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1224">
          <p15:clr>
            <a:srgbClr val="A4A3A4"/>
          </p15:clr>
        </p15:guide>
        <p15:guide id="3" orient="horz" pos="3888">
          <p15:clr>
            <a:srgbClr val="A4A3A4"/>
          </p15:clr>
        </p15:guide>
        <p15:guide id="4" pos="4104">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jr1aN6Y3McQVE/sJI0svgm0pLy1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474" y="58"/>
      </p:cViewPr>
      <p:guideLst>
        <p:guide orient="horz" pos="2160"/>
        <p:guide pos="1224"/>
        <p:guide orient="horz" pos="3888"/>
        <p:guide pos="41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E:\FORAGE\JP%20Morgan%20Chase%20&amp;%20Co\Task%201%20-%20Data%20Analysis%20and%20Simple%20Visualization%20in%20Excel\Task_1_Solution_.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E:\FORAGE\JP%20Morgan%20Chase%20&amp;%20Co\Task%201%20-%20Data%20Analysis%20and%20Simple%20Visualization%20in%20Excel\Task_1_Solution_.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E:\FORAGE\JP%20Morgan%20Chase%20&amp;%20Co\Task%201%20-%20Data%20Analysis%20and%20Simple%20Visualization%20in%20Excel\Task_1_Solution_.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E:\FORAGE\JP%20Morgan%20Chase%20&amp;%20Co\Task%201%20-%20Data%20Analysis%20and%20Simple%20Visualization%20in%20Excel\Task_1_Solution_.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E:\FORAGE\JP%20Morgan%20Chase%20&amp;%20Co\Task%201%20-%20Data%20Analysis%20and%20Simple%20Visualization%20in%20Excel\Task_1_Solution_.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E:\FORAGE\JP%20Morgan%20Chase%20&amp;%20Co\Task%201%20-%20Data%20Analysis%20and%20Simple%20Visualization%20in%20Excel\Task_1_Solution_.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FORAGE\JP%20Morgan%20Chase%20&amp;%20Co\Task%201%20-%20Data%20Analysis%20and%20Simple%20Visualization%20in%20Excel\Task_1_Solution_.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FORAGE\JP%20Morgan%20Chase%20&amp;%20Co\Task%201%20-%20Data%20Analysis%20and%20Simple%20Visualization%20in%20Excel\Task_1_Solution_.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FORAGE\JP%20Morgan%20Chase%20&amp;%20Co\Task%201%20-%20Data%20Analysis%20and%20Simple%20Visualization%20in%20Excel\Task_1_Solution_.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E:\FORAGE\JP%20Morgan%20Chase%20&amp;%20Co\Task%201%20-%20Data%20Analysis%20and%20Simple%20Visualization%20in%20Excel\Task_1_Solution_.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E:\FORAGE\JP%20Morgan%20Chase%20&amp;%20Co\Task%201%20-%20Data%20Analysis%20and%20Simple%20Visualization%20in%20Excel\Task_1_Solution_.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E:\FORAGE\JP%20Morgan%20Chase%20&amp;%20Co\Task%201%20-%20Data%20Analysis%20and%20Simple%20Visualization%20in%20Excel\Task_1_Solution_.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E:\FORAGE\JP%20Morgan%20Chase%20&amp;%20Co\Task%201%20-%20Data%20Analysis%20and%20Simple%20Visualization%20in%20Excel\Task_1_Solution_.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[Task_1_Solution_.xlsx]Chart 1!Average Family Income by Top 25 Location</c:name>
    <c:fmtId val="14"/>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Average Family Income by Wide Area Location Code - Top 25</a:t>
            </a:r>
          </a:p>
        </c:rich>
      </c:tx>
      <c:layout>
        <c:manualLayout>
          <c:xMode val="edge"/>
          <c:yMode val="edge"/>
          <c:x val="0.25662417197850268"/>
          <c:y val="3.1779115845813395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5400000" spcFirstLastPara="1" vertOverflow="ellipsis" wrap="square" lIns="38100" tIns="19050" rIns="38100" bIns="19050" anchor="t"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5400000" spcFirstLastPara="1" vertOverflow="ellipsis" wrap="square" lIns="38100" tIns="19050" rIns="38100" bIns="19050" anchor="t"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5400000" spcFirstLastPara="1" vertOverflow="ellipsis" wrap="square" lIns="38100" tIns="19050" rIns="38100" bIns="19050" anchor="t"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 1'!$B$1</c:f>
              <c:strCache>
                <c:ptCount val="1"/>
                <c:pt idx="0">
                  <c:v>Total</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5400000" spcFirstLastPara="1" vertOverflow="ellipsis" wrap="square" lIns="38100" tIns="19050" rIns="38100" bIns="19050" anchor="t"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'Chart 1'!$A$2:$A$27</c:f>
              <c:strCache>
                <c:ptCount val="25"/>
                <c:pt idx="0">
                  <c:v>25</c:v>
                </c:pt>
                <c:pt idx="1">
                  <c:v>24</c:v>
                </c:pt>
                <c:pt idx="2">
                  <c:v>27</c:v>
                </c:pt>
                <c:pt idx="3">
                  <c:v>9</c:v>
                </c:pt>
                <c:pt idx="4">
                  <c:v>15</c:v>
                </c:pt>
                <c:pt idx="5">
                  <c:v>51</c:v>
                </c:pt>
                <c:pt idx="6">
                  <c:v>34</c:v>
                </c:pt>
                <c:pt idx="7">
                  <c:v>10</c:v>
                </c:pt>
                <c:pt idx="8">
                  <c:v>53</c:v>
                </c:pt>
                <c:pt idx="9">
                  <c:v>8</c:v>
                </c:pt>
                <c:pt idx="10">
                  <c:v>19</c:v>
                </c:pt>
                <c:pt idx="11">
                  <c:v>2</c:v>
                </c:pt>
                <c:pt idx="12">
                  <c:v>38</c:v>
                </c:pt>
                <c:pt idx="13">
                  <c:v>44</c:v>
                </c:pt>
                <c:pt idx="14">
                  <c:v>6</c:v>
                </c:pt>
                <c:pt idx="15">
                  <c:v>55</c:v>
                </c:pt>
                <c:pt idx="16">
                  <c:v>36</c:v>
                </c:pt>
                <c:pt idx="17">
                  <c:v>37</c:v>
                </c:pt>
                <c:pt idx="18">
                  <c:v>17</c:v>
                </c:pt>
                <c:pt idx="19">
                  <c:v>31</c:v>
                </c:pt>
                <c:pt idx="20">
                  <c:v>23</c:v>
                </c:pt>
                <c:pt idx="21">
                  <c:v>41</c:v>
                </c:pt>
                <c:pt idx="22">
                  <c:v>46</c:v>
                </c:pt>
                <c:pt idx="23">
                  <c:v>20</c:v>
                </c:pt>
                <c:pt idx="24">
                  <c:v>49</c:v>
                </c:pt>
              </c:strCache>
            </c:strRef>
          </c:cat>
          <c:val>
            <c:numRef>
              <c:f>'Chart 1'!$B$2:$B$27</c:f>
              <c:numCache>
                <c:formatCode>#,##0</c:formatCode>
                <c:ptCount val="25"/>
                <c:pt idx="0">
                  <c:v>109946.15384615384</c:v>
                </c:pt>
                <c:pt idx="1">
                  <c:v>108369.23076923077</c:v>
                </c:pt>
                <c:pt idx="2">
                  <c:v>102320</c:v>
                </c:pt>
                <c:pt idx="3">
                  <c:v>98540</c:v>
                </c:pt>
                <c:pt idx="4">
                  <c:v>97500</c:v>
                </c:pt>
                <c:pt idx="5">
                  <c:v>97046.666666666672</c:v>
                </c:pt>
                <c:pt idx="6">
                  <c:v>96628.571428571435</c:v>
                </c:pt>
                <c:pt idx="7">
                  <c:v>96600</c:v>
                </c:pt>
                <c:pt idx="8">
                  <c:v>96223.809523809527</c:v>
                </c:pt>
                <c:pt idx="9">
                  <c:v>95795.238095238092</c:v>
                </c:pt>
                <c:pt idx="10">
                  <c:v>93300</c:v>
                </c:pt>
                <c:pt idx="11">
                  <c:v>93100</c:v>
                </c:pt>
                <c:pt idx="12">
                  <c:v>89200</c:v>
                </c:pt>
                <c:pt idx="13">
                  <c:v>89000</c:v>
                </c:pt>
                <c:pt idx="14">
                  <c:v>88998.75</c:v>
                </c:pt>
                <c:pt idx="15">
                  <c:v>88580</c:v>
                </c:pt>
                <c:pt idx="16">
                  <c:v>87000</c:v>
                </c:pt>
                <c:pt idx="17">
                  <c:v>86212.5</c:v>
                </c:pt>
                <c:pt idx="18">
                  <c:v>85944.444444444438</c:v>
                </c:pt>
                <c:pt idx="19">
                  <c:v>85850</c:v>
                </c:pt>
                <c:pt idx="20">
                  <c:v>85000</c:v>
                </c:pt>
                <c:pt idx="21">
                  <c:v>84072.727272727279</c:v>
                </c:pt>
                <c:pt idx="22">
                  <c:v>81833.333333333328</c:v>
                </c:pt>
                <c:pt idx="23">
                  <c:v>81300</c:v>
                </c:pt>
                <c:pt idx="24">
                  <c:v>81216.666666666672</c:v>
                </c:pt>
              </c:numCache>
            </c:numRef>
          </c:val>
          <c:extLst>
            <c:ext xmlns:c16="http://schemas.microsoft.com/office/drawing/2014/chart" uri="{C3380CC4-5D6E-409C-BE32-E72D297353CC}">
              <c16:uniqueId val="{00000000-BADB-42D4-A101-96A9FB45C4A7}"/>
            </c:ext>
          </c:extLst>
        </c:ser>
        <c:dLbls>
          <c:showLegendKey val="0"/>
          <c:showVal val="1"/>
          <c:showCatName val="0"/>
          <c:showSerName val="0"/>
          <c:showPercent val="0"/>
          <c:showBubbleSize val="0"/>
        </c:dLbls>
        <c:gapWidth val="100"/>
        <c:overlap val="-24"/>
        <c:axId val="1881344656"/>
        <c:axId val="1881340080"/>
      </c:barChart>
      <c:catAx>
        <c:axId val="188134465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LOCATION</a:t>
                </a:r>
                <a:r>
                  <a:rPr lang="en-US" baseline="0"/>
                  <a:t> CODE</a:t>
                </a:r>
                <a:endParaRPr lang="en-US"/>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81340080"/>
        <c:crosses val="autoZero"/>
        <c:auto val="1"/>
        <c:lblAlgn val="ctr"/>
        <c:lblOffset val="100"/>
        <c:noMultiLvlLbl val="0"/>
      </c:catAx>
      <c:valAx>
        <c:axId val="188134008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aVERAGE </a:t>
                </a:r>
                <a:r>
                  <a:rPr lang="en-US" baseline="0"/>
                  <a:t> iNCOME</a:t>
                </a:r>
                <a:endParaRPr lang="en-US"/>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813446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[Task_1_Solution_.xlsx]Chart-BD-1!First Time Buyer and Annual Income</c:name>
    <c:fmtId val="9"/>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First Time Buyer and Annual Income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2"/>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3"/>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4"/>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5"/>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6"/>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7"/>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8"/>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9"/>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0"/>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1"/>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2"/>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3"/>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4"/>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5"/>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6"/>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7"/>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8"/>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9"/>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20"/>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21"/>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22"/>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23"/>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24"/>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25"/>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26"/>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27"/>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28"/>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29"/>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30"/>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31"/>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32"/>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33"/>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34"/>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35"/>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36"/>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37"/>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38"/>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39"/>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40"/>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41"/>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42"/>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43"/>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44"/>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45"/>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46"/>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47"/>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48"/>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49"/>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50"/>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51"/>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52"/>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53"/>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54"/>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55"/>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56"/>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57"/>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58"/>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59"/>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60"/>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61"/>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62"/>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63"/>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64"/>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65"/>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66"/>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67"/>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68"/>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69"/>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70"/>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71"/>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72"/>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73"/>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74"/>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75"/>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76"/>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77"/>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78"/>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79"/>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80"/>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81"/>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82"/>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83"/>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84"/>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85"/>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86"/>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87"/>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88"/>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89"/>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90"/>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91"/>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92"/>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93"/>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94"/>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95"/>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96"/>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97"/>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98"/>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99"/>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00"/>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01"/>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02"/>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03"/>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04"/>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05"/>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06"/>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07"/>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08"/>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09"/>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10"/>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11"/>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12"/>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13"/>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14"/>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15"/>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16"/>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17"/>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18"/>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19"/>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20"/>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21"/>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22"/>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23"/>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24"/>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25"/>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26"/>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27"/>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28"/>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29"/>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30"/>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31"/>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32"/>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33"/>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34"/>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35"/>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36"/>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37"/>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38"/>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39"/>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40"/>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41"/>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42"/>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43"/>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44"/>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45"/>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46"/>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47"/>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48"/>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49"/>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50"/>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51"/>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52"/>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53"/>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54"/>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55"/>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56"/>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57"/>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58"/>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59"/>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60"/>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61"/>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62"/>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63"/>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64"/>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65"/>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66"/>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67"/>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68"/>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69"/>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70"/>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71"/>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72"/>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73"/>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74"/>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75"/>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76"/>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77"/>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78"/>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79"/>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80"/>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81"/>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82"/>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83"/>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84"/>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85"/>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86"/>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87"/>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88"/>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89"/>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90"/>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91"/>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92"/>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93"/>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94"/>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95"/>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96"/>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97"/>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98"/>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99"/>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200"/>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201"/>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202"/>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203"/>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204"/>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205"/>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206"/>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207"/>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208"/>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209"/>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210"/>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211"/>
        <c:dLbl>
          <c:idx val="0"/>
          <c:showLegendKey val="0"/>
          <c:showVal val="0"/>
          <c:showCatName val="0"/>
          <c:showSerName val="0"/>
          <c:showPercent val="0"/>
          <c:showBubbleSize val="0"/>
          <c:extLst>
            <c:ext xmlns:c15="http://schemas.microsoft.com/office/drawing/2012/chart" uri="{CE6537A1-D6FC-4f65-9D91-7224C49458BB}"/>
          </c:extLst>
        </c:dLbl>
      </c:pivotFmt>
      <c:pivotFmt>
        <c:idx val="2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'Chart-BD-1'!$B$3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1-8ECC-42E3-99B1-31FAE70A5F30}"/>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3-8ECC-42E3-99B1-31FAE70A5F30}"/>
              </c:ext>
            </c:extLst>
          </c:dPt>
          <c:dLbls>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'Chart-BD-1'!$A$4:$A$6</c:f>
              <c:strCache>
                <c:ptCount val="2"/>
                <c:pt idx="0">
                  <c:v>NO</c:v>
                </c:pt>
                <c:pt idx="1">
                  <c:v>YES</c:v>
                </c:pt>
              </c:strCache>
            </c:strRef>
          </c:cat>
          <c:val>
            <c:numRef>
              <c:f>'Chart-BD-1'!$B$4:$B$6</c:f>
              <c:numCache>
                <c:formatCode>#,##0</c:formatCode>
                <c:ptCount val="2"/>
                <c:pt idx="0">
                  <c:v>131434.68468468467</c:v>
                </c:pt>
                <c:pt idx="1">
                  <c:v>97428.571428571435</c:v>
                </c:pt>
              </c:numCache>
            </c:numRef>
          </c:val>
          <c:extLst>
            <c:ext xmlns:c16="http://schemas.microsoft.com/office/drawing/2014/chart" uri="{C3380CC4-5D6E-409C-BE32-E72D297353CC}">
              <c16:uniqueId val="{00000004-8ECC-42E3-99B1-31FAE70A5F30}"/>
            </c:ext>
          </c:extLst>
        </c:ser>
        <c:dLbls>
          <c:showLegendKey val="0"/>
          <c:showVal val="0"/>
          <c:showCatName val="0"/>
          <c:showSerName val="0"/>
          <c:showPercent val="0"/>
          <c:showBubbleSize val="0"/>
          <c:showLeaderLines val="0"/>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[Task_1_Solution_.xlsx]LTV Ratio!PivotTable2</c:name>
    <c:fmtId val="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LTV RATIO &lt;= 80</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'LTV Ratio'!$B$3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'LTV Ratio'!$A$4:$A$9</c:f>
              <c:strCache>
                <c:ptCount val="5"/>
                <c:pt idx="0">
                  <c:v>&lt;=40</c:v>
                </c:pt>
                <c:pt idx="1">
                  <c:v>&lt;=50</c:v>
                </c:pt>
                <c:pt idx="2">
                  <c:v>&lt;=60</c:v>
                </c:pt>
                <c:pt idx="3">
                  <c:v>&lt;=70</c:v>
                </c:pt>
                <c:pt idx="4">
                  <c:v>&lt;=80</c:v>
                </c:pt>
              </c:strCache>
            </c:strRef>
          </c:cat>
          <c:val>
            <c:numRef>
              <c:f>'LTV Ratio'!$B$4:$B$9</c:f>
              <c:numCache>
                <c:formatCode>General</c:formatCode>
                <c:ptCount val="5"/>
                <c:pt idx="0">
                  <c:v>27</c:v>
                </c:pt>
                <c:pt idx="1">
                  <c:v>38</c:v>
                </c:pt>
                <c:pt idx="2">
                  <c:v>61</c:v>
                </c:pt>
                <c:pt idx="3">
                  <c:v>78</c:v>
                </c:pt>
                <c:pt idx="4">
                  <c:v>187</c:v>
                </c:pt>
              </c:numCache>
            </c:numRef>
          </c:val>
          <c:extLst>
            <c:ext xmlns:c16="http://schemas.microsoft.com/office/drawing/2014/chart" uri="{C3380CC4-5D6E-409C-BE32-E72D297353CC}">
              <c16:uniqueId val="{00000000-581E-4BAF-A90F-54ABB4DA5698}"/>
            </c:ext>
          </c:extLst>
        </c:ser>
        <c:dLbls>
          <c:dLblPos val="outEnd"/>
          <c:showLegendKey val="0"/>
          <c:showVal val="1"/>
          <c:showCatName val="0"/>
          <c:showSerName val="0"/>
          <c:showPercent val="0"/>
          <c:showBubbleSize val="0"/>
        </c:dLbls>
        <c:gapWidth val="100"/>
        <c:overlap val="-24"/>
        <c:axId val="141857360"/>
        <c:axId val="141844048"/>
      </c:barChart>
      <c:catAx>
        <c:axId val="1418573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1844048"/>
        <c:crosses val="autoZero"/>
        <c:auto val="1"/>
        <c:lblAlgn val="ctr"/>
        <c:lblOffset val="100"/>
        <c:noMultiLvlLbl val="0"/>
      </c:catAx>
      <c:valAx>
        <c:axId val="14184404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18573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[Task_1_Solution_.xlsx]LTV &amp; Annual Income!PivotTable2</c:name>
    <c:fmtId val="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LTV &amp;</a:t>
            </a:r>
            <a:r>
              <a:rPr lang="en-US" baseline="0"/>
              <a:t> Annual Income</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'LTV &amp; Annual Income'!$B$3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'LTV &amp; Annual Income'!$A$4:$A$6</c:f>
              <c:strCache>
                <c:ptCount val="2"/>
                <c:pt idx="0">
                  <c:v>LTV &lt;= 80, Annual Income &gt; $160K</c:v>
                </c:pt>
                <c:pt idx="1">
                  <c:v>LTV &lt;= 80, Annual Income &gt; $200K</c:v>
                </c:pt>
              </c:strCache>
            </c:strRef>
          </c:cat>
          <c:val>
            <c:numRef>
              <c:f>'LTV &amp; Annual Income'!$B$4:$B$6</c:f>
              <c:numCache>
                <c:formatCode>General</c:formatCode>
                <c:ptCount val="2"/>
                <c:pt idx="0">
                  <c:v>45</c:v>
                </c:pt>
                <c:pt idx="1">
                  <c:v>57</c:v>
                </c:pt>
              </c:numCache>
            </c:numRef>
          </c:val>
          <c:extLst>
            <c:ext xmlns:c16="http://schemas.microsoft.com/office/drawing/2014/chart" uri="{C3380CC4-5D6E-409C-BE32-E72D297353CC}">
              <c16:uniqueId val="{00000000-8617-4C4D-9CEA-16F8B5663554}"/>
            </c:ext>
          </c:extLst>
        </c:ser>
        <c:dLbls>
          <c:dLblPos val="outEnd"/>
          <c:showLegendKey val="0"/>
          <c:showVal val="1"/>
          <c:showCatName val="0"/>
          <c:showSerName val="0"/>
          <c:showPercent val="0"/>
          <c:showBubbleSize val="0"/>
        </c:dLbls>
        <c:gapWidth val="100"/>
        <c:overlap val="-24"/>
        <c:axId val="920292128"/>
        <c:axId val="920300448"/>
      </c:barChart>
      <c:catAx>
        <c:axId val="92029212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20300448"/>
        <c:crosses val="autoZero"/>
        <c:auto val="1"/>
        <c:lblAlgn val="ctr"/>
        <c:lblOffset val="100"/>
        <c:noMultiLvlLbl val="0"/>
      </c:catAx>
      <c:valAx>
        <c:axId val="92030044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202921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[Task_1_Solution_.xlsx]DTI, LTV, Annual Income!PivotTable3</c:name>
    <c:fmtId val="7"/>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DTI, LTV, Annual</a:t>
            </a:r>
            <a:r>
              <a:rPr lang="en-US" baseline="0"/>
              <a:t> Income</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'DTI, LTV, Annual Income'!$B$3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'DTI, LTV, Annual Income'!$A$4:$A$6</c:f>
              <c:strCache>
                <c:ptCount val="2"/>
                <c:pt idx="0">
                  <c:v>Good Leads</c:v>
                </c:pt>
                <c:pt idx="1">
                  <c:v>Others</c:v>
                </c:pt>
              </c:strCache>
            </c:strRef>
          </c:cat>
          <c:val>
            <c:numRef>
              <c:f>'DTI, LTV, Annual Income'!$B$4:$B$6</c:f>
              <c:numCache>
                <c:formatCode>General</c:formatCode>
                <c:ptCount val="2"/>
                <c:pt idx="0">
                  <c:v>64</c:v>
                </c:pt>
                <c:pt idx="1">
                  <c:v>436</c:v>
                </c:pt>
              </c:numCache>
            </c:numRef>
          </c:val>
          <c:extLst>
            <c:ext xmlns:c16="http://schemas.microsoft.com/office/drawing/2014/chart" uri="{C3380CC4-5D6E-409C-BE32-E72D297353CC}">
              <c16:uniqueId val="{00000000-041B-4CE8-890D-386BCC71FA74}"/>
            </c:ext>
          </c:extLst>
        </c:ser>
        <c:dLbls>
          <c:dLblPos val="outEnd"/>
          <c:showLegendKey val="0"/>
          <c:showVal val="1"/>
          <c:showCatName val="0"/>
          <c:showSerName val="0"/>
          <c:showPercent val="0"/>
          <c:showBubbleSize val="0"/>
        </c:dLbls>
        <c:gapWidth val="100"/>
        <c:overlap val="-24"/>
        <c:axId val="965823280"/>
        <c:axId val="965835344"/>
      </c:barChart>
      <c:catAx>
        <c:axId val="96582328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65835344"/>
        <c:crosses val="autoZero"/>
        <c:auto val="1"/>
        <c:lblAlgn val="ctr"/>
        <c:lblOffset val="100"/>
        <c:noMultiLvlLbl val="0"/>
      </c:catAx>
      <c:valAx>
        <c:axId val="96583534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65823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[Task_1_Solution_.xlsx]Chart 2!PivotTable2</c:name>
    <c:fmtId val="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Average of % Minority by Wide Area Location Code - Top 25</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 2'!$B$3</c:f>
              <c:strCache>
                <c:ptCount val="1"/>
                <c:pt idx="0">
                  <c:v>Total</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'Chart 2'!$A$4:$A$29</c:f>
              <c:strCache>
                <c:ptCount val="25"/>
                <c:pt idx="0">
                  <c:v>15</c:v>
                </c:pt>
                <c:pt idx="1">
                  <c:v>6</c:v>
                </c:pt>
                <c:pt idx="2">
                  <c:v>32</c:v>
                </c:pt>
                <c:pt idx="3">
                  <c:v>35</c:v>
                </c:pt>
                <c:pt idx="4">
                  <c:v>24</c:v>
                </c:pt>
                <c:pt idx="5">
                  <c:v>48</c:v>
                </c:pt>
                <c:pt idx="6">
                  <c:v>45</c:v>
                </c:pt>
                <c:pt idx="7">
                  <c:v>34</c:v>
                </c:pt>
                <c:pt idx="8">
                  <c:v>12</c:v>
                </c:pt>
                <c:pt idx="9">
                  <c:v>22</c:v>
                </c:pt>
                <c:pt idx="10">
                  <c:v>13</c:v>
                </c:pt>
                <c:pt idx="11">
                  <c:v>51</c:v>
                </c:pt>
                <c:pt idx="12">
                  <c:v>10</c:v>
                </c:pt>
                <c:pt idx="13">
                  <c:v>21</c:v>
                </c:pt>
                <c:pt idx="14">
                  <c:v>36</c:v>
                </c:pt>
                <c:pt idx="15">
                  <c:v>8</c:v>
                </c:pt>
                <c:pt idx="16">
                  <c:v>53</c:v>
                </c:pt>
                <c:pt idx="17">
                  <c:v>37</c:v>
                </c:pt>
                <c:pt idx="18">
                  <c:v>4</c:v>
                </c:pt>
                <c:pt idx="19">
                  <c:v>17</c:v>
                </c:pt>
                <c:pt idx="20">
                  <c:v>41</c:v>
                </c:pt>
                <c:pt idx="21">
                  <c:v>25</c:v>
                </c:pt>
                <c:pt idx="22">
                  <c:v>20</c:v>
                </c:pt>
                <c:pt idx="23">
                  <c:v>2</c:v>
                </c:pt>
                <c:pt idx="24">
                  <c:v>47</c:v>
                </c:pt>
              </c:strCache>
            </c:strRef>
          </c:cat>
          <c:val>
            <c:numRef>
              <c:f>'Chart 2'!$B$4:$B$29</c:f>
              <c:numCache>
                <c:formatCode>0</c:formatCode>
                <c:ptCount val="25"/>
                <c:pt idx="0">
                  <c:v>79.349999999999994</c:v>
                </c:pt>
                <c:pt idx="1">
                  <c:v>55.008625000000009</c:v>
                </c:pt>
                <c:pt idx="2">
                  <c:v>52.691999999999993</c:v>
                </c:pt>
                <c:pt idx="3">
                  <c:v>47.813333333333333</c:v>
                </c:pt>
                <c:pt idx="4">
                  <c:v>45.569230769230771</c:v>
                </c:pt>
                <c:pt idx="5">
                  <c:v>36.379032258064527</c:v>
                </c:pt>
                <c:pt idx="6">
                  <c:v>35.774999999999999</c:v>
                </c:pt>
                <c:pt idx="7">
                  <c:v>35.159285714285716</c:v>
                </c:pt>
                <c:pt idx="8">
                  <c:v>34.166521739130431</c:v>
                </c:pt>
                <c:pt idx="9">
                  <c:v>31.554000000000002</c:v>
                </c:pt>
                <c:pt idx="10">
                  <c:v>30.476874999999996</c:v>
                </c:pt>
                <c:pt idx="11">
                  <c:v>29.445333333333334</c:v>
                </c:pt>
                <c:pt idx="12">
                  <c:v>27.929999999999996</c:v>
                </c:pt>
                <c:pt idx="13">
                  <c:v>27.65</c:v>
                </c:pt>
                <c:pt idx="14">
                  <c:v>25.401764705882357</c:v>
                </c:pt>
                <c:pt idx="15">
                  <c:v>25.148571428571429</c:v>
                </c:pt>
                <c:pt idx="16">
                  <c:v>24.132857142857144</c:v>
                </c:pt>
                <c:pt idx="17">
                  <c:v>23.998750000000001</c:v>
                </c:pt>
                <c:pt idx="18">
                  <c:v>22.770000000000003</c:v>
                </c:pt>
                <c:pt idx="19">
                  <c:v>20.608333333333334</c:v>
                </c:pt>
                <c:pt idx="20">
                  <c:v>19.851818181818178</c:v>
                </c:pt>
                <c:pt idx="21">
                  <c:v>17.876153846153848</c:v>
                </c:pt>
                <c:pt idx="22">
                  <c:v>17.134999999999998</c:v>
                </c:pt>
                <c:pt idx="23">
                  <c:v>16.91</c:v>
                </c:pt>
                <c:pt idx="24">
                  <c:v>16.878181818181819</c:v>
                </c:pt>
              </c:numCache>
            </c:numRef>
          </c:val>
          <c:extLst>
            <c:ext xmlns:c16="http://schemas.microsoft.com/office/drawing/2014/chart" uri="{C3380CC4-5D6E-409C-BE32-E72D297353CC}">
              <c16:uniqueId val="{00000000-7A45-4FF8-BA04-D6269A3E0E2B}"/>
            </c:ext>
          </c:extLst>
        </c:ser>
        <c:dLbls>
          <c:showLegendKey val="0"/>
          <c:showVal val="1"/>
          <c:showCatName val="0"/>
          <c:showSerName val="0"/>
          <c:showPercent val="0"/>
          <c:showBubbleSize val="0"/>
        </c:dLbls>
        <c:gapWidth val="100"/>
        <c:overlap val="-24"/>
        <c:axId val="1893400912"/>
        <c:axId val="1893405488"/>
      </c:barChart>
      <c:catAx>
        <c:axId val="1893400912"/>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Wide</a:t>
                </a:r>
                <a:r>
                  <a:rPr lang="en-US" baseline="0"/>
                  <a:t> area location code</a:t>
                </a:r>
                <a:endParaRPr lang="en-US"/>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93405488"/>
        <c:crosses val="autoZero"/>
        <c:auto val="1"/>
        <c:lblAlgn val="ctr"/>
        <c:lblOffset val="100"/>
        <c:noMultiLvlLbl val="0"/>
      </c:catAx>
      <c:valAx>
        <c:axId val="1893405488"/>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Averager of % Minority</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934009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[Task_1_Solution_.xlsx]Chart-BD-2!Average Annual Income by Age Group</c:name>
    <c:fmtId val="1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Average Annual</a:t>
            </a:r>
            <a:r>
              <a:rPr lang="en-US" baseline="0"/>
              <a:t> Income by Age Group</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1"/>
          <c:showVal val="1"/>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0.12550745654510082"/>
              <c:y val="-9.073428568464514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1"/>
          <c:showVal val="1"/>
          <c:showCatName val="0"/>
          <c:showSerName val="0"/>
          <c:showPercent val="1"/>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0.12222222222222222"/>
              <c:y val="-4.306329297770591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1"/>
          <c:showVal val="1"/>
          <c:showCatName val="0"/>
          <c:showSerName val="0"/>
          <c:showPercent val="1"/>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0.15833333333333333"/>
              <c:y val="4.788213627992633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1"/>
          <c:showVal val="1"/>
          <c:showCatName val="0"/>
          <c:showSerName val="0"/>
          <c:showPercent val="1"/>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5.3602232369355705E-2"/>
              <c:y val="8.489283454192732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1"/>
          <c:showVal val="1"/>
          <c:showCatName val="0"/>
          <c:showSerName val="0"/>
          <c:showPercent val="1"/>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0.1361111111111111"/>
              <c:y val="3.314917127071823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1"/>
          <c:showVal val="1"/>
          <c:showCatName val="0"/>
          <c:showSerName val="0"/>
          <c:showPercent val="1"/>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0.132416447944007"/>
              <c:y val="-0.12154696132596685"/>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1"/>
          <c:showVal val="1"/>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3.6111111111111108E-2"/>
              <c:y val="-9.208103130755064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1"/>
          <c:showVal val="1"/>
          <c:showCatName val="0"/>
          <c:showSerName val="0"/>
          <c:showPercent val="1"/>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1"/>
          <c:showVal val="1"/>
          <c:showCatName val="0"/>
          <c:showSerName val="0"/>
          <c:showPercent val="1"/>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0.12550745654510082"/>
              <c:y val="-9.073428568464514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1"/>
          <c:showVal val="1"/>
          <c:showCatName val="0"/>
          <c:showSerName val="0"/>
          <c:showPercent val="1"/>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0.12222222222222222"/>
              <c:y val="-4.306329297770591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1"/>
          <c:showVal val="1"/>
          <c:showCatName val="0"/>
          <c:showSerName val="0"/>
          <c:showPercent val="1"/>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0.15833333333333333"/>
              <c:y val="4.788213627992633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1"/>
          <c:showVal val="1"/>
          <c:showCatName val="0"/>
          <c:showSerName val="0"/>
          <c:showPercent val="1"/>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5.3602232369355705E-2"/>
              <c:y val="8.489283454192732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1"/>
          <c:showVal val="1"/>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0.1361111111111111"/>
              <c:y val="3.314917127071823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1"/>
          <c:showVal val="1"/>
          <c:showCatName val="0"/>
          <c:showSerName val="0"/>
          <c:showPercent val="1"/>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0.132416447944007"/>
              <c:y val="-0.12154696132596685"/>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1"/>
          <c:showVal val="1"/>
          <c:showCatName val="0"/>
          <c:showSerName val="0"/>
          <c:showPercent val="1"/>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3.6111111111111108E-2"/>
              <c:y val="-9.208103130755064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1"/>
          <c:showVal val="1"/>
          <c:showCatName val="0"/>
          <c:showSerName val="0"/>
          <c:showPercent val="1"/>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1"/>
          <c:showVal val="1"/>
          <c:showCatName val="0"/>
          <c:showSerName val="0"/>
          <c:showPercent val="1"/>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0.12550745654510082"/>
              <c:y val="-9.073428568464514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1"/>
          <c:showVal val="1"/>
          <c:showCatName val="0"/>
          <c:showSerName val="0"/>
          <c:showPercent val="1"/>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0.12222222222222222"/>
              <c:y val="-4.306329297770591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1"/>
          <c:showVal val="1"/>
          <c:showCatName val="0"/>
          <c:showSerName val="0"/>
          <c:showPercent val="1"/>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0.15833333333333333"/>
              <c:y val="4.788213627992633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1"/>
          <c:showVal val="1"/>
          <c:showCatName val="0"/>
          <c:showSerName val="0"/>
          <c:showPercent val="1"/>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5.3602232369355705E-2"/>
              <c:y val="8.489283454192732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1"/>
          <c:showVal val="1"/>
          <c:showCatName val="0"/>
          <c:showSerName val="0"/>
          <c:showPercent val="1"/>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0.1361111111111111"/>
              <c:y val="3.314917127071823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1"/>
          <c:showVal val="1"/>
          <c:showCatName val="0"/>
          <c:showSerName val="0"/>
          <c:showPercent val="1"/>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0.132416447944007"/>
              <c:y val="-0.12154696132596685"/>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1"/>
          <c:showVal val="1"/>
          <c:showCatName val="0"/>
          <c:showSerName val="0"/>
          <c:showPercent val="1"/>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3.6111111111111108E-2"/>
              <c:y val="-9.208103130755064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1"/>
          <c:showVal val="1"/>
          <c:showCatName val="0"/>
          <c:showSerName val="0"/>
          <c:showPercent val="1"/>
          <c:showBubbleSize val="0"/>
          <c:extLst>
            <c:ext xmlns:c15="http://schemas.microsoft.com/office/drawing/2012/chart" uri="{CE6537A1-D6FC-4f65-9D91-7224C49458BB}"/>
          </c:extLst>
        </c:dLbl>
      </c:pivotFmt>
    </c:pivotFmts>
    <c:plotArea>
      <c:layout/>
      <c:doughnutChart>
        <c:varyColors val="1"/>
        <c:ser>
          <c:idx val="0"/>
          <c:order val="0"/>
          <c:tx>
            <c:strRef>
              <c:f>'Chart-BD-2'!$B$3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86F5-4590-8A04-C40AF6C19BD5}"/>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86F5-4590-8A04-C40AF6C19BD5}"/>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86F5-4590-8A04-C40AF6C19BD5}"/>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86F5-4590-8A04-C40AF6C19BD5}"/>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86F5-4590-8A04-C40AF6C19BD5}"/>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86F5-4590-8A04-C40AF6C19BD5}"/>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86F5-4590-8A04-C40AF6C19BD5}"/>
              </c:ext>
            </c:extLst>
          </c:dPt>
          <c:dLbls>
            <c:dLbl>
              <c:idx val="0"/>
              <c:layout>
                <c:manualLayout>
                  <c:x val="0.12550745654510082"/>
                  <c:y val="-9.0734285684645144E-2"/>
                </c:manualLayout>
              </c:layout>
              <c:showLegendKey val="1"/>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86F5-4590-8A04-C40AF6C19BD5}"/>
                </c:ext>
              </c:extLst>
            </c:dLbl>
            <c:dLbl>
              <c:idx val="1"/>
              <c:layout>
                <c:manualLayout>
                  <c:x val="0.12222222222222222"/>
                  <c:y val="-4.3063292977705912E-2"/>
                </c:manualLayout>
              </c:layout>
              <c:showLegendKey val="1"/>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86F5-4590-8A04-C40AF6C19BD5}"/>
                </c:ext>
              </c:extLst>
            </c:dLbl>
            <c:dLbl>
              <c:idx val="2"/>
              <c:layout>
                <c:manualLayout>
                  <c:x val="0.15833333333333333"/>
                  <c:y val="4.7882136279926338E-2"/>
                </c:manualLayout>
              </c:layout>
              <c:showLegendKey val="1"/>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86F5-4590-8A04-C40AF6C19BD5}"/>
                </c:ext>
              </c:extLst>
            </c:dLbl>
            <c:dLbl>
              <c:idx val="3"/>
              <c:layout>
                <c:manualLayout>
                  <c:x val="-5.3602232369355705E-2"/>
                  <c:y val="8.4892834541927323E-2"/>
                </c:manualLayout>
              </c:layout>
              <c:showLegendKey val="1"/>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86F5-4590-8A04-C40AF6C19BD5}"/>
                </c:ext>
              </c:extLst>
            </c:dLbl>
            <c:dLbl>
              <c:idx val="4"/>
              <c:layout>
                <c:manualLayout>
                  <c:x val="-0.1361111111111111"/>
                  <c:y val="3.3149171270718231E-2"/>
                </c:manualLayout>
              </c:layout>
              <c:showLegendKey val="1"/>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9-86F5-4590-8A04-C40AF6C19BD5}"/>
                </c:ext>
              </c:extLst>
            </c:dLbl>
            <c:dLbl>
              <c:idx val="5"/>
              <c:layout>
                <c:manualLayout>
                  <c:x val="-0.132416447944007"/>
                  <c:y val="-0.12154696132596685"/>
                </c:manualLayout>
              </c:layout>
              <c:showLegendKey val="1"/>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B-86F5-4590-8A04-C40AF6C19BD5}"/>
                </c:ext>
              </c:extLst>
            </c:dLbl>
            <c:dLbl>
              <c:idx val="6"/>
              <c:layout>
                <c:manualLayout>
                  <c:x val="-3.6111111111111108E-2"/>
                  <c:y val="-9.2081031307550645E-2"/>
                </c:manualLayout>
              </c:layout>
              <c:showLegendKey val="1"/>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D-86F5-4590-8A04-C40AF6C19BD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1"/>
            <c:showVal val="1"/>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'Chart-BD-2'!$A$4:$A$11</c:f>
              <c:strCache>
                <c:ptCount val="7"/>
                <c:pt idx="0">
                  <c:v>&lt; 25</c:v>
                </c:pt>
                <c:pt idx="1">
                  <c:v>&gt; 74</c:v>
                </c:pt>
                <c:pt idx="2">
                  <c:v>25 to 34</c:v>
                </c:pt>
                <c:pt idx="3">
                  <c:v>35 to 44</c:v>
                </c:pt>
                <c:pt idx="4">
                  <c:v>45 to 54</c:v>
                </c:pt>
                <c:pt idx="5">
                  <c:v>55 to 64</c:v>
                </c:pt>
                <c:pt idx="6">
                  <c:v>65 to 74</c:v>
                </c:pt>
              </c:strCache>
            </c:strRef>
          </c:cat>
          <c:val>
            <c:numRef>
              <c:f>'Chart-BD-2'!$B$4:$B$11</c:f>
              <c:numCache>
                <c:formatCode>#,##0</c:formatCode>
                <c:ptCount val="7"/>
                <c:pt idx="0">
                  <c:v>167297.87234042553</c:v>
                </c:pt>
                <c:pt idx="1">
                  <c:v>109368.42105263157</c:v>
                </c:pt>
                <c:pt idx="2">
                  <c:v>140080</c:v>
                </c:pt>
                <c:pt idx="3">
                  <c:v>129525.17985611511</c:v>
                </c:pt>
                <c:pt idx="4">
                  <c:v>108484.53608247422</c:v>
                </c:pt>
                <c:pt idx="5">
                  <c:v>134534.09090909091</c:v>
                </c:pt>
                <c:pt idx="6">
                  <c:v>108366.66666666667</c:v>
                </c:pt>
              </c:numCache>
            </c:numRef>
          </c:val>
          <c:extLst>
            <c:ext xmlns:c16="http://schemas.microsoft.com/office/drawing/2014/chart" uri="{C3380CC4-5D6E-409C-BE32-E72D297353CC}">
              <c16:uniqueId val="{0000000E-86F5-4590-8A04-C40AF6C19BD5}"/>
            </c:ext>
          </c:extLst>
        </c:ser>
        <c:dLbls>
          <c:showLegendKey val="0"/>
          <c:showVal val="0"/>
          <c:showCatName val="0"/>
          <c:showSerName val="0"/>
          <c:showPercent val="1"/>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[Task_1_Solution_.xlsx]Chart-BD-3!Average Debt to Income Ratio by Age Group</c:name>
    <c:fmtId val="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200"/>
              <a:t>Average Debt to Income Ratio by Age Group</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'Chart-BD-3'!$B$3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'Chart-BD-3'!$A$4:$A$11</c:f>
              <c:strCache>
                <c:ptCount val="7"/>
                <c:pt idx="0">
                  <c:v>&lt; 25</c:v>
                </c:pt>
                <c:pt idx="1">
                  <c:v>&gt; 74</c:v>
                </c:pt>
                <c:pt idx="2">
                  <c:v>25 to 34</c:v>
                </c:pt>
                <c:pt idx="3">
                  <c:v>35 to 44</c:v>
                </c:pt>
                <c:pt idx="4">
                  <c:v>45 to 54</c:v>
                </c:pt>
                <c:pt idx="5">
                  <c:v>55 to 64</c:v>
                </c:pt>
                <c:pt idx="6">
                  <c:v>65 to 74</c:v>
                </c:pt>
              </c:strCache>
            </c:strRef>
          </c:cat>
          <c:val>
            <c:numRef>
              <c:f>'Chart-BD-3'!$B$4:$B$11</c:f>
              <c:numCache>
                <c:formatCode>0</c:formatCode>
                <c:ptCount val="7"/>
                <c:pt idx="0">
                  <c:v>29.127659574468087</c:v>
                </c:pt>
                <c:pt idx="1">
                  <c:v>30.105263157894736</c:v>
                </c:pt>
                <c:pt idx="2">
                  <c:v>28.02</c:v>
                </c:pt>
                <c:pt idx="3">
                  <c:v>30.14388489208633</c:v>
                </c:pt>
                <c:pt idx="4">
                  <c:v>31.103092783505154</c:v>
                </c:pt>
                <c:pt idx="5">
                  <c:v>29.75</c:v>
                </c:pt>
                <c:pt idx="6">
                  <c:v>33.016666666666666</c:v>
                </c:pt>
              </c:numCache>
            </c:numRef>
          </c:val>
          <c:extLst>
            <c:ext xmlns:c16="http://schemas.microsoft.com/office/drawing/2014/chart" uri="{C3380CC4-5D6E-409C-BE32-E72D297353CC}">
              <c16:uniqueId val="{00000000-420D-4CE2-BF64-655F68F89078}"/>
            </c:ext>
          </c:extLst>
        </c:ser>
        <c:dLbls>
          <c:dLblPos val="outEnd"/>
          <c:showLegendKey val="0"/>
          <c:showVal val="1"/>
          <c:showCatName val="0"/>
          <c:showSerName val="0"/>
          <c:showPercent val="0"/>
          <c:showBubbleSize val="0"/>
        </c:dLbls>
        <c:gapWidth val="100"/>
        <c:overlap val="-24"/>
        <c:axId val="1729427456"/>
        <c:axId val="1729430784"/>
      </c:barChart>
      <c:catAx>
        <c:axId val="172942745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29430784"/>
        <c:crosses val="autoZero"/>
        <c:auto val="1"/>
        <c:lblAlgn val="ctr"/>
        <c:lblOffset val="100"/>
        <c:noMultiLvlLbl val="0"/>
      </c:catAx>
      <c:valAx>
        <c:axId val="1729430784"/>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294274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[Task_1_Solution_.xlsx]Chart-MD-1!Average LTV Ratio by Age</c:name>
    <c:fmtId val="2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Average LTV Ratio</a:t>
            </a:r>
            <a:r>
              <a:rPr lang="en-US" baseline="0" dirty="0"/>
              <a:t> &amp; People Count by Age Group</a:t>
            </a:r>
            <a:endParaRPr lang="en-US" dirty="0"/>
          </a:p>
        </c:rich>
      </c:tx>
      <c:layout>
        <c:manualLayout>
          <c:xMode val="edge"/>
          <c:yMode val="edge"/>
          <c:x val="2.5158087392603789E-2"/>
          <c:y val="2.1079153049589121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tint val="96000"/>
                  <a:lumMod val="104000"/>
                </a:schemeClr>
              </a:gs>
              <a:gs pos="100000">
                <a:schemeClr val="accent1">
                  <a:shade val="98000"/>
                  <a:lumMod val="94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'Chart-MD-1'!$B$3</c:f>
              <c:strCache>
                <c:ptCount val="1"/>
                <c:pt idx="0">
                  <c:v>Average of LTV ratio</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'Chart-MD-1'!$A$4:$A$11</c:f>
              <c:strCache>
                <c:ptCount val="7"/>
                <c:pt idx="0">
                  <c:v>&lt; 25</c:v>
                </c:pt>
                <c:pt idx="1">
                  <c:v>&gt; 74</c:v>
                </c:pt>
                <c:pt idx="2">
                  <c:v>25 to 34</c:v>
                </c:pt>
                <c:pt idx="3">
                  <c:v>35 to 44</c:v>
                </c:pt>
                <c:pt idx="4">
                  <c:v>45 to 54</c:v>
                </c:pt>
                <c:pt idx="5">
                  <c:v>55 to 64</c:v>
                </c:pt>
                <c:pt idx="6">
                  <c:v>65 to 74</c:v>
                </c:pt>
              </c:strCache>
            </c:strRef>
          </c:cat>
          <c:val>
            <c:numRef>
              <c:f>'Chart-MD-1'!$B$4:$B$11</c:f>
              <c:numCache>
                <c:formatCode>0</c:formatCode>
                <c:ptCount val="7"/>
                <c:pt idx="0">
                  <c:v>70.997234042553202</c:v>
                </c:pt>
                <c:pt idx="1">
                  <c:v>66.778421052631572</c:v>
                </c:pt>
                <c:pt idx="2">
                  <c:v>70.79740000000001</c:v>
                </c:pt>
                <c:pt idx="3">
                  <c:v>67.725827338129506</c:v>
                </c:pt>
                <c:pt idx="4">
                  <c:v>72.22185567010311</c:v>
                </c:pt>
                <c:pt idx="5">
                  <c:v>71.837954545454537</c:v>
                </c:pt>
                <c:pt idx="6">
                  <c:v>74.346333333333334</c:v>
                </c:pt>
              </c:numCache>
            </c:numRef>
          </c:val>
          <c:extLst>
            <c:ext xmlns:c16="http://schemas.microsoft.com/office/drawing/2014/chart" uri="{C3380CC4-5D6E-409C-BE32-E72D297353CC}">
              <c16:uniqueId val="{00000000-F174-491D-A152-315A4C5866B3}"/>
            </c:ext>
          </c:extLst>
        </c:ser>
        <c:dLbls>
          <c:showLegendKey val="0"/>
          <c:showVal val="1"/>
          <c:showCatName val="0"/>
          <c:showSerName val="0"/>
          <c:showPercent val="0"/>
          <c:showBubbleSize val="0"/>
        </c:dLbls>
        <c:gapWidth val="219"/>
        <c:overlap val="-27"/>
        <c:axId val="1983371056"/>
        <c:axId val="1983372720"/>
      </c:barChart>
      <c:lineChart>
        <c:grouping val="standard"/>
        <c:varyColors val="0"/>
        <c:ser>
          <c:idx val="1"/>
          <c:order val="1"/>
          <c:tx>
            <c:strRef>
              <c:f>'Chart-MD-1'!$C$3</c:f>
              <c:strCache>
                <c:ptCount val="1"/>
                <c:pt idx="0">
                  <c:v>Count of Borrower ID Number</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'Chart-MD-1'!$A$4:$A$11</c:f>
              <c:strCache>
                <c:ptCount val="7"/>
                <c:pt idx="0">
                  <c:v>&lt; 25</c:v>
                </c:pt>
                <c:pt idx="1">
                  <c:v>&gt; 74</c:v>
                </c:pt>
                <c:pt idx="2">
                  <c:v>25 to 34</c:v>
                </c:pt>
                <c:pt idx="3">
                  <c:v>35 to 44</c:v>
                </c:pt>
                <c:pt idx="4">
                  <c:v>45 to 54</c:v>
                </c:pt>
                <c:pt idx="5">
                  <c:v>55 to 64</c:v>
                </c:pt>
                <c:pt idx="6">
                  <c:v>65 to 74</c:v>
                </c:pt>
              </c:strCache>
            </c:strRef>
          </c:cat>
          <c:val>
            <c:numRef>
              <c:f>'Chart-MD-1'!$C$4:$C$11</c:f>
              <c:numCache>
                <c:formatCode>General</c:formatCode>
                <c:ptCount val="7"/>
                <c:pt idx="0">
                  <c:v>47</c:v>
                </c:pt>
                <c:pt idx="1">
                  <c:v>19</c:v>
                </c:pt>
                <c:pt idx="2">
                  <c:v>50</c:v>
                </c:pt>
                <c:pt idx="3">
                  <c:v>139</c:v>
                </c:pt>
                <c:pt idx="4">
                  <c:v>97</c:v>
                </c:pt>
                <c:pt idx="5">
                  <c:v>88</c:v>
                </c:pt>
                <c:pt idx="6">
                  <c:v>60</c:v>
                </c:pt>
              </c:numCache>
            </c:numRef>
          </c:val>
          <c:smooth val="0"/>
          <c:extLst>
            <c:ext xmlns:c16="http://schemas.microsoft.com/office/drawing/2014/chart" uri="{C3380CC4-5D6E-409C-BE32-E72D297353CC}">
              <c16:uniqueId val="{00000001-F174-491D-A152-315A4C5866B3}"/>
            </c:ext>
          </c:extLst>
        </c:ser>
        <c:dLbls>
          <c:showLegendKey val="0"/>
          <c:showVal val="1"/>
          <c:showCatName val="0"/>
          <c:showSerName val="0"/>
          <c:showPercent val="0"/>
          <c:showBubbleSize val="0"/>
        </c:dLbls>
        <c:marker val="1"/>
        <c:smooth val="0"/>
        <c:axId val="1983371472"/>
        <c:axId val="1983370224"/>
      </c:lineChart>
      <c:catAx>
        <c:axId val="198337105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83372720"/>
        <c:crosses val="autoZero"/>
        <c:auto val="1"/>
        <c:lblAlgn val="ctr"/>
        <c:lblOffset val="100"/>
        <c:noMultiLvlLbl val="0"/>
      </c:catAx>
      <c:valAx>
        <c:axId val="1983372720"/>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83371056"/>
        <c:crosses val="autoZero"/>
        <c:crossBetween val="between"/>
      </c:valAx>
      <c:valAx>
        <c:axId val="1983370224"/>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83371472"/>
        <c:crosses val="max"/>
        <c:crossBetween val="between"/>
      </c:valAx>
      <c:catAx>
        <c:axId val="1983371472"/>
        <c:scaling>
          <c:orientation val="minMax"/>
        </c:scaling>
        <c:delete val="1"/>
        <c:axPos val="b"/>
        <c:numFmt formatCode="General" sourceLinked="1"/>
        <c:majorTickMark val="none"/>
        <c:minorTickMark val="none"/>
        <c:tickLblPos val="nextTo"/>
        <c:crossAx val="1983370224"/>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[Task_1_Solution_.xlsx]Chart-BD-4!PivotTable6</c:name>
    <c:fmtId val="10"/>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100"/>
              <a:t>Debt</a:t>
            </a:r>
            <a:r>
              <a:rPr lang="en-US" sz="1100" baseline="0"/>
              <a:t> to Income Ratio by Wide Area Location Code - 15 Lowest</a:t>
            </a:r>
            <a:endParaRPr lang="en-US" sz="110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'Chart-BD-4'!$B$3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'Chart-BD-4'!$A$4:$A$19</c:f>
              <c:strCache>
                <c:ptCount val="15"/>
                <c:pt idx="0">
                  <c:v>38</c:v>
                </c:pt>
                <c:pt idx="1">
                  <c:v>15</c:v>
                </c:pt>
                <c:pt idx="2">
                  <c:v>42</c:v>
                </c:pt>
                <c:pt idx="3">
                  <c:v>10</c:v>
                </c:pt>
                <c:pt idx="4">
                  <c:v>28</c:v>
                </c:pt>
                <c:pt idx="5">
                  <c:v>4</c:v>
                </c:pt>
                <c:pt idx="6">
                  <c:v>46</c:v>
                </c:pt>
                <c:pt idx="7">
                  <c:v>30</c:v>
                </c:pt>
                <c:pt idx="8">
                  <c:v>5</c:v>
                </c:pt>
                <c:pt idx="9">
                  <c:v>21</c:v>
                </c:pt>
                <c:pt idx="10">
                  <c:v>17</c:v>
                </c:pt>
                <c:pt idx="11">
                  <c:v>8</c:v>
                </c:pt>
                <c:pt idx="12">
                  <c:v>19</c:v>
                </c:pt>
                <c:pt idx="13">
                  <c:v>16</c:v>
                </c:pt>
                <c:pt idx="14">
                  <c:v>9</c:v>
                </c:pt>
              </c:strCache>
            </c:strRef>
          </c:cat>
          <c:val>
            <c:numRef>
              <c:f>'Chart-BD-4'!$B$4:$B$19</c:f>
              <c:numCache>
                <c:formatCode>0</c:formatCode>
                <c:ptCount val="15"/>
                <c:pt idx="0">
                  <c:v>10</c:v>
                </c:pt>
                <c:pt idx="1">
                  <c:v>20</c:v>
                </c:pt>
                <c:pt idx="2">
                  <c:v>20.666666666666668</c:v>
                </c:pt>
                <c:pt idx="3">
                  <c:v>23.333333333333332</c:v>
                </c:pt>
                <c:pt idx="4">
                  <c:v>23.5</c:v>
                </c:pt>
                <c:pt idx="5">
                  <c:v>23.875</c:v>
                </c:pt>
                <c:pt idx="6">
                  <c:v>24.666666666666668</c:v>
                </c:pt>
                <c:pt idx="7">
                  <c:v>25</c:v>
                </c:pt>
                <c:pt idx="8">
                  <c:v>25.142857142857142</c:v>
                </c:pt>
                <c:pt idx="9">
                  <c:v>25.2</c:v>
                </c:pt>
                <c:pt idx="10">
                  <c:v>25.5</c:v>
                </c:pt>
                <c:pt idx="11">
                  <c:v>26.095238095238095</c:v>
                </c:pt>
                <c:pt idx="12">
                  <c:v>26.5</c:v>
                </c:pt>
                <c:pt idx="13">
                  <c:v>26.666666666666668</c:v>
                </c:pt>
                <c:pt idx="14">
                  <c:v>27</c:v>
                </c:pt>
              </c:numCache>
            </c:numRef>
          </c:val>
          <c:extLst>
            <c:ext xmlns:c16="http://schemas.microsoft.com/office/drawing/2014/chart" uri="{C3380CC4-5D6E-409C-BE32-E72D297353CC}">
              <c16:uniqueId val="{00000000-41DD-4754-8D89-AE8945477444}"/>
            </c:ext>
          </c:extLst>
        </c:ser>
        <c:dLbls>
          <c:showLegendKey val="0"/>
          <c:showVal val="1"/>
          <c:showCatName val="0"/>
          <c:showSerName val="0"/>
          <c:showPercent val="0"/>
          <c:showBubbleSize val="0"/>
        </c:dLbls>
        <c:gapWidth val="150"/>
        <c:shape val="box"/>
        <c:axId val="1888671136"/>
        <c:axId val="1888659072"/>
        <c:axId val="0"/>
      </c:bar3DChart>
      <c:catAx>
        <c:axId val="188867113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88659072"/>
        <c:crosses val="autoZero"/>
        <c:auto val="1"/>
        <c:lblAlgn val="ctr"/>
        <c:lblOffset val="100"/>
        <c:noMultiLvlLbl val="0"/>
      </c:catAx>
      <c:valAx>
        <c:axId val="1888659072"/>
        <c:scaling>
          <c:orientation val="minMax"/>
        </c:scaling>
        <c:delete val="0"/>
        <c:axPos val="l"/>
        <c:majorGridlines>
          <c:spPr>
            <a:ln w="9525" cap="flat" cmpd="sng" algn="ctr">
              <a:solidFill>
                <a:schemeClr val="dk1">
                  <a:lumMod val="50000"/>
                  <a:lumOff val="5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886711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[Task_1_Solution_.xlsx]Chart-BD-5!Average Income Ratio by Wide Area Location Code - Top 15</c:name>
    <c:fmtId val="14"/>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050"/>
              <a:t>Average Income Ratio by Wide Area Location Code - Top 15</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5553149606299214E-2"/>
          <c:y val="0.27458114610673667"/>
          <c:w val="0.78415048118985131"/>
          <c:h val="0.52644757946923304"/>
        </c:manualLayout>
      </c:layout>
      <c:bar3DChart>
        <c:barDir val="col"/>
        <c:grouping val="clustered"/>
        <c:varyColors val="0"/>
        <c:ser>
          <c:idx val="0"/>
          <c:order val="0"/>
          <c:tx>
            <c:strRef>
              <c:f>'Chart-BD-5'!$B$3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'Chart-BD-5'!$A$4:$A$19</c:f>
              <c:strCache>
                <c:ptCount val="15"/>
                <c:pt idx="0">
                  <c:v>28</c:v>
                </c:pt>
                <c:pt idx="1">
                  <c:v>21</c:v>
                </c:pt>
                <c:pt idx="2">
                  <c:v>38</c:v>
                </c:pt>
                <c:pt idx="3">
                  <c:v>48</c:v>
                </c:pt>
                <c:pt idx="4">
                  <c:v>45</c:v>
                </c:pt>
                <c:pt idx="5">
                  <c:v>37</c:v>
                </c:pt>
                <c:pt idx="6">
                  <c:v>20</c:v>
                </c:pt>
                <c:pt idx="7">
                  <c:v>36</c:v>
                </c:pt>
                <c:pt idx="8">
                  <c:v>1</c:v>
                </c:pt>
                <c:pt idx="9">
                  <c:v>5</c:v>
                </c:pt>
                <c:pt idx="10">
                  <c:v>6</c:v>
                </c:pt>
                <c:pt idx="11">
                  <c:v>15</c:v>
                </c:pt>
                <c:pt idx="12">
                  <c:v>31</c:v>
                </c:pt>
                <c:pt idx="13">
                  <c:v>12</c:v>
                </c:pt>
                <c:pt idx="14">
                  <c:v>50</c:v>
                </c:pt>
              </c:strCache>
            </c:strRef>
          </c:cat>
          <c:val>
            <c:numRef>
              <c:f>'Chart-BD-5'!$B$4:$B$19</c:f>
              <c:numCache>
                <c:formatCode>0.00</c:formatCode>
                <c:ptCount val="15"/>
                <c:pt idx="0">
                  <c:v>2.5236999999999998</c:v>
                </c:pt>
                <c:pt idx="1">
                  <c:v>2.4745200000000001</c:v>
                </c:pt>
                <c:pt idx="2">
                  <c:v>2.0516000000000001</c:v>
                </c:pt>
                <c:pt idx="3">
                  <c:v>1.998048387096774</c:v>
                </c:pt>
                <c:pt idx="4">
                  <c:v>1.9616</c:v>
                </c:pt>
                <c:pt idx="5">
                  <c:v>1.9311125</c:v>
                </c:pt>
                <c:pt idx="6">
                  <c:v>1.8578750000000002</c:v>
                </c:pt>
                <c:pt idx="7">
                  <c:v>1.8340999999999996</c:v>
                </c:pt>
                <c:pt idx="8">
                  <c:v>1.8061333333333334</c:v>
                </c:pt>
                <c:pt idx="9">
                  <c:v>1.780642857142857</c:v>
                </c:pt>
                <c:pt idx="10">
                  <c:v>1.7768312500000001</c:v>
                </c:pt>
                <c:pt idx="11">
                  <c:v>1.7436</c:v>
                </c:pt>
                <c:pt idx="12">
                  <c:v>1.6786749999999999</c:v>
                </c:pt>
                <c:pt idx="13">
                  <c:v>1.6421434782608693</c:v>
                </c:pt>
                <c:pt idx="14">
                  <c:v>1.6232333333333333</c:v>
                </c:pt>
              </c:numCache>
            </c:numRef>
          </c:val>
          <c:extLst>
            <c:ext xmlns:c16="http://schemas.microsoft.com/office/drawing/2014/chart" uri="{C3380CC4-5D6E-409C-BE32-E72D297353CC}">
              <c16:uniqueId val="{00000000-F5B2-4D33-BA30-E467C2813941}"/>
            </c:ext>
          </c:extLst>
        </c:ser>
        <c:dLbls>
          <c:showLegendKey val="0"/>
          <c:showVal val="1"/>
          <c:showCatName val="0"/>
          <c:showSerName val="0"/>
          <c:showPercent val="0"/>
          <c:showBubbleSize val="0"/>
        </c:dLbls>
        <c:gapWidth val="150"/>
        <c:shape val="box"/>
        <c:axId val="135386960"/>
        <c:axId val="135392784"/>
        <c:axId val="0"/>
      </c:bar3DChart>
      <c:catAx>
        <c:axId val="13538696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5392784"/>
        <c:crosses val="autoZero"/>
        <c:auto val="1"/>
        <c:lblAlgn val="ctr"/>
        <c:lblOffset val="100"/>
        <c:noMultiLvlLbl val="0"/>
      </c:catAx>
      <c:valAx>
        <c:axId val="135392784"/>
        <c:scaling>
          <c:orientation val="minMax"/>
        </c:scaling>
        <c:delete val="0"/>
        <c:axPos val="l"/>
        <c:majorGridlines>
          <c:spPr>
            <a:ln w="9525" cap="flat" cmpd="sng" algn="ctr">
              <a:solidFill>
                <a:schemeClr val="dk1">
                  <a:lumMod val="50000"/>
                  <a:lumOff val="5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53869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[Task_1_Solution_.xlsx]Chart-MD-2!Average LTV Ratio by Location - 10 Lowest</c:name>
    <c:fmtId val="1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200" baseline="0" dirty="0"/>
              <a:t>Average LTV Ratio &amp; People </a:t>
            </a:r>
          </a:p>
          <a:p>
            <a:pPr>
              <a:defRPr/>
            </a:pPr>
            <a:r>
              <a:rPr lang="en-US" sz="1200" baseline="0" dirty="0"/>
              <a:t>Count by Location</a:t>
            </a:r>
          </a:p>
        </c:rich>
      </c:tx>
      <c:layout>
        <c:manualLayout>
          <c:xMode val="edge"/>
          <c:yMode val="edge"/>
          <c:x val="2.1787707589384806E-3"/>
          <c:y val="2.9629629629629631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tint val="96000"/>
                  <a:lumMod val="104000"/>
                </a:schemeClr>
              </a:gs>
              <a:gs pos="100000">
                <a:schemeClr val="accent1">
                  <a:shade val="98000"/>
                  <a:lumMod val="94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1570911930534317E-2"/>
          <c:y val="0.23703703703703705"/>
          <c:w val="0.9235162673581665"/>
          <c:h val="0.67760513269174683"/>
        </c:manualLayout>
      </c:layout>
      <c:barChart>
        <c:barDir val="col"/>
        <c:grouping val="clustered"/>
        <c:varyColors val="0"/>
        <c:ser>
          <c:idx val="0"/>
          <c:order val="0"/>
          <c:tx>
            <c:strRef>
              <c:f>'Chart-MD-2'!$B$3</c:f>
              <c:strCache>
                <c:ptCount val="1"/>
                <c:pt idx="0">
                  <c:v>Average of LTV ratio</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'Chart-MD-2'!$A$4:$A$14</c:f>
              <c:strCache>
                <c:ptCount val="10"/>
                <c:pt idx="0">
                  <c:v>38</c:v>
                </c:pt>
                <c:pt idx="1">
                  <c:v>30</c:v>
                </c:pt>
                <c:pt idx="2">
                  <c:v>27</c:v>
                </c:pt>
                <c:pt idx="3">
                  <c:v>6</c:v>
                </c:pt>
                <c:pt idx="4">
                  <c:v>20</c:v>
                </c:pt>
                <c:pt idx="5">
                  <c:v>42</c:v>
                </c:pt>
                <c:pt idx="6">
                  <c:v>4</c:v>
                </c:pt>
                <c:pt idx="7">
                  <c:v>25</c:v>
                </c:pt>
                <c:pt idx="8">
                  <c:v>53</c:v>
                </c:pt>
                <c:pt idx="9">
                  <c:v>17</c:v>
                </c:pt>
              </c:strCache>
            </c:strRef>
          </c:cat>
          <c:val>
            <c:numRef>
              <c:f>'Chart-MD-2'!$B$4:$B$14</c:f>
              <c:numCache>
                <c:formatCode>0</c:formatCode>
                <c:ptCount val="10"/>
                <c:pt idx="0">
                  <c:v>55.1</c:v>
                </c:pt>
                <c:pt idx="1">
                  <c:v>58.325000000000003</c:v>
                </c:pt>
                <c:pt idx="2">
                  <c:v>63.297333333333341</c:v>
                </c:pt>
                <c:pt idx="3">
                  <c:v>63.35262500000001</c:v>
                </c:pt>
                <c:pt idx="4">
                  <c:v>65.495000000000005</c:v>
                </c:pt>
                <c:pt idx="5">
                  <c:v>66.199999999999989</c:v>
                </c:pt>
                <c:pt idx="6">
                  <c:v>66.326250000000002</c:v>
                </c:pt>
                <c:pt idx="7">
                  <c:v>66.361538461538458</c:v>
                </c:pt>
                <c:pt idx="8">
                  <c:v>66.657619047619065</c:v>
                </c:pt>
                <c:pt idx="9">
                  <c:v>67.14222222222223</c:v>
                </c:pt>
              </c:numCache>
            </c:numRef>
          </c:val>
          <c:extLst>
            <c:ext xmlns:c16="http://schemas.microsoft.com/office/drawing/2014/chart" uri="{C3380CC4-5D6E-409C-BE32-E72D297353CC}">
              <c16:uniqueId val="{00000000-AF99-4E7C-AA4E-9ED315F202A7}"/>
            </c:ext>
          </c:extLst>
        </c:ser>
        <c:dLbls>
          <c:dLblPos val="ctr"/>
          <c:showLegendKey val="0"/>
          <c:showVal val="1"/>
          <c:showCatName val="0"/>
          <c:showSerName val="0"/>
          <c:showPercent val="0"/>
          <c:showBubbleSize val="0"/>
        </c:dLbls>
        <c:gapWidth val="219"/>
        <c:overlap val="-27"/>
        <c:axId val="2105259696"/>
        <c:axId val="2105254288"/>
      </c:barChart>
      <c:lineChart>
        <c:grouping val="standard"/>
        <c:varyColors val="0"/>
        <c:ser>
          <c:idx val="1"/>
          <c:order val="1"/>
          <c:tx>
            <c:strRef>
              <c:f>'Chart-MD-2'!$C$3</c:f>
              <c:strCache>
                <c:ptCount val="1"/>
                <c:pt idx="0">
                  <c:v>Count of Borrower ID Number</c:v>
                </c:pt>
              </c:strCache>
            </c:strRef>
          </c:tx>
          <c:spPr>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'Chart-MD-2'!$A$4:$A$14</c:f>
              <c:strCache>
                <c:ptCount val="10"/>
                <c:pt idx="0">
                  <c:v>38</c:v>
                </c:pt>
                <c:pt idx="1">
                  <c:v>30</c:v>
                </c:pt>
                <c:pt idx="2">
                  <c:v>27</c:v>
                </c:pt>
                <c:pt idx="3">
                  <c:v>6</c:v>
                </c:pt>
                <c:pt idx="4">
                  <c:v>20</c:v>
                </c:pt>
                <c:pt idx="5">
                  <c:v>42</c:v>
                </c:pt>
                <c:pt idx="6">
                  <c:v>4</c:v>
                </c:pt>
                <c:pt idx="7">
                  <c:v>25</c:v>
                </c:pt>
                <c:pt idx="8">
                  <c:v>53</c:v>
                </c:pt>
                <c:pt idx="9">
                  <c:v>17</c:v>
                </c:pt>
              </c:strCache>
            </c:strRef>
          </c:cat>
          <c:val>
            <c:numRef>
              <c:f>'Chart-MD-2'!$C$4:$C$14</c:f>
              <c:numCache>
                <c:formatCode>0</c:formatCode>
                <c:ptCount val="10"/>
                <c:pt idx="0">
                  <c:v>1</c:v>
                </c:pt>
                <c:pt idx="1">
                  <c:v>2</c:v>
                </c:pt>
                <c:pt idx="2">
                  <c:v>15</c:v>
                </c:pt>
                <c:pt idx="3">
                  <c:v>80</c:v>
                </c:pt>
                <c:pt idx="4">
                  <c:v>4</c:v>
                </c:pt>
                <c:pt idx="5">
                  <c:v>9</c:v>
                </c:pt>
                <c:pt idx="6">
                  <c:v>16</c:v>
                </c:pt>
                <c:pt idx="7">
                  <c:v>13</c:v>
                </c:pt>
                <c:pt idx="8">
                  <c:v>21</c:v>
                </c:pt>
                <c:pt idx="9">
                  <c:v>18</c:v>
                </c:pt>
              </c:numCache>
            </c:numRef>
          </c:val>
          <c:smooth val="0"/>
          <c:extLst>
            <c:ext xmlns:c16="http://schemas.microsoft.com/office/drawing/2014/chart" uri="{C3380CC4-5D6E-409C-BE32-E72D297353CC}">
              <c16:uniqueId val="{00000001-AF99-4E7C-AA4E-9ED315F202A7}"/>
            </c:ext>
          </c:extLst>
        </c:ser>
        <c:dLbls>
          <c:dLblPos val="ctr"/>
          <c:showLegendKey val="0"/>
          <c:showVal val="1"/>
          <c:showCatName val="0"/>
          <c:showSerName val="0"/>
          <c:showPercent val="0"/>
          <c:showBubbleSize val="0"/>
        </c:dLbls>
        <c:marker val="1"/>
        <c:smooth val="0"/>
        <c:axId val="2105259696"/>
        <c:axId val="2105254288"/>
      </c:lineChart>
      <c:catAx>
        <c:axId val="210525969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105254288"/>
        <c:crosses val="autoZero"/>
        <c:auto val="1"/>
        <c:lblAlgn val="ctr"/>
        <c:lblOffset val="100"/>
        <c:noMultiLvlLbl val="0"/>
      </c:catAx>
      <c:valAx>
        <c:axId val="2105254288"/>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105259696"/>
        <c:crosses val="autoZero"/>
        <c:crossBetween val="between"/>
      </c:valAx>
      <c:spPr>
        <a:noFill/>
        <a:ln>
          <a:noFill/>
        </a:ln>
        <a:effectLst/>
      </c:spPr>
    </c:plotArea>
    <c:legend>
      <c:legendPos val="r"/>
      <c:layout>
        <c:manualLayout>
          <c:xMode val="edge"/>
          <c:yMode val="edge"/>
          <c:x val="0.65799263953410281"/>
          <c:y val="2.8690580344123908E-3"/>
          <c:w val="0.34200736046589725"/>
          <c:h val="0.2016692913385826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[Task_1_Solution_.xlsx]Chart-MD-3!PivotTable1</c:name>
    <c:fmtId val="4"/>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200" b="1" i="0" baseline="0" dirty="0">
                <a:effectLst>
                  <a:outerShdw blurRad="50800" dist="38100" dir="5400000" algn="t" rotWithShape="0">
                    <a:srgbClr val="000000">
                      <a:alpha val="40000"/>
                    </a:srgbClr>
                  </a:outerShdw>
                </a:effectLst>
              </a:rPr>
              <a:t>Average AVH &amp; People </a:t>
            </a:r>
            <a:endParaRPr lang="en-US" sz="1200" baseline="0" dirty="0">
              <a:effectLst/>
            </a:endParaRPr>
          </a:p>
          <a:p>
            <a:pPr>
              <a:defRPr/>
            </a:pPr>
            <a:r>
              <a:rPr lang="en-US" sz="1200" b="1" i="0" baseline="0" dirty="0">
                <a:effectLst>
                  <a:outerShdw blurRad="50800" dist="38100" dir="5400000" algn="t" rotWithShape="0">
                    <a:srgbClr val="000000">
                      <a:alpha val="40000"/>
                    </a:srgbClr>
                  </a:outerShdw>
                </a:effectLst>
              </a:rPr>
              <a:t>Count by Location</a:t>
            </a:r>
            <a:endParaRPr lang="en-US" sz="1200" baseline="0" dirty="0">
              <a:effectLst/>
            </a:endParaRPr>
          </a:p>
        </c:rich>
      </c:tx>
      <c:layout>
        <c:manualLayout>
          <c:xMode val="edge"/>
          <c:yMode val="edge"/>
          <c:x val="2.1493000874890644E-2"/>
          <c:y val="3.7037037037037035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tint val="96000"/>
                  <a:lumMod val="104000"/>
                </a:schemeClr>
              </a:gs>
              <a:gs pos="100000">
                <a:schemeClr val="accent1">
                  <a:shade val="98000"/>
                  <a:lumMod val="94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124540682414698"/>
          <c:y val="0.31299483065624173"/>
          <c:w val="0.81570253718285202"/>
          <c:h val="0.60113051338721835"/>
        </c:manualLayout>
      </c:layout>
      <c:barChart>
        <c:barDir val="col"/>
        <c:grouping val="clustered"/>
        <c:varyColors val="0"/>
        <c:ser>
          <c:idx val="0"/>
          <c:order val="0"/>
          <c:tx>
            <c:strRef>
              <c:f>'Chart-MD-3'!$B$3</c:f>
              <c:strCache>
                <c:ptCount val="1"/>
                <c:pt idx="0">
                  <c:v>Average of Appraised Value of Home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'Chart-MD-3'!$A$4:$A$14</c:f>
              <c:strCache>
                <c:ptCount val="10"/>
                <c:pt idx="0">
                  <c:v>15</c:v>
                </c:pt>
                <c:pt idx="1">
                  <c:v>6</c:v>
                </c:pt>
                <c:pt idx="2">
                  <c:v>37</c:v>
                </c:pt>
                <c:pt idx="3">
                  <c:v>8</c:v>
                </c:pt>
                <c:pt idx="4">
                  <c:v>25</c:v>
                </c:pt>
                <c:pt idx="5">
                  <c:v>20</c:v>
                </c:pt>
                <c:pt idx="6">
                  <c:v>38</c:v>
                </c:pt>
                <c:pt idx="7">
                  <c:v>53</c:v>
                </c:pt>
                <c:pt idx="8">
                  <c:v>45</c:v>
                </c:pt>
                <c:pt idx="9">
                  <c:v>24</c:v>
                </c:pt>
              </c:strCache>
            </c:strRef>
          </c:cat>
          <c:val>
            <c:numRef>
              <c:f>'Chart-MD-3'!$B$4:$B$14</c:f>
              <c:numCache>
                <c:formatCode>"$"#,\K</c:formatCode>
                <c:ptCount val="10"/>
                <c:pt idx="0">
                  <c:v>725000</c:v>
                </c:pt>
                <c:pt idx="1">
                  <c:v>676000</c:v>
                </c:pt>
                <c:pt idx="2">
                  <c:v>650000</c:v>
                </c:pt>
                <c:pt idx="3">
                  <c:v>551190.47619047621</c:v>
                </c:pt>
                <c:pt idx="4">
                  <c:v>527307.69230769225</c:v>
                </c:pt>
                <c:pt idx="5">
                  <c:v>522500</c:v>
                </c:pt>
                <c:pt idx="6">
                  <c:v>505000</c:v>
                </c:pt>
                <c:pt idx="7">
                  <c:v>504523.80952380953</c:v>
                </c:pt>
                <c:pt idx="8">
                  <c:v>470000</c:v>
                </c:pt>
                <c:pt idx="9">
                  <c:v>465769.23076923075</c:v>
                </c:pt>
              </c:numCache>
            </c:numRef>
          </c:val>
          <c:extLst>
            <c:ext xmlns:c16="http://schemas.microsoft.com/office/drawing/2014/chart" uri="{C3380CC4-5D6E-409C-BE32-E72D297353CC}">
              <c16:uniqueId val="{00000000-1EC2-4FC1-BACE-F7214E27EE42}"/>
            </c:ext>
          </c:extLst>
        </c:ser>
        <c:dLbls>
          <c:dLblPos val="inEnd"/>
          <c:showLegendKey val="0"/>
          <c:showVal val="1"/>
          <c:showCatName val="0"/>
          <c:showSerName val="0"/>
          <c:showPercent val="0"/>
          <c:showBubbleSize val="0"/>
        </c:dLbls>
        <c:gapWidth val="219"/>
        <c:overlap val="-27"/>
        <c:axId val="2123634480"/>
        <c:axId val="2123636144"/>
      </c:barChart>
      <c:lineChart>
        <c:grouping val="standard"/>
        <c:varyColors val="0"/>
        <c:ser>
          <c:idx val="1"/>
          <c:order val="1"/>
          <c:tx>
            <c:strRef>
              <c:f>'Chart-MD-3'!$C$3</c:f>
              <c:strCache>
                <c:ptCount val="1"/>
                <c:pt idx="0">
                  <c:v>Count of Borrower ID Number</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'Chart-MD-3'!$A$4:$A$14</c:f>
              <c:strCache>
                <c:ptCount val="10"/>
                <c:pt idx="0">
                  <c:v>15</c:v>
                </c:pt>
                <c:pt idx="1">
                  <c:v>6</c:v>
                </c:pt>
                <c:pt idx="2">
                  <c:v>37</c:v>
                </c:pt>
                <c:pt idx="3">
                  <c:v>8</c:v>
                </c:pt>
                <c:pt idx="4">
                  <c:v>25</c:v>
                </c:pt>
                <c:pt idx="5">
                  <c:v>20</c:v>
                </c:pt>
                <c:pt idx="6">
                  <c:v>38</c:v>
                </c:pt>
                <c:pt idx="7">
                  <c:v>53</c:v>
                </c:pt>
                <c:pt idx="8">
                  <c:v>45</c:v>
                </c:pt>
                <c:pt idx="9">
                  <c:v>24</c:v>
                </c:pt>
              </c:strCache>
            </c:strRef>
          </c:cat>
          <c:val>
            <c:numRef>
              <c:f>'Chart-MD-3'!$C$4:$C$14</c:f>
              <c:numCache>
                <c:formatCode>General</c:formatCode>
                <c:ptCount val="10"/>
                <c:pt idx="0">
                  <c:v>1</c:v>
                </c:pt>
                <c:pt idx="1">
                  <c:v>80</c:v>
                </c:pt>
                <c:pt idx="2">
                  <c:v>8</c:v>
                </c:pt>
                <c:pt idx="3">
                  <c:v>21</c:v>
                </c:pt>
                <c:pt idx="4">
                  <c:v>13</c:v>
                </c:pt>
                <c:pt idx="5">
                  <c:v>4</c:v>
                </c:pt>
                <c:pt idx="6">
                  <c:v>1</c:v>
                </c:pt>
                <c:pt idx="7">
                  <c:v>21</c:v>
                </c:pt>
                <c:pt idx="8">
                  <c:v>4</c:v>
                </c:pt>
                <c:pt idx="9">
                  <c:v>13</c:v>
                </c:pt>
              </c:numCache>
            </c:numRef>
          </c:val>
          <c:smooth val="0"/>
          <c:extLst>
            <c:ext xmlns:c16="http://schemas.microsoft.com/office/drawing/2014/chart" uri="{C3380CC4-5D6E-409C-BE32-E72D297353CC}">
              <c16:uniqueId val="{00000001-1EC2-4FC1-BACE-F7214E27EE42}"/>
            </c:ext>
          </c:extLst>
        </c:ser>
        <c:dLbls>
          <c:showLegendKey val="0"/>
          <c:showVal val="1"/>
          <c:showCatName val="0"/>
          <c:showSerName val="0"/>
          <c:showPercent val="0"/>
          <c:showBubbleSize val="0"/>
        </c:dLbls>
        <c:marker val="1"/>
        <c:smooth val="0"/>
        <c:axId val="2123628656"/>
        <c:axId val="2123635728"/>
      </c:lineChart>
      <c:catAx>
        <c:axId val="212363448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123636144"/>
        <c:crosses val="autoZero"/>
        <c:auto val="1"/>
        <c:lblAlgn val="ctr"/>
        <c:lblOffset val="100"/>
        <c:noMultiLvlLbl val="0"/>
      </c:catAx>
      <c:valAx>
        <c:axId val="2123636144"/>
        <c:scaling>
          <c:orientation val="minMax"/>
        </c:scaling>
        <c:delete val="0"/>
        <c:axPos val="l"/>
        <c:majorGridlines>
          <c:spPr>
            <a:ln w="9525" cap="flat" cmpd="sng" algn="ctr">
              <a:solidFill>
                <a:schemeClr val="lt1">
                  <a:lumMod val="95000"/>
                  <a:alpha val="10000"/>
                </a:schemeClr>
              </a:solidFill>
              <a:round/>
            </a:ln>
            <a:effectLst/>
          </c:spPr>
        </c:majorGridlines>
        <c:numFmt formatCode="&quot;$&quot;#,\K"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123634480"/>
        <c:crosses val="autoZero"/>
        <c:crossBetween val="between"/>
      </c:valAx>
      <c:valAx>
        <c:axId val="2123635728"/>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123628656"/>
        <c:crosses val="max"/>
        <c:crossBetween val="between"/>
      </c:valAx>
      <c:catAx>
        <c:axId val="2123628656"/>
        <c:scaling>
          <c:orientation val="minMax"/>
        </c:scaling>
        <c:delete val="1"/>
        <c:axPos val="b"/>
        <c:numFmt formatCode="General" sourceLinked="1"/>
        <c:majorTickMark val="none"/>
        <c:minorTickMark val="none"/>
        <c:tickLblPos val="nextTo"/>
        <c:crossAx val="2123635728"/>
        <c:crosses val="autoZero"/>
        <c:auto val="1"/>
        <c:lblAlgn val="ctr"/>
        <c:lblOffset val="100"/>
        <c:noMultiLvlLbl val="0"/>
      </c:catAx>
      <c:spPr>
        <a:noFill/>
        <a:ln>
          <a:noFill/>
        </a:ln>
        <a:effectLst/>
      </c:spPr>
    </c:plotArea>
    <c:legend>
      <c:legendPos val="r"/>
      <c:layout>
        <c:manualLayout>
          <c:xMode val="edge"/>
          <c:yMode val="edge"/>
          <c:x val="0.58459601924759408"/>
          <c:y val="1.3020913558796563E-3"/>
          <c:w val="0.39873731408573926"/>
          <c:h val="0.3080616706612529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Reversed" id="22">
  <a:schemeClr val="accent2"/>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4">
  <a:schemeClr val="accent1"/>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7635563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3842624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0134082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228681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2697518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5735310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62392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73711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5"/>
        <p:cNvGrpSpPr/>
        <p:nvPr/>
      </p:nvGrpSpPr>
      <p:grpSpPr>
        <a:xfrm>
          <a:off x="0" y="0"/>
          <a:ext cx="0" cy="0"/>
          <a:chOff x="0" y="0"/>
          <a:chExt cx="0" cy="0"/>
        </a:xfrm>
      </p:grpSpPr>
      <p:sp>
        <p:nvSpPr>
          <p:cNvPr id="16" name="Google Shape;16;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8340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01578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57342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12993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23786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6593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17536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03451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0254547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99637284"/>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p:nvPr/>
        </p:nvSpPr>
        <p:spPr>
          <a:xfrm>
            <a:off x="457200" y="984818"/>
            <a:ext cx="8228732" cy="984885"/>
          </a:xfrm>
          <a:prstGeom prst="rect">
            <a:avLst/>
          </a:prstGeom>
          <a:noFill/>
          <a:ln>
            <a:noFill/>
          </a:ln>
        </p:spPr>
        <p:txBody>
          <a:bodyPr spcFirstLastPara="1" wrap="square" lIns="0" tIns="0" rIns="0" bIns="0" anchor="b" anchorCtr="0">
            <a:spAutoFit/>
          </a:bodyPr>
          <a:lstStyle/>
          <a:p>
            <a:pPr marL="0" marR="0" lvl="0" indent="0" algn="ctr" rtl="0">
              <a:lnSpc>
                <a:spcPct val="100000"/>
              </a:lnSpc>
              <a:spcBef>
                <a:spcPts val="0"/>
              </a:spcBef>
              <a:spcAft>
                <a:spcPts val="0"/>
              </a:spcAft>
              <a:buClr>
                <a:srgbClr val="0070C0"/>
              </a:buClr>
              <a:buSzPts val="3200"/>
              <a:buFont typeface="Arial"/>
              <a:buNone/>
            </a:pPr>
            <a:r>
              <a:rPr lang="en-US" sz="3200" b="0" i="0" u="none" strike="noStrike" cap="none" dirty="0">
                <a:solidFill>
                  <a:srgbClr val="0070C0"/>
                </a:solidFill>
                <a:latin typeface="Arial"/>
                <a:ea typeface="Arial"/>
                <a:cs typeface="Arial"/>
                <a:sym typeface="Arial"/>
              </a:rPr>
              <a:t>Data Analysis: </a:t>
            </a:r>
            <a:r>
              <a:rPr lang="en-US" sz="3200" b="0" i="0" u="none" strike="noStrike" cap="none" dirty="0">
                <a:solidFill>
                  <a:schemeClr val="dk1"/>
                </a:solidFill>
                <a:latin typeface="Arial"/>
                <a:ea typeface="Arial"/>
                <a:cs typeface="Arial"/>
                <a:sym typeface="Arial"/>
              </a:rPr>
              <a:t>Sales Prospects from Home Mortgage Data</a:t>
            </a:r>
            <a:endParaRPr dirty="0"/>
          </a:p>
        </p:txBody>
      </p:sp>
      <p:pic>
        <p:nvPicPr>
          <p:cNvPr id="97" name="Google Shape;97;p1"/>
          <p:cNvPicPr preferRelativeResize="0"/>
          <p:nvPr/>
        </p:nvPicPr>
        <p:blipFill>
          <a:blip r:embed="rId3">
            <a:alphaModFix/>
          </a:blip>
          <a:stretch>
            <a:fillRect/>
          </a:stretch>
        </p:blipFill>
        <p:spPr>
          <a:xfrm>
            <a:off x="4629150" y="6318753"/>
            <a:ext cx="4057650" cy="352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18495-037A-8E25-F0B6-419D363BD94D}"/>
              </a:ext>
            </a:extLst>
          </p:cNvPr>
          <p:cNvSpPr>
            <a:spLocks noGrp="1"/>
          </p:cNvSpPr>
          <p:nvPr>
            <p:ph type="title"/>
          </p:nvPr>
        </p:nvSpPr>
        <p:spPr>
          <a:xfrm>
            <a:off x="1945201" y="624110"/>
            <a:ext cx="6589199" cy="654184"/>
          </a:xfrm>
        </p:spPr>
        <p:txBody>
          <a:bodyPr anchor="ctr">
            <a:normAutofit/>
          </a:bodyPr>
          <a:lstStyle/>
          <a:p>
            <a:pPr algn="ctr"/>
            <a:r>
              <a:rPr lang="en-US" sz="3200" dirty="0"/>
              <a:t>LTV Ration &amp; Annual Income</a:t>
            </a:r>
          </a:p>
        </p:txBody>
      </p:sp>
      <p:graphicFrame>
        <p:nvGraphicFramePr>
          <p:cNvPr id="4" name="Content Placeholder 3">
            <a:extLst>
              <a:ext uri="{FF2B5EF4-FFF2-40B4-BE49-F238E27FC236}">
                <a16:creationId xmlns:a16="http://schemas.microsoft.com/office/drawing/2014/main" id="{29260C56-9770-6812-1365-AF280EBD82C0}"/>
              </a:ext>
            </a:extLst>
          </p:cNvPr>
          <p:cNvGraphicFramePr>
            <a:graphicFrameLocks noGrp="1"/>
          </p:cNvGraphicFramePr>
          <p:nvPr>
            <p:ph idx="1"/>
            <p:extLst>
              <p:ext uri="{D42A27DB-BD31-4B8C-83A1-F6EECF244321}">
                <p14:modId xmlns:p14="http://schemas.microsoft.com/office/powerpoint/2010/main" val="2332423191"/>
              </p:ext>
            </p:extLst>
          </p:nvPr>
        </p:nvGraphicFramePr>
        <p:xfrm>
          <a:off x="1945201" y="3079750"/>
          <a:ext cx="7198799" cy="377825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6561550-C028-73D9-3DC1-68D568C73FDA}"/>
              </a:ext>
            </a:extLst>
          </p:cNvPr>
          <p:cNvSpPr txBox="1"/>
          <p:nvPr/>
        </p:nvSpPr>
        <p:spPr>
          <a:xfrm>
            <a:off x="1833234" y="2052735"/>
            <a:ext cx="7198799" cy="646331"/>
          </a:xfrm>
          <a:prstGeom prst="rect">
            <a:avLst/>
          </a:prstGeom>
          <a:noFill/>
        </p:spPr>
        <p:txBody>
          <a:bodyPr wrap="square" rtlCol="0">
            <a:spAutoFit/>
          </a:bodyPr>
          <a:lstStyle/>
          <a:p>
            <a:r>
              <a:rPr lang="en-US" dirty="0"/>
              <a:t>There are 57 (11.4%) borrowers out of 500 whose LTV Ratio is less </a:t>
            </a:r>
          </a:p>
          <a:p>
            <a:r>
              <a:rPr lang="en-US" dirty="0"/>
              <a:t>than 80 and Annual Income is greater than $200K.</a:t>
            </a:r>
          </a:p>
        </p:txBody>
      </p:sp>
    </p:spTree>
    <p:extLst>
      <p:ext uri="{BB962C8B-B14F-4D97-AF65-F5344CB8AC3E}">
        <p14:creationId xmlns:p14="http://schemas.microsoft.com/office/powerpoint/2010/main" val="2740031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1D006-C59A-2D50-9264-5C9FFC979CFB}"/>
              </a:ext>
            </a:extLst>
          </p:cNvPr>
          <p:cNvSpPr>
            <a:spLocks noGrp="1"/>
          </p:cNvSpPr>
          <p:nvPr>
            <p:ph type="title"/>
          </p:nvPr>
        </p:nvSpPr>
        <p:spPr>
          <a:xfrm>
            <a:off x="1945201" y="624110"/>
            <a:ext cx="6589199" cy="654184"/>
          </a:xfrm>
        </p:spPr>
        <p:txBody>
          <a:bodyPr anchor="ctr">
            <a:normAutofit/>
          </a:bodyPr>
          <a:lstStyle/>
          <a:p>
            <a:pPr algn="ctr"/>
            <a:r>
              <a:rPr lang="en-US" sz="3200" dirty="0"/>
              <a:t>DTI, LTV &amp; Annual Income</a:t>
            </a:r>
          </a:p>
        </p:txBody>
      </p:sp>
      <p:graphicFrame>
        <p:nvGraphicFramePr>
          <p:cNvPr id="6" name="Content Placeholder 5">
            <a:extLst>
              <a:ext uri="{FF2B5EF4-FFF2-40B4-BE49-F238E27FC236}">
                <a16:creationId xmlns:a16="http://schemas.microsoft.com/office/drawing/2014/main" id="{5E3F4F68-3D30-3214-0B99-902F5DA24E7D}"/>
              </a:ext>
            </a:extLst>
          </p:cNvPr>
          <p:cNvGraphicFramePr>
            <a:graphicFrameLocks noGrp="1"/>
          </p:cNvGraphicFramePr>
          <p:nvPr>
            <p:ph idx="1"/>
            <p:extLst>
              <p:ext uri="{D42A27DB-BD31-4B8C-83A1-F6EECF244321}">
                <p14:modId xmlns:p14="http://schemas.microsoft.com/office/powerpoint/2010/main" val="1744320992"/>
              </p:ext>
            </p:extLst>
          </p:nvPr>
        </p:nvGraphicFramePr>
        <p:xfrm>
          <a:off x="2155371" y="3079750"/>
          <a:ext cx="6988628" cy="377825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4D5B63DD-2790-E63F-98B0-1C9F4AD2203F}"/>
              </a:ext>
            </a:extLst>
          </p:cNvPr>
          <p:cNvSpPr txBox="1"/>
          <p:nvPr/>
        </p:nvSpPr>
        <p:spPr>
          <a:xfrm>
            <a:off x="2155372" y="1904943"/>
            <a:ext cx="6988628" cy="923330"/>
          </a:xfrm>
          <a:prstGeom prst="rect">
            <a:avLst/>
          </a:prstGeom>
          <a:noFill/>
        </p:spPr>
        <p:txBody>
          <a:bodyPr wrap="square" rtlCol="0">
            <a:spAutoFit/>
          </a:bodyPr>
          <a:lstStyle/>
          <a:p>
            <a:r>
              <a:rPr lang="en-US" dirty="0"/>
              <a:t>There are 64 (12.8%) borrowers whose Debt To Income Ratio is less than 30, Loan to Value is less than 80 and Annual Income is greater than $180K.</a:t>
            </a:r>
          </a:p>
        </p:txBody>
      </p:sp>
    </p:spTree>
    <p:extLst>
      <p:ext uri="{BB962C8B-B14F-4D97-AF65-F5344CB8AC3E}">
        <p14:creationId xmlns:p14="http://schemas.microsoft.com/office/powerpoint/2010/main" val="3946043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3E1C0-D061-145E-F074-E4AAFA5A1146}"/>
              </a:ext>
            </a:extLst>
          </p:cNvPr>
          <p:cNvSpPr>
            <a:spLocks noGrp="1"/>
          </p:cNvSpPr>
          <p:nvPr>
            <p:ph type="title"/>
          </p:nvPr>
        </p:nvSpPr>
        <p:spPr>
          <a:xfrm>
            <a:off x="1945201" y="624110"/>
            <a:ext cx="6589199" cy="504894"/>
          </a:xfrm>
        </p:spPr>
        <p:txBody>
          <a:bodyPr anchor="ctr">
            <a:normAutofit fontScale="90000"/>
          </a:bodyPr>
          <a:lstStyle/>
          <a:p>
            <a:pPr algn="ctr"/>
            <a:r>
              <a:rPr lang="en-US" sz="3200" dirty="0"/>
              <a:t>Summary</a:t>
            </a:r>
          </a:p>
        </p:txBody>
      </p:sp>
      <p:sp>
        <p:nvSpPr>
          <p:cNvPr id="3" name="Content Placeholder 2">
            <a:extLst>
              <a:ext uri="{FF2B5EF4-FFF2-40B4-BE49-F238E27FC236}">
                <a16:creationId xmlns:a16="http://schemas.microsoft.com/office/drawing/2014/main" id="{EE93FFA9-101C-3EF8-7AF6-17950661FEB6}"/>
              </a:ext>
            </a:extLst>
          </p:cNvPr>
          <p:cNvSpPr>
            <a:spLocks noGrp="1"/>
          </p:cNvSpPr>
          <p:nvPr>
            <p:ph idx="1"/>
          </p:nvPr>
        </p:nvSpPr>
        <p:spPr>
          <a:xfrm>
            <a:off x="1942415" y="2133600"/>
            <a:ext cx="6591985" cy="4575110"/>
          </a:xfrm>
        </p:spPr>
        <p:txBody>
          <a:bodyPr/>
          <a:lstStyle/>
          <a:p>
            <a:pPr algn="just"/>
            <a:r>
              <a:rPr lang="en-US" dirty="0"/>
              <a:t>78.2% of borrowers in the dataset have loan-to-value ratios of 80 or less. </a:t>
            </a:r>
          </a:p>
          <a:p>
            <a:pPr algn="just"/>
            <a:r>
              <a:rPr lang="en-US" dirty="0"/>
              <a:t>Annual incomes show a wide range of variation, possibly reflecting an imperfect sampling of target area mortgages when the dataset was constructed. </a:t>
            </a:r>
          </a:p>
          <a:p>
            <a:pPr algn="just"/>
            <a:r>
              <a:rPr lang="en-US" dirty="0"/>
              <a:t>Combining LTV and annual income criteria generates 57 qualified, high income sales prospects, which is just under 12% of the total borrowers in this dataset.</a:t>
            </a:r>
          </a:p>
          <a:p>
            <a:pPr algn="just"/>
            <a:r>
              <a:rPr lang="en-US" dirty="0"/>
              <a:t>Home values appear normally distributed with an average of about $430K.</a:t>
            </a:r>
          </a:p>
          <a:p>
            <a:pPr algn="just"/>
            <a:r>
              <a:rPr lang="en-US" dirty="0"/>
              <a:t>There are 64 (12.8%) borrowers whose Debt To Income Ratio is less than 30, Loan to Value is less than 80 and Annual Income is greater than $180K.</a:t>
            </a:r>
          </a:p>
          <a:p>
            <a:pPr algn="just"/>
            <a:endParaRPr lang="en-US" dirty="0"/>
          </a:p>
          <a:p>
            <a:endParaRPr lang="en-US" dirty="0"/>
          </a:p>
        </p:txBody>
      </p:sp>
    </p:spTree>
    <p:extLst>
      <p:ext uri="{BB962C8B-B14F-4D97-AF65-F5344CB8AC3E}">
        <p14:creationId xmlns:p14="http://schemas.microsoft.com/office/powerpoint/2010/main" val="376829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Content Placeholder 15">
            <a:extLst>
              <a:ext uri="{FF2B5EF4-FFF2-40B4-BE49-F238E27FC236}">
                <a16:creationId xmlns:a16="http://schemas.microsoft.com/office/drawing/2014/main" id="{ACCE7711-043D-DC58-F555-5D0475A46E4E}"/>
              </a:ext>
            </a:extLst>
          </p:cNvPr>
          <p:cNvGraphicFramePr>
            <a:graphicFrameLocks noGrp="1"/>
          </p:cNvGraphicFramePr>
          <p:nvPr>
            <p:ph idx="1"/>
            <p:extLst>
              <p:ext uri="{D42A27DB-BD31-4B8C-83A1-F6EECF244321}">
                <p14:modId xmlns:p14="http://schemas.microsoft.com/office/powerpoint/2010/main" val="85914488"/>
              </p:ext>
            </p:extLst>
          </p:nvPr>
        </p:nvGraphicFramePr>
        <p:xfrm>
          <a:off x="177282" y="2920482"/>
          <a:ext cx="8966718" cy="3937518"/>
        </p:xfrm>
        <a:graphic>
          <a:graphicData uri="http://schemas.openxmlformats.org/drawingml/2006/chart">
            <c:chart xmlns:c="http://schemas.openxmlformats.org/drawingml/2006/chart" xmlns:r="http://schemas.openxmlformats.org/officeDocument/2006/relationships" r:id="rId2"/>
          </a:graphicData>
        </a:graphic>
      </p:graphicFrame>
      <p:sp>
        <p:nvSpPr>
          <p:cNvPr id="5" name="Title 4">
            <a:extLst>
              <a:ext uri="{FF2B5EF4-FFF2-40B4-BE49-F238E27FC236}">
                <a16:creationId xmlns:a16="http://schemas.microsoft.com/office/drawing/2014/main" id="{3DC697CB-6DA1-A9A8-EF98-3E560B27C225}"/>
              </a:ext>
            </a:extLst>
          </p:cNvPr>
          <p:cNvSpPr>
            <a:spLocks noGrp="1"/>
          </p:cNvSpPr>
          <p:nvPr>
            <p:ph type="title"/>
          </p:nvPr>
        </p:nvSpPr>
        <p:spPr>
          <a:xfrm>
            <a:off x="1945201" y="624110"/>
            <a:ext cx="6589199" cy="682176"/>
          </a:xfrm>
        </p:spPr>
        <p:txBody>
          <a:bodyPr/>
          <a:lstStyle/>
          <a:p>
            <a:pPr algn="ctr"/>
            <a:r>
              <a:rPr lang="en-US" dirty="0"/>
              <a:t>Geographic Data</a:t>
            </a:r>
          </a:p>
        </p:txBody>
      </p:sp>
      <p:sp>
        <p:nvSpPr>
          <p:cNvPr id="2" name="TextBox 1">
            <a:extLst>
              <a:ext uri="{FF2B5EF4-FFF2-40B4-BE49-F238E27FC236}">
                <a16:creationId xmlns:a16="http://schemas.microsoft.com/office/drawing/2014/main" id="{C67B5ED9-1923-C4E3-DF71-EFC52A3B8390}"/>
              </a:ext>
            </a:extLst>
          </p:cNvPr>
          <p:cNvSpPr txBox="1"/>
          <p:nvPr/>
        </p:nvSpPr>
        <p:spPr>
          <a:xfrm>
            <a:off x="1707502" y="1651518"/>
            <a:ext cx="7436498" cy="954107"/>
          </a:xfrm>
          <a:prstGeom prst="rect">
            <a:avLst/>
          </a:prstGeom>
          <a:noFill/>
        </p:spPr>
        <p:txBody>
          <a:bodyPr wrap="square" rtlCol="0">
            <a:spAutoFit/>
          </a:bodyPr>
          <a:lstStyle/>
          <a:p>
            <a:r>
              <a:rPr lang="en-US" sz="1400" dirty="0"/>
              <a:t>The column chart gives top 25 location codes according the average of the median family income present in the data. So, the people living in this location should be eligible to get a mortgage with considering that they met other aspects also.</a:t>
            </a:r>
          </a:p>
        </p:txBody>
      </p:sp>
    </p:spTree>
    <p:extLst>
      <p:ext uri="{BB962C8B-B14F-4D97-AF65-F5344CB8AC3E}">
        <p14:creationId xmlns:p14="http://schemas.microsoft.com/office/powerpoint/2010/main" val="3989668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C697CB-6DA1-A9A8-EF98-3E560B27C225}"/>
              </a:ext>
            </a:extLst>
          </p:cNvPr>
          <p:cNvSpPr>
            <a:spLocks noGrp="1"/>
          </p:cNvSpPr>
          <p:nvPr>
            <p:ph type="title"/>
          </p:nvPr>
        </p:nvSpPr>
        <p:spPr>
          <a:xfrm>
            <a:off x="1945201" y="624110"/>
            <a:ext cx="6589199" cy="682176"/>
          </a:xfrm>
        </p:spPr>
        <p:txBody>
          <a:bodyPr/>
          <a:lstStyle/>
          <a:p>
            <a:pPr algn="ctr"/>
            <a:r>
              <a:rPr lang="en-US" dirty="0"/>
              <a:t>Geographic Data</a:t>
            </a:r>
          </a:p>
        </p:txBody>
      </p:sp>
      <p:graphicFrame>
        <p:nvGraphicFramePr>
          <p:cNvPr id="4" name="Content Placeholder 3">
            <a:extLst>
              <a:ext uri="{FF2B5EF4-FFF2-40B4-BE49-F238E27FC236}">
                <a16:creationId xmlns:a16="http://schemas.microsoft.com/office/drawing/2014/main" id="{EA2712B0-B1C4-9686-8AFF-77C5AD0E60EE}"/>
              </a:ext>
            </a:extLst>
          </p:cNvPr>
          <p:cNvGraphicFramePr>
            <a:graphicFrameLocks noGrp="1"/>
          </p:cNvGraphicFramePr>
          <p:nvPr>
            <p:ph idx="1"/>
            <p:extLst>
              <p:ext uri="{D42A27DB-BD31-4B8C-83A1-F6EECF244321}">
                <p14:modId xmlns:p14="http://schemas.microsoft.com/office/powerpoint/2010/main" val="108936258"/>
              </p:ext>
            </p:extLst>
          </p:nvPr>
        </p:nvGraphicFramePr>
        <p:xfrm>
          <a:off x="177282" y="2920482"/>
          <a:ext cx="8966718" cy="3937518"/>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5C341BCD-2DC8-C8C7-7776-302A37805E0C}"/>
              </a:ext>
            </a:extLst>
          </p:cNvPr>
          <p:cNvSpPr txBox="1"/>
          <p:nvPr/>
        </p:nvSpPr>
        <p:spPr>
          <a:xfrm>
            <a:off x="1800809" y="1903445"/>
            <a:ext cx="7318152" cy="523220"/>
          </a:xfrm>
          <a:prstGeom prst="rect">
            <a:avLst/>
          </a:prstGeom>
          <a:noFill/>
        </p:spPr>
        <p:txBody>
          <a:bodyPr wrap="square" rtlCol="0">
            <a:spAutoFit/>
          </a:bodyPr>
          <a:lstStyle/>
          <a:p>
            <a:r>
              <a:rPr lang="en-US" sz="1400" dirty="0"/>
              <a:t>The column chart below gives the top 25 locations with a high minority population which is both a regulatory and a strategic requirement.</a:t>
            </a:r>
          </a:p>
        </p:txBody>
      </p:sp>
    </p:spTree>
    <p:extLst>
      <p:ext uri="{BB962C8B-B14F-4D97-AF65-F5344CB8AC3E}">
        <p14:creationId xmlns:p14="http://schemas.microsoft.com/office/powerpoint/2010/main" val="1617637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AF130-E3FE-A02A-F8A1-AC141CB608B6}"/>
              </a:ext>
            </a:extLst>
          </p:cNvPr>
          <p:cNvSpPr>
            <a:spLocks noGrp="1"/>
          </p:cNvSpPr>
          <p:nvPr>
            <p:ph type="title"/>
          </p:nvPr>
        </p:nvSpPr>
        <p:spPr>
          <a:xfrm>
            <a:off x="1945200" y="624110"/>
            <a:ext cx="6589200" cy="803474"/>
          </a:xfrm>
        </p:spPr>
        <p:txBody>
          <a:bodyPr/>
          <a:lstStyle/>
          <a:p>
            <a:pPr algn="ctr"/>
            <a:r>
              <a:rPr lang="en-US" dirty="0"/>
              <a:t>Age Data</a:t>
            </a:r>
          </a:p>
        </p:txBody>
      </p:sp>
      <p:sp>
        <p:nvSpPr>
          <p:cNvPr id="3" name="Text Placeholder 2">
            <a:extLst>
              <a:ext uri="{FF2B5EF4-FFF2-40B4-BE49-F238E27FC236}">
                <a16:creationId xmlns:a16="http://schemas.microsoft.com/office/drawing/2014/main" id="{CBEC401C-7013-15CA-591E-F84A145A4720}"/>
              </a:ext>
            </a:extLst>
          </p:cNvPr>
          <p:cNvSpPr>
            <a:spLocks noGrp="1"/>
          </p:cNvSpPr>
          <p:nvPr>
            <p:ph type="body" idx="1"/>
          </p:nvPr>
        </p:nvSpPr>
        <p:spPr>
          <a:xfrm>
            <a:off x="188944" y="2389298"/>
            <a:ext cx="4383056" cy="1036474"/>
          </a:xfrm>
        </p:spPr>
        <p:txBody>
          <a:bodyPr anchor="t"/>
          <a:lstStyle/>
          <a:p>
            <a:r>
              <a:rPr lang="en-US" sz="1400" dirty="0"/>
              <a:t>The average annual income is HIGH for age groups: &lt;25, 25 to 34, 55 to 64 among all other groups. So, these are our target customers.</a:t>
            </a:r>
          </a:p>
        </p:txBody>
      </p:sp>
      <p:sp>
        <p:nvSpPr>
          <p:cNvPr id="5" name="Text Placeholder 4">
            <a:extLst>
              <a:ext uri="{FF2B5EF4-FFF2-40B4-BE49-F238E27FC236}">
                <a16:creationId xmlns:a16="http://schemas.microsoft.com/office/drawing/2014/main" id="{B2D3ED59-5207-EC2B-11D4-E029F792529B}"/>
              </a:ext>
            </a:extLst>
          </p:cNvPr>
          <p:cNvSpPr>
            <a:spLocks noGrp="1"/>
          </p:cNvSpPr>
          <p:nvPr>
            <p:ph type="body" sz="quarter" idx="3"/>
          </p:nvPr>
        </p:nvSpPr>
        <p:spPr>
          <a:xfrm>
            <a:off x="4572000" y="2386070"/>
            <a:ext cx="4572000" cy="1042930"/>
          </a:xfrm>
        </p:spPr>
        <p:txBody>
          <a:bodyPr anchor="t"/>
          <a:lstStyle/>
          <a:p>
            <a:r>
              <a:rPr lang="en-US" sz="1400" b="0" i="0" u="none" strike="noStrike" dirty="0">
                <a:solidFill>
                  <a:srgbClr val="111111"/>
                </a:solidFill>
                <a:effectLst/>
              </a:rPr>
              <a:t>A low DTI ratio indicates sufficient income relative to debt servicing, and it makes a borrower more attractive.</a:t>
            </a:r>
            <a:r>
              <a:rPr lang="en-US" sz="1400" dirty="0"/>
              <a:t> So, the age group: &lt;25, 25-34 should be our target customers.</a:t>
            </a:r>
          </a:p>
        </p:txBody>
      </p:sp>
      <p:graphicFrame>
        <p:nvGraphicFramePr>
          <p:cNvPr id="7" name="Average Annual Income by Age Group">
            <a:extLst>
              <a:ext uri="{FF2B5EF4-FFF2-40B4-BE49-F238E27FC236}">
                <a16:creationId xmlns:a16="http://schemas.microsoft.com/office/drawing/2014/main" id="{B91A2F4D-C977-6FF6-B1D3-2FFB0A34223A}"/>
              </a:ext>
            </a:extLst>
          </p:cNvPr>
          <p:cNvGraphicFramePr>
            <a:graphicFrameLocks noGrp="1"/>
          </p:cNvGraphicFramePr>
          <p:nvPr>
            <p:ph sz="half" idx="2"/>
            <p:extLst>
              <p:ext uri="{D42A27DB-BD31-4B8C-83A1-F6EECF244321}">
                <p14:modId xmlns:p14="http://schemas.microsoft.com/office/powerpoint/2010/main" val="3162643866"/>
              </p:ext>
            </p:extLst>
          </p:nvPr>
        </p:nvGraphicFramePr>
        <p:xfrm>
          <a:off x="188944" y="3429000"/>
          <a:ext cx="4383056" cy="3429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ontent Placeholder 7">
            <a:extLst>
              <a:ext uri="{FF2B5EF4-FFF2-40B4-BE49-F238E27FC236}">
                <a16:creationId xmlns:a16="http://schemas.microsoft.com/office/drawing/2014/main" id="{2F9627D4-F6A8-852B-5C03-70A94FAEA863}"/>
              </a:ext>
            </a:extLst>
          </p:cNvPr>
          <p:cNvGraphicFramePr>
            <a:graphicFrameLocks noGrp="1"/>
          </p:cNvGraphicFramePr>
          <p:nvPr>
            <p:ph sz="quarter" idx="4"/>
            <p:extLst>
              <p:ext uri="{D42A27DB-BD31-4B8C-83A1-F6EECF244321}">
                <p14:modId xmlns:p14="http://schemas.microsoft.com/office/powerpoint/2010/main" val="1147964170"/>
              </p:ext>
            </p:extLst>
          </p:nvPr>
        </p:nvGraphicFramePr>
        <p:xfrm>
          <a:off x="4577630" y="3425772"/>
          <a:ext cx="4566369" cy="34322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09901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AF130-E3FE-A02A-F8A1-AC141CB608B6}"/>
              </a:ext>
            </a:extLst>
          </p:cNvPr>
          <p:cNvSpPr>
            <a:spLocks noGrp="1"/>
          </p:cNvSpPr>
          <p:nvPr>
            <p:ph type="title"/>
          </p:nvPr>
        </p:nvSpPr>
        <p:spPr/>
        <p:txBody>
          <a:bodyPr/>
          <a:lstStyle/>
          <a:p>
            <a:pPr algn="ctr"/>
            <a:r>
              <a:rPr lang="en-US" dirty="0"/>
              <a:t>Age Data</a:t>
            </a:r>
          </a:p>
        </p:txBody>
      </p:sp>
      <p:graphicFrame>
        <p:nvGraphicFramePr>
          <p:cNvPr id="9" name="Content Placeholder 8">
            <a:extLst>
              <a:ext uri="{FF2B5EF4-FFF2-40B4-BE49-F238E27FC236}">
                <a16:creationId xmlns:a16="http://schemas.microsoft.com/office/drawing/2014/main" id="{2BFB5D34-BABB-E5CA-AE0C-F68D46D97902}"/>
              </a:ext>
            </a:extLst>
          </p:cNvPr>
          <p:cNvGraphicFramePr>
            <a:graphicFrameLocks noGrp="1"/>
          </p:cNvGraphicFramePr>
          <p:nvPr>
            <p:ph idx="1"/>
            <p:extLst>
              <p:ext uri="{D42A27DB-BD31-4B8C-83A1-F6EECF244321}">
                <p14:modId xmlns:p14="http://schemas.microsoft.com/office/powerpoint/2010/main" val="791863235"/>
              </p:ext>
            </p:extLst>
          </p:nvPr>
        </p:nvGraphicFramePr>
        <p:xfrm>
          <a:off x="195943" y="2640563"/>
          <a:ext cx="8948057" cy="421743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7B5DBF8C-7550-E957-6904-4BC169381108}"/>
              </a:ext>
            </a:extLst>
          </p:cNvPr>
          <p:cNvSpPr txBox="1"/>
          <p:nvPr/>
        </p:nvSpPr>
        <p:spPr>
          <a:xfrm>
            <a:off x="1670179" y="1749561"/>
            <a:ext cx="6822702" cy="523220"/>
          </a:xfrm>
          <a:prstGeom prst="rect">
            <a:avLst/>
          </a:prstGeom>
          <a:noFill/>
        </p:spPr>
        <p:txBody>
          <a:bodyPr wrap="none" rtlCol="0">
            <a:spAutoFit/>
          </a:bodyPr>
          <a:lstStyle/>
          <a:p>
            <a:r>
              <a:rPr lang="en-US" sz="1400" dirty="0"/>
              <a:t>The general thumb rule is that the LTV ratio should be less than 80. So, </a:t>
            </a:r>
          </a:p>
          <a:p>
            <a:r>
              <a:rPr lang="en-US" sz="1400" dirty="0"/>
              <a:t>looking at the below chart the age group: 35 to 44 are the target customers.</a:t>
            </a:r>
          </a:p>
        </p:txBody>
      </p:sp>
    </p:spTree>
    <p:extLst>
      <p:ext uri="{BB962C8B-B14F-4D97-AF65-F5344CB8AC3E}">
        <p14:creationId xmlns:p14="http://schemas.microsoft.com/office/powerpoint/2010/main" val="1094184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85707-DB1B-DF9B-99A4-18D35C32FA51}"/>
              </a:ext>
            </a:extLst>
          </p:cNvPr>
          <p:cNvSpPr>
            <a:spLocks noGrp="1"/>
          </p:cNvSpPr>
          <p:nvPr>
            <p:ph type="title"/>
          </p:nvPr>
        </p:nvSpPr>
        <p:spPr/>
        <p:txBody>
          <a:bodyPr/>
          <a:lstStyle/>
          <a:p>
            <a:pPr algn="ctr"/>
            <a:r>
              <a:rPr lang="en-US" dirty="0"/>
              <a:t>Location Data</a:t>
            </a:r>
          </a:p>
        </p:txBody>
      </p:sp>
      <p:graphicFrame>
        <p:nvGraphicFramePr>
          <p:cNvPr id="8" name="Content Placeholder 7">
            <a:extLst>
              <a:ext uri="{FF2B5EF4-FFF2-40B4-BE49-F238E27FC236}">
                <a16:creationId xmlns:a16="http://schemas.microsoft.com/office/drawing/2014/main" id="{45BA2C3C-4BAA-EB4A-E1BB-4B0C1A15F62A}"/>
              </a:ext>
            </a:extLst>
          </p:cNvPr>
          <p:cNvGraphicFramePr>
            <a:graphicFrameLocks noGrp="1"/>
          </p:cNvGraphicFramePr>
          <p:nvPr>
            <p:ph sz="half" idx="1"/>
            <p:extLst>
              <p:ext uri="{D42A27DB-BD31-4B8C-83A1-F6EECF244321}">
                <p14:modId xmlns:p14="http://schemas.microsoft.com/office/powerpoint/2010/main" val="3235330730"/>
              </p:ext>
            </p:extLst>
          </p:nvPr>
        </p:nvGraphicFramePr>
        <p:xfrm>
          <a:off x="170283" y="3428742"/>
          <a:ext cx="4401717" cy="342925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ontent Placeholder 8">
            <a:extLst>
              <a:ext uri="{FF2B5EF4-FFF2-40B4-BE49-F238E27FC236}">
                <a16:creationId xmlns:a16="http://schemas.microsoft.com/office/drawing/2014/main" id="{BB5759B8-ABBC-A617-23F2-2FE5070E7A21}"/>
              </a:ext>
            </a:extLst>
          </p:cNvPr>
          <p:cNvGraphicFramePr>
            <a:graphicFrameLocks noGrp="1"/>
          </p:cNvGraphicFramePr>
          <p:nvPr>
            <p:ph sz="half" idx="2"/>
            <p:extLst>
              <p:ext uri="{D42A27DB-BD31-4B8C-83A1-F6EECF244321}">
                <p14:modId xmlns:p14="http://schemas.microsoft.com/office/powerpoint/2010/main" val="119757949"/>
              </p:ext>
            </p:extLst>
          </p:nvPr>
        </p:nvGraphicFramePr>
        <p:xfrm>
          <a:off x="4572000" y="3428742"/>
          <a:ext cx="4572000" cy="3429258"/>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C52DCB19-6BC0-56A6-2CFA-94E522722302}"/>
              </a:ext>
            </a:extLst>
          </p:cNvPr>
          <p:cNvSpPr txBox="1"/>
          <p:nvPr/>
        </p:nvSpPr>
        <p:spPr>
          <a:xfrm>
            <a:off x="1315617" y="2509935"/>
            <a:ext cx="7752443" cy="738664"/>
          </a:xfrm>
          <a:prstGeom prst="rect">
            <a:avLst/>
          </a:prstGeom>
          <a:noFill/>
        </p:spPr>
        <p:txBody>
          <a:bodyPr wrap="none" rtlCol="0">
            <a:spAutoFit/>
          </a:bodyPr>
          <a:lstStyle/>
          <a:p>
            <a:r>
              <a:rPr lang="en-US" sz="1400" dirty="0"/>
              <a:t>As discussed previously, the DTI ratio should be less and income ration should </a:t>
            </a:r>
          </a:p>
          <a:p>
            <a:r>
              <a:rPr lang="en-US" sz="1400" dirty="0"/>
              <a:t>be high in order to be eligible to get mortgage. The below charts gives the locations of </a:t>
            </a:r>
          </a:p>
          <a:p>
            <a:r>
              <a:rPr lang="en-US" sz="1400" dirty="0"/>
              <a:t>people with the mentioned criteria and could be the target customers.</a:t>
            </a:r>
          </a:p>
        </p:txBody>
      </p:sp>
    </p:spTree>
    <p:extLst>
      <p:ext uri="{BB962C8B-B14F-4D97-AF65-F5344CB8AC3E}">
        <p14:creationId xmlns:p14="http://schemas.microsoft.com/office/powerpoint/2010/main" val="74037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85707-DB1B-DF9B-99A4-18D35C32FA51}"/>
              </a:ext>
            </a:extLst>
          </p:cNvPr>
          <p:cNvSpPr>
            <a:spLocks noGrp="1"/>
          </p:cNvSpPr>
          <p:nvPr>
            <p:ph type="title"/>
          </p:nvPr>
        </p:nvSpPr>
        <p:spPr/>
        <p:txBody>
          <a:bodyPr/>
          <a:lstStyle/>
          <a:p>
            <a:pPr algn="ctr"/>
            <a:r>
              <a:rPr lang="en-US" dirty="0"/>
              <a:t>Location Data</a:t>
            </a:r>
          </a:p>
        </p:txBody>
      </p:sp>
      <p:graphicFrame>
        <p:nvGraphicFramePr>
          <p:cNvPr id="13" name="Content Placeholder 12">
            <a:extLst>
              <a:ext uri="{FF2B5EF4-FFF2-40B4-BE49-F238E27FC236}">
                <a16:creationId xmlns:a16="http://schemas.microsoft.com/office/drawing/2014/main" id="{1FD1399E-B95C-A726-56B0-D456DA49C4B8}"/>
              </a:ext>
            </a:extLst>
          </p:cNvPr>
          <p:cNvGraphicFramePr>
            <a:graphicFrameLocks noGrp="1"/>
          </p:cNvGraphicFramePr>
          <p:nvPr>
            <p:ph sz="half" idx="1"/>
            <p:extLst>
              <p:ext uri="{D42A27DB-BD31-4B8C-83A1-F6EECF244321}">
                <p14:modId xmlns:p14="http://schemas.microsoft.com/office/powerpoint/2010/main" val="1870269002"/>
              </p:ext>
            </p:extLst>
          </p:nvPr>
        </p:nvGraphicFramePr>
        <p:xfrm>
          <a:off x="179615" y="3429000"/>
          <a:ext cx="4392385" cy="3429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ontent Placeholder 13">
            <a:extLst>
              <a:ext uri="{FF2B5EF4-FFF2-40B4-BE49-F238E27FC236}">
                <a16:creationId xmlns:a16="http://schemas.microsoft.com/office/drawing/2014/main" id="{8C5C1FEB-630F-263D-1D8D-E0DDAA3B5CFC}"/>
              </a:ext>
            </a:extLst>
          </p:cNvPr>
          <p:cNvGraphicFramePr>
            <a:graphicFrameLocks noGrp="1"/>
          </p:cNvGraphicFramePr>
          <p:nvPr>
            <p:ph sz="half" idx="2"/>
            <p:extLst>
              <p:ext uri="{D42A27DB-BD31-4B8C-83A1-F6EECF244321}">
                <p14:modId xmlns:p14="http://schemas.microsoft.com/office/powerpoint/2010/main" val="252193983"/>
              </p:ext>
            </p:extLst>
          </p:nvPr>
        </p:nvGraphicFramePr>
        <p:xfrm>
          <a:off x="4572000" y="3429001"/>
          <a:ext cx="4572000" cy="342900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E79CA88F-AED8-75C3-C6CB-B46FF93C0154}"/>
              </a:ext>
            </a:extLst>
          </p:cNvPr>
          <p:cNvSpPr txBox="1"/>
          <p:nvPr/>
        </p:nvSpPr>
        <p:spPr>
          <a:xfrm>
            <a:off x="1799864" y="2015412"/>
            <a:ext cx="6734536" cy="738664"/>
          </a:xfrm>
          <a:prstGeom prst="rect">
            <a:avLst/>
          </a:prstGeom>
          <a:noFill/>
        </p:spPr>
        <p:txBody>
          <a:bodyPr wrap="none" rtlCol="0">
            <a:spAutoFit/>
          </a:bodyPr>
          <a:lstStyle/>
          <a:p>
            <a:r>
              <a:rPr lang="en-US" sz="1400" dirty="0"/>
              <a:t>The below column chart gives the location where the LTV ratio are less and </a:t>
            </a:r>
          </a:p>
          <a:p>
            <a:r>
              <a:rPr lang="en-US" sz="1400" dirty="0"/>
              <a:t>Average Appraised value of Home is high. We should consider this data for </a:t>
            </a:r>
          </a:p>
          <a:p>
            <a:r>
              <a:rPr lang="en-US" sz="1400" dirty="0"/>
              <a:t>our target customers.</a:t>
            </a:r>
          </a:p>
        </p:txBody>
      </p:sp>
    </p:spTree>
    <p:extLst>
      <p:ext uri="{BB962C8B-B14F-4D97-AF65-F5344CB8AC3E}">
        <p14:creationId xmlns:p14="http://schemas.microsoft.com/office/powerpoint/2010/main" val="2967583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A0684-0EF0-147A-F296-C23D65659428}"/>
              </a:ext>
            </a:extLst>
          </p:cNvPr>
          <p:cNvSpPr>
            <a:spLocks noGrp="1"/>
          </p:cNvSpPr>
          <p:nvPr>
            <p:ph type="title"/>
          </p:nvPr>
        </p:nvSpPr>
        <p:spPr>
          <a:xfrm>
            <a:off x="1945201" y="624110"/>
            <a:ext cx="6589199" cy="831466"/>
          </a:xfrm>
        </p:spPr>
        <p:txBody>
          <a:bodyPr anchor="ctr">
            <a:normAutofit/>
          </a:bodyPr>
          <a:lstStyle/>
          <a:p>
            <a:pPr algn="ctr"/>
            <a:r>
              <a:rPr lang="en-US" sz="3200" dirty="0"/>
              <a:t>First Time Buyer</a:t>
            </a:r>
          </a:p>
        </p:txBody>
      </p:sp>
      <p:graphicFrame>
        <p:nvGraphicFramePr>
          <p:cNvPr id="4" name="Content Placeholder 3">
            <a:extLst>
              <a:ext uri="{FF2B5EF4-FFF2-40B4-BE49-F238E27FC236}">
                <a16:creationId xmlns:a16="http://schemas.microsoft.com/office/drawing/2014/main" id="{F38B833E-0B76-75AC-78C4-9013385821E5}"/>
              </a:ext>
            </a:extLst>
          </p:cNvPr>
          <p:cNvGraphicFramePr>
            <a:graphicFrameLocks noGrp="1"/>
          </p:cNvGraphicFramePr>
          <p:nvPr>
            <p:ph idx="1"/>
            <p:extLst>
              <p:ext uri="{D42A27DB-BD31-4B8C-83A1-F6EECF244321}">
                <p14:modId xmlns:p14="http://schemas.microsoft.com/office/powerpoint/2010/main" val="202380575"/>
              </p:ext>
            </p:extLst>
          </p:nvPr>
        </p:nvGraphicFramePr>
        <p:xfrm>
          <a:off x="2027075" y="3079750"/>
          <a:ext cx="6589199" cy="377825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B45CFA47-AC60-CE16-EF5F-4094373C5590}"/>
              </a:ext>
            </a:extLst>
          </p:cNvPr>
          <p:cNvSpPr txBox="1"/>
          <p:nvPr/>
        </p:nvSpPr>
        <p:spPr>
          <a:xfrm>
            <a:off x="1726162" y="1819469"/>
            <a:ext cx="7025951" cy="954107"/>
          </a:xfrm>
          <a:prstGeom prst="rect">
            <a:avLst/>
          </a:prstGeom>
          <a:noFill/>
        </p:spPr>
        <p:txBody>
          <a:bodyPr wrap="square" rtlCol="0">
            <a:spAutoFit/>
          </a:bodyPr>
          <a:lstStyle/>
          <a:p>
            <a:r>
              <a:rPr lang="en-US" sz="1400" dirty="0"/>
              <a:t>Since, we cannot say anything about a first buyer as they are considered a new customers so we should come up with some strategy to handle those category. However, in case of a second time buyer we have the previous mortgage data and based on that mortgage can be approved.</a:t>
            </a:r>
          </a:p>
        </p:txBody>
      </p:sp>
    </p:spTree>
    <p:extLst>
      <p:ext uri="{BB962C8B-B14F-4D97-AF65-F5344CB8AC3E}">
        <p14:creationId xmlns:p14="http://schemas.microsoft.com/office/powerpoint/2010/main" val="3355322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94C6F-6933-CB81-8239-15E1AD93873D}"/>
              </a:ext>
            </a:extLst>
          </p:cNvPr>
          <p:cNvSpPr>
            <a:spLocks noGrp="1"/>
          </p:cNvSpPr>
          <p:nvPr>
            <p:ph type="title"/>
          </p:nvPr>
        </p:nvSpPr>
        <p:spPr>
          <a:xfrm>
            <a:off x="1945201" y="624110"/>
            <a:ext cx="6589199" cy="672845"/>
          </a:xfrm>
        </p:spPr>
        <p:txBody>
          <a:bodyPr anchor="ctr">
            <a:normAutofit/>
          </a:bodyPr>
          <a:lstStyle/>
          <a:p>
            <a:pPr algn="ctr"/>
            <a:r>
              <a:rPr lang="en-US" sz="3200" dirty="0"/>
              <a:t>LTV RATIO</a:t>
            </a:r>
          </a:p>
        </p:txBody>
      </p:sp>
      <p:graphicFrame>
        <p:nvGraphicFramePr>
          <p:cNvPr id="4" name="Content Placeholder 3">
            <a:extLst>
              <a:ext uri="{FF2B5EF4-FFF2-40B4-BE49-F238E27FC236}">
                <a16:creationId xmlns:a16="http://schemas.microsoft.com/office/drawing/2014/main" id="{055DC094-F13A-199B-98FD-1A55E0A8579E}"/>
              </a:ext>
            </a:extLst>
          </p:cNvPr>
          <p:cNvGraphicFramePr>
            <a:graphicFrameLocks noGrp="1"/>
          </p:cNvGraphicFramePr>
          <p:nvPr>
            <p:ph idx="1"/>
            <p:extLst>
              <p:ext uri="{D42A27DB-BD31-4B8C-83A1-F6EECF244321}">
                <p14:modId xmlns:p14="http://schemas.microsoft.com/office/powerpoint/2010/main" val="504772005"/>
              </p:ext>
            </p:extLst>
          </p:nvPr>
        </p:nvGraphicFramePr>
        <p:xfrm>
          <a:off x="1945201" y="3079750"/>
          <a:ext cx="7198799" cy="377825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4023BCD5-2AC7-6598-037A-25E6EE6AD51D}"/>
              </a:ext>
            </a:extLst>
          </p:cNvPr>
          <p:cNvSpPr txBox="1"/>
          <p:nvPr/>
        </p:nvSpPr>
        <p:spPr>
          <a:xfrm>
            <a:off x="1945201" y="2211355"/>
            <a:ext cx="7198799" cy="646331"/>
          </a:xfrm>
          <a:prstGeom prst="rect">
            <a:avLst/>
          </a:prstGeom>
          <a:noFill/>
        </p:spPr>
        <p:txBody>
          <a:bodyPr wrap="square" rtlCol="0">
            <a:spAutoFit/>
          </a:bodyPr>
          <a:lstStyle/>
          <a:p>
            <a:r>
              <a:rPr lang="en-US" dirty="0"/>
              <a:t>There are Total 391 (78.2%) borrowers out of 500 whose LTV Ratio is Less than 80.</a:t>
            </a:r>
          </a:p>
        </p:txBody>
      </p:sp>
    </p:spTree>
    <p:extLst>
      <p:ext uri="{BB962C8B-B14F-4D97-AF65-F5344CB8AC3E}">
        <p14:creationId xmlns:p14="http://schemas.microsoft.com/office/powerpoint/2010/main" val="313638894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85</TotalTime>
  <Words>670</Words>
  <Application>Microsoft Office PowerPoint</Application>
  <PresentationFormat>On-screen Show (4:3)</PresentationFormat>
  <Paragraphs>61</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Wisp</vt:lpstr>
      <vt:lpstr>PowerPoint Presentation</vt:lpstr>
      <vt:lpstr>Geographic Data</vt:lpstr>
      <vt:lpstr>Geographic Data</vt:lpstr>
      <vt:lpstr>Age Data</vt:lpstr>
      <vt:lpstr>Age Data</vt:lpstr>
      <vt:lpstr>Location Data</vt:lpstr>
      <vt:lpstr>Location Data</vt:lpstr>
      <vt:lpstr>First Time Buyer</vt:lpstr>
      <vt:lpstr>LTV RATIO</vt:lpstr>
      <vt:lpstr>LTV Ration &amp; Annual Income</vt:lpstr>
      <vt:lpstr>DTI, LTV &amp; Annual Income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Andrew X</dc:creator>
  <cp:lastModifiedBy>Akshay Paunikar</cp:lastModifiedBy>
  <cp:revision>5</cp:revision>
  <dcterms:created xsi:type="dcterms:W3CDTF">2020-03-26T22:50:15Z</dcterms:created>
  <dcterms:modified xsi:type="dcterms:W3CDTF">2023-02-10T18:02:53Z</dcterms:modified>
</cp:coreProperties>
</file>