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60" r:id="rId4"/>
    <p:sldId id="261" r:id="rId5"/>
    <p:sldId id="259"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FORAGE\JPMorganChase\Excel%20Skills\Task%204%20-%20Data%20Visualization%20in%20Excel\Task_4_Solution_Data%20Visualization%20in%20Excel_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FORAGE\JPMorganChase\Excel%20Skills\Task%204%20-%20Data%20Visualization%20in%20Excel\Task_4_Solution_Data%20Visualization%20in%20Excel_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FORAGE\JPMorganChase\Excel%20Skills\Task%204%20-%20Data%20Visualization%20in%20Excel\Task_4_Solution_Data%20Visualization%20in%20Excel_Dashboar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[Task_4_Solution_Data Visualization in Excel_Dashboard.xlsx]Yearly Total Sales!PivotTable3</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Yearly Total Sales</a:t>
            </a:r>
          </a:p>
        </c:rich>
      </c:tx>
      <c:layout>
        <c:manualLayout>
          <c:xMode val="edge"/>
          <c:yMode val="edge"/>
          <c:x val="0.35512710443904794"/>
          <c:y val="2.081165452653486E-2"/>
        </c:manualLayout>
      </c:layout>
      <c:overlay val="1"/>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'Yearly Total Sales'!$A$3</c:f>
              <c:strCache>
                <c:ptCount val="1"/>
                <c:pt idx="0">
                  <c:v>(2017)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'Yearly Total Sales'!$A$4</c:f>
              <c:strCache>
                <c:ptCount val="1"/>
                <c:pt idx="0">
                  <c:v>Total</c:v>
                </c:pt>
              </c:strCache>
            </c:strRef>
          </c:cat>
          <c:val>
            <c:numRef>
              <c:f>'Yearly Total Sales'!$A$4</c:f>
              <c:numCache>
                <c:formatCode>#,##0</c:formatCode>
                <c:ptCount val="1"/>
                <c:pt idx="0">
                  <c:v>189976</c:v>
                </c:pt>
              </c:numCache>
            </c:numRef>
          </c:val>
          <c:extLst>
            <c:ext xmlns:c16="http://schemas.microsoft.com/office/drawing/2014/chart" uri="{C3380CC4-5D6E-409C-BE32-E72D297353CC}">
              <c16:uniqueId val="{00000000-C35A-44B8-8A9C-77E1C7C436D9}"/>
            </c:ext>
          </c:extLst>
        </c:ser>
        <c:ser>
          <c:idx val="1"/>
          <c:order val="1"/>
          <c:tx>
            <c:strRef>
              <c:f>'Yearly Total Sales'!$B$3</c:f>
              <c:strCache>
                <c:ptCount val="1"/>
                <c:pt idx="0">
                  <c:v>(2018)</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'Yearly Total Sales'!$A$4</c:f>
              <c:strCache>
                <c:ptCount val="1"/>
                <c:pt idx="0">
                  <c:v>Total</c:v>
                </c:pt>
              </c:strCache>
            </c:strRef>
          </c:cat>
          <c:val>
            <c:numRef>
              <c:f>'Yearly Total Sales'!$B$4</c:f>
              <c:numCache>
                <c:formatCode>#,##0</c:formatCode>
                <c:ptCount val="1"/>
                <c:pt idx="0">
                  <c:v>242995</c:v>
                </c:pt>
              </c:numCache>
            </c:numRef>
          </c:val>
          <c:extLst>
            <c:ext xmlns:c16="http://schemas.microsoft.com/office/drawing/2014/chart" uri="{C3380CC4-5D6E-409C-BE32-E72D297353CC}">
              <c16:uniqueId val="{00000001-C35A-44B8-8A9C-77E1C7C436D9}"/>
            </c:ext>
          </c:extLst>
        </c:ser>
        <c:ser>
          <c:idx val="2"/>
          <c:order val="2"/>
          <c:tx>
            <c:strRef>
              <c:f>'Yearly Total Sales'!$C$3</c:f>
              <c:strCache>
                <c:ptCount val="1"/>
                <c:pt idx="0">
                  <c:v>(2019)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'Yearly Total Sales'!$A$4</c:f>
              <c:strCache>
                <c:ptCount val="1"/>
                <c:pt idx="0">
                  <c:v>Total</c:v>
                </c:pt>
              </c:strCache>
            </c:strRef>
          </c:cat>
          <c:val>
            <c:numRef>
              <c:f>'Yearly Total Sales'!$C$4</c:f>
              <c:numCache>
                <c:formatCode>#,##0</c:formatCode>
                <c:ptCount val="1"/>
                <c:pt idx="0">
                  <c:v>288449</c:v>
                </c:pt>
              </c:numCache>
            </c:numRef>
          </c:val>
          <c:extLst>
            <c:ext xmlns:c16="http://schemas.microsoft.com/office/drawing/2014/chart" uri="{C3380CC4-5D6E-409C-BE32-E72D297353CC}">
              <c16:uniqueId val="{00000002-C35A-44B8-8A9C-77E1C7C436D9}"/>
            </c:ext>
          </c:extLst>
        </c:ser>
        <c:ser>
          <c:idx val="3"/>
          <c:order val="3"/>
          <c:tx>
            <c:strRef>
              <c:f>'Yearly Total Sales'!$D$3</c:f>
              <c:strCache>
                <c:ptCount val="1"/>
                <c:pt idx="0">
                  <c:v>(2020)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'Yearly Total Sales'!$A$4</c:f>
              <c:strCache>
                <c:ptCount val="1"/>
                <c:pt idx="0">
                  <c:v>Total</c:v>
                </c:pt>
              </c:strCache>
            </c:strRef>
          </c:cat>
          <c:val>
            <c:numRef>
              <c:f>'Yearly Total Sales'!$D$4</c:f>
              <c:numCache>
                <c:formatCode>#,##0</c:formatCode>
                <c:ptCount val="1"/>
                <c:pt idx="0">
                  <c:v>350234</c:v>
                </c:pt>
              </c:numCache>
            </c:numRef>
          </c:val>
          <c:extLst>
            <c:ext xmlns:c16="http://schemas.microsoft.com/office/drawing/2014/chart" uri="{C3380CC4-5D6E-409C-BE32-E72D297353CC}">
              <c16:uniqueId val="{00000003-C35A-44B8-8A9C-77E1C7C436D9}"/>
            </c:ext>
          </c:extLst>
        </c:ser>
        <c:ser>
          <c:idx val="4"/>
          <c:order val="4"/>
          <c:tx>
            <c:strRef>
              <c:f>'Yearly Total Sales'!$E$3</c:f>
              <c:strCache>
                <c:ptCount val="1"/>
                <c:pt idx="0">
                  <c:v>(2021)</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'Yearly Total Sales'!$A$4</c:f>
              <c:strCache>
                <c:ptCount val="1"/>
                <c:pt idx="0">
                  <c:v>Total</c:v>
                </c:pt>
              </c:strCache>
            </c:strRef>
          </c:cat>
          <c:val>
            <c:numRef>
              <c:f>'Yearly Total Sales'!$E$4</c:f>
              <c:numCache>
                <c:formatCode>#,##0</c:formatCode>
                <c:ptCount val="1"/>
                <c:pt idx="0">
                  <c:v>409194</c:v>
                </c:pt>
              </c:numCache>
            </c:numRef>
          </c:val>
          <c:extLst>
            <c:ext xmlns:c16="http://schemas.microsoft.com/office/drawing/2014/chart" uri="{C3380CC4-5D6E-409C-BE32-E72D297353CC}">
              <c16:uniqueId val="{00000004-C35A-44B8-8A9C-77E1C7C436D9}"/>
            </c:ext>
          </c:extLst>
        </c:ser>
        <c:dLbls>
          <c:dLblPos val="outEnd"/>
          <c:showLegendKey val="0"/>
          <c:showVal val="1"/>
          <c:showCatName val="0"/>
          <c:showSerName val="0"/>
          <c:showPercent val="0"/>
          <c:showBubbleSize val="0"/>
        </c:dLbls>
        <c:gapWidth val="100"/>
        <c:overlap val="-24"/>
        <c:axId val="300848336"/>
        <c:axId val="299013376"/>
      </c:barChart>
      <c:catAx>
        <c:axId val="300848336"/>
        <c:scaling>
          <c:orientation val="minMax"/>
        </c:scaling>
        <c:delete val="1"/>
        <c:axPos val="b"/>
        <c:numFmt formatCode="General" sourceLinked="1"/>
        <c:majorTickMark val="none"/>
        <c:minorTickMark val="none"/>
        <c:tickLblPos val="nextTo"/>
        <c:crossAx val="299013376"/>
        <c:crosses val="autoZero"/>
        <c:auto val="1"/>
        <c:lblAlgn val="ctr"/>
        <c:lblOffset val="100"/>
        <c:noMultiLvlLbl val="0"/>
      </c:catAx>
      <c:valAx>
        <c:axId val="299013376"/>
        <c:scaling>
          <c:orientation val="minMax"/>
        </c:scaling>
        <c:delete val="1"/>
        <c:axPos val="l"/>
        <c:numFmt formatCode="#,##0" sourceLinked="1"/>
        <c:majorTickMark val="none"/>
        <c:minorTickMark val="none"/>
        <c:tickLblPos val="nextTo"/>
        <c:crossAx val="300848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[Task_4_Solution_Data Visualization in Excel_Dashboard.xlsx]Top 10 Accounts by CAGR!PivotTable4</c:name>
    <c:fmtId val="5"/>
  </c:pivotSource>
  <c:chart>
    <c:title>
      <c:tx>
        <c:rich>
          <a:bodyPr rot="0" spcFirstLastPara="1" vertOverflow="ellipsis" vert="horz" wrap="square" anchor="t"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10 Accounts by</a:t>
            </a:r>
            <a:r>
              <a:rPr lang="en-US" baseline="0"/>
              <a:t> CAGR</a:t>
            </a:r>
            <a:endParaRPr lang="en-US"/>
          </a:p>
        </c:rich>
      </c:tx>
      <c:overlay val="0"/>
      <c:spPr>
        <a:noFill/>
        <a:ln>
          <a:noFill/>
        </a:ln>
        <a:effectLst/>
      </c:spPr>
      <c:txPr>
        <a:bodyPr rot="0" spcFirstLastPara="1" vertOverflow="ellipsis" vert="horz" wrap="square" anchor="t"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'Top 10 Accounts by CAGR'!$B$3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10 Accounts by CAGR'!$A$4:$A$14</c:f>
              <c:strCache>
                <c:ptCount val="10"/>
                <c:pt idx="0">
                  <c:v>SB 13</c:v>
                </c:pt>
                <c:pt idx="1">
                  <c:v>MB 5</c:v>
                </c:pt>
                <c:pt idx="2">
                  <c:v>OR 2</c:v>
                </c:pt>
                <c:pt idx="3">
                  <c:v>WD 11</c:v>
                </c:pt>
                <c:pt idx="4">
                  <c:v>MB 12</c:v>
                </c:pt>
                <c:pt idx="5">
                  <c:v>MB 6</c:v>
                </c:pt>
                <c:pt idx="6">
                  <c:v>WD 2</c:v>
                </c:pt>
                <c:pt idx="7">
                  <c:v>OR 10</c:v>
                </c:pt>
                <c:pt idx="8">
                  <c:v>OR 15</c:v>
                </c:pt>
                <c:pt idx="9">
                  <c:v>OR 9</c:v>
                </c:pt>
              </c:strCache>
            </c:strRef>
          </c:cat>
          <c:val>
            <c:numRef>
              <c:f>'Top 10 Accounts by CAGR'!$B$4:$B$14</c:f>
              <c:numCache>
                <c:formatCode>0.00%</c:formatCode>
                <c:ptCount val="10"/>
                <c:pt idx="0">
                  <c:v>3.3498147004699526</c:v>
                </c:pt>
                <c:pt idx="1">
                  <c:v>2.2455667067018901</c:v>
                </c:pt>
                <c:pt idx="2">
                  <c:v>1.8142296888697582</c:v>
                </c:pt>
                <c:pt idx="3">
                  <c:v>1.6546701130112136</c:v>
                </c:pt>
                <c:pt idx="4">
                  <c:v>1.5203389637502625</c:v>
                </c:pt>
                <c:pt idx="5">
                  <c:v>1.4232703532020747</c:v>
                </c:pt>
                <c:pt idx="6">
                  <c:v>1.3475541667800686</c:v>
                </c:pt>
                <c:pt idx="7">
                  <c:v>1.1188084145320056</c:v>
                </c:pt>
                <c:pt idx="8">
                  <c:v>1.0930046233022455</c:v>
                </c:pt>
                <c:pt idx="9">
                  <c:v>1.084072328017021</c:v>
                </c:pt>
              </c:numCache>
            </c:numRef>
          </c:val>
          <c:extLst>
            <c:ext xmlns:c16="http://schemas.microsoft.com/office/drawing/2014/chart" uri="{C3380CC4-5D6E-409C-BE32-E72D297353CC}">
              <c16:uniqueId val="{00000000-6B0B-4E8C-B6BD-98A730BD1B02}"/>
            </c:ext>
          </c:extLst>
        </c:ser>
        <c:dLbls>
          <c:dLblPos val="outEnd"/>
          <c:showLegendKey val="0"/>
          <c:showVal val="1"/>
          <c:showCatName val="0"/>
          <c:showSerName val="0"/>
          <c:showPercent val="0"/>
          <c:showBubbleSize val="0"/>
        </c:dLbls>
        <c:gapWidth val="100"/>
        <c:axId val="298341632"/>
        <c:axId val="299015776"/>
      </c:barChart>
      <c:catAx>
        <c:axId val="298341632"/>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9015776"/>
        <c:crosses val="autoZero"/>
        <c:auto val="1"/>
        <c:lblAlgn val="ctr"/>
        <c:lblOffset val="100"/>
        <c:noMultiLvlLbl val="0"/>
      </c:catAx>
      <c:valAx>
        <c:axId val="299015776"/>
        <c:scaling>
          <c:orientation val="minMax"/>
        </c:scaling>
        <c:delete val="1"/>
        <c:axPos val="t"/>
        <c:numFmt formatCode="0.00%" sourceLinked="1"/>
        <c:majorTickMark val="none"/>
        <c:minorTickMark val="none"/>
        <c:tickLblPos val="nextTo"/>
        <c:crossAx val="298341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[Task_4_Solution_Data Visualization in Excel_Dashboard.xlsx]Average Unit Sales!PivotTable1</c:name>
    <c:fmtId val="7"/>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Average Unit Sales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triangle"/>
          <c:size val="6"/>
          <c:spPr>
            <a:solidFill>
              <a:schemeClr val="accent3"/>
            </a:solidFill>
            <a:ln w="952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x"/>
          <c:size val="6"/>
          <c:spPr>
            <a:noFill/>
            <a:ln w="952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star"/>
          <c:size val="6"/>
          <c:spPr>
            <a:noFill/>
            <a:ln w="952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'Average Unit Sales'!$B$3</c:f>
              <c:strCache>
                <c:ptCount val="1"/>
                <c:pt idx="0">
                  <c:v>(2017)</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'Average Unit Sales'!$A$4:$A$8</c:f>
              <c:strCache>
                <c:ptCount val="4"/>
                <c:pt idx="0">
                  <c:v>Medium Business</c:v>
                </c:pt>
                <c:pt idx="1">
                  <c:v>Online Retailer</c:v>
                </c:pt>
                <c:pt idx="2">
                  <c:v>Small Business</c:v>
                </c:pt>
                <c:pt idx="3">
                  <c:v>Wholesale Distributor</c:v>
                </c:pt>
              </c:strCache>
            </c:strRef>
          </c:cat>
          <c:val>
            <c:numRef>
              <c:f>'Average Unit Sales'!$B$4:$B$8</c:f>
              <c:numCache>
                <c:formatCode>#,##0</c:formatCode>
                <c:ptCount val="4"/>
                <c:pt idx="0">
                  <c:v>3068.3333333333335</c:v>
                </c:pt>
                <c:pt idx="1">
                  <c:v>3150.6</c:v>
                </c:pt>
                <c:pt idx="2">
                  <c:v>3453.6</c:v>
                </c:pt>
                <c:pt idx="3">
                  <c:v>2992.5333333333333</c:v>
                </c:pt>
              </c:numCache>
            </c:numRef>
          </c:val>
          <c:extLst>
            <c:ext xmlns:c16="http://schemas.microsoft.com/office/drawing/2014/chart" uri="{C3380CC4-5D6E-409C-BE32-E72D297353CC}">
              <c16:uniqueId val="{00000000-9EAB-4D31-B474-119A0724C889}"/>
            </c:ext>
          </c:extLst>
        </c:ser>
        <c:ser>
          <c:idx val="1"/>
          <c:order val="1"/>
          <c:tx>
            <c:strRef>
              <c:f>'Average Unit Sales'!$C$3</c:f>
              <c:strCache>
                <c:ptCount val="1"/>
                <c:pt idx="0">
                  <c:v>(2018)</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'Average Unit Sales'!$A$4:$A$8</c:f>
              <c:strCache>
                <c:ptCount val="4"/>
                <c:pt idx="0">
                  <c:v>Medium Business</c:v>
                </c:pt>
                <c:pt idx="1">
                  <c:v>Online Retailer</c:v>
                </c:pt>
                <c:pt idx="2">
                  <c:v>Small Business</c:v>
                </c:pt>
                <c:pt idx="3">
                  <c:v>Wholesale Distributor</c:v>
                </c:pt>
              </c:strCache>
            </c:strRef>
          </c:cat>
          <c:val>
            <c:numRef>
              <c:f>'Average Unit Sales'!$C$4:$C$8</c:f>
              <c:numCache>
                <c:formatCode>#,##0</c:formatCode>
                <c:ptCount val="4"/>
                <c:pt idx="0">
                  <c:v>4335.4666666666662</c:v>
                </c:pt>
                <c:pt idx="1">
                  <c:v>4485</c:v>
                </c:pt>
                <c:pt idx="2">
                  <c:v>4008.0666666666666</c:v>
                </c:pt>
                <c:pt idx="3">
                  <c:v>3371.1333333333332</c:v>
                </c:pt>
              </c:numCache>
            </c:numRef>
          </c:val>
          <c:extLst>
            <c:ext xmlns:c16="http://schemas.microsoft.com/office/drawing/2014/chart" uri="{C3380CC4-5D6E-409C-BE32-E72D297353CC}">
              <c16:uniqueId val="{00000001-9EAB-4D31-B474-119A0724C889}"/>
            </c:ext>
          </c:extLst>
        </c:ser>
        <c:ser>
          <c:idx val="2"/>
          <c:order val="2"/>
          <c:tx>
            <c:strRef>
              <c:f>'Average Unit Sales'!$D$3</c:f>
              <c:strCache>
                <c:ptCount val="1"/>
                <c:pt idx="0">
                  <c:v>(2019)</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'Average Unit Sales'!$A$4:$A$8</c:f>
              <c:strCache>
                <c:ptCount val="4"/>
                <c:pt idx="0">
                  <c:v>Medium Business</c:v>
                </c:pt>
                <c:pt idx="1">
                  <c:v>Online Retailer</c:v>
                </c:pt>
                <c:pt idx="2">
                  <c:v>Small Business</c:v>
                </c:pt>
                <c:pt idx="3">
                  <c:v>Wholesale Distributor</c:v>
                </c:pt>
              </c:strCache>
            </c:strRef>
          </c:cat>
          <c:val>
            <c:numRef>
              <c:f>'Average Unit Sales'!$D$4:$D$8</c:f>
              <c:numCache>
                <c:formatCode>#,##0</c:formatCode>
                <c:ptCount val="4"/>
                <c:pt idx="0">
                  <c:v>5182.0666666666666</c:v>
                </c:pt>
                <c:pt idx="1">
                  <c:v>5309.7333333333336</c:v>
                </c:pt>
                <c:pt idx="2">
                  <c:v>4050.6666666666665</c:v>
                </c:pt>
                <c:pt idx="3">
                  <c:v>4687.4666666666662</c:v>
                </c:pt>
              </c:numCache>
            </c:numRef>
          </c:val>
          <c:extLst>
            <c:ext xmlns:c16="http://schemas.microsoft.com/office/drawing/2014/chart" uri="{C3380CC4-5D6E-409C-BE32-E72D297353CC}">
              <c16:uniqueId val="{00000002-9EAB-4D31-B474-119A0724C889}"/>
            </c:ext>
          </c:extLst>
        </c:ser>
        <c:ser>
          <c:idx val="3"/>
          <c:order val="3"/>
          <c:tx>
            <c:strRef>
              <c:f>'Average Unit Sales'!$E$3</c:f>
              <c:strCache>
                <c:ptCount val="1"/>
                <c:pt idx="0">
                  <c:v>(2020)</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'Average Unit Sales'!$A$4:$A$8</c:f>
              <c:strCache>
                <c:ptCount val="4"/>
                <c:pt idx="0">
                  <c:v>Medium Business</c:v>
                </c:pt>
                <c:pt idx="1">
                  <c:v>Online Retailer</c:v>
                </c:pt>
                <c:pt idx="2">
                  <c:v>Small Business</c:v>
                </c:pt>
                <c:pt idx="3">
                  <c:v>Wholesale Distributor</c:v>
                </c:pt>
              </c:strCache>
            </c:strRef>
          </c:cat>
          <c:val>
            <c:numRef>
              <c:f>'Average Unit Sales'!$E$4:$E$8</c:f>
              <c:numCache>
                <c:formatCode>#,##0</c:formatCode>
                <c:ptCount val="4"/>
                <c:pt idx="0">
                  <c:v>5973</c:v>
                </c:pt>
                <c:pt idx="1">
                  <c:v>6804.333333333333</c:v>
                </c:pt>
                <c:pt idx="2">
                  <c:v>5066.0666666666666</c:v>
                </c:pt>
                <c:pt idx="3">
                  <c:v>5505.5333333333338</c:v>
                </c:pt>
              </c:numCache>
            </c:numRef>
          </c:val>
          <c:extLst>
            <c:ext xmlns:c16="http://schemas.microsoft.com/office/drawing/2014/chart" uri="{C3380CC4-5D6E-409C-BE32-E72D297353CC}">
              <c16:uniqueId val="{00000003-9EAB-4D31-B474-119A0724C889}"/>
            </c:ext>
          </c:extLst>
        </c:ser>
        <c:ser>
          <c:idx val="4"/>
          <c:order val="4"/>
          <c:tx>
            <c:strRef>
              <c:f>'Average Unit Sales'!$F$3</c:f>
              <c:strCache>
                <c:ptCount val="1"/>
                <c:pt idx="0">
                  <c:v>(2021)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'Average Unit Sales'!$A$4:$A$8</c:f>
              <c:strCache>
                <c:ptCount val="4"/>
                <c:pt idx="0">
                  <c:v>Medium Business</c:v>
                </c:pt>
                <c:pt idx="1">
                  <c:v>Online Retailer</c:v>
                </c:pt>
                <c:pt idx="2">
                  <c:v>Small Business</c:v>
                </c:pt>
                <c:pt idx="3">
                  <c:v>Wholesale Distributor</c:v>
                </c:pt>
              </c:strCache>
            </c:strRef>
          </c:cat>
          <c:val>
            <c:numRef>
              <c:f>'Average Unit Sales'!$F$4:$F$8</c:f>
              <c:numCache>
                <c:formatCode>#,##0</c:formatCode>
                <c:ptCount val="4"/>
                <c:pt idx="0">
                  <c:v>6812.333333333333</c:v>
                </c:pt>
                <c:pt idx="1">
                  <c:v>7484.666666666667</c:v>
                </c:pt>
                <c:pt idx="2">
                  <c:v>6276.4666666666662</c:v>
                </c:pt>
                <c:pt idx="3">
                  <c:v>6706.1333333333332</c:v>
                </c:pt>
              </c:numCache>
            </c:numRef>
          </c:val>
          <c:extLst>
            <c:ext xmlns:c16="http://schemas.microsoft.com/office/drawing/2014/chart" uri="{C3380CC4-5D6E-409C-BE32-E72D297353CC}">
              <c16:uniqueId val="{00000004-9EAB-4D31-B474-119A0724C889}"/>
            </c:ext>
          </c:extLst>
        </c:ser>
        <c:dLbls>
          <c:dLblPos val="ctr"/>
          <c:showLegendKey val="0"/>
          <c:showVal val="1"/>
          <c:showCatName val="0"/>
          <c:showSerName val="0"/>
          <c:showPercent val="0"/>
          <c:showBubbleSize val="0"/>
        </c:dLbls>
        <c:gapWidth val="79"/>
        <c:overlap val="100"/>
        <c:axId val="1137825648"/>
        <c:axId val="1210744640"/>
      </c:barChart>
      <c:catAx>
        <c:axId val="1137825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210744640"/>
        <c:crosses val="autoZero"/>
        <c:auto val="1"/>
        <c:lblAlgn val="ctr"/>
        <c:lblOffset val="100"/>
        <c:noMultiLvlLbl val="0"/>
      </c:catAx>
      <c:valAx>
        <c:axId val="1210744640"/>
        <c:scaling>
          <c:orientation val="minMax"/>
        </c:scaling>
        <c:delete val="1"/>
        <c:axPos val="l"/>
        <c:numFmt formatCode="0%" sourceLinked="1"/>
        <c:majorTickMark val="none"/>
        <c:minorTickMark val="none"/>
        <c:tickLblPos val="nextTo"/>
        <c:crossAx val="1137825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500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519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1600690"/>
            <a:ext cx="8228700" cy="369332"/>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70C0"/>
              </a:buClr>
              <a:buSzPts val="3200"/>
              <a:buFont typeface="Arial"/>
              <a:buNone/>
            </a:pPr>
            <a:r>
              <a:rPr lang="en-US" sz="2400" dirty="0"/>
              <a:t>ACCOUNT SALES DATA INSIGHTS</a:t>
            </a:r>
            <a:endParaRPr sz="2400" dirty="0"/>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478902" y="1156940"/>
            <a:ext cx="6186196" cy="498376"/>
          </a:xfrm>
          <a:prstGeom prst="rect">
            <a:avLst/>
          </a:prstGeom>
          <a:noFill/>
          <a:ln>
            <a:noFill/>
          </a:ln>
        </p:spPr>
        <p:txBody>
          <a:bodyPr spcFirstLastPara="1" wrap="square" lIns="0" tIns="45700" rIns="0" bIns="45700" anchor="ctr" anchorCtr="0">
            <a:noAutofit/>
          </a:bodyPr>
          <a:lstStyle/>
          <a:p>
            <a:pPr marL="0" lvl="0" indent="0" algn="ctr" rtl="0">
              <a:lnSpc>
                <a:spcPct val="90000"/>
              </a:lnSpc>
              <a:spcBef>
                <a:spcPts val="0"/>
              </a:spcBef>
              <a:spcAft>
                <a:spcPts val="0"/>
              </a:spcAft>
              <a:buClr>
                <a:schemeClr val="dk2"/>
              </a:buClr>
              <a:buSzPts val="3200"/>
              <a:buFont typeface="Arial"/>
              <a:buNone/>
            </a:pPr>
            <a:r>
              <a:rPr lang="en-US" sz="2400" dirty="0">
                <a:solidFill>
                  <a:schemeClr val="tx1"/>
                </a:solidFill>
              </a:rPr>
              <a:t>Yearly Total Sales across Businesses</a:t>
            </a:r>
            <a:endParaRPr sz="2400" dirty="0">
              <a:solidFill>
                <a:schemeClr val="tx1"/>
              </a:solidFill>
            </a:endParaRPr>
          </a:p>
        </p:txBody>
      </p:sp>
      <p:sp>
        <p:nvSpPr>
          <p:cNvPr id="105" name="Google Shape;105;p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dirty="0">
                <a:solidFill>
                  <a:schemeClr val="tx1"/>
                </a:solidFill>
              </a:rPr>
              <a:t>In the given data, we have considered Medium Business, Online Retailer, Small Business and Wholesale Distributor.</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dirty="0">
                <a:solidFill>
                  <a:schemeClr val="tx1"/>
                </a:solidFill>
              </a:rPr>
              <a:t>After carefully observing and analyzing the data, we found the yearly total sales has increased from 2017 to 2021.</a:t>
            </a:r>
            <a:endParaRPr dirty="0">
              <a:solidFill>
                <a:schemeClr val="tx1"/>
              </a:solidFill>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2" name="Chart 1">
            <a:extLst>
              <a:ext uri="{FF2B5EF4-FFF2-40B4-BE49-F238E27FC236}">
                <a16:creationId xmlns:a16="http://schemas.microsoft.com/office/drawing/2014/main" id="{9254FF19-583E-444F-905D-D2A4A946624B}"/>
              </a:ext>
            </a:extLst>
          </p:cNvPr>
          <p:cNvGraphicFramePr>
            <a:graphicFrameLocks/>
          </p:cNvGraphicFramePr>
          <p:nvPr>
            <p:extLst>
              <p:ext uri="{D42A27DB-BD31-4B8C-83A1-F6EECF244321}">
                <p14:modId xmlns:p14="http://schemas.microsoft.com/office/powerpoint/2010/main" val="1530876316"/>
              </p:ext>
            </p:extLst>
          </p:nvPr>
        </p:nvGraphicFramePr>
        <p:xfrm>
          <a:off x="3784217" y="2196148"/>
          <a:ext cx="4785360" cy="367284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478902" y="1156940"/>
            <a:ext cx="6186196" cy="498376"/>
          </a:xfrm>
          <a:prstGeom prst="rect">
            <a:avLst/>
          </a:prstGeom>
          <a:noFill/>
          <a:ln>
            <a:noFill/>
          </a:ln>
        </p:spPr>
        <p:txBody>
          <a:bodyPr spcFirstLastPara="1" wrap="square" lIns="0" tIns="45700" rIns="0" bIns="45700" anchor="ctr" anchorCtr="0">
            <a:noAutofit/>
          </a:bodyPr>
          <a:lstStyle/>
          <a:p>
            <a:pPr marL="0" lvl="0" indent="0" algn="ctr" rtl="0">
              <a:lnSpc>
                <a:spcPct val="90000"/>
              </a:lnSpc>
              <a:spcBef>
                <a:spcPts val="0"/>
              </a:spcBef>
              <a:spcAft>
                <a:spcPts val="0"/>
              </a:spcAft>
              <a:buClr>
                <a:schemeClr val="dk2"/>
              </a:buClr>
              <a:buSzPts val="3200"/>
              <a:buFont typeface="Arial"/>
              <a:buNone/>
            </a:pPr>
            <a:r>
              <a:rPr lang="en-US" sz="2400" dirty="0">
                <a:solidFill>
                  <a:schemeClr val="tx1"/>
                </a:solidFill>
              </a:rPr>
              <a:t>Top 10 Accounts by CAGR</a:t>
            </a:r>
            <a:endParaRPr sz="2400" dirty="0">
              <a:solidFill>
                <a:schemeClr val="tx1"/>
              </a:solidFill>
            </a:endParaRPr>
          </a:p>
        </p:txBody>
      </p:sp>
      <p:sp>
        <p:nvSpPr>
          <p:cNvPr id="105" name="Google Shape;105;p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Compound Annual Growth Rate(CAGR): It is the measure of an investment's annual growth rate over time, with the effect of compounding taken into account. It is often used to measure and compare the past performance of investments or to project their expected future returns.</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After carefully observing and analyzing the data, we found top 10 accounts that have a very high CAGR compared to others in the data.</a:t>
            </a:r>
            <a:endParaRPr dirty="0">
              <a:solidFill>
                <a:schemeClr val="tx1"/>
              </a:solidFill>
              <a:latin typeface="Calibri" panose="020F0502020204030204" pitchFamily="34" charset="0"/>
              <a:cs typeface="Calibri" panose="020F0502020204030204" pitchFamily="34" charset="0"/>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3" name="Chart 2">
            <a:extLst>
              <a:ext uri="{FF2B5EF4-FFF2-40B4-BE49-F238E27FC236}">
                <a16:creationId xmlns:a16="http://schemas.microsoft.com/office/drawing/2014/main" id="{183AAD46-EACD-439B-A0C8-ADE9740BC4DD}"/>
              </a:ext>
            </a:extLst>
          </p:cNvPr>
          <p:cNvGraphicFramePr>
            <a:graphicFrameLocks/>
          </p:cNvGraphicFramePr>
          <p:nvPr>
            <p:extLst>
              <p:ext uri="{D42A27DB-BD31-4B8C-83A1-F6EECF244321}">
                <p14:modId xmlns:p14="http://schemas.microsoft.com/office/powerpoint/2010/main" val="4049708814"/>
              </p:ext>
            </p:extLst>
          </p:nvPr>
        </p:nvGraphicFramePr>
        <p:xfrm>
          <a:off x="4114800" y="1763558"/>
          <a:ext cx="4572000" cy="435359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1064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478902" y="1156940"/>
            <a:ext cx="6186196" cy="498376"/>
          </a:xfrm>
          <a:prstGeom prst="rect">
            <a:avLst/>
          </a:prstGeom>
          <a:noFill/>
          <a:ln>
            <a:noFill/>
          </a:ln>
        </p:spPr>
        <p:txBody>
          <a:bodyPr spcFirstLastPara="1" wrap="square" lIns="0" tIns="45700" rIns="0" bIns="45700" anchor="ctr" anchorCtr="0">
            <a:noAutofit/>
          </a:bodyPr>
          <a:lstStyle/>
          <a:p>
            <a:pPr marL="0" lvl="0" indent="0" algn="ctr" rtl="0">
              <a:lnSpc>
                <a:spcPct val="90000"/>
              </a:lnSpc>
              <a:spcBef>
                <a:spcPts val="0"/>
              </a:spcBef>
              <a:spcAft>
                <a:spcPts val="0"/>
              </a:spcAft>
              <a:buClr>
                <a:schemeClr val="dk2"/>
              </a:buClr>
              <a:buSzPts val="3200"/>
              <a:buFont typeface="Arial"/>
              <a:buNone/>
            </a:pPr>
            <a:r>
              <a:rPr lang="en-US" sz="2400" dirty="0">
                <a:solidFill>
                  <a:schemeClr val="tx1"/>
                </a:solidFill>
              </a:rPr>
              <a:t>Average Unit Sales</a:t>
            </a:r>
            <a:endParaRPr sz="2400" dirty="0">
              <a:solidFill>
                <a:schemeClr val="tx1"/>
              </a:solidFill>
            </a:endParaRPr>
          </a:p>
        </p:txBody>
      </p:sp>
      <p:sp>
        <p:nvSpPr>
          <p:cNvPr id="105" name="Google Shape;105;p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Similarly like the yearly total sales we also gathered insights with respect to average unit sales through 2017 to 2021 for the businesses in concern</a:t>
            </a:r>
            <a:r>
              <a:rPr lang="en-US" b="0" i="0" dirty="0">
                <a:solidFill>
                  <a:schemeClr val="tx1"/>
                </a:solidFill>
                <a:effectLst/>
                <a:latin typeface="Calibri" panose="020F0502020204030204" pitchFamily="34" charset="0"/>
                <a:cs typeface="Calibri" panose="020F0502020204030204" pitchFamily="34" charset="0"/>
              </a:rPr>
              <a:t>.</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After carefully observing and analyzing the data, we found that the average unit sales also increased over the years.</a:t>
            </a:r>
            <a:endParaRPr dirty="0">
              <a:solidFill>
                <a:schemeClr val="tx1"/>
              </a:solidFill>
              <a:latin typeface="Calibri" panose="020F0502020204030204" pitchFamily="34" charset="0"/>
              <a:cs typeface="Calibri" panose="020F0502020204030204" pitchFamily="34" charset="0"/>
            </a:endParaRP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2" name="Chart 1">
            <a:extLst>
              <a:ext uri="{FF2B5EF4-FFF2-40B4-BE49-F238E27FC236}">
                <a16:creationId xmlns:a16="http://schemas.microsoft.com/office/drawing/2014/main" id="{DE552FEE-0282-43CC-83CB-D4CB636229B5}"/>
              </a:ext>
            </a:extLst>
          </p:cNvPr>
          <p:cNvGraphicFramePr>
            <a:graphicFrameLocks/>
          </p:cNvGraphicFramePr>
          <p:nvPr>
            <p:extLst>
              <p:ext uri="{D42A27DB-BD31-4B8C-83A1-F6EECF244321}">
                <p14:modId xmlns:p14="http://schemas.microsoft.com/office/powerpoint/2010/main" val="4009277239"/>
              </p:ext>
            </p:extLst>
          </p:nvPr>
        </p:nvGraphicFramePr>
        <p:xfrm>
          <a:off x="4180114" y="1655316"/>
          <a:ext cx="4572000" cy="42136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6899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Summary</a:t>
            </a:r>
            <a:endParaRPr/>
          </a:p>
        </p:txBody>
      </p:sp>
      <p:sp>
        <p:nvSpPr>
          <p:cNvPr id="121" name="Google Shape;121;p4"/>
          <p:cNvSpPr txBox="1"/>
          <p:nvPr/>
        </p:nvSpPr>
        <p:spPr>
          <a:xfrm>
            <a:off x="539552" y="1556792"/>
            <a:ext cx="7439036" cy="1815841"/>
          </a:xfrm>
          <a:prstGeom prst="rect">
            <a:avLst/>
          </a:prstGeom>
          <a:noFill/>
          <a:ln>
            <a:noFill/>
          </a:ln>
        </p:spPr>
        <p:txBody>
          <a:bodyPr spcFirstLastPara="1" wrap="square" lIns="91425" tIns="45700" rIns="91425" bIns="45700" anchor="t" anchorCtr="0">
            <a:spAutoFit/>
          </a:bodyPr>
          <a:lstStyle/>
          <a:p>
            <a:pPr marL="387350" marR="0" lvl="0" indent="-285750" algn="l" rtl="0">
              <a:spcBef>
                <a:spcPts val="0"/>
              </a:spcBef>
              <a:spcAft>
                <a:spcPts val="0"/>
              </a:spcAft>
              <a:buClr>
                <a:schemeClr val="dk1"/>
              </a:buClr>
              <a:buSzPts val="1600"/>
              <a:buFont typeface="Arial" panose="020B0604020202020204" pitchFamily="34" charset="0"/>
              <a:buChar char="•"/>
            </a:pPr>
            <a:r>
              <a:rPr lang="en-US" sz="1600" dirty="0">
                <a:solidFill>
                  <a:schemeClr val="dk1"/>
                </a:solidFill>
                <a:latin typeface="Calibri" panose="020F0502020204030204" pitchFamily="34" charset="0"/>
                <a:ea typeface="Calibri"/>
                <a:cs typeface="Calibri" panose="020F0502020204030204" pitchFamily="34" charset="0"/>
                <a:sym typeface="Calibri"/>
              </a:rPr>
              <a:t>From business point of view </a:t>
            </a:r>
            <a:r>
              <a:rPr lang="en-US" sz="1600" dirty="0">
                <a:solidFill>
                  <a:schemeClr val="tx1"/>
                </a:solidFill>
                <a:latin typeface="Calibri" panose="020F0502020204030204" pitchFamily="34" charset="0"/>
                <a:cs typeface="Calibri" panose="020F0502020204030204" pitchFamily="34" charset="0"/>
              </a:rPr>
              <a:t>Medium Business, Online Retailer, Small Business and Wholesale Distributor all of them the yearly total sales shows an increase over the years.</a:t>
            </a:r>
          </a:p>
          <a:p>
            <a:pPr marL="387350" marR="0" lvl="0" indent="-285750" algn="l" rtl="0">
              <a:spcBef>
                <a:spcPts val="0"/>
              </a:spcBef>
              <a:spcAft>
                <a:spcPts val="0"/>
              </a:spcAft>
              <a:buClr>
                <a:schemeClr val="dk1"/>
              </a:buClr>
              <a:buSzPts val="1600"/>
              <a:buFont typeface="Arial" panose="020B0604020202020204" pitchFamily="34" charset="0"/>
              <a:buChar char="•"/>
            </a:pPr>
            <a:r>
              <a:rPr lang="en-US" sz="1600" dirty="0">
                <a:solidFill>
                  <a:schemeClr val="tx1"/>
                </a:solidFill>
                <a:latin typeface="Calibri" panose="020F0502020204030204" pitchFamily="34" charset="0"/>
                <a:ea typeface="Calibri"/>
                <a:cs typeface="Calibri" panose="020F0502020204030204" pitchFamily="34" charset="0"/>
                <a:sym typeface="Calibri"/>
              </a:rPr>
              <a:t>We found top 10 business that are growing rapidly given their CAGR.</a:t>
            </a:r>
          </a:p>
          <a:p>
            <a:pPr marL="387350" marR="0" lvl="0" indent="-285750" algn="l" rtl="0">
              <a:spcBef>
                <a:spcPts val="0"/>
              </a:spcBef>
              <a:spcAft>
                <a:spcPts val="0"/>
              </a:spcAft>
              <a:buClr>
                <a:schemeClr val="dk1"/>
              </a:buClr>
              <a:buSzPts val="1600"/>
              <a:buFont typeface="Arial" panose="020B0604020202020204" pitchFamily="34" charset="0"/>
              <a:buChar char="•"/>
            </a:pPr>
            <a:r>
              <a:rPr lang="en-US" sz="1600" dirty="0">
                <a:solidFill>
                  <a:schemeClr val="tx1"/>
                </a:solidFill>
                <a:latin typeface="Calibri" panose="020F0502020204030204" pitchFamily="34" charset="0"/>
                <a:ea typeface="Calibri"/>
                <a:cs typeface="Calibri" panose="020F0502020204030204" pitchFamily="34" charset="0"/>
                <a:sym typeface="Calibri"/>
              </a:rPr>
              <a:t>Like yearly total sales, the average unit sales also shown an increase over the years indicating a good growth in business.</a:t>
            </a:r>
            <a:endParaRPr sz="16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260</Words>
  <Application>Microsoft Office PowerPoint</Application>
  <PresentationFormat>On-screen Show (4:3)</PresentationFormat>
  <Paragraphs>18</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Yearly Total Sales across Businesses</vt:lpstr>
      <vt:lpstr>Top 10 Accounts by CAGR</vt:lpstr>
      <vt:lpstr>Average Unit Sales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Akshay Paunikar</cp:lastModifiedBy>
  <cp:revision>4</cp:revision>
  <dcterms:created xsi:type="dcterms:W3CDTF">2020-03-26T22:50:15Z</dcterms:created>
  <dcterms:modified xsi:type="dcterms:W3CDTF">2023-04-28T18:03:08Z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