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y Paunikar" initials="AP" lastIdx="1" clrIdx="0">
    <p:extLst>
      <p:ext uri="{19B8F6BF-5375-455C-9EA6-DF929625EA0E}">
        <p15:presenceInfo xmlns:p15="http://schemas.microsoft.com/office/powerpoint/2012/main" userId="94e0b8def6f804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20743" y="911536"/>
            <a:ext cx="8565600" cy="573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+mn-lt"/>
              </a:rPr>
              <a:t>Key Points / Features used for Analysis</a:t>
            </a:r>
            <a:endParaRPr sz="2400" dirty="0">
              <a:latin typeface="+mn-lt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73CFD-3B31-E79A-F946-862072828057}"/>
              </a:ext>
            </a:extLst>
          </p:cNvPr>
          <p:cNvSpPr txBox="1"/>
          <p:nvPr/>
        </p:nvSpPr>
        <p:spPr>
          <a:xfrm>
            <a:off x="531626" y="1575749"/>
            <a:ext cx="3629247" cy="3323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Gender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 Group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State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 Title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Job Industry Category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Segment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Tenure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Property Valuation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Owns Car or Not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Past 3 Years Bike Related Purchases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3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+mn-lt"/>
              </a:rPr>
              <a:t>Dataset Information :</a:t>
            </a:r>
            <a:endParaRPr sz="2400" dirty="0">
              <a:latin typeface="+mn-lt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1824482"/>
            <a:ext cx="8074194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+mn-lt"/>
              </a:rPr>
              <a:t>There are total 4 Datasets and their brief information about them is given below</a:t>
            </a:r>
            <a:endParaRPr sz="16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1EFB0-C5C7-CD7B-0BF1-31DF04FC2AAC}"/>
              </a:ext>
            </a:extLst>
          </p:cNvPr>
          <p:cNvSpPr txBox="1"/>
          <p:nvPr/>
        </p:nvSpPr>
        <p:spPr>
          <a:xfrm>
            <a:off x="978195" y="2473842"/>
            <a:ext cx="4798828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Transactions (19997 Rows, 13 Columns)</a:t>
            </a:r>
          </a:p>
          <a:p>
            <a:pPr marL="285750" marR="0" indent="-285750" algn="l" defTabSz="9144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Customer Demographic (3999 Rows, 12 Columns)</a:t>
            </a:r>
          </a:p>
          <a:p>
            <a:pPr marL="285750" marR="0" indent="-285750" algn="l" defTabSz="9144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Address (3999 Rows, 6 Columns)</a:t>
            </a:r>
          </a:p>
          <a:p>
            <a:pPr marL="285750" marR="0" indent="-285750" algn="l" defTabSz="9144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New Customer List (1000 Rows, 23 Columns)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73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+mn-lt"/>
              </a:rPr>
              <a:t>Steps Involved in the Analysis :</a:t>
            </a:r>
            <a:endParaRPr sz="2400" dirty="0">
              <a:latin typeface="+mn-lt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700849"/>
            <a:ext cx="8378994" cy="3451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First, we will clean our each datasets and remove any unwanted columns and duplicate records.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Next, we will create a new column Age using the DOB column.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Repeat the same step to create Age Group column from 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Next, we will create Profit column which will be our main focus of analysis.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Then we will merge our dataset on the basis of a common column.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Then we will create and analyze our data using various charts and graphs.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We will try to find out any patterns that are present which will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reveal useful customer insights.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Those insights will be used to interpret the data from New Customer List.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Finally we will create a Dashboard in Tableau with all supporting charts and insights.</a:t>
            </a:r>
            <a:endParaRPr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EBBD33-A125-4C6E-2F3F-E623AA190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17" y="2825602"/>
            <a:ext cx="2905616" cy="231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D0CA12A-0F6F-0C5C-46C5-D3A3066A8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5603"/>
            <a:ext cx="2835349" cy="231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C69B736-AD50-0466-5050-757FFF17D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633" y="2825602"/>
            <a:ext cx="3068688" cy="231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3121F-BBCE-1416-2E66-4BCFB2D8261E}"/>
              </a:ext>
            </a:extLst>
          </p:cNvPr>
          <p:cNvSpPr txBox="1"/>
          <p:nvPr/>
        </p:nvSpPr>
        <p:spPr>
          <a:xfrm>
            <a:off x="340242" y="1022716"/>
            <a:ext cx="6986847" cy="1846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After analyzing below 3 Bar Charts, we came to following conclusions :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Both Males and Females have generated nearly equal profits.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People from Age Group 40 to 50 generated maximum profits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State – New South Wales generated maximum profits.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 </a:t>
            </a:r>
            <a:r>
              <a:rPr lang="en-US" dirty="0"/>
              <a:t>we should keep above points in mind when we select customers from new lists.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1471A9-D964-5D7A-4711-F54C3DCF8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55089"/>
            <a:ext cx="2934587" cy="208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763CE79-40B7-3F5B-AF87-DA98CB02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63" y="3055088"/>
            <a:ext cx="2856614" cy="208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75139AC-2E07-89E6-0E62-B3437ADC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302" y="3055088"/>
            <a:ext cx="2622698" cy="208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134AEA-2ACC-B3B7-0033-36EFC58919F2}"/>
              </a:ext>
            </a:extLst>
          </p:cNvPr>
          <p:cNvSpPr txBox="1"/>
          <p:nvPr/>
        </p:nvSpPr>
        <p:spPr>
          <a:xfrm>
            <a:off x="340242" y="1022716"/>
            <a:ext cx="8495272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After analyzing below 3 Pie Charts, we came to following conclusions :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People with job titles Project Manager, Information System Manager generated maximum profits (see 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Pie chart for </a:t>
            </a:r>
            <a:r>
              <a:rPr lang="en-US" dirty="0"/>
              <a:t>top 10 job titles)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People working in Retail, Financial Services, Telecommunication are top 3 with maximum profits.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All the 3 Wealth Segments generated nearly equal profits. 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 </a:t>
            </a:r>
            <a:r>
              <a:rPr lang="en-US" dirty="0"/>
              <a:t>we should keep above points in mind when we select customers from new lists.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2713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34AEA-2ACC-B3B7-0033-36EFC58919F2}"/>
              </a:ext>
            </a:extLst>
          </p:cNvPr>
          <p:cNvSpPr txBox="1"/>
          <p:nvPr/>
        </p:nvSpPr>
        <p:spPr>
          <a:xfrm>
            <a:off x="340242" y="1022716"/>
            <a:ext cx="6986847" cy="13080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After analyzing below 2 Bar Charts, we came to following conclusions :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0" i="0" dirty="0">
                <a:solidFill>
                  <a:srgbClr val="000000"/>
                </a:solidFill>
                <a:effectLst/>
              </a:rPr>
              <a:t>People with a Tenure between 5 to 8 and 11 to 13 generated maximum profits.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People with a Property Valuation between 7 to 10 generated maximum profits.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 </a:t>
            </a:r>
            <a:r>
              <a:rPr lang="en-US" dirty="0"/>
              <a:t>we should keep above points in mind when we select customers from new lists.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A47A80-92B9-91AF-DE3C-90D69D77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00" y="2532955"/>
            <a:ext cx="4828506" cy="261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7E8BEE5-3ECA-D72D-132E-68D6305F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13" y="2532955"/>
            <a:ext cx="4274288" cy="261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068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34AEA-2ACC-B3B7-0033-36EFC58919F2}"/>
              </a:ext>
            </a:extLst>
          </p:cNvPr>
          <p:cNvSpPr txBox="1"/>
          <p:nvPr/>
        </p:nvSpPr>
        <p:spPr>
          <a:xfrm>
            <a:off x="340242" y="1022716"/>
            <a:ext cx="8907245" cy="1846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After analyzing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below Pie and Line Chart,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 came to following conclusions :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 should target people irrespective of </a:t>
            </a:r>
            <a:r>
              <a:rPr lang="en-US" dirty="0"/>
              <a:t>having a Car or Not as below pie chart indicates they both resulted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in nearly equal profits.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People with Past 3 Years Bike Related Purchases around 50 to 70 generated a good profit.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 </a:t>
            </a:r>
            <a:r>
              <a:rPr lang="en-US" dirty="0"/>
              <a:t>we should keep above points in mind when we select customers from new lists.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67F370D-35E0-6F83-2CB8-A3C6F390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01" y="3071564"/>
            <a:ext cx="2687817" cy="207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B551660-BFF0-6E75-7453-BEBD26CB1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26" y="3071564"/>
            <a:ext cx="6599274" cy="207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0406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564</Words>
  <Application>Microsoft Office PowerPoint</Application>
  <PresentationFormat>On-screen Show (16:9)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 Neue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Akshay Paunikar</cp:lastModifiedBy>
  <cp:revision>3</cp:revision>
  <dcterms:modified xsi:type="dcterms:W3CDTF">2022-09-25T19:51:48Z</dcterms:modified>
</cp:coreProperties>
</file>