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42979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259675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621CD6-94E6-434B-A2A4-C40C0E69C89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386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482536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621CD6-94E6-434B-A2A4-C40C0E69C89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636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142267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136888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25669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74924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7A14A-55D5-49CE-BB28-E9617CC58B10}"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127240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39243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7A14A-55D5-49CE-BB28-E9617CC58B10}"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375627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7A14A-55D5-49CE-BB28-E9617CC58B10}"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184628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7A14A-55D5-49CE-BB28-E9617CC58B10}"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404282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228125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7A14A-55D5-49CE-BB28-E9617CC58B10}"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621CD6-94E6-434B-A2A4-C40C0E69C899}" type="slidenum">
              <a:rPr lang="en-US" smtClean="0"/>
              <a:t>‹#›</a:t>
            </a:fld>
            <a:endParaRPr lang="en-US"/>
          </a:p>
        </p:txBody>
      </p:sp>
    </p:spTree>
    <p:extLst>
      <p:ext uri="{BB962C8B-B14F-4D97-AF65-F5344CB8AC3E}">
        <p14:creationId xmlns:p14="http://schemas.microsoft.com/office/powerpoint/2010/main" val="374210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87A14A-55D5-49CE-BB28-E9617CC58B10}" type="datetimeFigureOut">
              <a:rPr lang="en-US" smtClean="0"/>
              <a:t>11/29/2022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621CD6-94E6-434B-A2A4-C40C0E69C899}" type="slidenum">
              <a:rPr lang="en-US" smtClean="0"/>
              <a:t>‹#›</a:t>
            </a:fld>
            <a:endParaRPr lang="en-US"/>
          </a:p>
        </p:txBody>
      </p:sp>
    </p:spTree>
    <p:extLst>
      <p:ext uri="{BB962C8B-B14F-4D97-AF65-F5344CB8AC3E}">
        <p14:creationId xmlns:p14="http://schemas.microsoft.com/office/powerpoint/2010/main" val="125590066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CAD2-D54C-9F96-F889-B030A3330B5E}"/>
              </a:ext>
            </a:extLst>
          </p:cNvPr>
          <p:cNvSpPr>
            <a:spLocks noGrp="1"/>
          </p:cNvSpPr>
          <p:nvPr>
            <p:ph type="ctrTitle"/>
          </p:nvPr>
        </p:nvSpPr>
        <p:spPr>
          <a:xfrm>
            <a:off x="2692398" y="2183363"/>
            <a:ext cx="6815669" cy="625151"/>
          </a:xfrm>
        </p:spPr>
        <p:txBody>
          <a:bodyPr>
            <a:normAutofit fontScale="90000"/>
          </a:bodyPr>
          <a:lstStyle/>
          <a:p>
            <a:r>
              <a:rPr lang="en-US" sz="3600" dirty="0">
                <a:latin typeface="Algerian" panose="04020705040A02060702" pitchFamily="82" charset="0"/>
              </a:rPr>
              <a:t>Standard Bank</a:t>
            </a:r>
          </a:p>
        </p:txBody>
      </p:sp>
      <p:sp>
        <p:nvSpPr>
          <p:cNvPr id="3" name="Subtitle 2">
            <a:extLst>
              <a:ext uri="{FF2B5EF4-FFF2-40B4-BE49-F238E27FC236}">
                <a16:creationId xmlns:a16="http://schemas.microsoft.com/office/drawing/2014/main" id="{FBCF8383-01BA-8CB2-B005-58DE58E59EB7}"/>
              </a:ext>
            </a:extLst>
          </p:cNvPr>
          <p:cNvSpPr>
            <a:spLocks noGrp="1"/>
          </p:cNvSpPr>
          <p:nvPr>
            <p:ph type="subTitle" idx="1"/>
          </p:nvPr>
        </p:nvSpPr>
        <p:spPr/>
        <p:txBody>
          <a:bodyPr>
            <a:normAutofit/>
          </a:bodyPr>
          <a:lstStyle/>
          <a:p>
            <a:r>
              <a:rPr lang="en-US" sz="2800" dirty="0">
                <a:latin typeface="Algerian" panose="04020705040A02060702" pitchFamily="82" charset="0"/>
              </a:rPr>
              <a:t>Data analysis and prediction of loan defaulters</a:t>
            </a:r>
          </a:p>
        </p:txBody>
      </p:sp>
    </p:spTree>
    <p:extLst>
      <p:ext uri="{BB962C8B-B14F-4D97-AF65-F5344CB8AC3E}">
        <p14:creationId xmlns:p14="http://schemas.microsoft.com/office/powerpoint/2010/main" val="407652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4B3-38CD-BB38-6B38-1091217F0D27}"/>
              </a:ext>
            </a:extLst>
          </p:cNvPr>
          <p:cNvSpPr>
            <a:spLocks noGrp="1"/>
          </p:cNvSpPr>
          <p:nvPr>
            <p:ph type="title"/>
          </p:nvPr>
        </p:nvSpPr>
        <p:spPr>
          <a:xfrm>
            <a:off x="2589212" y="446087"/>
            <a:ext cx="3505199" cy="1152525"/>
          </a:xfrm>
        </p:spPr>
        <p:txBody>
          <a:bodyPr anchor="ctr">
            <a:normAutofit/>
          </a:bodyPr>
          <a:lstStyle/>
          <a:p>
            <a:r>
              <a:rPr lang="en-US" sz="3200" dirty="0"/>
              <a:t>Prediction on Test Data</a:t>
            </a:r>
          </a:p>
        </p:txBody>
      </p:sp>
      <p:pic>
        <p:nvPicPr>
          <p:cNvPr id="6" name="Content Placeholder 5">
            <a:extLst>
              <a:ext uri="{FF2B5EF4-FFF2-40B4-BE49-F238E27FC236}">
                <a16:creationId xmlns:a16="http://schemas.microsoft.com/office/drawing/2014/main" id="{B15F8308-49AF-314D-8002-132328575F1F}"/>
              </a:ext>
            </a:extLst>
          </p:cNvPr>
          <p:cNvPicPr>
            <a:picLocks noGrp="1" noChangeAspect="1"/>
          </p:cNvPicPr>
          <p:nvPr>
            <p:ph idx="1"/>
          </p:nvPr>
        </p:nvPicPr>
        <p:blipFill>
          <a:blip r:embed="rId2"/>
          <a:stretch>
            <a:fillRect/>
          </a:stretch>
        </p:blipFill>
        <p:spPr>
          <a:xfrm>
            <a:off x="7277166" y="446087"/>
            <a:ext cx="4155265" cy="3175598"/>
          </a:xfrm>
        </p:spPr>
      </p:pic>
      <p:sp>
        <p:nvSpPr>
          <p:cNvPr id="4" name="Text Placeholder 3">
            <a:extLst>
              <a:ext uri="{FF2B5EF4-FFF2-40B4-BE49-F238E27FC236}">
                <a16:creationId xmlns:a16="http://schemas.microsoft.com/office/drawing/2014/main" id="{4360579A-630F-78B7-58CD-9395584FB4E5}"/>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rgbClr val="212121"/>
                </a:solidFill>
                <a:effectLst/>
              </a:rPr>
              <a:t>In the test data after prediction, we found that there are 308 - 83.92% applicants whose Loan Status is Approved and 59 - 16.07% applicants whose Loan Status is Denied.</a:t>
            </a:r>
          </a:p>
          <a:p>
            <a:pPr marL="285750" indent="-285750">
              <a:buFont typeface="Arial" panose="020B0604020202020204" pitchFamily="34" charset="0"/>
              <a:buChar char="•"/>
            </a:pPr>
            <a:r>
              <a:rPr lang="en-US" b="0" i="0" dirty="0">
                <a:solidFill>
                  <a:srgbClr val="212121"/>
                </a:solidFill>
                <a:effectLst/>
              </a:rPr>
              <a:t>Out of 297 Male applicants in test data, 251 - 84.51% have their Loan Status: Approved and 46 - 15.48% have their Loan Status: Denied. Out of 70 Female applicants, 57 - 81.42% have their Loan Status: Approved and 13 - 18.57% have their Loan Status: Denied.</a:t>
            </a:r>
            <a:endParaRPr lang="en-US" dirty="0"/>
          </a:p>
        </p:txBody>
      </p:sp>
      <p:pic>
        <p:nvPicPr>
          <p:cNvPr id="8" name="Picture 7">
            <a:extLst>
              <a:ext uri="{FF2B5EF4-FFF2-40B4-BE49-F238E27FC236}">
                <a16:creationId xmlns:a16="http://schemas.microsoft.com/office/drawing/2014/main" id="{38E2CCCB-0519-EA9F-0D9A-AE85B103044A}"/>
              </a:ext>
            </a:extLst>
          </p:cNvPr>
          <p:cNvPicPr>
            <a:picLocks noChangeAspect="1"/>
          </p:cNvPicPr>
          <p:nvPr/>
        </p:nvPicPr>
        <p:blipFill>
          <a:blip r:embed="rId3"/>
          <a:stretch>
            <a:fillRect/>
          </a:stretch>
        </p:blipFill>
        <p:spPr>
          <a:xfrm>
            <a:off x="7277166" y="3844212"/>
            <a:ext cx="4651244" cy="3013788"/>
          </a:xfrm>
          <a:prstGeom prst="rect">
            <a:avLst/>
          </a:prstGeom>
        </p:spPr>
      </p:pic>
    </p:spTree>
    <p:extLst>
      <p:ext uri="{BB962C8B-B14F-4D97-AF65-F5344CB8AC3E}">
        <p14:creationId xmlns:p14="http://schemas.microsoft.com/office/powerpoint/2010/main" val="322357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B4F5-E54D-715C-EB67-429321ACD439}"/>
              </a:ext>
            </a:extLst>
          </p:cNvPr>
          <p:cNvSpPr>
            <a:spLocks noGrp="1"/>
          </p:cNvSpPr>
          <p:nvPr>
            <p:ph type="title"/>
          </p:nvPr>
        </p:nvSpPr>
        <p:spPr/>
        <p:txBody>
          <a:bodyPr anchor="ctr">
            <a:normAutofit/>
          </a:bodyPr>
          <a:lstStyle/>
          <a:p>
            <a:r>
              <a:rPr lang="en-US" sz="3200" dirty="0"/>
              <a:t>Summary</a:t>
            </a:r>
          </a:p>
        </p:txBody>
      </p:sp>
      <p:sp>
        <p:nvSpPr>
          <p:cNvPr id="3" name="Content Placeholder 2">
            <a:extLst>
              <a:ext uri="{FF2B5EF4-FFF2-40B4-BE49-F238E27FC236}">
                <a16:creationId xmlns:a16="http://schemas.microsoft.com/office/drawing/2014/main" id="{09502900-E60F-BEB8-22AB-878E0BDCE2B7}"/>
              </a:ext>
            </a:extLst>
          </p:cNvPr>
          <p:cNvSpPr>
            <a:spLocks noGrp="1"/>
          </p:cNvSpPr>
          <p:nvPr>
            <p:ph idx="1"/>
          </p:nvPr>
        </p:nvSpPr>
        <p:spPr/>
        <p:txBody>
          <a:bodyPr/>
          <a:lstStyle/>
          <a:p>
            <a:r>
              <a:rPr lang="en-US" dirty="0"/>
              <a:t>In the training data, there are 68.72% records with Approved and 31.27% records with Denied Loan Status. So the data is imbalanced.</a:t>
            </a:r>
          </a:p>
          <a:p>
            <a:r>
              <a:rPr lang="en-US" dirty="0"/>
              <a:t>Considering the Gender there is no significant difference in whether a person will default or not as both gender has nearly equal percentage of loan defaulters and can be dropped during model training.</a:t>
            </a:r>
          </a:p>
          <a:p>
            <a:r>
              <a:rPr lang="en-US" dirty="0"/>
              <a:t>After initial analysis, we found that applicants with No Credit History are more likely to default. </a:t>
            </a:r>
          </a:p>
        </p:txBody>
      </p:sp>
    </p:spTree>
    <p:extLst>
      <p:ext uri="{BB962C8B-B14F-4D97-AF65-F5344CB8AC3E}">
        <p14:creationId xmlns:p14="http://schemas.microsoft.com/office/powerpoint/2010/main" val="11300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5250-D594-C82A-7ED1-7CB250A4D22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A13B0C6-DCA7-576E-2045-3B17AEE72566}"/>
              </a:ext>
            </a:extLst>
          </p:cNvPr>
          <p:cNvSpPr>
            <a:spLocks noGrp="1"/>
          </p:cNvSpPr>
          <p:nvPr>
            <p:ph idx="1"/>
          </p:nvPr>
        </p:nvSpPr>
        <p:spPr/>
        <p:txBody>
          <a:bodyPr/>
          <a:lstStyle/>
          <a:p>
            <a:r>
              <a:rPr lang="en-US" dirty="0"/>
              <a:t>Data Science Lifecycle</a:t>
            </a:r>
          </a:p>
          <a:p>
            <a:r>
              <a:rPr lang="en-US" dirty="0"/>
              <a:t>Project Overview</a:t>
            </a:r>
          </a:p>
          <a:p>
            <a:r>
              <a:rPr lang="en-US" dirty="0"/>
              <a:t>Data</a:t>
            </a:r>
          </a:p>
          <a:p>
            <a:r>
              <a:rPr lang="en-US" dirty="0"/>
              <a:t>Analysis</a:t>
            </a:r>
          </a:p>
          <a:p>
            <a:r>
              <a:rPr lang="en-US" dirty="0"/>
              <a:t>Modelling</a:t>
            </a:r>
          </a:p>
          <a:p>
            <a:r>
              <a:rPr lang="en-US" dirty="0"/>
              <a:t>Model Evaluation</a:t>
            </a:r>
          </a:p>
          <a:p>
            <a:r>
              <a:rPr lang="en-US" dirty="0"/>
              <a:t>Recommendations</a:t>
            </a:r>
          </a:p>
        </p:txBody>
      </p:sp>
    </p:spTree>
    <p:extLst>
      <p:ext uri="{BB962C8B-B14F-4D97-AF65-F5344CB8AC3E}">
        <p14:creationId xmlns:p14="http://schemas.microsoft.com/office/powerpoint/2010/main" val="41137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C8EC-571F-BB4C-3321-BF0D97E91FC8}"/>
              </a:ext>
            </a:extLst>
          </p:cNvPr>
          <p:cNvSpPr>
            <a:spLocks noGrp="1"/>
          </p:cNvSpPr>
          <p:nvPr>
            <p:ph type="title"/>
          </p:nvPr>
        </p:nvSpPr>
        <p:spPr/>
        <p:txBody>
          <a:bodyPr/>
          <a:lstStyle/>
          <a:p>
            <a:r>
              <a:rPr lang="en-US" dirty="0"/>
              <a:t>Data Science Lifecycle</a:t>
            </a:r>
          </a:p>
        </p:txBody>
      </p:sp>
      <p:sp>
        <p:nvSpPr>
          <p:cNvPr id="3" name="Content Placeholder 2">
            <a:extLst>
              <a:ext uri="{FF2B5EF4-FFF2-40B4-BE49-F238E27FC236}">
                <a16:creationId xmlns:a16="http://schemas.microsoft.com/office/drawing/2014/main" id="{B20501F7-9B57-E077-C404-030D6CE6013B}"/>
              </a:ext>
            </a:extLst>
          </p:cNvPr>
          <p:cNvSpPr>
            <a:spLocks noGrp="1"/>
          </p:cNvSpPr>
          <p:nvPr>
            <p:ph idx="1"/>
          </p:nvPr>
        </p:nvSpPr>
        <p:spPr>
          <a:xfrm>
            <a:off x="2589212" y="2133600"/>
            <a:ext cx="5351139" cy="4100289"/>
          </a:xfrm>
        </p:spPr>
        <p:txBody>
          <a:bodyPr>
            <a:normAutofit/>
          </a:bodyPr>
          <a:lstStyle/>
          <a:p>
            <a:r>
              <a:rPr lang="en-US" b="0" i="0" dirty="0">
                <a:solidFill>
                  <a:srgbClr val="233452"/>
                </a:solidFill>
                <a:effectLst/>
                <a:latin typeface="-apple-system"/>
              </a:rPr>
              <a:t>Business understanding – What does the business need?</a:t>
            </a:r>
          </a:p>
          <a:p>
            <a:r>
              <a:rPr lang="en-US" b="0" i="0" dirty="0">
                <a:solidFill>
                  <a:srgbClr val="233452"/>
                </a:solidFill>
                <a:effectLst/>
                <a:latin typeface="-apple-system"/>
              </a:rPr>
              <a:t>Data understanding – What data do we have / need? Is it clean?</a:t>
            </a:r>
          </a:p>
          <a:p>
            <a:r>
              <a:rPr lang="en-US" b="0" i="0" dirty="0">
                <a:solidFill>
                  <a:srgbClr val="233452"/>
                </a:solidFill>
                <a:effectLst/>
                <a:latin typeface="-apple-system"/>
              </a:rPr>
              <a:t>Data preparation – How do we organize the data for modeling?</a:t>
            </a:r>
          </a:p>
          <a:p>
            <a:r>
              <a:rPr lang="en-US" b="0" i="0" dirty="0">
                <a:solidFill>
                  <a:srgbClr val="233452"/>
                </a:solidFill>
                <a:effectLst/>
                <a:latin typeface="-apple-system"/>
              </a:rPr>
              <a:t>Modeling – What modeling techniques should we apply?</a:t>
            </a:r>
          </a:p>
          <a:p>
            <a:r>
              <a:rPr lang="en-US" b="0" i="0" dirty="0">
                <a:solidFill>
                  <a:srgbClr val="233452"/>
                </a:solidFill>
                <a:effectLst/>
                <a:latin typeface="-apple-system"/>
              </a:rPr>
              <a:t>Evaluation – Which model best meets the business objectives?</a:t>
            </a:r>
          </a:p>
          <a:p>
            <a:r>
              <a:rPr lang="en-US" b="0" i="0" dirty="0">
                <a:solidFill>
                  <a:srgbClr val="233452"/>
                </a:solidFill>
                <a:effectLst/>
                <a:latin typeface="-apple-system"/>
              </a:rPr>
              <a:t>Deployment – How do stakeholders access the results?</a:t>
            </a:r>
          </a:p>
          <a:p>
            <a:endParaRPr lang="en-US" dirty="0"/>
          </a:p>
        </p:txBody>
      </p:sp>
      <p:pic>
        <p:nvPicPr>
          <p:cNvPr id="11" name="Picture 10">
            <a:extLst>
              <a:ext uri="{FF2B5EF4-FFF2-40B4-BE49-F238E27FC236}">
                <a16:creationId xmlns:a16="http://schemas.microsoft.com/office/drawing/2014/main" id="{5347886D-8989-6489-4A14-C38C68D4D640}"/>
              </a:ext>
            </a:extLst>
          </p:cNvPr>
          <p:cNvPicPr>
            <a:picLocks noChangeAspect="1"/>
          </p:cNvPicPr>
          <p:nvPr/>
        </p:nvPicPr>
        <p:blipFill>
          <a:blip r:embed="rId2"/>
          <a:stretch>
            <a:fillRect/>
          </a:stretch>
        </p:blipFill>
        <p:spPr>
          <a:xfrm>
            <a:off x="7940352" y="2133600"/>
            <a:ext cx="4251648" cy="4229878"/>
          </a:xfrm>
          <a:prstGeom prst="rect">
            <a:avLst/>
          </a:prstGeom>
        </p:spPr>
      </p:pic>
    </p:spTree>
    <p:extLst>
      <p:ext uri="{BB962C8B-B14F-4D97-AF65-F5344CB8AC3E}">
        <p14:creationId xmlns:p14="http://schemas.microsoft.com/office/powerpoint/2010/main" val="97135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035A-BBFF-A385-6B1E-523CD52A4DA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499C8A7-4D24-9EDE-20BF-AB86FD50F434}"/>
              </a:ext>
            </a:extLst>
          </p:cNvPr>
          <p:cNvSpPr>
            <a:spLocks noGrp="1"/>
          </p:cNvSpPr>
          <p:nvPr>
            <p:ph idx="1"/>
          </p:nvPr>
        </p:nvSpPr>
        <p:spPr>
          <a:xfrm>
            <a:off x="2592925" y="2265270"/>
            <a:ext cx="8915400" cy="3968620"/>
          </a:xfrm>
        </p:spPr>
        <p:txBody>
          <a:bodyPr>
            <a:normAutofit lnSpcReduction="10000"/>
          </a:bodyPr>
          <a:lstStyle/>
          <a:p>
            <a:pPr algn="l"/>
            <a:r>
              <a:rPr lang="en-US" b="1" dirty="0"/>
              <a:t>Business Problem: </a:t>
            </a:r>
            <a:r>
              <a:rPr lang="en-US" b="0" i="0" dirty="0">
                <a:solidFill>
                  <a:srgbClr val="333333"/>
                </a:solidFill>
                <a:effectLst/>
                <a:latin typeface="Open Sans" panose="020B0606030504020204" pitchFamily="34" charset="0"/>
              </a:rPr>
              <a:t>Standard Bank is embracing the digital transformation wave and intends to use new and exciting technologies to give their customers a complete set of services from the convenience of their mobile devices. As Africa’s biggest lender by assets, the bank aims to improve the current process in which potential borrowers apply for a home loan. The current process involves loan officers having to manually process home loan applications. This process takes 2 to 3 days to process, upon which the applicant will receive communication on whether or not they have been granted the loan for the requested amount.</a:t>
            </a:r>
          </a:p>
          <a:p>
            <a:pPr algn="l"/>
            <a:r>
              <a:rPr lang="en-US" b="1" i="0" dirty="0">
                <a:solidFill>
                  <a:srgbClr val="333333"/>
                </a:solidFill>
                <a:effectLst/>
                <a:latin typeface="Open Sans" panose="020B0606030504020204" pitchFamily="34" charset="0"/>
              </a:rPr>
              <a:t>Business Objective: </a:t>
            </a:r>
            <a:r>
              <a:rPr lang="en-US" b="0" i="0" dirty="0">
                <a:solidFill>
                  <a:srgbClr val="333333"/>
                </a:solidFill>
                <a:effectLst/>
                <a:latin typeface="Open Sans" panose="020B0606030504020204" pitchFamily="34" charset="0"/>
              </a:rPr>
              <a:t>To improve the process, Standard Bank wants to make use of machine learning to assess the creditworthiness of an applicant by implementing a model that will predict if the potential borrower will default on his/her loan or not, and do this such that they receive a response immediately after completing their application.</a:t>
            </a:r>
            <a:endParaRPr lang="en-US" b="1" i="0" dirty="0">
              <a:solidFill>
                <a:srgbClr val="333333"/>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88992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D3B5-39D2-3A99-68AC-75A343CEAD40}"/>
              </a:ext>
            </a:extLst>
          </p:cNvPr>
          <p:cNvSpPr>
            <a:spLocks noGrp="1"/>
          </p:cNvSpPr>
          <p:nvPr>
            <p:ph type="title"/>
          </p:nvPr>
        </p:nvSpPr>
        <p:spPr/>
        <p:txBody>
          <a:bodyPr/>
          <a:lstStyle/>
          <a:p>
            <a:r>
              <a:rPr lang="en-US" dirty="0"/>
              <a:t>Process Overview</a:t>
            </a:r>
          </a:p>
        </p:txBody>
      </p:sp>
      <p:sp>
        <p:nvSpPr>
          <p:cNvPr id="3" name="Content Placeholder 2">
            <a:extLst>
              <a:ext uri="{FF2B5EF4-FFF2-40B4-BE49-F238E27FC236}">
                <a16:creationId xmlns:a16="http://schemas.microsoft.com/office/drawing/2014/main" id="{B586B706-803C-9DED-038E-CE16ADA6F868}"/>
              </a:ext>
            </a:extLst>
          </p:cNvPr>
          <p:cNvSpPr>
            <a:spLocks noGrp="1"/>
          </p:cNvSpPr>
          <p:nvPr>
            <p:ph idx="1"/>
          </p:nvPr>
        </p:nvSpPr>
        <p:spPr/>
        <p:txBody>
          <a:bodyPr>
            <a:normAutofit lnSpcReduction="10000"/>
          </a:bodyPr>
          <a:lstStyle/>
          <a:p>
            <a:r>
              <a:rPr lang="en-US" dirty="0"/>
              <a:t>Data Collection: We will use the dataset given to us which is in a csv format.</a:t>
            </a:r>
          </a:p>
          <a:p>
            <a:r>
              <a:rPr lang="en-US" dirty="0"/>
              <a:t>Data Understanding: We will get familiar with the contents of our data and basic understanding and statistics of data.</a:t>
            </a:r>
          </a:p>
          <a:p>
            <a:r>
              <a:rPr lang="en-US" dirty="0"/>
              <a:t>Data Visualization: We will uncover some insights about our data.4</a:t>
            </a:r>
          </a:p>
          <a:p>
            <a:r>
              <a:rPr lang="en-US" dirty="0"/>
              <a:t>Data Preprocessing: We will perform necessary transformations on our data so that it will be ready for training.</a:t>
            </a:r>
          </a:p>
          <a:p>
            <a:r>
              <a:rPr lang="en-US" dirty="0"/>
              <a:t>Model Training: We will train our dataset using different ML algorithms.</a:t>
            </a:r>
          </a:p>
          <a:p>
            <a:r>
              <a:rPr lang="en-US" dirty="0"/>
              <a:t>Model Evaluation: We will evaluate our model performance.</a:t>
            </a:r>
          </a:p>
          <a:p>
            <a:r>
              <a:rPr lang="en-US" dirty="0"/>
              <a:t>Test Model: Finally, we will test our model on unseen data and see the predictions.</a:t>
            </a:r>
          </a:p>
        </p:txBody>
      </p:sp>
    </p:spTree>
    <p:extLst>
      <p:ext uri="{BB962C8B-B14F-4D97-AF65-F5344CB8AC3E}">
        <p14:creationId xmlns:p14="http://schemas.microsoft.com/office/powerpoint/2010/main" val="303457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7AAA63-DB8E-D6DB-3274-62EA8172D36E}"/>
              </a:ext>
            </a:extLst>
          </p:cNvPr>
          <p:cNvSpPr>
            <a:spLocks noGrp="1"/>
          </p:cNvSpPr>
          <p:nvPr>
            <p:ph type="title"/>
          </p:nvPr>
        </p:nvSpPr>
        <p:spPr/>
        <p:txBody>
          <a:bodyPr anchor="ctr">
            <a:normAutofit/>
          </a:bodyPr>
          <a:lstStyle/>
          <a:p>
            <a:r>
              <a:rPr lang="en-US" sz="3200" dirty="0"/>
              <a:t>Data</a:t>
            </a:r>
          </a:p>
        </p:txBody>
      </p:sp>
      <p:pic>
        <p:nvPicPr>
          <p:cNvPr id="10" name="Content Placeholder 9">
            <a:extLst>
              <a:ext uri="{FF2B5EF4-FFF2-40B4-BE49-F238E27FC236}">
                <a16:creationId xmlns:a16="http://schemas.microsoft.com/office/drawing/2014/main" id="{CF1AF712-EF77-64BA-C704-F44D7160E2D9}"/>
              </a:ext>
            </a:extLst>
          </p:cNvPr>
          <p:cNvPicPr>
            <a:picLocks noGrp="1" noChangeAspect="1"/>
          </p:cNvPicPr>
          <p:nvPr>
            <p:ph idx="1"/>
          </p:nvPr>
        </p:nvPicPr>
        <p:blipFill>
          <a:blip r:embed="rId2"/>
          <a:stretch>
            <a:fillRect/>
          </a:stretch>
        </p:blipFill>
        <p:spPr>
          <a:xfrm>
            <a:off x="6686907" y="553584"/>
            <a:ext cx="5181600" cy="1577008"/>
          </a:xfrm>
        </p:spPr>
      </p:pic>
      <p:sp>
        <p:nvSpPr>
          <p:cNvPr id="8" name="Text Placeholder 7">
            <a:extLst>
              <a:ext uri="{FF2B5EF4-FFF2-40B4-BE49-F238E27FC236}">
                <a16:creationId xmlns:a16="http://schemas.microsoft.com/office/drawing/2014/main" id="{097975D4-BA4F-4943-2DDE-FCB5049DFC7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There are 2 datasets given: train data with 614 records and 13 columns and test data with 367 records and 12 columns.</a:t>
            </a:r>
          </a:p>
          <a:p>
            <a:pPr marL="285750" indent="-285750">
              <a:buFont typeface="Arial" panose="020B0604020202020204" pitchFamily="34" charset="0"/>
              <a:buChar char="•"/>
            </a:pPr>
            <a:r>
              <a:rPr lang="en-US" dirty="0"/>
              <a:t>Target Column – Loan_Status.</a:t>
            </a:r>
          </a:p>
          <a:p>
            <a:pPr marL="285750" indent="-285750">
              <a:buFont typeface="Arial" panose="020B0604020202020204" pitchFamily="34" charset="0"/>
              <a:buChar char="•"/>
            </a:pPr>
            <a:r>
              <a:rPr lang="en-US" dirty="0"/>
              <a:t>There are 6 columns which have categorical data and rest have numerical data.</a:t>
            </a:r>
          </a:p>
          <a:p>
            <a:pPr marL="285750" indent="-285750">
              <a:buFont typeface="Arial" panose="020B0604020202020204" pitchFamily="34" charset="0"/>
              <a:buChar char="•"/>
            </a:pPr>
            <a:r>
              <a:rPr lang="en-US" dirty="0"/>
              <a:t>There are some columns which have missing values but there are no duplicate records in both train and test dataset.</a:t>
            </a:r>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43BF61E4-15AE-DF54-CFF6-1DF871F5AC17}"/>
              </a:ext>
            </a:extLst>
          </p:cNvPr>
          <p:cNvPicPr>
            <a:picLocks noChangeAspect="1"/>
          </p:cNvPicPr>
          <p:nvPr/>
        </p:nvPicPr>
        <p:blipFill>
          <a:blip r:embed="rId3"/>
          <a:stretch>
            <a:fillRect/>
          </a:stretch>
        </p:blipFill>
        <p:spPr>
          <a:xfrm>
            <a:off x="6686907" y="2321248"/>
            <a:ext cx="5181600" cy="1830874"/>
          </a:xfrm>
          <a:prstGeom prst="rect">
            <a:avLst/>
          </a:prstGeom>
        </p:spPr>
      </p:pic>
      <p:pic>
        <p:nvPicPr>
          <p:cNvPr id="14" name="Picture 13">
            <a:extLst>
              <a:ext uri="{FF2B5EF4-FFF2-40B4-BE49-F238E27FC236}">
                <a16:creationId xmlns:a16="http://schemas.microsoft.com/office/drawing/2014/main" id="{14640F11-8ED3-C128-A292-35BD167CCACA}"/>
              </a:ext>
            </a:extLst>
          </p:cNvPr>
          <p:cNvPicPr>
            <a:picLocks noChangeAspect="1"/>
          </p:cNvPicPr>
          <p:nvPr/>
        </p:nvPicPr>
        <p:blipFill>
          <a:blip r:embed="rId4"/>
          <a:stretch>
            <a:fillRect/>
          </a:stretch>
        </p:blipFill>
        <p:spPr>
          <a:xfrm>
            <a:off x="6686907" y="4342777"/>
            <a:ext cx="5181600" cy="2263295"/>
          </a:xfrm>
          <a:prstGeom prst="rect">
            <a:avLst/>
          </a:prstGeom>
        </p:spPr>
      </p:pic>
    </p:spTree>
    <p:extLst>
      <p:ext uri="{BB962C8B-B14F-4D97-AF65-F5344CB8AC3E}">
        <p14:creationId xmlns:p14="http://schemas.microsoft.com/office/powerpoint/2010/main" val="367296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F70F-B319-CBF9-A133-18A85066CF0B}"/>
              </a:ext>
            </a:extLst>
          </p:cNvPr>
          <p:cNvSpPr>
            <a:spLocks noGrp="1"/>
          </p:cNvSpPr>
          <p:nvPr>
            <p:ph type="title"/>
          </p:nvPr>
        </p:nvSpPr>
        <p:spPr/>
        <p:txBody>
          <a:bodyPr anchor="ctr">
            <a:normAutofit/>
          </a:bodyPr>
          <a:lstStyle/>
          <a:p>
            <a:r>
              <a:rPr lang="en-US" sz="3200" dirty="0"/>
              <a:t>Analysis</a:t>
            </a:r>
          </a:p>
        </p:txBody>
      </p:sp>
      <p:pic>
        <p:nvPicPr>
          <p:cNvPr id="6" name="Content Placeholder 5">
            <a:extLst>
              <a:ext uri="{FF2B5EF4-FFF2-40B4-BE49-F238E27FC236}">
                <a16:creationId xmlns:a16="http://schemas.microsoft.com/office/drawing/2014/main" id="{067B6B16-044B-E649-FF19-68BCA6A7799C}"/>
              </a:ext>
            </a:extLst>
          </p:cNvPr>
          <p:cNvPicPr>
            <a:picLocks noGrp="1" noChangeAspect="1"/>
          </p:cNvPicPr>
          <p:nvPr>
            <p:ph idx="1"/>
          </p:nvPr>
        </p:nvPicPr>
        <p:blipFill>
          <a:blip r:embed="rId2"/>
          <a:stretch>
            <a:fillRect/>
          </a:stretch>
        </p:blipFill>
        <p:spPr>
          <a:xfrm>
            <a:off x="6323013" y="539638"/>
            <a:ext cx="2811656" cy="2889362"/>
          </a:xfrm>
        </p:spPr>
      </p:pic>
      <p:sp>
        <p:nvSpPr>
          <p:cNvPr id="4" name="Text Placeholder 3">
            <a:extLst>
              <a:ext uri="{FF2B5EF4-FFF2-40B4-BE49-F238E27FC236}">
                <a16:creationId xmlns:a16="http://schemas.microsoft.com/office/drawing/2014/main" id="{EE3FEEFC-ECB9-EB59-C39C-698072FEC670}"/>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There are </a:t>
            </a:r>
            <a:r>
              <a:rPr lang="en-US" b="0" i="0" dirty="0">
                <a:solidFill>
                  <a:srgbClr val="212121"/>
                </a:solidFill>
                <a:effectLst/>
              </a:rPr>
              <a:t>422 – 68.72% records with loan approved status and 192 - 31.27% records with load denied status.</a:t>
            </a:r>
          </a:p>
          <a:p>
            <a:pPr marL="285750" indent="-285750">
              <a:buFont typeface="Arial" panose="020B0604020202020204" pitchFamily="34" charset="0"/>
              <a:buChar char="•"/>
            </a:pPr>
            <a:r>
              <a:rPr lang="en-US" b="0" i="0" dirty="0">
                <a:solidFill>
                  <a:srgbClr val="212121"/>
                </a:solidFill>
                <a:effectLst/>
              </a:rPr>
              <a:t>Out of the 502 Males, 347 - 69.12% are with Loan Status: Approved and 155 - 30.87% are with Loan Status: Denied and out of 112 Females, 75 - 66.96% are with Loan Status: Approved and 37 - 33.03% are with Loan Status: Denied.</a:t>
            </a:r>
          </a:p>
          <a:p>
            <a:pPr marL="285750" indent="-285750">
              <a:buFont typeface="Arial" panose="020B0604020202020204" pitchFamily="34" charset="0"/>
              <a:buChar char="•"/>
            </a:pPr>
            <a:r>
              <a:rPr lang="en-US" b="0" i="0" dirty="0">
                <a:solidFill>
                  <a:srgbClr val="212121"/>
                </a:solidFill>
                <a:effectLst/>
              </a:rPr>
              <a:t>Out of the total 614 applicants, 360 - 58.63% have no dependents and 254 - 41.36% have dependents.</a:t>
            </a:r>
          </a:p>
          <a:p>
            <a:pPr marL="285750" indent="-285750">
              <a:buFont typeface="Arial" panose="020B0604020202020204" pitchFamily="34" charset="0"/>
              <a:buChar char="•"/>
            </a:pPr>
            <a:r>
              <a:rPr lang="en-US" b="0" i="0" dirty="0">
                <a:solidFill>
                  <a:srgbClr val="212121"/>
                </a:solidFill>
                <a:effectLst/>
                <a:latin typeface="+mj-lt"/>
              </a:rPr>
              <a:t>The average income of Self Employed applicants is 7380.82 and for employed applicants it is 5098.68.</a:t>
            </a:r>
          </a:p>
          <a:p>
            <a:pPr marL="285750" indent="-285750">
              <a:buFont typeface="Arial" panose="020B0604020202020204" pitchFamily="34" charset="0"/>
              <a:buChar char="•"/>
            </a:pPr>
            <a:endParaRPr lang="en-US" b="0" i="0" dirty="0">
              <a:solidFill>
                <a:srgbClr val="212121"/>
              </a:solidFill>
              <a:effectLst/>
            </a:endParaRP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1ED81950-11D4-1334-7F83-4AF806E26091}"/>
              </a:ext>
            </a:extLst>
          </p:cNvPr>
          <p:cNvPicPr>
            <a:picLocks noChangeAspect="1"/>
          </p:cNvPicPr>
          <p:nvPr/>
        </p:nvPicPr>
        <p:blipFill>
          <a:blip r:embed="rId3"/>
          <a:stretch>
            <a:fillRect/>
          </a:stretch>
        </p:blipFill>
        <p:spPr>
          <a:xfrm>
            <a:off x="9134668" y="539637"/>
            <a:ext cx="3057331" cy="2889362"/>
          </a:xfrm>
          <a:prstGeom prst="rect">
            <a:avLst/>
          </a:prstGeom>
        </p:spPr>
      </p:pic>
      <p:pic>
        <p:nvPicPr>
          <p:cNvPr id="10" name="Picture 9">
            <a:extLst>
              <a:ext uri="{FF2B5EF4-FFF2-40B4-BE49-F238E27FC236}">
                <a16:creationId xmlns:a16="http://schemas.microsoft.com/office/drawing/2014/main" id="{687565F4-3DBF-E020-B954-FADAE8042986}"/>
              </a:ext>
            </a:extLst>
          </p:cNvPr>
          <p:cNvPicPr>
            <a:picLocks noChangeAspect="1"/>
          </p:cNvPicPr>
          <p:nvPr/>
        </p:nvPicPr>
        <p:blipFill>
          <a:blip r:embed="rId4"/>
          <a:stretch>
            <a:fillRect/>
          </a:stretch>
        </p:blipFill>
        <p:spPr>
          <a:xfrm>
            <a:off x="6512766" y="3428999"/>
            <a:ext cx="2621901" cy="3046446"/>
          </a:xfrm>
          <a:prstGeom prst="rect">
            <a:avLst/>
          </a:prstGeom>
        </p:spPr>
      </p:pic>
      <p:pic>
        <p:nvPicPr>
          <p:cNvPr id="12" name="Picture 11">
            <a:extLst>
              <a:ext uri="{FF2B5EF4-FFF2-40B4-BE49-F238E27FC236}">
                <a16:creationId xmlns:a16="http://schemas.microsoft.com/office/drawing/2014/main" id="{295C4870-3FA7-2610-6D82-A1291B802ACC}"/>
              </a:ext>
            </a:extLst>
          </p:cNvPr>
          <p:cNvPicPr>
            <a:picLocks noChangeAspect="1"/>
          </p:cNvPicPr>
          <p:nvPr/>
        </p:nvPicPr>
        <p:blipFill>
          <a:blip r:embed="rId5"/>
          <a:stretch>
            <a:fillRect/>
          </a:stretch>
        </p:blipFill>
        <p:spPr>
          <a:xfrm>
            <a:off x="9134667" y="3428998"/>
            <a:ext cx="3057333" cy="3111761"/>
          </a:xfrm>
          <a:prstGeom prst="rect">
            <a:avLst/>
          </a:prstGeom>
        </p:spPr>
      </p:pic>
    </p:spTree>
    <p:extLst>
      <p:ext uri="{BB962C8B-B14F-4D97-AF65-F5344CB8AC3E}">
        <p14:creationId xmlns:p14="http://schemas.microsoft.com/office/powerpoint/2010/main" val="169473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5F50-A0AB-9CAC-89E1-03D5AE14470C}"/>
              </a:ext>
            </a:extLst>
          </p:cNvPr>
          <p:cNvSpPr>
            <a:spLocks noGrp="1"/>
          </p:cNvSpPr>
          <p:nvPr>
            <p:ph type="title"/>
          </p:nvPr>
        </p:nvSpPr>
        <p:spPr/>
        <p:txBody>
          <a:bodyPr anchor="ctr">
            <a:normAutofit/>
          </a:bodyPr>
          <a:lstStyle/>
          <a:p>
            <a:r>
              <a:rPr lang="en-US" sz="3200" dirty="0"/>
              <a:t>Analysis</a:t>
            </a:r>
          </a:p>
        </p:txBody>
      </p:sp>
      <p:pic>
        <p:nvPicPr>
          <p:cNvPr id="6" name="Content Placeholder 5">
            <a:extLst>
              <a:ext uri="{FF2B5EF4-FFF2-40B4-BE49-F238E27FC236}">
                <a16:creationId xmlns:a16="http://schemas.microsoft.com/office/drawing/2014/main" id="{BEDC1A79-0F88-814A-6703-B6F2C362572F}"/>
              </a:ext>
            </a:extLst>
          </p:cNvPr>
          <p:cNvPicPr>
            <a:picLocks noGrp="1" noChangeAspect="1"/>
          </p:cNvPicPr>
          <p:nvPr>
            <p:ph idx="1"/>
          </p:nvPr>
        </p:nvPicPr>
        <p:blipFill>
          <a:blip r:embed="rId2"/>
          <a:stretch>
            <a:fillRect/>
          </a:stretch>
        </p:blipFill>
        <p:spPr>
          <a:xfrm>
            <a:off x="7246744" y="452018"/>
            <a:ext cx="4855060" cy="3095421"/>
          </a:xfrm>
        </p:spPr>
      </p:pic>
      <p:sp>
        <p:nvSpPr>
          <p:cNvPr id="4" name="Text Placeholder 3">
            <a:extLst>
              <a:ext uri="{FF2B5EF4-FFF2-40B4-BE49-F238E27FC236}">
                <a16:creationId xmlns:a16="http://schemas.microsoft.com/office/drawing/2014/main" id="{02AB5B34-EE75-E9AC-84FF-3F456D8262FF}"/>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b="0" i="0" dirty="0">
                <a:solidFill>
                  <a:srgbClr val="212121"/>
                </a:solidFill>
                <a:effectLst/>
              </a:rPr>
              <a:t>There are total of 525 - 85.50% applicants with a Credit History and 89 - 14.49% with No Credit History. Out of 525 applicants with a Credit History, 415 - 79.04% have Loan Status: Approved and 110 - 20.95% have Loan Status: Denied. Out of the 89 applicants with no Credit History, 7 - 7.86% have Loan Status: Approved and 82 - 92.13% have Loan Status: Denied.</a:t>
            </a:r>
          </a:p>
          <a:p>
            <a:pPr marL="285750" indent="-285750">
              <a:buFont typeface="Arial" panose="020B0604020202020204" pitchFamily="34" charset="0"/>
              <a:buChar char="•"/>
            </a:pPr>
            <a:r>
              <a:rPr lang="en-US" b="0" i="0" dirty="0">
                <a:solidFill>
                  <a:srgbClr val="212121"/>
                </a:solidFill>
                <a:effectLst/>
              </a:rPr>
              <a:t>Out of 480 Graduate applicants, 340 - 70.83% have Loan Status: Approved and 140 - 29.16% have Loan Status: Denied. Out of 134 Not Graduate applicants, 82 - 61.19% have Loan Status: Approved and 52 - 38.80% have Loan Status: Denied.</a:t>
            </a:r>
          </a:p>
        </p:txBody>
      </p:sp>
      <p:pic>
        <p:nvPicPr>
          <p:cNvPr id="8" name="Picture 7">
            <a:extLst>
              <a:ext uri="{FF2B5EF4-FFF2-40B4-BE49-F238E27FC236}">
                <a16:creationId xmlns:a16="http://schemas.microsoft.com/office/drawing/2014/main" id="{F350EB00-2D8C-166B-5E69-3D619C97241B}"/>
              </a:ext>
            </a:extLst>
          </p:cNvPr>
          <p:cNvPicPr>
            <a:picLocks noChangeAspect="1"/>
          </p:cNvPicPr>
          <p:nvPr/>
        </p:nvPicPr>
        <p:blipFill>
          <a:blip r:embed="rId3"/>
          <a:stretch>
            <a:fillRect/>
          </a:stretch>
        </p:blipFill>
        <p:spPr>
          <a:xfrm>
            <a:off x="7336940" y="3645856"/>
            <a:ext cx="4855060" cy="3095421"/>
          </a:xfrm>
          <a:prstGeom prst="rect">
            <a:avLst/>
          </a:prstGeom>
        </p:spPr>
      </p:pic>
    </p:spTree>
    <p:extLst>
      <p:ext uri="{BB962C8B-B14F-4D97-AF65-F5344CB8AC3E}">
        <p14:creationId xmlns:p14="http://schemas.microsoft.com/office/powerpoint/2010/main" val="164328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9E4B-1116-AF10-0C5F-EE98ABBC4F67}"/>
              </a:ext>
            </a:extLst>
          </p:cNvPr>
          <p:cNvSpPr>
            <a:spLocks noGrp="1"/>
          </p:cNvSpPr>
          <p:nvPr>
            <p:ph type="title"/>
          </p:nvPr>
        </p:nvSpPr>
        <p:spPr/>
        <p:txBody>
          <a:bodyPr anchor="ctr">
            <a:normAutofit/>
          </a:bodyPr>
          <a:lstStyle/>
          <a:p>
            <a:r>
              <a:rPr lang="en-US" sz="3200" dirty="0"/>
              <a:t>Modelling and Evaluation</a:t>
            </a:r>
          </a:p>
        </p:txBody>
      </p:sp>
      <p:sp>
        <p:nvSpPr>
          <p:cNvPr id="3" name="Content Placeholder 2">
            <a:extLst>
              <a:ext uri="{FF2B5EF4-FFF2-40B4-BE49-F238E27FC236}">
                <a16:creationId xmlns:a16="http://schemas.microsoft.com/office/drawing/2014/main" id="{7AC3618C-D462-2CB0-8D1C-B79C21904D87}"/>
              </a:ext>
            </a:extLst>
          </p:cNvPr>
          <p:cNvSpPr>
            <a:spLocks noGrp="1"/>
          </p:cNvSpPr>
          <p:nvPr>
            <p:ph idx="1"/>
          </p:nvPr>
        </p:nvSpPr>
        <p:spPr>
          <a:xfrm>
            <a:off x="2589212" y="2133600"/>
            <a:ext cx="8915400" cy="4100290"/>
          </a:xfrm>
        </p:spPr>
        <p:txBody>
          <a:bodyPr/>
          <a:lstStyle/>
          <a:p>
            <a:r>
              <a:rPr lang="en-US" dirty="0"/>
              <a:t>AutoML : Model Score – 94.29% and Model Accuracy – 78.04%. This shows that the model is overfitting.</a:t>
            </a:r>
          </a:p>
          <a:p>
            <a:r>
              <a:rPr lang="en-US" dirty="0"/>
              <a:t>Logistic Regression: Model Score – 81.87% and Model Accuracy – 78.86%. This is the best model.</a:t>
            </a:r>
          </a:p>
          <a:p>
            <a:r>
              <a:rPr lang="en-US" dirty="0"/>
              <a:t>AdaBoostClassifier: Model Score – 85.94% and Model Accuracy – 73.17%. This model is also overfitting.</a:t>
            </a:r>
          </a:p>
          <a:p>
            <a:r>
              <a:rPr lang="en-US" dirty="0"/>
              <a:t>Decision Tree: Model Score – 100% and Model Accuracy – 67.47%. This model is also overfitting.</a:t>
            </a:r>
          </a:p>
          <a:p>
            <a:r>
              <a:rPr lang="en-US" dirty="0"/>
              <a:t>Random Forest: Model Score – 100% and Model Accuracy – 72.35%. This model is also overfitting.</a:t>
            </a:r>
          </a:p>
          <a:p>
            <a:r>
              <a:rPr lang="en-US" dirty="0"/>
              <a:t>XGBoost: Model Score – 88.59% and Model Accuracy – 75.60%. This model is also overfitting.</a:t>
            </a:r>
          </a:p>
        </p:txBody>
      </p:sp>
    </p:spTree>
    <p:extLst>
      <p:ext uri="{BB962C8B-B14F-4D97-AF65-F5344CB8AC3E}">
        <p14:creationId xmlns:p14="http://schemas.microsoft.com/office/powerpoint/2010/main" val="29408911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TM03457464[[fn=Dividend]]</Template>
  <TotalTime>147</TotalTime>
  <Words>991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-apple-system</vt:lpstr>
      <vt:lpstr>Arial</vt:lpstr>
      <vt:lpstr>Century Gothic</vt:lpstr>
      <vt:lpstr>Open Sans</vt:lpstr>
      <vt:lpstr>Wingdings 3</vt:lpstr>
      <vt:lpstr>Wisp</vt:lpstr>
      <vt:lpstr>Standard Bank</vt:lpstr>
      <vt:lpstr>Agenda</vt:lpstr>
      <vt:lpstr>Data Science Lifecycle</vt:lpstr>
      <vt:lpstr>Project Overview</vt:lpstr>
      <vt:lpstr>Process Overview</vt:lpstr>
      <vt:lpstr>Data</vt:lpstr>
      <vt:lpstr>Analysis</vt:lpstr>
      <vt:lpstr>Analysis</vt:lpstr>
      <vt:lpstr>Modelling and Evaluation</vt:lpstr>
      <vt:lpstr>Prediction on Test Data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Bank</dc:title>
  <dc:creator>Akshay Paunikar</dc:creator>
  <cp:lastModifiedBy>Akshay Paunikar</cp:lastModifiedBy>
  <cp:revision>5</cp:revision>
  <dcterms:created xsi:type="dcterms:W3CDTF">2022-11-29T18:06:53Z</dcterms:created>
  <dcterms:modified xsi:type="dcterms:W3CDTF">2022-11-29T20:33:55Z</dcterms:modified>
</cp:coreProperties>
</file>