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9"/>
  </p:notesMasterIdLst>
  <p:sldIdLst>
    <p:sldId id="4778" r:id="rId2"/>
    <p:sldId id="1010" r:id="rId3"/>
    <p:sldId id="4780" r:id="rId4"/>
    <p:sldId id="4779" r:id="rId5"/>
    <p:sldId id="4781" r:id="rId6"/>
    <p:sldId id="4787" r:id="rId7"/>
    <p:sldId id="4782" r:id="rId8"/>
    <p:sldId id="4783" r:id="rId9"/>
    <p:sldId id="4784" r:id="rId10"/>
    <p:sldId id="4785" r:id="rId11"/>
    <p:sldId id="4786" r:id="rId12"/>
    <p:sldId id="4788" r:id="rId13"/>
    <p:sldId id="4790" r:id="rId14"/>
    <p:sldId id="4789" r:id="rId15"/>
    <p:sldId id="4791" r:id="rId16"/>
    <p:sldId id="4794" r:id="rId17"/>
    <p:sldId id="275"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Roboto Light" panose="02000000000000000000" pitchFamily="2" charset="0"/>
      <p:regular r:id="rId28"/>
      <p:italic r:id="rId29"/>
    </p:embeddedFont>
    <p:embeddedFont>
      <p:font typeface="Roboto Medium" panose="02000000000000000000" pitchFamily="2" charset="0"/>
      <p:regular r:id="rId30"/>
      <p: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2"/>
            <p14:sldId id="4783"/>
            <p14:sldId id="4784"/>
            <p14:sldId id="4785"/>
            <p14:sldId id="4786"/>
            <p14:sldId id="4788"/>
            <p14:sldId id="4790"/>
            <p14:sldId id="4789"/>
            <p14:sldId id="4791"/>
            <p14:sldId id="4794"/>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94" autoAdjust="0"/>
    <p:restoredTop sz="95256" autoAdjust="0"/>
  </p:normalViewPr>
  <p:slideViewPr>
    <p:cSldViewPr snapToGrid="0" showGuides="1">
      <p:cViewPr varScale="1">
        <p:scale>
          <a:sx n="86" d="100"/>
          <a:sy n="86" d="100"/>
        </p:scale>
        <p:origin x="850" y="67"/>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31/12/2022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1</a:t>
            </a:fld>
            <a:endParaRPr lang="en-AU" dirty="0"/>
          </a:p>
        </p:txBody>
      </p:sp>
    </p:spTree>
    <p:extLst>
      <p:ext uri="{BB962C8B-B14F-4D97-AF65-F5344CB8AC3E}">
        <p14:creationId xmlns:p14="http://schemas.microsoft.com/office/powerpoint/2010/main" val="2615641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5</a:t>
            </a:fld>
            <a:endParaRPr lang="en-AU" dirty="0"/>
          </a:p>
        </p:txBody>
      </p:sp>
    </p:spTree>
    <p:extLst>
      <p:ext uri="{BB962C8B-B14F-4D97-AF65-F5344CB8AC3E}">
        <p14:creationId xmlns:p14="http://schemas.microsoft.com/office/powerpoint/2010/main" val="83607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6</a:t>
            </a:fld>
            <a:endParaRPr lang="en-AU" dirty="0"/>
          </a:p>
        </p:txBody>
      </p:sp>
    </p:spTree>
    <p:extLst>
      <p:ext uri="{BB962C8B-B14F-4D97-AF65-F5344CB8AC3E}">
        <p14:creationId xmlns:p14="http://schemas.microsoft.com/office/powerpoint/2010/main" val="342098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17</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December 2022</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AU" dirty="0"/>
              <a:t>Control Store 77 vs Other Stores:</a:t>
            </a:r>
          </a:p>
        </p:txBody>
      </p:sp>
      <p:pic>
        <p:nvPicPr>
          <p:cNvPr id="3" name="Picture 2">
            <a:extLst>
              <a:ext uri="{FF2B5EF4-FFF2-40B4-BE49-F238E27FC236}">
                <a16:creationId xmlns:a16="http://schemas.microsoft.com/office/drawing/2014/main" id="{4F00DF24-3B59-C9D9-E655-EB3793CCEB3B}"/>
              </a:ext>
            </a:extLst>
          </p:cNvPr>
          <p:cNvPicPr>
            <a:picLocks noChangeAspect="1"/>
          </p:cNvPicPr>
          <p:nvPr/>
        </p:nvPicPr>
        <p:blipFill>
          <a:blip r:embed="rId2"/>
          <a:stretch>
            <a:fillRect/>
          </a:stretch>
        </p:blipFill>
        <p:spPr>
          <a:xfrm>
            <a:off x="1196975" y="1127465"/>
            <a:ext cx="10680700" cy="506027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AU" dirty="0"/>
              <a:t>Trial Store Performance:</a:t>
            </a:r>
          </a:p>
        </p:txBody>
      </p:sp>
      <p:pic>
        <p:nvPicPr>
          <p:cNvPr id="3" name="Picture 2">
            <a:extLst>
              <a:ext uri="{FF2B5EF4-FFF2-40B4-BE49-F238E27FC236}">
                <a16:creationId xmlns:a16="http://schemas.microsoft.com/office/drawing/2014/main" id="{4DD47503-9FB9-16BD-C4D3-3FE369EFF01B}"/>
              </a:ext>
            </a:extLst>
          </p:cNvPr>
          <p:cNvPicPr>
            <a:picLocks noChangeAspect="1"/>
          </p:cNvPicPr>
          <p:nvPr/>
        </p:nvPicPr>
        <p:blipFill>
          <a:blip r:embed="rId2"/>
          <a:stretch>
            <a:fillRect/>
          </a:stretch>
        </p:blipFill>
        <p:spPr>
          <a:xfrm>
            <a:off x="2888422" y="865571"/>
            <a:ext cx="4394076" cy="3111623"/>
          </a:xfrm>
          <a:prstGeom prst="rect">
            <a:avLst/>
          </a:prstGeom>
        </p:spPr>
      </p:pic>
      <p:pic>
        <p:nvPicPr>
          <p:cNvPr id="6" name="Picture 5">
            <a:extLst>
              <a:ext uri="{FF2B5EF4-FFF2-40B4-BE49-F238E27FC236}">
                <a16:creationId xmlns:a16="http://schemas.microsoft.com/office/drawing/2014/main" id="{3BC5E4E9-B1C8-09D4-F1AC-7DE990F62E60}"/>
              </a:ext>
            </a:extLst>
          </p:cNvPr>
          <p:cNvPicPr>
            <a:picLocks noChangeAspect="1"/>
          </p:cNvPicPr>
          <p:nvPr/>
        </p:nvPicPr>
        <p:blipFill>
          <a:blip r:embed="rId3"/>
          <a:stretch>
            <a:fillRect/>
          </a:stretch>
        </p:blipFill>
        <p:spPr>
          <a:xfrm>
            <a:off x="7510508" y="865571"/>
            <a:ext cx="4394077" cy="3111623"/>
          </a:xfrm>
          <a:prstGeom prst="rect">
            <a:avLst/>
          </a:prstGeom>
        </p:spPr>
      </p:pic>
      <p:pic>
        <p:nvPicPr>
          <p:cNvPr id="8" name="Picture 7">
            <a:extLst>
              <a:ext uri="{FF2B5EF4-FFF2-40B4-BE49-F238E27FC236}">
                <a16:creationId xmlns:a16="http://schemas.microsoft.com/office/drawing/2014/main" id="{4C54BBCA-5F5D-7D56-F6F1-375BDBBC1D3B}"/>
              </a:ext>
            </a:extLst>
          </p:cNvPr>
          <p:cNvPicPr>
            <a:picLocks noChangeAspect="1"/>
          </p:cNvPicPr>
          <p:nvPr/>
        </p:nvPicPr>
        <p:blipFill>
          <a:blip r:embed="rId4"/>
          <a:stretch>
            <a:fillRect/>
          </a:stretch>
        </p:blipFill>
        <p:spPr>
          <a:xfrm>
            <a:off x="2888422" y="3977194"/>
            <a:ext cx="4394077" cy="2654425"/>
          </a:xfrm>
          <a:prstGeom prst="rect">
            <a:avLst/>
          </a:prstGeom>
        </p:spPr>
      </p:pic>
      <p:pic>
        <p:nvPicPr>
          <p:cNvPr id="10" name="Picture 9">
            <a:extLst>
              <a:ext uri="{FF2B5EF4-FFF2-40B4-BE49-F238E27FC236}">
                <a16:creationId xmlns:a16="http://schemas.microsoft.com/office/drawing/2014/main" id="{32319749-109B-052A-9F4E-731EA9330869}"/>
              </a:ext>
            </a:extLst>
          </p:cNvPr>
          <p:cNvPicPr>
            <a:picLocks noChangeAspect="1"/>
          </p:cNvPicPr>
          <p:nvPr/>
        </p:nvPicPr>
        <p:blipFill>
          <a:blip r:embed="rId5"/>
          <a:stretch>
            <a:fillRect/>
          </a:stretch>
        </p:blipFill>
        <p:spPr>
          <a:xfrm>
            <a:off x="7510508" y="3977194"/>
            <a:ext cx="4394077" cy="2654425"/>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AU" dirty="0"/>
              <a:t>Control Store 86 vs Other Stores:</a:t>
            </a:r>
          </a:p>
        </p:txBody>
      </p:sp>
      <p:pic>
        <p:nvPicPr>
          <p:cNvPr id="5" name="Picture 4">
            <a:extLst>
              <a:ext uri="{FF2B5EF4-FFF2-40B4-BE49-F238E27FC236}">
                <a16:creationId xmlns:a16="http://schemas.microsoft.com/office/drawing/2014/main" id="{A9644A57-3F44-C6EF-B4D4-D6B4CF80836E}"/>
              </a:ext>
            </a:extLst>
          </p:cNvPr>
          <p:cNvPicPr>
            <a:picLocks noChangeAspect="1"/>
          </p:cNvPicPr>
          <p:nvPr/>
        </p:nvPicPr>
        <p:blipFill>
          <a:blip r:embed="rId2"/>
          <a:stretch>
            <a:fillRect/>
          </a:stretch>
        </p:blipFill>
        <p:spPr>
          <a:xfrm>
            <a:off x="1278383" y="949910"/>
            <a:ext cx="10599291" cy="5078027"/>
          </a:xfrm>
          <a:prstGeom prst="rect">
            <a:avLst/>
          </a:prstGeom>
        </p:spPr>
      </p:pic>
    </p:spTree>
    <p:extLst>
      <p:ext uri="{BB962C8B-B14F-4D97-AF65-F5344CB8AC3E}">
        <p14:creationId xmlns:p14="http://schemas.microsoft.com/office/powerpoint/2010/main" val="3380968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AU" dirty="0"/>
              <a:t>Trial Store Performance:</a:t>
            </a:r>
          </a:p>
        </p:txBody>
      </p:sp>
      <p:pic>
        <p:nvPicPr>
          <p:cNvPr id="5" name="Picture 4">
            <a:extLst>
              <a:ext uri="{FF2B5EF4-FFF2-40B4-BE49-F238E27FC236}">
                <a16:creationId xmlns:a16="http://schemas.microsoft.com/office/drawing/2014/main" id="{1FDA182B-711B-33FD-0129-D37FF70E9A58}"/>
              </a:ext>
            </a:extLst>
          </p:cNvPr>
          <p:cNvPicPr>
            <a:picLocks noChangeAspect="1"/>
          </p:cNvPicPr>
          <p:nvPr/>
        </p:nvPicPr>
        <p:blipFill>
          <a:blip r:embed="rId2"/>
          <a:stretch>
            <a:fillRect/>
          </a:stretch>
        </p:blipFill>
        <p:spPr>
          <a:xfrm>
            <a:off x="2919243" y="1043124"/>
            <a:ext cx="4536030" cy="2871928"/>
          </a:xfrm>
          <a:prstGeom prst="rect">
            <a:avLst/>
          </a:prstGeom>
        </p:spPr>
      </p:pic>
      <p:pic>
        <p:nvPicPr>
          <p:cNvPr id="9" name="Picture 8">
            <a:extLst>
              <a:ext uri="{FF2B5EF4-FFF2-40B4-BE49-F238E27FC236}">
                <a16:creationId xmlns:a16="http://schemas.microsoft.com/office/drawing/2014/main" id="{D66D1A23-A7B2-AF5C-3E2D-C8D7FDAA4303}"/>
              </a:ext>
            </a:extLst>
          </p:cNvPr>
          <p:cNvPicPr>
            <a:picLocks noChangeAspect="1"/>
          </p:cNvPicPr>
          <p:nvPr/>
        </p:nvPicPr>
        <p:blipFill>
          <a:blip r:embed="rId3"/>
          <a:stretch>
            <a:fillRect/>
          </a:stretch>
        </p:blipFill>
        <p:spPr>
          <a:xfrm>
            <a:off x="7594878" y="1043125"/>
            <a:ext cx="4221302" cy="2871927"/>
          </a:xfrm>
          <a:prstGeom prst="rect">
            <a:avLst/>
          </a:prstGeom>
        </p:spPr>
      </p:pic>
      <p:pic>
        <p:nvPicPr>
          <p:cNvPr id="12" name="Picture 11">
            <a:extLst>
              <a:ext uri="{FF2B5EF4-FFF2-40B4-BE49-F238E27FC236}">
                <a16:creationId xmlns:a16="http://schemas.microsoft.com/office/drawing/2014/main" id="{AA4CAB3A-CFCD-6F2D-09E5-16AA3F2DFF0D}"/>
              </a:ext>
            </a:extLst>
          </p:cNvPr>
          <p:cNvPicPr>
            <a:picLocks noChangeAspect="1"/>
          </p:cNvPicPr>
          <p:nvPr/>
        </p:nvPicPr>
        <p:blipFill>
          <a:blip r:embed="rId4"/>
          <a:stretch>
            <a:fillRect/>
          </a:stretch>
        </p:blipFill>
        <p:spPr>
          <a:xfrm>
            <a:off x="2919243" y="3915052"/>
            <a:ext cx="4555755" cy="2698812"/>
          </a:xfrm>
          <a:prstGeom prst="rect">
            <a:avLst/>
          </a:prstGeom>
        </p:spPr>
      </p:pic>
      <p:pic>
        <p:nvPicPr>
          <p:cNvPr id="14" name="Picture 13">
            <a:extLst>
              <a:ext uri="{FF2B5EF4-FFF2-40B4-BE49-F238E27FC236}">
                <a16:creationId xmlns:a16="http://schemas.microsoft.com/office/drawing/2014/main" id="{3680C83C-A6C6-7BE4-88FA-F4DF732285C3}"/>
              </a:ext>
            </a:extLst>
          </p:cNvPr>
          <p:cNvPicPr>
            <a:picLocks noChangeAspect="1"/>
          </p:cNvPicPr>
          <p:nvPr/>
        </p:nvPicPr>
        <p:blipFill>
          <a:blip r:embed="rId5"/>
          <a:stretch>
            <a:fillRect/>
          </a:stretch>
        </p:blipFill>
        <p:spPr>
          <a:xfrm>
            <a:off x="7594877" y="3915053"/>
            <a:ext cx="4221301" cy="2698812"/>
          </a:xfrm>
          <a:prstGeom prst="rect">
            <a:avLst/>
          </a:prstGeom>
        </p:spPr>
      </p:pic>
    </p:spTree>
    <p:extLst>
      <p:ext uri="{BB962C8B-B14F-4D97-AF65-F5344CB8AC3E}">
        <p14:creationId xmlns:p14="http://schemas.microsoft.com/office/powerpoint/2010/main" val="38589874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AU" dirty="0"/>
              <a:t>Control Store 88 vs Other Stores:</a:t>
            </a:r>
          </a:p>
        </p:txBody>
      </p:sp>
      <p:pic>
        <p:nvPicPr>
          <p:cNvPr id="5" name="Picture 4">
            <a:extLst>
              <a:ext uri="{FF2B5EF4-FFF2-40B4-BE49-F238E27FC236}">
                <a16:creationId xmlns:a16="http://schemas.microsoft.com/office/drawing/2014/main" id="{C68DD893-CE81-57E5-8D7B-C270C16C7119}"/>
              </a:ext>
            </a:extLst>
          </p:cNvPr>
          <p:cNvPicPr>
            <a:picLocks noChangeAspect="1"/>
          </p:cNvPicPr>
          <p:nvPr/>
        </p:nvPicPr>
        <p:blipFill>
          <a:blip r:embed="rId2"/>
          <a:stretch>
            <a:fillRect/>
          </a:stretch>
        </p:blipFill>
        <p:spPr>
          <a:xfrm>
            <a:off x="1038686" y="994300"/>
            <a:ext cx="11052700" cy="5122416"/>
          </a:xfrm>
          <a:prstGeom prst="rect">
            <a:avLst/>
          </a:prstGeom>
        </p:spPr>
      </p:pic>
    </p:spTree>
    <p:extLst>
      <p:ext uri="{BB962C8B-B14F-4D97-AF65-F5344CB8AC3E}">
        <p14:creationId xmlns:p14="http://schemas.microsoft.com/office/powerpoint/2010/main" val="3675674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AU" dirty="0"/>
              <a:t>Trial Store Performance:</a:t>
            </a:r>
          </a:p>
        </p:txBody>
      </p:sp>
      <p:pic>
        <p:nvPicPr>
          <p:cNvPr id="5" name="Picture 4">
            <a:extLst>
              <a:ext uri="{FF2B5EF4-FFF2-40B4-BE49-F238E27FC236}">
                <a16:creationId xmlns:a16="http://schemas.microsoft.com/office/drawing/2014/main" id="{1D1A11C1-E148-C30B-ED31-3524453774C7}"/>
              </a:ext>
            </a:extLst>
          </p:cNvPr>
          <p:cNvPicPr>
            <a:picLocks noChangeAspect="1"/>
          </p:cNvPicPr>
          <p:nvPr/>
        </p:nvPicPr>
        <p:blipFill>
          <a:blip r:embed="rId2"/>
          <a:stretch>
            <a:fillRect/>
          </a:stretch>
        </p:blipFill>
        <p:spPr>
          <a:xfrm>
            <a:off x="2627789" y="865571"/>
            <a:ext cx="4519103" cy="2880806"/>
          </a:xfrm>
          <a:prstGeom prst="rect">
            <a:avLst/>
          </a:prstGeom>
        </p:spPr>
      </p:pic>
      <p:pic>
        <p:nvPicPr>
          <p:cNvPr id="9" name="Picture 8">
            <a:extLst>
              <a:ext uri="{FF2B5EF4-FFF2-40B4-BE49-F238E27FC236}">
                <a16:creationId xmlns:a16="http://schemas.microsoft.com/office/drawing/2014/main" id="{40A9760F-C341-789E-72C9-8BA85C931E11}"/>
              </a:ext>
            </a:extLst>
          </p:cNvPr>
          <p:cNvPicPr>
            <a:picLocks noChangeAspect="1"/>
          </p:cNvPicPr>
          <p:nvPr/>
        </p:nvPicPr>
        <p:blipFill>
          <a:blip r:embed="rId3"/>
          <a:stretch>
            <a:fillRect/>
          </a:stretch>
        </p:blipFill>
        <p:spPr>
          <a:xfrm>
            <a:off x="7503440" y="865571"/>
            <a:ext cx="4519104" cy="2880806"/>
          </a:xfrm>
          <a:prstGeom prst="rect">
            <a:avLst/>
          </a:prstGeom>
        </p:spPr>
      </p:pic>
      <p:pic>
        <p:nvPicPr>
          <p:cNvPr id="12" name="Picture 11">
            <a:extLst>
              <a:ext uri="{FF2B5EF4-FFF2-40B4-BE49-F238E27FC236}">
                <a16:creationId xmlns:a16="http://schemas.microsoft.com/office/drawing/2014/main" id="{335AB692-49A3-96D3-187F-59563EAB5231}"/>
              </a:ext>
            </a:extLst>
          </p:cNvPr>
          <p:cNvPicPr>
            <a:picLocks noChangeAspect="1"/>
          </p:cNvPicPr>
          <p:nvPr/>
        </p:nvPicPr>
        <p:blipFill>
          <a:blip r:embed="rId4"/>
          <a:stretch>
            <a:fillRect/>
          </a:stretch>
        </p:blipFill>
        <p:spPr>
          <a:xfrm>
            <a:off x="2627790" y="3746377"/>
            <a:ext cx="4519102" cy="2858609"/>
          </a:xfrm>
          <a:prstGeom prst="rect">
            <a:avLst/>
          </a:prstGeom>
        </p:spPr>
      </p:pic>
      <p:pic>
        <p:nvPicPr>
          <p:cNvPr id="14" name="Picture 13">
            <a:extLst>
              <a:ext uri="{FF2B5EF4-FFF2-40B4-BE49-F238E27FC236}">
                <a16:creationId xmlns:a16="http://schemas.microsoft.com/office/drawing/2014/main" id="{DD98F0EB-34C5-FA85-5A4F-CCB6906337C4}"/>
              </a:ext>
            </a:extLst>
          </p:cNvPr>
          <p:cNvPicPr>
            <a:picLocks noChangeAspect="1"/>
          </p:cNvPicPr>
          <p:nvPr/>
        </p:nvPicPr>
        <p:blipFill>
          <a:blip r:embed="rId5"/>
          <a:stretch>
            <a:fillRect/>
          </a:stretch>
        </p:blipFill>
        <p:spPr>
          <a:xfrm>
            <a:off x="7503440" y="3746377"/>
            <a:ext cx="4519104" cy="2858608"/>
          </a:xfrm>
          <a:prstGeom prst="rect">
            <a:avLst/>
          </a:prstGeom>
        </p:spPr>
      </p:pic>
    </p:spTree>
    <p:extLst>
      <p:ext uri="{BB962C8B-B14F-4D97-AF65-F5344CB8AC3E}">
        <p14:creationId xmlns:p14="http://schemas.microsoft.com/office/powerpoint/2010/main" val="3473246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1E818-2063-4630-ACA9-E4E84E9457C6}"/>
              </a:ext>
            </a:extLst>
          </p:cNvPr>
          <p:cNvSpPr txBox="1"/>
          <p:nvPr/>
        </p:nvSpPr>
        <p:spPr>
          <a:xfrm>
            <a:off x="1219200" y="1277938"/>
            <a:ext cx="9775825" cy="1169551"/>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000000"/>
                </a:solidFill>
                <a:effectLst/>
                <a:latin typeface="+mj-lt"/>
              </a:rPr>
              <a:t>We've found control stores 233, 155, 237 for trial stores 77, 86 and 88 respectively.</a:t>
            </a:r>
          </a:p>
          <a:p>
            <a:pPr marL="285750" indent="-285750" algn="l">
              <a:buFont typeface="Arial" panose="020B0604020202020204" pitchFamily="34" charset="0"/>
              <a:buChar char="•"/>
            </a:pPr>
            <a:r>
              <a:rPr lang="en-US" sz="1400" b="0" i="0" dirty="0">
                <a:solidFill>
                  <a:srgbClr val="000000"/>
                </a:solidFill>
                <a:effectLst/>
                <a:latin typeface="+mj-lt"/>
              </a:rPr>
              <a:t>The results for trial stores 77 and 88 during the trial period show a significant difference in at least two of the three trial months but this is not the case for trial store 86. </a:t>
            </a:r>
          </a:p>
          <a:p>
            <a:pPr marL="285750" indent="-285750" algn="l">
              <a:buFont typeface="Arial" panose="020B0604020202020204" pitchFamily="34" charset="0"/>
              <a:buChar char="•"/>
            </a:pPr>
            <a:r>
              <a:rPr lang="en-US" sz="1400" b="0" i="0" dirty="0">
                <a:solidFill>
                  <a:srgbClr val="000000"/>
                </a:solidFill>
                <a:effectLst/>
                <a:latin typeface="+mj-lt"/>
              </a:rPr>
              <a:t>We can check with the client if the implementation of the trial was different in trial store 86 but overall, the trial shows a significant increase in sales.</a:t>
            </a:r>
          </a:p>
        </p:txBody>
      </p:sp>
      <p:sp>
        <p:nvSpPr>
          <p:cNvPr id="5" name="Text Placeholder 3">
            <a:extLst>
              <a:ext uri="{FF2B5EF4-FFF2-40B4-BE49-F238E27FC236}">
                <a16:creationId xmlns:a16="http://schemas.microsoft.com/office/drawing/2014/main" id="{50A0CE84-6912-4809-B9B2-1E8F0287946C}"/>
              </a:ext>
            </a:extLst>
          </p:cNvPr>
          <p:cNvSpPr>
            <a:spLocks noGrp="1"/>
          </p:cNvSpPr>
          <p:nvPr>
            <p:ph type="body" sz="quarter" idx="10"/>
          </p:nvPr>
        </p:nvSpPr>
        <p:spPr>
          <a:xfrm>
            <a:off x="1196975" y="454025"/>
            <a:ext cx="10479088" cy="823913"/>
          </a:xfrm>
        </p:spPr>
        <p:txBody>
          <a:bodyPr/>
          <a:lstStyle/>
          <a:p>
            <a:r>
              <a:rPr lang="en-AU" sz="2800" dirty="0"/>
              <a:t>Conclusion</a:t>
            </a:r>
          </a:p>
        </p:txBody>
      </p:sp>
      <p:sp>
        <p:nvSpPr>
          <p:cNvPr id="6" name="TextBox 5">
            <a:extLst>
              <a:ext uri="{FF2B5EF4-FFF2-40B4-BE49-F238E27FC236}">
                <a16:creationId xmlns:a16="http://schemas.microsoft.com/office/drawing/2014/main" id="{FF664E06-FC36-4F9F-BF6C-0D0597981830}"/>
              </a:ext>
            </a:extLst>
          </p:cNvPr>
          <p:cNvSpPr txBox="1"/>
          <p:nvPr/>
        </p:nvSpPr>
        <p:spPr>
          <a:xfrm>
            <a:off x="1219199" y="3425289"/>
            <a:ext cx="10456863" cy="1169551"/>
          </a:xfrm>
          <a:prstGeom prst="rect">
            <a:avLst/>
          </a:prstGeom>
          <a:noFill/>
        </p:spPr>
        <p:txBody>
          <a:bodyPr wrap="square">
            <a:spAutoFit/>
          </a:bodyPr>
          <a:lstStyle/>
          <a:p>
            <a:pPr marL="228600" indent="-228600" algn="l">
              <a:buFont typeface="+mj-lt"/>
              <a:buAutoNum type="arabicPeriod"/>
            </a:pPr>
            <a:r>
              <a:rPr lang="en-AU" sz="1400" dirty="0">
                <a:ea typeface="Roboto Light" panose="02000000000000000000" pitchFamily="2" charset="0"/>
              </a:rPr>
              <a:t>Stocks should be high in December before the Christmas</a:t>
            </a:r>
          </a:p>
          <a:p>
            <a:pPr marL="228600" indent="-228600">
              <a:buFont typeface="+mj-lt"/>
              <a:buAutoNum type="arabicPeriod"/>
            </a:pPr>
            <a:r>
              <a:rPr lang="en-AU" sz="1400" dirty="0">
                <a:ea typeface="Roboto Light" panose="02000000000000000000" pitchFamily="2" charset="0"/>
              </a:rPr>
              <a:t>Mainstream </a:t>
            </a:r>
            <a:r>
              <a:rPr lang="en-IN" sz="1400" dirty="0">
                <a:solidFill>
                  <a:srgbClr val="000000"/>
                </a:solidFill>
                <a:ea typeface="Roboto Light" panose="02000000000000000000" pitchFamily="2" charset="0"/>
              </a:rPr>
              <a:t>young singles/couples, retirees are the account for a great share of chips sale so they need much attention. </a:t>
            </a:r>
          </a:p>
          <a:p>
            <a:pPr marL="228600" indent="-228600" algn="l">
              <a:buFont typeface="+mj-lt"/>
              <a:buAutoNum type="arabicPeriod"/>
            </a:pPr>
            <a:r>
              <a:rPr lang="en-AU" sz="1400" dirty="0">
                <a:ea typeface="Roboto Light" panose="02000000000000000000" pitchFamily="2" charset="0"/>
              </a:rPr>
              <a:t>Budget older families have the maximum contribution to sales.</a:t>
            </a:r>
          </a:p>
          <a:p>
            <a:pPr marL="228600" indent="-228600" algn="l">
              <a:buFont typeface="+mj-lt"/>
              <a:buAutoNum type="arabicPeriod"/>
            </a:pPr>
            <a:r>
              <a:rPr lang="en-US" sz="1400" dirty="0">
                <a:solidFill>
                  <a:srgbClr val="000000"/>
                </a:solidFill>
                <a:latin typeface="+mj-lt"/>
              </a:rPr>
              <a:t>C</a:t>
            </a:r>
            <a:r>
              <a:rPr lang="en-US" sz="1400" b="0" i="0" dirty="0">
                <a:solidFill>
                  <a:srgbClr val="000000"/>
                </a:solidFill>
                <a:effectLst/>
                <a:latin typeface="+mj-lt"/>
              </a:rPr>
              <a:t>ontrol stores 233, 155, 237 for trial stores 77, 86 and 88 respectively would be a good choice</a:t>
            </a:r>
            <a:endParaRPr lang="en-AU" sz="1400" dirty="0">
              <a:ea typeface="Roboto Light" panose="02000000000000000000" pitchFamily="2" charset="0"/>
            </a:endParaRPr>
          </a:p>
          <a:p>
            <a:pPr marL="228600" indent="-228600" algn="l">
              <a:buFont typeface="+mj-lt"/>
              <a:buAutoNum type="arabicPeriod"/>
            </a:pPr>
            <a:endParaRPr lang="en-AU" sz="1400" dirty="0">
              <a:ea typeface="Roboto Light" panose="02000000000000000000" pitchFamily="2" charset="0"/>
            </a:endParaRPr>
          </a:p>
        </p:txBody>
      </p:sp>
      <p:sp>
        <p:nvSpPr>
          <p:cNvPr id="7" name="Text Placeholder 3">
            <a:extLst>
              <a:ext uri="{FF2B5EF4-FFF2-40B4-BE49-F238E27FC236}">
                <a16:creationId xmlns:a16="http://schemas.microsoft.com/office/drawing/2014/main" id="{3E376560-0988-4854-BCBB-E81FEB0D00BD}"/>
              </a:ext>
            </a:extLst>
          </p:cNvPr>
          <p:cNvSpPr txBox="1">
            <a:spLocks/>
          </p:cNvSpPr>
          <p:nvPr/>
        </p:nvSpPr>
        <p:spPr>
          <a:xfrm>
            <a:off x="1196975" y="2606563"/>
            <a:ext cx="10479088" cy="823913"/>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800" dirty="0"/>
              <a:t>Recommendations</a:t>
            </a:r>
          </a:p>
        </p:txBody>
      </p:sp>
    </p:spTree>
    <p:extLst>
      <p:ext uri="{BB962C8B-B14F-4D97-AF65-F5344CB8AC3E}">
        <p14:creationId xmlns:p14="http://schemas.microsoft.com/office/powerpoint/2010/main" val="2538460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3920487" y="1741251"/>
            <a:ext cx="7580989" cy="1945375"/>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The month of December has shown maximum sales because of Christmas and New Year.</a:t>
            </a:r>
          </a:p>
          <a:p>
            <a:pPr marL="171450" indent="-171450" algn="l">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People prefer buying chips on Sunday, Wednesday and Friday.</a:t>
            </a:r>
          </a:p>
          <a:p>
            <a:pPr marL="171450" indent="-171450" algn="l">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New Families and Mid-age Singles/Couples are the only category of Life stage where we observed low sales.</a:t>
            </a:r>
          </a:p>
          <a:p>
            <a:pPr marL="171450" indent="-171450" algn="l">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Mainstream and Budget Customers are driving maximum sales for us.</a:t>
            </a:r>
          </a:p>
          <a:p>
            <a:pPr marL="171450" indent="-171450" algn="l">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People prefer buying 2 packets most of the time.</a:t>
            </a:r>
          </a:p>
          <a:p>
            <a:pPr marL="171450" indent="-171450">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Packet Size – 175g is the most preferred by People.</a:t>
            </a:r>
          </a:p>
          <a:p>
            <a:pPr marL="171450" indent="-171450" algn="l">
              <a:buFont typeface="Arial" panose="020B0604020202020204" pitchFamily="34" charset="0"/>
              <a:buChar char="•"/>
            </a:pPr>
            <a:endParaRPr lang="en-AU" sz="14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3920487" y="415010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600" dirty="0">
                <a:ea typeface="Roboto Light" panose="02000000000000000000" pitchFamily="2" charset="0"/>
              </a:rPr>
              <a:t>The Total Sales Revenue is </a:t>
            </a:r>
            <a:r>
              <a:rPr lang="en-US" sz="1600" i="0" dirty="0">
                <a:effectLst/>
              </a:rPr>
              <a:t>1712562.1.</a:t>
            </a:r>
          </a:p>
          <a:p>
            <a:pPr marL="171450" indent="-171450">
              <a:buFont typeface="Arial" panose="020B0604020202020204" pitchFamily="34" charset="0"/>
              <a:buChar char="•"/>
            </a:pPr>
            <a:r>
              <a:rPr lang="en-US" sz="1600" dirty="0">
                <a:ea typeface="Roboto Light" panose="02000000000000000000" pitchFamily="2" charset="0"/>
              </a:rPr>
              <a:t>The Total Number of Customers are 70367.</a:t>
            </a:r>
          </a:p>
          <a:p>
            <a:pPr marL="171450" indent="-171450">
              <a:buFont typeface="Arial" panose="020B0604020202020204" pitchFamily="34" charset="0"/>
              <a:buChar char="•"/>
            </a:pPr>
            <a:r>
              <a:rPr lang="en-US" sz="1600" dirty="0">
                <a:ea typeface="Roboto Light" panose="02000000000000000000" pitchFamily="2" charset="0"/>
              </a:rPr>
              <a:t>Average Transaction per customer is approximately 3.33 ~ 3.</a:t>
            </a:r>
          </a:p>
          <a:p>
            <a:pPr marL="171450" indent="-171450">
              <a:buFont typeface="Arial" panose="020B0604020202020204" pitchFamily="34" charset="0"/>
              <a:buChar char="•"/>
            </a:pPr>
            <a:r>
              <a:rPr lang="en-US" sz="1600" b="0" dirty="0">
                <a:effectLst/>
              </a:rPr>
              <a:t>The results for trial stores 77 and 88 during the trial period show a significant difference in at least two of the three trial months but this is not the case for trial store 86. We can check with the client if the implementation of the trial was different in trial store 86 but overall, the trial shows a significant increase in sales.</a:t>
            </a:r>
          </a:p>
          <a:p>
            <a:pPr marL="171450" indent="-171450">
              <a:buFont typeface="Arial" panose="020B0604020202020204" pitchFamily="34" charset="0"/>
              <a:buChar char="•"/>
            </a:pPr>
            <a:endParaRPr lang="en-US" sz="1600" dirty="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Customer Analytics</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Store Performance:				Total and Average Sales by Date:</a:t>
            </a:r>
          </a:p>
        </p:txBody>
      </p:sp>
      <p:pic>
        <p:nvPicPr>
          <p:cNvPr id="3" name="Picture 2">
            <a:extLst>
              <a:ext uri="{FF2B5EF4-FFF2-40B4-BE49-F238E27FC236}">
                <a16:creationId xmlns:a16="http://schemas.microsoft.com/office/drawing/2014/main" id="{3166C06D-19CA-3147-C115-326BF722986A}"/>
              </a:ext>
            </a:extLst>
          </p:cNvPr>
          <p:cNvPicPr>
            <a:picLocks noChangeAspect="1"/>
          </p:cNvPicPr>
          <p:nvPr/>
        </p:nvPicPr>
        <p:blipFill>
          <a:blip r:embed="rId3"/>
          <a:stretch>
            <a:fillRect/>
          </a:stretch>
        </p:blipFill>
        <p:spPr>
          <a:xfrm>
            <a:off x="857756" y="1174615"/>
            <a:ext cx="4581525" cy="4800600"/>
          </a:xfrm>
          <a:prstGeom prst="rect">
            <a:avLst/>
          </a:prstGeom>
        </p:spPr>
      </p:pic>
      <p:pic>
        <p:nvPicPr>
          <p:cNvPr id="6" name="Picture 5">
            <a:extLst>
              <a:ext uri="{FF2B5EF4-FFF2-40B4-BE49-F238E27FC236}">
                <a16:creationId xmlns:a16="http://schemas.microsoft.com/office/drawing/2014/main" id="{3E28605B-14B8-3D58-BD23-D5E1187DE612}"/>
              </a:ext>
            </a:extLst>
          </p:cNvPr>
          <p:cNvPicPr>
            <a:picLocks noChangeAspect="1"/>
          </p:cNvPicPr>
          <p:nvPr/>
        </p:nvPicPr>
        <p:blipFill>
          <a:blip r:embed="rId4"/>
          <a:stretch>
            <a:fillRect/>
          </a:stretch>
        </p:blipFill>
        <p:spPr>
          <a:xfrm>
            <a:off x="5375344" y="1056443"/>
            <a:ext cx="6640450" cy="5540278"/>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AU" dirty="0"/>
              <a:t>Total and Average Sales by Month and Day:</a:t>
            </a:r>
          </a:p>
        </p:txBody>
      </p:sp>
      <p:pic>
        <p:nvPicPr>
          <p:cNvPr id="5" name="Picture 4">
            <a:extLst>
              <a:ext uri="{FF2B5EF4-FFF2-40B4-BE49-F238E27FC236}">
                <a16:creationId xmlns:a16="http://schemas.microsoft.com/office/drawing/2014/main" id="{41CC5E67-915C-2006-29AD-C32F0368854F}"/>
              </a:ext>
            </a:extLst>
          </p:cNvPr>
          <p:cNvPicPr>
            <a:picLocks noChangeAspect="1"/>
          </p:cNvPicPr>
          <p:nvPr/>
        </p:nvPicPr>
        <p:blipFill>
          <a:blip r:embed="rId3"/>
          <a:stretch>
            <a:fillRect/>
          </a:stretch>
        </p:blipFill>
        <p:spPr>
          <a:xfrm>
            <a:off x="870013" y="1091953"/>
            <a:ext cx="5859261" cy="5069150"/>
          </a:xfrm>
          <a:prstGeom prst="rect">
            <a:avLst/>
          </a:prstGeom>
        </p:spPr>
      </p:pic>
      <p:pic>
        <p:nvPicPr>
          <p:cNvPr id="8" name="Picture 7">
            <a:extLst>
              <a:ext uri="{FF2B5EF4-FFF2-40B4-BE49-F238E27FC236}">
                <a16:creationId xmlns:a16="http://schemas.microsoft.com/office/drawing/2014/main" id="{E30F2477-BDC4-D5AE-27B8-369C756DB5A6}"/>
              </a:ext>
            </a:extLst>
          </p:cNvPr>
          <p:cNvPicPr>
            <a:picLocks noChangeAspect="1"/>
          </p:cNvPicPr>
          <p:nvPr/>
        </p:nvPicPr>
        <p:blipFill>
          <a:blip r:embed="rId4"/>
          <a:stretch>
            <a:fillRect/>
          </a:stretch>
        </p:blipFill>
        <p:spPr>
          <a:xfrm>
            <a:off x="6933460" y="1087512"/>
            <a:ext cx="5070078" cy="5069150"/>
          </a:xfrm>
          <a:prstGeom prst="rect">
            <a:avLst/>
          </a:prstGeom>
        </p:spPr>
      </p:pic>
    </p:spTree>
    <p:extLst>
      <p:ext uri="{BB962C8B-B14F-4D97-AF65-F5344CB8AC3E}">
        <p14:creationId xmlns:p14="http://schemas.microsoft.com/office/powerpoint/2010/main" val="1921756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AU" dirty="0"/>
              <a:t>Category of Chips preferred by Customer:</a:t>
            </a:r>
          </a:p>
        </p:txBody>
      </p:sp>
      <p:pic>
        <p:nvPicPr>
          <p:cNvPr id="5" name="Picture 4">
            <a:extLst>
              <a:ext uri="{FF2B5EF4-FFF2-40B4-BE49-F238E27FC236}">
                <a16:creationId xmlns:a16="http://schemas.microsoft.com/office/drawing/2014/main" id="{71849881-3A6D-A843-3497-23C37F1B4140}"/>
              </a:ext>
            </a:extLst>
          </p:cNvPr>
          <p:cNvPicPr>
            <a:picLocks noChangeAspect="1"/>
          </p:cNvPicPr>
          <p:nvPr/>
        </p:nvPicPr>
        <p:blipFill>
          <a:blip r:embed="rId2"/>
          <a:stretch>
            <a:fillRect/>
          </a:stretch>
        </p:blipFill>
        <p:spPr>
          <a:xfrm>
            <a:off x="781421" y="1180730"/>
            <a:ext cx="5640279" cy="4838330"/>
          </a:xfrm>
          <a:prstGeom prst="rect">
            <a:avLst/>
          </a:prstGeom>
        </p:spPr>
      </p:pic>
      <p:pic>
        <p:nvPicPr>
          <p:cNvPr id="7" name="Picture 6">
            <a:extLst>
              <a:ext uri="{FF2B5EF4-FFF2-40B4-BE49-F238E27FC236}">
                <a16:creationId xmlns:a16="http://schemas.microsoft.com/office/drawing/2014/main" id="{21FE3381-7770-7C41-D212-6F16E8BFAC78}"/>
              </a:ext>
            </a:extLst>
          </p:cNvPr>
          <p:cNvPicPr>
            <a:picLocks noChangeAspect="1"/>
          </p:cNvPicPr>
          <p:nvPr/>
        </p:nvPicPr>
        <p:blipFill>
          <a:blip r:embed="rId3"/>
          <a:stretch>
            <a:fillRect/>
          </a:stretch>
        </p:blipFill>
        <p:spPr>
          <a:xfrm>
            <a:off x="6421701" y="1277771"/>
            <a:ext cx="5770300" cy="4741289"/>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AU" dirty="0"/>
              <a:t>Customer Type and Life-stage Analysis:</a:t>
            </a:r>
          </a:p>
        </p:txBody>
      </p:sp>
      <p:pic>
        <p:nvPicPr>
          <p:cNvPr id="6" name="Picture 5">
            <a:extLst>
              <a:ext uri="{FF2B5EF4-FFF2-40B4-BE49-F238E27FC236}">
                <a16:creationId xmlns:a16="http://schemas.microsoft.com/office/drawing/2014/main" id="{CCE27FCB-DE49-548A-FC3E-D709EDA38698}"/>
              </a:ext>
            </a:extLst>
          </p:cNvPr>
          <p:cNvPicPr>
            <a:picLocks noChangeAspect="1"/>
          </p:cNvPicPr>
          <p:nvPr/>
        </p:nvPicPr>
        <p:blipFill>
          <a:blip r:embed="rId2"/>
          <a:stretch>
            <a:fillRect/>
          </a:stretch>
        </p:blipFill>
        <p:spPr>
          <a:xfrm>
            <a:off x="879722" y="1277771"/>
            <a:ext cx="4591050" cy="4800600"/>
          </a:xfrm>
          <a:prstGeom prst="rect">
            <a:avLst/>
          </a:prstGeom>
        </p:spPr>
      </p:pic>
      <p:pic>
        <p:nvPicPr>
          <p:cNvPr id="12" name="Picture 11">
            <a:extLst>
              <a:ext uri="{FF2B5EF4-FFF2-40B4-BE49-F238E27FC236}">
                <a16:creationId xmlns:a16="http://schemas.microsoft.com/office/drawing/2014/main" id="{230B25F8-B80A-2CE1-4F0B-51E687A6B324}"/>
              </a:ext>
            </a:extLst>
          </p:cNvPr>
          <p:cNvPicPr>
            <a:picLocks noChangeAspect="1"/>
          </p:cNvPicPr>
          <p:nvPr/>
        </p:nvPicPr>
        <p:blipFill>
          <a:blip r:embed="rId3"/>
          <a:stretch>
            <a:fillRect/>
          </a:stretch>
        </p:blipFill>
        <p:spPr>
          <a:xfrm>
            <a:off x="5362112" y="1544714"/>
            <a:ext cx="6829888" cy="4927107"/>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6480</TotalTime>
  <Words>639</Words>
  <Application>Microsoft Office PowerPoint</Application>
  <PresentationFormat>Widescreen</PresentationFormat>
  <Paragraphs>59</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Roboto Medium</vt:lpstr>
      <vt:lpstr>Arial</vt:lpstr>
      <vt:lpstr>Calibri</vt:lpstr>
      <vt:lpstr>Roboto Light</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Akshay Paunikar</cp:lastModifiedBy>
  <cp:revision>469</cp:revision>
  <dcterms:created xsi:type="dcterms:W3CDTF">2018-02-07T23:23:24Z</dcterms:created>
  <dcterms:modified xsi:type="dcterms:W3CDTF">2022-12-30T19:58:34Z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