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2"/>
  </p:notesMasterIdLst>
  <p:handoutMasterIdLst>
    <p:handoutMasterId r:id="rId23"/>
  </p:handoutMasterIdLst>
  <p:sldIdLst>
    <p:sldId id="256" r:id="rId2"/>
    <p:sldId id="257" r:id="rId3"/>
    <p:sldId id="258" r:id="rId4"/>
    <p:sldId id="269" r:id="rId5"/>
    <p:sldId id="270" r:id="rId6"/>
    <p:sldId id="259" r:id="rId7"/>
    <p:sldId id="260" r:id="rId8"/>
    <p:sldId id="261" r:id="rId9"/>
    <p:sldId id="262" r:id="rId10"/>
    <p:sldId id="263" r:id="rId11"/>
    <p:sldId id="264" r:id="rId12"/>
    <p:sldId id="265" r:id="rId13"/>
    <p:sldId id="266" r:id="rId14"/>
    <p:sldId id="267" r:id="rId15"/>
    <p:sldId id="268" r:id="rId16"/>
    <p:sldId id="272"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7EB715-9486-C3BB-DE4F-395CBF6C2A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DETAILED PROJECT REPORT (DPR)</a:t>
            </a:r>
          </a:p>
        </p:txBody>
      </p:sp>
      <p:sp>
        <p:nvSpPr>
          <p:cNvPr id="3" name="Date Placeholder 2">
            <a:extLst>
              <a:ext uri="{FF2B5EF4-FFF2-40B4-BE49-F238E27FC236}">
                <a16:creationId xmlns:a16="http://schemas.microsoft.com/office/drawing/2014/main" id="{6B68A820-D9EA-EEF4-62C5-24FA1E935D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2E6085-155C-440A-8C68-F57D2E626089}" type="datetimeFigureOut">
              <a:rPr lang="en-US" smtClean="0"/>
              <a:t>10/16/2022</a:t>
            </a:fld>
            <a:endParaRPr lang="en-US"/>
          </a:p>
        </p:txBody>
      </p:sp>
      <p:sp>
        <p:nvSpPr>
          <p:cNvPr id="4" name="Footer Placeholder 3">
            <a:extLst>
              <a:ext uri="{FF2B5EF4-FFF2-40B4-BE49-F238E27FC236}">
                <a16:creationId xmlns:a16="http://schemas.microsoft.com/office/drawing/2014/main" id="{D1A58C1B-F43B-2500-5B2A-4DBF8583EE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MUSHROOM CLASSIFICATION</a:t>
            </a:r>
          </a:p>
        </p:txBody>
      </p:sp>
      <p:sp>
        <p:nvSpPr>
          <p:cNvPr id="5" name="Slide Number Placeholder 4">
            <a:extLst>
              <a:ext uri="{FF2B5EF4-FFF2-40B4-BE49-F238E27FC236}">
                <a16:creationId xmlns:a16="http://schemas.microsoft.com/office/drawing/2014/main" id="{2383708C-6178-E4FA-C272-A777AEAD1F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D3BA2-E48B-42B9-89AF-7B7C71E13B94}" type="slidenum">
              <a:rPr lang="en-US" smtClean="0"/>
              <a:t>‹#›</a:t>
            </a:fld>
            <a:endParaRPr lang="en-US"/>
          </a:p>
        </p:txBody>
      </p:sp>
    </p:spTree>
    <p:extLst>
      <p:ext uri="{BB962C8B-B14F-4D97-AF65-F5344CB8AC3E}">
        <p14:creationId xmlns:p14="http://schemas.microsoft.com/office/powerpoint/2010/main" val="13907784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DETAILED PROJECT REPORT (DPR)</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5CB9A-7697-48C1-ADFD-3F73D67D8B7D}"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MUSHROOM CLASSIFICATION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15B3C-98C4-452F-9ACC-678335DEA471}" type="slidenum">
              <a:rPr lang="en-US" smtClean="0"/>
              <a:t>‹#›</a:t>
            </a:fld>
            <a:endParaRPr lang="en-US"/>
          </a:p>
        </p:txBody>
      </p:sp>
    </p:spTree>
    <p:extLst>
      <p:ext uri="{BB962C8B-B14F-4D97-AF65-F5344CB8AC3E}">
        <p14:creationId xmlns:p14="http://schemas.microsoft.com/office/powerpoint/2010/main" val="24580200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D6AECC-5075-477D-96CA-E74C4B42B1AC}" type="datetime1">
              <a:rPr lang="en-US" smtClean="0"/>
              <a:t>10/16/2022</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57001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6CADF-9CD7-4D34-AA1C-3A65A534C829}" type="datetime1">
              <a:rPr lang="en-US" smtClean="0"/>
              <a:t>10/16/2022</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0009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D8067-E393-4DE7-9FF7-D694F14A8EFA}" type="datetime1">
              <a:rPr lang="en-US" smtClean="0"/>
              <a:t>10/16/2022</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1DA45-22E6-4AC8-8ED8-832429D03D0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788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9EFE12-6C3C-4457-AC0C-B8B3F5DE4219}" type="datetime1">
              <a:rPr lang="en-US" smtClean="0"/>
              <a:t>10/16/2022</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49535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75AE09-2F06-434D-BDF7-4350C2B67F09}" type="datetime1">
              <a:rPr lang="en-US" smtClean="0"/>
              <a:t>10/16/2022</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5089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7E4BFF-DFEC-4DB0-9B22-5B4E136CCEC1}" type="datetime1">
              <a:rPr lang="en-US" smtClean="0"/>
              <a:t>10/16/2022</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571230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4D68B-BEAF-4827-8499-CC39AF91EF6E}" type="datetime1">
              <a:rPr lang="en-US" smtClean="0"/>
              <a:t>10/16/2022</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185112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064F4-EA5C-4B89-A0AB-E52D5C06D5E9}" type="datetime1">
              <a:rPr lang="en-US" smtClean="0"/>
              <a:t>10/16/2022</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04434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ACCE2-2C9D-46CB-9FE1-CCCBAEC06793}" type="datetime1">
              <a:rPr lang="en-US" smtClean="0"/>
              <a:t>10/16/2022</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86834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FFE78E-A677-4202-B180-88653885527C}" type="datetime1">
              <a:rPr lang="en-US" smtClean="0"/>
              <a:t>10/16/2022</a:t>
            </a:fld>
            <a:endParaRPr lang="en-US"/>
          </a:p>
        </p:txBody>
      </p:sp>
      <p:sp>
        <p:nvSpPr>
          <p:cNvPr id="5" name="Footer Placeholder 4"/>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09541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EC4BC-C131-44DB-A9E7-222332343057}" type="datetime1">
              <a:rPr lang="en-US" smtClean="0"/>
              <a:t>10/16/2022</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36539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8F351-E6D4-4102-AAFE-D280F3A0A61E}" type="datetime1">
              <a:rPr lang="en-US" smtClean="0"/>
              <a:t>10/16/2022</a:t>
            </a:fld>
            <a:endParaRPr lang="en-US"/>
          </a:p>
        </p:txBody>
      </p:sp>
      <p:sp>
        <p:nvSpPr>
          <p:cNvPr id="8" name="Footer Placeholder 7"/>
          <p:cNvSpPr>
            <a:spLocks noGrp="1"/>
          </p:cNvSpPr>
          <p:nvPr>
            <p:ph type="ftr" sz="quarter" idx="11"/>
          </p:nvPr>
        </p:nvSpPr>
        <p:spPr/>
        <p:txBody>
          <a:bodyPr/>
          <a:lstStyle/>
          <a:p>
            <a:r>
              <a:rPr lang="en-US"/>
              <a:t>MUSHROOM CLASSIFICATION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69683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F68EFE-9CAD-4A20-AEB6-DC4E2DF24FCF}" type="datetime1">
              <a:rPr lang="en-US" smtClean="0"/>
              <a:t>10/16/2022</a:t>
            </a:fld>
            <a:endParaRPr lang="en-US"/>
          </a:p>
        </p:txBody>
      </p:sp>
      <p:sp>
        <p:nvSpPr>
          <p:cNvPr id="4" name="Footer Placeholder 3"/>
          <p:cNvSpPr>
            <a:spLocks noGrp="1"/>
          </p:cNvSpPr>
          <p:nvPr>
            <p:ph type="ftr" sz="quarter" idx="11"/>
          </p:nvPr>
        </p:nvSpPr>
        <p:spPr/>
        <p:txBody>
          <a:bodyPr/>
          <a:lstStyle/>
          <a:p>
            <a:r>
              <a:rPr lang="en-US"/>
              <a:t>MUSHROOM CLASSIFICATION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282318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D510-D62A-485E-A88C-6595B248BEFF}" type="datetime1">
              <a:rPr lang="en-US" smtClean="0"/>
              <a:t>10/16/2022</a:t>
            </a:fld>
            <a:endParaRPr lang="en-US"/>
          </a:p>
        </p:txBody>
      </p:sp>
      <p:sp>
        <p:nvSpPr>
          <p:cNvPr id="3" name="Footer Placeholder 2"/>
          <p:cNvSpPr>
            <a:spLocks noGrp="1"/>
          </p:cNvSpPr>
          <p:nvPr>
            <p:ph type="ftr" sz="quarter" idx="11"/>
          </p:nvPr>
        </p:nvSpPr>
        <p:spPr/>
        <p:txBody>
          <a:bodyPr/>
          <a:lstStyle/>
          <a:p>
            <a:r>
              <a:rPr lang="en-US"/>
              <a:t>MUSHROOM CLASSIFICATION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45617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EAD53-6EBC-48B1-B8EC-2554273CEF49}" type="datetime1">
              <a:rPr lang="en-US" smtClean="0"/>
              <a:t>10/16/2022</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117997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64DED6-FD05-4FDD-91D0-896BE9331922}" type="datetime1">
              <a:rPr lang="en-US" smtClean="0"/>
              <a:t>10/16/2022</a:t>
            </a:fld>
            <a:endParaRPr lang="en-US"/>
          </a:p>
        </p:txBody>
      </p:sp>
      <p:sp>
        <p:nvSpPr>
          <p:cNvPr id="6" name="Footer Placeholder 5"/>
          <p:cNvSpPr>
            <a:spLocks noGrp="1"/>
          </p:cNvSpPr>
          <p:nvPr>
            <p:ph type="ftr" sz="quarter" idx="11"/>
          </p:nvPr>
        </p:nvSpPr>
        <p:spPr/>
        <p:txBody>
          <a:bodyPr/>
          <a:lstStyle/>
          <a:p>
            <a:r>
              <a:rPr lang="en-US"/>
              <a:t>MUSHROOM CLASSIFICATION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71DA45-22E6-4AC8-8ED8-832429D03D0F}" type="slidenum">
              <a:rPr lang="en-US" smtClean="0"/>
              <a:t>‹#›</a:t>
            </a:fld>
            <a:endParaRPr lang="en-US"/>
          </a:p>
        </p:txBody>
      </p:sp>
    </p:spTree>
    <p:extLst>
      <p:ext uri="{BB962C8B-B14F-4D97-AF65-F5344CB8AC3E}">
        <p14:creationId xmlns:p14="http://schemas.microsoft.com/office/powerpoint/2010/main" val="37771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43E219-6D1E-4B24-95D2-B379AFCD27BC}" type="datetime1">
              <a:rPr lang="en-US" smtClean="0"/>
              <a:t>10/16/2022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MUSHROOM CLASSIFICATION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71DA45-22E6-4AC8-8ED8-832429D03D0F}" type="slidenum">
              <a:rPr lang="en-US" smtClean="0"/>
              <a:t>‹#›</a:t>
            </a:fld>
            <a:endParaRPr lang="en-US"/>
          </a:p>
        </p:txBody>
      </p:sp>
    </p:spTree>
    <p:extLst>
      <p:ext uri="{BB962C8B-B14F-4D97-AF65-F5344CB8AC3E}">
        <p14:creationId xmlns:p14="http://schemas.microsoft.com/office/powerpoint/2010/main" val="142618095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ushroom-classification-ml-api.herokuapp.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uciml/mushroom-classification"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D63F-0F31-3C80-283F-E9CE09E3E1E7}"/>
              </a:ext>
            </a:extLst>
          </p:cNvPr>
          <p:cNvSpPr>
            <a:spLocks noGrp="1"/>
          </p:cNvSpPr>
          <p:nvPr>
            <p:ph type="title"/>
          </p:nvPr>
        </p:nvSpPr>
        <p:spPr>
          <a:xfrm>
            <a:off x="2589211" y="1859071"/>
            <a:ext cx="8915399" cy="1468800"/>
          </a:xfrm>
        </p:spPr>
        <p:txBody>
          <a:bodyPr anchor="t">
            <a:normAutofit fontScale="90000"/>
          </a:bodyPr>
          <a:lstStyle/>
          <a:p>
            <a:pPr algn="ctr"/>
            <a:r>
              <a:rPr lang="en-US" sz="4000" dirty="0">
                <a:cs typeface="Calibri" panose="020F0502020204030204" pitchFamily="34" charset="0"/>
              </a:rPr>
              <a:t>MUSHROOM CLASSIFICATION</a:t>
            </a:r>
            <a:br>
              <a:rPr lang="en-US" sz="4000" dirty="0">
                <a:cs typeface="Calibri" panose="020F0502020204030204" pitchFamily="34" charset="0"/>
              </a:rPr>
            </a:br>
            <a:r>
              <a:rPr lang="en-US" sz="4000" dirty="0">
                <a:cs typeface="Calibri" panose="020F0502020204030204" pitchFamily="34" charset="0"/>
              </a:rPr>
              <a:t>DETAILED PROJECT REPORT (DPR)</a:t>
            </a:r>
            <a:br>
              <a:rPr lang="en-US" sz="4000" dirty="0"/>
            </a:br>
            <a:endParaRPr lang="en-US" sz="4000" dirty="0"/>
          </a:p>
        </p:txBody>
      </p:sp>
      <p:sp>
        <p:nvSpPr>
          <p:cNvPr id="3" name="Text Placeholder 2">
            <a:extLst>
              <a:ext uri="{FF2B5EF4-FFF2-40B4-BE49-F238E27FC236}">
                <a16:creationId xmlns:a16="http://schemas.microsoft.com/office/drawing/2014/main" id="{815C20EC-139A-BA54-C820-CE36027AC292}"/>
              </a:ext>
            </a:extLst>
          </p:cNvPr>
          <p:cNvSpPr>
            <a:spLocks noGrp="1"/>
          </p:cNvSpPr>
          <p:nvPr>
            <p:ph type="body" idx="1"/>
          </p:nvPr>
        </p:nvSpPr>
        <p:spPr/>
        <p:txBody>
          <a:bodyPr anchor="ctr"/>
          <a:lstStyle/>
          <a:p>
            <a:pPr algn="ctr"/>
            <a:r>
              <a:rPr lang="en-US" dirty="0">
                <a:latin typeface="+mj-lt"/>
              </a:rPr>
              <a:t>AUTHOR : AKSHAY PANDURANG PAUNIKAR</a:t>
            </a:r>
          </a:p>
        </p:txBody>
      </p:sp>
    </p:spTree>
    <p:extLst>
      <p:ext uri="{BB962C8B-B14F-4D97-AF65-F5344CB8AC3E}">
        <p14:creationId xmlns:p14="http://schemas.microsoft.com/office/powerpoint/2010/main" val="59392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DCFE-D5E6-ADAE-3DFF-2EEFA67D070C}"/>
              </a:ext>
            </a:extLst>
          </p:cNvPr>
          <p:cNvSpPr>
            <a:spLocks noGrp="1"/>
          </p:cNvSpPr>
          <p:nvPr>
            <p:ph type="title"/>
          </p:nvPr>
        </p:nvSpPr>
        <p:spPr/>
        <p:txBody>
          <a:bodyPr anchor="ctr">
            <a:normAutofit/>
          </a:bodyPr>
          <a:lstStyle/>
          <a:p>
            <a:pPr algn="ctr"/>
            <a:r>
              <a:rPr lang="en-US" sz="3200" dirty="0"/>
              <a:t>Data Visualization (continued..)</a:t>
            </a:r>
          </a:p>
        </p:txBody>
      </p:sp>
      <p:sp>
        <p:nvSpPr>
          <p:cNvPr id="3" name="Text Placeholder 2">
            <a:extLst>
              <a:ext uri="{FF2B5EF4-FFF2-40B4-BE49-F238E27FC236}">
                <a16:creationId xmlns:a16="http://schemas.microsoft.com/office/drawing/2014/main" id="{BF1678E6-8226-5AA5-E0E9-D0579ECC59EB}"/>
              </a:ext>
            </a:extLst>
          </p:cNvPr>
          <p:cNvSpPr>
            <a:spLocks noGrp="1"/>
          </p:cNvSpPr>
          <p:nvPr>
            <p:ph type="body" idx="1"/>
          </p:nvPr>
        </p:nvSpPr>
        <p:spPr/>
        <p:txBody>
          <a:bodyPr anchor="ctr"/>
          <a:lstStyle/>
          <a:p>
            <a:pPr algn="ctr"/>
            <a:r>
              <a:rPr lang="en-US" sz="1800" dirty="0"/>
              <a:t>Mushroom Gill Size</a:t>
            </a:r>
          </a:p>
        </p:txBody>
      </p:sp>
      <p:sp>
        <p:nvSpPr>
          <p:cNvPr id="5" name="Text Placeholder 4">
            <a:extLst>
              <a:ext uri="{FF2B5EF4-FFF2-40B4-BE49-F238E27FC236}">
                <a16:creationId xmlns:a16="http://schemas.microsoft.com/office/drawing/2014/main" id="{D1565511-FC5E-95BA-07D3-AF5D4C42A41A}"/>
              </a:ext>
            </a:extLst>
          </p:cNvPr>
          <p:cNvSpPr>
            <a:spLocks noGrp="1"/>
          </p:cNvSpPr>
          <p:nvPr>
            <p:ph type="body" sz="quarter" idx="3"/>
          </p:nvPr>
        </p:nvSpPr>
        <p:spPr/>
        <p:txBody>
          <a:bodyPr anchor="ctr"/>
          <a:lstStyle/>
          <a:p>
            <a:pPr algn="ctr"/>
            <a:r>
              <a:rPr lang="en-US" sz="1800" dirty="0"/>
              <a:t>Mushroom Gill Color</a:t>
            </a:r>
          </a:p>
        </p:txBody>
      </p:sp>
      <p:pic>
        <p:nvPicPr>
          <p:cNvPr id="5122" name="Picture 2">
            <a:extLst>
              <a:ext uri="{FF2B5EF4-FFF2-40B4-BE49-F238E27FC236}">
                <a16:creationId xmlns:a16="http://schemas.microsoft.com/office/drawing/2014/main" id="{8F7D2A38-B62D-E2D7-0ED8-D83D3D8357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2545736"/>
            <a:ext cx="3839579" cy="37710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F23F6EE-D069-846B-8A8B-BDBDCE526B4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87412" y="2610213"/>
            <a:ext cx="5477069" cy="3706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65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5AB4-26A8-BF1B-A4D0-D6B91DEF0F22}"/>
              </a:ext>
            </a:extLst>
          </p:cNvPr>
          <p:cNvSpPr>
            <a:spLocks noGrp="1"/>
          </p:cNvSpPr>
          <p:nvPr>
            <p:ph type="title"/>
          </p:nvPr>
        </p:nvSpPr>
        <p:spPr/>
        <p:txBody>
          <a:bodyPr anchor="ctr">
            <a:normAutofit/>
          </a:bodyPr>
          <a:lstStyle/>
          <a:p>
            <a:pPr algn="ctr"/>
            <a:r>
              <a:rPr lang="en-US" sz="3200" dirty="0"/>
              <a:t>Data Visualization (continued..)</a:t>
            </a:r>
          </a:p>
        </p:txBody>
      </p:sp>
      <p:sp>
        <p:nvSpPr>
          <p:cNvPr id="3" name="Text Placeholder 2">
            <a:extLst>
              <a:ext uri="{FF2B5EF4-FFF2-40B4-BE49-F238E27FC236}">
                <a16:creationId xmlns:a16="http://schemas.microsoft.com/office/drawing/2014/main" id="{F451BB30-842B-70D8-1D35-70D474A02F32}"/>
              </a:ext>
            </a:extLst>
          </p:cNvPr>
          <p:cNvSpPr>
            <a:spLocks noGrp="1"/>
          </p:cNvSpPr>
          <p:nvPr>
            <p:ph type="body" idx="1"/>
          </p:nvPr>
        </p:nvSpPr>
        <p:spPr/>
        <p:txBody>
          <a:bodyPr anchor="ctr"/>
          <a:lstStyle/>
          <a:p>
            <a:pPr algn="ctr"/>
            <a:r>
              <a:rPr lang="en-US" sz="1800" dirty="0"/>
              <a:t>Mushroom Stalk Root</a:t>
            </a:r>
          </a:p>
        </p:txBody>
      </p:sp>
      <p:sp>
        <p:nvSpPr>
          <p:cNvPr id="5" name="Text Placeholder 4">
            <a:extLst>
              <a:ext uri="{FF2B5EF4-FFF2-40B4-BE49-F238E27FC236}">
                <a16:creationId xmlns:a16="http://schemas.microsoft.com/office/drawing/2014/main" id="{821448D7-36EC-784E-B463-B274E31623C6}"/>
              </a:ext>
            </a:extLst>
          </p:cNvPr>
          <p:cNvSpPr>
            <a:spLocks noGrp="1"/>
          </p:cNvSpPr>
          <p:nvPr>
            <p:ph type="body" sz="quarter" idx="3"/>
          </p:nvPr>
        </p:nvSpPr>
        <p:spPr/>
        <p:txBody>
          <a:bodyPr anchor="ctr"/>
          <a:lstStyle/>
          <a:p>
            <a:pPr algn="ctr"/>
            <a:r>
              <a:rPr lang="en-US" sz="1800" dirty="0"/>
              <a:t>Stalk Surface Above Ring</a:t>
            </a:r>
          </a:p>
        </p:txBody>
      </p:sp>
      <p:pic>
        <p:nvPicPr>
          <p:cNvPr id="6146" name="Picture 2">
            <a:extLst>
              <a:ext uri="{FF2B5EF4-FFF2-40B4-BE49-F238E27FC236}">
                <a16:creationId xmlns:a16="http://schemas.microsoft.com/office/drawing/2014/main" id="{9C0667BE-4F7E-151F-3568-E80004FA442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2545736"/>
            <a:ext cx="4343400" cy="368815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70EC379-15D1-7D75-35B7-62C0EA53731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545736"/>
            <a:ext cx="4338637" cy="362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04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7EFF-5745-C2BD-570C-4440EC76AC06}"/>
              </a:ext>
            </a:extLst>
          </p:cNvPr>
          <p:cNvSpPr>
            <a:spLocks noGrp="1"/>
          </p:cNvSpPr>
          <p:nvPr>
            <p:ph type="title"/>
          </p:nvPr>
        </p:nvSpPr>
        <p:spPr/>
        <p:txBody>
          <a:bodyPr anchor="ctr">
            <a:normAutofit/>
          </a:bodyPr>
          <a:lstStyle/>
          <a:p>
            <a:pPr algn="ctr"/>
            <a:r>
              <a:rPr lang="en-US" sz="3200" dirty="0"/>
              <a:t>Data Visualization (continued..)</a:t>
            </a:r>
          </a:p>
        </p:txBody>
      </p:sp>
      <p:sp>
        <p:nvSpPr>
          <p:cNvPr id="3" name="Text Placeholder 2">
            <a:extLst>
              <a:ext uri="{FF2B5EF4-FFF2-40B4-BE49-F238E27FC236}">
                <a16:creationId xmlns:a16="http://schemas.microsoft.com/office/drawing/2014/main" id="{F16ED2FA-0C1F-C017-FADF-ACAF6A47807D}"/>
              </a:ext>
            </a:extLst>
          </p:cNvPr>
          <p:cNvSpPr>
            <a:spLocks noGrp="1"/>
          </p:cNvSpPr>
          <p:nvPr>
            <p:ph type="body" idx="1"/>
          </p:nvPr>
        </p:nvSpPr>
        <p:spPr/>
        <p:txBody>
          <a:bodyPr anchor="ctr"/>
          <a:lstStyle/>
          <a:p>
            <a:pPr algn="ctr"/>
            <a:r>
              <a:rPr lang="en-US" sz="1800" dirty="0"/>
              <a:t>Stalk Surface Below Ring</a:t>
            </a:r>
          </a:p>
        </p:txBody>
      </p:sp>
      <p:sp>
        <p:nvSpPr>
          <p:cNvPr id="5" name="Text Placeholder 4">
            <a:extLst>
              <a:ext uri="{FF2B5EF4-FFF2-40B4-BE49-F238E27FC236}">
                <a16:creationId xmlns:a16="http://schemas.microsoft.com/office/drawing/2014/main" id="{555BFA56-9020-758B-F4A3-0C6B18B49B77}"/>
              </a:ext>
            </a:extLst>
          </p:cNvPr>
          <p:cNvSpPr>
            <a:spLocks noGrp="1"/>
          </p:cNvSpPr>
          <p:nvPr>
            <p:ph type="body" sz="quarter" idx="3"/>
          </p:nvPr>
        </p:nvSpPr>
        <p:spPr/>
        <p:txBody>
          <a:bodyPr anchor="ctr"/>
          <a:lstStyle/>
          <a:p>
            <a:pPr algn="ctr"/>
            <a:r>
              <a:rPr lang="en-US" sz="1800" dirty="0"/>
              <a:t> Mushroom Ring Type</a:t>
            </a:r>
          </a:p>
        </p:txBody>
      </p:sp>
      <p:pic>
        <p:nvPicPr>
          <p:cNvPr id="7170" name="Picture 2">
            <a:extLst>
              <a:ext uri="{FF2B5EF4-FFF2-40B4-BE49-F238E27FC236}">
                <a16:creationId xmlns:a16="http://schemas.microsoft.com/office/drawing/2014/main" id="{D59B5D1F-33B7-97BA-6E6A-6F9D65B9727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2545736"/>
            <a:ext cx="4343400" cy="36881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9DBD40-D67B-457F-8EAD-0D90CC4F1C8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545736"/>
            <a:ext cx="4458380" cy="368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61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88F6-2C48-CB65-EBD8-538EC8C1867E}"/>
              </a:ext>
            </a:extLst>
          </p:cNvPr>
          <p:cNvSpPr>
            <a:spLocks noGrp="1"/>
          </p:cNvSpPr>
          <p:nvPr>
            <p:ph type="title"/>
          </p:nvPr>
        </p:nvSpPr>
        <p:spPr/>
        <p:txBody>
          <a:bodyPr anchor="ctr">
            <a:normAutofit/>
          </a:bodyPr>
          <a:lstStyle/>
          <a:p>
            <a:pPr algn="ctr"/>
            <a:r>
              <a:rPr lang="en-US" sz="3200" dirty="0"/>
              <a:t>Data Visualization (continued..)</a:t>
            </a:r>
          </a:p>
        </p:txBody>
      </p:sp>
      <p:sp>
        <p:nvSpPr>
          <p:cNvPr id="3" name="Text Placeholder 2">
            <a:extLst>
              <a:ext uri="{FF2B5EF4-FFF2-40B4-BE49-F238E27FC236}">
                <a16:creationId xmlns:a16="http://schemas.microsoft.com/office/drawing/2014/main" id="{846C7F47-7118-B12D-2AD9-CEABA73FFA0F}"/>
              </a:ext>
            </a:extLst>
          </p:cNvPr>
          <p:cNvSpPr>
            <a:spLocks noGrp="1"/>
          </p:cNvSpPr>
          <p:nvPr>
            <p:ph type="body" idx="1"/>
          </p:nvPr>
        </p:nvSpPr>
        <p:spPr/>
        <p:txBody>
          <a:bodyPr anchor="ctr"/>
          <a:lstStyle/>
          <a:p>
            <a:pPr algn="ctr"/>
            <a:r>
              <a:rPr lang="en-US" sz="1800" dirty="0"/>
              <a:t>Spore Print Color</a:t>
            </a:r>
          </a:p>
        </p:txBody>
      </p:sp>
      <p:sp>
        <p:nvSpPr>
          <p:cNvPr id="5" name="Text Placeholder 4">
            <a:extLst>
              <a:ext uri="{FF2B5EF4-FFF2-40B4-BE49-F238E27FC236}">
                <a16:creationId xmlns:a16="http://schemas.microsoft.com/office/drawing/2014/main" id="{0285F1DE-ABC7-A2AB-8743-D1BC93DEED2B}"/>
              </a:ext>
            </a:extLst>
          </p:cNvPr>
          <p:cNvSpPr>
            <a:spLocks noGrp="1"/>
          </p:cNvSpPr>
          <p:nvPr>
            <p:ph type="body" sz="quarter" idx="3"/>
          </p:nvPr>
        </p:nvSpPr>
        <p:spPr/>
        <p:txBody>
          <a:bodyPr anchor="ctr"/>
          <a:lstStyle/>
          <a:p>
            <a:pPr algn="ctr"/>
            <a:r>
              <a:rPr lang="en-US" sz="1800" dirty="0"/>
              <a:t>Population</a:t>
            </a:r>
          </a:p>
        </p:txBody>
      </p:sp>
      <p:pic>
        <p:nvPicPr>
          <p:cNvPr id="8194" name="Picture 2">
            <a:extLst>
              <a:ext uri="{FF2B5EF4-FFF2-40B4-BE49-F238E27FC236}">
                <a16:creationId xmlns:a16="http://schemas.microsoft.com/office/drawing/2014/main" id="{F95ABFC7-1DBE-3A9E-E263-C847243F43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87420" y="2545737"/>
            <a:ext cx="4945193" cy="378974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A9813A8-D6AE-3F84-2527-DC93FC6AEE30}"/>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610213"/>
            <a:ext cx="4840935" cy="372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14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A506-9C96-66AA-8E81-7D8CEF0E1AC0}"/>
              </a:ext>
            </a:extLst>
          </p:cNvPr>
          <p:cNvSpPr>
            <a:spLocks noGrp="1"/>
          </p:cNvSpPr>
          <p:nvPr>
            <p:ph type="title"/>
          </p:nvPr>
        </p:nvSpPr>
        <p:spPr/>
        <p:txBody>
          <a:bodyPr anchor="ctr">
            <a:normAutofit/>
          </a:bodyPr>
          <a:lstStyle/>
          <a:p>
            <a:pPr algn="ctr"/>
            <a:r>
              <a:rPr lang="en-US" sz="3200" dirty="0"/>
              <a:t>Data Visualization (continued..)</a:t>
            </a:r>
          </a:p>
        </p:txBody>
      </p:sp>
      <p:sp>
        <p:nvSpPr>
          <p:cNvPr id="3" name="Text Placeholder 2">
            <a:extLst>
              <a:ext uri="{FF2B5EF4-FFF2-40B4-BE49-F238E27FC236}">
                <a16:creationId xmlns:a16="http://schemas.microsoft.com/office/drawing/2014/main" id="{9A1DFF0D-FC92-124C-4FF9-49E23E4E1BA7}"/>
              </a:ext>
            </a:extLst>
          </p:cNvPr>
          <p:cNvSpPr>
            <a:spLocks noGrp="1"/>
          </p:cNvSpPr>
          <p:nvPr>
            <p:ph type="body" idx="1"/>
          </p:nvPr>
        </p:nvSpPr>
        <p:spPr/>
        <p:txBody>
          <a:bodyPr anchor="ctr"/>
          <a:lstStyle/>
          <a:p>
            <a:pPr algn="ctr"/>
            <a:r>
              <a:rPr lang="en-US" sz="1800" dirty="0"/>
              <a:t>Habitat</a:t>
            </a:r>
          </a:p>
        </p:txBody>
      </p:sp>
      <p:sp>
        <p:nvSpPr>
          <p:cNvPr id="5" name="Text Placeholder 4">
            <a:extLst>
              <a:ext uri="{FF2B5EF4-FFF2-40B4-BE49-F238E27FC236}">
                <a16:creationId xmlns:a16="http://schemas.microsoft.com/office/drawing/2014/main" id="{2DE5A994-1264-0DAB-C068-44DC011B2490}"/>
              </a:ext>
            </a:extLst>
          </p:cNvPr>
          <p:cNvSpPr>
            <a:spLocks noGrp="1"/>
          </p:cNvSpPr>
          <p:nvPr>
            <p:ph type="body" sz="quarter" idx="3"/>
          </p:nvPr>
        </p:nvSpPr>
        <p:spPr/>
        <p:txBody>
          <a:bodyPr anchor="ctr"/>
          <a:lstStyle/>
          <a:p>
            <a:pPr algn="ctr"/>
            <a:r>
              <a:rPr lang="en-US" sz="1800" dirty="0"/>
              <a:t>Feature Selection</a:t>
            </a:r>
          </a:p>
        </p:txBody>
      </p:sp>
      <p:pic>
        <p:nvPicPr>
          <p:cNvPr id="9218" name="Picture 2">
            <a:extLst>
              <a:ext uri="{FF2B5EF4-FFF2-40B4-BE49-F238E27FC236}">
                <a16:creationId xmlns:a16="http://schemas.microsoft.com/office/drawing/2014/main" id="{9A0356B4-47A5-408A-548F-234E2E78DCA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52735" y="2545737"/>
            <a:ext cx="4879878" cy="380841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A56DDE1-F7CF-4C72-AC3E-47C0BF598A3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610211"/>
            <a:ext cx="4626331" cy="374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51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915-CA1C-F1E9-0EE5-C229BBD5840D}"/>
              </a:ext>
            </a:extLst>
          </p:cNvPr>
          <p:cNvSpPr>
            <a:spLocks noGrp="1"/>
          </p:cNvSpPr>
          <p:nvPr>
            <p:ph type="title"/>
          </p:nvPr>
        </p:nvSpPr>
        <p:spPr/>
        <p:txBody>
          <a:bodyPr anchor="ctr">
            <a:normAutofit/>
          </a:bodyPr>
          <a:lstStyle/>
          <a:p>
            <a:pPr algn="ctr"/>
            <a:r>
              <a:rPr lang="en-US" sz="3200" dirty="0"/>
              <a:t>Architecture Description (continued..)</a:t>
            </a:r>
          </a:p>
        </p:txBody>
      </p:sp>
      <p:sp>
        <p:nvSpPr>
          <p:cNvPr id="3" name="Content Placeholder 2">
            <a:extLst>
              <a:ext uri="{FF2B5EF4-FFF2-40B4-BE49-F238E27FC236}">
                <a16:creationId xmlns:a16="http://schemas.microsoft.com/office/drawing/2014/main" id="{4C644826-5F50-D5E4-1F92-332BD8D28D42}"/>
              </a:ext>
            </a:extLst>
          </p:cNvPr>
          <p:cNvSpPr>
            <a:spLocks noGrp="1"/>
          </p:cNvSpPr>
          <p:nvPr>
            <p:ph sz="half" idx="1"/>
          </p:nvPr>
        </p:nvSpPr>
        <p:spPr/>
        <p:txBody>
          <a:bodyPr>
            <a:normAutofit lnSpcReduction="10000"/>
          </a:bodyPr>
          <a:lstStyle/>
          <a:p>
            <a:r>
              <a:rPr lang="en-US" sz="1600" dirty="0"/>
              <a:t>Data Preprocessing</a:t>
            </a:r>
          </a:p>
          <a:p>
            <a:r>
              <a:rPr lang="en-US" sz="1300" dirty="0"/>
              <a:t>In this step, first we have dropped the column 'veil-type' as it has only one value throughout the data. So, it won't give us much information regarding the class of the mushroom. Next, we mapped our target column to 0 (poisonous) &amp; 1 (edible) values. We used Label Encoder to convert categorical values to numerical then we scaled our data to bring them to same class. </a:t>
            </a:r>
          </a:p>
          <a:p>
            <a:r>
              <a:rPr lang="en-US" sz="1600" dirty="0"/>
              <a:t>Feature Selection</a:t>
            </a:r>
          </a:p>
          <a:p>
            <a:r>
              <a:rPr lang="en-US" sz="1300" dirty="0"/>
              <a:t>After splitting the data into train and test set, we used </a:t>
            </a:r>
            <a:r>
              <a:rPr lang="en-US" sz="1300" dirty="0" err="1"/>
              <a:t>SelectKBest</a:t>
            </a:r>
            <a:r>
              <a:rPr lang="en-US" sz="1300" dirty="0"/>
              <a:t> method with </a:t>
            </a:r>
            <a:r>
              <a:rPr lang="en-US" sz="1300" dirty="0" err="1"/>
              <a:t>score_func</a:t>
            </a:r>
            <a:r>
              <a:rPr lang="en-US" sz="1300" dirty="0"/>
              <a:t>=chi2 to find out which features are most relevant to target column and we found that there are 12 columns out of 21 which we needed for training our model.</a:t>
            </a:r>
          </a:p>
        </p:txBody>
      </p:sp>
      <p:sp>
        <p:nvSpPr>
          <p:cNvPr id="4" name="Content Placeholder 3">
            <a:extLst>
              <a:ext uri="{FF2B5EF4-FFF2-40B4-BE49-F238E27FC236}">
                <a16:creationId xmlns:a16="http://schemas.microsoft.com/office/drawing/2014/main" id="{91408399-1417-2101-270E-47948309873B}"/>
              </a:ext>
            </a:extLst>
          </p:cNvPr>
          <p:cNvSpPr>
            <a:spLocks noGrp="1"/>
          </p:cNvSpPr>
          <p:nvPr>
            <p:ph sz="half" idx="2"/>
          </p:nvPr>
        </p:nvSpPr>
        <p:spPr/>
        <p:txBody>
          <a:bodyPr>
            <a:normAutofit lnSpcReduction="10000"/>
          </a:bodyPr>
          <a:lstStyle/>
          <a:p>
            <a:r>
              <a:rPr lang="en-US" sz="1600" dirty="0"/>
              <a:t>Model Training &amp; Evaluation</a:t>
            </a:r>
          </a:p>
          <a:p>
            <a:r>
              <a:rPr lang="en-US" sz="1300" dirty="0"/>
              <a:t>We used </a:t>
            </a:r>
            <a:r>
              <a:rPr lang="en-US" sz="1300" dirty="0" err="1"/>
              <a:t>XGBClassifier</a:t>
            </a:r>
            <a:r>
              <a:rPr lang="en-US" sz="1300" dirty="0"/>
              <a:t> as a model for model training it was very fast compared to the other models and it produced 100% accuracy on train data as well as on test data which is a very good for our project.</a:t>
            </a:r>
          </a:p>
          <a:p>
            <a:r>
              <a:rPr lang="en-US" sz="1600" dirty="0"/>
              <a:t>Model Deployment</a:t>
            </a:r>
          </a:p>
          <a:p>
            <a:r>
              <a:rPr lang="en-US" sz="1300" dirty="0"/>
              <a:t>We created a webpage using HTML and CSS. We created a Flask web app and first tested in on our local machine. Then we deployed our model using Heroku. We used different combination of input and predicted the output and the results were accurate. The app was working fine and there were no issues found</a:t>
            </a:r>
          </a:p>
        </p:txBody>
      </p:sp>
    </p:spTree>
    <p:extLst>
      <p:ext uri="{BB962C8B-B14F-4D97-AF65-F5344CB8AC3E}">
        <p14:creationId xmlns:p14="http://schemas.microsoft.com/office/powerpoint/2010/main" val="348893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07B7-063F-9582-F7DC-20A6D9D77473}"/>
              </a:ext>
            </a:extLst>
          </p:cNvPr>
          <p:cNvSpPr>
            <a:spLocks noGrp="1"/>
          </p:cNvSpPr>
          <p:nvPr>
            <p:ph type="title"/>
          </p:nvPr>
        </p:nvSpPr>
        <p:spPr>
          <a:xfrm>
            <a:off x="2495904" y="298579"/>
            <a:ext cx="8915399" cy="827268"/>
          </a:xfrm>
        </p:spPr>
        <p:txBody>
          <a:bodyPr anchor="ctr">
            <a:normAutofit/>
          </a:bodyPr>
          <a:lstStyle/>
          <a:p>
            <a:pPr algn="ctr"/>
            <a:r>
              <a:rPr lang="en-US" sz="3200" dirty="0"/>
              <a:t>Web Interface</a:t>
            </a:r>
          </a:p>
        </p:txBody>
      </p:sp>
      <p:sp>
        <p:nvSpPr>
          <p:cNvPr id="3" name="Text Placeholder 2">
            <a:extLst>
              <a:ext uri="{FF2B5EF4-FFF2-40B4-BE49-F238E27FC236}">
                <a16:creationId xmlns:a16="http://schemas.microsoft.com/office/drawing/2014/main" id="{7EAF771D-C04B-907C-AB8E-49B6C656A710}"/>
              </a:ext>
            </a:extLst>
          </p:cNvPr>
          <p:cNvSpPr>
            <a:spLocks noGrp="1"/>
          </p:cNvSpPr>
          <p:nvPr>
            <p:ph type="body" idx="1"/>
          </p:nvPr>
        </p:nvSpPr>
        <p:spPr>
          <a:xfrm>
            <a:off x="2495904" y="1121252"/>
            <a:ext cx="8915399" cy="500696"/>
          </a:xfrm>
        </p:spPr>
        <p:txBody>
          <a:bodyPr anchor="ctr">
            <a:normAutofit/>
          </a:bodyPr>
          <a:lstStyle/>
          <a:p>
            <a:pPr algn="ctr"/>
            <a:r>
              <a:rPr lang="en-US" sz="1800" dirty="0"/>
              <a:t>App Link : </a:t>
            </a:r>
            <a:r>
              <a:rPr lang="en-US" sz="1800" dirty="0">
                <a:hlinkClick r:id="rId2"/>
              </a:rPr>
              <a:t>https://mushroom-classification-ml-api.herokuapp.com/</a:t>
            </a:r>
            <a:endParaRPr lang="en-US" sz="1800" dirty="0"/>
          </a:p>
        </p:txBody>
      </p:sp>
      <p:pic>
        <p:nvPicPr>
          <p:cNvPr id="5" name="Picture 4">
            <a:extLst>
              <a:ext uri="{FF2B5EF4-FFF2-40B4-BE49-F238E27FC236}">
                <a16:creationId xmlns:a16="http://schemas.microsoft.com/office/drawing/2014/main" id="{BEE8B0DE-306B-0653-0730-8236BA4EBEDE}"/>
              </a:ext>
            </a:extLst>
          </p:cNvPr>
          <p:cNvPicPr>
            <a:picLocks noChangeAspect="1"/>
          </p:cNvPicPr>
          <p:nvPr/>
        </p:nvPicPr>
        <p:blipFill>
          <a:blip r:embed="rId3"/>
          <a:stretch>
            <a:fillRect/>
          </a:stretch>
        </p:blipFill>
        <p:spPr>
          <a:xfrm>
            <a:off x="2687216" y="1698171"/>
            <a:ext cx="8915399" cy="5066523"/>
          </a:xfrm>
          <a:prstGeom prst="rect">
            <a:avLst/>
          </a:prstGeom>
        </p:spPr>
      </p:pic>
    </p:spTree>
    <p:extLst>
      <p:ext uri="{BB962C8B-B14F-4D97-AF65-F5344CB8AC3E}">
        <p14:creationId xmlns:p14="http://schemas.microsoft.com/office/powerpoint/2010/main" val="346934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86C8-652E-1113-24AA-74645B8AEC4B}"/>
              </a:ext>
            </a:extLst>
          </p:cNvPr>
          <p:cNvSpPr>
            <a:spLocks noGrp="1"/>
          </p:cNvSpPr>
          <p:nvPr>
            <p:ph type="title"/>
          </p:nvPr>
        </p:nvSpPr>
        <p:spPr/>
        <p:txBody>
          <a:bodyPr anchor="ctr">
            <a:normAutofit/>
          </a:bodyPr>
          <a:lstStyle/>
          <a:p>
            <a:pPr algn="ctr"/>
            <a:r>
              <a:rPr lang="en-US" sz="3200" dirty="0"/>
              <a:t>Test Cases</a:t>
            </a:r>
          </a:p>
        </p:txBody>
      </p:sp>
      <p:sp>
        <p:nvSpPr>
          <p:cNvPr id="3" name="Text Placeholder 2">
            <a:extLst>
              <a:ext uri="{FF2B5EF4-FFF2-40B4-BE49-F238E27FC236}">
                <a16:creationId xmlns:a16="http://schemas.microsoft.com/office/drawing/2014/main" id="{60F7E8D6-5011-6145-CCF5-99D30D6565E4}"/>
              </a:ext>
            </a:extLst>
          </p:cNvPr>
          <p:cNvSpPr>
            <a:spLocks noGrp="1"/>
          </p:cNvSpPr>
          <p:nvPr>
            <p:ph type="body" idx="1"/>
          </p:nvPr>
        </p:nvSpPr>
        <p:spPr/>
        <p:txBody>
          <a:bodyPr anchor="ctr"/>
          <a:lstStyle/>
          <a:p>
            <a:pPr algn="ctr"/>
            <a:r>
              <a:rPr lang="en-US" sz="1800" dirty="0"/>
              <a:t>Poisonous Mushroom</a:t>
            </a:r>
          </a:p>
        </p:txBody>
      </p:sp>
      <p:pic>
        <p:nvPicPr>
          <p:cNvPr id="8" name="Content Placeholder 7">
            <a:extLst>
              <a:ext uri="{FF2B5EF4-FFF2-40B4-BE49-F238E27FC236}">
                <a16:creationId xmlns:a16="http://schemas.microsoft.com/office/drawing/2014/main" id="{F2C53316-E744-C96C-248C-2C66395D5841}"/>
              </a:ext>
            </a:extLst>
          </p:cNvPr>
          <p:cNvPicPr>
            <a:picLocks noGrp="1" noChangeAspect="1"/>
          </p:cNvPicPr>
          <p:nvPr>
            <p:ph sz="half" idx="2"/>
          </p:nvPr>
        </p:nvPicPr>
        <p:blipFill>
          <a:blip r:embed="rId2"/>
          <a:stretch>
            <a:fillRect/>
          </a:stretch>
        </p:blipFill>
        <p:spPr>
          <a:xfrm>
            <a:off x="2589213" y="2545737"/>
            <a:ext cx="4343400" cy="3463177"/>
          </a:xfrm>
        </p:spPr>
      </p:pic>
      <p:sp>
        <p:nvSpPr>
          <p:cNvPr id="5" name="Text Placeholder 4">
            <a:extLst>
              <a:ext uri="{FF2B5EF4-FFF2-40B4-BE49-F238E27FC236}">
                <a16:creationId xmlns:a16="http://schemas.microsoft.com/office/drawing/2014/main" id="{55A64754-04BA-DC6E-4A32-6C54D75619CE}"/>
              </a:ext>
            </a:extLst>
          </p:cNvPr>
          <p:cNvSpPr>
            <a:spLocks noGrp="1"/>
          </p:cNvSpPr>
          <p:nvPr>
            <p:ph type="body" sz="quarter" idx="3"/>
          </p:nvPr>
        </p:nvSpPr>
        <p:spPr/>
        <p:txBody>
          <a:bodyPr anchor="ctr"/>
          <a:lstStyle/>
          <a:p>
            <a:pPr algn="ctr"/>
            <a:r>
              <a:rPr lang="en-US" sz="1800" dirty="0"/>
              <a:t>Predicted Output</a:t>
            </a:r>
          </a:p>
        </p:txBody>
      </p:sp>
      <p:pic>
        <p:nvPicPr>
          <p:cNvPr id="10" name="Content Placeholder 9">
            <a:extLst>
              <a:ext uri="{FF2B5EF4-FFF2-40B4-BE49-F238E27FC236}">
                <a16:creationId xmlns:a16="http://schemas.microsoft.com/office/drawing/2014/main" id="{04B5EFF5-AF59-F0BF-E928-127AD083201B}"/>
              </a:ext>
            </a:extLst>
          </p:cNvPr>
          <p:cNvPicPr>
            <a:picLocks noGrp="1" noChangeAspect="1"/>
          </p:cNvPicPr>
          <p:nvPr>
            <p:ph sz="quarter" idx="4"/>
          </p:nvPr>
        </p:nvPicPr>
        <p:blipFill>
          <a:blip r:embed="rId3"/>
          <a:stretch>
            <a:fillRect/>
          </a:stretch>
        </p:blipFill>
        <p:spPr>
          <a:xfrm>
            <a:off x="7167563" y="2610212"/>
            <a:ext cx="4338637" cy="3398702"/>
          </a:xfrm>
        </p:spPr>
      </p:pic>
    </p:spTree>
    <p:extLst>
      <p:ext uri="{BB962C8B-B14F-4D97-AF65-F5344CB8AC3E}">
        <p14:creationId xmlns:p14="http://schemas.microsoft.com/office/powerpoint/2010/main" val="419210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86C8-652E-1113-24AA-74645B8AEC4B}"/>
              </a:ext>
            </a:extLst>
          </p:cNvPr>
          <p:cNvSpPr>
            <a:spLocks noGrp="1"/>
          </p:cNvSpPr>
          <p:nvPr>
            <p:ph type="title"/>
          </p:nvPr>
        </p:nvSpPr>
        <p:spPr/>
        <p:txBody>
          <a:bodyPr anchor="ctr">
            <a:normAutofit/>
          </a:bodyPr>
          <a:lstStyle/>
          <a:p>
            <a:pPr algn="ctr"/>
            <a:r>
              <a:rPr lang="en-US" sz="3200" dirty="0"/>
              <a:t>Test Cases (continued)</a:t>
            </a:r>
          </a:p>
        </p:txBody>
      </p:sp>
      <p:sp>
        <p:nvSpPr>
          <p:cNvPr id="3" name="Text Placeholder 2">
            <a:extLst>
              <a:ext uri="{FF2B5EF4-FFF2-40B4-BE49-F238E27FC236}">
                <a16:creationId xmlns:a16="http://schemas.microsoft.com/office/drawing/2014/main" id="{60F7E8D6-5011-6145-CCF5-99D30D6565E4}"/>
              </a:ext>
            </a:extLst>
          </p:cNvPr>
          <p:cNvSpPr>
            <a:spLocks noGrp="1"/>
          </p:cNvSpPr>
          <p:nvPr>
            <p:ph type="body" idx="1"/>
          </p:nvPr>
        </p:nvSpPr>
        <p:spPr/>
        <p:txBody>
          <a:bodyPr anchor="ctr"/>
          <a:lstStyle/>
          <a:p>
            <a:pPr algn="ctr"/>
            <a:r>
              <a:rPr lang="en-US" sz="1800" dirty="0"/>
              <a:t>Edible Mushroom</a:t>
            </a:r>
          </a:p>
        </p:txBody>
      </p:sp>
      <p:sp>
        <p:nvSpPr>
          <p:cNvPr id="5" name="Text Placeholder 4">
            <a:extLst>
              <a:ext uri="{FF2B5EF4-FFF2-40B4-BE49-F238E27FC236}">
                <a16:creationId xmlns:a16="http://schemas.microsoft.com/office/drawing/2014/main" id="{55A64754-04BA-DC6E-4A32-6C54D75619CE}"/>
              </a:ext>
            </a:extLst>
          </p:cNvPr>
          <p:cNvSpPr>
            <a:spLocks noGrp="1"/>
          </p:cNvSpPr>
          <p:nvPr>
            <p:ph type="body" sz="quarter" idx="3"/>
          </p:nvPr>
        </p:nvSpPr>
        <p:spPr/>
        <p:txBody>
          <a:bodyPr anchor="ctr"/>
          <a:lstStyle/>
          <a:p>
            <a:pPr algn="ctr"/>
            <a:r>
              <a:rPr lang="en-US" sz="1800" dirty="0"/>
              <a:t>Predicted Output</a:t>
            </a:r>
          </a:p>
        </p:txBody>
      </p:sp>
      <p:pic>
        <p:nvPicPr>
          <p:cNvPr id="12" name="Content Placeholder 11">
            <a:extLst>
              <a:ext uri="{FF2B5EF4-FFF2-40B4-BE49-F238E27FC236}">
                <a16:creationId xmlns:a16="http://schemas.microsoft.com/office/drawing/2014/main" id="{BF06C626-BA5B-ECEF-7E23-F694A99539CD}"/>
              </a:ext>
            </a:extLst>
          </p:cNvPr>
          <p:cNvPicPr>
            <a:picLocks noGrp="1" noChangeAspect="1"/>
          </p:cNvPicPr>
          <p:nvPr>
            <p:ph sz="half" idx="2"/>
          </p:nvPr>
        </p:nvPicPr>
        <p:blipFill>
          <a:blip r:embed="rId2"/>
          <a:stretch>
            <a:fillRect/>
          </a:stretch>
        </p:blipFill>
        <p:spPr>
          <a:xfrm>
            <a:off x="2589213" y="2545737"/>
            <a:ext cx="4343400" cy="3424991"/>
          </a:xfrm>
        </p:spPr>
      </p:pic>
      <p:pic>
        <p:nvPicPr>
          <p:cNvPr id="14" name="Content Placeholder 13">
            <a:extLst>
              <a:ext uri="{FF2B5EF4-FFF2-40B4-BE49-F238E27FC236}">
                <a16:creationId xmlns:a16="http://schemas.microsoft.com/office/drawing/2014/main" id="{6CC94013-DF24-1772-B524-095230C96E79}"/>
              </a:ext>
            </a:extLst>
          </p:cNvPr>
          <p:cNvPicPr>
            <a:picLocks noGrp="1" noChangeAspect="1"/>
          </p:cNvPicPr>
          <p:nvPr>
            <p:ph sz="quarter" idx="4"/>
          </p:nvPr>
        </p:nvPicPr>
        <p:blipFill>
          <a:blip r:embed="rId3"/>
          <a:stretch>
            <a:fillRect/>
          </a:stretch>
        </p:blipFill>
        <p:spPr>
          <a:xfrm>
            <a:off x="7167563" y="2610212"/>
            <a:ext cx="4338637" cy="3360515"/>
          </a:xfrm>
        </p:spPr>
      </p:pic>
    </p:spTree>
    <p:extLst>
      <p:ext uri="{BB962C8B-B14F-4D97-AF65-F5344CB8AC3E}">
        <p14:creationId xmlns:p14="http://schemas.microsoft.com/office/powerpoint/2010/main" val="156048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FC6A-E915-E39C-FE07-1C4029ABBB50}"/>
              </a:ext>
            </a:extLst>
          </p:cNvPr>
          <p:cNvSpPr>
            <a:spLocks noGrp="1"/>
          </p:cNvSpPr>
          <p:nvPr>
            <p:ph type="title"/>
          </p:nvPr>
        </p:nvSpPr>
        <p:spPr>
          <a:xfrm>
            <a:off x="2592925" y="624110"/>
            <a:ext cx="8911687" cy="710168"/>
          </a:xfrm>
        </p:spPr>
        <p:txBody>
          <a:bodyPr anchor="ctr">
            <a:normAutofit/>
          </a:bodyPr>
          <a:lstStyle/>
          <a:p>
            <a:pPr algn="ctr"/>
            <a:r>
              <a:rPr lang="en-US" sz="3200" dirty="0"/>
              <a:t>Summary</a:t>
            </a:r>
          </a:p>
        </p:txBody>
      </p:sp>
      <p:sp>
        <p:nvSpPr>
          <p:cNvPr id="3" name="Content Placeholder 2">
            <a:extLst>
              <a:ext uri="{FF2B5EF4-FFF2-40B4-BE49-F238E27FC236}">
                <a16:creationId xmlns:a16="http://schemas.microsoft.com/office/drawing/2014/main" id="{E7723742-6DB0-7A03-17CC-12AEA5DC95C9}"/>
              </a:ext>
            </a:extLst>
          </p:cNvPr>
          <p:cNvSpPr>
            <a:spLocks noGrp="1"/>
          </p:cNvSpPr>
          <p:nvPr>
            <p:ph idx="1"/>
          </p:nvPr>
        </p:nvSpPr>
        <p:spPr>
          <a:xfrm>
            <a:off x="2589212" y="1436913"/>
            <a:ext cx="8915400" cy="5318449"/>
          </a:xfrm>
        </p:spPr>
        <p:txBody>
          <a:bodyPr>
            <a:normAutofit fontScale="92500" lnSpcReduction="20000"/>
          </a:bodyPr>
          <a:lstStyle/>
          <a:p>
            <a:r>
              <a:rPr lang="en-US" sz="1300" dirty="0"/>
              <a:t>The target column has 2 class type one is 'poisonous' which has 3916 counts and second is 'edible' which has 4208 counts so we have nearly equal counts for poisonous and edible classes in our data. Hence we can say that our data is balanced.</a:t>
            </a:r>
          </a:p>
          <a:p>
            <a:r>
              <a:rPr lang="en-US" sz="1300" dirty="0"/>
              <a:t>There are 4 types of cap-surface in a mushroom and also it suggests that 'edible' mushrooms do not have 'cap-surface' : 'g : grooves' according to our data.</a:t>
            </a:r>
          </a:p>
          <a:p>
            <a:r>
              <a:rPr lang="en-US" sz="1300" dirty="0"/>
              <a:t>The mushroom may or may not have bruises but still it could be poisonous or edible according to our data.</a:t>
            </a:r>
          </a:p>
          <a:p>
            <a:r>
              <a:rPr lang="en-US" sz="1300" dirty="0"/>
              <a:t>The mushroom can have Gill Spacing as Close or Crowded but still it could be poisonous or edible according to our data.</a:t>
            </a:r>
          </a:p>
          <a:p>
            <a:r>
              <a:rPr lang="en-US" sz="1300" dirty="0"/>
              <a:t>The mushroom can have Gill Size as Narrow or Broad but still it could be poisonous or edible according to our data.</a:t>
            </a:r>
          </a:p>
          <a:p>
            <a:r>
              <a:rPr lang="en-US" sz="1300" dirty="0"/>
              <a:t>The 'edible' mushroom do not have Gill Color : Buff, Green and 'poisonous' mushroom do not have Gill Color : Red, Orange according to our data.</a:t>
            </a:r>
          </a:p>
          <a:p>
            <a:r>
              <a:rPr lang="en-US" sz="1300" dirty="0"/>
              <a:t>The 'poisonous' mushroom do not have Stalk Root as Rooted type according to our data.</a:t>
            </a:r>
          </a:p>
          <a:p>
            <a:r>
              <a:rPr lang="en-US" sz="1300" dirty="0"/>
              <a:t>The mushroom can have Stalk-Surface-Above-Ring as Smooth, Fibrous, Silky or Scaly but still it could be poisonous or edible according to our data.</a:t>
            </a:r>
          </a:p>
          <a:p>
            <a:r>
              <a:rPr lang="en-US" sz="1300" dirty="0"/>
              <a:t>The mushroom can have Stalk-Surface-Below-Ring as Smooth, Fibrous, Silky or Scaly but still it could be poisonous or edible according to our data.</a:t>
            </a:r>
          </a:p>
          <a:p>
            <a:r>
              <a:rPr lang="en-US" sz="1300" dirty="0"/>
              <a:t>The 'edible' mushroom do not have Ring-Type as Large and None and 'poisonous' mushroom do not have Ring-Type as Flaring according to our data.</a:t>
            </a:r>
          </a:p>
          <a:p>
            <a:r>
              <a:rPr lang="en-US" sz="1300" dirty="0"/>
              <a:t>The 'edible' mushrooms do not have Spore-Print-Color as Green and 'poisonous' mushrooms do not have Spore-Print-Color as Purple, Orange, Yellow, Buff according to our data.</a:t>
            </a:r>
          </a:p>
          <a:p>
            <a:r>
              <a:rPr lang="en-US" sz="1300" dirty="0"/>
              <a:t>The 'poisonous' mushrooms do not have Population Type as Numerous and Abundant according to our data.</a:t>
            </a:r>
          </a:p>
          <a:p>
            <a:r>
              <a:rPr lang="en-US" sz="1300" dirty="0"/>
              <a:t>The 'poisonous' mushrooms do not have Habitat Type as Waste according to our data.</a:t>
            </a:r>
          </a:p>
          <a:p>
            <a:r>
              <a:rPr lang="en-US" sz="1300" dirty="0"/>
              <a:t>The </a:t>
            </a:r>
            <a:r>
              <a:rPr lang="en-US" sz="1300" dirty="0" err="1"/>
              <a:t>XGBoost</a:t>
            </a:r>
            <a:r>
              <a:rPr lang="en-US" sz="1300" dirty="0"/>
              <a:t> Classifier model has 100% accuracy on both training data and test data.</a:t>
            </a:r>
          </a:p>
        </p:txBody>
      </p:sp>
    </p:spTree>
    <p:extLst>
      <p:ext uri="{BB962C8B-B14F-4D97-AF65-F5344CB8AC3E}">
        <p14:creationId xmlns:p14="http://schemas.microsoft.com/office/powerpoint/2010/main" val="9968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746D-B7C0-2BF7-7937-84B1D11189B2}"/>
              </a:ext>
            </a:extLst>
          </p:cNvPr>
          <p:cNvSpPr>
            <a:spLocks noGrp="1"/>
          </p:cNvSpPr>
          <p:nvPr>
            <p:ph type="title"/>
          </p:nvPr>
        </p:nvSpPr>
        <p:spPr/>
        <p:txBody>
          <a:bodyPr anchor="ctr">
            <a:normAutofit/>
          </a:bodyPr>
          <a:lstStyle/>
          <a:p>
            <a:pPr algn="ctr"/>
            <a:r>
              <a:rPr lang="en-US" sz="3200" dirty="0">
                <a:cs typeface="Calibri" panose="020F0502020204030204" pitchFamily="34" charset="0"/>
              </a:rPr>
              <a:t>ABSTRACT</a:t>
            </a:r>
          </a:p>
        </p:txBody>
      </p:sp>
      <p:sp>
        <p:nvSpPr>
          <p:cNvPr id="3" name="Content Placeholder 2">
            <a:extLst>
              <a:ext uri="{FF2B5EF4-FFF2-40B4-BE49-F238E27FC236}">
                <a16:creationId xmlns:a16="http://schemas.microsoft.com/office/drawing/2014/main" id="{FE618D39-9B2F-C55A-C0C0-442303104C8E}"/>
              </a:ext>
            </a:extLst>
          </p:cNvPr>
          <p:cNvSpPr>
            <a:spLocks noGrp="1"/>
          </p:cNvSpPr>
          <p:nvPr>
            <p:ph idx="1"/>
          </p:nvPr>
        </p:nvSpPr>
        <p:spPr/>
        <p:txBody>
          <a:bodyPr>
            <a:normAutofit fontScale="92500"/>
          </a:bodyPr>
          <a:lstStyle/>
          <a:p>
            <a:pPr algn="just">
              <a:lnSpc>
                <a:spcPct val="150000"/>
              </a:lnSpc>
            </a:pPr>
            <a:r>
              <a:rPr lang="en-US" sz="1400" dirty="0">
                <a:cs typeface="Calibri" panose="020F0502020204030204" pitchFamily="34" charset="0"/>
              </a:rPr>
              <a:t>Mushrooms have been consumed since earliest history. The word Mushroom is derived from the French word for Fungi and Mold. Now-a-days, Mushroom are popular valuable food because they are low in calories, carbohydrate, Fat, sodium and also cholesterol free. Besides this, Mushroom provides important nutrients, including selenium, potassium, riboflavin, niacin, Vitamin D, proteins and fiber. All together with a long history as food source. Mushroom are important for their healing capacity and properties in traditional medicine. It has reported beneficial effects for health and treatment of some disease. Many nutraceutical properties are described in Mushroom like cancer and antitumor attributes. Mushroom act as antibacterial, immune system enhancer and cholesterol lowering Agent. Additionally, they are important source of bio-active compounds. This work is a machine learning model that classifies mushrooms into 2 classes: Poisonous and Edible depending on the features of the mushroom. During this machine learning implementation, we are going to see which features are important to predict whether a mushroom is poisonous or edible. </a:t>
            </a:r>
          </a:p>
        </p:txBody>
      </p:sp>
    </p:spTree>
    <p:extLst>
      <p:ext uri="{BB962C8B-B14F-4D97-AF65-F5344CB8AC3E}">
        <p14:creationId xmlns:p14="http://schemas.microsoft.com/office/powerpoint/2010/main" val="86564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85BA-7EC4-1AF0-71C1-C0FA1676DE89}"/>
              </a:ext>
            </a:extLst>
          </p:cNvPr>
          <p:cNvSpPr>
            <a:spLocks noGrp="1"/>
          </p:cNvSpPr>
          <p:nvPr>
            <p:ph type="title"/>
          </p:nvPr>
        </p:nvSpPr>
        <p:spPr/>
        <p:txBody>
          <a:bodyPr anchor="ctr">
            <a:normAutofit/>
          </a:bodyPr>
          <a:lstStyle/>
          <a:p>
            <a:pPr algn="ctr"/>
            <a:r>
              <a:rPr lang="en-US" sz="3200" dirty="0"/>
              <a:t>Q &amp; A</a:t>
            </a:r>
          </a:p>
        </p:txBody>
      </p:sp>
      <p:sp>
        <p:nvSpPr>
          <p:cNvPr id="3" name="Content Placeholder 2">
            <a:extLst>
              <a:ext uri="{FF2B5EF4-FFF2-40B4-BE49-F238E27FC236}">
                <a16:creationId xmlns:a16="http://schemas.microsoft.com/office/drawing/2014/main" id="{D500E904-1DCF-B6F1-028B-0203A7A3D6C5}"/>
              </a:ext>
            </a:extLst>
          </p:cNvPr>
          <p:cNvSpPr>
            <a:spLocks noGrp="1"/>
          </p:cNvSpPr>
          <p:nvPr>
            <p:ph idx="1"/>
          </p:nvPr>
        </p:nvSpPr>
        <p:spPr/>
        <p:txBody>
          <a:bodyPr>
            <a:normAutofit lnSpcReduction="10000"/>
          </a:bodyPr>
          <a:lstStyle/>
          <a:p>
            <a:r>
              <a:rPr lang="en-US" dirty="0"/>
              <a:t>What was the type of data ?</a:t>
            </a:r>
          </a:p>
          <a:p>
            <a:r>
              <a:rPr lang="en-US" sz="1200" dirty="0"/>
              <a:t>The data was of categorical type.</a:t>
            </a:r>
          </a:p>
          <a:p>
            <a:r>
              <a:rPr lang="en-US" dirty="0"/>
              <a:t>What is the complete flow of this project ?</a:t>
            </a:r>
          </a:p>
          <a:p>
            <a:r>
              <a:rPr lang="en-US" sz="1300" dirty="0"/>
              <a:t>Please refer to Architecture and it’s description.</a:t>
            </a:r>
          </a:p>
          <a:p>
            <a:r>
              <a:rPr lang="en-US" dirty="0"/>
              <a:t>How many features were used during deployment ?</a:t>
            </a:r>
          </a:p>
          <a:p>
            <a:r>
              <a:rPr lang="en-US" sz="1300" dirty="0"/>
              <a:t>We used only 12 features out of 21 to predict our output.</a:t>
            </a:r>
          </a:p>
          <a:p>
            <a:r>
              <a:rPr lang="en-US" dirty="0"/>
              <a:t>Which cloud platform was used for deployment ?</a:t>
            </a:r>
          </a:p>
          <a:p>
            <a:r>
              <a:rPr lang="en-US" sz="1300" dirty="0"/>
              <a:t>Heroku was used as a cloud platform to deploy this project.</a:t>
            </a:r>
          </a:p>
          <a:p>
            <a:r>
              <a:rPr lang="en-US" dirty="0"/>
              <a:t>Is your model 100% sure about whether mushroom is edible or poisonous ?</a:t>
            </a:r>
          </a:p>
          <a:p>
            <a:r>
              <a:rPr lang="en-US" sz="1300" dirty="0"/>
              <a:t>Looking at the results, yes we are sure. However, it is recommended that you also take help from someone who is expert as some characteristics are same for edible and poisonous mushrooms. </a:t>
            </a:r>
          </a:p>
        </p:txBody>
      </p:sp>
    </p:spTree>
    <p:extLst>
      <p:ext uri="{BB962C8B-B14F-4D97-AF65-F5344CB8AC3E}">
        <p14:creationId xmlns:p14="http://schemas.microsoft.com/office/powerpoint/2010/main" val="390369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6B41-DAD8-3B1D-DFBC-FD82FFF1B6DA}"/>
              </a:ext>
            </a:extLst>
          </p:cNvPr>
          <p:cNvSpPr>
            <a:spLocks noGrp="1"/>
          </p:cNvSpPr>
          <p:nvPr>
            <p:ph type="title"/>
          </p:nvPr>
        </p:nvSpPr>
        <p:spPr/>
        <p:txBody>
          <a:bodyPr anchor="ctr">
            <a:normAutofit/>
          </a:bodyPr>
          <a:lstStyle/>
          <a:p>
            <a:pPr algn="ctr"/>
            <a:r>
              <a:rPr lang="en-US" sz="3200" dirty="0">
                <a:cs typeface="Calibri" panose="020F0502020204030204" pitchFamily="34" charset="0"/>
              </a:rPr>
              <a:t>INTRODUCTION</a:t>
            </a:r>
          </a:p>
        </p:txBody>
      </p:sp>
      <p:sp>
        <p:nvSpPr>
          <p:cNvPr id="3" name="Content Placeholder 2">
            <a:extLst>
              <a:ext uri="{FF2B5EF4-FFF2-40B4-BE49-F238E27FC236}">
                <a16:creationId xmlns:a16="http://schemas.microsoft.com/office/drawing/2014/main" id="{73AB5097-26DE-4C5C-5ADE-61CA01635F49}"/>
              </a:ext>
            </a:extLst>
          </p:cNvPr>
          <p:cNvSpPr>
            <a:spLocks noGrp="1"/>
          </p:cNvSpPr>
          <p:nvPr>
            <p:ph idx="1"/>
          </p:nvPr>
        </p:nvSpPr>
        <p:spPr/>
        <p:txBody>
          <a:bodyPr/>
          <a:lstStyle/>
          <a:p>
            <a:r>
              <a:rPr lang="en-US" dirty="0"/>
              <a:t>Purpose of Detailed Project Report (DPR)</a:t>
            </a:r>
          </a:p>
          <a:p>
            <a:pPr algn="just">
              <a:lnSpc>
                <a:spcPct val="150000"/>
              </a:lnSpc>
            </a:pPr>
            <a:r>
              <a:rPr lang="en-US" sz="1300" i="0" dirty="0">
                <a:solidFill>
                  <a:srgbClr val="222222"/>
                </a:solidFill>
                <a:effectLst/>
              </a:rPr>
              <a:t>A detailed project report is a very extensive and elaborative outline of a project, which includes essential information such as the resources and tasks to be carried out in order to make the project turn into a success. It can also be said that it is the final blueprint of a project after which the implementation and operational process can occur. </a:t>
            </a:r>
          </a:p>
          <a:p>
            <a:pPr algn="just">
              <a:lnSpc>
                <a:spcPct val="150000"/>
              </a:lnSpc>
            </a:pPr>
            <a:r>
              <a:rPr lang="en-US" sz="1300" i="0" dirty="0">
                <a:solidFill>
                  <a:srgbClr val="222222"/>
                </a:solidFill>
                <a:effectLst/>
              </a:rPr>
              <a:t>In this comprehensive project report, we will discuss about the end to end implementation of Mushroom Classification with necessary details like Architecture, Data Visualization, Data Preprocessing, Model Building, Model Performance and Deployment of this project with sample test cases.</a:t>
            </a:r>
            <a:endParaRPr lang="en-US" sz="1300" dirty="0"/>
          </a:p>
          <a:p>
            <a:endParaRPr lang="en-US" dirty="0"/>
          </a:p>
        </p:txBody>
      </p:sp>
    </p:spTree>
    <p:extLst>
      <p:ext uri="{BB962C8B-B14F-4D97-AF65-F5344CB8AC3E}">
        <p14:creationId xmlns:p14="http://schemas.microsoft.com/office/powerpoint/2010/main" val="6001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5492-FC8F-D9F2-F7D4-631246FE81D7}"/>
              </a:ext>
            </a:extLst>
          </p:cNvPr>
          <p:cNvSpPr>
            <a:spLocks noGrp="1"/>
          </p:cNvSpPr>
          <p:nvPr>
            <p:ph type="title"/>
          </p:nvPr>
        </p:nvSpPr>
        <p:spPr/>
        <p:txBody>
          <a:bodyPr anchor="ctr">
            <a:normAutofit/>
          </a:bodyPr>
          <a:lstStyle/>
          <a:p>
            <a:pPr algn="ctr"/>
            <a:r>
              <a:rPr lang="en-US" sz="3200" dirty="0"/>
              <a:t>Problem Statement</a:t>
            </a:r>
          </a:p>
        </p:txBody>
      </p:sp>
      <p:sp>
        <p:nvSpPr>
          <p:cNvPr id="3" name="Content Placeholder 2">
            <a:extLst>
              <a:ext uri="{FF2B5EF4-FFF2-40B4-BE49-F238E27FC236}">
                <a16:creationId xmlns:a16="http://schemas.microsoft.com/office/drawing/2014/main" id="{EAFD91FA-7210-72A0-5A41-3569BD4B0168}"/>
              </a:ext>
            </a:extLst>
          </p:cNvPr>
          <p:cNvSpPr>
            <a:spLocks noGrp="1"/>
          </p:cNvSpPr>
          <p:nvPr>
            <p:ph idx="1"/>
          </p:nvPr>
        </p:nvSpPr>
        <p:spPr/>
        <p:txBody>
          <a:bodyPr>
            <a:normAutofit/>
          </a:bodyPr>
          <a:lstStyle/>
          <a:p>
            <a:pPr algn="just"/>
            <a:r>
              <a:rPr lang="en-US" sz="1600" dirty="0"/>
              <a:t>The Audubon Society Field Guide to North American Mushrooms contains descriptions of hypothetical samples corresponding to 23 species of gilled mushrooms in the </a:t>
            </a:r>
            <a:r>
              <a:rPr lang="en-US" sz="1600" dirty="0" err="1"/>
              <a:t>Agaricus</a:t>
            </a:r>
            <a:r>
              <a:rPr lang="en-US" sz="1600" dirty="0"/>
              <a:t> and </a:t>
            </a:r>
            <a:r>
              <a:rPr lang="en-US" sz="1600" dirty="0" err="1"/>
              <a:t>Lepiota</a:t>
            </a:r>
            <a:r>
              <a:rPr lang="en-US" sz="1600" dirty="0"/>
              <a:t> Family Mushroom (1981). Each species is labelled as either definitely edible, definitely poisonous, or maybe edible but not recommended. This last category was merged with the toxic category. The Guide asserts unequivocally that there is no simple rule for judging a mushroom's edibility, such as "leaflets three, leave it be" for Poisonous Oak and Ivy. </a:t>
            </a:r>
          </a:p>
          <a:p>
            <a:pPr algn="just"/>
            <a:r>
              <a:rPr lang="en-US" sz="1600" dirty="0"/>
              <a:t>The main goal is to predict which mushroom is poisonous &amp; which is edible.</a:t>
            </a:r>
          </a:p>
        </p:txBody>
      </p:sp>
    </p:spTree>
    <p:extLst>
      <p:ext uri="{BB962C8B-B14F-4D97-AF65-F5344CB8AC3E}">
        <p14:creationId xmlns:p14="http://schemas.microsoft.com/office/powerpoint/2010/main" val="31645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9115-9AE0-C3EA-87DF-69E20E352275}"/>
              </a:ext>
            </a:extLst>
          </p:cNvPr>
          <p:cNvSpPr>
            <a:spLocks noGrp="1"/>
          </p:cNvSpPr>
          <p:nvPr>
            <p:ph type="title"/>
          </p:nvPr>
        </p:nvSpPr>
        <p:spPr/>
        <p:txBody>
          <a:bodyPr anchor="ctr">
            <a:normAutofit/>
          </a:bodyPr>
          <a:lstStyle/>
          <a:p>
            <a:pPr algn="ctr"/>
            <a:r>
              <a:rPr lang="en-US" sz="3200" dirty="0"/>
              <a:t>Tools Used</a:t>
            </a:r>
          </a:p>
        </p:txBody>
      </p:sp>
      <p:pic>
        <p:nvPicPr>
          <p:cNvPr id="5" name="Content Placeholder 4">
            <a:extLst>
              <a:ext uri="{FF2B5EF4-FFF2-40B4-BE49-F238E27FC236}">
                <a16:creationId xmlns:a16="http://schemas.microsoft.com/office/drawing/2014/main" id="{9BEBFC2C-E684-296F-6625-6871C7D7374E}"/>
              </a:ext>
            </a:extLst>
          </p:cNvPr>
          <p:cNvPicPr>
            <a:picLocks noGrp="1" noChangeAspect="1"/>
          </p:cNvPicPr>
          <p:nvPr>
            <p:ph idx="1"/>
          </p:nvPr>
        </p:nvPicPr>
        <p:blipFill>
          <a:blip r:embed="rId2"/>
          <a:stretch>
            <a:fillRect/>
          </a:stretch>
        </p:blipFill>
        <p:spPr>
          <a:xfrm>
            <a:off x="3360738" y="2071396"/>
            <a:ext cx="7668046" cy="4162494"/>
          </a:xfrm>
        </p:spPr>
      </p:pic>
    </p:spTree>
    <p:extLst>
      <p:ext uri="{BB962C8B-B14F-4D97-AF65-F5344CB8AC3E}">
        <p14:creationId xmlns:p14="http://schemas.microsoft.com/office/powerpoint/2010/main" val="177617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F473-84FB-7234-DC7C-872F574D97D1}"/>
              </a:ext>
            </a:extLst>
          </p:cNvPr>
          <p:cNvSpPr>
            <a:spLocks noGrp="1"/>
          </p:cNvSpPr>
          <p:nvPr>
            <p:ph type="title"/>
          </p:nvPr>
        </p:nvSpPr>
        <p:spPr>
          <a:xfrm>
            <a:off x="2527610" y="297538"/>
            <a:ext cx="8911687" cy="1280890"/>
          </a:xfrm>
        </p:spPr>
        <p:txBody>
          <a:bodyPr anchor="ctr">
            <a:normAutofit/>
          </a:bodyPr>
          <a:lstStyle/>
          <a:p>
            <a:pPr algn="ctr"/>
            <a:r>
              <a:rPr lang="en-US" sz="3200" dirty="0"/>
              <a:t>Architecture Design</a:t>
            </a:r>
          </a:p>
        </p:txBody>
      </p:sp>
      <p:pic>
        <p:nvPicPr>
          <p:cNvPr id="6" name="Picture 5">
            <a:extLst>
              <a:ext uri="{FF2B5EF4-FFF2-40B4-BE49-F238E27FC236}">
                <a16:creationId xmlns:a16="http://schemas.microsoft.com/office/drawing/2014/main" id="{2A50901A-E08F-7C14-0317-96CC09A92B12}"/>
              </a:ext>
            </a:extLst>
          </p:cNvPr>
          <p:cNvPicPr>
            <a:picLocks noChangeAspect="1"/>
          </p:cNvPicPr>
          <p:nvPr/>
        </p:nvPicPr>
        <p:blipFill>
          <a:blip r:embed="rId2"/>
          <a:stretch>
            <a:fillRect/>
          </a:stretch>
        </p:blipFill>
        <p:spPr>
          <a:xfrm>
            <a:off x="3610947" y="1605196"/>
            <a:ext cx="7725748" cy="5103516"/>
          </a:xfrm>
          <a:prstGeom prst="rect">
            <a:avLst/>
          </a:prstGeom>
        </p:spPr>
      </p:pic>
    </p:spTree>
    <p:extLst>
      <p:ext uri="{BB962C8B-B14F-4D97-AF65-F5344CB8AC3E}">
        <p14:creationId xmlns:p14="http://schemas.microsoft.com/office/powerpoint/2010/main" val="88574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6F26-0A5F-A9F6-BF21-F52EABF644CD}"/>
              </a:ext>
            </a:extLst>
          </p:cNvPr>
          <p:cNvSpPr>
            <a:spLocks noGrp="1"/>
          </p:cNvSpPr>
          <p:nvPr>
            <p:ph type="title"/>
          </p:nvPr>
        </p:nvSpPr>
        <p:spPr/>
        <p:txBody>
          <a:bodyPr anchor="ctr">
            <a:normAutofit/>
          </a:bodyPr>
          <a:lstStyle/>
          <a:p>
            <a:pPr algn="ctr"/>
            <a:r>
              <a:rPr lang="en-US" sz="3200" dirty="0"/>
              <a:t>Architecture Description</a:t>
            </a:r>
          </a:p>
        </p:txBody>
      </p:sp>
      <p:sp>
        <p:nvSpPr>
          <p:cNvPr id="3" name="Content Placeholder 2">
            <a:extLst>
              <a:ext uri="{FF2B5EF4-FFF2-40B4-BE49-F238E27FC236}">
                <a16:creationId xmlns:a16="http://schemas.microsoft.com/office/drawing/2014/main" id="{FE9B7115-EA2E-D7AF-DF34-0AD296B1023A}"/>
              </a:ext>
            </a:extLst>
          </p:cNvPr>
          <p:cNvSpPr>
            <a:spLocks noGrp="1"/>
          </p:cNvSpPr>
          <p:nvPr>
            <p:ph sz="half" idx="1"/>
          </p:nvPr>
        </p:nvSpPr>
        <p:spPr/>
        <p:txBody>
          <a:bodyPr>
            <a:normAutofit fontScale="85000" lnSpcReduction="10000"/>
          </a:bodyPr>
          <a:lstStyle/>
          <a:p>
            <a:r>
              <a:rPr lang="en-US" dirty="0"/>
              <a:t>Data Collection</a:t>
            </a:r>
          </a:p>
          <a:p>
            <a:r>
              <a:rPr lang="en-US" sz="1400" dirty="0"/>
              <a:t>The data for this project is collected from the Kaggle Dataset, the URL for the dataset is given below: </a:t>
            </a:r>
            <a:r>
              <a:rPr lang="en-US" sz="1400" dirty="0">
                <a:hlinkClick r:id="rId2"/>
              </a:rPr>
              <a:t>https://www.kaggle.com/datasets/uciml/mushroom-classification</a:t>
            </a:r>
            <a:r>
              <a:rPr lang="en-US" sz="1400" dirty="0"/>
              <a:t>.</a:t>
            </a:r>
          </a:p>
          <a:p>
            <a:r>
              <a:rPr lang="en-US" dirty="0"/>
              <a:t>Data Description</a:t>
            </a:r>
          </a:p>
          <a:p>
            <a:pPr algn="just"/>
            <a:r>
              <a:rPr lang="en-US" sz="1400" dirty="0"/>
              <a:t>This dataset includes descriptions of hypothetical samples corresponding to 23 species of gilled mushrooms in the Agaricus and Lepiota Family Mushroom drawn from The Audubon Society Field Guide to North American Mushrooms (1981). Each species is identified as definitely edible, definitely poisonous, or of unknown edibility and not recommended. This latter class was combined with the poisonous one. </a:t>
            </a:r>
            <a:endParaRPr lang="en-US" sz="1300" dirty="0"/>
          </a:p>
        </p:txBody>
      </p:sp>
      <p:sp>
        <p:nvSpPr>
          <p:cNvPr id="4" name="Content Placeholder 3">
            <a:extLst>
              <a:ext uri="{FF2B5EF4-FFF2-40B4-BE49-F238E27FC236}">
                <a16:creationId xmlns:a16="http://schemas.microsoft.com/office/drawing/2014/main" id="{0732F894-8054-BD43-DF73-196E86A215BC}"/>
              </a:ext>
            </a:extLst>
          </p:cNvPr>
          <p:cNvSpPr>
            <a:spLocks noGrp="1"/>
          </p:cNvSpPr>
          <p:nvPr>
            <p:ph sz="half" idx="2"/>
          </p:nvPr>
        </p:nvSpPr>
        <p:spPr/>
        <p:txBody>
          <a:bodyPr>
            <a:normAutofit fontScale="85000" lnSpcReduction="10000"/>
          </a:bodyPr>
          <a:lstStyle/>
          <a:p>
            <a:r>
              <a:rPr lang="en-US" dirty="0"/>
              <a:t>Exploratory Data Analysis</a:t>
            </a:r>
          </a:p>
          <a:p>
            <a:pPr algn="just"/>
            <a:r>
              <a:rPr lang="en-US" sz="1400" dirty="0"/>
              <a:t>There are 8124 rows and 23 columns in this data. All the columns are of categorical type. There are two classes present in our target column which are 'p' - poisonous and 'e' - edible.</a:t>
            </a:r>
          </a:p>
          <a:p>
            <a:r>
              <a:rPr lang="en-US" sz="1700" dirty="0"/>
              <a:t>Handling Missing Data</a:t>
            </a:r>
          </a:p>
          <a:p>
            <a:pPr>
              <a:lnSpc>
                <a:spcPct val="120000"/>
              </a:lnSpc>
            </a:pPr>
            <a:r>
              <a:rPr lang="en-US" sz="1400" dirty="0"/>
              <a:t>At first, we observed that there no missing/null values in the dataset. However, if you go through the data description (check the link) you will find that the missing values in one column is replaced with "?". There are 2480 missing values in 'stalk-root' column. First, we will replace these values with np.nan so that we can handle missing data. we will impute the missing values in 'stalk-root' column using sklearn SimpleImputer with strategy='most_frequent'.</a:t>
            </a:r>
          </a:p>
        </p:txBody>
      </p:sp>
    </p:spTree>
    <p:extLst>
      <p:ext uri="{BB962C8B-B14F-4D97-AF65-F5344CB8AC3E}">
        <p14:creationId xmlns:p14="http://schemas.microsoft.com/office/powerpoint/2010/main" val="23974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1ABB-6A6F-FF0A-90E4-5C2A9DE981AA}"/>
              </a:ext>
            </a:extLst>
          </p:cNvPr>
          <p:cNvSpPr>
            <a:spLocks noGrp="1"/>
          </p:cNvSpPr>
          <p:nvPr>
            <p:ph type="title"/>
          </p:nvPr>
        </p:nvSpPr>
        <p:spPr/>
        <p:txBody>
          <a:bodyPr anchor="ctr">
            <a:normAutofit/>
          </a:bodyPr>
          <a:lstStyle/>
          <a:p>
            <a:pPr algn="ctr"/>
            <a:r>
              <a:rPr lang="en-US" sz="3200" dirty="0"/>
              <a:t>Data Visualization</a:t>
            </a:r>
          </a:p>
        </p:txBody>
      </p:sp>
      <p:sp>
        <p:nvSpPr>
          <p:cNvPr id="3" name="Text Placeholder 2">
            <a:extLst>
              <a:ext uri="{FF2B5EF4-FFF2-40B4-BE49-F238E27FC236}">
                <a16:creationId xmlns:a16="http://schemas.microsoft.com/office/drawing/2014/main" id="{2E8A23B0-1980-9B9A-01B9-BC456E960793}"/>
              </a:ext>
            </a:extLst>
          </p:cNvPr>
          <p:cNvSpPr>
            <a:spLocks noGrp="1"/>
          </p:cNvSpPr>
          <p:nvPr>
            <p:ph type="body" idx="1"/>
          </p:nvPr>
        </p:nvSpPr>
        <p:spPr/>
        <p:txBody>
          <a:bodyPr anchor="ctr"/>
          <a:lstStyle/>
          <a:p>
            <a:pPr algn="ctr"/>
            <a:r>
              <a:rPr lang="en-US" sz="1800" dirty="0"/>
              <a:t>Mushroom Class Type</a:t>
            </a:r>
          </a:p>
        </p:txBody>
      </p:sp>
      <p:sp>
        <p:nvSpPr>
          <p:cNvPr id="5" name="Text Placeholder 4">
            <a:extLst>
              <a:ext uri="{FF2B5EF4-FFF2-40B4-BE49-F238E27FC236}">
                <a16:creationId xmlns:a16="http://schemas.microsoft.com/office/drawing/2014/main" id="{9B16CF3E-185C-A8E4-FD88-C0E4FF094FB1}"/>
              </a:ext>
            </a:extLst>
          </p:cNvPr>
          <p:cNvSpPr>
            <a:spLocks noGrp="1"/>
          </p:cNvSpPr>
          <p:nvPr>
            <p:ph type="body" sz="quarter" idx="3"/>
          </p:nvPr>
        </p:nvSpPr>
        <p:spPr/>
        <p:txBody>
          <a:bodyPr anchor="ctr"/>
          <a:lstStyle/>
          <a:p>
            <a:pPr algn="ctr"/>
            <a:r>
              <a:rPr lang="en-US" sz="1800" dirty="0"/>
              <a:t>Mushroom Cap Surface</a:t>
            </a:r>
          </a:p>
        </p:txBody>
      </p:sp>
      <p:pic>
        <p:nvPicPr>
          <p:cNvPr id="3074" name="Picture 2">
            <a:extLst>
              <a:ext uri="{FF2B5EF4-FFF2-40B4-BE49-F238E27FC236}">
                <a16:creationId xmlns:a16="http://schemas.microsoft.com/office/drawing/2014/main" id="{934BF107-0EE1-1258-9AC7-A820F4FCB41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2545738"/>
            <a:ext cx="4343400" cy="36881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5D0CDAE-4E59-A074-7F35-2A268F271C3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545737"/>
            <a:ext cx="4338637" cy="3688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48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F066-61EB-30C4-AC50-23CA3D23CD40}"/>
              </a:ext>
            </a:extLst>
          </p:cNvPr>
          <p:cNvSpPr>
            <a:spLocks noGrp="1"/>
          </p:cNvSpPr>
          <p:nvPr>
            <p:ph type="title"/>
          </p:nvPr>
        </p:nvSpPr>
        <p:spPr/>
        <p:txBody>
          <a:bodyPr anchor="ctr">
            <a:normAutofit/>
          </a:bodyPr>
          <a:lstStyle/>
          <a:p>
            <a:pPr algn="ctr"/>
            <a:r>
              <a:rPr lang="en-US" sz="3200" dirty="0"/>
              <a:t>Data Visualization (continued..)</a:t>
            </a:r>
          </a:p>
        </p:txBody>
      </p:sp>
      <p:sp>
        <p:nvSpPr>
          <p:cNvPr id="3" name="Text Placeholder 2">
            <a:extLst>
              <a:ext uri="{FF2B5EF4-FFF2-40B4-BE49-F238E27FC236}">
                <a16:creationId xmlns:a16="http://schemas.microsoft.com/office/drawing/2014/main" id="{E6B53EC0-007C-959E-D350-509954E86685}"/>
              </a:ext>
            </a:extLst>
          </p:cNvPr>
          <p:cNvSpPr>
            <a:spLocks noGrp="1"/>
          </p:cNvSpPr>
          <p:nvPr>
            <p:ph type="body" idx="1"/>
          </p:nvPr>
        </p:nvSpPr>
        <p:spPr/>
        <p:txBody>
          <a:bodyPr anchor="ctr"/>
          <a:lstStyle/>
          <a:p>
            <a:pPr algn="ctr"/>
            <a:r>
              <a:rPr lang="en-US" sz="1800" dirty="0"/>
              <a:t>Mushroom Bruises Types</a:t>
            </a:r>
          </a:p>
        </p:txBody>
      </p:sp>
      <p:sp>
        <p:nvSpPr>
          <p:cNvPr id="5" name="Text Placeholder 4">
            <a:extLst>
              <a:ext uri="{FF2B5EF4-FFF2-40B4-BE49-F238E27FC236}">
                <a16:creationId xmlns:a16="http://schemas.microsoft.com/office/drawing/2014/main" id="{517BBF8D-40D6-DF56-25F7-ACF84C451232}"/>
              </a:ext>
            </a:extLst>
          </p:cNvPr>
          <p:cNvSpPr>
            <a:spLocks noGrp="1"/>
          </p:cNvSpPr>
          <p:nvPr>
            <p:ph type="body" sz="quarter" idx="3"/>
          </p:nvPr>
        </p:nvSpPr>
        <p:spPr/>
        <p:txBody>
          <a:bodyPr anchor="ctr"/>
          <a:lstStyle/>
          <a:p>
            <a:pPr algn="ctr"/>
            <a:r>
              <a:rPr lang="en-US" sz="1800" dirty="0"/>
              <a:t>Mushroom Gill Spacing</a:t>
            </a:r>
          </a:p>
        </p:txBody>
      </p:sp>
      <p:pic>
        <p:nvPicPr>
          <p:cNvPr id="4098" name="Picture 2">
            <a:extLst>
              <a:ext uri="{FF2B5EF4-FFF2-40B4-BE49-F238E27FC236}">
                <a16:creationId xmlns:a16="http://schemas.microsoft.com/office/drawing/2014/main" id="{DC2E9D23-76FF-9AEC-24B7-3CA3743F21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2545737"/>
            <a:ext cx="4343400" cy="36881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4A423D1-DB88-9276-2DD6-8120760C65F0}"/>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545736"/>
            <a:ext cx="4338637" cy="368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5219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196</TotalTime>
  <Words>1509</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Wisp</vt:lpstr>
      <vt:lpstr>MUSHROOM CLASSIFICATION DETAILED PROJECT REPORT (DPR) </vt:lpstr>
      <vt:lpstr>ABSTRACT</vt:lpstr>
      <vt:lpstr>INTRODUCTION</vt:lpstr>
      <vt:lpstr>Problem Statement</vt:lpstr>
      <vt:lpstr>Tools Used</vt:lpstr>
      <vt:lpstr>Architecture Design</vt:lpstr>
      <vt:lpstr>Architecture Description</vt:lpstr>
      <vt:lpstr>Data Visualization</vt:lpstr>
      <vt:lpstr>Data Visualization (continued..)</vt:lpstr>
      <vt:lpstr>Data Visualization (continued..)</vt:lpstr>
      <vt:lpstr>Data Visualization (continued..)</vt:lpstr>
      <vt:lpstr>Data Visualization (continued..)</vt:lpstr>
      <vt:lpstr>Data Visualization (continued..)</vt:lpstr>
      <vt:lpstr>Data Visualization (continued..)</vt:lpstr>
      <vt:lpstr>Architecture Description (continued..)</vt:lpstr>
      <vt:lpstr>Web Interface</vt:lpstr>
      <vt:lpstr>Test Cases</vt:lpstr>
      <vt:lpstr>Test Cases (continued)</vt:lpstr>
      <vt:lpstr>Summary</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 DETAILED PROJECT REPORT (DPR)</dc:title>
  <dc:creator>Akshay Paunikar</dc:creator>
  <cp:lastModifiedBy>Akshay Paunikar</cp:lastModifiedBy>
  <cp:revision>23</cp:revision>
  <dcterms:created xsi:type="dcterms:W3CDTF">2022-10-13T13:50:45Z</dcterms:created>
  <dcterms:modified xsi:type="dcterms:W3CDTF">2022-10-15T19:31:33Z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