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8FA42-6D25-4D5D-8DA5-99716A5F551A}" type="datetimeFigureOut">
              <a:rPr lang="en-IN" smtClean="0"/>
              <a:t>04-07-2020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971627-9545-4BC0-9EEA-6F8BBAB8025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3212976"/>
            <a:ext cx="772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Capstone Project:- Pneumonia Detection Challenge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690865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Project Group</a:t>
            </a:r>
            <a:r>
              <a:rPr lang="en-IN" b="1" dirty="0" smtClean="0"/>
              <a:t>:- 1. </a:t>
            </a:r>
            <a:r>
              <a:rPr lang="en-IN" b="1" dirty="0" smtClean="0"/>
              <a:t>Asim Nadaf</a:t>
            </a:r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            </a:t>
            </a:r>
            <a:r>
              <a:rPr lang="en-IN" b="1" dirty="0" smtClean="0"/>
              <a:t>               2</a:t>
            </a:r>
            <a:r>
              <a:rPr lang="en-IN" b="1" dirty="0" smtClean="0"/>
              <a:t>. </a:t>
            </a:r>
            <a:r>
              <a:rPr lang="en-IN" b="1" dirty="0" smtClean="0"/>
              <a:t>Akshay </a:t>
            </a:r>
            <a:r>
              <a:rPr lang="en-IN" b="1" dirty="0" err="1" smtClean="0"/>
              <a:t>RamChandra</a:t>
            </a:r>
            <a:endParaRPr lang="en-IN" b="1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            </a:t>
            </a:r>
            <a:r>
              <a:rPr lang="en-IN" b="1" dirty="0" smtClean="0"/>
              <a:t>               3</a:t>
            </a:r>
            <a:r>
              <a:rPr lang="en-IN" b="1" dirty="0" smtClean="0"/>
              <a:t>. </a:t>
            </a:r>
            <a:r>
              <a:rPr lang="en-IN" b="1" dirty="0" smtClean="0"/>
              <a:t>Animesh Sharma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32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816529"/>
            <a:ext cx="176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4. </a:t>
            </a:r>
            <a:r>
              <a:rPr lang="en-IN" b="1" i="1" u="sng" dirty="0" smtClean="0"/>
              <a:t>Lung Cancer</a:t>
            </a:r>
            <a:endParaRPr lang="en-IN" b="1" i="1" u="sng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2448272" cy="288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891897"/>
            <a:ext cx="2647657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 bwMode="auto">
          <a:xfrm>
            <a:off x="3530649" y="4869160"/>
            <a:ext cx="2337495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877274"/>
            <a:ext cx="2448272" cy="1582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2401646" cy="288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909" y="1556792"/>
            <a:ext cx="3721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Lung Cancer is a malignant</a:t>
            </a:r>
            <a:r>
              <a:rPr lang="en-US" dirty="0"/>
              <a:t> </a:t>
            </a:r>
            <a:r>
              <a:rPr lang="en-US" dirty="0" smtClean="0"/>
              <a:t>lung tumor</a:t>
            </a:r>
            <a:r>
              <a:rPr lang="en-US" dirty="0"/>
              <a:t> characterized by uncontrolled </a:t>
            </a:r>
            <a:r>
              <a:rPr lang="en-US" dirty="0" smtClean="0"/>
              <a:t>cellgrowth</a:t>
            </a:r>
            <a:r>
              <a:rPr lang="en-US" dirty="0"/>
              <a:t> in </a:t>
            </a:r>
            <a:r>
              <a:rPr lang="en-US" dirty="0" smtClean="0"/>
              <a:t>tissues</a:t>
            </a:r>
            <a:r>
              <a:rPr lang="en-US" dirty="0"/>
              <a:t> of the </a:t>
            </a:r>
            <a:r>
              <a:rPr lang="en-US" dirty="0" smtClean="0"/>
              <a:t>lung.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</p:spTree>
    <p:extLst>
      <p:ext uri="{BB962C8B-B14F-4D97-AF65-F5344CB8AC3E}">
        <p14:creationId xmlns:p14="http://schemas.microsoft.com/office/powerpoint/2010/main" val="549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340768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Atelectasis</a:t>
            </a:r>
            <a:r>
              <a:rPr lang="en-US" dirty="0"/>
              <a:t> describes loss of lung volume secondary to collapse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has many causes, the root of which is bronchial obstruction with absorption of distal gas.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Atelectasis </a:t>
            </a:r>
            <a:r>
              <a:rPr lang="en-US" dirty="0"/>
              <a:t>may be </a:t>
            </a:r>
            <a:r>
              <a:rPr lang="en-US" dirty="0" smtClean="0"/>
              <a:t>sub segmental, </a:t>
            </a:r>
            <a:r>
              <a:rPr lang="en-US" dirty="0"/>
              <a:t>segmental, lobar, or involve the entire lung. 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01008"/>
            <a:ext cx="455000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12" y="3501008"/>
            <a:ext cx="217374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3568" y="816529"/>
            <a:ext cx="433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5. </a:t>
            </a:r>
            <a:r>
              <a:rPr lang="en-US" b="1" u="sng" dirty="0" smtClean="0"/>
              <a:t>Volume loss (Atelectasis or collapse)</a:t>
            </a:r>
            <a:endParaRPr lang="en-IN" b="1" i="1" u="sng" dirty="0"/>
          </a:p>
        </p:txBody>
      </p:sp>
      <p:sp>
        <p:nvSpPr>
          <p:cNvPr id="8" name="Rectangle 7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</p:spTree>
    <p:extLst>
      <p:ext uri="{BB962C8B-B14F-4D97-AF65-F5344CB8AC3E}">
        <p14:creationId xmlns:p14="http://schemas.microsoft.com/office/powerpoint/2010/main" val="1280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9" y="1151949"/>
            <a:ext cx="4660776" cy="549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69" y="777491"/>
            <a:ext cx="4086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5. </a:t>
            </a:r>
            <a:r>
              <a:rPr lang="en-IN" b="1" i="1" u="sng" dirty="0" smtClean="0"/>
              <a:t>Post radiation or Surgical changes</a:t>
            </a:r>
            <a:endParaRPr lang="en-IN" b="1" i="1" u="sng" dirty="0"/>
          </a:p>
        </p:txBody>
      </p:sp>
      <p:sp>
        <p:nvSpPr>
          <p:cNvPr id="6" name="Rectangle 5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802" y="1151949"/>
            <a:ext cx="39636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Radiation-induced lung injury (RILI) encompasses any lung toxicity induced by radiation therapy (RT) and manifests acutely as radiation pneumonitis and chronically as radiation pulmonary fibrosis.</a:t>
            </a: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08" y="3181283"/>
            <a:ext cx="1973918" cy="197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181283"/>
            <a:ext cx="1973918" cy="197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0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87" y="107632"/>
            <a:ext cx="149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Agenda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655" y="1052013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IN" b="1" dirty="0" smtClean="0">
                <a:solidFill>
                  <a:srgbClr val="0070C0"/>
                </a:solidFill>
              </a:rPr>
              <a:t>What is Pneumonia, </a:t>
            </a:r>
            <a:r>
              <a:rPr lang="en-IN" b="1" dirty="0">
                <a:solidFill>
                  <a:srgbClr val="0070C0"/>
                </a:solidFill>
              </a:rPr>
              <a:t>CXR Visibility &amp; Lung </a:t>
            </a:r>
            <a:r>
              <a:rPr lang="en-IN" b="1" dirty="0" smtClean="0">
                <a:solidFill>
                  <a:srgbClr val="0070C0"/>
                </a:solidFill>
              </a:rPr>
              <a:t>Opacities</a:t>
            </a:r>
          </a:p>
          <a:p>
            <a:pPr marL="342900" indent="-342900">
              <a:buFont typeface="+mj-lt"/>
              <a:buAutoNum type="alphaUcPeriod"/>
            </a:pPr>
            <a:endParaRPr lang="en-IN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b="1" dirty="0">
                <a:solidFill>
                  <a:srgbClr val="0070C0"/>
                </a:solidFill>
              </a:rPr>
              <a:t>Opacities that are not related to Pneumonia</a:t>
            </a:r>
            <a:endParaRPr lang="en-IN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lphaUcPeriod"/>
            </a:pPr>
            <a:endParaRPr lang="en-IN" b="1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IN" b="1" dirty="0" smtClean="0">
                <a:solidFill>
                  <a:srgbClr val="0070C0"/>
                </a:solidFill>
              </a:rPr>
              <a:t>Pre-Processing, Data Visualization, EDA</a:t>
            </a:r>
          </a:p>
          <a:p>
            <a:r>
              <a:rPr lang="en-IN" b="1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i="1" dirty="0" smtClean="0"/>
              <a:t>Exploring the given Data files, classes and images of different classes.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b="1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i="1" dirty="0" smtClean="0"/>
              <a:t>Dealing with missing values </a:t>
            </a:r>
          </a:p>
          <a:p>
            <a:endParaRPr lang="en-US" sz="1600" b="1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i="1" dirty="0" smtClean="0"/>
              <a:t>Visualization of different classes </a:t>
            </a:r>
          </a:p>
          <a:p>
            <a:endParaRPr lang="en-US" sz="1600" b="1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i="1" dirty="0" smtClean="0"/>
              <a:t> Analysis from the visualization of different classes.</a:t>
            </a:r>
            <a:endParaRPr lang="en-IN" sz="1600" b="1" i="1" dirty="0"/>
          </a:p>
        </p:txBody>
      </p:sp>
    </p:spTree>
    <p:extLst>
      <p:ext uri="{BB962C8B-B14F-4D97-AF65-F5344CB8AC3E}">
        <p14:creationId xmlns:p14="http://schemas.microsoft.com/office/powerpoint/2010/main" val="4270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2880320" cy="36230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What is Pneumonia?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8072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Pneumonia is an infection in one or both lungs. Bacteria, viruses, and fungi cause it.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The infection causes inflammation in the air sacs in your lungs, which are called alveoli. </a:t>
            </a:r>
            <a:endParaRPr lang="en-IN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" t="5136" r="4509"/>
          <a:stretch/>
        </p:blipFill>
        <p:spPr bwMode="auto">
          <a:xfrm>
            <a:off x="151763" y="3061824"/>
            <a:ext cx="3443844" cy="2325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77735"/>
            <a:ext cx="4032448" cy="24297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032448" cy="24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79912" y="3933056"/>
            <a:ext cx="576064" cy="444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3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13" y="44624"/>
            <a:ext cx="1944216" cy="43431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CXR Visibility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89396"/>
            <a:ext cx="2781219" cy="266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8178" y="980728"/>
            <a:ext cx="7678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Tissues with sparse material, such as lungs which are full of air, do not absorb the X-rays and appear black in the image. </a:t>
            </a:r>
          </a:p>
          <a:p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Dense tissues such as bones absorb X-rays and appear white in the image.</a:t>
            </a:r>
            <a:endParaRPr lang="en-IN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5656" y="485271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Normal Image</a:t>
            </a:r>
            <a:endParaRPr lang="en-IN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4139952" y="2944689"/>
            <a:ext cx="2664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Black = Air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White = Bone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Grey = Tissue or Fluid</a:t>
            </a:r>
          </a:p>
        </p:txBody>
      </p:sp>
    </p:spTree>
    <p:extLst>
      <p:ext uri="{BB962C8B-B14F-4D97-AF65-F5344CB8AC3E}">
        <p14:creationId xmlns:p14="http://schemas.microsoft.com/office/powerpoint/2010/main" val="28504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313" y="44624"/>
            <a:ext cx="1944216" cy="43431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Lung Opacities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0683" y="483430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Lung Opacity</a:t>
            </a:r>
            <a:endParaRPr lang="en-IN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648699" y="949370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Pneumonia usually manifests as an area or areas of increased opacity on CXR.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55576" y="1412776"/>
            <a:ext cx="3675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Normal vs. Lung Opacity images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5653"/>
            <a:ext cx="2952328" cy="29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75656" y="485271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Normal Image</a:t>
            </a:r>
            <a:endParaRPr lang="en-IN" sz="14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73411"/>
            <a:ext cx="2871526" cy="286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38" y="1000473"/>
            <a:ext cx="4323562" cy="178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69269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Lung Opacity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692697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Normal Image</a:t>
            </a:r>
            <a:endParaRPr lang="en-IN" sz="14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924944"/>
            <a:ext cx="4320479" cy="1800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313" y="44624"/>
            <a:ext cx="1944216" cy="43431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Lung Opacities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7" y="4888151"/>
            <a:ext cx="4356973" cy="178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862" y="800270"/>
            <a:ext cx="2323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1. </a:t>
            </a:r>
            <a:r>
              <a:rPr lang="en-IN" sz="2000" b="1" i="1" u="sng" dirty="0" smtClean="0"/>
              <a:t>Pleural </a:t>
            </a:r>
            <a:r>
              <a:rPr lang="en-IN" sz="2000" b="1" i="1" u="sng" dirty="0"/>
              <a:t>effusion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45" y="1484784"/>
            <a:ext cx="27051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52120" y="4286342"/>
            <a:ext cx="1587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Pleural Effusion</a:t>
            </a:r>
            <a:endParaRPr lang="en-IN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39181" y="431151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Normal Image</a:t>
            </a:r>
            <a:endParaRPr lang="en-IN" sz="14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484784"/>
            <a:ext cx="26479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1272" y="4869160"/>
            <a:ext cx="82511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lower part of the right lung of </a:t>
            </a:r>
            <a:r>
              <a:rPr lang="en-IN" b="1" dirty="0" smtClean="0"/>
              <a:t>Pleural Effusion image </a:t>
            </a:r>
            <a:r>
              <a:rPr lang="en-US" dirty="0" smtClean="0"/>
              <a:t>(the </a:t>
            </a:r>
            <a:r>
              <a:rPr lang="en-US" dirty="0"/>
              <a:t>right lung is at the left side of the picture) is </a:t>
            </a:r>
            <a:r>
              <a:rPr lang="en-US" dirty="0" smtClean="0"/>
              <a:t>shorter </a:t>
            </a:r>
            <a:r>
              <a:rPr lang="en-US" dirty="0"/>
              <a:t>than in a </a:t>
            </a:r>
            <a:r>
              <a:rPr lang="en-US" b="1" dirty="0" smtClean="0"/>
              <a:t>Normal </a:t>
            </a:r>
            <a:r>
              <a:rPr lang="en-US" b="1" dirty="0"/>
              <a:t>image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caused by an accumulation of fluid in the chest outside of the lung. This causes the lung to look smaller on the chest radiograph.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3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  <p:sp>
        <p:nvSpPr>
          <p:cNvPr id="5" name="Rectangle 4"/>
          <p:cNvSpPr/>
          <p:nvPr/>
        </p:nvSpPr>
        <p:spPr>
          <a:xfrm>
            <a:off x="420094" y="764704"/>
            <a:ext cx="269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2. </a:t>
            </a:r>
            <a:r>
              <a:rPr lang="en-IN" b="1" i="1" u="sng" dirty="0" smtClean="0"/>
              <a:t>Unclear </a:t>
            </a:r>
            <a:r>
              <a:rPr lang="en-IN" b="1" i="1" u="sng" dirty="0"/>
              <a:t>Abnormality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87" y="1278053"/>
            <a:ext cx="2366971" cy="258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2" y="4077072"/>
            <a:ext cx="23336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89906" y="4116128"/>
            <a:ext cx="51585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is a low quality chest radiograph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left lung (on the right side of the picture) looks small but that's </a:t>
            </a:r>
            <a:r>
              <a:rPr lang="en-US" dirty="0" smtClean="0"/>
              <a:t>because </a:t>
            </a:r>
            <a:r>
              <a:rPr lang="en-US" dirty="0"/>
              <a:t>the image is not symmetrical. 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672408" y="1882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can't </a:t>
            </a:r>
            <a:r>
              <a:rPr lang="en-US" dirty="0"/>
              <a:t>see a clear reason for this image to be abnormal.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1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4420751" cy="330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8274" y="44624"/>
            <a:ext cx="6624736" cy="41549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Opacities 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ot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elated </a:t>
            </a:r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to Pneumonia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933" y="1340768"/>
            <a:ext cx="4154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Cephalization</a:t>
            </a:r>
            <a:r>
              <a:rPr lang="en-US" dirty="0"/>
              <a:t> refers to the redistribution of blood into the upper lobe </a:t>
            </a:r>
            <a:r>
              <a:rPr lang="en-US" b="1" dirty="0"/>
              <a:t>vessels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Pulmonary venous pressure exceeds 10 to 12 mmHg results in cephalization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88105"/>
            <a:ext cx="2995555" cy="24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3568" y="816529"/>
            <a:ext cx="242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3. </a:t>
            </a:r>
            <a:r>
              <a:rPr lang="en-IN" b="1" i="1" u="sng" dirty="0" smtClean="0"/>
              <a:t>Pulmonary </a:t>
            </a:r>
            <a:r>
              <a:rPr lang="en-IN" b="1" i="1" u="sng" dirty="0" err="1" smtClean="0"/>
              <a:t>Edema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7445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11711</TotalTime>
  <Words>423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PowerPoint Presentation</vt:lpstr>
      <vt:lpstr>What is Pneumonia?</vt:lpstr>
      <vt:lpstr>CXR Visibility</vt:lpstr>
      <vt:lpstr>Lung Opacities</vt:lpstr>
      <vt:lpstr>Lung Opacities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89</cp:revision>
  <dcterms:created xsi:type="dcterms:W3CDTF">2020-06-27T04:50:46Z</dcterms:created>
  <dcterms:modified xsi:type="dcterms:W3CDTF">2020-07-05T08:26:43Z</dcterms:modified>
</cp:coreProperties>
</file>