
<file path=[Content_Types].xml><?xml version="1.0" encoding="utf-8"?>
<Types xmlns="http://schemas.openxmlformats.org/package/2006/content-types">
  <Override PartName="/_rels/.rels" ContentType="application/vnd.openxmlformats-package.relationships+xml"/>
  <Override PartName="/ppt/slides/slide8.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28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28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28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2120" y="1768680"/>
            <a:ext cx="5495040" cy="4384440"/>
          </a:xfrm>
          <a:prstGeom prst="rect">
            <a:avLst/>
          </a:prstGeom>
          <a:ln>
            <a:noFill/>
          </a:ln>
        </p:spPr>
      </p:pic>
      <p:pic>
        <p:nvPicPr>
          <p:cNvPr id="38" name="" descr=""/>
          <p:cNvPicPr/>
          <p:nvPr/>
        </p:nvPicPr>
        <p:blipFill>
          <a:blip r:embed="rId3"/>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28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28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28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28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28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28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28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IN" sz="2800" spc="-1" strike="noStrike">
                <a:solidFill>
                  <a:srgbClr val="000000"/>
                </a:solidFill>
                <a:uFill>
                  <a:solidFill>
                    <a:srgbClr val="ffffff"/>
                  </a:solidFill>
                </a:uFill>
                <a:latin typeface="Arial"/>
              </a:rPr>
              <a:t>Click to edit the title text format</a:t>
            </a:r>
            <a:endParaRPr b="0" lang="en-IN" sz="28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IN" sz="1400" spc="-1" strike="noStrike">
                <a:solidFill>
                  <a:srgbClr val="000000"/>
                </a:solidFill>
                <a:uFill>
                  <a:solidFill>
                    <a:srgbClr val="ffffff"/>
                  </a:solidFill>
                </a:uFill>
                <a:latin typeface="Times New Roman"/>
              </a:rPr>
              <a:t>&lt;date/time&gt;</a:t>
            </a:r>
            <a:endParaRPr b="0" lang="en-IN"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IN" sz="1400" spc="-1" strike="noStrike">
                <a:solidFill>
                  <a:srgbClr val="000000"/>
                </a:solidFill>
                <a:uFill>
                  <a:solidFill>
                    <a:srgbClr val="ffffff"/>
                  </a:solidFill>
                </a:uFill>
                <a:latin typeface="Times New Roman"/>
              </a:rPr>
              <a:t>&lt;footer&gt;</a:t>
            </a:r>
            <a:endParaRPr b="0" lang="en-IN"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C48F5467-8D5A-49E6-892F-5A1F7317EE34}" type="slidenum">
              <a:rPr b="0" lang="en-IN" sz="14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a:noFill/>
          <a:ln>
            <a:noFill/>
          </a:ln>
        </p:spPr>
        <p:txBody>
          <a:bodyPr lIns="0" rIns="0" tIns="0" bIns="0" anchor="ctr"/>
          <a:p>
            <a:pPr algn="ctr"/>
            <a:r>
              <a:rPr b="0" lang="en-IN" sz="2800" spc="-1" strike="noStrike">
                <a:solidFill>
                  <a:srgbClr val="000000"/>
                </a:solidFill>
                <a:uFill>
                  <a:solidFill>
                    <a:srgbClr val="ffffff"/>
                  </a:solidFill>
                </a:uFill>
                <a:latin typeface="Arial"/>
              </a:rPr>
              <a:t>What is Front-End</a:t>
            </a:r>
            <a:endParaRPr b="0" lang="en-IN" sz="2800" spc="-1" strike="noStrike">
              <a:solidFill>
                <a:srgbClr val="000000"/>
              </a:solidFill>
              <a:uFill>
                <a:solidFill>
                  <a:srgbClr val="ffffff"/>
                </a:solidFill>
              </a:uFill>
              <a:latin typeface="Arial"/>
            </a:endParaRPr>
          </a:p>
        </p:txBody>
      </p:sp>
      <p:sp>
        <p:nvSpPr>
          <p:cNvPr id="40" name="TextShape 2"/>
          <p:cNvSpPr txBox="1"/>
          <p:nvPr/>
        </p:nvSpPr>
        <p:spPr>
          <a:xfrm>
            <a:off x="504000" y="1769040"/>
            <a:ext cx="9071640" cy="4384440"/>
          </a:xfrm>
          <a:prstGeom prst="rect">
            <a:avLst/>
          </a:prstGeom>
          <a:noFill/>
          <a:ln>
            <a:noFill/>
          </a:ln>
        </p:spPr>
        <p:txBody>
          <a:bodyPr lIns="0" rIns="0" tIns="0" bIns="0" anchor="ctr"/>
          <a:p>
            <a:pPr algn="ctr"/>
            <a:r>
              <a:rPr b="0" lang="en-IN" sz="3200" spc="-1" strike="noStrike">
                <a:solidFill>
                  <a:srgbClr val="000000"/>
                </a:solidFill>
                <a:uFill>
                  <a:solidFill>
                    <a:srgbClr val="ffffff"/>
                  </a:solidFill>
                </a:uFill>
                <a:latin typeface="Arial"/>
              </a:rPr>
              <a:t>Front-end web development, is the practice of producing HTML, CSS and JavaScript for a website or Web Application so that a user can see and interact with them directly. The challenge associated with front end development is that the tools and techniques used to create the front end of a website change con stantly and so the developer needs to constantly be aware of how the field is developing.</a:t>
            </a:r>
            <a:endParaRPr b="0" lang="en-IN" sz="32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rIns="0" tIns="0" bIns="0" anchor="ctr"/>
          <a:p>
            <a:pPr algn="ctr"/>
            <a:r>
              <a:rPr b="0" lang="en-IN" sz="2800" spc="-1" strike="noStrike">
                <a:solidFill>
                  <a:srgbClr val="000000"/>
                </a:solidFill>
                <a:uFill>
                  <a:solidFill>
                    <a:srgbClr val="ffffff"/>
                  </a:solidFill>
                </a:uFill>
                <a:latin typeface="Arial"/>
              </a:rPr>
              <a:t>HyperText Markup Language (HTML)</a:t>
            </a:r>
            <a:endParaRPr b="0" lang="en-IN" sz="2800" spc="-1" strike="noStrike">
              <a:solidFill>
                <a:srgbClr val="000000"/>
              </a:solidFill>
              <a:uFill>
                <a:solidFill>
                  <a:srgbClr val="ffffff"/>
                </a:solidFill>
              </a:uFill>
              <a:latin typeface="Arial"/>
            </a:endParaRPr>
          </a:p>
        </p:txBody>
      </p:sp>
      <p:sp>
        <p:nvSpPr>
          <p:cNvPr id="42"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HyperText Markup Language (HTML) is the backbone of any website development process, without which a web page doesn't exist.</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 </a:t>
            </a:r>
            <a:r>
              <a:rPr b="0" lang="en-IN" sz="3200" spc="-1" strike="noStrike">
                <a:solidFill>
                  <a:srgbClr val="000000"/>
                </a:solidFill>
                <a:uFill>
                  <a:solidFill>
                    <a:srgbClr val="ffffff"/>
                  </a:solidFill>
                </a:uFill>
                <a:latin typeface="Arial"/>
              </a:rPr>
              <a:t>Hypertext means that text has links, termed hyperlinks, embedded in it. When a user clicks on a word or a phrase that has a hyperlink, it will bring another webpage. A markup language indicates text can be turned into images, tables, links, and other representations. It is the HTML code that provides an overall framework of how the site will look. HTML was developed by Tim Berners-Lee. The latest version of HTML is called HTML5 and was published on October 28, 2014 by the W3 recommendation. This version contains new and efficient ways of handling elements such as video and audio files.</a:t>
            </a:r>
            <a:endParaRPr b="0" lang="en-IN" sz="3200" spc="-1" strike="noStrike">
              <a:solidFill>
                <a:srgbClr val="000000"/>
              </a:solidFill>
              <a:uFill>
                <a:solidFill>
                  <a:srgbClr val="ffffff"/>
                </a:solidFill>
              </a:u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rIns="0" tIns="0" bIns="0" anchor="ctr"/>
          <a:p>
            <a:pPr algn="ctr"/>
            <a:r>
              <a:rPr b="0" lang="en-IN" sz="2800" spc="-1" strike="noStrike">
                <a:solidFill>
                  <a:srgbClr val="000000"/>
                </a:solidFill>
                <a:uFill>
                  <a:solidFill>
                    <a:srgbClr val="ffffff"/>
                  </a:solidFill>
                </a:uFill>
                <a:latin typeface="Arial"/>
              </a:rPr>
              <a:t>Cascading Style Sheets (CSS)</a:t>
            </a:r>
            <a:endParaRPr b="0" lang="en-IN" sz="2800" spc="-1" strike="noStrike">
              <a:solidFill>
                <a:srgbClr val="000000"/>
              </a:solidFill>
              <a:uFill>
                <a:solidFill>
                  <a:srgbClr val="ffffff"/>
                </a:solidFill>
              </a:uFill>
              <a:latin typeface="Arial"/>
            </a:endParaRPr>
          </a:p>
        </p:txBody>
      </p:sp>
      <p:sp>
        <p:nvSpPr>
          <p:cNvPr id="44"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Cascading Style Sheets (CSS) controls the presentation aspect of the site and allows your site to have its own unique look. It does this by maintaining style sheets which sit on top of other style rules and are triggered based on other inputs, such as device screen size and resolution.</a:t>
            </a:r>
            <a:endParaRPr b="0" lang="en-IN" sz="3200" spc="-1" strike="noStrike">
              <a:solidFill>
                <a:srgbClr val="000000"/>
              </a:solidFill>
              <a:uFill>
                <a:solidFill>
                  <a:srgbClr val="ffffff"/>
                </a:solidFill>
              </a:u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504000" y="301320"/>
            <a:ext cx="9071640" cy="1262160"/>
          </a:xfrm>
          <a:prstGeom prst="rect">
            <a:avLst/>
          </a:prstGeom>
          <a:noFill/>
          <a:ln>
            <a:noFill/>
          </a:ln>
        </p:spPr>
        <p:txBody>
          <a:bodyPr lIns="0" rIns="0" tIns="0" bIns="0" anchor="ctr"/>
          <a:p>
            <a:pPr algn="ctr"/>
            <a:r>
              <a:rPr b="0" lang="en-IN" sz="2800" spc="-1" strike="noStrike">
                <a:solidFill>
                  <a:srgbClr val="000000"/>
                </a:solidFill>
                <a:uFill>
                  <a:solidFill>
                    <a:srgbClr val="ffffff"/>
                  </a:solidFill>
                </a:uFill>
                <a:latin typeface="Arial"/>
              </a:rPr>
              <a:t>JavaScript</a:t>
            </a:r>
            <a:endParaRPr b="0" lang="en-IN" sz="2800" spc="-1" strike="noStrike">
              <a:solidFill>
                <a:srgbClr val="000000"/>
              </a:solidFill>
              <a:uFill>
                <a:solidFill>
                  <a:srgbClr val="ffffff"/>
                </a:solidFill>
              </a:uFill>
              <a:latin typeface="Arial"/>
            </a:endParaRPr>
          </a:p>
        </p:txBody>
      </p:sp>
      <p:sp>
        <p:nvSpPr>
          <p:cNvPr id="46"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JavaScript is an event-based imperative programming language (as opposed to HTML's declarative language model) that is used to transform a static HTML page into a dynamic interface. JavaScript code can use the Document Object Model (DOM), provided by the HTML standard, to manipulate a web page in response to events, like user input.</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Using a technique called AJAX, JavaScript code can also actively retrieve content from the web (independent of the original HTML page retrieval), and also react to server-side events as well, adding a truly dynamic nature to the web page experience.</a:t>
            </a:r>
            <a:endParaRPr b="0" lang="en-IN" sz="3200" spc="-1" strike="noStrike">
              <a:solidFill>
                <a:srgbClr val="000000"/>
              </a:solidFill>
              <a:uFill>
                <a:solidFill>
                  <a:srgbClr val="ffffff"/>
                </a:solidFill>
              </a:uFill>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432360" y="3489840"/>
            <a:ext cx="9071640" cy="1262160"/>
          </a:xfrm>
          <a:prstGeom prst="rect">
            <a:avLst/>
          </a:prstGeom>
          <a:noFill/>
          <a:ln>
            <a:noFill/>
          </a:ln>
        </p:spPr>
        <p:txBody>
          <a:bodyPr lIns="0" rIns="0" tIns="0" bIns="0" anchor="ctr"/>
          <a:p>
            <a:pPr algn="ctr"/>
            <a:r>
              <a:rPr b="0" lang="en-IN" sz="2800" spc="-1" strike="noStrike">
                <a:solidFill>
                  <a:srgbClr val="000000"/>
                </a:solidFill>
                <a:uFill>
                  <a:solidFill>
                    <a:srgbClr val="ffffff"/>
                  </a:solidFill>
                </a:uFill>
                <a:latin typeface="Arial"/>
              </a:rPr>
              <a:t>Goals for development</a:t>
            </a:r>
            <a:endParaRPr b="0" lang="en-IN" sz="2800" spc="-1" strike="noStrike">
              <a:solidFill>
                <a:srgbClr val="000000"/>
              </a:solidFill>
              <a:uFill>
                <a:solidFill>
                  <a:srgbClr val="ffffff"/>
                </a:solidFill>
              </a:uFill>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Shape 1"/>
          <p:cNvSpPr txBox="1"/>
          <p:nvPr/>
        </p:nvSpPr>
        <p:spPr>
          <a:xfrm>
            <a:off x="504000" y="1224000"/>
            <a:ext cx="9071640" cy="1262160"/>
          </a:xfrm>
          <a:prstGeom prst="rect">
            <a:avLst/>
          </a:prstGeom>
          <a:noFill/>
          <a:ln>
            <a:noFill/>
          </a:ln>
        </p:spPr>
        <p:txBody>
          <a:bodyPr lIns="0" rIns="0" tIns="0" bIns="0" anchor="ctr"/>
          <a:p>
            <a:pPr algn="ctr"/>
            <a:r>
              <a:rPr b="0" lang="en-IN" sz="2800" spc="-1" strike="noStrike">
                <a:solidFill>
                  <a:srgbClr val="000000"/>
                </a:solidFill>
                <a:uFill>
                  <a:solidFill>
                    <a:srgbClr val="ffffff"/>
                  </a:solidFill>
                </a:uFill>
                <a:latin typeface="Arial"/>
              </a:rPr>
              <a:t>The developer of the front end keeps these points in mind, utilizing available tools and techniques to reach this end.</a:t>
            </a:r>
            <a:endParaRPr b="0" lang="en-IN" sz="2800" spc="-1" strike="noStrike">
              <a:solidFill>
                <a:srgbClr val="000000"/>
              </a:solidFill>
              <a:uFill>
                <a:solidFill>
                  <a:srgbClr val="ffffff"/>
                </a:solidFill>
              </a:uFill>
              <a:latin typeface="Arial"/>
            </a:endParaRPr>
          </a:p>
        </p:txBody>
      </p:sp>
      <p:sp>
        <p:nvSpPr>
          <p:cNvPr id="49" name="TextShape 2"/>
          <p:cNvSpPr txBox="1"/>
          <p:nvPr/>
        </p:nvSpPr>
        <p:spPr>
          <a:xfrm>
            <a:off x="576000" y="3384000"/>
            <a:ext cx="9071640" cy="3404520"/>
          </a:xfrm>
          <a:prstGeom prst="rect">
            <a:avLst/>
          </a:prstGeom>
          <a:noFill/>
          <a:ln>
            <a:noFill/>
          </a:ln>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Accessibility</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Performance</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Shape 1"/>
          <p:cNvSpPr txBox="1"/>
          <p:nvPr/>
        </p:nvSpPr>
        <p:spPr>
          <a:xfrm>
            <a:off x="504000" y="301320"/>
            <a:ext cx="9071640" cy="1262160"/>
          </a:xfrm>
          <a:prstGeom prst="rect">
            <a:avLst/>
          </a:prstGeom>
          <a:noFill/>
          <a:ln>
            <a:noFill/>
          </a:ln>
        </p:spPr>
        <p:txBody>
          <a:bodyPr lIns="0" rIns="0" tIns="0" bIns="0" anchor="ctr"/>
          <a:p>
            <a:pPr algn="ctr"/>
            <a:r>
              <a:rPr b="0" lang="en-IN" sz="2800" spc="-1" strike="noStrike">
                <a:solidFill>
                  <a:srgbClr val="000000"/>
                </a:solidFill>
                <a:uFill>
                  <a:solidFill>
                    <a:srgbClr val="ffffff"/>
                  </a:solidFill>
                </a:uFill>
                <a:latin typeface="Arial"/>
              </a:rPr>
              <a:t>Performance</a:t>
            </a:r>
            <a:endParaRPr b="0" lang="en-IN" sz="2800" spc="-1" strike="noStrike">
              <a:solidFill>
                <a:srgbClr val="000000"/>
              </a:solidFill>
              <a:uFill>
                <a:solidFill>
                  <a:srgbClr val="ffffff"/>
                </a:solidFill>
              </a:uFill>
              <a:latin typeface="Arial"/>
            </a:endParaRPr>
          </a:p>
        </p:txBody>
      </p:sp>
      <p:sp>
        <p:nvSpPr>
          <p:cNvPr id="51"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Performance goals are chiefly concerned with render time, manipulating the HTML, CSS, and JavaScript to ensure that the site opens up quickly.</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Shape 1"/>
          <p:cNvSpPr txBox="1"/>
          <p:nvPr/>
        </p:nvSpPr>
        <p:spPr>
          <a:xfrm>
            <a:off x="504000" y="301320"/>
            <a:ext cx="9071640" cy="1262160"/>
          </a:xfrm>
          <a:prstGeom prst="rect">
            <a:avLst/>
          </a:prstGeom>
          <a:noFill/>
          <a:ln>
            <a:noFill/>
          </a:ln>
        </p:spPr>
        <p:txBody>
          <a:bodyPr lIns="0" rIns="0" tIns="0" bIns="0" anchor="ctr"/>
          <a:p>
            <a:pPr algn="ctr"/>
            <a:r>
              <a:rPr b="0" lang="en-IN" sz="2800" spc="-1" strike="noStrike">
                <a:solidFill>
                  <a:srgbClr val="000000"/>
                </a:solidFill>
                <a:uFill>
                  <a:solidFill>
                    <a:srgbClr val="ffffff"/>
                  </a:solidFill>
                </a:uFill>
                <a:latin typeface="Arial"/>
              </a:rPr>
              <a:t>Accessibility</a:t>
            </a:r>
            <a:endParaRPr b="0" lang="en-IN" sz="2800" spc="-1" strike="noStrike">
              <a:solidFill>
                <a:srgbClr val="000000"/>
              </a:solidFill>
              <a:uFill>
                <a:solidFill>
                  <a:srgbClr val="ffffff"/>
                </a:solidFill>
              </a:uFill>
              <a:latin typeface="Arial"/>
            </a:endParaRPr>
          </a:p>
        </p:txBody>
      </p:sp>
      <p:sp>
        <p:nvSpPr>
          <p:cNvPr id="53"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With continuing development for mobile devices, such as smart phones and tablets, designers need to ensure that their site comes up correctly in browsers on all devices. This can be done by creating a responsive web design using stylesheets in CSS.</a:t>
            </a:r>
            <a:endParaRPr b="0" lang="en-IN" sz="32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2017-07-01T18:56:16Z</dcterms:created>
  <dc:creator/>
  <dc:description/>
  <dc:language>en-IN</dc:language>
  <cp:lastModifiedBy/>
  <dcterms:modified xsi:type="dcterms:W3CDTF">2017-07-01T19:25:18Z</dcterms:modified>
  <cp:revision>1</cp:revision>
  <dc:subject/>
  <dc:title/>
</cp:coreProperties>
</file>