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38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3258B24-9A45-438C-9141-3213639D2D1C}"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1660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7433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514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49218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3611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125163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954304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50458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30009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67716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258B24-9A45-438C-9141-3213639D2D1C}"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75708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258B24-9A45-438C-9141-3213639D2D1C}" type="datetimeFigureOut">
              <a:rPr lang="en-IN" smtClean="0"/>
              <a:t>26-10-2021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58894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258B24-9A45-438C-9141-3213639D2D1C}"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27767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58B24-9A45-438C-9141-3213639D2D1C}" type="datetimeFigureOut">
              <a:rPr lang="en-IN" smtClean="0"/>
              <a:t>26-10-2021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69123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B24-9A45-438C-9141-3213639D2D1C}"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91039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B24-9A45-438C-9141-3213639D2D1C}"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43246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3258B24-9A45-438C-9141-3213639D2D1C}" type="datetimeFigureOut">
              <a:rPr lang="en-IN" smtClean="0"/>
              <a:t>26-10-2021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B6CA128-92AB-49D8-88FA-1D922881D6A5}" type="slidenum">
              <a:rPr lang="en-IN" smtClean="0"/>
              <a:t>‹#›</a:t>
            </a:fld>
            <a:endParaRPr lang="en-IN"/>
          </a:p>
        </p:txBody>
      </p:sp>
    </p:spTree>
    <p:extLst>
      <p:ext uri="{BB962C8B-B14F-4D97-AF65-F5344CB8AC3E}">
        <p14:creationId xmlns:p14="http://schemas.microsoft.com/office/powerpoint/2010/main" val="124049045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33744"/>
            <a:ext cx="8825658" cy="4143638"/>
          </a:xfrm>
        </p:spPr>
        <p:txBody>
          <a:bodyPr>
            <a:normAutofit/>
          </a:bodyPr>
          <a:lstStyle/>
          <a:p>
            <a:r>
              <a:rPr lang="en-US" dirty="0" smtClean="0"/>
              <a:t>Power Point Presentation on </a:t>
            </a:r>
            <a:r>
              <a:rPr lang="en-US" dirty="0" smtClean="0"/>
              <a:t>Flight </a:t>
            </a:r>
            <a:r>
              <a:rPr lang="en-US" dirty="0" smtClean="0"/>
              <a:t>Price prediction project</a:t>
            </a:r>
            <a:endParaRPr lang="en-IN" dirty="0"/>
          </a:p>
        </p:txBody>
      </p:sp>
      <p:sp>
        <p:nvSpPr>
          <p:cNvPr id="3" name="Subtitle 2"/>
          <p:cNvSpPr>
            <a:spLocks noGrp="1"/>
          </p:cNvSpPr>
          <p:nvPr>
            <p:ph type="subTitle" idx="1"/>
          </p:nvPr>
        </p:nvSpPr>
        <p:spPr>
          <a:xfrm>
            <a:off x="1154955" y="4777380"/>
            <a:ext cx="8825658" cy="1360870"/>
          </a:xfrm>
        </p:spPr>
        <p:txBody>
          <a:bodyPr>
            <a:noAutofit/>
          </a:bodyPr>
          <a:lstStyle/>
          <a:p>
            <a:r>
              <a:rPr lang="en-US" sz="3200" dirty="0" smtClean="0"/>
              <a:t>Created by-</a:t>
            </a:r>
          </a:p>
          <a:p>
            <a:r>
              <a:rPr lang="en-US" sz="3200" dirty="0" smtClean="0"/>
              <a:t>AKSHAY RUNTHALA</a:t>
            </a:r>
            <a:endParaRPr lang="en-IN" sz="3200" dirty="0"/>
          </a:p>
        </p:txBody>
      </p:sp>
    </p:spTree>
    <p:extLst>
      <p:ext uri="{BB962C8B-B14F-4D97-AF65-F5344CB8AC3E}">
        <p14:creationId xmlns:p14="http://schemas.microsoft.com/office/powerpoint/2010/main" val="3469278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1258433"/>
            <a:ext cx="10018713" cy="4662534"/>
          </a:xfrm>
        </p:spPr>
        <p:txBody>
          <a:bodyPr>
            <a:normAutofit/>
          </a:bodyPr>
          <a:lstStyle/>
          <a:p>
            <a:r>
              <a:rPr lang="en-US" sz="2800" dirty="0"/>
              <a:t>CORRELATION</a:t>
            </a:r>
          </a:p>
          <a:p>
            <a:pPr marL="0" indent="0">
              <a:buNone/>
            </a:pPr>
            <a:endParaRPr lang="en-US" sz="2400" dirty="0" smtClean="0">
              <a:latin typeface="Helvetica Neue"/>
            </a:endParaRPr>
          </a:p>
          <a:p>
            <a:pPr marL="0" indent="0">
              <a:buNone/>
            </a:pPr>
            <a:r>
              <a:rPr lang="en-US" sz="2400" dirty="0" smtClean="0">
                <a:latin typeface="Helvetica Neue"/>
              </a:rPr>
              <a:t>Correlation </a:t>
            </a:r>
            <a:r>
              <a:rPr lang="en-US" sz="2400" dirty="0">
                <a:latin typeface="Helvetica Neue"/>
              </a:rPr>
              <a:t>coefficients are indicators of the strength of the linear relationship between two different variables, x and y. A linear correlation coefficient that is greater than zero indicates a positive relationship. A value that is less than zero signifies a negative relationship. Finally, a value of zero indicates no relationship between the two variables x and y</a:t>
            </a:r>
            <a:r>
              <a:rPr lang="en-US" sz="2400" dirty="0" smtClean="0">
                <a:latin typeface="Helvetica Neue"/>
              </a:rPr>
              <a:t>.</a:t>
            </a:r>
            <a:endParaRPr lang="en-US" sz="2400" dirty="0" smtClean="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27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669957"/>
            <a:ext cx="10018713" cy="6056768"/>
          </a:xfrm>
        </p:spPr>
        <p:txBody>
          <a:bodyPr>
            <a:normAutofit/>
          </a:bodyPr>
          <a:lstStyle/>
          <a:p>
            <a:r>
              <a:rPr lang="en-US" dirty="0">
                <a:latin typeface="Helvetica Neue"/>
              </a:rPr>
              <a:t>correlation tells us about how strong the relationship is between the numerical variables of the </a:t>
            </a:r>
            <a:r>
              <a:rPr lang="en-US" dirty="0" err="1">
                <a:latin typeface="Helvetica Neue"/>
              </a:rPr>
              <a:t>dataset.It</a:t>
            </a:r>
            <a:r>
              <a:rPr lang="en-US" dirty="0">
                <a:latin typeface="Helvetica Neue"/>
              </a:rPr>
              <a:t> is in the range of(-1,1).</a:t>
            </a:r>
          </a:p>
          <a:p>
            <a:r>
              <a:rPr lang="en-US" dirty="0">
                <a:latin typeface="Helvetica Neue"/>
              </a:rPr>
              <a:t>I calculated the correlation and plotted </a:t>
            </a:r>
            <a:r>
              <a:rPr lang="en-US" dirty="0" err="1">
                <a:latin typeface="Helvetica Neue"/>
              </a:rPr>
              <a:t>heatmap</a:t>
            </a:r>
            <a:r>
              <a:rPr lang="en-US" dirty="0">
                <a:latin typeface="Helvetica Neue"/>
              </a:rPr>
              <a:t> for correlation .</a:t>
            </a:r>
          </a:p>
          <a:p>
            <a:r>
              <a:rPr lang="en-US" dirty="0">
                <a:latin typeface="Helvetica Neue"/>
              </a:rPr>
              <a:t>For strong  positive relationship between 2 variables</a:t>
            </a:r>
            <a:r>
              <a:rPr lang="en-US" dirty="0" smtClean="0">
                <a:latin typeface="Helvetica Neue"/>
              </a:rPr>
              <a:t>, the </a:t>
            </a:r>
            <a:r>
              <a:rPr lang="en-US" dirty="0">
                <a:latin typeface="Helvetica Neue"/>
              </a:rPr>
              <a:t>correlation should be </a:t>
            </a:r>
            <a:r>
              <a:rPr lang="en-US" dirty="0" err="1">
                <a:latin typeface="Helvetica Neue"/>
              </a:rPr>
              <a:t>atleast</a:t>
            </a:r>
            <a:r>
              <a:rPr lang="en-US" dirty="0">
                <a:latin typeface="Helvetica Neue"/>
              </a:rPr>
              <a:t> more than +0.5 approaching towards 1.</a:t>
            </a:r>
          </a:p>
          <a:p>
            <a:r>
              <a:rPr lang="en-US" dirty="0">
                <a:latin typeface="Helvetica Neue"/>
              </a:rPr>
              <a:t>For strong  negative relationship between 2 variables</a:t>
            </a:r>
            <a:r>
              <a:rPr lang="en-US" dirty="0" smtClean="0">
                <a:latin typeface="Helvetica Neue"/>
              </a:rPr>
              <a:t>, the </a:t>
            </a:r>
            <a:r>
              <a:rPr lang="en-US" dirty="0">
                <a:latin typeface="Helvetica Neue"/>
              </a:rPr>
              <a:t>correlation should be </a:t>
            </a:r>
            <a:r>
              <a:rPr lang="en-US" dirty="0" err="1">
                <a:latin typeface="Helvetica Neue"/>
              </a:rPr>
              <a:t>atleast</a:t>
            </a:r>
            <a:r>
              <a:rPr lang="en-US" dirty="0">
                <a:latin typeface="Helvetica Neue"/>
              </a:rPr>
              <a:t> less </a:t>
            </a:r>
            <a:r>
              <a:rPr lang="en-US" dirty="0" smtClean="0">
                <a:latin typeface="Helvetica Neue"/>
              </a:rPr>
              <a:t>than-0.5 </a:t>
            </a:r>
            <a:r>
              <a:rPr lang="en-US" dirty="0">
                <a:latin typeface="Helvetica Neue"/>
              </a:rPr>
              <a:t>approaching towards -1.</a:t>
            </a:r>
          </a:p>
          <a:p>
            <a:r>
              <a:rPr lang="en-US" dirty="0">
                <a:latin typeface="Helvetica Neue"/>
              </a:rPr>
              <a:t> In the dataset , I found no strong negative relationship between any two variables of the data.</a:t>
            </a:r>
          </a:p>
          <a:p>
            <a:r>
              <a:rPr lang="en-IN" dirty="0"/>
              <a:t>Found strong positive relationship between </a:t>
            </a:r>
            <a:r>
              <a:rPr lang="en-IN" dirty="0" smtClean="0"/>
              <a:t>every variable of the dataset</a:t>
            </a:r>
            <a:r>
              <a:rPr lang="en-IN" dirty="0" smtClean="0"/>
              <a:t>.</a:t>
            </a:r>
            <a:endParaRPr lang="en-IN" dirty="0"/>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20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841972"/>
            <a:ext cx="10018713" cy="5884752"/>
          </a:xfrm>
        </p:spPr>
        <p:txBody>
          <a:bodyPr>
            <a:normAutofit/>
          </a:bodyPr>
          <a:lstStyle/>
          <a:p>
            <a:pPr marL="0" indent="0">
              <a:buNone/>
            </a:pPr>
            <a:endParaRPr lang="en-US" b="1" dirty="0" smtClean="0"/>
          </a:p>
          <a:p>
            <a:pPr marL="0" indent="0">
              <a:buNone/>
            </a:pPr>
            <a:endParaRPr lang="en-US" b="1" dirty="0" smtClean="0"/>
          </a:p>
          <a:p>
            <a:r>
              <a:rPr lang="en-US" b="1" dirty="0" smtClean="0"/>
              <a:t>CHI-SQUARE </a:t>
            </a:r>
            <a:r>
              <a:rPr lang="en-US" b="1" dirty="0"/>
              <a:t>TEST IS USED TO DETERMINE THE RELATIONSHIP BETWEEN THE CATEGORICAL VARIABLES OF THE DATASET</a:t>
            </a:r>
          </a:p>
          <a:p>
            <a:r>
              <a:rPr lang="en-US" dirty="0"/>
              <a:t>The Chi-square test of independence tests if there is a significant relationship between two categorical variables. The test is comparing the observed observations to the expected observations.</a:t>
            </a:r>
          </a:p>
          <a:p>
            <a:r>
              <a:rPr lang="en-US" dirty="0"/>
              <a:t>The null and alternative </a:t>
            </a:r>
            <a:r>
              <a:rPr lang="en-US" dirty="0" err="1"/>
              <a:t>hyphothesis</a:t>
            </a:r>
            <a:r>
              <a:rPr lang="en-US" dirty="0"/>
              <a:t> needs to be assumed. The H0 (Null Hypothesis): There is no relationship between variable one and variable two.</a:t>
            </a:r>
          </a:p>
          <a:p>
            <a:r>
              <a:rPr lang="en-US" dirty="0"/>
              <a:t>The H1 (Alternative Hypothesis): There is a relationship between variable 1 and variable 2.</a:t>
            </a:r>
          </a:p>
          <a:p>
            <a:r>
              <a:rPr lang="en-US" dirty="0"/>
              <a:t>If the p-value is significant, you can reject the null hypothesis and claim that the findings support the alternative hypothesis.</a:t>
            </a:r>
          </a:p>
          <a:p>
            <a:pPr marL="0" indent="0">
              <a:buNone/>
            </a:pPr>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388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841972"/>
            <a:ext cx="10018713" cy="5884752"/>
          </a:xfrm>
        </p:spPr>
        <p:txBody>
          <a:bodyPr>
            <a:normAutofit/>
          </a:bodyPr>
          <a:lstStyle/>
          <a:p>
            <a:pPr marL="0" indent="0">
              <a:buNone/>
            </a:pPr>
            <a:endParaRPr lang="en-US" b="1" dirty="0" smtClean="0"/>
          </a:p>
          <a:p>
            <a:pPr marL="0" indent="0">
              <a:buNone/>
            </a:pPr>
            <a:endParaRPr lang="en-US" b="1" dirty="0" smtClean="0"/>
          </a:p>
          <a:p>
            <a:r>
              <a:rPr lang="en-US" b="1" dirty="0" smtClean="0"/>
              <a:t> </a:t>
            </a:r>
            <a:r>
              <a:rPr lang="en-US" sz="4000" b="1" dirty="0" smtClean="0"/>
              <a:t>I performed chi square tests for finding the relationships between the categorical columns of the dataset. I plotted a </a:t>
            </a:r>
            <a:r>
              <a:rPr lang="en-US" sz="4000" b="1" dirty="0" err="1" smtClean="0"/>
              <a:t>heatmap</a:t>
            </a:r>
            <a:r>
              <a:rPr lang="en-US" sz="4000" b="1" dirty="0" smtClean="0"/>
              <a:t> showing the chi-square test results and telling us whether there is relationship or not</a:t>
            </a:r>
            <a:r>
              <a:rPr lang="en-US" b="1" dirty="0" smtClean="0"/>
              <a:t>.</a:t>
            </a:r>
          </a:p>
          <a:p>
            <a:pPr marL="0" indent="0">
              <a:buNone/>
            </a:pPr>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fontScale="90000"/>
          </a:bodyPr>
          <a:lstStyle/>
          <a:p>
            <a:r>
              <a:rPr lang="en-US" sz="2500" dirty="0" smtClean="0"/>
              <a:t>EXPLORATORY DATA ANALYSIS-OUTLIER DETECTION AND REMOVAL</a:t>
            </a:r>
            <a:endParaRPr lang="en-IN" sz="2500" dirty="0"/>
          </a:p>
        </p:txBody>
      </p:sp>
      <p:sp>
        <p:nvSpPr>
          <p:cNvPr id="3" name="Content Placeholder 2"/>
          <p:cNvSpPr>
            <a:spLocks noGrp="1"/>
          </p:cNvSpPr>
          <p:nvPr>
            <p:ph idx="1"/>
          </p:nvPr>
        </p:nvSpPr>
        <p:spPr>
          <a:xfrm>
            <a:off x="1484310" y="977774"/>
            <a:ext cx="10018713" cy="5748950"/>
          </a:xfrm>
        </p:spPr>
        <p:txBody>
          <a:bodyPr>
            <a:normAutofit/>
          </a:bodyPr>
          <a:lstStyle/>
          <a:p>
            <a:pPr marL="0" indent="0">
              <a:buNone/>
            </a:pPr>
            <a:endParaRPr lang="en-US" b="1" dirty="0" smtClean="0"/>
          </a:p>
          <a:p>
            <a:pPr marL="0" indent="0">
              <a:buNone/>
            </a:pPr>
            <a:endParaRPr lang="en-US" b="1" dirty="0" smtClean="0"/>
          </a:p>
          <a:p>
            <a:r>
              <a:rPr lang="en-US" dirty="0"/>
              <a:t>There should not be loss of data more than 7-8% because the data is expensive.</a:t>
            </a:r>
          </a:p>
          <a:p>
            <a:r>
              <a:rPr lang="en-US" dirty="0"/>
              <a:t>I plotted a boxplot for every column in the dataset and found many outliers.</a:t>
            </a:r>
          </a:p>
          <a:p>
            <a:r>
              <a:rPr lang="en-US" dirty="0"/>
              <a:t>I used the elliptic envelope method to remove outliers to the extent of  5%.</a:t>
            </a:r>
          </a:p>
          <a:p>
            <a:r>
              <a:rPr lang="en-US" dirty="0" smtClean="0"/>
              <a:t>I </a:t>
            </a:r>
            <a:r>
              <a:rPr lang="en-US" dirty="0"/>
              <a:t>opted for elliptic envelope method because it limits the removal of outliers and protects the data</a:t>
            </a:r>
            <a:r>
              <a:rPr lang="en-US" dirty="0" smtClean="0"/>
              <a:t>.</a:t>
            </a:r>
          </a:p>
          <a:p>
            <a:r>
              <a:rPr lang="en-US" dirty="0" smtClean="0"/>
              <a:t>I removed </a:t>
            </a:r>
            <a:r>
              <a:rPr lang="en-US" dirty="0" smtClean="0"/>
              <a:t>around </a:t>
            </a:r>
            <a:r>
              <a:rPr lang="en-US" dirty="0" smtClean="0"/>
              <a:t>5% of </a:t>
            </a:r>
            <a:r>
              <a:rPr lang="en-US" dirty="0"/>
              <a:t>data as outliers from my </a:t>
            </a:r>
            <a:r>
              <a:rPr lang="en-US" dirty="0" smtClean="0"/>
              <a:t>data.</a:t>
            </a:r>
            <a:endParaRPr lang="en-US" dirty="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8809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SKEWNESS REMOVAL</a:t>
            </a:r>
            <a:endParaRPr lang="en-IN" sz="2500" dirty="0"/>
          </a:p>
        </p:txBody>
      </p:sp>
      <p:sp>
        <p:nvSpPr>
          <p:cNvPr id="3" name="Content Placeholder 2"/>
          <p:cNvSpPr>
            <a:spLocks noGrp="1"/>
          </p:cNvSpPr>
          <p:nvPr>
            <p:ph idx="1"/>
          </p:nvPr>
        </p:nvSpPr>
        <p:spPr>
          <a:xfrm>
            <a:off x="1484310" y="1013988"/>
            <a:ext cx="10018713" cy="5712736"/>
          </a:xfrm>
        </p:spPr>
        <p:txBody>
          <a:bodyPr>
            <a:normAutofit/>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One </a:t>
            </a:r>
            <a:r>
              <a:rPr lang="en-US" dirty="0">
                <a:latin typeface="Arial" panose="020B0604020202020204" pitchFamily="34" charset="0"/>
                <a:cs typeface="Arial" panose="020B0604020202020204" pitchFamily="34" charset="0"/>
              </a:rPr>
              <a:t>thing I found in the dataset that </a:t>
            </a:r>
            <a:r>
              <a:rPr lang="en-US" dirty="0" err="1">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was </a:t>
            </a:r>
            <a:r>
              <a:rPr lang="en-US" dirty="0" smtClean="0">
                <a:latin typeface="Arial" panose="020B0604020202020204" pitchFamily="34" charset="0"/>
                <a:cs typeface="Arial" panose="020B0604020202020204" pitchFamily="34" charset="0"/>
              </a:rPr>
              <a:t>approximately normal </a:t>
            </a:r>
            <a:r>
              <a:rPr lang="en-US" dirty="0">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all </a:t>
            </a:r>
            <a:r>
              <a:rPr lang="en-US" dirty="0" smtClean="0">
                <a:latin typeface="Arial" panose="020B0604020202020204" pitchFamily="34" charset="0"/>
                <a:cs typeface="Arial" panose="020B0604020202020204" pitchFamily="34" charset="0"/>
              </a:rPr>
              <a:t>columns </a:t>
            </a:r>
            <a:r>
              <a:rPr lang="en-US" dirty="0">
                <a:latin typeface="Arial" panose="020B0604020202020204" pitchFamily="34" charset="0"/>
                <a:cs typeface="Arial" panose="020B0604020202020204" pitchFamily="34" charset="0"/>
              </a:rPr>
              <a:t>of the </a:t>
            </a:r>
            <a:r>
              <a:rPr lang="en-US" dirty="0" smtClean="0">
                <a:latin typeface="Arial" panose="020B0604020202020204" pitchFamily="34" charset="0"/>
                <a:cs typeface="Arial" panose="020B0604020202020204" pitchFamily="34" charset="0"/>
              </a:rPr>
              <a:t>data.</a:t>
            </a:r>
          </a:p>
          <a:p>
            <a:r>
              <a:rPr lang="en-US" b="1" dirty="0" smtClean="0">
                <a:latin typeface="Arial" panose="020B0604020202020204" pitchFamily="34" charset="0"/>
                <a:cs typeface="Arial" panose="020B0604020202020204" pitchFamily="34" charset="0"/>
              </a:rPr>
              <a:t>So I did not need to remove or adjust </a:t>
            </a:r>
            <a:r>
              <a:rPr lang="en-US" b="1" dirty="0" err="1" smtClean="0">
                <a:latin typeface="Arial" panose="020B0604020202020204" pitchFamily="34" charset="0"/>
                <a:cs typeface="Arial" panose="020B0604020202020204" pitchFamily="34" charset="0"/>
              </a:rPr>
              <a:t>skewness</a:t>
            </a:r>
            <a:r>
              <a:rPr lang="en-US" b="1" dirty="0" smtClean="0">
                <a:latin typeface="Arial" panose="020B0604020202020204" pitchFamily="34" charset="0"/>
                <a:cs typeface="Arial" panose="020B0604020202020204" pitchFamily="34" charset="0"/>
              </a:rPr>
              <a:t>.</a:t>
            </a:r>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589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b="1" dirty="0" smtClean="0"/>
              <a:t>EXPLORATORY DATA ANALYSIS- Encoding</a:t>
            </a:r>
            <a:endParaRPr lang="en-IN" sz="2500" b="1" dirty="0"/>
          </a:p>
        </p:txBody>
      </p:sp>
      <p:sp>
        <p:nvSpPr>
          <p:cNvPr id="3" name="Content Placeholder 2"/>
          <p:cNvSpPr>
            <a:spLocks noGrp="1"/>
          </p:cNvSpPr>
          <p:nvPr>
            <p:ph idx="1"/>
          </p:nvPr>
        </p:nvSpPr>
        <p:spPr>
          <a:xfrm>
            <a:off x="1484310" y="1013988"/>
            <a:ext cx="10018713" cy="5712736"/>
          </a:xfrm>
        </p:spPr>
        <p:txBody>
          <a:bodyPr>
            <a:normAutofit/>
          </a:bodyPr>
          <a:lstStyle/>
          <a:p>
            <a:pPr>
              <a:buFont typeface="Arial" panose="020B0604020202020204" pitchFamily="34" charset="0"/>
              <a:buChar char="•"/>
            </a:pPr>
            <a:r>
              <a:rPr lang="en-US" sz="5000" dirty="0">
                <a:latin typeface="Arial" panose="020B0604020202020204" pitchFamily="34" charset="0"/>
                <a:cs typeface="Arial" panose="020B0604020202020204" pitchFamily="34" charset="0"/>
              </a:rPr>
              <a:t> </a:t>
            </a:r>
            <a:r>
              <a:rPr lang="en-US" sz="5000" dirty="0" smtClean="0">
                <a:latin typeface="Arial" panose="020B0604020202020204" pitchFamily="34" charset="0"/>
                <a:cs typeface="Arial" panose="020B0604020202020204" pitchFamily="34" charset="0"/>
              </a:rPr>
              <a:t>I used label encoding to encode all my object </a:t>
            </a:r>
            <a:r>
              <a:rPr lang="en-US" sz="5000" dirty="0" err="1" smtClean="0">
                <a:latin typeface="Arial" panose="020B0604020202020204" pitchFamily="34" charset="0"/>
                <a:cs typeface="Arial" panose="020B0604020202020204" pitchFamily="34" charset="0"/>
              </a:rPr>
              <a:t>datatype</a:t>
            </a:r>
            <a:r>
              <a:rPr lang="en-US" sz="5000" dirty="0" smtClean="0">
                <a:latin typeface="Arial" panose="020B0604020202020204" pitchFamily="34" charset="0"/>
                <a:cs typeface="Arial" panose="020B0604020202020204" pitchFamily="34" charset="0"/>
              </a:rPr>
              <a:t> columns of the dataset.</a:t>
            </a:r>
          </a:p>
          <a:p>
            <a:pPr marL="0" indent="0">
              <a:buNone/>
            </a:pPr>
            <a:endParaRPr lang="en-US" dirty="0">
              <a:latin typeface="Arial" panose="020B0604020202020204" pitchFamily="34" charset="0"/>
              <a:cs typeface="Arial" panose="020B0604020202020204" pitchFamily="34" charset="0"/>
            </a:endParaRPr>
          </a:p>
          <a:p>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80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MACHINE LEARNING PROCESS</a:t>
            </a:r>
            <a:endParaRPr lang="en-IN" sz="2500" dirty="0"/>
          </a:p>
        </p:txBody>
      </p:sp>
      <p:sp>
        <p:nvSpPr>
          <p:cNvPr id="3" name="Content Placeholder 2"/>
          <p:cNvSpPr>
            <a:spLocks noGrp="1"/>
          </p:cNvSpPr>
          <p:nvPr>
            <p:ph idx="1"/>
          </p:nvPr>
        </p:nvSpPr>
        <p:spPr>
          <a:xfrm>
            <a:off x="1484310" y="697117"/>
            <a:ext cx="10018713" cy="6029607"/>
          </a:xfrm>
        </p:spPr>
        <p:txBody>
          <a:bodyPr>
            <a:normAutofit fontScale="92500" lnSpcReduction="10000"/>
          </a:bodyPr>
          <a:lstStyle/>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THIS IS A REGRESSION TASK TO PREDICT THE PRICE OF USED CAR.</a:t>
            </a:r>
          </a:p>
          <a:p>
            <a:pPr marL="514350" indent="-514350">
              <a:buFont typeface="+mj-lt"/>
              <a:buAutoNum type="romanUcPeriod"/>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 USED THE FOLLOWING REGRESSION MODELS FROM SKLEARN LIBRARY-</a:t>
            </a:r>
          </a:p>
          <a:p>
            <a:pPr lvl="1" fontAlgn="base"/>
            <a:r>
              <a:rPr lang="en-IN" dirty="0"/>
              <a:t>RANDOM FOREST REGRESSOR  </a:t>
            </a:r>
          </a:p>
          <a:p>
            <a:pPr lvl="1" fontAlgn="base"/>
            <a:r>
              <a:rPr lang="en-IN" dirty="0"/>
              <a:t>GRADIENT BOOSTING REGRESSOR </a:t>
            </a:r>
          </a:p>
          <a:p>
            <a:pPr lvl="1" fontAlgn="base"/>
            <a:r>
              <a:rPr lang="en-IN" dirty="0"/>
              <a:t>ADABOOST-REGRESSOR </a:t>
            </a:r>
          </a:p>
          <a:p>
            <a:pPr lvl="1" fontAlgn="base"/>
            <a:r>
              <a:rPr lang="en-IN" dirty="0"/>
              <a:t>XGBOOST REGRESSOR </a:t>
            </a:r>
          </a:p>
          <a:p>
            <a:pPr lvl="1" fontAlgn="base"/>
            <a:r>
              <a:rPr lang="en-IN" dirty="0"/>
              <a:t>LIGHT GBM REGRESSOR  </a:t>
            </a:r>
          </a:p>
          <a:p>
            <a:pPr lvl="1" fontAlgn="base"/>
            <a:r>
              <a:rPr lang="en-IN" dirty="0"/>
              <a:t>ELASTIC NET REGRESSION </a:t>
            </a:r>
          </a:p>
          <a:p>
            <a:pPr lvl="1" fontAlgn="base"/>
            <a:r>
              <a:rPr lang="en-IN" dirty="0"/>
              <a:t>K-NEAREST NEIGHBORS REGRESSOR</a:t>
            </a:r>
          </a:p>
          <a:p>
            <a:pPr lvl="1" fontAlgn="base"/>
            <a:r>
              <a:rPr lang="en-IN" dirty="0"/>
              <a:t>DECISION TREE REGRESSOR</a:t>
            </a:r>
          </a:p>
          <a:p>
            <a:pPr lvl="1" fontAlgn="base"/>
            <a:r>
              <a:rPr lang="en-IN" dirty="0"/>
              <a:t>SUPPORT VECTOR MACHINE </a:t>
            </a:r>
            <a:r>
              <a:rPr lang="en-IN" dirty="0" smtClean="0"/>
              <a:t>REGRESSION</a:t>
            </a:r>
          </a:p>
          <a:p>
            <a:pPr marL="457200" lvl="1" indent="0" fontAlgn="base">
              <a:buNone/>
            </a:pPr>
            <a:r>
              <a:rPr lang="en-US" dirty="0" smtClean="0"/>
              <a:t> </a:t>
            </a:r>
            <a:endParaRPr lang="en-IN" dirty="0" smtClean="0"/>
          </a:p>
          <a:p>
            <a:pPr marL="0" indent="0" fontAlgn="base">
              <a:buNone/>
            </a:pPr>
            <a:endParaRPr lang="en-IN" dirty="0"/>
          </a:p>
          <a:p>
            <a:pPr marL="0" indent="0">
              <a:buNone/>
            </a:pPr>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773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X is my features and y is my target label(PRICE).</a:t>
            </a:r>
          </a:p>
          <a:p>
            <a:r>
              <a:rPr lang="en-US" dirty="0" smtClean="0">
                <a:latin typeface="Arial" panose="020B0604020202020204" pitchFamily="34" charset="0"/>
                <a:cs typeface="Arial" panose="020B0604020202020204" pitchFamily="34" charset="0"/>
              </a:rPr>
              <a:t>I did the train-test split at random state </a:t>
            </a:r>
            <a:r>
              <a:rPr lang="en-US" u="sng" dirty="0" smtClean="0">
                <a:latin typeface="Arial" panose="020B0604020202020204" pitchFamily="34" charset="0"/>
                <a:cs typeface="Arial" panose="020B0604020202020204" pitchFamily="34" charset="0"/>
              </a:rPr>
              <a:t>87</a:t>
            </a:r>
            <a:endParaRPr lang="en-US" u="sng"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I used the standard </a:t>
            </a:r>
            <a:r>
              <a:rPr lang="en-US" dirty="0" err="1" smtClean="0">
                <a:latin typeface="Arial" panose="020B0604020202020204" pitchFamily="34" charset="0"/>
                <a:cs typeface="Arial" panose="020B0604020202020204" pitchFamily="34" charset="0"/>
              </a:rPr>
              <a:t>scaler</a:t>
            </a:r>
            <a:r>
              <a:rPr lang="en-US" dirty="0" smtClean="0">
                <a:latin typeface="Arial" panose="020B0604020202020204" pitchFamily="34" charset="0"/>
                <a:cs typeface="Arial" panose="020B0604020202020204" pitchFamily="34" charset="0"/>
              </a:rPr>
              <a:t> to scale my data.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Only training data has been both fit and transformed but the test data has only been transformed. '.fit' means calculating necessary statistics from the data and '.transform' only scales the data. test data should not be fit because that would lead to assumption of the prior knowledge of the test data and test data is the data, machine learning model need to predict fairly without having any knowledge of the test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777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VARIOUS METRICS WERE USED TO EVALUATE MY MODEL-R2 SCORE,MEAN ABSOLUTE ERROR,MEAN SQUARED ERROR AND ROOT MEAN SQUARED ERROR.</a:t>
            </a:r>
          </a:p>
          <a:p>
            <a:r>
              <a:rPr lang="en-US" dirty="0" smtClean="0">
                <a:latin typeface="Arial" panose="020B0604020202020204" pitchFamily="34" charset="0"/>
                <a:cs typeface="Arial" panose="020B0604020202020204" pitchFamily="34" charset="0"/>
              </a:rPr>
              <a:t>R2 SCORE- THE CLOSER THE MODEL’S R2 SCORE TO 1,THE BETTER IT IS PERFORMING.</a:t>
            </a:r>
          </a:p>
          <a:p>
            <a:r>
              <a:rPr lang="en-US" dirty="0" smtClean="0">
                <a:latin typeface="Arial" panose="020B0604020202020204" pitchFamily="34" charset="0"/>
                <a:cs typeface="Arial" panose="020B0604020202020204" pitchFamily="34" charset="0"/>
              </a:rPr>
              <a:t>ALL THE ERRORS SHOULD BE AS MINIMAL AS POSSIBLE . </a:t>
            </a:r>
          </a:p>
          <a:p>
            <a:r>
              <a:rPr lang="en-US" dirty="0" smtClean="0">
                <a:latin typeface="Arial" panose="020B0604020202020204" pitchFamily="34" charset="0"/>
                <a:cs typeface="Arial" panose="020B0604020202020204" pitchFamily="34" charset="0"/>
              </a:rPr>
              <a:t>AFTER EVALUATING ALL THE MODELS,I FOUND </a:t>
            </a:r>
            <a:r>
              <a:rPr lang="en-US" dirty="0" smtClean="0">
                <a:latin typeface="Arial" panose="020B0604020202020204" pitchFamily="34" charset="0"/>
                <a:cs typeface="Arial" panose="020B0604020202020204" pitchFamily="34" charset="0"/>
              </a:rPr>
              <a:t>LIGHT </a:t>
            </a:r>
            <a:r>
              <a:rPr lang="en-US" dirty="0" smtClean="0">
                <a:latin typeface="Arial" panose="020B0604020202020204" pitchFamily="34" charset="0"/>
                <a:cs typeface="Arial" panose="020B0604020202020204" pitchFamily="34" charset="0"/>
              </a:rPr>
              <a:t>GBM REGRESSOR AND RANDOM FOREST REGRESSOR AS MY BEST MODELS TO BE CHOSEN FOR GRID SEARCH CV.</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870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44033"/>
            <a:ext cx="10018713" cy="869132"/>
          </a:xfrm>
        </p:spPr>
        <p:txBody>
          <a:bodyPr/>
          <a:lstStyle/>
          <a:p>
            <a:r>
              <a:rPr lang="en-US" dirty="0" smtClean="0"/>
              <a:t>Problem Statement</a:t>
            </a:r>
            <a:endParaRPr lang="en-IN" dirty="0"/>
          </a:p>
        </p:txBody>
      </p:sp>
      <p:sp>
        <p:nvSpPr>
          <p:cNvPr id="3" name="Content Placeholder 2"/>
          <p:cNvSpPr>
            <a:spLocks noGrp="1"/>
          </p:cNvSpPr>
          <p:nvPr>
            <p:ph idx="1"/>
          </p:nvPr>
        </p:nvSpPr>
        <p:spPr>
          <a:xfrm>
            <a:off x="1484310" y="1502876"/>
            <a:ext cx="10018713" cy="5142368"/>
          </a:xfrm>
        </p:spPr>
        <p:txBody>
          <a:bodyPr/>
          <a:lstStyle/>
          <a:p>
            <a:pPr marL="0" indent="0">
              <a:buNone/>
            </a:pPr>
            <a:r>
              <a:rPr lang="en-US" dirty="0"/>
              <a:t>Anyone who has booked a flight ticket knows how unexpectedly the prices vary. The cheapest available ticket on a given flight gets more and less expensive over time. This usually happens as an attempt to maximize revenue based on </a:t>
            </a:r>
            <a:r>
              <a:rPr lang="en-US" dirty="0" smtClean="0"/>
              <a:t>– </a:t>
            </a:r>
          </a:p>
          <a:p>
            <a:pPr marL="0" indent="0">
              <a:buNone/>
            </a:pPr>
            <a:r>
              <a:rPr lang="en-US" dirty="0" smtClean="0"/>
              <a:t>1</a:t>
            </a:r>
            <a:r>
              <a:rPr lang="en-US" dirty="0"/>
              <a:t>. Time of purchase patterns (making sure last-minute purchases are expensive) 2. Keeping the flight as full as they want it (raising prices on a flight which is filling up in order to reduce sales and hold back inventory for those expensive last-minute expensive purchases)</a:t>
            </a:r>
            <a:endParaRPr lang="en-IN" dirty="0"/>
          </a:p>
        </p:txBody>
      </p:sp>
    </p:spTree>
    <p:extLst>
      <p:ext uri="{BB962C8B-B14F-4D97-AF65-F5344CB8AC3E}">
        <p14:creationId xmlns:p14="http://schemas.microsoft.com/office/powerpoint/2010/main" val="4236557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RANDOM FOREST </a:t>
            </a:r>
            <a:r>
              <a:rPr lang="en-US" dirty="0" smtClean="0">
                <a:latin typeface="Arial" panose="020B0604020202020204" pitchFamily="34" charset="0"/>
                <a:cs typeface="Arial" panose="020B0604020202020204" pitchFamily="34" charset="0"/>
              </a:rPr>
              <a:t>REGRESSOR MODEL PERFORMED THE BEST IN GRID SEARCH CV,SO I USED </a:t>
            </a:r>
            <a:r>
              <a:rPr lang="en-US" dirty="0" smtClean="0">
                <a:latin typeface="Arial" panose="020B0604020202020204" pitchFamily="34" charset="0"/>
                <a:cs typeface="Arial" panose="020B0604020202020204" pitchFamily="34" charset="0"/>
              </a:rPr>
              <a:t>THESE </a:t>
            </a:r>
            <a:r>
              <a:rPr lang="en-US" dirty="0" smtClean="0">
                <a:latin typeface="Arial" panose="020B0604020202020204" pitchFamily="34" charset="0"/>
                <a:cs typeface="Arial" panose="020B0604020202020204" pitchFamily="34" charset="0"/>
              </a:rPr>
              <a:t>PARAMETERS </a:t>
            </a:r>
            <a:r>
              <a:rPr lang="en-US" dirty="0" smtClean="0">
                <a:latin typeface="Arial" panose="020B0604020202020204" pitchFamily="34" charset="0"/>
                <a:cs typeface="Arial" panose="020B0604020202020204" pitchFamily="34" charset="0"/>
              </a:rPr>
              <a:t>FOR MY </a:t>
            </a:r>
            <a:r>
              <a:rPr lang="en-US" dirty="0" smtClean="0">
                <a:latin typeface="Arial" panose="020B0604020202020204" pitchFamily="34" charset="0"/>
                <a:cs typeface="Arial" panose="020B0604020202020204" pitchFamily="34" charset="0"/>
              </a:rPr>
              <a:t>RANDOM FOREST MODEL</a:t>
            </a:r>
            <a:r>
              <a:rPr lang="en-US" dirty="0" smtClean="0">
                <a:latin typeface="Arial" panose="020B0604020202020204" pitchFamily="34" charset="0"/>
                <a:cs typeface="Arial" panose="020B0604020202020204" pitchFamily="34" charset="0"/>
              </a:rPr>
              <a:t>. I FOUND IT AND NAMED IT AS THE FINAL MODEL . </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I  SAVED THAT MODEL USING THE JOBLIB LIBRARY.</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59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My final model with its parameters	</a:t>
            </a:r>
            <a:endParaRPr lang="en-IN" dirty="0"/>
          </a:p>
        </p:txBody>
      </p:sp>
      <p:sp>
        <p:nvSpPr>
          <p:cNvPr id="7" name="TextBox 6"/>
          <p:cNvSpPr txBox="1"/>
          <p:nvPr/>
        </p:nvSpPr>
        <p:spPr>
          <a:xfrm>
            <a:off x="1484311" y="5278171"/>
            <a:ext cx="10148934"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MY MODEL’S  R2SCORE  IS  ALMOST </a:t>
            </a:r>
            <a:r>
              <a:rPr lang="en-US"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99.3%. </a:t>
            </a:r>
            <a:endParaRPr lang="en-IN"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093788" y="1769269"/>
            <a:ext cx="7715250" cy="1447800"/>
          </a:xfrm>
          <a:prstGeom prst="rect">
            <a:avLst/>
          </a:prstGeom>
        </p:spPr>
      </p:pic>
    </p:spTree>
    <p:extLst>
      <p:ext uri="{BB962C8B-B14F-4D97-AF65-F5344CB8AC3E}">
        <p14:creationId xmlns:p14="http://schemas.microsoft.com/office/powerpoint/2010/main" val="3250245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8267"/>
          </a:xfrm>
        </p:spPr>
        <p:txBody>
          <a:bodyPr/>
          <a:lstStyle/>
          <a:p>
            <a:r>
              <a:rPr lang="en-US"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0" y="2136619"/>
            <a:ext cx="10018713" cy="4209860"/>
          </a:xfrm>
        </p:spPr>
        <p:txBody>
          <a:bodyPr/>
          <a:lstStyle/>
          <a:p>
            <a:r>
              <a:rPr lang="en-US" dirty="0" smtClean="0"/>
              <a:t>I concluded that the machine learning model should be very accurate in predicting the price of every </a:t>
            </a:r>
            <a:r>
              <a:rPr lang="en-US" dirty="0" smtClean="0"/>
              <a:t>flight journey, </a:t>
            </a:r>
            <a:r>
              <a:rPr lang="en-US" dirty="0" smtClean="0"/>
              <a:t>regarding which features are available.</a:t>
            </a:r>
          </a:p>
          <a:p>
            <a:r>
              <a:rPr lang="en-US" dirty="0" smtClean="0"/>
              <a:t>The data given to the model should be free of errors as much as possible.</a:t>
            </a:r>
          </a:p>
          <a:p>
            <a:r>
              <a:rPr lang="en-US" dirty="0" smtClean="0"/>
              <a:t>As more  and more data is fitted within the model , it becomes more and more accurate and it can be used for all future upcoming data.</a:t>
            </a:r>
            <a:endParaRPr lang="en-IN" dirty="0"/>
          </a:p>
        </p:txBody>
      </p:sp>
    </p:spTree>
    <p:extLst>
      <p:ext uri="{BB962C8B-B14F-4D97-AF65-F5344CB8AC3E}">
        <p14:creationId xmlns:p14="http://schemas.microsoft.com/office/powerpoint/2010/main" val="3244136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4855"/>
            <a:ext cx="10018713" cy="959668"/>
          </a:xfrm>
        </p:spPr>
        <p:txBody>
          <a:bodyPr>
            <a:normAutofit/>
          </a:bodyPr>
          <a:lstStyle/>
          <a:p>
            <a:r>
              <a:rPr lang="en-US" sz="4800" dirty="0" err="1" smtClean="0"/>
              <a:t>Excercise</a:t>
            </a:r>
            <a:endParaRPr lang="en-IN" sz="4800" dirty="0"/>
          </a:p>
        </p:txBody>
      </p:sp>
      <p:sp>
        <p:nvSpPr>
          <p:cNvPr id="3" name="Content Placeholder 2"/>
          <p:cNvSpPr>
            <a:spLocks noGrp="1"/>
          </p:cNvSpPr>
          <p:nvPr>
            <p:ph idx="1"/>
          </p:nvPr>
        </p:nvSpPr>
        <p:spPr>
          <a:xfrm>
            <a:off x="1484310" y="1167897"/>
            <a:ext cx="10018713" cy="4623303"/>
          </a:xfrm>
        </p:spPr>
        <p:txBody>
          <a:bodyPr/>
          <a:lstStyle/>
          <a:p>
            <a:r>
              <a:rPr lang="en-US" dirty="0" smtClean="0">
                <a:latin typeface="Arial" panose="020B0604020202020204" pitchFamily="34" charset="0"/>
                <a:cs typeface="Arial" panose="020B0604020202020204" pitchFamily="34" charset="0"/>
              </a:rPr>
              <a:t>I </a:t>
            </a:r>
            <a:r>
              <a:rPr lang="en-US" dirty="0" smtClean="0"/>
              <a:t>have </a:t>
            </a:r>
            <a:r>
              <a:rPr lang="en-US" dirty="0"/>
              <a:t>to work on a project where </a:t>
            </a:r>
            <a:r>
              <a:rPr lang="en-US" dirty="0" smtClean="0"/>
              <a:t>I am given data </a:t>
            </a:r>
            <a:r>
              <a:rPr lang="en-US" dirty="0"/>
              <a:t>of flight fares with other features and </a:t>
            </a:r>
            <a:r>
              <a:rPr lang="en-US" dirty="0" smtClean="0"/>
              <a:t>then make </a:t>
            </a:r>
            <a:r>
              <a:rPr lang="en-US" dirty="0"/>
              <a:t>a model to predict fares of flights.</a:t>
            </a:r>
            <a:endParaRPr lang="en-IN" dirty="0"/>
          </a:p>
        </p:txBody>
      </p:sp>
    </p:spTree>
    <p:extLst>
      <p:ext uri="{BB962C8B-B14F-4D97-AF65-F5344CB8AC3E}">
        <p14:creationId xmlns:p14="http://schemas.microsoft.com/office/powerpoint/2010/main" val="416810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80658"/>
            <a:ext cx="10018713" cy="751437"/>
          </a:xfrm>
        </p:spPr>
        <p:txBody>
          <a:bodyPr/>
          <a:lstStyle/>
          <a:p>
            <a:r>
              <a:rPr lang="en-US" dirty="0" smtClean="0"/>
              <a:t>Understanding</a:t>
            </a:r>
            <a:endParaRPr lang="en-IN" dirty="0"/>
          </a:p>
        </p:txBody>
      </p:sp>
      <p:sp>
        <p:nvSpPr>
          <p:cNvPr id="3" name="Content Placeholder 2"/>
          <p:cNvSpPr>
            <a:spLocks noGrp="1"/>
          </p:cNvSpPr>
          <p:nvPr>
            <p:ph idx="1"/>
          </p:nvPr>
        </p:nvSpPr>
        <p:spPr>
          <a:xfrm>
            <a:off x="1484310" y="1032095"/>
            <a:ext cx="10018713" cy="4759105"/>
          </a:xfrm>
        </p:spPr>
        <p:txBody>
          <a:bodyPr>
            <a:normAutofit fontScale="92500" lnSpcReduction="20000"/>
          </a:bodyPr>
          <a:lstStyle/>
          <a:p>
            <a:r>
              <a:rPr lang="en-US" dirty="0"/>
              <a:t>The business problem I came across while preparing this project was that if any business/individual  chooses to do business in flight </a:t>
            </a:r>
            <a:r>
              <a:rPr lang="en-US" dirty="0" smtClean="0"/>
              <a:t>booking, then </a:t>
            </a:r>
            <a:r>
              <a:rPr lang="en-US" dirty="0"/>
              <a:t>it is very important to find out the value of the flights as accurately as possible</a:t>
            </a:r>
            <a:r>
              <a:rPr lang="en-US" dirty="0" smtClean="0"/>
              <a:t>. The </a:t>
            </a:r>
            <a:r>
              <a:rPr lang="en-US" dirty="0"/>
              <a:t>flights’ price change from one company to another and also varies with time and the </a:t>
            </a:r>
            <a:r>
              <a:rPr lang="en-US" dirty="0" smtClean="0"/>
              <a:t>customers/travelers </a:t>
            </a:r>
            <a:r>
              <a:rPr lang="en-US" dirty="0"/>
              <a:t>consider price to be the main factor while booking the flights</a:t>
            </a:r>
            <a:r>
              <a:rPr lang="en-US" dirty="0" smtClean="0"/>
              <a:t>. </a:t>
            </a:r>
            <a:r>
              <a:rPr lang="en-US" b="1" dirty="0" smtClean="0"/>
              <a:t>If </a:t>
            </a:r>
            <a:r>
              <a:rPr lang="en-US" b="1" dirty="0"/>
              <a:t>the value of flight is fixed at very high rate, then customers will avoid that flight unless </a:t>
            </a:r>
            <a:r>
              <a:rPr lang="en-US" b="1" dirty="0" smtClean="0"/>
              <a:t>he/she </a:t>
            </a:r>
            <a:r>
              <a:rPr lang="en-US" b="1" dirty="0"/>
              <a:t>needs to travel due to </a:t>
            </a:r>
            <a:r>
              <a:rPr lang="en-US" b="1" dirty="0" smtClean="0"/>
              <a:t>emergency.</a:t>
            </a:r>
          </a:p>
          <a:p>
            <a:r>
              <a:rPr lang="en-US" dirty="0"/>
              <a:t>There is a need  for a pattern to estimate the flights’ values as accurately as possible. Human beings’ abilities are limited due to time  factor as well as accuracy in estimation of values.</a:t>
            </a:r>
            <a:endParaRPr lang="en-US" dirty="0"/>
          </a:p>
          <a:p>
            <a:r>
              <a:rPr lang="en-US" dirty="0"/>
              <a:t>Machine learning tasks can easily overcome these limitations of human beings because they are exponentially faster than human estimators to predict the value of a flight based on the given data ( flight features).Most </a:t>
            </a:r>
            <a:r>
              <a:rPr lang="en-US" dirty="0" err="1"/>
              <a:t>importantly,the</a:t>
            </a:r>
            <a:r>
              <a:rPr lang="en-US" dirty="0"/>
              <a:t> machine learning models can predict the values of flights more accurately than humans.</a:t>
            </a:r>
            <a:endParaRPr lang="en-US" dirty="0"/>
          </a:p>
          <a:p>
            <a:pPr marL="0" indent="0">
              <a:buNone/>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43455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lstStyle/>
          <a:p>
            <a:r>
              <a:rPr lang="en-US" dirty="0" smtClean="0">
                <a:latin typeface="Arial" panose="020B0604020202020204" pitchFamily="34" charset="0"/>
                <a:cs typeface="Arial" panose="020B0604020202020204" pitchFamily="34" charset="0"/>
              </a:rPr>
              <a:t>FOLLOWING LIBRARIES WERE USED IN  EXPLORATORY DATA  ANALYSIS-PANDAS,NUMPY,MATPLOTLIB,SCIPY AND SEABORN.</a:t>
            </a:r>
          </a:p>
          <a:p>
            <a:r>
              <a:rPr lang="en-IN" dirty="0" smtClean="0">
                <a:latin typeface="Arial" panose="020B0604020202020204" pitchFamily="34" charset="0"/>
                <a:cs typeface="Arial" panose="020B0604020202020204" pitchFamily="34" charset="0"/>
              </a:rPr>
              <a:t>IMPORTED THE DATASET AS ‘</a:t>
            </a:r>
            <a:r>
              <a:rPr lang="en-IN" dirty="0" err="1" smtClean="0">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TOTAL NUMBER OF ROWS WERE </a:t>
            </a:r>
            <a:r>
              <a:rPr lang="en-US" b="1" dirty="0" smtClean="0">
                <a:latin typeface="Arial" panose="020B0604020202020204" pitchFamily="34" charset="0"/>
                <a:cs typeface="Arial" panose="020B0604020202020204" pitchFamily="34" charset="0"/>
              </a:rPr>
              <a:t>271888.</a:t>
            </a:r>
            <a:endParaRPr lang="en-US"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TOTAL NUMBER OF COLUMNS WERE </a:t>
            </a:r>
            <a:r>
              <a:rPr lang="en-US" b="1" dirty="0" smtClean="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THERE WERE </a:t>
            </a:r>
            <a:r>
              <a:rPr lang="en-US" b="1" dirty="0" smtClean="0">
                <a:latin typeface="Arial" panose="020B0604020202020204" pitchFamily="34" charset="0"/>
                <a:cs typeface="Arial" panose="020B0604020202020204" pitchFamily="34" charset="0"/>
              </a:rPr>
              <a:t>NO </a:t>
            </a:r>
            <a:r>
              <a:rPr lang="en-US" b="1" dirty="0" smtClean="0">
                <a:latin typeface="Arial" panose="020B0604020202020204" pitchFamily="34" charset="0"/>
                <a:cs typeface="Arial" panose="020B0604020202020204" pitchFamily="34" charset="0"/>
              </a:rPr>
              <a:t>MISSING VALUES </a:t>
            </a:r>
            <a:r>
              <a:rPr lang="en-US" dirty="0" smtClean="0">
                <a:latin typeface="Arial" panose="020B0604020202020204" pitchFamily="34" charset="0"/>
                <a:cs typeface="Arial" panose="020B0604020202020204" pitchFamily="34" charset="0"/>
              </a:rPr>
              <a:t>IN THE DATASET.</a:t>
            </a:r>
          </a:p>
          <a:p>
            <a:r>
              <a:rPr lang="en-US" dirty="0" smtClean="0">
                <a:latin typeface="Arial" panose="020B0604020202020204" pitchFamily="34" charset="0"/>
                <a:cs typeface="Arial" panose="020B0604020202020204" pitchFamily="34" charset="0"/>
              </a:rPr>
              <a:t>AFTER CHECKING</a:t>
            </a:r>
            <a:r>
              <a:rPr lang="en-US" dirty="0" smtClean="0">
                <a:latin typeface="Arial" panose="020B0604020202020204" pitchFamily="34" charset="0"/>
                <a:cs typeface="Arial" panose="020B0604020202020204" pitchFamily="34" charset="0"/>
              </a:rPr>
              <a:t> THE SKEWNESS,I OBSERVED </a:t>
            </a:r>
            <a:r>
              <a:rPr lang="en-US" dirty="0" smtClean="0">
                <a:latin typeface="Arial" panose="020B0604020202020204" pitchFamily="34" charset="0"/>
                <a:cs typeface="Arial" panose="020B0604020202020204" pitchFamily="34" charset="0"/>
              </a:rPr>
              <a:t>THAT THE DATA IS </a:t>
            </a:r>
            <a:r>
              <a:rPr lang="en-US" dirty="0" smtClean="0">
                <a:latin typeface="Arial" panose="020B0604020202020204" pitchFamily="34" charset="0"/>
                <a:cs typeface="Arial" panose="020B0604020202020204" pitchFamily="34" charset="0"/>
              </a:rPr>
              <a:t>APPROXIMATELY NORMAL.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70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dirty="0" smtClean="0"/>
              <a:t>EXPLORATORY DATA ANALYSIS</a:t>
            </a:r>
            <a:endParaRPr lang="en-IN" dirty="0"/>
          </a:p>
        </p:txBody>
      </p:sp>
      <p:sp>
        <p:nvSpPr>
          <p:cNvPr id="3" name="Content Placeholder 2"/>
          <p:cNvSpPr>
            <a:spLocks noGrp="1"/>
          </p:cNvSpPr>
          <p:nvPr>
            <p:ph idx="1"/>
          </p:nvPr>
        </p:nvSpPr>
        <p:spPr>
          <a:xfrm>
            <a:off x="941102" y="1493821"/>
            <a:ext cx="10018713" cy="4590107"/>
          </a:xfrm>
        </p:spPr>
        <p:txBody>
          <a:bodyPr>
            <a:normAutofit/>
          </a:bodyPr>
          <a:lstStyle/>
          <a:p>
            <a:r>
              <a:rPr lang="en-US" dirty="0" smtClean="0">
                <a:latin typeface="Arial" panose="020B0604020202020204" pitchFamily="34" charset="0"/>
                <a:cs typeface="Arial" panose="020B0604020202020204" pitchFamily="34" charset="0"/>
              </a:rPr>
              <a:t>I TOOK </a:t>
            </a:r>
            <a:r>
              <a:rPr lang="en-US" dirty="0" smtClean="0">
                <a:latin typeface="Arial" panose="020B0604020202020204" pitchFamily="34" charset="0"/>
                <a:cs typeface="Arial" panose="020B0604020202020204" pitchFamily="34" charset="0"/>
              </a:rPr>
              <a:t>THE HELP OF VARIOUS FUNCTIONS FROM PANDAS TO GATHER MEANINGFUL INSIGHTS FROM THE DATA LIKE WHICH FEATURES AFFECT THE TARGET LABEL(PRICE) THE MOST OR THE LEAST.</a:t>
            </a:r>
          </a:p>
          <a:p>
            <a:r>
              <a:rPr lang="en-US" dirty="0" smtClean="0">
                <a:latin typeface="Arial" panose="020B0604020202020204" pitchFamily="34" charset="0"/>
                <a:cs typeface="Arial" panose="020B0604020202020204" pitchFamily="34" charset="0"/>
              </a:rPr>
              <a:t> I  USED </a:t>
            </a:r>
            <a:r>
              <a:rPr lang="en-US" b="1" u="sng" dirty="0" smtClean="0">
                <a:latin typeface="Arial" panose="020B0604020202020204" pitchFamily="34" charset="0"/>
                <a:cs typeface="Arial" panose="020B0604020202020204" pitchFamily="34" charset="0"/>
              </a:rPr>
              <a:t>PIVOT TABLE FUNCTIONS FROM PANDAS</a:t>
            </a:r>
            <a:r>
              <a:rPr lang="en-US" dirty="0" smtClean="0">
                <a:latin typeface="Arial" panose="020B0604020202020204" pitchFamily="34" charset="0"/>
                <a:cs typeface="Arial" panose="020B0604020202020204" pitchFamily="34" charset="0"/>
              </a:rPr>
              <a:t> TO ANALYSE THE DATA.</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20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pPr marL="0" indent="0">
              <a:buNone/>
            </a:pPr>
            <a:r>
              <a:rPr lang="en-US" u="sng" dirty="0"/>
              <a:t>UNIVARIATE ANALYSIS:-</a:t>
            </a:r>
          </a:p>
          <a:p>
            <a:pPr marL="0" indent="0">
              <a:buNone/>
            </a:pPr>
            <a:r>
              <a:rPr lang="en-US" dirty="0" err="1"/>
              <a:t>Skewness</a:t>
            </a:r>
            <a:r>
              <a:rPr lang="en-US" dirty="0"/>
              <a:t> Explanation:-</a:t>
            </a:r>
          </a:p>
          <a:p>
            <a:r>
              <a:rPr lang="en-US" dirty="0"/>
              <a:t>The normal distribution has </a:t>
            </a:r>
            <a:r>
              <a:rPr lang="en-US" dirty="0" err="1"/>
              <a:t>skewness</a:t>
            </a:r>
            <a:r>
              <a:rPr lang="en-US" dirty="0"/>
              <a:t> = 0. So observing substantial </a:t>
            </a:r>
            <a:r>
              <a:rPr lang="en-US" dirty="0" err="1"/>
              <a:t>skewness</a:t>
            </a:r>
            <a:r>
              <a:rPr lang="en-US" dirty="0"/>
              <a:t> in some sample data suggests that the normality assumption is violated.</a:t>
            </a:r>
          </a:p>
          <a:p>
            <a:r>
              <a:rPr lang="en-US" dirty="0"/>
              <a:t>Such violations of normality are no problem for large sample sizes -say N &gt; 20 or 25 or so. In this case, most tests are robust against such violations. This is due to the central limit theorem. In short,</a:t>
            </a:r>
          </a:p>
          <a:p>
            <a:r>
              <a:rPr lang="en-US" dirty="0"/>
              <a:t>for large sample sizes, </a:t>
            </a:r>
            <a:r>
              <a:rPr lang="en-US" dirty="0" err="1"/>
              <a:t>skewness</a:t>
            </a:r>
            <a:r>
              <a:rPr lang="en-US" dirty="0"/>
              <a:t> is no real problem for statistical tests.</a:t>
            </a:r>
          </a:p>
          <a:p>
            <a:r>
              <a:rPr lang="en-US" dirty="0" err="1"/>
              <a:t>Skewness</a:t>
            </a:r>
            <a:r>
              <a:rPr lang="en-US" dirty="0"/>
              <a:t> describes how much statistical data distribution is asymmetrical from the normal distribution, where distribution is equally divided on each side. If a distribution is not symmetrical or Normal, then it is skewed, i.e., it is either the frequency distribution skewed to the left side or to the right side</a:t>
            </a:r>
            <a:r>
              <a:rPr lang="en-US" dirty="0" smtClean="0"/>
              <a:t>.</a:t>
            </a:r>
            <a:r>
              <a:rPr lang="en-US"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1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pPr marL="0" indent="0">
              <a:buNone/>
            </a:pPr>
            <a:r>
              <a:rPr lang="en-US" dirty="0"/>
              <a:t>So basically, there are two types </a:t>
            </a:r>
            <a:r>
              <a:rPr lang="en-US" dirty="0" smtClean="0"/>
              <a:t> of </a:t>
            </a:r>
            <a:r>
              <a:rPr lang="en-US" dirty="0" err="1" smtClean="0"/>
              <a:t>skewness</a:t>
            </a:r>
            <a:r>
              <a:rPr lang="en-US" dirty="0" smtClean="0"/>
              <a:t> –</a:t>
            </a:r>
            <a:endParaRPr lang="en-US" dirty="0"/>
          </a:p>
          <a:p>
            <a:r>
              <a:rPr lang="en-US" dirty="0"/>
              <a:t>Positive: The distribution is positively skewed when most of the frequency of distribution lies on the right side of distribution &amp; has a longer and fatter right tail. Where the distribution’s Mean &gt; median &gt; Mode.</a:t>
            </a:r>
          </a:p>
          <a:p>
            <a:r>
              <a:rPr lang="en-US" dirty="0"/>
              <a:t>Negative: The distribution is negatively skewed when most of the frequency of distribution lies on the left side of distribution &amp; has a longer and fatter left tail. Where the distribution’s Mean &lt; Median &lt; Mode.</a:t>
            </a:r>
          </a:p>
          <a:p>
            <a:r>
              <a:rPr lang="en-US" dirty="0" smtClean="0">
                <a:latin typeface="Arial" panose="020B0604020202020204" pitchFamily="34" charset="0"/>
                <a:cs typeface="Arial" panose="020B0604020202020204" pitchFamily="34" charset="0"/>
              </a:rPr>
              <a:t> </a:t>
            </a:r>
            <a:r>
              <a:rPr lang="en-US" dirty="0"/>
              <a:t>I have calculated </a:t>
            </a:r>
            <a:r>
              <a:rPr lang="en-US" dirty="0" err="1"/>
              <a:t>skewness</a:t>
            </a:r>
            <a:r>
              <a:rPr lang="en-US" dirty="0"/>
              <a:t> for all numerical columns of the dataset and plotted them on a scatterplot against column’s names to see if they lie in the range of (-0.5,0.5).</a:t>
            </a:r>
          </a:p>
          <a:p>
            <a:r>
              <a:rPr lang="en-US" dirty="0"/>
              <a:t>I have plotted red  horizontal line for </a:t>
            </a:r>
            <a:r>
              <a:rPr lang="en-US" dirty="0" err="1"/>
              <a:t>skewness</a:t>
            </a:r>
            <a:r>
              <a:rPr lang="en-US" dirty="0"/>
              <a:t> 0 and green horizontal lines for </a:t>
            </a:r>
            <a:r>
              <a:rPr lang="en-US" dirty="0" err="1"/>
              <a:t>skewness</a:t>
            </a:r>
            <a:r>
              <a:rPr lang="en-US" dirty="0"/>
              <a:t> -0.5 and 0.5.</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762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r>
              <a:rPr lang="en-US" dirty="0" smtClean="0">
                <a:latin typeface="Arial" panose="020B0604020202020204" pitchFamily="34" charset="0"/>
                <a:cs typeface="Arial" panose="020B0604020202020204" pitchFamily="34" charset="0"/>
              </a:rPr>
              <a:t>MY OBSERVATIONS:-</a:t>
            </a:r>
          </a:p>
          <a:p>
            <a:pPr marL="0" indent="0">
              <a:buNone/>
            </a:pPr>
            <a:r>
              <a:rPr lang="en-US" b="1" dirty="0" smtClean="0"/>
              <a:t>ALL THE VARIABLES AS WELL AS THE TARGET VARIABLE ARE APPROXIMATELY NORMAL.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265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316</TotalTime>
  <Words>1385</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Helvetica Neue</vt:lpstr>
      <vt:lpstr>Wingdings 3</vt:lpstr>
      <vt:lpstr>Slice</vt:lpstr>
      <vt:lpstr>Power Point Presentation on Flight Price prediction project</vt:lpstr>
      <vt:lpstr>Problem Statement</vt:lpstr>
      <vt:lpstr>Excercise</vt:lpstr>
      <vt:lpstr>Understanding</vt:lpstr>
      <vt:lpstr>EXPLORATORY DATA ANALYSIS</vt:lpstr>
      <vt:lpstr>EXPLORATORY DATA ANALYSIS</vt:lpstr>
      <vt:lpstr>EXPLORATORY DATA ANALYSIS</vt:lpstr>
      <vt:lpstr>EXPLORATORY DATA ANALYSIS</vt:lpstr>
      <vt:lpstr>EXPLORATORY DATA ANALYSIS</vt:lpstr>
      <vt:lpstr>EXPLORATORY DATA ANALYSIS- BIVARIATE ANALYSIS</vt:lpstr>
      <vt:lpstr>EXPLORATORY DATA ANALYSIS- BIVARIATE ANALYSIS</vt:lpstr>
      <vt:lpstr>EXPLORATORY DATA ANALYSIS- BIVARIATE ANALYSIS</vt:lpstr>
      <vt:lpstr>EXPLORATORY DATA ANALYSIS- BIVARIATE ANALYSIS</vt:lpstr>
      <vt:lpstr>EXPLORATORY DATA ANALYSIS-OUTLIER DETECTION AND REMOVAL</vt:lpstr>
      <vt:lpstr>EXPLORATORY DATA ANALYSIS- SKEWNESS REMOVAL</vt:lpstr>
      <vt:lpstr>EXPLORATORY DATA ANALYSIS- Encoding</vt:lpstr>
      <vt:lpstr>MACHINE LEARNING PROCESS</vt:lpstr>
      <vt:lpstr>MACHINE LEARNING PROCESS </vt:lpstr>
      <vt:lpstr>MACHINE LEARNING PROCESS </vt:lpstr>
      <vt:lpstr>MACHINE LEARNING PROCESS </vt:lpstr>
      <vt:lpstr>My final model with its parameters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 on Housing price prediction project</dc:title>
  <dc:creator>Akshay</dc:creator>
  <cp:lastModifiedBy>Akshay</cp:lastModifiedBy>
  <cp:revision>24</cp:revision>
  <dcterms:created xsi:type="dcterms:W3CDTF">2021-09-16T15:14:36Z</dcterms:created>
  <dcterms:modified xsi:type="dcterms:W3CDTF">2021-10-26T05:40:42Z</dcterms:modified>
</cp:coreProperties>
</file>