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0" r:id="rId4"/>
    <p:sldId id="261" r:id="rId5"/>
    <p:sldId id="262" r:id="rId6"/>
    <p:sldId id="28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59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3258B24-9A45-438C-9141-3213639D2D1C}" type="datetimeFigureOut">
              <a:rPr lang="en-IN" smtClean="0"/>
              <a:t>02-10-2021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6CA128-92AB-49D8-88FA-1D922881D6A5}" type="slidenum">
              <a:rPr lang="en-IN" smtClean="0"/>
              <a:t>‹#›</a:t>
            </a:fld>
            <a:endParaRPr lang="en-IN"/>
          </a:p>
        </p:txBody>
      </p:sp>
    </p:spTree>
    <p:extLst>
      <p:ext uri="{BB962C8B-B14F-4D97-AF65-F5344CB8AC3E}">
        <p14:creationId xmlns:p14="http://schemas.microsoft.com/office/powerpoint/2010/main" val="1339834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258B24-9A45-438C-9141-3213639D2D1C}" type="datetimeFigureOut">
              <a:rPr lang="en-IN" smtClean="0"/>
              <a:t>02-10-2021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6CA128-92AB-49D8-88FA-1D922881D6A5}" type="slidenum">
              <a:rPr lang="en-IN" smtClean="0"/>
              <a:t>‹#›</a:t>
            </a:fld>
            <a:endParaRPr lang="en-IN"/>
          </a:p>
        </p:txBody>
      </p:sp>
    </p:spTree>
    <p:extLst>
      <p:ext uri="{BB962C8B-B14F-4D97-AF65-F5344CB8AC3E}">
        <p14:creationId xmlns:p14="http://schemas.microsoft.com/office/powerpoint/2010/main" val="1157141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258B24-9A45-438C-9141-3213639D2D1C}" type="datetimeFigureOut">
              <a:rPr lang="en-IN" smtClean="0"/>
              <a:t>02-10-2021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6CA128-92AB-49D8-88FA-1D922881D6A5}" type="slidenum">
              <a:rPr lang="en-IN" smtClean="0"/>
              <a:t>‹#›</a:t>
            </a:fld>
            <a:endParaRPr lang="en-IN"/>
          </a:p>
        </p:txBody>
      </p:sp>
    </p:spTree>
    <p:extLst>
      <p:ext uri="{BB962C8B-B14F-4D97-AF65-F5344CB8AC3E}">
        <p14:creationId xmlns:p14="http://schemas.microsoft.com/office/powerpoint/2010/main" val="22242783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258B24-9A45-438C-9141-3213639D2D1C}" type="datetimeFigureOut">
              <a:rPr lang="en-IN" smtClean="0"/>
              <a:t>02-10-2021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6CA128-92AB-49D8-88FA-1D922881D6A5}"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929883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258B24-9A45-438C-9141-3213639D2D1C}" type="datetimeFigureOut">
              <a:rPr lang="en-IN" smtClean="0"/>
              <a:t>02-10-2021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6CA128-92AB-49D8-88FA-1D922881D6A5}" type="slidenum">
              <a:rPr lang="en-IN" smtClean="0"/>
              <a:t>‹#›</a:t>
            </a:fld>
            <a:endParaRPr lang="en-IN"/>
          </a:p>
        </p:txBody>
      </p:sp>
    </p:spTree>
    <p:extLst>
      <p:ext uri="{BB962C8B-B14F-4D97-AF65-F5344CB8AC3E}">
        <p14:creationId xmlns:p14="http://schemas.microsoft.com/office/powerpoint/2010/main" val="7987691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3258B24-9A45-438C-9141-3213639D2D1C}" type="datetimeFigureOut">
              <a:rPr lang="en-IN" smtClean="0"/>
              <a:t>02-10-2021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6CA128-92AB-49D8-88FA-1D922881D6A5}" type="slidenum">
              <a:rPr lang="en-IN" smtClean="0"/>
              <a:t>‹#›</a:t>
            </a:fld>
            <a:endParaRPr lang="en-IN"/>
          </a:p>
        </p:txBody>
      </p:sp>
    </p:spTree>
    <p:extLst>
      <p:ext uri="{BB962C8B-B14F-4D97-AF65-F5344CB8AC3E}">
        <p14:creationId xmlns:p14="http://schemas.microsoft.com/office/powerpoint/2010/main" val="6720567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3258B24-9A45-438C-9141-3213639D2D1C}" type="datetimeFigureOut">
              <a:rPr lang="en-IN" smtClean="0"/>
              <a:t>02-10-2021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6CA128-92AB-49D8-88FA-1D922881D6A5}" type="slidenum">
              <a:rPr lang="en-IN" smtClean="0"/>
              <a:t>‹#›</a:t>
            </a:fld>
            <a:endParaRPr lang="en-IN"/>
          </a:p>
        </p:txBody>
      </p:sp>
    </p:spTree>
    <p:extLst>
      <p:ext uri="{BB962C8B-B14F-4D97-AF65-F5344CB8AC3E}">
        <p14:creationId xmlns:p14="http://schemas.microsoft.com/office/powerpoint/2010/main" val="2143161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258B24-9A45-438C-9141-3213639D2D1C}" type="datetimeFigureOut">
              <a:rPr lang="en-IN" smtClean="0"/>
              <a:t>02-10-2021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6CA128-92AB-49D8-88FA-1D922881D6A5}" type="slidenum">
              <a:rPr lang="en-IN" smtClean="0"/>
              <a:t>‹#›</a:t>
            </a:fld>
            <a:endParaRPr lang="en-IN"/>
          </a:p>
        </p:txBody>
      </p:sp>
    </p:spTree>
    <p:extLst>
      <p:ext uri="{BB962C8B-B14F-4D97-AF65-F5344CB8AC3E}">
        <p14:creationId xmlns:p14="http://schemas.microsoft.com/office/powerpoint/2010/main" val="3073761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258B24-9A45-438C-9141-3213639D2D1C}" type="datetimeFigureOut">
              <a:rPr lang="en-IN" smtClean="0"/>
              <a:t>02-10-2021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6CA128-92AB-49D8-88FA-1D922881D6A5}" type="slidenum">
              <a:rPr lang="en-IN" smtClean="0"/>
              <a:t>‹#›</a:t>
            </a:fld>
            <a:endParaRPr lang="en-IN"/>
          </a:p>
        </p:txBody>
      </p:sp>
    </p:spTree>
    <p:extLst>
      <p:ext uri="{BB962C8B-B14F-4D97-AF65-F5344CB8AC3E}">
        <p14:creationId xmlns:p14="http://schemas.microsoft.com/office/powerpoint/2010/main" val="1523227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53258B24-9A45-438C-9141-3213639D2D1C}" type="datetimeFigureOut">
              <a:rPr lang="en-IN" smtClean="0"/>
              <a:t>02-10-2021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6CA128-92AB-49D8-88FA-1D922881D6A5}" type="slidenum">
              <a:rPr lang="en-IN" smtClean="0"/>
              <a:t>‹#›</a:t>
            </a:fld>
            <a:endParaRPr lang="en-IN"/>
          </a:p>
        </p:txBody>
      </p:sp>
    </p:spTree>
    <p:extLst>
      <p:ext uri="{BB962C8B-B14F-4D97-AF65-F5344CB8AC3E}">
        <p14:creationId xmlns:p14="http://schemas.microsoft.com/office/powerpoint/2010/main" val="1403637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258B24-9A45-438C-9141-3213639D2D1C}" type="datetimeFigureOut">
              <a:rPr lang="en-IN" smtClean="0"/>
              <a:t>02-10-2021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6CA128-92AB-49D8-88FA-1D922881D6A5}" type="slidenum">
              <a:rPr lang="en-IN" smtClean="0"/>
              <a:t>‹#›</a:t>
            </a:fld>
            <a:endParaRPr lang="en-IN"/>
          </a:p>
        </p:txBody>
      </p:sp>
    </p:spTree>
    <p:extLst>
      <p:ext uri="{BB962C8B-B14F-4D97-AF65-F5344CB8AC3E}">
        <p14:creationId xmlns:p14="http://schemas.microsoft.com/office/powerpoint/2010/main" val="2529619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3258B24-9A45-438C-9141-3213639D2D1C}" type="datetimeFigureOut">
              <a:rPr lang="en-IN" smtClean="0"/>
              <a:t>02-10-2021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6CA128-92AB-49D8-88FA-1D922881D6A5}" type="slidenum">
              <a:rPr lang="en-IN" smtClean="0"/>
              <a:t>‹#›</a:t>
            </a:fld>
            <a:endParaRPr lang="en-IN"/>
          </a:p>
        </p:txBody>
      </p:sp>
    </p:spTree>
    <p:extLst>
      <p:ext uri="{BB962C8B-B14F-4D97-AF65-F5344CB8AC3E}">
        <p14:creationId xmlns:p14="http://schemas.microsoft.com/office/powerpoint/2010/main" val="3088352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3258B24-9A45-438C-9141-3213639D2D1C}" type="datetimeFigureOut">
              <a:rPr lang="en-IN" smtClean="0"/>
              <a:t>02-10-2021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B6CA128-92AB-49D8-88FA-1D922881D6A5}" type="slidenum">
              <a:rPr lang="en-IN" smtClean="0"/>
              <a:t>‹#›</a:t>
            </a:fld>
            <a:endParaRPr lang="en-IN"/>
          </a:p>
        </p:txBody>
      </p:sp>
    </p:spTree>
    <p:extLst>
      <p:ext uri="{BB962C8B-B14F-4D97-AF65-F5344CB8AC3E}">
        <p14:creationId xmlns:p14="http://schemas.microsoft.com/office/powerpoint/2010/main" val="1194781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53258B24-9A45-438C-9141-3213639D2D1C}" type="datetimeFigureOut">
              <a:rPr lang="en-IN" smtClean="0"/>
              <a:t>02-10-2021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4B6CA128-92AB-49D8-88FA-1D922881D6A5}" type="slidenum">
              <a:rPr lang="en-IN" smtClean="0"/>
              <a:t>‹#›</a:t>
            </a:fld>
            <a:endParaRPr lang="en-IN"/>
          </a:p>
        </p:txBody>
      </p:sp>
    </p:spTree>
    <p:extLst>
      <p:ext uri="{BB962C8B-B14F-4D97-AF65-F5344CB8AC3E}">
        <p14:creationId xmlns:p14="http://schemas.microsoft.com/office/powerpoint/2010/main" val="863467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3258B24-9A45-438C-9141-3213639D2D1C}" type="datetimeFigureOut">
              <a:rPr lang="en-IN" smtClean="0"/>
              <a:t>02-10-2021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4B6CA128-92AB-49D8-88FA-1D922881D6A5}" type="slidenum">
              <a:rPr lang="en-IN" smtClean="0"/>
              <a:t>‹#›</a:t>
            </a:fld>
            <a:endParaRPr lang="en-IN"/>
          </a:p>
        </p:txBody>
      </p:sp>
    </p:spTree>
    <p:extLst>
      <p:ext uri="{BB962C8B-B14F-4D97-AF65-F5344CB8AC3E}">
        <p14:creationId xmlns:p14="http://schemas.microsoft.com/office/powerpoint/2010/main" val="2620275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53258B24-9A45-438C-9141-3213639D2D1C}" type="datetimeFigureOut">
              <a:rPr lang="en-IN" smtClean="0"/>
              <a:t>02-10-2021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4B6CA128-92AB-49D8-88FA-1D922881D6A5}" type="slidenum">
              <a:rPr lang="en-IN" smtClean="0"/>
              <a:t>‹#›</a:t>
            </a:fld>
            <a:endParaRPr lang="en-IN"/>
          </a:p>
        </p:txBody>
      </p:sp>
    </p:spTree>
    <p:extLst>
      <p:ext uri="{BB962C8B-B14F-4D97-AF65-F5344CB8AC3E}">
        <p14:creationId xmlns:p14="http://schemas.microsoft.com/office/powerpoint/2010/main" val="388924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258B24-9A45-438C-9141-3213639D2D1C}" type="datetimeFigureOut">
              <a:rPr lang="en-IN" smtClean="0"/>
              <a:t>02-10-2021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6CA128-92AB-49D8-88FA-1D922881D6A5}" type="slidenum">
              <a:rPr lang="en-IN" smtClean="0"/>
              <a:t>‹#›</a:t>
            </a:fld>
            <a:endParaRPr lang="en-IN"/>
          </a:p>
        </p:txBody>
      </p:sp>
    </p:spTree>
    <p:extLst>
      <p:ext uri="{BB962C8B-B14F-4D97-AF65-F5344CB8AC3E}">
        <p14:creationId xmlns:p14="http://schemas.microsoft.com/office/powerpoint/2010/main" val="3351878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3258B24-9A45-438C-9141-3213639D2D1C}" type="datetimeFigureOut">
              <a:rPr lang="en-IN" smtClean="0"/>
              <a:t>02-10-2021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B6CA128-92AB-49D8-88FA-1D922881D6A5}" type="slidenum">
              <a:rPr lang="en-IN" smtClean="0"/>
              <a:t>‹#›</a:t>
            </a:fld>
            <a:endParaRPr lang="en-IN"/>
          </a:p>
        </p:txBody>
      </p:sp>
    </p:spTree>
    <p:extLst>
      <p:ext uri="{BB962C8B-B14F-4D97-AF65-F5344CB8AC3E}">
        <p14:creationId xmlns:p14="http://schemas.microsoft.com/office/powerpoint/2010/main" val="248425411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Power Point Presentation on Car Price prediction project</a:t>
            </a:r>
            <a:endParaRPr lang="en-IN" dirty="0"/>
          </a:p>
        </p:txBody>
      </p:sp>
      <p:sp>
        <p:nvSpPr>
          <p:cNvPr id="3" name="Subtitle 2"/>
          <p:cNvSpPr>
            <a:spLocks noGrp="1"/>
          </p:cNvSpPr>
          <p:nvPr>
            <p:ph type="subTitle" idx="1"/>
          </p:nvPr>
        </p:nvSpPr>
        <p:spPr>
          <a:xfrm>
            <a:off x="1154955" y="4777380"/>
            <a:ext cx="8825658" cy="1360870"/>
          </a:xfrm>
        </p:spPr>
        <p:txBody>
          <a:bodyPr>
            <a:noAutofit/>
          </a:bodyPr>
          <a:lstStyle/>
          <a:p>
            <a:r>
              <a:rPr lang="en-US" sz="3200" dirty="0" smtClean="0"/>
              <a:t>Created by-</a:t>
            </a:r>
          </a:p>
          <a:p>
            <a:r>
              <a:rPr lang="en-US" sz="3200" dirty="0" smtClean="0"/>
              <a:t>AKSHAY RUNTHALA</a:t>
            </a:r>
            <a:endParaRPr lang="en-IN" sz="3200" dirty="0"/>
          </a:p>
        </p:txBody>
      </p:sp>
    </p:spTree>
    <p:extLst>
      <p:ext uri="{BB962C8B-B14F-4D97-AF65-F5344CB8AC3E}">
        <p14:creationId xmlns:p14="http://schemas.microsoft.com/office/powerpoint/2010/main" val="34692788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17696"/>
            <a:ext cx="10018713" cy="642795"/>
          </a:xfrm>
        </p:spPr>
        <p:txBody>
          <a:bodyPr>
            <a:normAutofit fontScale="90000"/>
          </a:bodyPr>
          <a:lstStyle/>
          <a:p>
            <a:r>
              <a:rPr lang="en-US" dirty="0" smtClean="0"/>
              <a:t>EXPLORATORY DATA ANALYSIS</a:t>
            </a:r>
            <a:endParaRPr lang="en-IN" dirty="0"/>
          </a:p>
        </p:txBody>
      </p:sp>
      <p:sp>
        <p:nvSpPr>
          <p:cNvPr id="3" name="Content Placeholder 2"/>
          <p:cNvSpPr>
            <a:spLocks noGrp="1"/>
          </p:cNvSpPr>
          <p:nvPr>
            <p:ph idx="1"/>
          </p:nvPr>
        </p:nvSpPr>
        <p:spPr>
          <a:xfrm>
            <a:off x="1484310" y="669957"/>
            <a:ext cx="10018713" cy="6056768"/>
          </a:xfrm>
        </p:spPr>
        <p:txBody>
          <a:bodyPr>
            <a:normAutofit/>
          </a:bodyPr>
          <a:lstStyle/>
          <a:p>
            <a:pPr marL="0" indent="0">
              <a:buNone/>
            </a:pPr>
            <a:r>
              <a:rPr lang="en-US" dirty="0"/>
              <a:t>So basically, there are two types </a:t>
            </a:r>
            <a:r>
              <a:rPr lang="en-US" dirty="0" smtClean="0"/>
              <a:t> of </a:t>
            </a:r>
            <a:r>
              <a:rPr lang="en-US" dirty="0" err="1" smtClean="0"/>
              <a:t>skewness</a:t>
            </a:r>
            <a:r>
              <a:rPr lang="en-US" dirty="0" smtClean="0"/>
              <a:t> –</a:t>
            </a:r>
            <a:endParaRPr lang="en-US" dirty="0"/>
          </a:p>
          <a:p>
            <a:r>
              <a:rPr lang="en-US" dirty="0"/>
              <a:t>Positive: The distribution is positively skewed when most of the frequency of distribution lies on the right side of distribution &amp; has a longer and fatter right tail. Where the distribution’s Mean &gt; median &gt; Mode.</a:t>
            </a:r>
          </a:p>
          <a:p>
            <a:r>
              <a:rPr lang="en-US" dirty="0"/>
              <a:t>Negative: The distribution is negatively skewed when most of the frequency of distribution lies on the left side of distribution &amp; has a longer and fatter left tail. Where the distribution’s Mean &lt; Median &lt; Mode.</a:t>
            </a:r>
          </a:p>
          <a:p>
            <a:r>
              <a:rPr lang="en-US" dirty="0" smtClean="0">
                <a:latin typeface="Arial" panose="020B0604020202020204" pitchFamily="34" charset="0"/>
                <a:cs typeface="Arial" panose="020B0604020202020204" pitchFamily="34" charset="0"/>
              </a:rPr>
              <a:t> </a:t>
            </a:r>
            <a:r>
              <a:rPr lang="en-US" dirty="0"/>
              <a:t>I have calculated </a:t>
            </a:r>
            <a:r>
              <a:rPr lang="en-US" dirty="0" err="1"/>
              <a:t>skewness</a:t>
            </a:r>
            <a:r>
              <a:rPr lang="en-US" dirty="0"/>
              <a:t> for all numerical columns of the dataset and plotted them on a scatterplot against column’s names to see if they lie in the range of (-0.5,0.5).</a:t>
            </a:r>
          </a:p>
          <a:p>
            <a:r>
              <a:rPr lang="en-US" dirty="0"/>
              <a:t>I have plotted red  horizontal line for </a:t>
            </a:r>
            <a:r>
              <a:rPr lang="en-US" dirty="0" err="1"/>
              <a:t>skewness</a:t>
            </a:r>
            <a:r>
              <a:rPr lang="en-US" dirty="0"/>
              <a:t> 0 and green horizontal lines for </a:t>
            </a:r>
            <a:r>
              <a:rPr lang="en-US" dirty="0" err="1"/>
              <a:t>skewness</a:t>
            </a:r>
            <a:r>
              <a:rPr lang="en-US" dirty="0"/>
              <a:t> -0.5 and 0.5.</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487628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17696"/>
            <a:ext cx="10018713" cy="642795"/>
          </a:xfrm>
        </p:spPr>
        <p:txBody>
          <a:bodyPr>
            <a:normAutofit fontScale="90000"/>
          </a:bodyPr>
          <a:lstStyle/>
          <a:p>
            <a:r>
              <a:rPr lang="en-US" dirty="0" smtClean="0"/>
              <a:t>EXPLORATORY DATA ANALYSIS</a:t>
            </a:r>
            <a:endParaRPr lang="en-IN" dirty="0"/>
          </a:p>
        </p:txBody>
      </p:sp>
      <p:sp>
        <p:nvSpPr>
          <p:cNvPr id="3" name="Content Placeholder 2"/>
          <p:cNvSpPr>
            <a:spLocks noGrp="1"/>
          </p:cNvSpPr>
          <p:nvPr>
            <p:ph idx="1"/>
          </p:nvPr>
        </p:nvSpPr>
        <p:spPr>
          <a:xfrm>
            <a:off x="1484310" y="669957"/>
            <a:ext cx="10018713" cy="6056768"/>
          </a:xfrm>
        </p:spPr>
        <p:txBody>
          <a:bodyPr>
            <a:normAutofit/>
          </a:bodyPr>
          <a:lstStyle/>
          <a:p>
            <a:r>
              <a:rPr lang="en-US" dirty="0" smtClean="0">
                <a:latin typeface="Arial" panose="020B0604020202020204" pitchFamily="34" charset="0"/>
                <a:cs typeface="Arial" panose="020B0604020202020204" pitchFamily="34" charset="0"/>
              </a:rPr>
              <a:t>MY OBSERVATIONS:-</a:t>
            </a:r>
          </a:p>
          <a:p>
            <a:pPr marL="0" indent="0">
              <a:buNone/>
            </a:pPr>
            <a:r>
              <a:rPr lang="en-US" b="1" dirty="0" smtClean="0"/>
              <a:t>‘</a:t>
            </a:r>
            <a:r>
              <a:rPr lang="en-US" b="1" dirty="0" err="1" smtClean="0"/>
              <a:t>Price',‘Engine</a:t>
            </a:r>
            <a:r>
              <a:rPr lang="en-US" b="1" dirty="0" smtClean="0"/>
              <a:t>' </a:t>
            </a:r>
            <a:r>
              <a:rPr lang="en-US" dirty="0"/>
              <a:t>and </a:t>
            </a:r>
            <a:r>
              <a:rPr lang="en-US" b="1" dirty="0" smtClean="0"/>
              <a:t>‘</a:t>
            </a:r>
            <a:r>
              <a:rPr lang="en-US" b="1" dirty="0" err="1" smtClean="0"/>
              <a:t>Km_driven</a:t>
            </a:r>
            <a:r>
              <a:rPr lang="en-US" b="1" dirty="0" smtClean="0"/>
              <a:t>'  </a:t>
            </a:r>
            <a:r>
              <a:rPr lang="en-US" dirty="0" smtClean="0"/>
              <a:t>variables</a:t>
            </a:r>
            <a:r>
              <a:rPr lang="en-US" b="1" dirty="0" smtClean="0"/>
              <a:t> </a:t>
            </a:r>
            <a:r>
              <a:rPr lang="en-US" dirty="0" smtClean="0"/>
              <a:t>are HIGHLY SKEWED.</a:t>
            </a:r>
          </a:p>
          <a:p>
            <a:pPr marL="0" indent="0">
              <a:buNone/>
            </a:pPr>
            <a:r>
              <a:rPr lang="en-US" dirty="0" smtClean="0"/>
              <a:t>THE TARGET LABEL ‘PRICE’ IS HIGHLY SKEWED.</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12658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17696"/>
            <a:ext cx="10018713" cy="642795"/>
          </a:xfrm>
        </p:spPr>
        <p:txBody>
          <a:bodyPr>
            <a:normAutofit/>
          </a:bodyPr>
          <a:lstStyle/>
          <a:p>
            <a:r>
              <a:rPr lang="en-US" sz="2500" dirty="0" smtClean="0"/>
              <a:t>EXPLORATORY DATA ANALYSIS- BIVARIATE ANALYSIS</a:t>
            </a:r>
            <a:endParaRPr lang="en-IN" sz="2500" dirty="0"/>
          </a:p>
        </p:txBody>
      </p:sp>
      <p:sp>
        <p:nvSpPr>
          <p:cNvPr id="3" name="Content Placeholder 2"/>
          <p:cNvSpPr>
            <a:spLocks noGrp="1"/>
          </p:cNvSpPr>
          <p:nvPr>
            <p:ph idx="1"/>
          </p:nvPr>
        </p:nvSpPr>
        <p:spPr>
          <a:xfrm>
            <a:off x="1484310" y="1258433"/>
            <a:ext cx="10018713" cy="4662534"/>
          </a:xfrm>
        </p:spPr>
        <p:txBody>
          <a:bodyPr>
            <a:normAutofit/>
          </a:bodyPr>
          <a:lstStyle/>
          <a:p>
            <a:r>
              <a:rPr lang="en-US" sz="2800" dirty="0"/>
              <a:t>CORRELATION</a:t>
            </a:r>
          </a:p>
          <a:p>
            <a:pPr marL="0" indent="0">
              <a:buNone/>
            </a:pPr>
            <a:endParaRPr lang="en-US" sz="2400" dirty="0" smtClean="0">
              <a:latin typeface="Helvetica Neue"/>
            </a:endParaRPr>
          </a:p>
          <a:p>
            <a:pPr marL="0" indent="0">
              <a:buNone/>
            </a:pPr>
            <a:r>
              <a:rPr lang="en-US" sz="2400" dirty="0" smtClean="0">
                <a:latin typeface="Helvetica Neue"/>
              </a:rPr>
              <a:t>Correlation </a:t>
            </a:r>
            <a:r>
              <a:rPr lang="en-US" sz="2400" dirty="0">
                <a:latin typeface="Helvetica Neue"/>
              </a:rPr>
              <a:t>coefficients are indicators of the strength of the linear relationship between two different variables, x and y. A linear correlation coefficient that is greater than zero indicates a positive relationship. A value that is less than zero signifies a negative relationship. Finally, a value of zero indicates no relationship between the two variables x and y</a:t>
            </a:r>
            <a:r>
              <a:rPr lang="en-US" sz="2400" dirty="0" smtClean="0">
                <a:latin typeface="Helvetica Neue"/>
              </a:rPr>
              <a:t>.</a:t>
            </a:r>
            <a:endParaRPr lang="en-US" sz="2400" dirty="0" smtClean="0">
              <a:latin typeface="Arial" panose="020B0604020202020204" pitchFamily="34" charset="0"/>
              <a:cs typeface="Arial" panose="020B0604020202020204" pitchFamily="34" charset="0"/>
            </a:endParaRPr>
          </a:p>
          <a:p>
            <a:pPr marL="0" indent="0">
              <a:buNone/>
            </a:pPr>
            <a:endParaRPr lang="en-US" sz="3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62790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17696"/>
            <a:ext cx="10018713" cy="642795"/>
          </a:xfrm>
        </p:spPr>
        <p:txBody>
          <a:bodyPr>
            <a:normAutofit/>
          </a:bodyPr>
          <a:lstStyle/>
          <a:p>
            <a:r>
              <a:rPr lang="en-US" sz="2500" dirty="0" smtClean="0"/>
              <a:t>EXPLORATORY DATA ANALYSIS- BIVARIATE ANALYSIS</a:t>
            </a:r>
            <a:endParaRPr lang="en-IN" sz="2500" dirty="0"/>
          </a:p>
        </p:txBody>
      </p:sp>
      <p:sp>
        <p:nvSpPr>
          <p:cNvPr id="3" name="Content Placeholder 2"/>
          <p:cNvSpPr>
            <a:spLocks noGrp="1"/>
          </p:cNvSpPr>
          <p:nvPr>
            <p:ph idx="1"/>
          </p:nvPr>
        </p:nvSpPr>
        <p:spPr>
          <a:xfrm>
            <a:off x="1484310" y="669957"/>
            <a:ext cx="10018713" cy="6056768"/>
          </a:xfrm>
        </p:spPr>
        <p:txBody>
          <a:bodyPr>
            <a:normAutofit/>
          </a:bodyPr>
          <a:lstStyle/>
          <a:p>
            <a:r>
              <a:rPr lang="en-US" dirty="0">
                <a:latin typeface="Helvetica Neue"/>
              </a:rPr>
              <a:t>correlation tells us about how strong the relationship is between the numerical variables of the </a:t>
            </a:r>
            <a:r>
              <a:rPr lang="en-US" dirty="0" err="1">
                <a:latin typeface="Helvetica Neue"/>
              </a:rPr>
              <a:t>dataset.It</a:t>
            </a:r>
            <a:r>
              <a:rPr lang="en-US" dirty="0">
                <a:latin typeface="Helvetica Neue"/>
              </a:rPr>
              <a:t> is in the range of(-1,1).</a:t>
            </a:r>
          </a:p>
          <a:p>
            <a:r>
              <a:rPr lang="en-US" dirty="0">
                <a:latin typeface="Helvetica Neue"/>
              </a:rPr>
              <a:t>I calculated the correlation and plotted </a:t>
            </a:r>
            <a:r>
              <a:rPr lang="en-US" dirty="0" err="1">
                <a:latin typeface="Helvetica Neue"/>
              </a:rPr>
              <a:t>heatmap</a:t>
            </a:r>
            <a:r>
              <a:rPr lang="en-US" dirty="0">
                <a:latin typeface="Helvetica Neue"/>
              </a:rPr>
              <a:t> for correlation .</a:t>
            </a:r>
          </a:p>
          <a:p>
            <a:r>
              <a:rPr lang="en-US" dirty="0">
                <a:latin typeface="Helvetica Neue"/>
              </a:rPr>
              <a:t>For strong  positive relationship between 2 variables</a:t>
            </a:r>
            <a:r>
              <a:rPr lang="en-US" dirty="0" smtClean="0">
                <a:latin typeface="Helvetica Neue"/>
              </a:rPr>
              <a:t>, the </a:t>
            </a:r>
            <a:r>
              <a:rPr lang="en-US" dirty="0">
                <a:latin typeface="Helvetica Neue"/>
              </a:rPr>
              <a:t>correlation should be </a:t>
            </a:r>
            <a:r>
              <a:rPr lang="en-US" dirty="0" err="1">
                <a:latin typeface="Helvetica Neue"/>
              </a:rPr>
              <a:t>atleast</a:t>
            </a:r>
            <a:r>
              <a:rPr lang="en-US" dirty="0">
                <a:latin typeface="Helvetica Neue"/>
              </a:rPr>
              <a:t> more than +0.5 approaching towards 1.</a:t>
            </a:r>
          </a:p>
          <a:p>
            <a:r>
              <a:rPr lang="en-US" dirty="0">
                <a:latin typeface="Helvetica Neue"/>
              </a:rPr>
              <a:t>For strong  negative relationship between 2 </a:t>
            </a:r>
            <a:r>
              <a:rPr lang="en-US" dirty="0" err="1">
                <a:latin typeface="Helvetica Neue"/>
              </a:rPr>
              <a:t>variables,the</a:t>
            </a:r>
            <a:r>
              <a:rPr lang="en-US" dirty="0">
                <a:latin typeface="Helvetica Neue"/>
              </a:rPr>
              <a:t> correlation should be </a:t>
            </a:r>
            <a:r>
              <a:rPr lang="en-US" dirty="0" err="1">
                <a:latin typeface="Helvetica Neue"/>
              </a:rPr>
              <a:t>atleast</a:t>
            </a:r>
            <a:r>
              <a:rPr lang="en-US" dirty="0">
                <a:latin typeface="Helvetica Neue"/>
              </a:rPr>
              <a:t> less </a:t>
            </a:r>
            <a:r>
              <a:rPr lang="en-US" dirty="0" smtClean="0">
                <a:latin typeface="Helvetica Neue"/>
              </a:rPr>
              <a:t>than-0.5 </a:t>
            </a:r>
            <a:r>
              <a:rPr lang="en-US" dirty="0">
                <a:latin typeface="Helvetica Neue"/>
              </a:rPr>
              <a:t>approaching towards -1.</a:t>
            </a:r>
          </a:p>
          <a:p>
            <a:r>
              <a:rPr lang="en-US" dirty="0">
                <a:latin typeface="Helvetica Neue"/>
              </a:rPr>
              <a:t> In the dataset , I found no strong negative relationship between any two variables of the data.</a:t>
            </a:r>
          </a:p>
          <a:p>
            <a:r>
              <a:rPr lang="en-IN" dirty="0"/>
              <a:t>Found strong positive relationship between </a:t>
            </a:r>
            <a:r>
              <a:rPr lang="en-IN" dirty="0" smtClean="0"/>
              <a:t>Engine and Price.</a:t>
            </a:r>
            <a:endParaRPr lang="en-IN" dirty="0"/>
          </a:p>
          <a:p>
            <a:pPr marL="0" indent="0">
              <a:buNone/>
            </a:pPr>
            <a:endParaRPr lang="en-US" dirty="0" smtClean="0">
              <a:latin typeface="Arial" panose="020B0604020202020204" pitchFamily="34" charset="0"/>
              <a:cs typeface="Arial" panose="020B0604020202020204" pitchFamily="34" charset="0"/>
            </a:endParaRPr>
          </a:p>
          <a:p>
            <a:pPr marL="0" indent="0">
              <a:buNone/>
            </a:pPr>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32069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17696"/>
            <a:ext cx="10018713" cy="479833"/>
          </a:xfrm>
        </p:spPr>
        <p:txBody>
          <a:bodyPr>
            <a:normAutofit/>
          </a:bodyPr>
          <a:lstStyle/>
          <a:p>
            <a:r>
              <a:rPr lang="en-US" sz="2500" dirty="0" smtClean="0"/>
              <a:t>EXPLORATORY DATA ANALYSIS- BIVARIATE ANALYSIS</a:t>
            </a:r>
            <a:endParaRPr lang="en-IN" sz="2500" dirty="0"/>
          </a:p>
        </p:txBody>
      </p:sp>
      <p:sp>
        <p:nvSpPr>
          <p:cNvPr id="3" name="Content Placeholder 2"/>
          <p:cNvSpPr>
            <a:spLocks noGrp="1"/>
          </p:cNvSpPr>
          <p:nvPr>
            <p:ph idx="1"/>
          </p:nvPr>
        </p:nvSpPr>
        <p:spPr>
          <a:xfrm>
            <a:off x="1484310" y="841972"/>
            <a:ext cx="10018713" cy="5884752"/>
          </a:xfrm>
        </p:spPr>
        <p:txBody>
          <a:bodyPr>
            <a:normAutofit/>
          </a:bodyPr>
          <a:lstStyle/>
          <a:p>
            <a:pPr marL="0" indent="0">
              <a:buNone/>
            </a:pPr>
            <a:endParaRPr lang="en-US" b="1" dirty="0" smtClean="0"/>
          </a:p>
          <a:p>
            <a:pPr marL="0" indent="0">
              <a:buNone/>
            </a:pPr>
            <a:endParaRPr lang="en-US" b="1" dirty="0" smtClean="0"/>
          </a:p>
          <a:p>
            <a:r>
              <a:rPr lang="en-US" b="1" dirty="0" smtClean="0"/>
              <a:t>CHI-SQUARE </a:t>
            </a:r>
            <a:r>
              <a:rPr lang="en-US" b="1" dirty="0"/>
              <a:t>TEST IS USED TO DETERMINE THE RELATIONSHIP BETWEEN THE CATEGORICAL VARIABLES OF THE DATASET</a:t>
            </a:r>
          </a:p>
          <a:p>
            <a:r>
              <a:rPr lang="en-US" dirty="0"/>
              <a:t>The Chi-square test of independence tests if there is a significant relationship between two categorical variables. The test is comparing the observed observations to the expected observations.</a:t>
            </a:r>
          </a:p>
          <a:p>
            <a:r>
              <a:rPr lang="en-US" dirty="0"/>
              <a:t>The null and alternative </a:t>
            </a:r>
            <a:r>
              <a:rPr lang="en-US" dirty="0" err="1"/>
              <a:t>hyphothesis</a:t>
            </a:r>
            <a:r>
              <a:rPr lang="en-US" dirty="0"/>
              <a:t> needs to be assumed. The H0 (Null Hypothesis): There is no relationship between variable one and variable two.</a:t>
            </a:r>
          </a:p>
          <a:p>
            <a:r>
              <a:rPr lang="en-US" dirty="0"/>
              <a:t>The H1 (Alternative Hypothesis): There is a relationship between variable 1 and variable 2.</a:t>
            </a:r>
          </a:p>
          <a:p>
            <a:r>
              <a:rPr lang="en-US" dirty="0"/>
              <a:t>If the p-value is significant, you can reject the null hypothesis and claim that the findings support the alternative hypothesis.</a:t>
            </a:r>
          </a:p>
          <a:p>
            <a:pPr marL="0" indent="0">
              <a:buNone/>
            </a:pPr>
            <a:endParaRPr lang="en-IN" dirty="0"/>
          </a:p>
          <a:p>
            <a:pPr marL="0" indent="0">
              <a:buNone/>
            </a:pPr>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353884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17696"/>
            <a:ext cx="10018713" cy="479833"/>
          </a:xfrm>
        </p:spPr>
        <p:txBody>
          <a:bodyPr>
            <a:normAutofit/>
          </a:bodyPr>
          <a:lstStyle/>
          <a:p>
            <a:r>
              <a:rPr lang="en-US" sz="2500" dirty="0" smtClean="0"/>
              <a:t>EXPLORATORY DATA ANALYSIS- BIVARIATE ANALYSIS</a:t>
            </a:r>
            <a:endParaRPr lang="en-IN" sz="2500" dirty="0"/>
          </a:p>
        </p:txBody>
      </p:sp>
      <p:sp>
        <p:nvSpPr>
          <p:cNvPr id="3" name="Content Placeholder 2"/>
          <p:cNvSpPr>
            <a:spLocks noGrp="1"/>
          </p:cNvSpPr>
          <p:nvPr>
            <p:ph idx="1"/>
          </p:nvPr>
        </p:nvSpPr>
        <p:spPr>
          <a:xfrm>
            <a:off x="1484310" y="841972"/>
            <a:ext cx="10018713" cy="5884752"/>
          </a:xfrm>
        </p:spPr>
        <p:txBody>
          <a:bodyPr>
            <a:normAutofit/>
          </a:bodyPr>
          <a:lstStyle/>
          <a:p>
            <a:pPr marL="0" indent="0">
              <a:buNone/>
            </a:pPr>
            <a:endParaRPr lang="en-US" b="1" dirty="0" smtClean="0"/>
          </a:p>
          <a:p>
            <a:pPr marL="0" indent="0">
              <a:buNone/>
            </a:pPr>
            <a:endParaRPr lang="en-US" b="1" dirty="0" smtClean="0"/>
          </a:p>
          <a:p>
            <a:r>
              <a:rPr lang="en-US" b="1" dirty="0" smtClean="0"/>
              <a:t> </a:t>
            </a:r>
            <a:r>
              <a:rPr lang="en-US" sz="4000" b="1" dirty="0" smtClean="0"/>
              <a:t>I performed chi square tests for finding the relationships between the categorical columns of the dataset. I plotted a </a:t>
            </a:r>
            <a:r>
              <a:rPr lang="en-US" sz="4000" b="1" dirty="0" err="1" smtClean="0"/>
              <a:t>heatmap</a:t>
            </a:r>
            <a:r>
              <a:rPr lang="en-US" sz="4000" b="1" dirty="0" smtClean="0"/>
              <a:t> showing the chi-square test results and telling us whether there is relationship or not</a:t>
            </a:r>
            <a:r>
              <a:rPr lang="en-US" b="1" dirty="0" smtClean="0"/>
              <a:t>.</a:t>
            </a:r>
          </a:p>
          <a:p>
            <a:pPr marL="0" indent="0">
              <a:buNone/>
            </a:pPr>
            <a:endParaRPr lang="en-US" dirty="0" smtClean="0"/>
          </a:p>
          <a:p>
            <a:endParaRPr lang="en-IN" dirty="0"/>
          </a:p>
          <a:p>
            <a:pPr marL="0" indent="0">
              <a:buNone/>
            </a:pPr>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63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17696"/>
            <a:ext cx="10018713" cy="479833"/>
          </a:xfrm>
        </p:spPr>
        <p:txBody>
          <a:bodyPr>
            <a:normAutofit fontScale="90000"/>
          </a:bodyPr>
          <a:lstStyle/>
          <a:p>
            <a:r>
              <a:rPr lang="en-US" sz="2500" dirty="0" smtClean="0"/>
              <a:t>EXPLORATORY DATA ANALYSIS-OUTLIER DETECTION AND REMOVAL</a:t>
            </a:r>
            <a:endParaRPr lang="en-IN" sz="2500" dirty="0"/>
          </a:p>
        </p:txBody>
      </p:sp>
      <p:sp>
        <p:nvSpPr>
          <p:cNvPr id="3" name="Content Placeholder 2"/>
          <p:cNvSpPr>
            <a:spLocks noGrp="1"/>
          </p:cNvSpPr>
          <p:nvPr>
            <p:ph idx="1"/>
          </p:nvPr>
        </p:nvSpPr>
        <p:spPr>
          <a:xfrm>
            <a:off x="1484310" y="977774"/>
            <a:ext cx="10018713" cy="5748950"/>
          </a:xfrm>
        </p:spPr>
        <p:txBody>
          <a:bodyPr>
            <a:normAutofit/>
          </a:bodyPr>
          <a:lstStyle/>
          <a:p>
            <a:pPr marL="0" indent="0">
              <a:buNone/>
            </a:pPr>
            <a:endParaRPr lang="en-US" b="1" dirty="0" smtClean="0"/>
          </a:p>
          <a:p>
            <a:pPr marL="0" indent="0">
              <a:buNone/>
            </a:pPr>
            <a:endParaRPr lang="en-US" b="1" dirty="0" smtClean="0"/>
          </a:p>
          <a:p>
            <a:r>
              <a:rPr lang="en-US" dirty="0"/>
              <a:t>There should not be loss of data more than 7-8% because the data is expensive.</a:t>
            </a:r>
          </a:p>
          <a:p>
            <a:r>
              <a:rPr lang="en-US" dirty="0"/>
              <a:t>I plotted a boxplot for every column in the dataset and found many outliers.</a:t>
            </a:r>
          </a:p>
          <a:p>
            <a:r>
              <a:rPr lang="en-US" dirty="0"/>
              <a:t>I used the elliptic envelope method to remove outliers to the extent of  5%.</a:t>
            </a:r>
          </a:p>
          <a:p>
            <a:r>
              <a:rPr lang="en-US" dirty="0"/>
              <a:t>Using </a:t>
            </a:r>
            <a:r>
              <a:rPr lang="en-US" b="1" dirty="0"/>
              <a:t>Z-Score method</a:t>
            </a:r>
            <a:r>
              <a:rPr lang="en-US" dirty="0"/>
              <a:t> ,I found that I lost </a:t>
            </a:r>
            <a:r>
              <a:rPr lang="en-US" b="1" dirty="0"/>
              <a:t>more</a:t>
            </a:r>
            <a:r>
              <a:rPr lang="en-US" dirty="0"/>
              <a:t> data as outliers but with </a:t>
            </a:r>
            <a:r>
              <a:rPr lang="en-US" b="1" dirty="0"/>
              <a:t>Elliptic envelope </a:t>
            </a:r>
            <a:r>
              <a:rPr lang="en-US" b="1" dirty="0" err="1"/>
              <a:t>method</a:t>
            </a:r>
            <a:r>
              <a:rPr lang="en-US" dirty="0" err="1"/>
              <a:t>,I</a:t>
            </a:r>
            <a:r>
              <a:rPr lang="en-US" dirty="0"/>
              <a:t> lost </a:t>
            </a:r>
            <a:r>
              <a:rPr lang="en-US" b="1" dirty="0"/>
              <a:t>lesser</a:t>
            </a:r>
            <a:r>
              <a:rPr lang="en-US" dirty="0"/>
              <a:t> data.</a:t>
            </a:r>
          </a:p>
          <a:p>
            <a:r>
              <a:rPr lang="en-US" dirty="0" smtClean="0"/>
              <a:t>I </a:t>
            </a:r>
            <a:r>
              <a:rPr lang="en-US" dirty="0"/>
              <a:t>opted for elliptic envelope method because it limits the removal of outliers and protects the data</a:t>
            </a:r>
            <a:r>
              <a:rPr lang="en-US" dirty="0" smtClean="0"/>
              <a:t>.</a:t>
            </a:r>
          </a:p>
          <a:p>
            <a:r>
              <a:rPr lang="en-US" dirty="0" smtClean="0"/>
              <a:t>I removed 214 rows as outliers from my data (around 5% of data).</a:t>
            </a:r>
            <a:endParaRPr lang="en-US" dirty="0"/>
          </a:p>
          <a:p>
            <a:endParaRPr lang="en-US" dirty="0" smtClean="0"/>
          </a:p>
          <a:p>
            <a:endParaRPr lang="en-IN" dirty="0"/>
          </a:p>
          <a:p>
            <a:pPr marL="0" indent="0">
              <a:buNone/>
            </a:pPr>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788097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17696"/>
            <a:ext cx="10018713" cy="479833"/>
          </a:xfrm>
        </p:spPr>
        <p:txBody>
          <a:bodyPr>
            <a:normAutofit/>
          </a:bodyPr>
          <a:lstStyle/>
          <a:p>
            <a:r>
              <a:rPr lang="en-US" sz="2500" dirty="0" smtClean="0"/>
              <a:t>EXPLORATORY DATA ANALYSIS- SKEWNESS REMOVAL</a:t>
            </a:r>
            <a:endParaRPr lang="en-IN" sz="2500" dirty="0"/>
          </a:p>
        </p:txBody>
      </p:sp>
      <p:sp>
        <p:nvSpPr>
          <p:cNvPr id="3" name="Content Placeholder 2"/>
          <p:cNvSpPr>
            <a:spLocks noGrp="1"/>
          </p:cNvSpPr>
          <p:nvPr>
            <p:ph idx="1"/>
          </p:nvPr>
        </p:nvSpPr>
        <p:spPr>
          <a:xfrm>
            <a:off x="1484310" y="1013988"/>
            <a:ext cx="10018713" cy="5712736"/>
          </a:xfrm>
        </p:spPr>
        <p:txBody>
          <a:bodyPr>
            <a:normAutofit/>
          </a:bodyPr>
          <a:lstStyle/>
          <a:p>
            <a:pPr marL="0" indent="0">
              <a:buNone/>
            </a:pPr>
            <a:endParaRPr lang="en-US" dirty="0" smtClean="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One </a:t>
            </a:r>
            <a:r>
              <a:rPr lang="en-US" dirty="0">
                <a:latin typeface="Arial" panose="020B0604020202020204" pitchFamily="34" charset="0"/>
                <a:cs typeface="Arial" panose="020B0604020202020204" pitchFamily="34" charset="0"/>
              </a:rPr>
              <a:t>thing I found in the dataset that </a:t>
            </a:r>
            <a:r>
              <a:rPr lang="en-US" dirty="0" err="1">
                <a:latin typeface="Arial" panose="020B0604020202020204" pitchFamily="34" charset="0"/>
                <a:cs typeface="Arial" panose="020B0604020202020204" pitchFamily="34" charset="0"/>
              </a:rPr>
              <a:t>skewness</a:t>
            </a:r>
            <a:r>
              <a:rPr lang="en-US" dirty="0">
                <a:latin typeface="Arial" panose="020B0604020202020204" pitchFamily="34" charset="0"/>
                <a:cs typeface="Arial" panose="020B0604020202020204" pitchFamily="34" charset="0"/>
              </a:rPr>
              <a:t> was very high for </a:t>
            </a:r>
            <a:r>
              <a:rPr lang="en-US" dirty="0" smtClean="0">
                <a:latin typeface="Arial" panose="020B0604020202020204" pitchFamily="34" charset="0"/>
                <a:cs typeface="Arial" panose="020B0604020202020204" pitchFamily="34" charset="0"/>
              </a:rPr>
              <a:t>some columns </a:t>
            </a:r>
            <a:r>
              <a:rPr lang="en-US" dirty="0">
                <a:latin typeface="Arial" panose="020B0604020202020204" pitchFamily="34" charset="0"/>
                <a:cs typeface="Arial" panose="020B0604020202020204" pitchFamily="34" charset="0"/>
              </a:rPr>
              <a:t>of the data and high </a:t>
            </a:r>
            <a:r>
              <a:rPr lang="en-US" dirty="0" err="1">
                <a:latin typeface="Arial" panose="020B0604020202020204" pitchFamily="34" charset="0"/>
                <a:cs typeface="Arial" panose="020B0604020202020204" pitchFamily="34" charset="0"/>
              </a:rPr>
              <a:t>skewness</a:t>
            </a:r>
            <a:r>
              <a:rPr lang="en-US" dirty="0">
                <a:latin typeface="Arial" panose="020B0604020202020204" pitchFamily="34" charset="0"/>
                <a:cs typeface="Arial" panose="020B0604020202020204" pitchFamily="34" charset="0"/>
              </a:rPr>
              <a:t> can lead to poor performance of the model.</a:t>
            </a:r>
          </a:p>
          <a:p>
            <a:r>
              <a:rPr lang="en-US" dirty="0">
                <a:latin typeface="Arial" panose="020B0604020202020204" pitchFamily="34" charset="0"/>
                <a:cs typeface="Arial" panose="020B0604020202020204" pitchFamily="34" charset="0"/>
              </a:rPr>
              <a:t> I used </a:t>
            </a:r>
            <a:r>
              <a:rPr lang="en-US" dirty="0" err="1" smtClean="0">
                <a:latin typeface="Arial" panose="020B0604020202020204" pitchFamily="34" charset="0"/>
                <a:cs typeface="Arial" panose="020B0604020202020204" pitchFamily="34" charset="0"/>
              </a:rPr>
              <a:t>cuberoot</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method from </a:t>
            </a:r>
            <a:r>
              <a:rPr lang="en-US" dirty="0" err="1">
                <a:latin typeface="Arial" panose="020B0604020202020204" pitchFamily="34" charset="0"/>
                <a:cs typeface="Arial" panose="020B0604020202020204" pitchFamily="34" charset="0"/>
              </a:rPr>
              <a:t>numpy</a:t>
            </a:r>
            <a:r>
              <a:rPr lang="en-US" dirty="0">
                <a:latin typeface="Arial" panose="020B0604020202020204" pitchFamily="34" charset="0"/>
                <a:cs typeface="Arial" panose="020B0604020202020204" pitchFamily="34" charset="0"/>
              </a:rPr>
              <a:t> library to adjust the </a:t>
            </a:r>
            <a:r>
              <a:rPr lang="en-US" dirty="0" err="1">
                <a:latin typeface="Arial" panose="020B0604020202020204" pitchFamily="34" charset="0"/>
                <a:cs typeface="Arial" panose="020B0604020202020204" pitchFamily="34" charset="0"/>
              </a:rPr>
              <a:t>skewness</a:t>
            </a:r>
            <a:r>
              <a:rPr lang="en-US" dirty="0">
                <a:latin typeface="Arial" panose="020B0604020202020204" pitchFamily="34" charset="0"/>
                <a:cs typeface="Arial" panose="020B0604020202020204" pitchFamily="34" charset="0"/>
              </a:rPr>
              <a:t> of each column in the dataset</a:t>
            </a:r>
            <a:r>
              <a:rPr lang="en-US" dirty="0" smtClean="0">
                <a:latin typeface="Arial" panose="020B0604020202020204" pitchFamily="34" charset="0"/>
                <a:cs typeface="Arial" panose="020B0604020202020204" pitchFamily="34" charset="0"/>
              </a:rPr>
              <a:t>.</a:t>
            </a:r>
          </a:p>
          <a:p>
            <a:r>
              <a:rPr lang="en-US" dirty="0" smtClean="0">
                <a:latin typeface="Arial" panose="020B0604020202020204" pitchFamily="34" charset="0"/>
                <a:cs typeface="Arial" panose="020B0604020202020204" pitchFamily="34" charset="0"/>
              </a:rPr>
              <a:t>I REMOVED  EXCESS  SKEWNESS BY USING </a:t>
            </a:r>
            <a:r>
              <a:rPr lang="en-US" b="1" u="sng" dirty="0" err="1" smtClean="0">
                <a:latin typeface="Arial" panose="020B0604020202020204" pitchFamily="34" charset="0"/>
                <a:cs typeface="Arial" panose="020B0604020202020204" pitchFamily="34" charset="0"/>
              </a:rPr>
              <a:t>cuberoot</a:t>
            </a:r>
            <a:r>
              <a:rPr lang="en-US" b="1" u="sng"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method from </a:t>
            </a:r>
            <a:r>
              <a:rPr lang="en-US" dirty="0" err="1" smtClean="0">
                <a:latin typeface="Arial" panose="020B0604020202020204" pitchFamily="34" charset="0"/>
                <a:cs typeface="Arial" panose="020B0604020202020204" pitchFamily="34" charset="0"/>
              </a:rPr>
              <a:t>numpy</a:t>
            </a:r>
            <a:r>
              <a:rPr lang="en-US" dirty="0" smtClean="0">
                <a:latin typeface="Arial" panose="020B0604020202020204" pitchFamily="34" charset="0"/>
                <a:cs typeface="Arial" panose="020B0604020202020204" pitchFamily="34" charset="0"/>
              </a:rPr>
              <a:t> library.</a:t>
            </a:r>
          </a:p>
          <a:p>
            <a:pPr marL="0" indent="0">
              <a:buNone/>
            </a:pPr>
            <a:endParaRPr lang="en-US" b="1" dirty="0" smtClean="0"/>
          </a:p>
          <a:p>
            <a:endParaRPr lang="en-US" dirty="0" smtClean="0"/>
          </a:p>
          <a:p>
            <a:endParaRPr lang="en-IN" dirty="0"/>
          </a:p>
          <a:p>
            <a:pPr marL="0" indent="0">
              <a:buNone/>
            </a:pPr>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85894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17696"/>
            <a:ext cx="10018713" cy="479833"/>
          </a:xfrm>
        </p:spPr>
        <p:txBody>
          <a:bodyPr>
            <a:normAutofit/>
          </a:bodyPr>
          <a:lstStyle/>
          <a:p>
            <a:r>
              <a:rPr lang="en-US" sz="2500" b="1" dirty="0" smtClean="0"/>
              <a:t>EXPLORATORY DATA ANALYSIS- Encoding</a:t>
            </a:r>
            <a:endParaRPr lang="en-IN" sz="2500" b="1" dirty="0"/>
          </a:p>
        </p:txBody>
      </p:sp>
      <p:sp>
        <p:nvSpPr>
          <p:cNvPr id="3" name="Content Placeholder 2"/>
          <p:cNvSpPr>
            <a:spLocks noGrp="1"/>
          </p:cNvSpPr>
          <p:nvPr>
            <p:ph idx="1"/>
          </p:nvPr>
        </p:nvSpPr>
        <p:spPr>
          <a:xfrm>
            <a:off x="1484310" y="1013988"/>
            <a:ext cx="10018713" cy="5712736"/>
          </a:xfrm>
        </p:spPr>
        <p:txBody>
          <a:bodyPr>
            <a:normAutofit/>
          </a:bodyPr>
          <a:lstStyle/>
          <a:p>
            <a:pPr>
              <a:buFont typeface="Arial" panose="020B0604020202020204" pitchFamily="34" charset="0"/>
              <a:buChar char="•"/>
            </a:pPr>
            <a:r>
              <a:rPr lang="en-US" sz="5000" dirty="0">
                <a:latin typeface="Arial" panose="020B0604020202020204" pitchFamily="34" charset="0"/>
                <a:cs typeface="Arial" panose="020B0604020202020204" pitchFamily="34" charset="0"/>
              </a:rPr>
              <a:t> </a:t>
            </a:r>
            <a:r>
              <a:rPr lang="en-US" sz="5000" dirty="0" smtClean="0">
                <a:latin typeface="Arial" panose="020B0604020202020204" pitchFamily="34" charset="0"/>
                <a:cs typeface="Arial" panose="020B0604020202020204" pitchFamily="34" charset="0"/>
              </a:rPr>
              <a:t>I used label encoding to encode all my object </a:t>
            </a:r>
            <a:r>
              <a:rPr lang="en-US" sz="5000" dirty="0" err="1" smtClean="0">
                <a:latin typeface="Arial" panose="020B0604020202020204" pitchFamily="34" charset="0"/>
                <a:cs typeface="Arial" panose="020B0604020202020204" pitchFamily="34" charset="0"/>
              </a:rPr>
              <a:t>datatype</a:t>
            </a:r>
            <a:r>
              <a:rPr lang="en-US" sz="5000" dirty="0" smtClean="0">
                <a:latin typeface="Arial" panose="020B0604020202020204" pitchFamily="34" charset="0"/>
                <a:cs typeface="Arial" panose="020B0604020202020204" pitchFamily="34" charset="0"/>
              </a:rPr>
              <a:t> columns of the dataset.</a:t>
            </a:r>
          </a:p>
          <a:p>
            <a:pPr marL="0" indent="0">
              <a:buNone/>
            </a:pPr>
            <a:endParaRPr lang="en-US" dirty="0">
              <a:latin typeface="Arial" panose="020B0604020202020204" pitchFamily="34" charset="0"/>
              <a:cs typeface="Arial" panose="020B0604020202020204" pitchFamily="34" charset="0"/>
            </a:endParaRPr>
          </a:p>
          <a:p>
            <a:endParaRPr lang="en-US" b="1" dirty="0" smtClean="0"/>
          </a:p>
          <a:p>
            <a:endParaRPr lang="en-US" dirty="0" smtClean="0"/>
          </a:p>
          <a:p>
            <a:endParaRPr lang="en-IN" dirty="0"/>
          </a:p>
          <a:p>
            <a:pPr marL="0" indent="0">
              <a:buNone/>
            </a:pPr>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98093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17696"/>
            <a:ext cx="10018713" cy="479833"/>
          </a:xfrm>
        </p:spPr>
        <p:txBody>
          <a:bodyPr>
            <a:normAutofit/>
          </a:bodyPr>
          <a:lstStyle/>
          <a:p>
            <a:r>
              <a:rPr lang="en-US" sz="2500" dirty="0" smtClean="0"/>
              <a:t>MACHINE LEARNING PROCESS</a:t>
            </a:r>
            <a:endParaRPr lang="en-IN" sz="2500" dirty="0"/>
          </a:p>
        </p:txBody>
      </p:sp>
      <p:sp>
        <p:nvSpPr>
          <p:cNvPr id="3" name="Content Placeholder 2"/>
          <p:cNvSpPr>
            <a:spLocks noGrp="1"/>
          </p:cNvSpPr>
          <p:nvPr>
            <p:ph idx="1"/>
          </p:nvPr>
        </p:nvSpPr>
        <p:spPr>
          <a:xfrm>
            <a:off x="1484310" y="697117"/>
            <a:ext cx="10018713" cy="6029607"/>
          </a:xfrm>
        </p:spPr>
        <p:txBody>
          <a:bodyPr>
            <a:normAutofit fontScale="92500" lnSpcReduction="10000"/>
          </a:bodyPr>
          <a:lstStyle/>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 THIS IS A REGRESSION TASK TO PREDICT THE PRICE OF USED CAR.</a:t>
            </a:r>
          </a:p>
          <a:p>
            <a:pPr marL="514350" indent="-514350">
              <a:buFont typeface="+mj-lt"/>
              <a:buAutoNum type="romanUcPeriod"/>
            </a:pPr>
            <a:endParaRPr lang="en-US" dirty="0">
              <a:latin typeface="Arial" panose="020B0604020202020204" pitchFamily="34" charset="0"/>
              <a:cs typeface="Arial" panose="020B0604020202020204" pitchFamily="34" charset="0"/>
            </a:endParaRPr>
          </a:p>
          <a:p>
            <a:pPr marL="0" indent="0">
              <a:buNone/>
            </a:pPr>
            <a:r>
              <a:rPr lang="en-US" dirty="0" smtClean="0">
                <a:latin typeface="Arial" panose="020B0604020202020204" pitchFamily="34" charset="0"/>
                <a:cs typeface="Arial" panose="020B0604020202020204" pitchFamily="34" charset="0"/>
              </a:rPr>
              <a:t>I USED THE FOLLOWING REGRESSION MODELS FROM SKLEARN LIBRARY-</a:t>
            </a:r>
          </a:p>
          <a:p>
            <a:pPr lvl="1" fontAlgn="base"/>
            <a:r>
              <a:rPr lang="en-IN" dirty="0"/>
              <a:t>RANDOM FOREST REGRESSOR  </a:t>
            </a:r>
          </a:p>
          <a:p>
            <a:pPr lvl="1" fontAlgn="base"/>
            <a:r>
              <a:rPr lang="en-IN" dirty="0"/>
              <a:t>GRADIENT BOOSTING REGRESSOR </a:t>
            </a:r>
          </a:p>
          <a:p>
            <a:pPr lvl="1" fontAlgn="base"/>
            <a:r>
              <a:rPr lang="en-IN" dirty="0"/>
              <a:t>ADABOOST-REGRESSOR </a:t>
            </a:r>
          </a:p>
          <a:p>
            <a:pPr lvl="1" fontAlgn="base"/>
            <a:r>
              <a:rPr lang="en-IN" dirty="0"/>
              <a:t>XGBOOST REGRESSOR </a:t>
            </a:r>
          </a:p>
          <a:p>
            <a:pPr lvl="1" fontAlgn="base"/>
            <a:r>
              <a:rPr lang="en-IN" dirty="0"/>
              <a:t>LIGHT GBM REGRESSOR  </a:t>
            </a:r>
          </a:p>
          <a:p>
            <a:pPr lvl="1" fontAlgn="base"/>
            <a:r>
              <a:rPr lang="en-IN" dirty="0"/>
              <a:t>ELASTIC NET REGRESSION </a:t>
            </a:r>
          </a:p>
          <a:p>
            <a:pPr lvl="1" fontAlgn="base"/>
            <a:r>
              <a:rPr lang="en-IN" dirty="0"/>
              <a:t>K-NEAREST NEIGHBORS REGRESSOR</a:t>
            </a:r>
          </a:p>
          <a:p>
            <a:pPr lvl="1" fontAlgn="base"/>
            <a:r>
              <a:rPr lang="en-IN" dirty="0"/>
              <a:t>DECISION TREE REGRESSOR</a:t>
            </a:r>
          </a:p>
          <a:p>
            <a:pPr lvl="1" fontAlgn="base"/>
            <a:r>
              <a:rPr lang="en-IN" dirty="0"/>
              <a:t>SUPPORT VECTOR MACHINE </a:t>
            </a:r>
            <a:r>
              <a:rPr lang="en-IN" dirty="0" smtClean="0"/>
              <a:t>REGRESSION</a:t>
            </a:r>
          </a:p>
          <a:p>
            <a:pPr marL="457200" lvl="1" indent="0" fontAlgn="base">
              <a:buNone/>
            </a:pPr>
            <a:r>
              <a:rPr lang="en-US" dirty="0" smtClean="0"/>
              <a:t> </a:t>
            </a:r>
            <a:endParaRPr lang="en-IN" dirty="0" smtClean="0"/>
          </a:p>
          <a:p>
            <a:pPr marL="0" indent="0" fontAlgn="base">
              <a:buNone/>
            </a:pPr>
            <a:endParaRPr lang="en-IN" dirty="0"/>
          </a:p>
          <a:p>
            <a:pPr marL="0" indent="0">
              <a:buNone/>
            </a:pPr>
            <a:endParaRPr lang="en-US" b="1" dirty="0" smtClean="0"/>
          </a:p>
          <a:p>
            <a:endParaRPr lang="en-US" dirty="0" smtClean="0"/>
          </a:p>
          <a:p>
            <a:endParaRPr lang="en-IN" dirty="0"/>
          </a:p>
          <a:p>
            <a:pPr marL="0" indent="0">
              <a:buNone/>
            </a:pPr>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57730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344033"/>
            <a:ext cx="10018713" cy="869132"/>
          </a:xfrm>
        </p:spPr>
        <p:txBody>
          <a:bodyPr/>
          <a:lstStyle/>
          <a:p>
            <a:r>
              <a:rPr lang="en-US" dirty="0" smtClean="0"/>
              <a:t>Problem Statement</a:t>
            </a:r>
            <a:endParaRPr lang="en-IN" dirty="0"/>
          </a:p>
        </p:txBody>
      </p:sp>
      <p:sp>
        <p:nvSpPr>
          <p:cNvPr id="3" name="Content Placeholder 2"/>
          <p:cNvSpPr>
            <a:spLocks noGrp="1"/>
          </p:cNvSpPr>
          <p:nvPr>
            <p:ph idx="1"/>
          </p:nvPr>
        </p:nvSpPr>
        <p:spPr>
          <a:xfrm>
            <a:off x="1484310" y="1502876"/>
            <a:ext cx="10018713" cy="5142368"/>
          </a:xfrm>
        </p:spPr>
        <p:txBody>
          <a:bodyPr/>
          <a:lstStyle/>
          <a:p>
            <a:pPr marL="0" indent="0">
              <a:buNone/>
            </a:pPr>
            <a:r>
              <a:rPr lang="en-US" dirty="0"/>
              <a:t>With the </a:t>
            </a:r>
            <a:r>
              <a:rPr lang="en-US" dirty="0" err="1"/>
              <a:t>covid</a:t>
            </a:r>
            <a:r>
              <a:rPr lang="en-US" dirty="0"/>
              <a:t> 19 impact in the market, we have seen lot of changes in the car market. Now some cars are in demand hence making them costly and some are not in demand hence cheaper. One of our clients works with small traders, who sell used cars. With the change in market due to </a:t>
            </a:r>
            <a:r>
              <a:rPr lang="en-US" dirty="0" err="1"/>
              <a:t>covid</a:t>
            </a:r>
            <a:r>
              <a:rPr lang="en-US" dirty="0"/>
              <a:t> 19 impact, our client is facing problems with their previous car price valuation machine learning models. So, they are looking for new machine learning models from new data. We have to make car price valuation mode</a:t>
            </a:r>
            <a:endParaRPr lang="en-IN" dirty="0"/>
          </a:p>
        </p:txBody>
      </p:sp>
    </p:spTree>
    <p:extLst>
      <p:ext uri="{BB962C8B-B14F-4D97-AF65-F5344CB8AC3E}">
        <p14:creationId xmlns:p14="http://schemas.microsoft.com/office/powerpoint/2010/main" val="42365579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226337"/>
            <a:ext cx="10018713" cy="597528"/>
          </a:xfrm>
        </p:spPr>
        <p:txBody>
          <a:bodyPr>
            <a:normAutofit fontScale="90000"/>
          </a:bodyPr>
          <a:lstStyle/>
          <a:p>
            <a:r>
              <a:rPr lang="en-US" dirty="0" smtClean="0"/>
              <a:t>MACHINE LEARNING PROCESS	</a:t>
            </a:r>
            <a:endParaRPr lang="en-IN" dirty="0"/>
          </a:p>
        </p:txBody>
      </p:sp>
      <p:sp>
        <p:nvSpPr>
          <p:cNvPr id="3" name="Content Placeholder 2"/>
          <p:cNvSpPr>
            <a:spLocks noGrp="1"/>
          </p:cNvSpPr>
          <p:nvPr>
            <p:ph idx="1"/>
          </p:nvPr>
        </p:nvSpPr>
        <p:spPr>
          <a:xfrm>
            <a:off x="1484310" y="1158845"/>
            <a:ext cx="10018713" cy="5151420"/>
          </a:xfrm>
        </p:spPr>
        <p:txBody>
          <a:bodyPr/>
          <a:lstStyle/>
          <a:p>
            <a:r>
              <a:rPr lang="en-US" dirty="0" smtClean="0">
                <a:latin typeface="Arial" panose="020B0604020202020204" pitchFamily="34" charset="0"/>
                <a:cs typeface="Arial" panose="020B0604020202020204" pitchFamily="34" charset="0"/>
              </a:rPr>
              <a:t>X is my features and y is my target label(PRICE).</a:t>
            </a:r>
          </a:p>
          <a:p>
            <a:r>
              <a:rPr lang="en-US" dirty="0" smtClean="0">
                <a:latin typeface="Arial" panose="020B0604020202020204" pitchFamily="34" charset="0"/>
                <a:cs typeface="Arial" panose="020B0604020202020204" pitchFamily="34" charset="0"/>
              </a:rPr>
              <a:t>I did the train-test split at random state </a:t>
            </a:r>
            <a:r>
              <a:rPr lang="en-US" u="sng" dirty="0" smtClean="0">
                <a:latin typeface="Arial" panose="020B0604020202020204" pitchFamily="34" charset="0"/>
                <a:cs typeface="Arial" panose="020B0604020202020204" pitchFamily="34" charset="0"/>
              </a:rPr>
              <a:t>185 </a:t>
            </a:r>
          </a:p>
          <a:p>
            <a:r>
              <a:rPr lang="en-US" dirty="0" smtClean="0">
                <a:latin typeface="Arial" panose="020B0604020202020204" pitchFamily="34" charset="0"/>
                <a:cs typeface="Arial" panose="020B0604020202020204" pitchFamily="34" charset="0"/>
              </a:rPr>
              <a:t> I used the standard </a:t>
            </a:r>
            <a:r>
              <a:rPr lang="en-US" dirty="0" err="1" smtClean="0">
                <a:latin typeface="Arial" panose="020B0604020202020204" pitchFamily="34" charset="0"/>
                <a:cs typeface="Arial" panose="020B0604020202020204" pitchFamily="34" charset="0"/>
              </a:rPr>
              <a:t>scaler</a:t>
            </a:r>
            <a:r>
              <a:rPr lang="en-US" dirty="0" smtClean="0">
                <a:latin typeface="Arial" panose="020B0604020202020204" pitchFamily="34" charset="0"/>
                <a:cs typeface="Arial" panose="020B0604020202020204" pitchFamily="34" charset="0"/>
              </a:rPr>
              <a:t> to scale my data.</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Only training data has been both fit and transformed but the test data has only been transformed. '.fit' means calculating necessary statistics from the data and '.transform' only scales the data. test data should not be fit because that would lead to assumption of the prior knowledge of the test data and test data is the data, machine learning model need to predict fairly without having any knowledge of the test data.</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97773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226337"/>
            <a:ext cx="10018713" cy="597528"/>
          </a:xfrm>
        </p:spPr>
        <p:txBody>
          <a:bodyPr>
            <a:normAutofit fontScale="90000"/>
          </a:bodyPr>
          <a:lstStyle/>
          <a:p>
            <a:r>
              <a:rPr lang="en-US" dirty="0" smtClean="0"/>
              <a:t>MACHINE LEARNING PROCESS	</a:t>
            </a:r>
            <a:endParaRPr lang="en-IN" dirty="0"/>
          </a:p>
        </p:txBody>
      </p:sp>
      <p:sp>
        <p:nvSpPr>
          <p:cNvPr id="3" name="Content Placeholder 2"/>
          <p:cNvSpPr>
            <a:spLocks noGrp="1"/>
          </p:cNvSpPr>
          <p:nvPr>
            <p:ph idx="1"/>
          </p:nvPr>
        </p:nvSpPr>
        <p:spPr>
          <a:xfrm>
            <a:off x="1484310" y="1158845"/>
            <a:ext cx="10018713" cy="5151420"/>
          </a:xfrm>
        </p:spPr>
        <p:txBody>
          <a:bodyPr/>
          <a:lstStyle/>
          <a:p>
            <a:r>
              <a:rPr lang="en-US" dirty="0" smtClean="0">
                <a:latin typeface="Arial" panose="020B0604020202020204" pitchFamily="34" charset="0"/>
                <a:cs typeface="Arial" panose="020B0604020202020204" pitchFamily="34" charset="0"/>
              </a:rPr>
              <a:t>VARIOUS METRICS WERE USED TO EVALUATE MY MODEL-R2 SCORE,MEAN ABSOLUTE ERROR,MEAN SQUARED ERROR AND ROOT MEAN SQUARED ERROR.</a:t>
            </a:r>
          </a:p>
          <a:p>
            <a:r>
              <a:rPr lang="en-US" dirty="0" smtClean="0">
                <a:latin typeface="Arial" panose="020B0604020202020204" pitchFamily="34" charset="0"/>
                <a:cs typeface="Arial" panose="020B0604020202020204" pitchFamily="34" charset="0"/>
              </a:rPr>
              <a:t>R2 SCORE- THE CLOSER THE MODEL’S R2 SCORE TO 1,THE BETTER IT IS PERFORMING.</a:t>
            </a:r>
          </a:p>
          <a:p>
            <a:r>
              <a:rPr lang="en-US" dirty="0" smtClean="0">
                <a:latin typeface="Arial" panose="020B0604020202020204" pitchFamily="34" charset="0"/>
                <a:cs typeface="Arial" panose="020B0604020202020204" pitchFamily="34" charset="0"/>
              </a:rPr>
              <a:t>ALL THE ERRORS SHOULD BE AS MINIMAL AS POSSIBLE . </a:t>
            </a:r>
          </a:p>
          <a:p>
            <a:r>
              <a:rPr lang="en-US" dirty="0" smtClean="0">
                <a:latin typeface="Arial" panose="020B0604020202020204" pitchFamily="34" charset="0"/>
                <a:cs typeface="Arial" panose="020B0604020202020204" pitchFamily="34" charset="0"/>
              </a:rPr>
              <a:t>AFTER EVALUATING ALL THE MODELS,I FOUND XGBOOST REGRESSOR,LIGHT GBM REGRESSOR AND RANDOM FOREST REGRESSOR AS MY BEST MODELS TO BE CHOSEN FOR GRID SEARCH CV.</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18707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226337"/>
            <a:ext cx="10018713" cy="597528"/>
          </a:xfrm>
        </p:spPr>
        <p:txBody>
          <a:bodyPr>
            <a:normAutofit fontScale="90000"/>
          </a:bodyPr>
          <a:lstStyle/>
          <a:p>
            <a:r>
              <a:rPr lang="en-US" dirty="0" smtClean="0"/>
              <a:t>MACHINE LEARNING PROCESS	</a:t>
            </a:r>
            <a:endParaRPr lang="en-IN" dirty="0"/>
          </a:p>
        </p:txBody>
      </p:sp>
      <p:sp>
        <p:nvSpPr>
          <p:cNvPr id="3" name="Content Placeholder 2"/>
          <p:cNvSpPr>
            <a:spLocks noGrp="1"/>
          </p:cNvSpPr>
          <p:nvPr>
            <p:ph idx="1"/>
          </p:nvPr>
        </p:nvSpPr>
        <p:spPr>
          <a:xfrm>
            <a:off x="1484310" y="1158845"/>
            <a:ext cx="10018713" cy="5151420"/>
          </a:xfrm>
        </p:spPr>
        <p:txBody>
          <a:bodyPr/>
          <a:lstStyle/>
          <a:p>
            <a:r>
              <a:rPr lang="en-US" dirty="0" smtClean="0">
                <a:latin typeface="Arial" panose="020B0604020202020204" pitchFamily="34" charset="0"/>
                <a:cs typeface="Arial" panose="020B0604020202020204" pitchFamily="34" charset="0"/>
              </a:rPr>
              <a:t>XGBOOST REGRESSOR MODEL PERFORMED THE BEST IN GRID SEARCH CV,SO I USED RANDOMIZED SEARCH CV TO FIND EVEN BETTER PARAMETERS FOR MY XGBOOSTMODEL. I FOUND IT AND NAMED IT AS THE FINAL MODEL . </a:t>
            </a:r>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 I  SAVED THAT MODEL USING THE JOBLIB LIBRARY.</a:t>
            </a:r>
          </a:p>
          <a:p>
            <a:pPr marL="0" indent="0">
              <a:buNone/>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3596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226337"/>
            <a:ext cx="10018713" cy="597528"/>
          </a:xfrm>
        </p:spPr>
        <p:txBody>
          <a:bodyPr>
            <a:normAutofit fontScale="90000"/>
          </a:bodyPr>
          <a:lstStyle/>
          <a:p>
            <a:r>
              <a:rPr lang="en-US" dirty="0" smtClean="0"/>
              <a:t>My final model with its parameters	</a:t>
            </a:r>
            <a:endParaRPr lang="en-IN" dirty="0"/>
          </a:p>
        </p:txBody>
      </p:sp>
      <p:pic>
        <p:nvPicPr>
          <p:cNvPr id="6" name="Content Placeholder 5"/>
          <p:cNvPicPr>
            <a:picLocks noGrp="1" noChangeAspect="1"/>
          </p:cNvPicPr>
          <p:nvPr>
            <p:ph idx="1"/>
          </p:nvPr>
        </p:nvPicPr>
        <p:blipFill>
          <a:blip r:embed="rId2"/>
          <a:stretch>
            <a:fillRect/>
          </a:stretch>
        </p:blipFill>
        <p:spPr>
          <a:xfrm>
            <a:off x="2201666" y="1457607"/>
            <a:ext cx="8439150" cy="3096285"/>
          </a:xfrm>
          <a:prstGeom prst="rect">
            <a:avLst/>
          </a:prstGeom>
        </p:spPr>
      </p:pic>
      <p:sp>
        <p:nvSpPr>
          <p:cNvPr id="7" name="TextBox 6"/>
          <p:cNvSpPr txBox="1"/>
          <p:nvPr/>
        </p:nvSpPr>
        <p:spPr>
          <a:xfrm>
            <a:off x="1484311" y="5278171"/>
            <a:ext cx="10148934" cy="369332"/>
          </a:xfrm>
          <a:prstGeom prst="rect">
            <a:avLst/>
          </a:prstGeom>
          <a:noFill/>
        </p:spPr>
        <p:txBody>
          <a:bodyPr wrap="square" rtlCol="0">
            <a:spAutoFit/>
          </a:bodyPr>
          <a:lstStyle/>
          <a:p>
            <a:r>
              <a:rPr lang="en-US"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MY MODEL’S  R2SCORE  IS  ALMOST 88%. </a:t>
            </a:r>
            <a:endParaRPr lang="en-IN"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502452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188267"/>
          </a:xfrm>
        </p:spPr>
        <p:txBody>
          <a:bodyPr/>
          <a:lstStyle/>
          <a:p>
            <a:r>
              <a:rPr lang="en-US" dirty="0" smtClean="0">
                <a:latin typeface="Arial" panose="020B0604020202020204" pitchFamily="34" charset="0"/>
                <a:cs typeface="Arial" panose="020B0604020202020204" pitchFamily="34" charset="0"/>
              </a:rPr>
              <a:t>Conclusion</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484310" y="2136619"/>
            <a:ext cx="10018713" cy="4209860"/>
          </a:xfrm>
        </p:spPr>
        <p:txBody>
          <a:bodyPr/>
          <a:lstStyle/>
          <a:p>
            <a:r>
              <a:rPr lang="en-US" dirty="0" smtClean="0"/>
              <a:t>I concluded that the machine learning model should be very accurate in predicting the price of every USED CAR, regarding which features are available.</a:t>
            </a:r>
          </a:p>
          <a:p>
            <a:r>
              <a:rPr lang="en-US" dirty="0" smtClean="0"/>
              <a:t>The data given to the model should be free of errors as much as possible.</a:t>
            </a:r>
          </a:p>
          <a:p>
            <a:r>
              <a:rPr lang="en-US" dirty="0" smtClean="0"/>
              <a:t>As more  and more data is fitted within the model , it becomes more and more accurate and it can be used for all future upcoming data.</a:t>
            </a:r>
            <a:endParaRPr lang="en-IN" dirty="0"/>
          </a:p>
        </p:txBody>
      </p:sp>
    </p:spTree>
    <p:extLst>
      <p:ext uri="{BB962C8B-B14F-4D97-AF65-F5344CB8AC3E}">
        <p14:creationId xmlns:p14="http://schemas.microsoft.com/office/powerpoint/2010/main" val="32441365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44855"/>
            <a:ext cx="10018713" cy="959668"/>
          </a:xfrm>
        </p:spPr>
        <p:txBody>
          <a:bodyPr>
            <a:normAutofit/>
          </a:bodyPr>
          <a:lstStyle/>
          <a:p>
            <a:r>
              <a:rPr lang="en-US" sz="4800" dirty="0" err="1" smtClean="0"/>
              <a:t>Excercise</a:t>
            </a:r>
            <a:endParaRPr lang="en-IN" sz="4800" dirty="0"/>
          </a:p>
        </p:txBody>
      </p:sp>
      <p:sp>
        <p:nvSpPr>
          <p:cNvPr id="3" name="Content Placeholder 2"/>
          <p:cNvSpPr>
            <a:spLocks noGrp="1"/>
          </p:cNvSpPr>
          <p:nvPr>
            <p:ph idx="1"/>
          </p:nvPr>
        </p:nvSpPr>
        <p:spPr>
          <a:xfrm>
            <a:off x="1484310" y="1167897"/>
            <a:ext cx="10018713" cy="4623303"/>
          </a:xfrm>
        </p:spPr>
        <p:txBody>
          <a:bodyPr/>
          <a:lstStyle/>
          <a:p>
            <a:r>
              <a:rPr lang="en-US" dirty="0" smtClean="0">
                <a:latin typeface="Arial" panose="020B0604020202020204" pitchFamily="34" charset="0"/>
                <a:cs typeface="Arial" panose="020B0604020202020204" pitchFamily="34" charset="0"/>
              </a:rPr>
              <a:t>I need to use web scraping tools in python to need </a:t>
            </a:r>
            <a:r>
              <a:rPr lang="en-US" dirty="0">
                <a:latin typeface="Arial" panose="020B0604020202020204" pitchFamily="34" charset="0"/>
                <a:cs typeface="Arial" panose="020B0604020202020204" pitchFamily="34" charset="0"/>
              </a:rPr>
              <a:t>to scrape the data of used cars from websites (</a:t>
            </a:r>
            <a:r>
              <a:rPr lang="en-US" dirty="0" err="1">
                <a:latin typeface="Arial" panose="020B0604020202020204" pitchFamily="34" charset="0"/>
                <a:cs typeface="Arial" panose="020B0604020202020204" pitchFamily="34" charset="0"/>
              </a:rPr>
              <a:t>Olx</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cardekho</a:t>
            </a:r>
            <a:r>
              <a:rPr lang="en-US" dirty="0">
                <a:latin typeface="Arial" panose="020B0604020202020204" pitchFamily="34" charset="0"/>
                <a:cs typeface="Arial" panose="020B0604020202020204" pitchFamily="34" charset="0"/>
              </a:rPr>
              <a:t>, Cars24 etc.)</a:t>
            </a:r>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I am </a:t>
            </a:r>
            <a:r>
              <a:rPr lang="en-US" dirty="0">
                <a:latin typeface="Arial" panose="020B0604020202020204" pitchFamily="34" charset="0"/>
                <a:cs typeface="Arial" panose="020B0604020202020204" pitchFamily="34" charset="0"/>
              </a:rPr>
              <a:t>required to </a:t>
            </a:r>
            <a:r>
              <a:rPr lang="en-US" dirty="0" smtClean="0">
                <a:latin typeface="Arial" panose="020B0604020202020204" pitchFamily="34" charset="0"/>
                <a:cs typeface="Arial" panose="020B0604020202020204" pitchFamily="34" charset="0"/>
              </a:rPr>
              <a:t> build a model which predicts  </a:t>
            </a:r>
            <a:r>
              <a:rPr lang="en-US" dirty="0">
                <a:latin typeface="Arial" panose="020B0604020202020204" pitchFamily="34" charset="0"/>
                <a:cs typeface="Arial" panose="020B0604020202020204" pitchFamily="34" charset="0"/>
              </a:rPr>
              <a:t>the price of </a:t>
            </a:r>
            <a:r>
              <a:rPr lang="en-US" dirty="0" smtClean="0">
                <a:latin typeface="Arial" panose="020B0604020202020204" pitchFamily="34" charset="0"/>
                <a:cs typeface="Arial" panose="020B0604020202020204" pitchFamily="34" charset="0"/>
              </a:rPr>
              <a:t>used cars </a:t>
            </a:r>
            <a:r>
              <a:rPr lang="en-US" dirty="0">
                <a:latin typeface="Arial" panose="020B0604020202020204" pitchFamily="34" charset="0"/>
                <a:cs typeface="Arial" panose="020B0604020202020204" pitchFamily="34" charset="0"/>
              </a:rPr>
              <a:t>with the available independent variables. This model will then be used by the management to understand how exactly the prices vary with the variables. They can </a:t>
            </a:r>
            <a:r>
              <a:rPr lang="en-US" dirty="0" smtClean="0">
                <a:latin typeface="Arial" panose="020B0604020202020204" pitchFamily="34" charset="0"/>
                <a:cs typeface="Arial" panose="020B0604020202020204" pitchFamily="34" charset="0"/>
              </a:rPr>
              <a:t>provide reasonable prices of used cars to be sold based on the different features of cars available. </a:t>
            </a:r>
            <a:endParaRPr lang="en-IN" dirty="0"/>
          </a:p>
        </p:txBody>
      </p:sp>
    </p:spTree>
    <p:extLst>
      <p:ext uri="{BB962C8B-B14F-4D97-AF65-F5344CB8AC3E}">
        <p14:creationId xmlns:p14="http://schemas.microsoft.com/office/powerpoint/2010/main" val="41681089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280658"/>
            <a:ext cx="10018713" cy="751437"/>
          </a:xfrm>
        </p:spPr>
        <p:txBody>
          <a:bodyPr/>
          <a:lstStyle/>
          <a:p>
            <a:r>
              <a:rPr lang="en-US" dirty="0" smtClean="0"/>
              <a:t>Understanding</a:t>
            </a:r>
            <a:endParaRPr lang="en-IN" dirty="0"/>
          </a:p>
        </p:txBody>
      </p:sp>
      <p:sp>
        <p:nvSpPr>
          <p:cNvPr id="3" name="Content Placeholder 2"/>
          <p:cNvSpPr>
            <a:spLocks noGrp="1"/>
          </p:cNvSpPr>
          <p:nvPr>
            <p:ph idx="1"/>
          </p:nvPr>
        </p:nvSpPr>
        <p:spPr>
          <a:xfrm>
            <a:off x="1484310" y="1032095"/>
            <a:ext cx="10018713" cy="4759105"/>
          </a:xfrm>
        </p:spPr>
        <p:txBody>
          <a:bodyPr>
            <a:normAutofit/>
          </a:bodyPr>
          <a:lstStyle/>
          <a:p>
            <a:r>
              <a:rPr lang="en-US" dirty="0"/>
              <a:t>The business problem I came across while preparing this project was that if any business/individual  chooses to do business in used car selling</a:t>
            </a:r>
            <a:r>
              <a:rPr lang="en-US" dirty="0" smtClean="0"/>
              <a:t>, then </a:t>
            </a:r>
            <a:r>
              <a:rPr lang="en-US" dirty="0"/>
              <a:t>it is very important to find out the value of the cars as accurately as possible</a:t>
            </a:r>
            <a:r>
              <a:rPr lang="en-US" dirty="0" smtClean="0"/>
              <a:t>.</a:t>
            </a:r>
          </a:p>
          <a:p>
            <a:r>
              <a:rPr lang="en-US" dirty="0" smtClean="0"/>
              <a:t>The </a:t>
            </a:r>
            <a:r>
              <a:rPr lang="en-US" dirty="0"/>
              <a:t>used cars change from one owner to another and the owners consider price to be the main factor while purchasing the cars</a:t>
            </a:r>
            <a:r>
              <a:rPr lang="en-US" dirty="0" smtClean="0"/>
              <a:t>.</a:t>
            </a:r>
          </a:p>
          <a:p>
            <a:r>
              <a:rPr lang="en-US" b="1" dirty="0" smtClean="0"/>
              <a:t>If </a:t>
            </a:r>
            <a:r>
              <a:rPr lang="en-US" b="1" dirty="0"/>
              <a:t>the value of car is fixed at very high rate/very low rate then it will affect the future dealings of that car between the owners and car seller business because fixing of price depends on the historical cost of the used car</a:t>
            </a:r>
            <a:r>
              <a:rPr lang="en-US" dirty="0"/>
              <a:t>.</a:t>
            </a:r>
          </a:p>
          <a:p>
            <a:pPr marL="0" indent="0">
              <a:buNone/>
            </a:pPr>
            <a:r>
              <a:rPr lang="en-US" dirty="0"/>
              <a:t/>
            </a:r>
            <a:br>
              <a:rPr lang="en-US" dirty="0"/>
            </a:br>
            <a:r>
              <a:rPr lang="en-US" dirty="0"/>
              <a:t/>
            </a:r>
            <a:br>
              <a:rPr lang="en-US" dirty="0"/>
            </a:br>
            <a:endParaRPr lang="en-IN" dirty="0"/>
          </a:p>
        </p:txBody>
      </p:sp>
    </p:spTree>
    <p:extLst>
      <p:ext uri="{BB962C8B-B14F-4D97-AF65-F5344CB8AC3E}">
        <p14:creationId xmlns:p14="http://schemas.microsoft.com/office/powerpoint/2010/main" val="4434551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280658"/>
            <a:ext cx="10018713" cy="751437"/>
          </a:xfrm>
        </p:spPr>
        <p:txBody>
          <a:bodyPr/>
          <a:lstStyle/>
          <a:p>
            <a:r>
              <a:rPr lang="en-US" dirty="0" smtClean="0"/>
              <a:t>Understanding- continued</a:t>
            </a:r>
            <a:endParaRPr lang="en-IN" dirty="0"/>
          </a:p>
        </p:txBody>
      </p:sp>
      <p:sp>
        <p:nvSpPr>
          <p:cNvPr id="3" name="Content Placeholder 2"/>
          <p:cNvSpPr>
            <a:spLocks noGrp="1"/>
          </p:cNvSpPr>
          <p:nvPr>
            <p:ph idx="1"/>
          </p:nvPr>
        </p:nvSpPr>
        <p:spPr>
          <a:xfrm>
            <a:off x="1484310" y="1032095"/>
            <a:ext cx="10018713" cy="5595042"/>
          </a:xfrm>
        </p:spPr>
        <p:txBody>
          <a:bodyPr>
            <a:normAutofit/>
          </a:bodyPr>
          <a:lstStyle/>
          <a:p>
            <a:r>
              <a:rPr lang="en-US" dirty="0">
                <a:latin typeface="Arial" panose="020B0604020202020204" pitchFamily="34" charset="0"/>
                <a:cs typeface="Arial" panose="020B0604020202020204" pitchFamily="34" charset="0"/>
              </a:rPr>
              <a:t>A car price estimator is a human being and though he is supposed to make an unbiased estimate for the value of the used car or </a:t>
            </a:r>
            <a:r>
              <a:rPr lang="en-US" dirty="0" err="1">
                <a:latin typeface="Arial" panose="020B0604020202020204" pitchFamily="34" charset="0"/>
                <a:cs typeface="Arial" panose="020B0604020202020204" pitchFamily="34" charset="0"/>
              </a:rPr>
              <a:t>property,</a:t>
            </a:r>
            <a:r>
              <a:rPr lang="en-US" b="1" dirty="0" err="1">
                <a:latin typeface="Arial" panose="020B0604020202020204" pitchFamily="34" charset="0"/>
                <a:cs typeface="Arial" panose="020B0604020202020204" pitchFamily="34" charset="0"/>
              </a:rPr>
              <a:t>it</a:t>
            </a:r>
            <a:r>
              <a:rPr lang="en-US" b="1" dirty="0">
                <a:latin typeface="Arial" panose="020B0604020202020204" pitchFamily="34" charset="0"/>
                <a:cs typeface="Arial" panose="020B0604020202020204" pitchFamily="34" charset="0"/>
              </a:rPr>
              <a:t> takes time  for him to decide the best price  for the used car given the availability of </a:t>
            </a:r>
            <a:r>
              <a:rPr lang="en-US" b="1" dirty="0" err="1">
                <a:latin typeface="Arial" panose="020B0604020202020204" pitchFamily="34" charset="0"/>
                <a:cs typeface="Arial" panose="020B0604020202020204" pitchFamily="34" charset="0"/>
              </a:rPr>
              <a:t>data.A</a:t>
            </a:r>
            <a:r>
              <a:rPr lang="en-US" b="1" dirty="0">
                <a:latin typeface="Arial" panose="020B0604020202020204" pitchFamily="34" charset="0"/>
                <a:cs typeface="Arial" panose="020B0604020202020204" pitchFamily="34" charset="0"/>
              </a:rPr>
              <a:t> car estimator's estimate varies from person to person.</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 can say the accuracy of estimate and time  taken to estimate the price/value of a property are the main limitations faced in today’s world nowadays</a:t>
            </a:r>
            <a:r>
              <a:rPr lang="en-US" dirty="0" smtClean="0">
                <a:latin typeface="Arial" panose="020B0604020202020204" pitchFamily="34" charset="0"/>
                <a:cs typeface="Arial" panose="020B0604020202020204" pitchFamily="34" charset="0"/>
              </a:rPr>
              <a:t>. The </a:t>
            </a:r>
            <a:r>
              <a:rPr lang="en-US" dirty="0">
                <a:latin typeface="Arial" panose="020B0604020202020204" pitchFamily="34" charset="0"/>
                <a:cs typeface="Arial" panose="020B0604020202020204" pitchFamily="34" charset="0"/>
              </a:rPr>
              <a:t>values predicted  by the car estimate in the end are an estimate and actual price of the used car varies from estimate.</a:t>
            </a:r>
          </a:p>
          <a:p>
            <a:r>
              <a:rPr lang="en-US" dirty="0">
                <a:latin typeface="Arial" panose="020B0604020202020204" pitchFamily="34" charset="0"/>
                <a:cs typeface="Arial" panose="020B0604020202020204" pitchFamily="34" charset="0"/>
              </a:rPr>
              <a:t>Many businesses/individuals rely on the estimates/decision of the car estimate/agents to buy/or sell a particular property</a:t>
            </a:r>
            <a:r>
              <a:rPr lang="en-US" dirty="0" smtClean="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dirty="0"/>
              <a:t/>
            </a:r>
            <a:br>
              <a:rPr lang="en-US" dirty="0"/>
            </a:br>
            <a:r>
              <a:rPr lang="en-US" dirty="0"/>
              <a:t/>
            </a:r>
            <a:br>
              <a:rPr lang="en-US" dirty="0"/>
            </a:br>
            <a:endParaRPr lang="en-IN" dirty="0"/>
          </a:p>
        </p:txBody>
      </p:sp>
    </p:spTree>
    <p:extLst>
      <p:ext uri="{BB962C8B-B14F-4D97-AF65-F5344CB8AC3E}">
        <p14:creationId xmlns:p14="http://schemas.microsoft.com/office/powerpoint/2010/main" val="19947179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835182"/>
          </a:xfrm>
        </p:spPr>
        <p:txBody>
          <a:bodyPr/>
          <a:lstStyle/>
          <a:p>
            <a:r>
              <a:rPr lang="en-US" dirty="0" smtClean="0"/>
              <a:t>Understanding- Continued</a:t>
            </a:r>
            <a:endParaRPr lang="en-IN" dirty="0"/>
          </a:p>
        </p:txBody>
      </p:sp>
      <p:sp>
        <p:nvSpPr>
          <p:cNvPr id="3" name="Content Placeholder 2"/>
          <p:cNvSpPr>
            <a:spLocks noGrp="1"/>
          </p:cNvSpPr>
          <p:nvPr>
            <p:ph idx="1"/>
          </p:nvPr>
        </p:nvSpPr>
        <p:spPr>
          <a:xfrm>
            <a:off x="1484310" y="1629625"/>
            <a:ext cx="10018713" cy="4988458"/>
          </a:xfrm>
        </p:spPr>
        <p:txBody>
          <a:bodyPr>
            <a:normAutofit fontScale="92500" lnSpcReduction="10000"/>
          </a:bodyPr>
          <a:lstStyle/>
          <a:p>
            <a:r>
              <a:rPr lang="en-US" dirty="0"/>
              <a:t>Buying/selling a used car or doing car selling businesses is a huge financial </a:t>
            </a:r>
            <a:r>
              <a:rPr lang="en-US" dirty="0" err="1"/>
              <a:t>matter.If</a:t>
            </a:r>
            <a:r>
              <a:rPr lang="en-US" dirty="0"/>
              <a:t> the human’s estimate regarding a used car is even slightly wrong or </a:t>
            </a:r>
            <a:r>
              <a:rPr lang="en-US" dirty="0" err="1"/>
              <a:t>varies,then</a:t>
            </a:r>
            <a:r>
              <a:rPr lang="en-US" dirty="0"/>
              <a:t> it may cause huge financial loss to the businesses dealing in car selling . The individual choosing to  purchase a used car may suffer huge financial losses if he purchased a used car at a higher cost than the reasonable price in the industry.</a:t>
            </a:r>
          </a:p>
          <a:p>
            <a:r>
              <a:rPr lang="en-US" b="1" dirty="0"/>
              <a:t>There is risk of financial loss in both selling and buying a used car if the human’s estimate is incorrect.</a:t>
            </a:r>
            <a:endParaRPr lang="en-US" dirty="0"/>
          </a:p>
          <a:p>
            <a:r>
              <a:rPr lang="en-US" dirty="0"/>
              <a:t>There is a need  for a pattern to estimate the used cars’ values as accurately as possible. Human beings’ abilities are limited due to time  factor as well as accuracy in estimation of values.</a:t>
            </a:r>
          </a:p>
          <a:p>
            <a:r>
              <a:rPr lang="en-US" dirty="0"/>
              <a:t>Machine learning tasks can easily overcome these limitations of human beings because they are exponentially faster than human estimators to predict the value of a used car based on the given data (used car features).Most </a:t>
            </a:r>
            <a:r>
              <a:rPr lang="en-US" dirty="0" err="1"/>
              <a:t>importantly,the</a:t>
            </a:r>
            <a:r>
              <a:rPr lang="en-US" dirty="0"/>
              <a:t> machine learning models can predict the values of used cars more accurately than humans</a:t>
            </a:r>
            <a:r>
              <a:rPr lang="en-US" dirty="0" smtClean="0"/>
              <a:t>.</a:t>
            </a:r>
            <a:r>
              <a:rPr lang="en-US" dirty="0"/>
              <a:t/>
            </a:r>
            <a:br>
              <a:rPr lang="en-US" dirty="0"/>
            </a:br>
            <a:endParaRPr lang="en-IN" dirty="0"/>
          </a:p>
        </p:txBody>
      </p:sp>
    </p:spTree>
    <p:extLst>
      <p:ext uri="{BB962C8B-B14F-4D97-AF65-F5344CB8AC3E}">
        <p14:creationId xmlns:p14="http://schemas.microsoft.com/office/powerpoint/2010/main" val="27092649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17696"/>
            <a:ext cx="10018713" cy="642795"/>
          </a:xfrm>
        </p:spPr>
        <p:txBody>
          <a:bodyPr>
            <a:normAutofit fontScale="90000"/>
          </a:bodyPr>
          <a:lstStyle/>
          <a:p>
            <a:r>
              <a:rPr lang="en-US" dirty="0" smtClean="0"/>
              <a:t>EXPLORATORY DATA ANALYSIS</a:t>
            </a:r>
            <a:endParaRPr lang="en-IN" dirty="0"/>
          </a:p>
        </p:txBody>
      </p:sp>
      <p:sp>
        <p:nvSpPr>
          <p:cNvPr id="3" name="Content Placeholder 2"/>
          <p:cNvSpPr>
            <a:spLocks noGrp="1"/>
          </p:cNvSpPr>
          <p:nvPr>
            <p:ph idx="1"/>
          </p:nvPr>
        </p:nvSpPr>
        <p:spPr>
          <a:xfrm>
            <a:off x="1484310" y="669957"/>
            <a:ext cx="10018713" cy="6056768"/>
          </a:xfrm>
        </p:spPr>
        <p:txBody>
          <a:bodyPr/>
          <a:lstStyle/>
          <a:p>
            <a:r>
              <a:rPr lang="en-US" dirty="0" smtClean="0">
                <a:latin typeface="Arial" panose="020B0604020202020204" pitchFamily="34" charset="0"/>
                <a:cs typeface="Arial" panose="020B0604020202020204" pitchFamily="34" charset="0"/>
              </a:rPr>
              <a:t>FOLLOWING LIBRARIES WERE USED IN  EXPLORATORY DATA  ANALYSIS-PANDAS,NUMPY,MATPLOTLIB,SCIPY AND SEABORN.</a:t>
            </a:r>
          </a:p>
          <a:p>
            <a:r>
              <a:rPr lang="en-IN" dirty="0" smtClean="0">
                <a:latin typeface="Arial" panose="020B0604020202020204" pitchFamily="34" charset="0"/>
                <a:cs typeface="Arial" panose="020B0604020202020204" pitchFamily="34" charset="0"/>
              </a:rPr>
              <a:t>IMPORTED THE DATASET AS ‘</a:t>
            </a:r>
            <a:r>
              <a:rPr lang="en-IN" dirty="0" err="1" smtClean="0">
                <a:latin typeface="Arial" panose="020B0604020202020204" pitchFamily="34" charset="0"/>
                <a:cs typeface="Arial" panose="020B0604020202020204" pitchFamily="34" charset="0"/>
              </a:rPr>
              <a:t>df</a:t>
            </a:r>
            <a:r>
              <a:rPr lang="en-IN" dirty="0">
                <a:latin typeface="Arial" panose="020B0604020202020204" pitchFamily="34" charset="0"/>
                <a:cs typeface="Arial" panose="020B0604020202020204" pitchFamily="34" charset="0"/>
              </a:rPr>
              <a:t>’.</a:t>
            </a:r>
          </a:p>
          <a:p>
            <a:r>
              <a:rPr lang="en-US" dirty="0" smtClean="0">
                <a:latin typeface="Arial" panose="020B0604020202020204" pitchFamily="34" charset="0"/>
                <a:cs typeface="Arial" panose="020B0604020202020204" pitchFamily="34" charset="0"/>
              </a:rPr>
              <a:t>TOTAL NUMBER OF ROWS WERE </a:t>
            </a:r>
            <a:r>
              <a:rPr lang="en-US" b="1" dirty="0" smtClean="0">
                <a:latin typeface="Arial" panose="020B0604020202020204" pitchFamily="34" charset="0"/>
                <a:cs typeface="Arial" panose="020B0604020202020204" pitchFamily="34" charset="0"/>
              </a:rPr>
              <a:t>5339</a:t>
            </a:r>
          </a:p>
          <a:p>
            <a:r>
              <a:rPr lang="en-US" dirty="0" smtClean="0">
                <a:latin typeface="Arial" panose="020B0604020202020204" pitchFamily="34" charset="0"/>
                <a:cs typeface="Arial" panose="020B0604020202020204" pitchFamily="34" charset="0"/>
              </a:rPr>
              <a:t>TOTAL NUMBER OF COLUMNS WERE </a:t>
            </a:r>
            <a:r>
              <a:rPr lang="en-US" b="1" dirty="0" smtClean="0">
                <a:latin typeface="Arial" panose="020B0604020202020204" pitchFamily="34" charset="0"/>
                <a:cs typeface="Arial" panose="020B0604020202020204" pitchFamily="34" charset="0"/>
              </a:rPr>
              <a:t>7</a:t>
            </a:r>
            <a:r>
              <a:rPr lang="en-US" dirty="0" smtClean="0">
                <a:latin typeface="Arial" panose="020B0604020202020204" pitchFamily="34" charset="0"/>
                <a:cs typeface="Arial" panose="020B0604020202020204" pitchFamily="34" charset="0"/>
              </a:rPr>
              <a:t>.</a:t>
            </a:r>
          </a:p>
          <a:p>
            <a:r>
              <a:rPr lang="en-US" dirty="0" smtClean="0">
                <a:latin typeface="Arial" panose="020B0604020202020204" pitchFamily="34" charset="0"/>
                <a:cs typeface="Arial" panose="020B0604020202020204" pitchFamily="34" charset="0"/>
              </a:rPr>
              <a:t>THERE WERE SOME MISSING VALUES IN THE DATASET.</a:t>
            </a:r>
          </a:p>
          <a:p>
            <a:r>
              <a:rPr lang="en-US" dirty="0" smtClean="0">
                <a:latin typeface="Arial" panose="020B0604020202020204" pitchFamily="34" charset="0"/>
                <a:cs typeface="Arial" panose="020B0604020202020204" pitchFamily="34" charset="0"/>
              </a:rPr>
              <a:t>I NEEDED TO IMPUTE THESE MISSING VALUES BECAUSE DROPING MISSING VALUES WILL LEAD TO LOSS OF DATA.</a:t>
            </a:r>
          </a:p>
          <a:p>
            <a:r>
              <a:rPr lang="en-US" dirty="0" smtClean="0">
                <a:latin typeface="Arial" panose="020B0604020202020204" pitchFamily="34" charset="0"/>
                <a:cs typeface="Arial" panose="020B0604020202020204" pitchFamily="34" charset="0"/>
              </a:rPr>
              <a:t>I TOOK THE HELP OF SKEWNESS. I COMPUTED SKEWNESS FOR THE DATA WITH MISSING VALUES WITH RESPECT TO CERTAIN COLUMNS.</a:t>
            </a:r>
          </a:p>
          <a:p>
            <a:r>
              <a:rPr lang="en-US" dirty="0" smtClean="0">
                <a:latin typeface="Arial" panose="020B0604020202020204" pitchFamily="34" charset="0"/>
                <a:cs typeface="Arial" panose="020B0604020202020204" pitchFamily="34" charset="0"/>
              </a:rPr>
              <a:t>THE SKEWNESS SHOWED THAT THE DATA IS HIGHLY SKEWED.</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9702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17696"/>
            <a:ext cx="10018713" cy="642795"/>
          </a:xfrm>
        </p:spPr>
        <p:txBody>
          <a:bodyPr>
            <a:normAutofit fontScale="90000"/>
          </a:bodyPr>
          <a:lstStyle/>
          <a:p>
            <a:r>
              <a:rPr lang="en-US" dirty="0" smtClean="0"/>
              <a:t>EXPLORATORY DATA ANALYSIS</a:t>
            </a:r>
            <a:endParaRPr lang="en-IN" dirty="0"/>
          </a:p>
        </p:txBody>
      </p:sp>
      <p:sp>
        <p:nvSpPr>
          <p:cNvPr id="3" name="Content Placeholder 2"/>
          <p:cNvSpPr>
            <a:spLocks noGrp="1"/>
          </p:cNvSpPr>
          <p:nvPr>
            <p:ph idx="1"/>
          </p:nvPr>
        </p:nvSpPr>
        <p:spPr>
          <a:xfrm>
            <a:off x="941102" y="1493821"/>
            <a:ext cx="10018713" cy="4590107"/>
          </a:xfrm>
        </p:spPr>
        <p:txBody>
          <a:bodyPr>
            <a:normAutofit/>
          </a:bodyPr>
          <a:lstStyle/>
          <a:p>
            <a:r>
              <a:rPr lang="en-US" dirty="0" smtClean="0">
                <a:latin typeface="Arial" panose="020B0604020202020204" pitchFamily="34" charset="0"/>
                <a:cs typeface="Arial" panose="020B0604020202020204" pitchFamily="34" charset="0"/>
              </a:rPr>
              <a:t>I  IMPUTED THE MISSING VALUES IN THE NUMERICAL COLUMNS WITH THE MEDIAN VALUE OF THAT RESPECTIVE COLUMN BECAUSE IT IS PREFERABLE TO  IMPUTE WITH MEDIAN RATHER THAN MEAN IF THE DATA IS NOT NORMAL.</a:t>
            </a:r>
          </a:p>
          <a:p>
            <a:r>
              <a:rPr lang="en-US" dirty="0" smtClean="0">
                <a:latin typeface="Arial" panose="020B0604020202020204" pitchFamily="34" charset="0"/>
                <a:cs typeface="Arial" panose="020B0604020202020204" pitchFamily="34" charset="0"/>
              </a:rPr>
              <a:t>AFTER HANDLING MISSING VALUES FROM MY DATA,I TOOK THE HELP OF VARIOUS FUNCTIONS FROM PANDAS TO GATHER MEANINGFUL INSIGHTS FROM THE DATA LIKE WHICH FEATURES AFFECT THE TARGET LABEL(PRICE) THE MOST OR THE LEAST.</a:t>
            </a:r>
          </a:p>
          <a:p>
            <a:r>
              <a:rPr lang="en-US" dirty="0" smtClean="0">
                <a:latin typeface="Arial" panose="020B0604020202020204" pitchFamily="34" charset="0"/>
                <a:cs typeface="Arial" panose="020B0604020202020204" pitchFamily="34" charset="0"/>
              </a:rPr>
              <a:t> I  USED </a:t>
            </a:r>
            <a:r>
              <a:rPr lang="en-US" b="1" u="sng" dirty="0" smtClean="0">
                <a:latin typeface="Arial" panose="020B0604020202020204" pitchFamily="34" charset="0"/>
                <a:cs typeface="Arial" panose="020B0604020202020204" pitchFamily="34" charset="0"/>
              </a:rPr>
              <a:t>PIVOT TABLE FUNCTIONS FROM PANDAS</a:t>
            </a:r>
            <a:r>
              <a:rPr lang="en-US" dirty="0" smtClean="0">
                <a:latin typeface="Arial" panose="020B0604020202020204" pitchFamily="34" charset="0"/>
                <a:cs typeface="Arial" panose="020B0604020202020204" pitchFamily="34" charset="0"/>
              </a:rPr>
              <a:t> TO ANALYSE THE DATA.</a:t>
            </a:r>
          </a:p>
          <a:p>
            <a:pPr marL="0" indent="0">
              <a:buNone/>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032043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17696"/>
            <a:ext cx="10018713" cy="642795"/>
          </a:xfrm>
        </p:spPr>
        <p:txBody>
          <a:bodyPr>
            <a:normAutofit fontScale="90000"/>
          </a:bodyPr>
          <a:lstStyle/>
          <a:p>
            <a:r>
              <a:rPr lang="en-US" dirty="0" smtClean="0"/>
              <a:t>EXPLORATORY DATA ANALYSIS</a:t>
            </a:r>
            <a:endParaRPr lang="en-IN" dirty="0"/>
          </a:p>
        </p:txBody>
      </p:sp>
      <p:sp>
        <p:nvSpPr>
          <p:cNvPr id="3" name="Content Placeholder 2"/>
          <p:cNvSpPr>
            <a:spLocks noGrp="1"/>
          </p:cNvSpPr>
          <p:nvPr>
            <p:ph idx="1"/>
          </p:nvPr>
        </p:nvSpPr>
        <p:spPr>
          <a:xfrm>
            <a:off x="1484310" y="669957"/>
            <a:ext cx="10018713" cy="6056768"/>
          </a:xfrm>
        </p:spPr>
        <p:txBody>
          <a:bodyPr>
            <a:normAutofit/>
          </a:bodyPr>
          <a:lstStyle/>
          <a:p>
            <a:pPr marL="0" indent="0">
              <a:buNone/>
            </a:pPr>
            <a:r>
              <a:rPr lang="en-US" u="sng" dirty="0"/>
              <a:t>UNIVARIATE ANALYSIS:-</a:t>
            </a:r>
          </a:p>
          <a:p>
            <a:pPr marL="0" indent="0">
              <a:buNone/>
            </a:pPr>
            <a:r>
              <a:rPr lang="en-US" dirty="0" err="1"/>
              <a:t>Skewness</a:t>
            </a:r>
            <a:r>
              <a:rPr lang="en-US" dirty="0"/>
              <a:t> Explanation:-</a:t>
            </a:r>
          </a:p>
          <a:p>
            <a:r>
              <a:rPr lang="en-US" dirty="0"/>
              <a:t>The normal distribution has </a:t>
            </a:r>
            <a:r>
              <a:rPr lang="en-US" dirty="0" err="1"/>
              <a:t>skewness</a:t>
            </a:r>
            <a:r>
              <a:rPr lang="en-US" dirty="0"/>
              <a:t> = 0. So observing substantial </a:t>
            </a:r>
            <a:r>
              <a:rPr lang="en-US" dirty="0" err="1"/>
              <a:t>skewness</a:t>
            </a:r>
            <a:r>
              <a:rPr lang="en-US" dirty="0"/>
              <a:t> in some sample data suggests that the normality assumption is violated.</a:t>
            </a:r>
          </a:p>
          <a:p>
            <a:r>
              <a:rPr lang="en-US" dirty="0"/>
              <a:t>Such violations of normality are no problem for large sample sizes -say N &gt; 20 or 25 or so. In this case, most tests are robust against such violations. This is due to the central limit theorem. In short,</a:t>
            </a:r>
          </a:p>
          <a:p>
            <a:r>
              <a:rPr lang="en-US" dirty="0"/>
              <a:t>for large sample sizes, </a:t>
            </a:r>
            <a:r>
              <a:rPr lang="en-US" dirty="0" err="1"/>
              <a:t>skewness</a:t>
            </a:r>
            <a:r>
              <a:rPr lang="en-US" dirty="0"/>
              <a:t> is no real problem for statistical tests.</a:t>
            </a:r>
          </a:p>
          <a:p>
            <a:r>
              <a:rPr lang="en-US" dirty="0" err="1"/>
              <a:t>Skewness</a:t>
            </a:r>
            <a:r>
              <a:rPr lang="en-US" dirty="0"/>
              <a:t> describes how much statistical data distribution is asymmetrical from the normal distribution, where distribution is equally divided on each side. If a distribution is not symmetrical or Normal, then it is skewed, i.e., it is either the frequency distribution skewed to the left side or to the right side</a:t>
            </a:r>
            <a:r>
              <a:rPr lang="en-US" dirty="0" smtClean="0"/>
              <a:t>.</a:t>
            </a:r>
            <a:r>
              <a:rPr lang="en-US"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05164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141</TotalTime>
  <Words>1620</Words>
  <Application>Microsoft Office PowerPoint</Application>
  <PresentationFormat>Widescreen</PresentationFormat>
  <Paragraphs>144</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Century Gothic</vt:lpstr>
      <vt:lpstr>Helvetica Neue</vt:lpstr>
      <vt:lpstr>Wingdings 3</vt:lpstr>
      <vt:lpstr>Ion</vt:lpstr>
      <vt:lpstr>Power Point Presentation on Car Price prediction project</vt:lpstr>
      <vt:lpstr>Problem Statement</vt:lpstr>
      <vt:lpstr>Excercise</vt:lpstr>
      <vt:lpstr>Understanding</vt:lpstr>
      <vt:lpstr>Understanding- continued</vt:lpstr>
      <vt:lpstr>Understanding- Continued</vt:lpstr>
      <vt:lpstr>EXPLORATORY DATA ANALYSIS</vt:lpstr>
      <vt:lpstr>EXPLORATORY DATA ANALYSIS</vt:lpstr>
      <vt:lpstr>EXPLORATORY DATA ANALYSIS</vt:lpstr>
      <vt:lpstr>EXPLORATORY DATA ANALYSIS</vt:lpstr>
      <vt:lpstr>EXPLORATORY DATA ANALYSIS</vt:lpstr>
      <vt:lpstr>EXPLORATORY DATA ANALYSIS- BIVARIATE ANALYSIS</vt:lpstr>
      <vt:lpstr>EXPLORATORY DATA ANALYSIS- BIVARIATE ANALYSIS</vt:lpstr>
      <vt:lpstr>EXPLORATORY DATA ANALYSIS- BIVARIATE ANALYSIS</vt:lpstr>
      <vt:lpstr>EXPLORATORY DATA ANALYSIS- BIVARIATE ANALYSIS</vt:lpstr>
      <vt:lpstr>EXPLORATORY DATA ANALYSIS-OUTLIER DETECTION AND REMOVAL</vt:lpstr>
      <vt:lpstr>EXPLORATORY DATA ANALYSIS- SKEWNESS REMOVAL</vt:lpstr>
      <vt:lpstr>EXPLORATORY DATA ANALYSIS- Encoding</vt:lpstr>
      <vt:lpstr>MACHINE LEARNING PROCESS</vt:lpstr>
      <vt:lpstr>MACHINE LEARNING PROCESS </vt:lpstr>
      <vt:lpstr>MACHINE LEARNING PROCESS </vt:lpstr>
      <vt:lpstr>MACHINE LEARNING PROCESS </vt:lpstr>
      <vt:lpstr>My final model with its parameters </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Point Presentation on Housing price prediction project</dc:title>
  <dc:creator>Akshay</dc:creator>
  <cp:lastModifiedBy>Akshay</cp:lastModifiedBy>
  <cp:revision>21</cp:revision>
  <dcterms:created xsi:type="dcterms:W3CDTF">2021-09-16T15:14:36Z</dcterms:created>
  <dcterms:modified xsi:type="dcterms:W3CDTF">2021-10-01T23:36:33Z</dcterms:modified>
</cp:coreProperties>
</file>