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595"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3258B24-9A45-438C-9141-3213639D2D1C}" type="datetimeFigureOut">
              <a:rPr lang="en-IN" smtClean="0"/>
              <a:t>16-09-2021</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4B6CA128-92AB-49D8-88FA-1D922881D6A5}" type="slidenum">
              <a:rPr lang="en-IN" smtClean="0"/>
              <a:t>‹#›</a:t>
            </a:fld>
            <a:endParaRPr lang="en-IN"/>
          </a:p>
        </p:txBody>
      </p:sp>
    </p:spTree>
    <p:extLst>
      <p:ext uri="{BB962C8B-B14F-4D97-AF65-F5344CB8AC3E}">
        <p14:creationId xmlns:p14="http://schemas.microsoft.com/office/powerpoint/2010/main" val="547232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258B24-9A45-438C-9141-3213639D2D1C}" type="datetimeFigureOut">
              <a:rPr lang="en-IN" smtClean="0"/>
              <a:t>16-09-2021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6CA128-92AB-49D8-88FA-1D922881D6A5}" type="slidenum">
              <a:rPr lang="en-IN" smtClean="0"/>
              <a:t>‹#›</a:t>
            </a:fld>
            <a:endParaRPr lang="en-IN"/>
          </a:p>
        </p:txBody>
      </p:sp>
    </p:spTree>
    <p:extLst>
      <p:ext uri="{BB962C8B-B14F-4D97-AF65-F5344CB8AC3E}">
        <p14:creationId xmlns:p14="http://schemas.microsoft.com/office/powerpoint/2010/main" val="3762333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258B24-9A45-438C-9141-3213639D2D1C}" type="datetimeFigureOut">
              <a:rPr lang="en-IN" smtClean="0"/>
              <a:t>16-09-2021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6CA128-92AB-49D8-88FA-1D922881D6A5}" type="slidenum">
              <a:rPr lang="en-IN" smtClean="0"/>
              <a:t>‹#›</a:t>
            </a:fld>
            <a:endParaRPr lang="en-IN"/>
          </a:p>
        </p:txBody>
      </p:sp>
    </p:spTree>
    <p:extLst>
      <p:ext uri="{BB962C8B-B14F-4D97-AF65-F5344CB8AC3E}">
        <p14:creationId xmlns:p14="http://schemas.microsoft.com/office/powerpoint/2010/main" val="13835831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258B24-9A45-438C-9141-3213639D2D1C}" type="datetimeFigureOut">
              <a:rPr lang="en-IN" smtClean="0"/>
              <a:t>16-09-2021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6CA128-92AB-49D8-88FA-1D922881D6A5}" type="slidenum">
              <a:rPr lang="en-IN" smtClean="0"/>
              <a:t>‹#›</a:t>
            </a:fld>
            <a:endParaRPr lang="en-IN"/>
          </a:p>
        </p:txBody>
      </p:sp>
    </p:spTree>
    <p:extLst>
      <p:ext uri="{BB962C8B-B14F-4D97-AF65-F5344CB8AC3E}">
        <p14:creationId xmlns:p14="http://schemas.microsoft.com/office/powerpoint/2010/main" val="3068227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258B24-9A45-438C-9141-3213639D2D1C}" type="datetimeFigureOut">
              <a:rPr lang="en-IN" smtClean="0"/>
              <a:t>16-09-2021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6CA128-92AB-49D8-88FA-1D922881D6A5}" type="slidenum">
              <a:rPr lang="en-IN" smtClean="0"/>
              <a:t>‹#›</a:t>
            </a:fld>
            <a:endParaRPr lang="en-IN"/>
          </a:p>
        </p:txBody>
      </p:sp>
    </p:spTree>
    <p:extLst>
      <p:ext uri="{BB962C8B-B14F-4D97-AF65-F5344CB8AC3E}">
        <p14:creationId xmlns:p14="http://schemas.microsoft.com/office/powerpoint/2010/main" val="17187719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258B24-9A45-438C-9141-3213639D2D1C}" type="datetimeFigureOut">
              <a:rPr lang="en-IN" smtClean="0"/>
              <a:t>16-09-2021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6CA128-92AB-49D8-88FA-1D922881D6A5}" type="slidenum">
              <a:rPr lang="en-IN" smtClean="0"/>
              <a:t>‹#›</a:t>
            </a:fld>
            <a:endParaRPr lang="en-IN"/>
          </a:p>
        </p:txBody>
      </p:sp>
    </p:spTree>
    <p:extLst>
      <p:ext uri="{BB962C8B-B14F-4D97-AF65-F5344CB8AC3E}">
        <p14:creationId xmlns:p14="http://schemas.microsoft.com/office/powerpoint/2010/main" val="26993703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258B24-9A45-438C-9141-3213639D2D1C}" type="datetimeFigureOut">
              <a:rPr lang="en-IN" smtClean="0"/>
              <a:t>16-09-2021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6CA128-92AB-49D8-88FA-1D922881D6A5}" type="slidenum">
              <a:rPr lang="en-IN" smtClean="0"/>
              <a:t>‹#›</a:t>
            </a:fld>
            <a:endParaRPr lang="en-IN"/>
          </a:p>
        </p:txBody>
      </p:sp>
    </p:spTree>
    <p:extLst>
      <p:ext uri="{BB962C8B-B14F-4D97-AF65-F5344CB8AC3E}">
        <p14:creationId xmlns:p14="http://schemas.microsoft.com/office/powerpoint/2010/main" val="36962758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258B24-9A45-438C-9141-3213639D2D1C}" type="datetimeFigureOut">
              <a:rPr lang="en-IN" smtClean="0"/>
              <a:t>16-09-2021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6CA128-92AB-49D8-88FA-1D922881D6A5}" type="slidenum">
              <a:rPr lang="en-IN" smtClean="0"/>
              <a:t>‹#›</a:t>
            </a:fld>
            <a:endParaRPr lang="en-IN"/>
          </a:p>
        </p:txBody>
      </p:sp>
    </p:spTree>
    <p:extLst>
      <p:ext uri="{BB962C8B-B14F-4D97-AF65-F5344CB8AC3E}">
        <p14:creationId xmlns:p14="http://schemas.microsoft.com/office/powerpoint/2010/main" val="14873332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258B24-9A45-438C-9141-3213639D2D1C}" type="datetimeFigureOut">
              <a:rPr lang="en-IN" smtClean="0"/>
              <a:t>16-09-2021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6CA128-92AB-49D8-88FA-1D922881D6A5}" type="slidenum">
              <a:rPr lang="en-IN" smtClean="0"/>
              <a:t>‹#›</a:t>
            </a:fld>
            <a:endParaRPr lang="en-IN"/>
          </a:p>
        </p:txBody>
      </p:sp>
    </p:spTree>
    <p:extLst>
      <p:ext uri="{BB962C8B-B14F-4D97-AF65-F5344CB8AC3E}">
        <p14:creationId xmlns:p14="http://schemas.microsoft.com/office/powerpoint/2010/main" val="3442842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258B24-9A45-438C-9141-3213639D2D1C}" type="datetimeFigureOut">
              <a:rPr lang="en-IN" smtClean="0"/>
              <a:t>16-09-2021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4B6CA128-92AB-49D8-88FA-1D922881D6A5}" type="slidenum">
              <a:rPr lang="en-IN" smtClean="0"/>
              <a:t>‹#›</a:t>
            </a:fld>
            <a:endParaRPr lang="en-IN"/>
          </a:p>
        </p:txBody>
      </p:sp>
    </p:spTree>
    <p:extLst>
      <p:ext uri="{BB962C8B-B14F-4D97-AF65-F5344CB8AC3E}">
        <p14:creationId xmlns:p14="http://schemas.microsoft.com/office/powerpoint/2010/main" val="2963346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258B24-9A45-438C-9141-3213639D2D1C}" type="datetimeFigureOut">
              <a:rPr lang="en-IN" smtClean="0"/>
              <a:t>16-09-2021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6CA128-92AB-49D8-88FA-1D922881D6A5}" type="slidenum">
              <a:rPr lang="en-IN" smtClean="0"/>
              <a:t>‹#›</a:t>
            </a:fld>
            <a:endParaRPr lang="en-IN"/>
          </a:p>
        </p:txBody>
      </p:sp>
    </p:spTree>
    <p:extLst>
      <p:ext uri="{BB962C8B-B14F-4D97-AF65-F5344CB8AC3E}">
        <p14:creationId xmlns:p14="http://schemas.microsoft.com/office/powerpoint/2010/main" val="4161599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3258B24-9A45-438C-9141-3213639D2D1C}" type="datetimeFigureOut">
              <a:rPr lang="en-IN" smtClean="0"/>
              <a:t>16-09-2021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6CA128-92AB-49D8-88FA-1D922881D6A5}" type="slidenum">
              <a:rPr lang="en-IN" smtClean="0"/>
              <a:t>‹#›</a:t>
            </a:fld>
            <a:endParaRPr lang="en-IN"/>
          </a:p>
        </p:txBody>
      </p:sp>
    </p:spTree>
    <p:extLst>
      <p:ext uri="{BB962C8B-B14F-4D97-AF65-F5344CB8AC3E}">
        <p14:creationId xmlns:p14="http://schemas.microsoft.com/office/powerpoint/2010/main" val="3491190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3258B24-9A45-438C-9141-3213639D2D1C}" type="datetimeFigureOut">
              <a:rPr lang="en-IN" smtClean="0"/>
              <a:t>16-09-2021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B6CA128-92AB-49D8-88FA-1D922881D6A5}" type="slidenum">
              <a:rPr lang="en-IN" smtClean="0"/>
              <a:t>‹#›</a:t>
            </a:fld>
            <a:endParaRPr lang="en-IN"/>
          </a:p>
        </p:txBody>
      </p:sp>
    </p:spTree>
    <p:extLst>
      <p:ext uri="{BB962C8B-B14F-4D97-AF65-F5344CB8AC3E}">
        <p14:creationId xmlns:p14="http://schemas.microsoft.com/office/powerpoint/2010/main" val="533174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3258B24-9A45-438C-9141-3213639D2D1C}" type="datetimeFigureOut">
              <a:rPr lang="en-IN" smtClean="0"/>
              <a:t>16-09-2021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B6CA128-92AB-49D8-88FA-1D922881D6A5}" type="slidenum">
              <a:rPr lang="en-IN" smtClean="0"/>
              <a:t>‹#›</a:t>
            </a:fld>
            <a:endParaRPr lang="en-IN"/>
          </a:p>
        </p:txBody>
      </p:sp>
    </p:spTree>
    <p:extLst>
      <p:ext uri="{BB962C8B-B14F-4D97-AF65-F5344CB8AC3E}">
        <p14:creationId xmlns:p14="http://schemas.microsoft.com/office/powerpoint/2010/main" val="2873145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258B24-9A45-438C-9141-3213639D2D1C}" type="datetimeFigureOut">
              <a:rPr lang="en-IN" smtClean="0"/>
              <a:t>16-09-2021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B6CA128-92AB-49D8-88FA-1D922881D6A5}" type="slidenum">
              <a:rPr lang="en-IN" smtClean="0"/>
              <a:t>‹#›</a:t>
            </a:fld>
            <a:endParaRPr lang="en-IN"/>
          </a:p>
        </p:txBody>
      </p:sp>
    </p:spTree>
    <p:extLst>
      <p:ext uri="{BB962C8B-B14F-4D97-AF65-F5344CB8AC3E}">
        <p14:creationId xmlns:p14="http://schemas.microsoft.com/office/powerpoint/2010/main" val="1161431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258B24-9A45-438C-9141-3213639D2D1C}" type="datetimeFigureOut">
              <a:rPr lang="en-IN" smtClean="0"/>
              <a:t>16-09-2021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6CA128-92AB-49D8-88FA-1D922881D6A5}" type="slidenum">
              <a:rPr lang="en-IN" smtClean="0"/>
              <a:t>‹#›</a:t>
            </a:fld>
            <a:endParaRPr lang="en-IN"/>
          </a:p>
        </p:txBody>
      </p:sp>
    </p:spTree>
    <p:extLst>
      <p:ext uri="{BB962C8B-B14F-4D97-AF65-F5344CB8AC3E}">
        <p14:creationId xmlns:p14="http://schemas.microsoft.com/office/powerpoint/2010/main" val="3462322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258B24-9A45-438C-9141-3213639D2D1C}" type="datetimeFigureOut">
              <a:rPr lang="en-IN" smtClean="0"/>
              <a:t>16-09-2021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6CA128-92AB-49D8-88FA-1D922881D6A5}" type="slidenum">
              <a:rPr lang="en-IN" smtClean="0"/>
              <a:t>‹#›</a:t>
            </a:fld>
            <a:endParaRPr lang="en-IN"/>
          </a:p>
        </p:txBody>
      </p:sp>
    </p:spTree>
    <p:extLst>
      <p:ext uri="{BB962C8B-B14F-4D97-AF65-F5344CB8AC3E}">
        <p14:creationId xmlns:p14="http://schemas.microsoft.com/office/powerpoint/2010/main" val="4197956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3258B24-9A45-438C-9141-3213639D2D1C}" type="datetimeFigureOut">
              <a:rPr lang="en-IN" smtClean="0"/>
              <a:t>16-09-2021</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B6CA128-92AB-49D8-88FA-1D922881D6A5}" type="slidenum">
              <a:rPr lang="en-IN" smtClean="0"/>
              <a:t>‹#›</a:t>
            </a:fld>
            <a:endParaRPr lang="en-IN"/>
          </a:p>
        </p:txBody>
      </p:sp>
    </p:spTree>
    <p:extLst>
      <p:ext uri="{BB962C8B-B14F-4D97-AF65-F5344CB8AC3E}">
        <p14:creationId xmlns:p14="http://schemas.microsoft.com/office/powerpoint/2010/main" val="30153035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Power Point Presentation on </a:t>
            </a:r>
            <a:r>
              <a:rPr lang="en-US" dirty="0"/>
              <a:t>H</a:t>
            </a:r>
            <a:r>
              <a:rPr lang="en-US" dirty="0" smtClean="0"/>
              <a:t>ousing price prediction project</a:t>
            </a:r>
            <a:endParaRPr lang="en-IN" dirty="0"/>
          </a:p>
        </p:txBody>
      </p:sp>
      <p:sp>
        <p:nvSpPr>
          <p:cNvPr id="3" name="Subtitle 2"/>
          <p:cNvSpPr>
            <a:spLocks noGrp="1"/>
          </p:cNvSpPr>
          <p:nvPr>
            <p:ph type="subTitle" idx="1"/>
          </p:nvPr>
        </p:nvSpPr>
        <p:spPr/>
        <p:txBody>
          <a:bodyPr/>
          <a:lstStyle/>
          <a:p>
            <a:r>
              <a:rPr lang="en-US" dirty="0" smtClean="0"/>
              <a:t>Created by-</a:t>
            </a:r>
          </a:p>
          <a:p>
            <a:r>
              <a:rPr lang="en-US" dirty="0" smtClean="0"/>
              <a:t>AKSHAY RUNTHALA</a:t>
            </a:r>
            <a:endParaRPr lang="en-IN" dirty="0"/>
          </a:p>
        </p:txBody>
      </p:sp>
    </p:spTree>
    <p:extLst>
      <p:ext uri="{BB962C8B-B14F-4D97-AF65-F5344CB8AC3E}">
        <p14:creationId xmlns:p14="http://schemas.microsoft.com/office/powerpoint/2010/main" val="3469278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117696"/>
            <a:ext cx="10018713" cy="642795"/>
          </a:xfrm>
        </p:spPr>
        <p:txBody>
          <a:bodyPr>
            <a:normAutofit fontScale="90000"/>
          </a:bodyPr>
          <a:lstStyle/>
          <a:p>
            <a:r>
              <a:rPr lang="en-US" dirty="0" smtClean="0"/>
              <a:t>EXPLORATORY DATA ANALYSIS</a:t>
            </a:r>
            <a:endParaRPr lang="en-IN" dirty="0"/>
          </a:p>
        </p:txBody>
      </p:sp>
      <p:sp>
        <p:nvSpPr>
          <p:cNvPr id="3" name="Content Placeholder 2"/>
          <p:cNvSpPr>
            <a:spLocks noGrp="1"/>
          </p:cNvSpPr>
          <p:nvPr>
            <p:ph idx="1"/>
          </p:nvPr>
        </p:nvSpPr>
        <p:spPr>
          <a:xfrm>
            <a:off x="1484310" y="669957"/>
            <a:ext cx="10018713" cy="6056768"/>
          </a:xfrm>
        </p:spPr>
        <p:txBody>
          <a:bodyPr>
            <a:normAutofit/>
          </a:bodyPr>
          <a:lstStyle/>
          <a:p>
            <a:pPr marL="0" indent="0">
              <a:buNone/>
            </a:pPr>
            <a:r>
              <a:rPr lang="en-US" dirty="0"/>
              <a:t>So basically, there are two types </a:t>
            </a:r>
            <a:r>
              <a:rPr lang="en-US" dirty="0" smtClean="0"/>
              <a:t> of </a:t>
            </a:r>
            <a:r>
              <a:rPr lang="en-US" dirty="0" err="1" smtClean="0"/>
              <a:t>skewness</a:t>
            </a:r>
            <a:r>
              <a:rPr lang="en-US" dirty="0" smtClean="0"/>
              <a:t> –</a:t>
            </a:r>
            <a:endParaRPr lang="en-US" dirty="0"/>
          </a:p>
          <a:p>
            <a:r>
              <a:rPr lang="en-US" dirty="0"/>
              <a:t>Positive: The distribution is positively skewed when most of the frequency of distribution lies on the right side of distribution &amp; has a longer and fatter right tail. Where the distribution’s Mean &gt; median &gt; Mode.</a:t>
            </a:r>
          </a:p>
          <a:p>
            <a:r>
              <a:rPr lang="en-US" dirty="0"/>
              <a:t>Negative: The distribution is negatively skewed when most of the frequency of distribution lies on the left side of distribution &amp; has a longer and fatter left tail. Where the distribution’s Mean &lt; Median &lt; Mode.</a:t>
            </a:r>
          </a:p>
          <a:p>
            <a:r>
              <a:rPr lang="en-US" dirty="0" smtClean="0">
                <a:latin typeface="Arial" panose="020B0604020202020204" pitchFamily="34" charset="0"/>
                <a:cs typeface="Arial" panose="020B0604020202020204" pitchFamily="34" charset="0"/>
              </a:rPr>
              <a:t> </a:t>
            </a:r>
            <a:r>
              <a:rPr lang="en-US" dirty="0"/>
              <a:t>I have calculated </a:t>
            </a:r>
            <a:r>
              <a:rPr lang="en-US" dirty="0" err="1"/>
              <a:t>skewness</a:t>
            </a:r>
            <a:r>
              <a:rPr lang="en-US" dirty="0"/>
              <a:t> for all numerical columns of the dataset and plotted them on a scatterplot against column’s names to see if they lie in the range of (-0.5,0.5).</a:t>
            </a:r>
          </a:p>
          <a:p>
            <a:r>
              <a:rPr lang="en-US" dirty="0"/>
              <a:t>I have plotted red  horizontal line for </a:t>
            </a:r>
            <a:r>
              <a:rPr lang="en-US" dirty="0" err="1"/>
              <a:t>skewness</a:t>
            </a:r>
            <a:r>
              <a:rPr lang="en-US" dirty="0"/>
              <a:t> 0 and green horizontal lines for </a:t>
            </a:r>
            <a:r>
              <a:rPr lang="en-US" dirty="0" err="1"/>
              <a:t>skewness</a:t>
            </a:r>
            <a:r>
              <a:rPr lang="en-US" dirty="0"/>
              <a:t> -0.5 and 0.5.</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487628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117696"/>
            <a:ext cx="10018713" cy="642795"/>
          </a:xfrm>
        </p:spPr>
        <p:txBody>
          <a:bodyPr>
            <a:normAutofit fontScale="90000"/>
          </a:bodyPr>
          <a:lstStyle/>
          <a:p>
            <a:r>
              <a:rPr lang="en-US" dirty="0" smtClean="0"/>
              <a:t>EXPLORATORY DATA ANALYSIS</a:t>
            </a:r>
            <a:endParaRPr lang="en-IN" dirty="0"/>
          </a:p>
        </p:txBody>
      </p:sp>
      <p:sp>
        <p:nvSpPr>
          <p:cNvPr id="3" name="Content Placeholder 2"/>
          <p:cNvSpPr>
            <a:spLocks noGrp="1"/>
          </p:cNvSpPr>
          <p:nvPr>
            <p:ph idx="1"/>
          </p:nvPr>
        </p:nvSpPr>
        <p:spPr>
          <a:xfrm>
            <a:off x="1484310" y="669957"/>
            <a:ext cx="10018713" cy="6056768"/>
          </a:xfrm>
        </p:spPr>
        <p:txBody>
          <a:bodyPr>
            <a:normAutofit/>
          </a:bodyPr>
          <a:lstStyle/>
          <a:p>
            <a:r>
              <a:rPr lang="en-US" dirty="0" smtClean="0">
                <a:latin typeface="Arial" panose="020B0604020202020204" pitchFamily="34" charset="0"/>
                <a:cs typeface="Arial" panose="020B0604020202020204" pitchFamily="34" charset="0"/>
              </a:rPr>
              <a:t>MY OBSERVATIONS:-</a:t>
            </a:r>
          </a:p>
          <a:p>
            <a:pPr marL="0" indent="0">
              <a:buNone/>
            </a:pPr>
            <a:r>
              <a:rPr lang="en-US" b="1" dirty="0"/>
              <a:t>'Lot frontage','BsmtFinSF1' </a:t>
            </a:r>
            <a:r>
              <a:rPr lang="en-US" dirty="0"/>
              <a:t>and </a:t>
            </a:r>
            <a:r>
              <a:rPr lang="en-US" b="1" dirty="0"/>
              <a:t>'</a:t>
            </a:r>
            <a:r>
              <a:rPr lang="en-US" b="1" dirty="0" err="1"/>
              <a:t>MasVnrArea</a:t>
            </a:r>
            <a:r>
              <a:rPr lang="en-US" b="1" dirty="0"/>
              <a:t>' </a:t>
            </a:r>
            <a:r>
              <a:rPr lang="en-US" b="1" dirty="0" smtClean="0"/>
              <a:t> variables </a:t>
            </a:r>
            <a:r>
              <a:rPr lang="en-US" dirty="0" smtClean="0"/>
              <a:t>are HIGHLY SKEWED.</a:t>
            </a:r>
          </a:p>
          <a:p>
            <a:pPr marL="0" indent="0">
              <a:buNone/>
            </a:pPr>
            <a:r>
              <a:rPr lang="en-US" dirty="0" smtClean="0"/>
              <a:t>THE TARGET LABEL ‘SALE PRICE’ IS HIGHLY SKEWED.</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11265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117696"/>
            <a:ext cx="10018713" cy="642795"/>
          </a:xfrm>
        </p:spPr>
        <p:txBody>
          <a:bodyPr>
            <a:normAutofit/>
          </a:bodyPr>
          <a:lstStyle/>
          <a:p>
            <a:r>
              <a:rPr lang="en-US" sz="2500" dirty="0" smtClean="0"/>
              <a:t>EXPLORATORY DATA ANALYSIS- BIVARIATE ANALYSIS</a:t>
            </a:r>
            <a:endParaRPr lang="en-IN" sz="2500" dirty="0"/>
          </a:p>
        </p:txBody>
      </p:sp>
      <p:sp>
        <p:nvSpPr>
          <p:cNvPr id="3" name="Content Placeholder 2"/>
          <p:cNvSpPr>
            <a:spLocks noGrp="1"/>
          </p:cNvSpPr>
          <p:nvPr>
            <p:ph idx="1"/>
          </p:nvPr>
        </p:nvSpPr>
        <p:spPr>
          <a:xfrm>
            <a:off x="1484310" y="669957"/>
            <a:ext cx="10018713" cy="6056768"/>
          </a:xfrm>
        </p:spPr>
        <p:txBody>
          <a:bodyPr>
            <a:normAutofit/>
          </a:bodyPr>
          <a:lstStyle/>
          <a:p>
            <a:r>
              <a:rPr lang="en-US" dirty="0"/>
              <a:t>CORRELATION</a:t>
            </a:r>
          </a:p>
          <a:p>
            <a:pPr marL="0" indent="0">
              <a:buNone/>
            </a:pPr>
            <a:r>
              <a:rPr lang="en-US" dirty="0">
                <a:solidFill>
                  <a:srgbClr val="000000"/>
                </a:solidFill>
                <a:latin typeface="Helvetica Neue"/>
              </a:rPr>
              <a:t>Correlation coefficients are indicators of the strength of the linear relationship between two different variables, x and y. A linear correlation coefficient that is greater than zero indicates a positive relationship. A value that is less than zero signifies a negative relationship. Finally, a value of zero indicates no relationship between the two variables x and y.</a:t>
            </a:r>
          </a:p>
          <a:p>
            <a:r>
              <a:rPr lang="en-US" dirty="0">
                <a:solidFill>
                  <a:srgbClr val="000000"/>
                </a:solidFill>
                <a:latin typeface="Helvetica Neue"/>
              </a:rPr>
              <a:t>Scatterplot</a:t>
            </a:r>
          </a:p>
          <a:p>
            <a:pPr marL="0" indent="0">
              <a:buNone/>
            </a:pPr>
            <a:r>
              <a:rPr lang="en-US" dirty="0">
                <a:solidFill>
                  <a:srgbClr val="000000"/>
                </a:solidFill>
                <a:latin typeface="Helvetica Neue"/>
              </a:rPr>
              <a:t>Scatterplot also tells us about the relationship between any two variables of the data but visually.</a:t>
            </a:r>
            <a:endParaRPr lang="en-IN" dirty="0"/>
          </a:p>
          <a:p>
            <a:endParaRPr lang="en-US" dirty="0" smtClean="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262790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117696"/>
            <a:ext cx="10018713" cy="642795"/>
          </a:xfrm>
        </p:spPr>
        <p:txBody>
          <a:bodyPr>
            <a:normAutofit/>
          </a:bodyPr>
          <a:lstStyle/>
          <a:p>
            <a:r>
              <a:rPr lang="en-US" sz="2500" dirty="0" smtClean="0"/>
              <a:t>EXPLORATORY DATA ANALYSIS- BIVARIATE ANALYSIS</a:t>
            </a:r>
            <a:endParaRPr lang="en-IN" sz="2500" dirty="0"/>
          </a:p>
        </p:txBody>
      </p:sp>
      <p:sp>
        <p:nvSpPr>
          <p:cNvPr id="3" name="Content Placeholder 2"/>
          <p:cNvSpPr>
            <a:spLocks noGrp="1"/>
          </p:cNvSpPr>
          <p:nvPr>
            <p:ph idx="1"/>
          </p:nvPr>
        </p:nvSpPr>
        <p:spPr>
          <a:xfrm>
            <a:off x="1484310" y="669957"/>
            <a:ext cx="10018713" cy="6056768"/>
          </a:xfrm>
        </p:spPr>
        <p:txBody>
          <a:bodyPr>
            <a:normAutofit/>
          </a:bodyPr>
          <a:lstStyle/>
          <a:p>
            <a:r>
              <a:rPr lang="en-US" dirty="0">
                <a:solidFill>
                  <a:srgbClr val="000000"/>
                </a:solidFill>
                <a:latin typeface="Helvetica Neue"/>
              </a:rPr>
              <a:t>correlation tells us about how strong the relationship is between the numerical variables of the </a:t>
            </a:r>
            <a:r>
              <a:rPr lang="en-US" dirty="0" err="1">
                <a:solidFill>
                  <a:srgbClr val="000000"/>
                </a:solidFill>
                <a:latin typeface="Helvetica Neue"/>
              </a:rPr>
              <a:t>dataset.It</a:t>
            </a:r>
            <a:r>
              <a:rPr lang="en-US" dirty="0">
                <a:solidFill>
                  <a:srgbClr val="000000"/>
                </a:solidFill>
                <a:latin typeface="Helvetica Neue"/>
              </a:rPr>
              <a:t> is in the range of(-1,1).</a:t>
            </a:r>
          </a:p>
          <a:p>
            <a:r>
              <a:rPr lang="en-US" dirty="0">
                <a:solidFill>
                  <a:srgbClr val="000000"/>
                </a:solidFill>
                <a:latin typeface="Helvetica Neue"/>
              </a:rPr>
              <a:t>I calculated the correlation and plotted </a:t>
            </a:r>
            <a:r>
              <a:rPr lang="en-US" dirty="0" err="1">
                <a:solidFill>
                  <a:srgbClr val="000000"/>
                </a:solidFill>
                <a:latin typeface="Helvetica Neue"/>
              </a:rPr>
              <a:t>heatmap</a:t>
            </a:r>
            <a:r>
              <a:rPr lang="en-US" dirty="0">
                <a:solidFill>
                  <a:srgbClr val="000000"/>
                </a:solidFill>
                <a:latin typeface="Helvetica Neue"/>
              </a:rPr>
              <a:t> for correlation .</a:t>
            </a:r>
          </a:p>
          <a:p>
            <a:r>
              <a:rPr lang="en-US" dirty="0">
                <a:solidFill>
                  <a:srgbClr val="000000"/>
                </a:solidFill>
                <a:latin typeface="Helvetica Neue"/>
              </a:rPr>
              <a:t>For strong  positive relationship between 2 variables</a:t>
            </a:r>
            <a:r>
              <a:rPr lang="en-US" dirty="0" smtClean="0">
                <a:solidFill>
                  <a:srgbClr val="000000"/>
                </a:solidFill>
                <a:latin typeface="Helvetica Neue"/>
              </a:rPr>
              <a:t>, the </a:t>
            </a:r>
            <a:r>
              <a:rPr lang="en-US" dirty="0">
                <a:solidFill>
                  <a:srgbClr val="000000"/>
                </a:solidFill>
                <a:latin typeface="Helvetica Neue"/>
              </a:rPr>
              <a:t>correlation should be </a:t>
            </a:r>
            <a:r>
              <a:rPr lang="en-US" dirty="0" err="1">
                <a:solidFill>
                  <a:srgbClr val="000000"/>
                </a:solidFill>
                <a:latin typeface="Helvetica Neue"/>
              </a:rPr>
              <a:t>atleast</a:t>
            </a:r>
            <a:r>
              <a:rPr lang="en-US" dirty="0">
                <a:solidFill>
                  <a:srgbClr val="000000"/>
                </a:solidFill>
                <a:latin typeface="Helvetica Neue"/>
              </a:rPr>
              <a:t> more than +0.5 approaching towards 1.</a:t>
            </a:r>
          </a:p>
          <a:p>
            <a:r>
              <a:rPr lang="en-US" dirty="0">
                <a:solidFill>
                  <a:srgbClr val="000000"/>
                </a:solidFill>
                <a:latin typeface="Helvetica Neue"/>
              </a:rPr>
              <a:t>For strong  negative relationship between 2 </a:t>
            </a:r>
            <a:r>
              <a:rPr lang="en-US" dirty="0" err="1">
                <a:solidFill>
                  <a:srgbClr val="000000"/>
                </a:solidFill>
                <a:latin typeface="Helvetica Neue"/>
              </a:rPr>
              <a:t>variables,the</a:t>
            </a:r>
            <a:r>
              <a:rPr lang="en-US" dirty="0">
                <a:solidFill>
                  <a:srgbClr val="000000"/>
                </a:solidFill>
                <a:latin typeface="Helvetica Neue"/>
              </a:rPr>
              <a:t> correlation should be </a:t>
            </a:r>
            <a:r>
              <a:rPr lang="en-US" dirty="0" err="1">
                <a:solidFill>
                  <a:srgbClr val="000000"/>
                </a:solidFill>
                <a:latin typeface="Helvetica Neue"/>
              </a:rPr>
              <a:t>atleast</a:t>
            </a:r>
            <a:r>
              <a:rPr lang="en-US" dirty="0">
                <a:solidFill>
                  <a:srgbClr val="000000"/>
                </a:solidFill>
                <a:latin typeface="Helvetica Neue"/>
              </a:rPr>
              <a:t> less </a:t>
            </a:r>
            <a:r>
              <a:rPr lang="en-US" dirty="0" smtClean="0">
                <a:solidFill>
                  <a:srgbClr val="000000"/>
                </a:solidFill>
                <a:latin typeface="Helvetica Neue"/>
              </a:rPr>
              <a:t>than-0.5 </a:t>
            </a:r>
            <a:r>
              <a:rPr lang="en-US" dirty="0">
                <a:solidFill>
                  <a:srgbClr val="000000"/>
                </a:solidFill>
                <a:latin typeface="Helvetica Neue"/>
              </a:rPr>
              <a:t>approaching towards -1.</a:t>
            </a:r>
          </a:p>
          <a:p>
            <a:r>
              <a:rPr lang="en-US" dirty="0">
                <a:solidFill>
                  <a:srgbClr val="000000"/>
                </a:solidFill>
                <a:latin typeface="Helvetica Neue"/>
              </a:rPr>
              <a:t> In the dataset , I found no strong negative relationship between any two variables of the data.</a:t>
            </a:r>
          </a:p>
          <a:p>
            <a:r>
              <a:rPr lang="en-IN" dirty="0"/>
              <a:t>Found strong positive relationship between some variables of the data.</a:t>
            </a:r>
          </a:p>
          <a:p>
            <a:pPr marL="0" indent="0">
              <a:buNone/>
            </a:pPr>
            <a:endParaRPr lang="en-US" dirty="0" smtClean="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832069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117696"/>
            <a:ext cx="10018713" cy="479833"/>
          </a:xfrm>
        </p:spPr>
        <p:txBody>
          <a:bodyPr>
            <a:normAutofit/>
          </a:bodyPr>
          <a:lstStyle/>
          <a:p>
            <a:r>
              <a:rPr lang="en-US" sz="2500" dirty="0" smtClean="0"/>
              <a:t>EXPLORATORY DATA ANALYSIS- BIVARIATE ANALYSIS</a:t>
            </a:r>
            <a:endParaRPr lang="en-IN" sz="2500" dirty="0"/>
          </a:p>
        </p:txBody>
      </p:sp>
      <p:sp>
        <p:nvSpPr>
          <p:cNvPr id="3" name="Content Placeholder 2"/>
          <p:cNvSpPr>
            <a:spLocks noGrp="1"/>
          </p:cNvSpPr>
          <p:nvPr>
            <p:ph idx="1"/>
          </p:nvPr>
        </p:nvSpPr>
        <p:spPr>
          <a:xfrm>
            <a:off x="1484310" y="841972"/>
            <a:ext cx="10018713" cy="5884752"/>
          </a:xfrm>
        </p:spPr>
        <p:txBody>
          <a:bodyPr>
            <a:normAutofit/>
          </a:bodyPr>
          <a:lstStyle/>
          <a:p>
            <a:pPr marL="0" indent="0">
              <a:buNone/>
            </a:pPr>
            <a:endParaRPr lang="en-US" b="1" dirty="0" smtClean="0"/>
          </a:p>
          <a:p>
            <a:pPr marL="0" indent="0">
              <a:buNone/>
            </a:pPr>
            <a:endParaRPr lang="en-US" b="1" dirty="0" smtClean="0"/>
          </a:p>
          <a:p>
            <a:r>
              <a:rPr lang="en-US" b="1" dirty="0" smtClean="0"/>
              <a:t>CHI-SQUARE </a:t>
            </a:r>
            <a:r>
              <a:rPr lang="en-US" b="1" dirty="0"/>
              <a:t>TEST IS USED TO DETERMINE THE RELATIONSHIP BETWEEN THE CATEGORICAL VARIABLES OF THE DATASET</a:t>
            </a:r>
          </a:p>
          <a:p>
            <a:r>
              <a:rPr lang="en-US" dirty="0"/>
              <a:t>The Chi-square test of independence tests if there is a significant relationship between two categorical variables. The test is comparing the observed observations to the expected observations.</a:t>
            </a:r>
          </a:p>
          <a:p>
            <a:r>
              <a:rPr lang="en-US" dirty="0"/>
              <a:t>The null and alternative </a:t>
            </a:r>
            <a:r>
              <a:rPr lang="en-US" dirty="0" err="1"/>
              <a:t>hyphothesis</a:t>
            </a:r>
            <a:r>
              <a:rPr lang="en-US" dirty="0"/>
              <a:t> needs to be assumed. The H0 (Null Hypothesis): There is no relationship between variable one and variable two.</a:t>
            </a:r>
          </a:p>
          <a:p>
            <a:r>
              <a:rPr lang="en-US" dirty="0"/>
              <a:t>The H1 (Alternative Hypothesis): There is a relationship between variable 1 and variable 2.</a:t>
            </a:r>
          </a:p>
          <a:p>
            <a:r>
              <a:rPr lang="en-US" dirty="0"/>
              <a:t>If the p-value is significant, you can reject the null hypothesis and claim that the findings support the alternative hypothesis.</a:t>
            </a:r>
          </a:p>
          <a:p>
            <a:pPr marL="0" indent="0">
              <a:buNone/>
            </a:pPr>
            <a:endParaRPr lang="en-IN" dirty="0"/>
          </a:p>
          <a:p>
            <a:pPr marL="0" indent="0">
              <a:buNone/>
            </a:pPr>
            <a:endParaRPr lang="en-US" dirty="0" smtClean="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353884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117696"/>
            <a:ext cx="10018713" cy="479833"/>
          </a:xfrm>
        </p:spPr>
        <p:txBody>
          <a:bodyPr>
            <a:normAutofit/>
          </a:bodyPr>
          <a:lstStyle/>
          <a:p>
            <a:r>
              <a:rPr lang="en-US" sz="2500" dirty="0" smtClean="0"/>
              <a:t>EXPLORATORY DATA ANALYSIS- BIVARIATE ANALYSIS</a:t>
            </a:r>
            <a:endParaRPr lang="en-IN" sz="2500" dirty="0"/>
          </a:p>
        </p:txBody>
      </p:sp>
      <p:sp>
        <p:nvSpPr>
          <p:cNvPr id="3" name="Content Placeholder 2"/>
          <p:cNvSpPr>
            <a:spLocks noGrp="1"/>
          </p:cNvSpPr>
          <p:nvPr>
            <p:ph idx="1"/>
          </p:nvPr>
        </p:nvSpPr>
        <p:spPr>
          <a:xfrm>
            <a:off x="1484310" y="841972"/>
            <a:ext cx="10018713" cy="5884752"/>
          </a:xfrm>
        </p:spPr>
        <p:txBody>
          <a:bodyPr>
            <a:normAutofit/>
          </a:bodyPr>
          <a:lstStyle/>
          <a:p>
            <a:pPr marL="0" indent="0">
              <a:buNone/>
            </a:pPr>
            <a:endParaRPr lang="en-US" b="1" dirty="0" smtClean="0"/>
          </a:p>
          <a:p>
            <a:pPr marL="0" indent="0">
              <a:buNone/>
            </a:pPr>
            <a:endParaRPr lang="en-US" b="1" dirty="0" smtClean="0"/>
          </a:p>
          <a:p>
            <a:r>
              <a:rPr lang="en-US" b="1" dirty="0" smtClean="0"/>
              <a:t> I performed chi square tests for finding the relationships between the categorical columns of the dataset. I plotted a </a:t>
            </a:r>
            <a:r>
              <a:rPr lang="en-US" b="1" dirty="0" err="1" smtClean="0"/>
              <a:t>heatmap</a:t>
            </a:r>
            <a:r>
              <a:rPr lang="en-US" b="1" dirty="0" smtClean="0"/>
              <a:t> showing the chi-square test results and telling us whether there is relationship or not.</a:t>
            </a:r>
          </a:p>
          <a:p>
            <a:r>
              <a:rPr lang="en-US" dirty="0"/>
              <a:t> </a:t>
            </a:r>
            <a:r>
              <a:rPr lang="en-US" dirty="0" smtClean="0"/>
              <a:t>I plotted scatterplots for understanding relationships (positive or negative) between numerical variables of the dataset.</a:t>
            </a:r>
          </a:p>
          <a:p>
            <a:endParaRPr lang="en-US" dirty="0" smtClean="0"/>
          </a:p>
          <a:p>
            <a:endParaRPr lang="en-IN" dirty="0"/>
          </a:p>
          <a:p>
            <a:pPr marL="0" indent="0">
              <a:buNone/>
            </a:pPr>
            <a:endParaRPr lang="en-US" dirty="0" smtClean="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63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117696"/>
            <a:ext cx="10018713" cy="479833"/>
          </a:xfrm>
        </p:spPr>
        <p:txBody>
          <a:bodyPr>
            <a:normAutofit/>
          </a:bodyPr>
          <a:lstStyle/>
          <a:p>
            <a:r>
              <a:rPr lang="en-US" sz="2500" dirty="0" smtClean="0"/>
              <a:t>EXPLORATORY DATA ANALYSIS-OUTLIER DETECTION AND REMOVAL</a:t>
            </a:r>
            <a:endParaRPr lang="en-IN" sz="2500" dirty="0"/>
          </a:p>
        </p:txBody>
      </p:sp>
      <p:sp>
        <p:nvSpPr>
          <p:cNvPr id="3" name="Content Placeholder 2"/>
          <p:cNvSpPr>
            <a:spLocks noGrp="1"/>
          </p:cNvSpPr>
          <p:nvPr>
            <p:ph idx="1"/>
          </p:nvPr>
        </p:nvSpPr>
        <p:spPr>
          <a:xfrm>
            <a:off x="1484310" y="977774"/>
            <a:ext cx="10018713" cy="5748950"/>
          </a:xfrm>
        </p:spPr>
        <p:txBody>
          <a:bodyPr>
            <a:normAutofit/>
          </a:bodyPr>
          <a:lstStyle/>
          <a:p>
            <a:pPr marL="0" indent="0">
              <a:buNone/>
            </a:pPr>
            <a:endParaRPr lang="en-US" b="1" dirty="0" smtClean="0"/>
          </a:p>
          <a:p>
            <a:pPr marL="0" indent="0">
              <a:buNone/>
            </a:pPr>
            <a:endParaRPr lang="en-US" b="1" dirty="0" smtClean="0"/>
          </a:p>
          <a:p>
            <a:r>
              <a:rPr lang="en-US" dirty="0"/>
              <a:t>There should not be loss of data more than 7-8% because the data is expensive.</a:t>
            </a:r>
          </a:p>
          <a:p>
            <a:r>
              <a:rPr lang="en-US" dirty="0"/>
              <a:t>I plotted a boxplot for every column in the dataset and found many outliers.</a:t>
            </a:r>
          </a:p>
          <a:p>
            <a:r>
              <a:rPr lang="en-US" dirty="0"/>
              <a:t>I used the elliptic envelope method to remove outliers to the extent of  5%.</a:t>
            </a:r>
          </a:p>
          <a:p>
            <a:r>
              <a:rPr lang="en-US" dirty="0"/>
              <a:t>I used the z-score method to remove outliers from the data but it removed my </a:t>
            </a:r>
            <a:r>
              <a:rPr lang="en-US" dirty="0" smtClean="0"/>
              <a:t>DATA MOSTLY.</a:t>
            </a:r>
            <a:endParaRPr lang="en-US" dirty="0"/>
          </a:p>
          <a:p>
            <a:r>
              <a:rPr lang="en-US" dirty="0"/>
              <a:t>I opted for elliptic envelope method because it limits the removal of outliers and protects the data</a:t>
            </a:r>
            <a:r>
              <a:rPr lang="en-US" dirty="0" smtClean="0"/>
              <a:t>.</a:t>
            </a:r>
          </a:p>
          <a:p>
            <a:r>
              <a:rPr lang="en-US" dirty="0" smtClean="0"/>
              <a:t>I removed 47 rows as outliers from my data (around 5% of data).</a:t>
            </a:r>
            <a:endParaRPr lang="en-US" dirty="0"/>
          </a:p>
          <a:p>
            <a:endParaRPr lang="en-US" dirty="0" smtClean="0"/>
          </a:p>
          <a:p>
            <a:endParaRPr lang="en-IN" dirty="0"/>
          </a:p>
          <a:p>
            <a:pPr marL="0" indent="0">
              <a:buNone/>
            </a:pPr>
            <a:endParaRPr lang="en-US" dirty="0" smtClean="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78809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117696"/>
            <a:ext cx="10018713" cy="479833"/>
          </a:xfrm>
        </p:spPr>
        <p:txBody>
          <a:bodyPr>
            <a:normAutofit/>
          </a:bodyPr>
          <a:lstStyle/>
          <a:p>
            <a:r>
              <a:rPr lang="en-US" sz="2500" dirty="0" smtClean="0"/>
              <a:t>EXPLORATORY DATA ANALYSIS- SKEWNESS REMOVAL</a:t>
            </a:r>
            <a:endParaRPr lang="en-IN" sz="2500" dirty="0"/>
          </a:p>
        </p:txBody>
      </p:sp>
      <p:sp>
        <p:nvSpPr>
          <p:cNvPr id="3" name="Content Placeholder 2"/>
          <p:cNvSpPr>
            <a:spLocks noGrp="1"/>
          </p:cNvSpPr>
          <p:nvPr>
            <p:ph idx="1"/>
          </p:nvPr>
        </p:nvSpPr>
        <p:spPr>
          <a:xfrm>
            <a:off x="1484310" y="1013988"/>
            <a:ext cx="10018713" cy="5712736"/>
          </a:xfrm>
        </p:spPr>
        <p:txBody>
          <a:bodyPr>
            <a:normAutofit/>
          </a:bodyPr>
          <a:lstStyle/>
          <a:p>
            <a:pPr marL="0" indent="0">
              <a:buNone/>
            </a:pPr>
            <a:endParaRPr lang="en-US" dirty="0" smtClean="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One </a:t>
            </a:r>
            <a:r>
              <a:rPr lang="en-US" dirty="0">
                <a:latin typeface="Arial" panose="020B0604020202020204" pitchFamily="34" charset="0"/>
                <a:cs typeface="Arial" panose="020B0604020202020204" pitchFamily="34" charset="0"/>
              </a:rPr>
              <a:t>thing I found in the dataset that </a:t>
            </a:r>
            <a:r>
              <a:rPr lang="en-US" dirty="0" err="1">
                <a:latin typeface="Arial" panose="020B0604020202020204" pitchFamily="34" charset="0"/>
                <a:cs typeface="Arial" panose="020B0604020202020204" pitchFamily="34" charset="0"/>
              </a:rPr>
              <a:t>skewness</a:t>
            </a:r>
            <a:r>
              <a:rPr lang="en-US" dirty="0">
                <a:latin typeface="Arial" panose="020B0604020202020204" pitchFamily="34" charset="0"/>
                <a:cs typeface="Arial" panose="020B0604020202020204" pitchFamily="34" charset="0"/>
              </a:rPr>
              <a:t> was very high for all columns of the data and high </a:t>
            </a:r>
            <a:r>
              <a:rPr lang="en-US" dirty="0" err="1">
                <a:latin typeface="Arial" panose="020B0604020202020204" pitchFamily="34" charset="0"/>
                <a:cs typeface="Arial" panose="020B0604020202020204" pitchFamily="34" charset="0"/>
              </a:rPr>
              <a:t>skewness</a:t>
            </a:r>
            <a:r>
              <a:rPr lang="en-US" dirty="0">
                <a:latin typeface="Arial" panose="020B0604020202020204" pitchFamily="34" charset="0"/>
                <a:cs typeface="Arial" panose="020B0604020202020204" pitchFamily="34" charset="0"/>
              </a:rPr>
              <a:t> can lead to poor performance of the model.</a:t>
            </a:r>
          </a:p>
          <a:p>
            <a:r>
              <a:rPr lang="en-US" dirty="0">
                <a:latin typeface="Arial" panose="020B0604020202020204" pitchFamily="34" charset="0"/>
                <a:cs typeface="Arial" panose="020B0604020202020204" pitchFamily="34" charset="0"/>
              </a:rPr>
              <a:t> I used  </a:t>
            </a:r>
            <a:r>
              <a:rPr lang="en-US" dirty="0" smtClean="0">
                <a:latin typeface="Arial" panose="020B0604020202020204" pitchFamily="34" charset="0"/>
                <a:cs typeface="Arial" panose="020B0604020202020204" pitchFamily="34" charset="0"/>
              </a:rPr>
              <a:t>LOG1P </a:t>
            </a:r>
            <a:r>
              <a:rPr lang="en-US" dirty="0">
                <a:latin typeface="Arial" panose="020B0604020202020204" pitchFamily="34" charset="0"/>
                <a:cs typeface="Arial" panose="020B0604020202020204" pitchFamily="34" charset="0"/>
              </a:rPr>
              <a:t>method from </a:t>
            </a:r>
            <a:r>
              <a:rPr lang="en-US" dirty="0" err="1">
                <a:latin typeface="Arial" panose="020B0604020202020204" pitchFamily="34" charset="0"/>
                <a:cs typeface="Arial" panose="020B0604020202020204" pitchFamily="34" charset="0"/>
              </a:rPr>
              <a:t>numpy</a:t>
            </a:r>
            <a:r>
              <a:rPr lang="en-US" dirty="0">
                <a:latin typeface="Arial" panose="020B0604020202020204" pitchFamily="34" charset="0"/>
                <a:cs typeface="Arial" panose="020B0604020202020204" pitchFamily="34" charset="0"/>
              </a:rPr>
              <a:t> library to adjust the </a:t>
            </a:r>
            <a:r>
              <a:rPr lang="en-US" dirty="0" err="1">
                <a:latin typeface="Arial" panose="020B0604020202020204" pitchFamily="34" charset="0"/>
                <a:cs typeface="Arial" panose="020B0604020202020204" pitchFamily="34" charset="0"/>
              </a:rPr>
              <a:t>skewness</a:t>
            </a:r>
            <a:r>
              <a:rPr lang="en-US" dirty="0">
                <a:latin typeface="Arial" panose="020B0604020202020204" pitchFamily="34" charset="0"/>
                <a:cs typeface="Arial" panose="020B0604020202020204" pitchFamily="34" charset="0"/>
              </a:rPr>
              <a:t> of each column in the dataset</a:t>
            </a:r>
            <a:r>
              <a:rPr lang="en-US" dirty="0" smtClean="0">
                <a:latin typeface="Arial" panose="020B0604020202020204" pitchFamily="34" charset="0"/>
                <a:cs typeface="Arial" panose="020B0604020202020204" pitchFamily="34" charset="0"/>
              </a:rPr>
              <a:t>.</a:t>
            </a:r>
          </a:p>
          <a:p>
            <a:r>
              <a:rPr lang="en-US" dirty="0" smtClean="0">
                <a:latin typeface="Arial" panose="020B0604020202020204" pitchFamily="34" charset="0"/>
                <a:cs typeface="Arial" panose="020B0604020202020204" pitchFamily="34" charset="0"/>
              </a:rPr>
              <a:t>I REMOVED  EXCESS  SKEWNESS BY USING </a:t>
            </a:r>
            <a:r>
              <a:rPr lang="en-US" b="1" u="sng" dirty="0" smtClean="0">
                <a:latin typeface="Arial" panose="020B0604020202020204" pitchFamily="34" charset="0"/>
                <a:cs typeface="Arial" panose="020B0604020202020204" pitchFamily="34" charset="0"/>
              </a:rPr>
              <a:t>log1p </a:t>
            </a:r>
            <a:r>
              <a:rPr lang="en-US" dirty="0" smtClean="0">
                <a:latin typeface="Arial" panose="020B0604020202020204" pitchFamily="34" charset="0"/>
                <a:cs typeface="Arial" panose="020B0604020202020204" pitchFamily="34" charset="0"/>
              </a:rPr>
              <a:t>method from </a:t>
            </a:r>
            <a:r>
              <a:rPr lang="en-US" dirty="0" err="1" smtClean="0">
                <a:latin typeface="Arial" panose="020B0604020202020204" pitchFamily="34" charset="0"/>
                <a:cs typeface="Arial" panose="020B0604020202020204" pitchFamily="34" charset="0"/>
              </a:rPr>
              <a:t>numpy</a:t>
            </a:r>
            <a:r>
              <a:rPr lang="en-US" dirty="0" smtClean="0">
                <a:latin typeface="Arial" panose="020B0604020202020204" pitchFamily="34" charset="0"/>
                <a:cs typeface="Arial" panose="020B0604020202020204" pitchFamily="34" charset="0"/>
              </a:rPr>
              <a:t> library.</a:t>
            </a:r>
          </a:p>
          <a:p>
            <a:r>
              <a:rPr lang="en-US" dirty="0"/>
              <a:t>The log1p() function </a:t>
            </a:r>
            <a:r>
              <a:rPr lang="en-US" b="1" dirty="0"/>
              <a:t>computes the value of log(1+x) accurately</a:t>
            </a:r>
            <a:r>
              <a:rPr lang="en-US" dirty="0"/>
              <a:t> even for a tiny argument x.</a:t>
            </a:r>
            <a:endParaRPr lang="en-US" dirty="0" smtClean="0">
              <a:latin typeface="Arial" panose="020B0604020202020204" pitchFamily="34" charset="0"/>
              <a:cs typeface="Arial" panose="020B0604020202020204" pitchFamily="34" charset="0"/>
            </a:endParaRPr>
          </a:p>
          <a:p>
            <a:pPr marL="0" indent="0">
              <a:buNone/>
            </a:pPr>
            <a:endParaRPr lang="en-US" b="1" dirty="0" smtClean="0"/>
          </a:p>
          <a:p>
            <a:endParaRPr lang="en-US" dirty="0" smtClean="0"/>
          </a:p>
          <a:p>
            <a:endParaRPr lang="en-IN" dirty="0"/>
          </a:p>
          <a:p>
            <a:pPr marL="0" indent="0">
              <a:buNone/>
            </a:pPr>
            <a:endParaRPr lang="en-US" dirty="0" smtClean="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085894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117696"/>
            <a:ext cx="10018713" cy="479833"/>
          </a:xfrm>
        </p:spPr>
        <p:txBody>
          <a:bodyPr>
            <a:normAutofit/>
          </a:bodyPr>
          <a:lstStyle/>
          <a:p>
            <a:r>
              <a:rPr lang="en-US" sz="2500" dirty="0" smtClean="0"/>
              <a:t>EXPLORATORY DATA ANALYSIS- Encoding</a:t>
            </a:r>
            <a:endParaRPr lang="en-IN" sz="2500" dirty="0"/>
          </a:p>
        </p:txBody>
      </p:sp>
      <p:sp>
        <p:nvSpPr>
          <p:cNvPr id="3" name="Content Placeholder 2"/>
          <p:cNvSpPr>
            <a:spLocks noGrp="1"/>
          </p:cNvSpPr>
          <p:nvPr>
            <p:ph idx="1"/>
          </p:nvPr>
        </p:nvSpPr>
        <p:spPr>
          <a:xfrm>
            <a:off x="1484310" y="1013988"/>
            <a:ext cx="10018713" cy="5712736"/>
          </a:xfrm>
        </p:spPr>
        <p:txBody>
          <a:bodyPr>
            <a:normAutofit/>
          </a:bodyPr>
          <a:lstStyle/>
          <a:p>
            <a:pPr>
              <a:buFont typeface="Arial" panose="020B0604020202020204" pitchFamily="34" charset="0"/>
              <a:buChar char="•"/>
            </a:pP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I used one hot encoding to encode all my object </a:t>
            </a:r>
            <a:r>
              <a:rPr lang="en-US" dirty="0" err="1" smtClean="0">
                <a:latin typeface="Arial" panose="020B0604020202020204" pitchFamily="34" charset="0"/>
                <a:cs typeface="Arial" panose="020B0604020202020204" pitchFamily="34" charset="0"/>
              </a:rPr>
              <a:t>datatype</a:t>
            </a:r>
            <a:r>
              <a:rPr lang="en-US" dirty="0" smtClean="0">
                <a:latin typeface="Arial" panose="020B0604020202020204" pitchFamily="34" charset="0"/>
                <a:cs typeface="Arial" panose="020B0604020202020204" pitchFamily="34" charset="0"/>
              </a:rPr>
              <a:t> columns of the dataset.</a:t>
            </a:r>
          </a:p>
          <a:p>
            <a:pPr>
              <a:buFont typeface="Arial" panose="020B0604020202020204" pitchFamily="34" charset="0"/>
              <a:buChar char="•"/>
            </a:pP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I used .</a:t>
            </a:r>
            <a:r>
              <a:rPr lang="en-US" dirty="0" err="1" smtClean="0">
                <a:latin typeface="Arial" panose="020B0604020202020204" pitchFamily="34" charset="0"/>
                <a:cs typeface="Arial" panose="020B0604020202020204" pitchFamily="34" charset="0"/>
              </a:rPr>
              <a:t>get_dummies</a:t>
            </a:r>
            <a:r>
              <a:rPr lang="en-US" dirty="0" smtClean="0">
                <a:latin typeface="Arial" panose="020B0604020202020204" pitchFamily="34" charset="0"/>
                <a:cs typeface="Arial" panose="020B0604020202020204" pitchFamily="34" charset="0"/>
              </a:rPr>
              <a:t>() method from pandas library to do one hot encoding.</a:t>
            </a:r>
          </a:p>
          <a:p>
            <a:pPr marL="0" indent="0">
              <a:buNone/>
            </a:pPr>
            <a:endParaRPr lang="en-US" dirty="0">
              <a:latin typeface="Arial" panose="020B0604020202020204" pitchFamily="34" charset="0"/>
              <a:cs typeface="Arial" panose="020B0604020202020204" pitchFamily="34" charset="0"/>
            </a:endParaRPr>
          </a:p>
          <a:p>
            <a:endParaRPr lang="en-US" b="1" dirty="0" smtClean="0"/>
          </a:p>
          <a:p>
            <a:endParaRPr lang="en-US" dirty="0" smtClean="0"/>
          </a:p>
          <a:p>
            <a:endParaRPr lang="en-IN" dirty="0"/>
          </a:p>
          <a:p>
            <a:pPr marL="0" indent="0">
              <a:buNone/>
            </a:pPr>
            <a:endParaRPr lang="en-US" dirty="0" smtClean="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98093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117696"/>
            <a:ext cx="10018713" cy="479833"/>
          </a:xfrm>
        </p:spPr>
        <p:txBody>
          <a:bodyPr>
            <a:normAutofit/>
          </a:bodyPr>
          <a:lstStyle/>
          <a:p>
            <a:r>
              <a:rPr lang="en-US" sz="2500" dirty="0" smtClean="0"/>
              <a:t>MACHINE LEARNING PROCESS</a:t>
            </a:r>
            <a:endParaRPr lang="en-IN" sz="2500" dirty="0"/>
          </a:p>
        </p:txBody>
      </p:sp>
      <p:sp>
        <p:nvSpPr>
          <p:cNvPr id="3" name="Content Placeholder 2"/>
          <p:cNvSpPr>
            <a:spLocks noGrp="1"/>
          </p:cNvSpPr>
          <p:nvPr>
            <p:ph idx="1"/>
          </p:nvPr>
        </p:nvSpPr>
        <p:spPr>
          <a:xfrm>
            <a:off x="1484310" y="697117"/>
            <a:ext cx="10018713" cy="6029607"/>
          </a:xfrm>
        </p:spPr>
        <p:txBody>
          <a:bodyPr>
            <a:normAutofit fontScale="85000" lnSpcReduction="20000"/>
          </a:bodyPr>
          <a:lstStyle/>
          <a:p>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 THIS IS A REGRESSION TASK TO PREDICT THE SALE PRICE OF HOUSE.</a:t>
            </a:r>
          </a:p>
          <a:p>
            <a:pPr marL="514350" indent="-514350">
              <a:buFont typeface="+mj-lt"/>
              <a:buAutoNum type="romanUcPeriod"/>
            </a:pPr>
            <a:endParaRPr lang="en-US" dirty="0">
              <a:latin typeface="Arial" panose="020B0604020202020204" pitchFamily="34" charset="0"/>
              <a:cs typeface="Arial" panose="020B0604020202020204" pitchFamily="34" charset="0"/>
            </a:endParaRPr>
          </a:p>
          <a:p>
            <a:pPr marL="0" indent="0">
              <a:buNone/>
            </a:pPr>
            <a:r>
              <a:rPr lang="en-US" dirty="0" smtClean="0">
                <a:latin typeface="Arial" panose="020B0604020202020204" pitchFamily="34" charset="0"/>
                <a:cs typeface="Arial" panose="020B0604020202020204" pitchFamily="34" charset="0"/>
              </a:rPr>
              <a:t>I USED THE FOLLOWING REGRESSION MODELS FROM SKLEARN LIBRARY-</a:t>
            </a:r>
          </a:p>
          <a:p>
            <a:pPr lvl="1" fontAlgn="base"/>
            <a:r>
              <a:rPr lang="en-IN" dirty="0"/>
              <a:t>RANDOM FOREST REGRESSOR  </a:t>
            </a:r>
          </a:p>
          <a:p>
            <a:pPr lvl="1" fontAlgn="base"/>
            <a:r>
              <a:rPr lang="en-IN" dirty="0"/>
              <a:t>GRADIENT BOOSTING REGRESSOR </a:t>
            </a:r>
          </a:p>
          <a:p>
            <a:pPr lvl="1" fontAlgn="base"/>
            <a:r>
              <a:rPr lang="en-IN" dirty="0"/>
              <a:t>ADABOOST-REGRESSOR </a:t>
            </a:r>
          </a:p>
          <a:p>
            <a:pPr lvl="1" fontAlgn="base"/>
            <a:r>
              <a:rPr lang="en-IN" dirty="0"/>
              <a:t>XGBOOST REGRESSOR </a:t>
            </a:r>
          </a:p>
          <a:p>
            <a:pPr lvl="1" fontAlgn="base"/>
            <a:r>
              <a:rPr lang="en-IN" dirty="0"/>
              <a:t>LIGHT GBM REGRESSOR  </a:t>
            </a:r>
          </a:p>
          <a:p>
            <a:pPr lvl="1" fontAlgn="base"/>
            <a:r>
              <a:rPr lang="en-IN" dirty="0"/>
              <a:t>ELASTIC NET REGRESSION </a:t>
            </a:r>
          </a:p>
          <a:p>
            <a:pPr lvl="1" fontAlgn="base"/>
            <a:r>
              <a:rPr lang="en-IN" dirty="0"/>
              <a:t>K-NEAREST NEIGHBORS REGRESSOR</a:t>
            </a:r>
          </a:p>
          <a:p>
            <a:pPr lvl="1" fontAlgn="base"/>
            <a:r>
              <a:rPr lang="en-IN" dirty="0"/>
              <a:t>DECISION TREE REGRESSOR</a:t>
            </a:r>
          </a:p>
          <a:p>
            <a:pPr lvl="1" fontAlgn="base"/>
            <a:r>
              <a:rPr lang="en-IN" dirty="0"/>
              <a:t>SUPPORT VECTOR MACHINE </a:t>
            </a:r>
            <a:r>
              <a:rPr lang="en-IN" dirty="0" smtClean="0"/>
              <a:t>REGRESSION</a:t>
            </a:r>
          </a:p>
          <a:p>
            <a:pPr marL="457200" lvl="1" indent="0" fontAlgn="base">
              <a:buNone/>
            </a:pPr>
            <a:r>
              <a:rPr lang="en-US" dirty="0" smtClean="0"/>
              <a:t> </a:t>
            </a:r>
            <a:endParaRPr lang="en-IN" dirty="0" smtClean="0"/>
          </a:p>
          <a:p>
            <a:pPr marL="0" indent="0" fontAlgn="base">
              <a:buNone/>
            </a:pPr>
            <a:endParaRPr lang="en-IN" dirty="0"/>
          </a:p>
          <a:p>
            <a:pPr marL="0" indent="0">
              <a:buNone/>
            </a:pPr>
            <a:endParaRPr lang="en-US" b="1" dirty="0" smtClean="0"/>
          </a:p>
          <a:p>
            <a:endParaRPr lang="en-US" dirty="0" smtClean="0"/>
          </a:p>
          <a:p>
            <a:endParaRPr lang="en-IN" dirty="0"/>
          </a:p>
          <a:p>
            <a:pPr marL="0" indent="0">
              <a:buNone/>
            </a:pPr>
            <a:endParaRPr lang="en-US" dirty="0" smtClean="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55773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344033"/>
            <a:ext cx="10018713" cy="869132"/>
          </a:xfrm>
        </p:spPr>
        <p:txBody>
          <a:bodyPr/>
          <a:lstStyle/>
          <a:p>
            <a:r>
              <a:rPr lang="en-US" dirty="0" smtClean="0"/>
              <a:t>Problem Statement</a:t>
            </a:r>
            <a:endParaRPr lang="en-IN" dirty="0"/>
          </a:p>
        </p:txBody>
      </p:sp>
      <p:sp>
        <p:nvSpPr>
          <p:cNvPr id="3" name="Content Placeholder 2"/>
          <p:cNvSpPr>
            <a:spLocks noGrp="1"/>
          </p:cNvSpPr>
          <p:nvPr>
            <p:ph idx="1"/>
          </p:nvPr>
        </p:nvSpPr>
        <p:spPr>
          <a:xfrm>
            <a:off x="1484310" y="1502876"/>
            <a:ext cx="10018713" cy="5142368"/>
          </a:xfrm>
        </p:spPr>
        <p:txBody>
          <a:bodyPr/>
          <a:lstStyle/>
          <a:p>
            <a:pPr marL="0" indent="0">
              <a:buNone/>
            </a:pPr>
            <a:r>
              <a:rPr lang="en-US" dirty="0"/>
              <a:t>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 Data science comes as a very important tool to solve problems in the domain to help the companies increase their overall revenue, profits, improving their marketing strategies and focusing on changing trends in house sales and purchases. Predictive modelling, Market mix modelling, recommendation systems are some of the machine learning techniques used for achieving the business goals for housing companies. Our problem is related to one such housing company.</a:t>
            </a:r>
            <a:endParaRPr lang="en-IN" dirty="0"/>
          </a:p>
        </p:txBody>
      </p:sp>
    </p:spTree>
    <p:extLst>
      <p:ext uri="{BB962C8B-B14F-4D97-AF65-F5344CB8AC3E}">
        <p14:creationId xmlns:p14="http://schemas.microsoft.com/office/powerpoint/2010/main" val="42365579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226337"/>
            <a:ext cx="10018713" cy="597528"/>
          </a:xfrm>
        </p:spPr>
        <p:txBody>
          <a:bodyPr>
            <a:normAutofit fontScale="90000"/>
          </a:bodyPr>
          <a:lstStyle/>
          <a:p>
            <a:r>
              <a:rPr lang="en-US" dirty="0" smtClean="0"/>
              <a:t>MACHINE LEARNING PROCESS	</a:t>
            </a:r>
            <a:endParaRPr lang="en-IN" dirty="0"/>
          </a:p>
        </p:txBody>
      </p:sp>
      <p:sp>
        <p:nvSpPr>
          <p:cNvPr id="3" name="Content Placeholder 2"/>
          <p:cNvSpPr>
            <a:spLocks noGrp="1"/>
          </p:cNvSpPr>
          <p:nvPr>
            <p:ph idx="1"/>
          </p:nvPr>
        </p:nvSpPr>
        <p:spPr>
          <a:xfrm>
            <a:off x="1484310" y="1158845"/>
            <a:ext cx="10018713" cy="5151420"/>
          </a:xfrm>
        </p:spPr>
        <p:txBody>
          <a:bodyPr/>
          <a:lstStyle/>
          <a:p>
            <a:r>
              <a:rPr lang="en-US" dirty="0" smtClean="0">
                <a:latin typeface="Arial" panose="020B0604020202020204" pitchFamily="34" charset="0"/>
                <a:cs typeface="Arial" panose="020B0604020202020204" pitchFamily="34" charset="0"/>
              </a:rPr>
              <a:t>X is my features and y is my target label(SALE PRICE).</a:t>
            </a:r>
          </a:p>
          <a:p>
            <a:r>
              <a:rPr lang="en-US" dirty="0" smtClean="0">
                <a:latin typeface="Arial" panose="020B0604020202020204" pitchFamily="34" charset="0"/>
                <a:cs typeface="Arial" panose="020B0604020202020204" pitchFamily="34" charset="0"/>
              </a:rPr>
              <a:t>I did the train-test split at random state </a:t>
            </a:r>
            <a:r>
              <a:rPr lang="en-US" u="sng" dirty="0" smtClean="0">
                <a:latin typeface="Arial" panose="020B0604020202020204" pitchFamily="34" charset="0"/>
                <a:cs typeface="Arial" panose="020B0604020202020204" pitchFamily="34" charset="0"/>
              </a:rPr>
              <a:t>14 </a:t>
            </a:r>
          </a:p>
          <a:p>
            <a:r>
              <a:rPr lang="en-US" dirty="0" smtClean="0">
                <a:latin typeface="Arial" panose="020B0604020202020204" pitchFamily="34" charset="0"/>
                <a:cs typeface="Arial" panose="020B0604020202020204" pitchFamily="34" charset="0"/>
              </a:rPr>
              <a:t> I used the standard </a:t>
            </a:r>
            <a:r>
              <a:rPr lang="en-US" dirty="0" err="1" smtClean="0">
                <a:latin typeface="Arial" panose="020B0604020202020204" pitchFamily="34" charset="0"/>
                <a:cs typeface="Arial" panose="020B0604020202020204" pitchFamily="34" charset="0"/>
              </a:rPr>
              <a:t>scaler</a:t>
            </a:r>
            <a:r>
              <a:rPr lang="en-US" dirty="0" smtClean="0">
                <a:latin typeface="Arial" panose="020B0604020202020204" pitchFamily="34" charset="0"/>
                <a:cs typeface="Arial" panose="020B0604020202020204" pitchFamily="34" charset="0"/>
              </a:rPr>
              <a:t> to scale my data.</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Only training data has been both fit and transformed but the test data has only been transformed. '.fit' means calculating necessary statistics from the data and '.transform' only scales the data. test data should not be fit because that would lead to assumption of the prior knowledge of the test data and test data is the data, machine learning model need to predict fairly without having any knowledge of the test data.</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097773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226337"/>
            <a:ext cx="10018713" cy="597528"/>
          </a:xfrm>
        </p:spPr>
        <p:txBody>
          <a:bodyPr>
            <a:normAutofit fontScale="90000"/>
          </a:bodyPr>
          <a:lstStyle/>
          <a:p>
            <a:r>
              <a:rPr lang="en-US" dirty="0" smtClean="0"/>
              <a:t>MACHINE LEARNING PROCESS	</a:t>
            </a:r>
            <a:endParaRPr lang="en-IN" dirty="0"/>
          </a:p>
        </p:txBody>
      </p:sp>
      <p:sp>
        <p:nvSpPr>
          <p:cNvPr id="3" name="Content Placeholder 2"/>
          <p:cNvSpPr>
            <a:spLocks noGrp="1"/>
          </p:cNvSpPr>
          <p:nvPr>
            <p:ph idx="1"/>
          </p:nvPr>
        </p:nvSpPr>
        <p:spPr>
          <a:xfrm>
            <a:off x="1484310" y="1158845"/>
            <a:ext cx="10018713" cy="5151420"/>
          </a:xfrm>
        </p:spPr>
        <p:txBody>
          <a:bodyPr/>
          <a:lstStyle/>
          <a:p>
            <a:r>
              <a:rPr lang="en-US" dirty="0" smtClean="0">
                <a:latin typeface="Arial" panose="020B0604020202020204" pitchFamily="34" charset="0"/>
                <a:cs typeface="Arial" panose="020B0604020202020204" pitchFamily="34" charset="0"/>
              </a:rPr>
              <a:t>VARIOUS METRICS WERE USED TO EVALUATE MY MODEL-R2 SCORE,MEAN ABSOLUTE ERROR,MEAN SQUARED ERROR AND ROOT MEAN SQUARED ERROR.</a:t>
            </a:r>
          </a:p>
          <a:p>
            <a:r>
              <a:rPr lang="en-US" dirty="0" smtClean="0">
                <a:latin typeface="Arial" panose="020B0604020202020204" pitchFamily="34" charset="0"/>
                <a:cs typeface="Arial" panose="020B0604020202020204" pitchFamily="34" charset="0"/>
              </a:rPr>
              <a:t>R2 SCORE- THE CLOSER THE MODEL’S R2 SCORE TO 1,THE BETTER IT IS PERFORMING.</a:t>
            </a:r>
          </a:p>
          <a:p>
            <a:r>
              <a:rPr lang="en-US" dirty="0" smtClean="0">
                <a:latin typeface="Arial" panose="020B0604020202020204" pitchFamily="34" charset="0"/>
                <a:cs typeface="Arial" panose="020B0604020202020204" pitchFamily="34" charset="0"/>
              </a:rPr>
              <a:t>ALL THE ERRORS SHOULD BE AS MINIMAL AS POSSIBLE . </a:t>
            </a:r>
          </a:p>
          <a:p>
            <a:r>
              <a:rPr lang="en-US" dirty="0" smtClean="0">
                <a:latin typeface="Arial" panose="020B0604020202020204" pitchFamily="34" charset="0"/>
                <a:cs typeface="Arial" panose="020B0604020202020204" pitchFamily="34" charset="0"/>
              </a:rPr>
              <a:t>AFTER EVALUATING ALL THE MODELS,I FOUND LIGHT GBM REGRESSOR AND GRADIENT BOOSTING REGRESSOR AS MY BEST MODELS TO BE CHOSEN FOR GRID SEARCH CV.</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18707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226337"/>
            <a:ext cx="10018713" cy="597528"/>
          </a:xfrm>
        </p:spPr>
        <p:txBody>
          <a:bodyPr>
            <a:normAutofit fontScale="90000"/>
          </a:bodyPr>
          <a:lstStyle/>
          <a:p>
            <a:r>
              <a:rPr lang="en-US" dirty="0" smtClean="0"/>
              <a:t>MACHINE LEARNING PROCESS	</a:t>
            </a:r>
            <a:endParaRPr lang="en-IN" dirty="0"/>
          </a:p>
        </p:txBody>
      </p:sp>
      <p:sp>
        <p:nvSpPr>
          <p:cNvPr id="3" name="Content Placeholder 2"/>
          <p:cNvSpPr>
            <a:spLocks noGrp="1"/>
          </p:cNvSpPr>
          <p:nvPr>
            <p:ph idx="1"/>
          </p:nvPr>
        </p:nvSpPr>
        <p:spPr>
          <a:xfrm>
            <a:off x="1484310" y="1158845"/>
            <a:ext cx="10018713" cy="5151420"/>
          </a:xfrm>
        </p:spPr>
        <p:txBody>
          <a:bodyPr/>
          <a:lstStyle/>
          <a:p>
            <a:r>
              <a:rPr lang="en-US" dirty="0" smtClean="0">
                <a:latin typeface="Arial" panose="020B0604020202020204" pitchFamily="34" charset="0"/>
                <a:cs typeface="Arial" panose="020B0604020202020204" pitchFamily="34" charset="0"/>
              </a:rPr>
              <a:t>GRADIENT BOOSTING  REGRESSOR MODEL PERFORMED BETTER THAN LIGHT GBM REGRESSOR MODEL IN GRID SEARCH CV,SO I USED RANDOMIZED SEARCH CV TO FIND EVEN BETTER PARAMETERS FOR MY GRADIENT BOOSTING MODEL. I FOUND IT AND NAMED IT AS THE FINAL MODEL . </a:t>
            </a:r>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 I  SAVED THAT MODEL USING THE JOBLIB LIBRARY.</a:t>
            </a:r>
          </a:p>
          <a:p>
            <a:r>
              <a:rPr lang="en-US" dirty="0" smtClean="0">
                <a:latin typeface="Arial" panose="020B0604020202020204" pitchFamily="34" charset="0"/>
                <a:cs typeface="Arial" panose="020B0604020202020204" pitchFamily="34" charset="0"/>
              </a:rPr>
              <a:t>I  then imported the “test.</a:t>
            </a:r>
            <a:r>
              <a:rPr lang="en-US" dirty="0" err="1" smtClean="0">
                <a:latin typeface="Arial" panose="020B0604020202020204" pitchFamily="34" charset="0"/>
                <a:cs typeface="Arial" panose="020B0604020202020204" pitchFamily="34" charset="0"/>
              </a:rPr>
              <a:t>csv</a:t>
            </a:r>
            <a:r>
              <a:rPr lang="en-US" dirty="0" smtClean="0">
                <a:latin typeface="Arial" panose="020B0604020202020204" pitchFamily="34" charset="0"/>
                <a:cs typeface="Arial" panose="020B0604020202020204" pitchFamily="34" charset="0"/>
              </a:rPr>
              <a:t>”,applied the same preprocessing steps I applied on my “train.csv” previously.</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63596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226337"/>
            <a:ext cx="10018713" cy="597528"/>
          </a:xfrm>
        </p:spPr>
        <p:txBody>
          <a:bodyPr>
            <a:normAutofit fontScale="90000"/>
          </a:bodyPr>
          <a:lstStyle/>
          <a:p>
            <a:r>
              <a:rPr lang="en-US" dirty="0" smtClean="0"/>
              <a:t>My final model with its parameters	</a:t>
            </a:r>
            <a:endParaRPr lang="en-IN" dirty="0"/>
          </a:p>
        </p:txBody>
      </p:sp>
      <p:pic>
        <p:nvPicPr>
          <p:cNvPr id="4" name="Content Placeholder 3"/>
          <p:cNvPicPr>
            <a:picLocks noGrp="1" noChangeAspect="1"/>
          </p:cNvPicPr>
          <p:nvPr>
            <p:ph idx="1"/>
          </p:nvPr>
        </p:nvPicPr>
        <p:blipFill>
          <a:blip r:embed="rId2"/>
          <a:stretch>
            <a:fillRect/>
          </a:stretch>
        </p:blipFill>
        <p:spPr>
          <a:xfrm>
            <a:off x="2493169" y="1421395"/>
            <a:ext cx="8001000" cy="1385179"/>
          </a:xfrm>
          <a:prstGeom prst="rect">
            <a:avLst/>
          </a:prstGeom>
        </p:spPr>
      </p:pic>
      <p:sp>
        <p:nvSpPr>
          <p:cNvPr id="5" name="TextBox 4"/>
          <p:cNvSpPr txBox="1"/>
          <p:nvPr/>
        </p:nvSpPr>
        <p:spPr>
          <a:xfrm>
            <a:off x="1792588" y="3219438"/>
            <a:ext cx="9116840" cy="369332"/>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My model r2 score is almost 90%</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502452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260695"/>
          </a:xfrm>
        </p:spPr>
        <p:txBody>
          <a:bodyPr/>
          <a:lstStyle/>
          <a:p>
            <a:r>
              <a:rPr lang="en-US" dirty="0" smtClean="0"/>
              <a:t>Dashboard</a:t>
            </a:r>
            <a:endParaRPr lang="en-IN" dirty="0"/>
          </a:p>
        </p:txBody>
      </p:sp>
      <p:sp>
        <p:nvSpPr>
          <p:cNvPr id="3" name="Content Placeholder 2"/>
          <p:cNvSpPr>
            <a:spLocks noGrp="1"/>
          </p:cNvSpPr>
          <p:nvPr>
            <p:ph idx="1"/>
          </p:nvPr>
        </p:nvSpPr>
        <p:spPr/>
        <p:txBody>
          <a:bodyPr/>
          <a:lstStyle/>
          <a:p>
            <a:r>
              <a:rPr lang="en-US" dirty="0" smtClean="0"/>
              <a:t>I used tableau desktop as my software for creating model dashboard.</a:t>
            </a:r>
          </a:p>
          <a:p>
            <a:r>
              <a:rPr lang="en-US" dirty="0" smtClean="0"/>
              <a:t>I  used the following data for my model dashboard—</a:t>
            </a:r>
          </a:p>
          <a:p>
            <a:pPr marL="457200" indent="-457200">
              <a:buFont typeface="+mj-lt"/>
              <a:buAutoNum type="arabicPeriod"/>
            </a:pPr>
            <a:r>
              <a:rPr lang="en-US" dirty="0"/>
              <a:t> </a:t>
            </a:r>
            <a:r>
              <a:rPr lang="en-US" dirty="0" smtClean="0"/>
              <a:t>train.csv</a:t>
            </a:r>
          </a:p>
          <a:p>
            <a:pPr marL="457200" indent="-457200">
              <a:buFont typeface="+mj-lt"/>
              <a:buAutoNum type="arabicPeriod"/>
            </a:pPr>
            <a:r>
              <a:rPr lang="en-US" dirty="0" smtClean="0"/>
              <a:t>Test data after doing train test split</a:t>
            </a:r>
          </a:p>
          <a:p>
            <a:pPr marL="457200" indent="-457200">
              <a:buFont typeface="+mj-lt"/>
              <a:buAutoNum type="arabicPeriod"/>
            </a:pPr>
            <a:r>
              <a:rPr lang="en-US" dirty="0" smtClean="0"/>
              <a:t>Train data after encoding</a:t>
            </a:r>
          </a:p>
          <a:p>
            <a:pPr marL="457200" indent="-457200">
              <a:buFont typeface="+mj-lt"/>
              <a:buAutoNum type="arabicPeriod"/>
            </a:pPr>
            <a:r>
              <a:rPr lang="en-US" dirty="0" smtClean="0"/>
              <a:t>My model predictions for my </a:t>
            </a:r>
            <a:r>
              <a:rPr lang="en-US" dirty="0" err="1" smtClean="0"/>
              <a:t>X_test</a:t>
            </a:r>
            <a:endParaRPr lang="en-US" dirty="0" smtClean="0"/>
          </a:p>
          <a:p>
            <a:pPr marL="457200" indent="-457200">
              <a:buFont typeface="+mj-lt"/>
              <a:buAutoNum type="arabicPeriod"/>
            </a:pPr>
            <a:endParaRPr lang="en-IN" dirty="0"/>
          </a:p>
        </p:txBody>
      </p:sp>
    </p:spTree>
    <p:extLst>
      <p:ext uri="{BB962C8B-B14F-4D97-AF65-F5344CB8AC3E}">
        <p14:creationId xmlns:p14="http://schemas.microsoft.com/office/powerpoint/2010/main" val="18439264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188267"/>
          </a:xfrm>
        </p:spPr>
        <p:txBody>
          <a:bodyPr/>
          <a:lstStyle/>
          <a:p>
            <a:r>
              <a:rPr lang="en-US" dirty="0" smtClean="0">
                <a:latin typeface="Arial" panose="020B0604020202020204" pitchFamily="34" charset="0"/>
                <a:cs typeface="Arial" panose="020B0604020202020204" pitchFamily="34" charset="0"/>
              </a:rPr>
              <a:t>Conclusion</a:t>
            </a:r>
            <a:endParaRPr lang="en-IN"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484310" y="2136619"/>
            <a:ext cx="10018713" cy="4209860"/>
          </a:xfrm>
        </p:spPr>
        <p:txBody>
          <a:bodyPr/>
          <a:lstStyle/>
          <a:p>
            <a:r>
              <a:rPr lang="en-US" dirty="0" smtClean="0"/>
              <a:t>I concluded that the machine learning model should be very accurate in predicting the sale price of every house, regarding which features are available.</a:t>
            </a:r>
          </a:p>
          <a:p>
            <a:r>
              <a:rPr lang="en-US" dirty="0" smtClean="0"/>
              <a:t>The data given to the model should be free of errors as much as possible.</a:t>
            </a:r>
          </a:p>
          <a:p>
            <a:r>
              <a:rPr lang="en-US" dirty="0" smtClean="0"/>
              <a:t>As more  and more data is </a:t>
            </a:r>
            <a:r>
              <a:rPr lang="en-US" smtClean="0"/>
              <a:t>fitted within </a:t>
            </a:r>
            <a:r>
              <a:rPr lang="en-US" dirty="0" smtClean="0"/>
              <a:t>the model , it becomes more and more accurate. </a:t>
            </a:r>
            <a:endParaRPr lang="en-IN" dirty="0"/>
          </a:p>
        </p:txBody>
      </p:sp>
    </p:spTree>
    <p:extLst>
      <p:ext uri="{BB962C8B-B14F-4D97-AF65-F5344CB8AC3E}">
        <p14:creationId xmlns:p14="http://schemas.microsoft.com/office/powerpoint/2010/main" val="3244136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353085"/>
            <a:ext cx="10018713" cy="778598"/>
          </a:xfrm>
        </p:spPr>
        <p:txBody>
          <a:bodyPr>
            <a:normAutofit/>
          </a:bodyPr>
          <a:lstStyle/>
          <a:p>
            <a:r>
              <a:rPr lang="en-US" dirty="0" smtClean="0"/>
              <a:t>Problem Statement</a:t>
            </a:r>
            <a:endParaRPr lang="en-IN" dirty="0"/>
          </a:p>
        </p:txBody>
      </p:sp>
      <p:sp>
        <p:nvSpPr>
          <p:cNvPr id="3" name="Content Placeholder 2"/>
          <p:cNvSpPr>
            <a:spLocks noGrp="1"/>
          </p:cNvSpPr>
          <p:nvPr>
            <p:ph idx="1"/>
          </p:nvPr>
        </p:nvSpPr>
        <p:spPr>
          <a:xfrm>
            <a:off x="1484310" y="1050203"/>
            <a:ext cx="10018713" cy="4740998"/>
          </a:xfrm>
        </p:spPr>
        <p:txBody>
          <a:bodyPr/>
          <a:lstStyle/>
          <a:p>
            <a:r>
              <a:rPr lang="en-US" dirty="0"/>
              <a:t>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 The data is provided in the CSV file below. The company is looking at prospective properties to buy houses to enter the market. You are required to build a model using Machine Learning in order to predict the actual value of the prospective properties and decide whether to invest in them or not. For this company wants to know: </a:t>
            </a:r>
            <a:endParaRPr lang="en-US" dirty="0" smtClean="0"/>
          </a:p>
          <a:p>
            <a:pPr marL="0" indent="0">
              <a:buNone/>
            </a:pPr>
            <a:r>
              <a:rPr lang="en-US" dirty="0" smtClean="0"/>
              <a:t>• </a:t>
            </a:r>
            <a:r>
              <a:rPr lang="en-US" dirty="0"/>
              <a:t>Which variables are important to predict the price of variable? </a:t>
            </a:r>
            <a:endParaRPr lang="en-US" dirty="0" smtClean="0"/>
          </a:p>
          <a:p>
            <a:pPr marL="0" indent="0">
              <a:buNone/>
            </a:pPr>
            <a:r>
              <a:rPr lang="en-US" dirty="0" smtClean="0"/>
              <a:t>• </a:t>
            </a:r>
            <a:r>
              <a:rPr lang="en-US" dirty="0"/>
              <a:t>How do these variables describe the price of the house?</a:t>
            </a:r>
            <a:endParaRPr lang="en-IN" dirty="0"/>
          </a:p>
        </p:txBody>
      </p:sp>
    </p:spTree>
    <p:extLst>
      <p:ext uri="{BB962C8B-B14F-4D97-AF65-F5344CB8AC3E}">
        <p14:creationId xmlns:p14="http://schemas.microsoft.com/office/powerpoint/2010/main" val="2903010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144855"/>
            <a:ext cx="10018713" cy="959668"/>
          </a:xfrm>
        </p:spPr>
        <p:txBody>
          <a:bodyPr>
            <a:normAutofit/>
          </a:bodyPr>
          <a:lstStyle/>
          <a:p>
            <a:r>
              <a:rPr lang="en-US" sz="4800" dirty="0" err="1" smtClean="0"/>
              <a:t>Excercise</a:t>
            </a:r>
            <a:endParaRPr lang="en-IN" sz="4800" dirty="0"/>
          </a:p>
        </p:txBody>
      </p:sp>
      <p:sp>
        <p:nvSpPr>
          <p:cNvPr id="3" name="Content Placeholder 2"/>
          <p:cNvSpPr>
            <a:spLocks noGrp="1"/>
          </p:cNvSpPr>
          <p:nvPr>
            <p:ph idx="1"/>
          </p:nvPr>
        </p:nvSpPr>
        <p:spPr>
          <a:xfrm>
            <a:off x="1484310" y="1167897"/>
            <a:ext cx="10018713" cy="4623303"/>
          </a:xfrm>
        </p:spPr>
        <p:txBody>
          <a:bodyPr/>
          <a:lstStyle/>
          <a:p>
            <a:r>
              <a:rPr lang="en-US" dirty="0" smtClean="0"/>
              <a:t>I am </a:t>
            </a:r>
            <a:r>
              <a:rPr lang="en-US" dirty="0"/>
              <a:t>required to model the price of houses with the available independent variables. This model will then be used by the management to understand how exactly the prices vary with the variables. They can accordingly manipulate the strategy of the firm and concentrate on areas that will yield high returns. Further, the model will be a good way for the management to understand the pricing dynamics of a new market. </a:t>
            </a:r>
            <a:endParaRPr lang="en-IN" dirty="0"/>
          </a:p>
        </p:txBody>
      </p:sp>
    </p:spTree>
    <p:extLst>
      <p:ext uri="{BB962C8B-B14F-4D97-AF65-F5344CB8AC3E}">
        <p14:creationId xmlns:p14="http://schemas.microsoft.com/office/powerpoint/2010/main" val="4168108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280658"/>
            <a:ext cx="10018713" cy="751437"/>
          </a:xfrm>
        </p:spPr>
        <p:txBody>
          <a:bodyPr/>
          <a:lstStyle/>
          <a:p>
            <a:r>
              <a:rPr lang="en-US" dirty="0" smtClean="0"/>
              <a:t>Understanding</a:t>
            </a:r>
            <a:endParaRPr lang="en-IN" dirty="0"/>
          </a:p>
        </p:txBody>
      </p:sp>
      <p:sp>
        <p:nvSpPr>
          <p:cNvPr id="3" name="Content Placeholder 2"/>
          <p:cNvSpPr>
            <a:spLocks noGrp="1"/>
          </p:cNvSpPr>
          <p:nvPr>
            <p:ph idx="1"/>
          </p:nvPr>
        </p:nvSpPr>
        <p:spPr>
          <a:xfrm>
            <a:off x="1484310" y="1032095"/>
            <a:ext cx="10018713" cy="4759105"/>
          </a:xfrm>
        </p:spPr>
        <p:txBody>
          <a:bodyPr>
            <a:normAutofit/>
          </a:bodyPr>
          <a:lstStyle/>
          <a:p>
            <a:r>
              <a:rPr lang="en-US" dirty="0"/>
              <a:t>Many businesses/individuals rely on the estimates/decision of the real estate appraiser/agents to buy/or sell a particular property.</a:t>
            </a:r>
          </a:p>
          <a:p>
            <a:r>
              <a:rPr lang="en-US" dirty="0"/>
              <a:t>Buying/selling a house/property or doing real estate businesses is a huge financial matter</a:t>
            </a:r>
            <a:r>
              <a:rPr lang="en-US" dirty="0" smtClean="0"/>
              <a:t>. If </a:t>
            </a:r>
            <a:r>
              <a:rPr lang="en-US" dirty="0"/>
              <a:t>the appraiser’s estimate regarding a house is even slightly wrong or </a:t>
            </a:r>
            <a:r>
              <a:rPr lang="en-US" dirty="0" smtClean="0"/>
              <a:t>varies , then </a:t>
            </a:r>
            <a:r>
              <a:rPr lang="en-US" dirty="0"/>
              <a:t>it may cause huge financial loss to the businesses dealing in real estate. The individual choosing to  purchase a house may suffer huge financial losses if he purchased a house at a higher cost than the reasonable price in the industry.</a:t>
            </a:r>
          </a:p>
          <a:p>
            <a:r>
              <a:rPr lang="en-US" b="1" dirty="0"/>
              <a:t>There is risk of financial loss in both selling and buying a house if the appraiser’s estimate is incorrect</a:t>
            </a:r>
            <a:r>
              <a:rPr lang="en-US" b="1" dirty="0" smtClean="0"/>
              <a:t>.</a:t>
            </a:r>
            <a:r>
              <a:rPr lang="en-US" dirty="0"/>
              <a:t/>
            </a:r>
            <a:br>
              <a:rPr lang="en-US" dirty="0"/>
            </a:br>
            <a:endParaRPr lang="en-IN" dirty="0"/>
          </a:p>
        </p:txBody>
      </p:sp>
    </p:spTree>
    <p:extLst>
      <p:ext uri="{BB962C8B-B14F-4D97-AF65-F5344CB8AC3E}">
        <p14:creationId xmlns:p14="http://schemas.microsoft.com/office/powerpoint/2010/main" val="443455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280658"/>
            <a:ext cx="10018713" cy="751437"/>
          </a:xfrm>
        </p:spPr>
        <p:txBody>
          <a:bodyPr/>
          <a:lstStyle/>
          <a:p>
            <a:r>
              <a:rPr lang="en-US" dirty="0" smtClean="0"/>
              <a:t>Understanding- continued</a:t>
            </a:r>
            <a:endParaRPr lang="en-IN" dirty="0"/>
          </a:p>
        </p:txBody>
      </p:sp>
      <p:sp>
        <p:nvSpPr>
          <p:cNvPr id="3" name="Content Placeholder 2"/>
          <p:cNvSpPr>
            <a:spLocks noGrp="1"/>
          </p:cNvSpPr>
          <p:nvPr>
            <p:ph idx="1"/>
          </p:nvPr>
        </p:nvSpPr>
        <p:spPr>
          <a:xfrm>
            <a:off x="1484310" y="1032095"/>
            <a:ext cx="10018713" cy="5595042"/>
          </a:xfrm>
        </p:spPr>
        <p:txBody>
          <a:bodyPr>
            <a:normAutofit/>
          </a:bodyPr>
          <a:lstStyle/>
          <a:p>
            <a:r>
              <a:rPr lang="en-US" dirty="0"/>
              <a:t>There is a need  for a pattern to estimate the houses’ values as accurately as possible. Human beings’ abilities are limited due to time  factor as well as accuracy in estimation of values.</a:t>
            </a:r>
          </a:p>
          <a:p>
            <a:r>
              <a:rPr lang="en-US" dirty="0"/>
              <a:t>Machine learning tasks can easily overcome these limitations of human beings because they are exponentially faster than human appraisers to predict the value of a house based on the given data (house features).Most </a:t>
            </a:r>
            <a:r>
              <a:rPr lang="en-US" dirty="0" smtClean="0"/>
              <a:t>importantly , the </a:t>
            </a:r>
            <a:r>
              <a:rPr lang="en-US" dirty="0"/>
              <a:t>machine learning models can predict the values of houses more accurately than humans.</a:t>
            </a:r>
          </a:p>
          <a:p>
            <a:pPr marL="0" indent="0">
              <a:buNone/>
            </a:pPr>
            <a:r>
              <a:rPr lang="en-US" dirty="0"/>
              <a:t/>
            </a:r>
            <a:br>
              <a:rPr lang="en-US" dirty="0"/>
            </a:br>
            <a:endParaRPr lang="en-IN" dirty="0"/>
          </a:p>
        </p:txBody>
      </p:sp>
    </p:spTree>
    <p:extLst>
      <p:ext uri="{BB962C8B-B14F-4D97-AF65-F5344CB8AC3E}">
        <p14:creationId xmlns:p14="http://schemas.microsoft.com/office/powerpoint/2010/main" val="1994717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117696"/>
            <a:ext cx="10018713" cy="642795"/>
          </a:xfrm>
        </p:spPr>
        <p:txBody>
          <a:bodyPr>
            <a:normAutofit fontScale="90000"/>
          </a:bodyPr>
          <a:lstStyle/>
          <a:p>
            <a:r>
              <a:rPr lang="en-US" dirty="0" smtClean="0"/>
              <a:t>EXPLORATORY DATA ANALYSIS</a:t>
            </a:r>
            <a:endParaRPr lang="en-IN" dirty="0"/>
          </a:p>
        </p:txBody>
      </p:sp>
      <p:sp>
        <p:nvSpPr>
          <p:cNvPr id="3" name="Content Placeholder 2"/>
          <p:cNvSpPr>
            <a:spLocks noGrp="1"/>
          </p:cNvSpPr>
          <p:nvPr>
            <p:ph idx="1"/>
          </p:nvPr>
        </p:nvSpPr>
        <p:spPr>
          <a:xfrm>
            <a:off x="1484310" y="669957"/>
            <a:ext cx="10018713" cy="6056768"/>
          </a:xfrm>
        </p:spPr>
        <p:txBody>
          <a:bodyPr/>
          <a:lstStyle/>
          <a:p>
            <a:r>
              <a:rPr lang="en-US" dirty="0" smtClean="0"/>
              <a:t>FOLLOWING LIBRARIES WERE USED IN  EXPLORATORY DATA  ANALYSIS-PANDAS,NUMPY,MATPLOTLIB,SCIPY AND SEABORN.</a:t>
            </a:r>
          </a:p>
          <a:p>
            <a:r>
              <a:rPr lang="en-IN" dirty="0" smtClean="0"/>
              <a:t>IMPORTED THE DATASET AS ‘</a:t>
            </a:r>
            <a:r>
              <a:rPr lang="en-IN" dirty="0" err="1" smtClean="0"/>
              <a:t>df</a:t>
            </a:r>
            <a:r>
              <a:rPr lang="en-IN" dirty="0"/>
              <a:t>’.</a:t>
            </a:r>
          </a:p>
          <a:p>
            <a:r>
              <a:rPr lang="en-US" dirty="0" smtClean="0"/>
              <a:t>TOTAL NUMBER OF ROWS WERE </a:t>
            </a:r>
            <a:r>
              <a:rPr lang="en-US" dirty="0" smtClean="0">
                <a:latin typeface="Arial Black" panose="020B0A04020102020204" pitchFamily="34" charset="0"/>
              </a:rPr>
              <a:t>1168</a:t>
            </a:r>
          </a:p>
          <a:p>
            <a:r>
              <a:rPr lang="en-US" dirty="0" smtClean="0"/>
              <a:t>TOTAL NUMBER OF COLUMNS WERE</a:t>
            </a:r>
            <a:r>
              <a:rPr lang="en-US" dirty="0" smtClean="0">
                <a:latin typeface="Arial Black" panose="020B0A04020102020204" pitchFamily="34" charset="0"/>
              </a:rPr>
              <a:t> 81.</a:t>
            </a:r>
          </a:p>
          <a:p>
            <a:r>
              <a:rPr lang="en-US" dirty="0" smtClean="0">
                <a:latin typeface="Arial" panose="020B0604020202020204" pitchFamily="34" charset="0"/>
                <a:cs typeface="Arial" panose="020B0604020202020204" pitchFamily="34" charset="0"/>
              </a:rPr>
              <a:t>THERE WERE MANY MISSING VALUES IN THE DATASET.</a:t>
            </a:r>
          </a:p>
          <a:p>
            <a:r>
              <a:rPr lang="en-US" dirty="0" smtClean="0">
                <a:latin typeface="Arial" panose="020B0604020202020204" pitchFamily="34" charset="0"/>
                <a:cs typeface="Arial" panose="020B0604020202020204" pitchFamily="34" charset="0"/>
              </a:rPr>
              <a:t>I NEEDED TO IMPUTE THESE MISSING VALUES BECAUSE DROPING MISSING VALUES WILL LEAD TO LOSS OF DATA.</a:t>
            </a:r>
          </a:p>
          <a:p>
            <a:r>
              <a:rPr lang="en-US" dirty="0" smtClean="0">
                <a:latin typeface="Arial" panose="020B0604020202020204" pitchFamily="34" charset="0"/>
                <a:cs typeface="Arial" panose="020B0604020202020204" pitchFamily="34" charset="0"/>
              </a:rPr>
              <a:t>I TOOK THE HELP OF SKEWNESS. I COMPUTED SKEWNESS FOR THE DATA WITH MISSING VALUES WITH RESPECT TO CERTAIN COLUMNS.</a:t>
            </a:r>
          </a:p>
          <a:p>
            <a:r>
              <a:rPr lang="en-US" dirty="0" smtClean="0">
                <a:latin typeface="Arial" panose="020B0604020202020204" pitchFamily="34" charset="0"/>
                <a:cs typeface="Arial" panose="020B0604020202020204" pitchFamily="34" charset="0"/>
              </a:rPr>
              <a:t>THE SKEWNESS SHOWED THAT THE DATA IS HIGHLY SKEWED.</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19702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117696"/>
            <a:ext cx="10018713" cy="642795"/>
          </a:xfrm>
        </p:spPr>
        <p:txBody>
          <a:bodyPr>
            <a:normAutofit fontScale="90000"/>
          </a:bodyPr>
          <a:lstStyle/>
          <a:p>
            <a:r>
              <a:rPr lang="en-US" dirty="0" smtClean="0"/>
              <a:t>EXPLORATORY DATA ANALYSIS</a:t>
            </a:r>
            <a:endParaRPr lang="en-IN" dirty="0"/>
          </a:p>
        </p:txBody>
      </p:sp>
      <p:sp>
        <p:nvSpPr>
          <p:cNvPr id="3" name="Content Placeholder 2"/>
          <p:cNvSpPr>
            <a:spLocks noGrp="1"/>
          </p:cNvSpPr>
          <p:nvPr>
            <p:ph idx="1"/>
          </p:nvPr>
        </p:nvSpPr>
        <p:spPr>
          <a:xfrm>
            <a:off x="1484310" y="669957"/>
            <a:ext cx="10018713" cy="6056768"/>
          </a:xfrm>
        </p:spPr>
        <p:txBody>
          <a:bodyPr>
            <a:normAutofit lnSpcReduction="10000"/>
          </a:bodyPr>
          <a:lstStyle/>
          <a:p>
            <a:r>
              <a:rPr lang="en-US" dirty="0" smtClean="0">
                <a:latin typeface="Arial" panose="020B0604020202020204" pitchFamily="34" charset="0"/>
                <a:cs typeface="Arial" panose="020B0604020202020204" pitchFamily="34" charset="0"/>
              </a:rPr>
              <a:t>I  IMPUTED THE MISSING VALUES IN THE NUMERICAL COLUMNS WITH THE MEDIAN VALUE OF THAT RESPECTIVE COLUMN BECAUSE IT IS PREFERABLE TO  IMPUTE WITH MEDIAN RATHER THAN MEAN IF THE DATA IS NOT NORMAL.</a:t>
            </a:r>
          </a:p>
          <a:p>
            <a:r>
              <a:rPr lang="en-US" dirty="0" smtClean="0">
                <a:latin typeface="Arial" panose="020B0604020202020204" pitchFamily="34" charset="0"/>
                <a:cs typeface="Arial" panose="020B0604020202020204" pitchFamily="34" charset="0"/>
              </a:rPr>
              <a:t>I  IMPUTED THE CATEGORICAL COLUMNS OR COLUMNS HAVING OBJECT DATATYPE WITH THE MOST FREQUENT VALUE OF THE RESPECTIVE COLUMNS.</a:t>
            </a:r>
          </a:p>
          <a:p>
            <a:r>
              <a:rPr lang="en-US" dirty="0" smtClean="0">
                <a:latin typeface="Arial" panose="020B0604020202020204" pitchFamily="34" charset="0"/>
                <a:cs typeface="Arial" panose="020B0604020202020204" pitchFamily="34" charset="0"/>
              </a:rPr>
              <a:t>AFTER HANDLING MISSING VALUES FROM MY DATA,I TOOK THE HELP OF VARIOUS FUNCTIONS FROM PANDAS TO GATHER MEANINGFUL INSIGHTS FROM THE DATA LIKE WHICH FEATURES THE TARGET LABEL(SALE PRICE) THE MOST OR THE LEAST.</a:t>
            </a:r>
          </a:p>
          <a:p>
            <a:r>
              <a:rPr lang="en-US" dirty="0" smtClean="0">
                <a:latin typeface="Arial" panose="020B0604020202020204" pitchFamily="34" charset="0"/>
                <a:cs typeface="Arial" panose="020B0604020202020204" pitchFamily="34" charset="0"/>
              </a:rPr>
              <a:t> I  USED </a:t>
            </a:r>
            <a:r>
              <a:rPr lang="en-US" b="1" u="sng" dirty="0" smtClean="0">
                <a:latin typeface="Arial" panose="020B0604020202020204" pitchFamily="34" charset="0"/>
                <a:cs typeface="Arial" panose="020B0604020202020204" pitchFamily="34" charset="0"/>
              </a:rPr>
              <a:t>PIVOT TABLE FUNCTIONS FROM PANDAS</a:t>
            </a:r>
            <a:r>
              <a:rPr lang="en-US" dirty="0" smtClean="0">
                <a:latin typeface="Arial" panose="020B0604020202020204" pitchFamily="34" charset="0"/>
                <a:cs typeface="Arial" panose="020B0604020202020204" pitchFamily="34" charset="0"/>
              </a:rPr>
              <a:t> TO ANALYSE THE DATA.</a:t>
            </a:r>
          </a:p>
          <a:p>
            <a:r>
              <a:rPr lang="en-US"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03204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117696"/>
            <a:ext cx="10018713" cy="642795"/>
          </a:xfrm>
        </p:spPr>
        <p:txBody>
          <a:bodyPr>
            <a:normAutofit fontScale="90000"/>
          </a:bodyPr>
          <a:lstStyle/>
          <a:p>
            <a:r>
              <a:rPr lang="en-US" dirty="0" smtClean="0"/>
              <a:t>EXPLORATORY DATA ANALYSIS</a:t>
            </a:r>
            <a:endParaRPr lang="en-IN" dirty="0"/>
          </a:p>
        </p:txBody>
      </p:sp>
      <p:sp>
        <p:nvSpPr>
          <p:cNvPr id="3" name="Content Placeholder 2"/>
          <p:cNvSpPr>
            <a:spLocks noGrp="1"/>
          </p:cNvSpPr>
          <p:nvPr>
            <p:ph idx="1"/>
          </p:nvPr>
        </p:nvSpPr>
        <p:spPr>
          <a:xfrm>
            <a:off x="1484310" y="669957"/>
            <a:ext cx="10018713" cy="6056768"/>
          </a:xfrm>
        </p:spPr>
        <p:txBody>
          <a:bodyPr>
            <a:normAutofit lnSpcReduction="10000"/>
          </a:bodyPr>
          <a:lstStyle/>
          <a:p>
            <a:pPr marL="0" indent="0">
              <a:buNone/>
            </a:pPr>
            <a:r>
              <a:rPr lang="en-US" u="sng" dirty="0"/>
              <a:t>UNIVARIATE ANALYSIS:-</a:t>
            </a:r>
          </a:p>
          <a:p>
            <a:pPr marL="0" indent="0">
              <a:buNone/>
            </a:pPr>
            <a:r>
              <a:rPr lang="en-US" dirty="0" err="1"/>
              <a:t>Skewness</a:t>
            </a:r>
            <a:r>
              <a:rPr lang="en-US" dirty="0"/>
              <a:t> Explanation:-</a:t>
            </a:r>
          </a:p>
          <a:p>
            <a:r>
              <a:rPr lang="en-US" dirty="0"/>
              <a:t>The normal distribution has </a:t>
            </a:r>
            <a:r>
              <a:rPr lang="en-US" dirty="0" err="1"/>
              <a:t>skewness</a:t>
            </a:r>
            <a:r>
              <a:rPr lang="en-US" dirty="0"/>
              <a:t> = 0. So observing substantial </a:t>
            </a:r>
            <a:r>
              <a:rPr lang="en-US" dirty="0" err="1"/>
              <a:t>skewness</a:t>
            </a:r>
            <a:r>
              <a:rPr lang="en-US" dirty="0"/>
              <a:t> in some sample data suggests that the normality assumption is violated.</a:t>
            </a:r>
          </a:p>
          <a:p>
            <a:r>
              <a:rPr lang="en-US" dirty="0"/>
              <a:t>Such violations of normality are no problem for large sample sizes -say N &gt; 20 or 25 or so. In this case, most tests are robust against such violations. This is due to the central limit theorem. In short,</a:t>
            </a:r>
          </a:p>
          <a:p>
            <a:r>
              <a:rPr lang="en-US" dirty="0"/>
              <a:t>for large sample sizes, </a:t>
            </a:r>
            <a:r>
              <a:rPr lang="en-US" dirty="0" err="1"/>
              <a:t>skewness</a:t>
            </a:r>
            <a:r>
              <a:rPr lang="en-US" dirty="0"/>
              <a:t> is no real problem for statistical tests.</a:t>
            </a:r>
          </a:p>
          <a:p>
            <a:r>
              <a:rPr lang="en-US" dirty="0" err="1"/>
              <a:t>Skewness</a:t>
            </a:r>
            <a:r>
              <a:rPr lang="en-US" dirty="0"/>
              <a:t> describes how much statistical data distribution is asymmetrical from the normal distribution, where distribution is equally divided on each side. If a distribution is not symmetrical or Normal, then it is skewed, i.e., it is either the frequency distribution skewed to the left side or to the right side.</a:t>
            </a:r>
          </a:p>
          <a:p>
            <a:r>
              <a:rPr lang="en-US"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05164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108</TotalTime>
  <Words>1971</Words>
  <Application>Microsoft Office PowerPoint</Application>
  <PresentationFormat>Widescreen</PresentationFormat>
  <Paragraphs>156</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Arial Black</vt:lpstr>
      <vt:lpstr>Corbel</vt:lpstr>
      <vt:lpstr>Helvetica Neue</vt:lpstr>
      <vt:lpstr>Parallax</vt:lpstr>
      <vt:lpstr>Power Point Presentation on Housing price prediction project</vt:lpstr>
      <vt:lpstr>Problem Statement</vt:lpstr>
      <vt:lpstr>Problem Statement</vt:lpstr>
      <vt:lpstr>Excercise</vt:lpstr>
      <vt:lpstr>Understanding</vt:lpstr>
      <vt:lpstr>Understanding- continued</vt:lpstr>
      <vt:lpstr>EXPLORATORY DATA ANALYSIS</vt:lpstr>
      <vt:lpstr>EXPLORATORY DATA ANALYSIS</vt:lpstr>
      <vt:lpstr>EXPLORATORY DATA ANALYSIS</vt:lpstr>
      <vt:lpstr>EXPLORATORY DATA ANALYSIS</vt:lpstr>
      <vt:lpstr>EXPLORATORY DATA ANALYSIS</vt:lpstr>
      <vt:lpstr>EXPLORATORY DATA ANALYSIS- BIVARIATE ANALYSIS</vt:lpstr>
      <vt:lpstr>EXPLORATORY DATA ANALYSIS- BIVARIATE ANALYSIS</vt:lpstr>
      <vt:lpstr>EXPLORATORY DATA ANALYSIS- BIVARIATE ANALYSIS</vt:lpstr>
      <vt:lpstr>EXPLORATORY DATA ANALYSIS- BIVARIATE ANALYSIS</vt:lpstr>
      <vt:lpstr>EXPLORATORY DATA ANALYSIS-OUTLIER DETECTION AND REMOVAL</vt:lpstr>
      <vt:lpstr>EXPLORATORY DATA ANALYSIS- SKEWNESS REMOVAL</vt:lpstr>
      <vt:lpstr>EXPLORATORY DATA ANALYSIS- Encoding</vt:lpstr>
      <vt:lpstr>MACHINE LEARNING PROCESS</vt:lpstr>
      <vt:lpstr>MACHINE LEARNING PROCESS </vt:lpstr>
      <vt:lpstr>MACHINE LEARNING PROCESS </vt:lpstr>
      <vt:lpstr>MACHINE LEARNING PROCESS </vt:lpstr>
      <vt:lpstr>My final model with its parameters </vt:lpstr>
      <vt:lpstr>Dashboard</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Point Presentation on Housing price prediction project</dc:title>
  <dc:creator>Akshay</dc:creator>
  <cp:lastModifiedBy>Akshay</cp:lastModifiedBy>
  <cp:revision>14</cp:revision>
  <dcterms:created xsi:type="dcterms:W3CDTF">2021-09-16T15:14:36Z</dcterms:created>
  <dcterms:modified xsi:type="dcterms:W3CDTF">2021-09-16T17:08:21Z</dcterms:modified>
</cp:coreProperties>
</file>