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76" r:id="rId5"/>
    <p:sldId id="280" r:id="rId6"/>
    <p:sldId id="281" r:id="rId7"/>
    <p:sldId id="282" r:id="rId8"/>
    <p:sldId id="284" r:id="rId9"/>
    <p:sldId id="287" r:id="rId10"/>
    <p:sldId id="259" r:id="rId11"/>
    <p:sldId id="260" r:id="rId12"/>
    <p:sldId id="261" r:id="rId13"/>
    <p:sldId id="286" r:id="rId14"/>
    <p:sldId id="277" r:id="rId15"/>
    <p:sldId id="278" r:id="rId16"/>
    <p:sldId id="262" r:id="rId17"/>
    <p:sldId id="263" r:id="rId18"/>
    <p:sldId id="268" r:id="rId19"/>
    <p:sldId id="264" r:id="rId20"/>
    <p:sldId id="265" r:id="rId21"/>
    <p:sldId id="274"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806" autoAdjust="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jwal R Nairy" userId="530cab0aca11ac9a" providerId="LiveId" clId="{54946B8F-9FBF-417B-993A-837DFF476C11}"/>
    <pc:docChg chg="modSld">
      <pc:chgData name="Prajwal R Nairy" userId="530cab0aca11ac9a" providerId="LiveId" clId="{54946B8F-9FBF-417B-993A-837DFF476C11}" dt="2024-11-20T15:37:58.699" v="11" actId="20577"/>
      <pc:docMkLst>
        <pc:docMk/>
      </pc:docMkLst>
      <pc:sldChg chg="modSp mod">
        <pc:chgData name="Prajwal R Nairy" userId="530cab0aca11ac9a" providerId="LiveId" clId="{54946B8F-9FBF-417B-993A-837DFF476C11}" dt="2024-11-20T15:37:58.699" v="11" actId="20577"/>
        <pc:sldMkLst>
          <pc:docMk/>
          <pc:sldMk cId="825552305" sldId="277"/>
        </pc:sldMkLst>
        <pc:spChg chg="mod">
          <ac:chgData name="Prajwal R Nairy" userId="530cab0aca11ac9a" providerId="LiveId" clId="{54946B8F-9FBF-417B-993A-837DFF476C11}" dt="2024-11-20T15:37:58.699" v="11" actId="20577"/>
          <ac:spMkLst>
            <pc:docMk/>
            <pc:sldMk cId="825552305" sldId="277"/>
            <ac:spMk id="3" creationId="{15C84BCC-0DB1-FDE0-3402-D7F5BF535CDB}"/>
          </ac:spMkLst>
        </pc:spChg>
      </pc:sldChg>
    </pc:docChg>
  </pc:docChgLst>
  <pc:docChgLst>
    <pc:chgData name="Prajwal R Nairy" userId="530cab0aca11ac9a" providerId="LiveId" clId="{6FAA68DE-0B12-4217-B594-59CD9E1F3E78}"/>
    <pc:docChg chg="undo custSel addSld delSld modSld sldOrd">
      <pc:chgData name="Prajwal R Nairy" userId="530cab0aca11ac9a" providerId="LiveId" clId="{6FAA68DE-0B12-4217-B594-59CD9E1F3E78}" dt="2024-10-21T08:32:44.478" v="1468" actId="14100"/>
      <pc:docMkLst>
        <pc:docMk/>
      </pc:docMkLst>
      <pc:sldChg chg="modSp mod">
        <pc:chgData name="Prajwal R Nairy" userId="530cab0aca11ac9a" providerId="LiveId" clId="{6FAA68DE-0B12-4217-B594-59CD9E1F3E78}" dt="2024-10-21T05:22:43.936" v="1006" actId="20577"/>
        <pc:sldMkLst>
          <pc:docMk/>
          <pc:sldMk cId="2659618667" sldId="259"/>
        </pc:sldMkLst>
        <pc:spChg chg="mod">
          <ac:chgData name="Prajwal R Nairy" userId="530cab0aca11ac9a" providerId="LiveId" clId="{6FAA68DE-0B12-4217-B594-59CD9E1F3E78}" dt="2024-10-21T05:22:43.936" v="1006" actId="20577"/>
          <ac:spMkLst>
            <pc:docMk/>
            <pc:sldMk cId="2659618667" sldId="259"/>
            <ac:spMk id="3" creationId="{00000000-0000-0000-0000-000000000000}"/>
          </ac:spMkLst>
        </pc:spChg>
      </pc:sldChg>
      <pc:sldChg chg="modSp mod">
        <pc:chgData name="Prajwal R Nairy" userId="530cab0aca11ac9a" providerId="LiveId" clId="{6FAA68DE-0B12-4217-B594-59CD9E1F3E78}" dt="2024-10-21T06:17:45.407" v="1386" actId="20577"/>
        <pc:sldMkLst>
          <pc:docMk/>
          <pc:sldMk cId="2666729557" sldId="260"/>
        </pc:sldMkLst>
        <pc:spChg chg="mod">
          <ac:chgData name="Prajwal R Nairy" userId="530cab0aca11ac9a" providerId="LiveId" clId="{6FAA68DE-0B12-4217-B594-59CD9E1F3E78}" dt="2024-10-21T06:17:45.407" v="1386" actId="20577"/>
          <ac:spMkLst>
            <pc:docMk/>
            <pc:sldMk cId="2666729557" sldId="260"/>
            <ac:spMk id="4" creationId="{A905BE68-7B66-491D-6576-597AE0E496B9}"/>
          </ac:spMkLst>
        </pc:spChg>
      </pc:sldChg>
      <pc:sldChg chg="modSp mod">
        <pc:chgData name="Prajwal R Nairy" userId="530cab0aca11ac9a" providerId="LiveId" clId="{6FAA68DE-0B12-4217-B594-59CD9E1F3E78}" dt="2024-10-21T06:08:19.388" v="1060" actId="20577"/>
        <pc:sldMkLst>
          <pc:docMk/>
          <pc:sldMk cId="2314944744" sldId="261"/>
        </pc:sldMkLst>
        <pc:spChg chg="mod">
          <ac:chgData name="Prajwal R Nairy" userId="530cab0aca11ac9a" providerId="LiveId" clId="{6FAA68DE-0B12-4217-B594-59CD9E1F3E78}" dt="2024-10-21T06:08:19.388" v="1060" actId="20577"/>
          <ac:spMkLst>
            <pc:docMk/>
            <pc:sldMk cId="2314944744" sldId="261"/>
            <ac:spMk id="3" creationId="{00000000-0000-0000-0000-000000000000}"/>
          </ac:spMkLst>
        </pc:spChg>
      </pc:sldChg>
      <pc:sldChg chg="addSp delSp modSp mod">
        <pc:chgData name="Prajwal R Nairy" userId="530cab0aca11ac9a" providerId="LiveId" clId="{6FAA68DE-0B12-4217-B594-59CD9E1F3E78}" dt="2024-10-17T04:34:41.450" v="397" actId="1036"/>
        <pc:sldMkLst>
          <pc:docMk/>
          <pc:sldMk cId="3677332887" sldId="262"/>
        </pc:sldMkLst>
        <pc:spChg chg="add del mod">
          <ac:chgData name="Prajwal R Nairy" userId="530cab0aca11ac9a" providerId="LiveId" clId="{6FAA68DE-0B12-4217-B594-59CD9E1F3E78}" dt="2024-10-17T04:27:05.233" v="395" actId="22"/>
          <ac:spMkLst>
            <pc:docMk/>
            <pc:sldMk cId="3677332887" sldId="262"/>
            <ac:spMk id="5" creationId="{0C6DDF59-D4A7-BA6F-1CAD-F7D65E4EDEB1}"/>
          </ac:spMkLst>
        </pc:spChg>
        <pc:graphicFrameChg chg="del mod">
          <ac:chgData name="Prajwal R Nairy" userId="530cab0aca11ac9a" providerId="LiveId" clId="{6FAA68DE-0B12-4217-B594-59CD9E1F3E78}" dt="2024-10-17T04:26:50.824" v="392" actId="21"/>
          <ac:graphicFrameMkLst>
            <pc:docMk/>
            <pc:sldMk cId="3677332887" sldId="262"/>
            <ac:graphicFrameMk id="4" creationId="{E0E1CBA7-28D8-0A49-FBDC-EE2E0A3357A3}"/>
          </ac:graphicFrameMkLst>
        </pc:graphicFrameChg>
        <pc:graphicFrameChg chg="add del mod">
          <ac:chgData name="Prajwal R Nairy" userId="530cab0aca11ac9a" providerId="LiveId" clId="{6FAA68DE-0B12-4217-B594-59CD9E1F3E78}" dt="2024-10-17T04:26:57.157" v="394" actId="21"/>
          <ac:graphicFrameMkLst>
            <pc:docMk/>
            <pc:sldMk cId="3677332887" sldId="262"/>
            <ac:graphicFrameMk id="6" creationId="{E0E1CBA7-28D8-0A49-FBDC-EE2E0A3357A3}"/>
          </ac:graphicFrameMkLst>
        </pc:graphicFrameChg>
        <pc:picChg chg="add mod ord">
          <ac:chgData name="Prajwal R Nairy" userId="530cab0aca11ac9a" providerId="LiveId" clId="{6FAA68DE-0B12-4217-B594-59CD9E1F3E78}" dt="2024-10-17T04:34:41.450" v="397" actId="1036"/>
          <ac:picMkLst>
            <pc:docMk/>
            <pc:sldMk cId="3677332887" sldId="262"/>
            <ac:picMk id="8" creationId="{49476ED8-768F-A173-B844-20837C473489}"/>
          </ac:picMkLst>
        </pc:picChg>
      </pc:sldChg>
      <pc:sldChg chg="modSp mod">
        <pc:chgData name="Prajwal R Nairy" userId="530cab0aca11ac9a" providerId="LiveId" clId="{6FAA68DE-0B12-4217-B594-59CD9E1F3E78}" dt="2024-10-21T05:05:50.686" v="861" actId="20577"/>
        <pc:sldMkLst>
          <pc:docMk/>
          <pc:sldMk cId="1923928155" sldId="263"/>
        </pc:sldMkLst>
        <pc:spChg chg="mod">
          <ac:chgData name="Prajwal R Nairy" userId="530cab0aca11ac9a" providerId="LiveId" clId="{6FAA68DE-0B12-4217-B594-59CD9E1F3E78}" dt="2024-10-21T05:05:50.686" v="861" actId="20577"/>
          <ac:spMkLst>
            <pc:docMk/>
            <pc:sldMk cId="1923928155" sldId="263"/>
            <ac:spMk id="3" creationId="{00000000-0000-0000-0000-000000000000}"/>
          </ac:spMkLst>
        </pc:spChg>
      </pc:sldChg>
      <pc:sldChg chg="modSp mod ord">
        <pc:chgData name="Prajwal R Nairy" userId="530cab0aca11ac9a" providerId="LiveId" clId="{6FAA68DE-0B12-4217-B594-59CD9E1F3E78}" dt="2024-10-21T08:31:57.052" v="1463"/>
        <pc:sldMkLst>
          <pc:docMk/>
          <pc:sldMk cId="2238571193" sldId="264"/>
        </pc:sldMkLst>
        <pc:spChg chg="mod">
          <ac:chgData name="Prajwal R Nairy" userId="530cab0aca11ac9a" providerId="LiveId" clId="{6FAA68DE-0B12-4217-B594-59CD9E1F3E78}" dt="2024-10-21T08:24:36.190" v="1458" actId="255"/>
          <ac:spMkLst>
            <pc:docMk/>
            <pc:sldMk cId="2238571193" sldId="264"/>
            <ac:spMk id="5" creationId="{00000000-0000-0000-0000-000000000000}"/>
          </ac:spMkLst>
        </pc:spChg>
      </pc:sldChg>
      <pc:sldChg chg="modSp mod">
        <pc:chgData name="Prajwal R Nairy" userId="530cab0aca11ac9a" providerId="LiveId" clId="{6FAA68DE-0B12-4217-B594-59CD9E1F3E78}" dt="2024-10-21T08:20:52.567" v="1456" actId="1035"/>
        <pc:sldMkLst>
          <pc:docMk/>
          <pc:sldMk cId="3613863315" sldId="265"/>
        </pc:sldMkLst>
        <pc:spChg chg="mod">
          <ac:chgData name="Prajwal R Nairy" userId="530cab0aca11ac9a" providerId="LiveId" clId="{6FAA68DE-0B12-4217-B594-59CD9E1F3E78}" dt="2024-10-21T08:20:52.567" v="1456" actId="1035"/>
          <ac:spMkLst>
            <pc:docMk/>
            <pc:sldMk cId="3613863315" sldId="265"/>
            <ac:spMk id="3" creationId="{00000000-0000-0000-0000-000000000000}"/>
          </ac:spMkLst>
        </pc:spChg>
      </pc:sldChg>
      <pc:sldChg chg="modSp mod">
        <pc:chgData name="Prajwal R Nairy" userId="530cab0aca11ac9a" providerId="LiveId" clId="{6FAA68DE-0B12-4217-B594-59CD9E1F3E78}" dt="2024-10-21T08:29:00.415" v="1460" actId="20577"/>
        <pc:sldMkLst>
          <pc:docMk/>
          <pc:sldMk cId="2856357337" sldId="268"/>
        </pc:sldMkLst>
        <pc:spChg chg="mod">
          <ac:chgData name="Prajwal R Nairy" userId="530cab0aca11ac9a" providerId="LiveId" clId="{6FAA68DE-0B12-4217-B594-59CD9E1F3E78}" dt="2024-10-21T08:29:00.415" v="1460" actId="20577"/>
          <ac:spMkLst>
            <pc:docMk/>
            <pc:sldMk cId="2856357337" sldId="268"/>
            <ac:spMk id="5" creationId="{00000000-0000-0000-0000-000000000000}"/>
          </ac:spMkLst>
        </pc:spChg>
      </pc:sldChg>
      <pc:sldChg chg="modSp mod">
        <pc:chgData name="Prajwal R Nairy" userId="530cab0aca11ac9a" providerId="LiveId" clId="{6FAA68DE-0B12-4217-B594-59CD9E1F3E78}" dt="2024-10-21T08:32:44.478" v="1468" actId="14100"/>
        <pc:sldMkLst>
          <pc:docMk/>
          <pc:sldMk cId="3795449471" sldId="274"/>
        </pc:sldMkLst>
        <pc:picChg chg="mod">
          <ac:chgData name="Prajwal R Nairy" userId="530cab0aca11ac9a" providerId="LiveId" clId="{6FAA68DE-0B12-4217-B594-59CD9E1F3E78}" dt="2024-10-21T08:32:44.478" v="1468" actId="14100"/>
          <ac:picMkLst>
            <pc:docMk/>
            <pc:sldMk cId="3795449471" sldId="274"/>
            <ac:picMk id="8" creationId="{90DEF78C-A0C4-EB04-02C4-4052E05259EB}"/>
          </ac:picMkLst>
        </pc:picChg>
      </pc:sldChg>
      <pc:sldChg chg="addSp delSp modSp mod">
        <pc:chgData name="Prajwal R Nairy" userId="530cab0aca11ac9a" providerId="LiveId" clId="{6FAA68DE-0B12-4217-B594-59CD9E1F3E78}" dt="2024-10-21T06:11:47.463" v="1063" actId="1076"/>
        <pc:sldMkLst>
          <pc:docMk/>
          <pc:sldMk cId="593898751" sldId="275"/>
        </pc:sldMkLst>
        <pc:spChg chg="add del mod">
          <ac:chgData name="Prajwal R Nairy" userId="530cab0aca11ac9a" providerId="LiveId" clId="{6FAA68DE-0B12-4217-B594-59CD9E1F3E78}" dt="2024-10-17T05:02:20.998" v="401" actId="22"/>
          <ac:spMkLst>
            <pc:docMk/>
            <pc:sldMk cId="593898751" sldId="275"/>
            <ac:spMk id="3" creationId="{94A6D005-5663-C8A0-6B7B-96F9C808A03A}"/>
          </ac:spMkLst>
        </pc:spChg>
        <pc:spChg chg="del mod">
          <ac:chgData name="Prajwal R Nairy" userId="530cab0aca11ac9a" providerId="LiveId" clId="{6FAA68DE-0B12-4217-B594-59CD9E1F3E78}" dt="2024-10-17T05:02:07.182" v="398" actId="21"/>
          <ac:spMkLst>
            <pc:docMk/>
            <pc:sldMk cId="593898751" sldId="275"/>
            <ac:spMk id="4" creationId="{2DCDAEF9-B3E1-B08A-D6B8-8B2BF1BCF4A7}"/>
          </ac:spMkLst>
        </pc:spChg>
        <pc:spChg chg="add del mod">
          <ac:chgData name="Prajwal R Nairy" userId="530cab0aca11ac9a" providerId="LiveId" clId="{6FAA68DE-0B12-4217-B594-59CD9E1F3E78}" dt="2024-10-17T06:03:06.480" v="435"/>
          <ac:spMkLst>
            <pc:docMk/>
            <pc:sldMk cId="593898751" sldId="275"/>
            <ac:spMk id="4" creationId="{9868D159-B29F-A0D9-55C8-FC3FAE33F420}"/>
          </ac:spMkLst>
        </pc:spChg>
        <pc:spChg chg="add del mod">
          <ac:chgData name="Prajwal R Nairy" userId="530cab0aca11ac9a" providerId="LiveId" clId="{6FAA68DE-0B12-4217-B594-59CD9E1F3E78}" dt="2024-10-17T05:02:12.772" v="400" actId="21"/>
          <ac:spMkLst>
            <pc:docMk/>
            <pc:sldMk cId="593898751" sldId="275"/>
            <ac:spMk id="5" creationId="{2DCDAEF9-B3E1-B08A-D6B8-8B2BF1BCF4A7}"/>
          </ac:spMkLst>
        </pc:spChg>
        <pc:picChg chg="add mod">
          <ac:chgData name="Prajwal R Nairy" userId="530cab0aca11ac9a" providerId="LiveId" clId="{6FAA68DE-0B12-4217-B594-59CD9E1F3E78}" dt="2024-10-21T06:11:47.463" v="1063" actId="1076"/>
          <ac:picMkLst>
            <pc:docMk/>
            <pc:sldMk cId="593898751" sldId="275"/>
            <ac:picMk id="6" creationId="{CE27DF55-5E7A-DD15-A4DF-265364EE06A5}"/>
          </ac:picMkLst>
        </pc:picChg>
        <pc:picChg chg="add del mod ord">
          <ac:chgData name="Prajwal R Nairy" userId="530cab0aca11ac9a" providerId="LiveId" clId="{6FAA68DE-0B12-4217-B594-59CD9E1F3E78}" dt="2024-10-17T06:02:36.211" v="432" actId="21"/>
          <ac:picMkLst>
            <pc:docMk/>
            <pc:sldMk cId="593898751" sldId="275"/>
            <ac:picMk id="7" creationId="{7BF415B4-D0D0-ACC2-ECF0-A369584A3235}"/>
          </ac:picMkLst>
        </pc:picChg>
      </pc:sldChg>
      <pc:sldChg chg="modSp mod">
        <pc:chgData name="Prajwal R Nairy" userId="530cab0aca11ac9a" providerId="LiveId" clId="{6FAA68DE-0B12-4217-B594-59CD9E1F3E78}" dt="2024-10-17T05:16:46.946" v="414" actId="20577"/>
        <pc:sldMkLst>
          <pc:docMk/>
          <pc:sldMk cId="1637666217" sldId="276"/>
        </pc:sldMkLst>
        <pc:spChg chg="mod">
          <ac:chgData name="Prajwal R Nairy" userId="530cab0aca11ac9a" providerId="LiveId" clId="{6FAA68DE-0B12-4217-B594-59CD9E1F3E78}" dt="2024-10-17T05:16:46.946" v="414" actId="20577"/>
          <ac:spMkLst>
            <pc:docMk/>
            <pc:sldMk cId="1637666217" sldId="276"/>
            <ac:spMk id="3" creationId="{6B8BBEEA-9AE3-9AD1-DBF4-A2CC98EF1B9B}"/>
          </ac:spMkLst>
        </pc:spChg>
      </pc:sldChg>
      <pc:sldChg chg="modSp mod">
        <pc:chgData name="Prajwal R Nairy" userId="530cab0aca11ac9a" providerId="LiveId" clId="{6FAA68DE-0B12-4217-B594-59CD9E1F3E78}" dt="2024-10-21T05:04:05.956" v="663" actId="20577"/>
        <pc:sldMkLst>
          <pc:docMk/>
          <pc:sldMk cId="825552305" sldId="277"/>
        </pc:sldMkLst>
        <pc:spChg chg="mod">
          <ac:chgData name="Prajwal R Nairy" userId="530cab0aca11ac9a" providerId="LiveId" clId="{6FAA68DE-0B12-4217-B594-59CD9E1F3E78}" dt="2024-10-21T05:04:05.956" v="663" actId="20577"/>
          <ac:spMkLst>
            <pc:docMk/>
            <pc:sldMk cId="825552305" sldId="277"/>
            <ac:spMk id="3" creationId="{15C84BCC-0DB1-FDE0-3402-D7F5BF535CDB}"/>
          </ac:spMkLst>
        </pc:spChg>
      </pc:sldChg>
      <pc:sldChg chg="modSp mod">
        <pc:chgData name="Prajwal R Nairy" userId="530cab0aca11ac9a" providerId="LiveId" clId="{6FAA68DE-0B12-4217-B594-59CD9E1F3E78}" dt="2024-10-21T05:05:13.227" v="726" actId="20577"/>
        <pc:sldMkLst>
          <pc:docMk/>
          <pc:sldMk cId="1535021009" sldId="278"/>
        </pc:sldMkLst>
        <pc:spChg chg="mod">
          <ac:chgData name="Prajwal R Nairy" userId="530cab0aca11ac9a" providerId="LiveId" clId="{6FAA68DE-0B12-4217-B594-59CD9E1F3E78}" dt="2024-10-21T05:05:13.227" v="726" actId="20577"/>
          <ac:spMkLst>
            <pc:docMk/>
            <pc:sldMk cId="1535021009" sldId="278"/>
            <ac:spMk id="3" creationId="{37ADE649-F7B3-E7BA-F9B9-EA6BB45B5999}"/>
          </ac:spMkLst>
        </pc:spChg>
      </pc:sldChg>
      <pc:sldChg chg="modSp del mod">
        <pc:chgData name="Prajwal R Nairy" userId="530cab0aca11ac9a" providerId="LiveId" clId="{6FAA68DE-0B12-4217-B594-59CD9E1F3E78}" dt="2024-10-21T05:04:14.064" v="664" actId="2696"/>
        <pc:sldMkLst>
          <pc:docMk/>
          <pc:sldMk cId="1061595939" sldId="279"/>
        </pc:sldMkLst>
        <pc:spChg chg="mod">
          <ac:chgData name="Prajwal R Nairy" userId="530cab0aca11ac9a" providerId="LiveId" clId="{6FAA68DE-0B12-4217-B594-59CD9E1F3E78}" dt="2024-10-21T05:03:50.559" v="657" actId="1076"/>
          <ac:spMkLst>
            <pc:docMk/>
            <pc:sldMk cId="1061595939" sldId="279"/>
            <ac:spMk id="3" creationId="{B790FBD1-1E06-B21C-F910-97C56F5EA0DD}"/>
          </ac:spMkLst>
        </pc:spChg>
      </pc:sldChg>
      <pc:sldChg chg="ord">
        <pc:chgData name="Prajwal R Nairy" userId="530cab0aca11ac9a" providerId="LiveId" clId="{6FAA68DE-0B12-4217-B594-59CD9E1F3E78}" dt="2024-10-21T04:39:38.056" v="566"/>
        <pc:sldMkLst>
          <pc:docMk/>
          <pc:sldMk cId="1596052715" sldId="284"/>
        </pc:sldMkLst>
      </pc:sldChg>
      <pc:sldChg chg="modSp del mod">
        <pc:chgData name="Prajwal R Nairy" userId="530cab0aca11ac9a" providerId="LiveId" clId="{6FAA68DE-0B12-4217-B594-59CD9E1F3E78}" dt="2024-10-21T05:22:16.428" v="997" actId="2696"/>
        <pc:sldMkLst>
          <pc:docMk/>
          <pc:sldMk cId="293989409" sldId="285"/>
        </pc:sldMkLst>
        <pc:spChg chg="mod">
          <ac:chgData name="Prajwal R Nairy" userId="530cab0aca11ac9a" providerId="LiveId" clId="{6FAA68DE-0B12-4217-B594-59CD9E1F3E78}" dt="2024-10-21T05:21:36.171" v="990" actId="255"/>
          <ac:spMkLst>
            <pc:docMk/>
            <pc:sldMk cId="293989409" sldId="285"/>
            <ac:spMk id="4" creationId="{044486E1-0312-2430-152E-F973A2820575}"/>
          </ac:spMkLst>
        </pc:spChg>
      </pc:sldChg>
      <pc:sldChg chg="modSp mod">
        <pc:chgData name="Prajwal R Nairy" userId="530cab0aca11ac9a" providerId="LiveId" clId="{6FAA68DE-0B12-4217-B594-59CD9E1F3E78}" dt="2024-10-21T06:06:45.056" v="1056" actId="20577"/>
        <pc:sldMkLst>
          <pc:docMk/>
          <pc:sldMk cId="2087983900" sldId="286"/>
        </pc:sldMkLst>
        <pc:spChg chg="mod">
          <ac:chgData name="Prajwal R Nairy" userId="530cab0aca11ac9a" providerId="LiveId" clId="{6FAA68DE-0B12-4217-B594-59CD9E1F3E78}" dt="2024-10-21T06:06:45.056" v="1056" actId="20577"/>
          <ac:spMkLst>
            <pc:docMk/>
            <pc:sldMk cId="2087983900" sldId="286"/>
            <ac:spMk id="3" creationId="{D7626CF0-9330-257F-33A9-8D4958CDB82F}"/>
          </ac:spMkLst>
        </pc:spChg>
      </pc:sldChg>
      <pc:sldChg chg="addSp delSp modSp new mod">
        <pc:chgData name="Prajwal R Nairy" userId="530cab0aca11ac9a" providerId="LiveId" clId="{6FAA68DE-0B12-4217-B594-59CD9E1F3E78}" dt="2024-10-21T07:53:30.546" v="1426" actId="21"/>
        <pc:sldMkLst>
          <pc:docMk/>
          <pc:sldMk cId="2710264117" sldId="287"/>
        </pc:sldMkLst>
        <pc:spChg chg="del">
          <ac:chgData name="Prajwal R Nairy" userId="530cab0aca11ac9a" providerId="LiveId" clId="{6FAA68DE-0B12-4217-B594-59CD9E1F3E78}" dt="2024-10-21T04:20:50.464" v="437" actId="3680"/>
          <ac:spMkLst>
            <pc:docMk/>
            <pc:sldMk cId="2710264117" sldId="287"/>
            <ac:spMk id="3" creationId="{9E1FB9F4-B62F-2D05-83B5-B5B4A925E552}"/>
          </ac:spMkLst>
        </pc:spChg>
        <pc:spChg chg="add del mod">
          <ac:chgData name="Prajwal R Nairy" userId="530cab0aca11ac9a" providerId="LiveId" clId="{6FAA68DE-0B12-4217-B594-59CD9E1F3E78}" dt="2024-10-21T04:26:42.305" v="485" actId="3680"/>
          <ac:spMkLst>
            <pc:docMk/>
            <pc:sldMk cId="2710264117" sldId="287"/>
            <ac:spMk id="6" creationId="{5F15936F-0DDE-5720-5C17-422044D4243E}"/>
          </ac:spMkLst>
        </pc:spChg>
        <pc:graphicFrameChg chg="add del mod ord modGraphic">
          <ac:chgData name="Prajwal R Nairy" userId="530cab0aca11ac9a" providerId="LiveId" clId="{6FAA68DE-0B12-4217-B594-59CD9E1F3E78}" dt="2024-10-21T04:26:23.534" v="484" actId="21"/>
          <ac:graphicFrameMkLst>
            <pc:docMk/>
            <pc:sldMk cId="2710264117" sldId="287"/>
            <ac:graphicFrameMk id="4" creationId="{DE95FE0C-70A8-76DF-A00F-C98C9B57DA78}"/>
          </ac:graphicFrameMkLst>
        </pc:graphicFrameChg>
        <pc:graphicFrameChg chg="add mod ord modGraphic">
          <ac:chgData name="Prajwal R Nairy" userId="530cab0aca11ac9a" providerId="LiveId" clId="{6FAA68DE-0B12-4217-B594-59CD9E1F3E78}" dt="2024-10-21T07:52:53.633" v="1423" actId="14100"/>
          <ac:graphicFrameMkLst>
            <pc:docMk/>
            <pc:sldMk cId="2710264117" sldId="287"/>
            <ac:graphicFrameMk id="7" creationId="{B2E436C7-544F-F68C-D433-81CAF8A4FC86}"/>
          </ac:graphicFrameMkLst>
        </pc:graphicFrameChg>
        <pc:graphicFrameChg chg="add del mod">
          <ac:chgData name="Prajwal R Nairy" userId="530cab0aca11ac9a" providerId="LiveId" clId="{6FAA68DE-0B12-4217-B594-59CD9E1F3E78}" dt="2024-10-21T07:53:30.546" v="1426" actId="21"/>
          <ac:graphicFrameMkLst>
            <pc:docMk/>
            <pc:sldMk cId="2710264117" sldId="287"/>
            <ac:graphicFrameMk id="8" creationId="{7D6CB4E4-E2F1-DC48-32E4-12BA8445D753}"/>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16/01/2025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16/01/2025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16/01/2025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16/01/2025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xmlns=""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xmlns=""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Akshay-reddy-max/Doctor-app/tree/mai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ciencedirect.com/science/article/abs/pii/S221188372300104" TargetMode="External"/><Relationship Id="rId2" Type="http://schemas.openxmlformats.org/officeDocument/2006/relationships/hyperlink" Target="https://www.scirp.org/journal/paperinformation?paperid=95957#:~:text=Better%20communication%20can%20also%20take,to%20a%20reduction%20in%2costs"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3763945_Smart_Medical_Appointment_Scheduling_Optimization_Machine_Learning_and_Overbooking_to_Enhance_Resource_Utilization" TargetMode="External"/><Relationship Id="rId4" Type="http://schemas.openxmlformats.org/officeDocument/2006/relationships/hyperlink" Target="https://onlinelibrary.wiley.com/doi/10.1155/2022/581913"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PROJECT TITLE: DOCTOR APP</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algn="l">
              <a:spcBef>
                <a:spcPts val="0"/>
              </a:spcBef>
              <a:buClr>
                <a:srgbClr val="17365D"/>
              </a:buClr>
              <a:buSzPts val="2000"/>
            </a:pPr>
            <a:r>
              <a:rPr lang="en-GB" dirty="0">
                <a:latin typeface="Cambria" panose="02040503050406030204" pitchFamily="18" charset="0"/>
                <a:ea typeface="Cambria" panose="02040503050406030204" pitchFamily="18" charset="0"/>
              </a:rPr>
              <a:t>Batch Number:ISR-G02</a:t>
            </a:r>
          </a:p>
          <a:p>
            <a:pPr marL="0" lvl="0" indent="0" algn="l" rtl="0">
              <a:spcBef>
                <a:spcPts val="0"/>
              </a:spcBef>
              <a:spcAft>
                <a:spcPts val="0"/>
              </a:spcAft>
              <a:buClr>
                <a:srgbClr val="17365D"/>
              </a:buClr>
              <a:buSzPts val="2000"/>
              <a:buNone/>
            </a:pP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704462610"/>
              </p:ext>
            </p:extLst>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xmlns="" val="20000"/>
                    </a:ext>
                  </a:extLst>
                </a:gridCol>
                <a:gridCol w="3333675">
                  <a:extLst>
                    <a:ext uri="{9D8B030D-6E8A-4147-A177-3AD203B41FA5}">
                      <a16:colId xmlns:a16="http://schemas.microsoft.com/office/drawing/2014/main" xmlns=""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0"/>
                  </a:ext>
                </a:extLst>
              </a:tr>
              <a:tr h="306243">
                <a:tc>
                  <a:txBody>
                    <a:bodyPr/>
                    <a:lstStyle/>
                    <a:p>
                      <a:pPr marL="0" marR="0" lvl="0" indent="0" algn="ctr" rtl="0">
                        <a:spcBef>
                          <a:spcPts val="0"/>
                        </a:spcBef>
                        <a:spcAft>
                          <a:spcPts val="0"/>
                        </a:spcAft>
                        <a:buFont typeface="+mj-lt"/>
                        <a:buNone/>
                      </a:pPr>
                      <a:r>
                        <a:rPr lang="en-IN" sz="1800" u="none" strike="noStrike" cap="none" dirty="0"/>
                        <a:t>20211ISR0080</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KK AKSHAY</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1"/>
                  </a:ext>
                </a:extLst>
              </a:tr>
              <a:tr h="306243">
                <a:tc>
                  <a:txBody>
                    <a:bodyPr/>
                    <a:lstStyle/>
                    <a:p>
                      <a:pPr marL="0" marR="0" lvl="0" indent="0" algn="ctr" rtl="0">
                        <a:spcBef>
                          <a:spcPts val="0"/>
                        </a:spcBef>
                        <a:spcAft>
                          <a:spcPts val="0"/>
                        </a:spcAft>
                        <a:buNone/>
                      </a:pPr>
                      <a:r>
                        <a:rPr lang="en-IN" sz="1800" u="none" strike="noStrike" cap="none" dirty="0"/>
                        <a:t>20211ISR0083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PAVAN RAM 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2"/>
                  </a:ext>
                </a:extLst>
              </a:tr>
              <a:tr h="306243">
                <a:tc>
                  <a:txBody>
                    <a:bodyPr/>
                    <a:lstStyle/>
                    <a:p>
                      <a:pPr marL="0" marR="0" lvl="0" indent="0" algn="ctr" rtl="0">
                        <a:spcBef>
                          <a:spcPts val="0"/>
                        </a:spcBef>
                        <a:spcAft>
                          <a:spcPts val="0"/>
                        </a:spcAft>
                        <a:buNone/>
                      </a:pPr>
                      <a:r>
                        <a:rPr lang="en-IN" sz="1800" u="none" strike="noStrike" cap="none" dirty="0"/>
                        <a:t>20211ISR0041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PRAJWAL R NAIRY</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3"/>
                  </a:ext>
                </a:extLst>
              </a:tr>
              <a:tr h="306243">
                <a:tc>
                  <a:txBody>
                    <a:bodyPr/>
                    <a:lstStyle/>
                    <a:p>
                      <a:pPr marL="0" marR="0" lvl="0" indent="0" algn="ctr" rtl="0">
                        <a:spcBef>
                          <a:spcPts val="0"/>
                        </a:spcBef>
                        <a:spcAft>
                          <a:spcPts val="0"/>
                        </a:spcAft>
                        <a:buNone/>
                      </a:pPr>
                      <a:r>
                        <a:rPr lang="en-IN" sz="1800" u="none" strike="noStrike" cap="none" dirty="0"/>
                        <a:t>20211ISR0077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VAIBHAV D PETE</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MOHAMMADI AKHEELA KHANUM</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B.TECH</a:t>
            </a: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ZAFAR ALI KHAN</a:t>
            </a: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MOHAMMADI AKHEELA KHANUM</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marL="0" indent="0">
              <a:buNone/>
            </a:pPr>
            <a:r>
              <a:rPr lang="en-US" sz="1600" b="1" dirty="0">
                <a:latin typeface="Calibri" panose="020F0502020204030204" pitchFamily="34" charset="0"/>
                <a:ea typeface="Calibri" panose="020F0502020204030204" pitchFamily="34" charset="0"/>
                <a:cs typeface="Calibri" panose="020F0502020204030204" pitchFamily="34" charset="0"/>
              </a:rPr>
              <a:t> 1.Key Features</a:t>
            </a:r>
          </a:p>
          <a:p>
            <a:pPr marL="0" indent="0">
              <a:buNone/>
            </a:pPr>
            <a:r>
              <a:rPr lang="en-US" sz="1600" b="1" dirty="0">
                <a:latin typeface="Calibri" panose="020F0502020204030204" pitchFamily="34" charset="0"/>
                <a:ea typeface="Calibri" panose="020F0502020204030204" pitchFamily="34" charset="0"/>
                <a:cs typeface="Calibri" panose="020F0502020204030204" pitchFamily="34" charset="0"/>
              </a:rPr>
              <a:t>    Patient Module:</a:t>
            </a:r>
          </a:p>
          <a:p>
            <a:pPr>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Search for doctors by specialization, location, and availability.</a:t>
            </a:r>
          </a:p>
          <a:p>
            <a:pPr>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Book, reschedule, or cancel appointments.</a:t>
            </a:r>
          </a:p>
          <a:p>
            <a:pPr>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Access medical records, prescriptions, and past consultations.</a:t>
            </a:r>
          </a:p>
          <a:p>
            <a:pPr>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Notifications for appointments</a:t>
            </a:r>
          </a:p>
          <a:p>
            <a:pPr marL="0" indent="0">
              <a:buNone/>
            </a:pPr>
            <a:r>
              <a:rPr lang="en-US" sz="1600" b="1" dirty="0">
                <a:latin typeface="Calibri" panose="020F0502020204030204" pitchFamily="34" charset="0"/>
                <a:ea typeface="Calibri" panose="020F0502020204030204" pitchFamily="34" charset="0"/>
                <a:cs typeface="Calibri" panose="020F0502020204030204" pitchFamily="34" charset="0"/>
              </a:rPr>
              <a:t>    Doctor Module:</a:t>
            </a:r>
          </a:p>
          <a:p>
            <a:pPr>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Manage profile, schedule, and availability.</a:t>
            </a:r>
          </a:p>
          <a:p>
            <a:pPr>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View patient history and medical records.</a:t>
            </a:r>
          </a:p>
          <a:p>
            <a:pPr marL="0" indent="0">
              <a:buNone/>
            </a:pPr>
            <a:r>
              <a:rPr lang="en-IN" sz="1600" b="1" dirty="0">
                <a:latin typeface="Calibri" panose="020F0502020204030204" pitchFamily="34" charset="0"/>
                <a:ea typeface="Calibri" panose="020F0502020204030204" pitchFamily="34" charset="0"/>
                <a:cs typeface="Calibri" panose="020F0502020204030204" pitchFamily="34" charset="0"/>
              </a:rPr>
              <a:t>2. Technology Stack</a:t>
            </a:r>
          </a:p>
          <a:p>
            <a:pPr>
              <a:buFont typeface="Arial" panose="020B0604020202020204" pitchFamily="34" charset="0"/>
              <a:buChar char="•"/>
            </a:pPr>
            <a:r>
              <a:rPr lang="en-IN" sz="1600" b="1" dirty="0">
                <a:latin typeface="Calibri" panose="020F0502020204030204" pitchFamily="34" charset="0"/>
                <a:ea typeface="Calibri" panose="020F0502020204030204" pitchFamily="34" charset="0"/>
                <a:cs typeface="Calibri" panose="020F0502020204030204" pitchFamily="34" charset="0"/>
              </a:rPr>
              <a:t>Frontend:</a:t>
            </a:r>
            <a:r>
              <a:rPr lang="en-IN" sz="1600" dirty="0">
                <a:latin typeface="Calibri" panose="020F0502020204030204" pitchFamily="34" charset="0"/>
                <a:ea typeface="Calibri" panose="020F0502020204030204" pitchFamily="34" charset="0"/>
                <a:cs typeface="Calibri" panose="020F0502020204030204" pitchFamily="34" charset="0"/>
              </a:rPr>
              <a:t> React Native for mobile</a:t>
            </a:r>
          </a:p>
          <a:p>
            <a:pPr>
              <a:buFont typeface="Arial" panose="020B0604020202020204" pitchFamily="34" charset="0"/>
              <a:buChar char="•"/>
            </a:pPr>
            <a:r>
              <a:rPr lang="en-IN" sz="1600" b="1" dirty="0">
                <a:latin typeface="Calibri" panose="020F0502020204030204" pitchFamily="34" charset="0"/>
                <a:ea typeface="Calibri" panose="020F0502020204030204" pitchFamily="34" charset="0"/>
                <a:cs typeface="Calibri" panose="020F0502020204030204" pitchFamily="34" charset="0"/>
              </a:rPr>
              <a:t>Backend:</a:t>
            </a:r>
            <a:r>
              <a:rPr lang="en-IN" sz="1600" dirty="0">
                <a:latin typeface="Calibri" panose="020F0502020204030204" pitchFamily="34" charset="0"/>
                <a:ea typeface="Calibri" panose="020F0502020204030204" pitchFamily="34" charset="0"/>
                <a:cs typeface="Calibri" panose="020F0502020204030204" pitchFamily="34" charset="0"/>
              </a:rPr>
              <a:t> Node.js with MongoDB.</a:t>
            </a:r>
          </a:p>
          <a:p>
            <a:pPr>
              <a:buFont typeface="Arial" panose="020B0604020202020204" pitchFamily="34" charset="0"/>
              <a:buChar char="•"/>
            </a:pPr>
            <a:r>
              <a:rPr lang="en-IN" sz="1600" b="1" dirty="0">
                <a:latin typeface="Calibri" panose="020F0502020204030204" pitchFamily="34" charset="0"/>
                <a:ea typeface="Calibri" panose="020F0502020204030204" pitchFamily="34" charset="0"/>
                <a:cs typeface="Calibri" panose="020F0502020204030204" pitchFamily="34" charset="0"/>
              </a:rPr>
              <a:t>Cloud:</a:t>
            </a:r>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Hostinger</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GB" dirty="0"/>
          </a:p>
        </p:txBody>
      </p:sp>
    </p:spTree>
    <p:extLst>
      <p:ext uri="{BB962C8B-B14F-4D97-AF65-F5344CB8AC3E}">
        <p14:creationId xmlns:p14="http://schemas.microsoft.com/office/powerpoint/2010/main" val="265961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4" name="Rectangle 1">
            <a:extLst>
              <a:ext uri="{FF2B5EF4-FFF2-40B4-BE49-F238E27FC236}">
                <a16:creationId xmlns:a16="http://schemas.microsoft.com/office/drawing/2014/main" xmlns="" id="{A905BE68-7B66-491D-6576-597AE0E496B9}"/>
              </a:ext>
            </a:extLst>
          </p:cNvPr>
          <p:cNvSpPr>
            <a:spLocks noGrp="1" noChangeArrowheads="1"/>
          </p:cNvSpPr>
          <p:nvPr>
            <p:ph idx="1"/>
          </p:nvPr>
        </p:nvSpPr>
        <p:spPr bwMode="auto">
          <a:xfrm>
            <a:off x="812800" y="1596789"/>
            <a:ext cx="9286709"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Improve Accessibility</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Enable patients to easily book appointments</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Streamline Scheduling</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Help doctors and patients manage appointments efficiently.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Enhance Communication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Facilitate smooth doctor-patient interaction through chat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4.Boost Patient Engagement</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Send reminders to patients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lstStyle/>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Methodology:</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Requirement Analysis:</a:t>
            </a:r>
            <a:r>
              <a:rPr lang="en-US" dirty="0">
                <a:latin typeface="Calibri" panose="020F0502020204030204" pitchFamily="34" charset="0"/>
                <a:ea typeface="Calibri" panose="020F0502020204030204" pitchFamily="34" charset="0"/>
                <a:cs typeface="Calibri" panose="020F0502020204030204" pitchFamily="34" charset="0"/>
              </a:rPr>
              <a:t> Gather user needs and define core features.</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Design &amp; Planning:</a:t>
            </a:r>
            <a:r>
              <a:rPr lang="en-US" dirty="0">
                <a:latin typeface="Calibri" panose="020F0502020204030204" pitchFamily="34" charset="0"/>
                <a:ea typeface="Calibri" panose="020F0502020204030204" pitchFamily="34" charset="0"/>
                <a:cs typeface="Calibri" panose="020F0502020204030204" pitchFamily="34" charset="0"/>
              </a:rPr>
              <a:t> Create wireframes (e.g.,Node.js).</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Development:</a:t>
            </a:r>
            <a:endParaRPr lang="en-US"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mj-lt"/>
              <a:buAutoNum type="arabicPeriod"/>
            </a:pPr>
            <a:r>
              <a:rPr lang="en-US" sz="2400" b="1" dirty="0">
                <a:latin typeface="Calibri" panose="020F0502020204030204" pitchFamily="34" charset="0"/>
                <a:ea typeface="Calibri" panose="020F0502020204030204" pitchFamily="34" charset="0"/>
                <a:cs typeface="Calibri" panose="020F0502020204030204" pitchFamily="34" charset="0"/>
              </a:rPr>
              <a:t>Frontend:</a:t>
            </a:r>
            <a:r>
              <a:rPr lang="en-US" sz="2400" dirty="0">
                <a:latin typeface="Calibri" panose="020F0502020204030204" pitchFamily="34" charset="0"/>
                <a:ea typeface="Calibri" panose="020F0502020204030204" pitchFamily="34" charset="0"/>
                <a:cs typeface="Calibri" panose="020F0502020204030204" pitchFamily="34" charset="0"/>
              </a:rPr>
              <a:t> Build mobile/web interfaces.</a:t>
            </a:r>
          </a:p>
          <a:p>
            <a:pPr marL="742950" lvl="1" indent="-285750">
              <a:buFont typeface="+mj-lt"/>
              <a:buAutoNum type="arabicPeriod"/>
            </a:pPr>
            <a:r>
              <a:rPr lang="en-US" sz="2400" b="1" dirty="0">
                <a:latin typeface="Calibri" panose="020F0502020204030204" pitchFamily="34" charset="0"/>
                <a:ea typeface="Calibri" panose="020F0502020204030204" pitchFamily="34" charset="0"/>
                <a:cs typeface="Calibri" panose="020F0502020204030204" pitchFamily="34" charset="0"/>
              </a:rPr>
              <a:t>Backend:</a:t>
            </a:r>
            <a:r>
              <a:rPr lang="en-US" sz="2400" dirty="0">
                <a:latin typeface="Calibri" panose="020F0502020204030204" pitchFamily="34" charset="0"/>
                <a:ea typeface="Calibri" panose="020F0502020204030204" pitchFamily="34" charset="0"/>
                <a:cs typeface="Calibri" panose="020F0502020204030204" pitchFamily="34" charset="0"/>
              </a:rPr>
              <a:t> Develop APIs, databases, and authentication.</a:t>
            </a:r>
          </a:p>
          <a:p>
            <a:pPr marL="742950" lvl="1" indent="-285750">
              <a:buFont typeface="+mj-lt"/>
              <a:buAutoNum type="arabicPeriod"/>
            </a:pPr>
            <a:r>
              <a:rPr lang="en-US" sz="2400" b="1" dirty="0">
                <a:latin typeface="Calibri" panose="020F0502020204030204" pitchFamily="34" charset="0"/>
                <a:ea typeface="Calibri" panose="020F0502020204030204" pitchFamily="34" charset="0"/>
                <a:cs typeface="Calibri" panose="020F0502020204030204" pitchFamily="34" charset="0"/>
              </a:rPr>
              <a:t>Integration:</a:t>
            </a:r>
            <a:r>
              <a:rPr lang="en-US" sz="2400" dirty="0">
                <a:latin typeface="Calibri" panose="020F0502020204030204" pitchFamily="34" charset="0"/>
                <a:ea typeface="Calibri" panose="020F0502020204030204" pitchFamily="34" charset="0"/>
                <a:cs typeface="Calibri" panose="020F0502020204030204" pitchFamily="34" charset="0"/>
              </a:rPr>
              <a:t> Add payment gateways, and notifications.</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Testing:</a:t>
            </a:r>
            <a:r>
              <a:rPr lang="en-US" dirty="0">
                <a:latin typeface="Calibri" panose="020F0502020204030204" pitchFamily="34" charset="0"/>
                <a:ea typeface="Calibri" panose="020F0502020204030204" pitchFamily="34" charset="0"/>
                <a:cs typeface="Calibri" panose="020F0502020204030204" pitchFamily="34" charset="0"/>
              </a:rPr>
              <a:t> Conduct functional, security, and performance testing.</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Deployment &amp; Launch</a:t>
            </a:r>
            <a:r>
              <a:rPr lang="en-US" b="1" dirty="0" smtClean="0">
                <a:latin typeface="Calibri" panose="020F0502020204030204" pitchFamily="34" charset="0"/>
                <a:ea typeface="Calibri" panose="020F0502020204030204" pitchFamily="34" charset="0"/>
                <a:cs typeface="Calibri" panose="020F0502020204030204" pitchFamily="34" charset="0"/>
              </a:rPr>
              <a:t>:</a:t>
            </a:r>
            <a:endParaRPr lang="en-GB" dirty="0"/>
          </a:p>
        </p:txBody>
      </p:sp>
    </p:spTree>
    <p:extLst>
      <p:ext uri="{BB962C8B-B14F-4D97-AF65-F5344CB8AC3E}">
        <p14:creationId xmlns:p14="http://schemas.microsoft.com/office/powerpoint/2010/main" val="2314944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9402CD-4C11-E2C9-DB24-E3C17D10AECA}"/>
              </a:ext>
            </a:extLst>
          </p:cNvPr>
          <p:cNvSpPr>
            <a:spLocks noGrp="1"/>
          </p:cNvSpPr>
          <p:nvPr>
            <p:ph type="title"/>
          </p:nvPr>
        </p:nvSpPr>
        <p:spPr/>
        <p:txBody>
          <a:bodyPr/>
          <a:lstStyle/>
          <a:p>
            <a:r>
              <a:rPr lang="en-GB" dirty="0"/>
              <a:t>Methodology/Modules</a:t>
            </a:r>
            <a:endParaRPr lang="en-IN" dirty="0"/>
          </a:p>
        </p:txBody>
      </p:sp>
      <p:sp>
        <p:nvSpPr>
          <p:cNvPr id="3" name="Content Placeholder 2">
            <a:extLst>
              <a:ext uri="{FF2B5EF4-FFF2-40B4-BE49-F238E27FC236}">
                <a16:creationId xmlns:a16="http://schemas.microsoft.com/office/drawing/2014/main" xmlns="" id="{D7626CF0-9330-257F-33A9-8D4958CDB82F}"/>
              </a:ext>
            </a:extLst>
          </p:cNvPr>
          <p:cNvSpPr>
            <a:spLocks noGrp="1"/>
          </p:cNvSpPr>
          <p:nvPr>
            <p:ph idx="1"/>
          </p:nvPr>
        </p:nvSpPr>
        <p:spPr/>
        <p:txBody>
          <a:bodyPr/>
          <a:lstStyle/>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Modules:</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Patient Module:</a:t>
            </a:r>
            <a:r>
              <a:rPr lang="en-US" dirty="0">
                <a:latin typeface="Calibri" panose="020F0502020204030204" pitchFamily="34" charset="0"/>
                <a:ea typeface="Calibri" panose="020F0502020204030204" pitchFamily="34" charset="0"/>
                <a:cs typeface="Calibri" panose="020F0502020204030204" pitchFamily="34" charset="0"/>
              </a:rPr>
              <a:t> Appointment booking, reminders.</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Doctor Module:</a:t>
            </a:r>
            <a:r>
              <a:rPr lang="en-US" dirty="0">
                <a:latin typeface="Calibri" panose="020F0502020204030204" pitchFamily="34" charset="0"/>
                <a:ea typeface="Calibri" panose="020F0502020204030204" pitchFamily="34" charset="0"/>
                <a:cs typeface="Calibri" panose="020F0502020204030204" pitchFamily="34" charset="0"/>
              </a:rPr>
              <a:t> Manage profile, schedule, appointments</a:t>
            </a:r>
          </a:p>
          <a:p>
            <a:pPr>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Communication Module:</a:t>
            </a:r>
            <a:r>
              <a:rPr lang="en-US" dirty="0">
                <a:latin typeface="Calibri" panose="020F0502020204030204" pitchFamily="34" charset="0"/>
                <a:ea typeface="Calibri" panose="020F0502020204030204" pitchFamily="34" charset="0"/>
                <a:cs typeface="Calibri" panose="020F0502020204030204" pitchFamily="34" charset="0"/>
              </a:rPr>
              <a:t> Enable chat,  and notifications.</a:t>
            </a:r>
          </a:p>
          <a:p>
            <a:endParaRPr lang="en-IN" dirty="0"/>
          </a:p>
        </p:txBody>
      </p:sp>
    </p:spTree>
    <p:extLst>
      <p:ext uri="{BB962C8B-B14F-4D97-AF65-F5344CB8AC3E}">
        <p14:creationId xmlns:p14="http://schemas.microsoft.com/office/powerpoint/2010/main" val="2087983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1B97FD-7A7C-F5A7-82F8-E665F49E37A5}"/>
              </a:ext>
            </a:extLst>
          </p:cNvPr>
          <p:cNvSpPr>
            <a:spLocks noGrp="1"/>
          </p:cNvSpPr>
          <p:nvPr>
            <p:ph type="title"/>
          </p:nvPr>
        </p:nvSpPr>
        <p:spPr/>
        <p:txBody>
          <a:bodyPr/>
          <a:lstStyle/>
          <a:p>
            <a:r>
              <a:rPr lang="en-US" dirty="0"/>
              <a:t>Software components</a:t>
            </a:r>
            <a:endParaRPr lang="en-IN" dirty="0"/>
          </a:p>
        </p:txBody>
      </p:sp>
      <p:sp>
        <p:nvSpPr>
          <p:cNvPr id="3" name="Content Placeholder 2">
            <a:extLst>
              <a:ext uri="{FF2B5EF4-FFF2-40B4-BE49-F238E27FC236}">
                <a16:creationId xmlns:a16="http://schemas.microsoft.com/office/drawing/2014/main" xmlns="" id="{15C84BCC-0DB1-FDE0-3402-D7F5BF535CDB}"/>
              </a:ext>
            </a:extLst>
          </p:cNvPr>
          <p:cNvSpPr>
            <a:spLocks noGrp="1"/>
          </p:cNvSpPr>
          <p:nvPr>
            <p:ph idx="1"/>
          </p:nvPr>
        </p:nvSpPr>
        <p:spPr>
          <a:xfrm>
            <a:off x="898768" y="1143002"/>
            <a:ext cx="10582031" cy="4710722"/>
          </a:xfrm>
        </p:spPr>
        <p:txBody>
          <a:bodyPr>
            <a:normAutofit/>
          </a:bodyPr>
          <a:lstStyle/>
          <a:p>
            <a:pPr marL="342900" lvl="0" indent="-190500" algn="just">
              <a:lnSpc>
                <a:spcPct val="200000"/>
              </a:lnSpc>
              <a:spcBef>
                <a:spcPts val="0"/>
              </a:spcBef>
              <a:buSzPct val="100000"/>
              <a:buNone/>
            </a:pPr>
            <a:r>
              <a:rPr lang="en-US" sz="1800" dirty="0">
                <a:latin typeface="Cambria" panose="02040503050406030204" pitchFamily="18" charset="0"/>
                <a:ea typeface="Cambria" panose="02040503050406030204" pitchFamily="18" charset="0"/>
              </a:rPr>
              <a:t>1 Front-End:</a:t>
            </a:r>
            <a:r>
              <a:rPr lang="en-IN" sz="1800" dirty="0"/>
              <a:t>HTML, CSS, JavaScript</a:t>
            </a:r>
            <a:endParaRPr lang="en-US" sz="1800" dirty="0">
              <a:latin typeface="Cambria" panose="02040503050406030204" pitchFamily="18" charset="0"/>
              <a:ea typeface="Cambria" panose="02040503050406030204" pitchFamily="18" charset="0"/>
            </a:endParaRPr>
          </a:p>
          <a:p>
            <a:pPr marL="342900" lvl="0" indent="-190500" algn="just">
              <a:lnSpc>
                <a:spcPct val="200000"/>
              </a:lnSpc>
              <a:spcBef>
                <a:spcPts val="0"/>
              </a:spcBef>
              <a:buSzPct val="100000"/>
              <a:buNone/>
            </a:pPr>
            <a:r>
              <a:rPr lang="en-US" sz="1800" dirty="0">
                <a:latin typeface="Cambria" panose="02040503050406030204" pitchFamily="18" charset="0"/>
                <a:ea typeface="Cambria" panose="02040503050406030204" pitchFamily="18" charset="0"/>
              </a:rPr>
              <a:t>2. Back-End: Language: Kotlin</a:t>
            </a:r>
          </a:p>
          <a:p>
            <a:pPr marL="342900" lvl="0" indent="-190500" algn="just">
              <a:lnSpc>
                <a:spcPct val="200000"/>
              </a:lnSpc>
              <a:spcBef>
                <a:spcPts val="0"/>
              </a:spcBef>
              <a:buSzPct val="100000"/>
              <a:buNone/>
            </a:pPr>
            <a:r>
              <a:rPr lang="en-US" sz="1800" dirty="0">
                <a:latin typeface="Cambria" panose="02040503050406030204" pitchFamily="18" charset="0"/>
                <a:ea typeface="Cambria" panose="02040503050406030204" pitchFamily="18" charset="0"/>
              </a:rPr>
              <a:t>    Database: </a:t>
            </a:r>
            <a:r>
              <a:rPr lang="en-IN" sz="1800" dirty="0"/>
              <a:t>MySQL</a:t>
            </a:r>
          </a:p>
          <a:p>
            <a:pPr marL="342900" lvl="0" indent="-190500" algn="just">
              <a:lnSpc>
                <a:spcPct val="200000"/>
              </a:lnSpc>
              <a:spcBef>
                <a:spcPts val="0"/>
              </a:spcBef>
              <a:buSzPct val="100000"/>
              <a:buNone/>
            </a:pPr>
            <a:r>
              <a:rPr lang="en-US" sz="1800" dirty="0">
                <a:latin typeface="Cambria" panose="02040503050406030204" pitchFamily="18" charset="0"/>
                <a:ea typeface="Cambria" panose="02040503050406030204" pitchFamily="18" charset="0"/>
              </a:rPr>
              <a:t>    Frame work: Angular JS</a:t>
            </a:r>
          </a:p>
          <a:p>
            <a:pPr marL="342900" lvl="0" indent="-190500" algn="just">
              <a:lnSpc>
                <a:spcPct val="200000"/>
              </a:lnSpc>
              <a:spcBef>
                <a:spcPts val="0"/>
              </a:spcBef>
              <a:buSzPct val="100000"/>
              <a:buNone/>
            </a:pPr>
            <a:r>
              <a:rPr lang="en-IN" sz="1800" dirty="0">
                <a:latin typeface="Cambria" panose="02040503050406030204" pitchFamily="18" charset="0"/>
                <a:ea typeface="Cambria" panose="02040503050406030204" pitchFamily="18" charset="0"/>
              </a:rPr>
              <a:t>3. DevOps and Deployment:</a:t>
            </a:r>
          </a:p>
          <a:p>
            <a:pPr marL="342900" lvl="0" indent="-190500" algn="just">
              <a:lnSpc>
                <a:spcPct val="200000"/>
              </a:lnSpc>
              <a:spcBef>
                <a:spcPts val="0"/>
              </a:spcBef>
              <a:buSzPct val="100000"/>
              <a:buNone/>
            </a:pPr>
            <a:r>
              <a:rPr lang="en-IN" sz="1800" dirty="0">
                <a:latin typeface="Cambria" panose="02040503050406030204" pitchFamily="18" charset="0"/>
                <a:ea typeface="Cambria" panose="02040503050406030204" pitchFamily="18" charset="0"/>
              </a:rPr>
              <a:t>Version Control: GitHub</a:t>
            </a:r>
          </a:p>
          <a:p>
            <a:pPr marL="342900" lvl="0" indent="-190500" algn="just">
              <a:lnSpc>
                <a:spcPct val="200000"/>
              </a:lnSpc>
              <a:spcBef>
                <a:spcPts val="0"/>
              </a:spcBef>
              <a:buSzPct val="100000"/>
              <a:buNone/>
            </a:pPr>
            <a:r>
              <a:rPr lang="en-IN" sz="1800" dirty="0">
                <a:latin typeface="Cambria" panose="02040503050406030204" pitchFamily="18" charset="0"/>
                <a:ea typeface="Cambria" panose="02040503050406030204" pitchFamily="18" charset="0"/>
              </a:rPr>
              <a:t>Cloud Providers: </a:t>
            </a:r>
            <a:r>
              <a:rPr lang="en-IN" sz="1800" dirty="0" err="1">
                <a:latin typeface="Cambria" panose="02040503050406030204" pitchFamily="18" charset="0"/>
                <a:ea typeface="Cambria" panose="02040503050406030204" pitchFamily="18" charset="0"/>
              </a:rPr>
              <a:t>Hostinger</a:t>
            </a:r>
            <a:endParaRPr lang="en-IN" sz="2400"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825552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D0D22-D0E3-B679-941D-4464942AB772}"/>
              </a:ext>
            </a:extLst>
          </p:cNvPr>
          <p:cNvSpPr>
            <a:spLocks noGrp="1"/>
          </p:cNvSpPr>
          <p:nvPr>
            <p:ph type="title"/>
          </p:nvPr>
        </p:nvSpPr>
        <p:spPr/>
        <p:txBody>
          <a:bodyPr/>
          <a:lstStyle/>
          <a:p>
            <a:r>
              <a:rPr lang="en-IN" dirty="0"/>
              <a:t>Hardware Components</a:t>
            </a:r>
          </a:p>
        </p:txBody>
      </p:sp>
      <p:sp>
        <p:nvSpPr>
          <p:cNvPr id="3" name="Content Placeholder 2">
            <a:extLst>
              <a:ext uri="{FF2B5EF4-FFF2-40B4-BE49-F238E27FC236}">
                <a16:creationId xmlns:a16="http://schemas.microsoft.com/office/drawing/2014/main" xmlns="" id="{37ADE649-F7B3-E7BA-F9B9-EA6BB45B5999}"/>
              </a:ext>
            </a:extLst>
          </p:cNvPr>
          <p:cNvSpPr>
            <a:spLocks noGrp="1"/>
          </p:cNvSpPr>
          <p:nvPr>
            <p:ph idx="1"/>
          </p:nvPr>
        </p:nvSpPr>
        <p:spPr/>
        <p:txBody>
          <a:bodyPr>
            <a:normAutofit/>
          </a:bodyPr>
          <a:lstStyle/>
          <a:p>
            <a:pPr marL="342900" lvl="0" indent="-190500" algn="just">
              <a:lnSpc>
                <a:spcPct val="200000"/>
              </a:lnSpc>
              <a:spcBef>
                <a:spcPts val="0"/>
              </a:spcBef>
              <a:buSzPct val="100000"/>
              <a:buNone/>
            </a:pPr>
            <a:r>
              <a:rPr lang="en-US" sz="1900" dirty="0">
                <a:latin typeface="Cambria" panose="02040503050406030204" pitchFamily="18" charset="0"/>
                <a:ea typeface="Cambria" panose="02040503050406030204" pitchFamily="18" charset="0"/>
              </a:rPr>
              <a:t>1. Development:</a:t>
            </a:r>
          </a:p>
          <a:p>
            <a:pPr marL="342900" lvl="0" indent="-190500" algn="just">
              <a:lnSpc>
                <a:spcPct val="200000"/>
              </a:lnSpc>
              <a:spcBef>
                <a:spcPts val="0"/>
              </a:spcBef>
              <a:buSzPct val="100000"/>
              <a:buNone/>
            </a:pPr>
            <a:r>
              <a:rPr lang="en-US" sz="1900" dirty="0">
                <a:latin typeface="Cambria" panose="02040503050406030204" pitchFamily="18" charset="0"/>
                <a:ea typeface="Cambria" panose="02040503050406030204" pitchFamily="18" charset="0"/>
              </a:rPr>
              <a:t>Computers: Windows/Linux</a:t>
            </a:r>
          </a:p>
          <a:p>
            <a:pPr marL="342900" lvl="0" indent="-190500" algn="just">
              <a:lnSpc>
                <a:spcPct val="200000"/>
              </a:lnSpc>
              <a:spcBef>
                <a:spcPts val="0"/>
              </a:spcBef>
              <a:buSzPct val="100000"/>
              <a:buNone/>
            </a:pPr>
            <a:r>
              <a:rPr lang="en-US" sz="1900" dirty="0">
                <a:latin typeface="Cambria" panose="02040503050406030204" pitchFamily="18" charset="0"/>
                <a:ea typeface="Cambria" panose="02040503050406030204" pitchFamily="18" charset="0"/>
              </a:rPr>
              <a:t>Mobile Devices: Android devices</a:t>
            </a:r>
          </a:p>
          <a:p>
            <a:pPr marL="342900" lvl="0" indent="-190500" algn="just">
              <a:lnSpc>
                <a:spcPct val="200000"/>
              </a:lnSpc>
              <a:spcBef>
                <a:spcPts val="0"/>
              </a:spcBef>
              <a:buSzPct val="100000"/>
              <a:buNone/>
            </a:pPr>
            <a:r>
              <a:rPr lang="en-US" sz="1900" dirty="0">
                <a:latin typeface="Cambria" panose="02040503050406030204" pitchFamily="18" charset="0"/>
                <a:ea typeface="Cambria" panose="02040503050406030204" pitchFamily="18" charset="0"/>
              </a:rPr>
              <a:t>2. Deployment:</a:t>
            </a:r>
          </a:p>
          <a:p>
            <a:pPr marL="342900" lvl="0" indent="-190500" algn="just">
              <a:lnSpc>
                <a:spcPct val="200000"/>
              </a:lnSpc>
              <a:spcBef>
                <a:spcPts val="0"/>
              </a:spcBef>
              <a:buSzPct val="100000"/>
              <a:buNone/>
            </a:pPr>
            <a:r>
              <a:rPr lang="en-US" sz="1900" dirty="0">
                <a:latin typeface="Cambria" panose="02040503050406030204" pitchFamily="18" charset="0"/>
                <a:ea typeface="Cambria" panose="02040503050406030204" pitchFamily="18" charset="0"/>
              </a:rPr>
              <a:t>Cloud Infrastructure: AWS </a:t>
            </a:r>
          </a:p>
          <a:p>
            <a:pPr marL="342900" lvl="0" indent="-190500" algn="just">
              <a:lnSpc>
                <a:spcPct val="200000"/>
              </a:lnSpc>
              <a:spcBef>
                <a:spcPts val="0"/>
              </a:spcBef>
              <a:buSzPct val="100000"/>
              <a:buNone/>
            </a:pPr>
            <a:r>
              <a:rPr lang="en-US" sz="1900" dirty="0">
                <a:latin typeface="Cambria" panose="02040503050406030204" pitchFamily="18" charset="0"/>
                <a:ea typeface="Cambria" panose="02040503050406030204" pitchFamily="18" charset="0"/>
              </a:rPr>
              <a:t>3. Testing:</a:t>
            </a:r>
          </a:p>
          <a:p>
            <a:pPr marL="342900" lvl="0" indent="-190500" algn="just">
              <a:lnSpc>
                <a:spcPct val="200000"/>
              </a:lnSpc>
              <a:spcBef>
                <a:spcPts val="0"/>
              </a:spcBef>
              <a:buSzPct val="100000"/>
              <a:buNone/>
            </a:pPr>
            <a:r>
              <a:rPr lang="en-US" sz="1900" dirty="0">
                <a:latin typeface="Cambria" panose="02040503050406030204" pitchFamily="18" charset="0"/>
                <a:ea typeface="Cambria" panose="02040503050406030204" pitchFamily="18" charset="0"/>
              </a:rPr>
              <a:t>Test Devices: Android devices</a:t>
            </a:r>
          </a:p>
          <a:p>
            <a:endParaRPr lang="en-IN" dirty="0"/>
          </a:p>
        </p:txBody>
      </p:sp>
    </p:spTree>
    <p:extLst>
      <p:ext uri="{BB962C8B-B14F-4D97-AF65-F5344CB8AC3E}">
        <p14:creationId xmlns:p14="http://schemas.microsoft.com/office/powerpoint/2010/main" val="1535021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8" name="Content Placeholder 7">
            <a:extLst>
              <a:ext uri="{FF2B5EF4-FFF2-40B4-BE49-F238E27FC236}">
                <a16:creationId xmlns:a16="http://schemas.microsoft.com/office/drawing/2014/main" xmlns="" id="{49476ED8-768F-A173-B844-20837C473489}"/>
              </a:ext>
            </a:extLst>
          </p:cNvPr>
          <p:cNvPicPr>
            <a:picLocks noGrp="1" noChangeAspect="1"/>
          </p:cNvPicPr>
          <p:nvPr>
            <p:ph idx="1"/>
          </p:nvPr>
        </p:nvPicPr>
        <p:blipFill>
          <a:blip r:embed="rId2"/>
          <a:stretch>
            <a:fillRect/>
          </a:stretch>
        </p:blipFill>
        <p:spPr>
          <a:xfrm>
            <a:off x="762000" y="1393099"/>
            <a:ext cx="10668000" cy="4087431"/>
          </a:xfrm>
        </p:spPr>
      </p:pic>
    </p:spTree>
    <p:extLst>
      <p:ext uri="{BB962C8B-B14F-4D97-AF65-F5344CB8AC3E}">
        <p14:creationId xmlns:p14="http://schemas.microsoft.com/office/powerpoint/2010/main" val="3677332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1. Efficient Appointment Management: Simplified scheduling and management of appointments for both patients and doctors.</a:t>
            </a:r>
          </a:p>
          <a:p>
            <a:pPr marL="0" indent="0">
              <a:buNone/>
            </a:pPr>
            <a:r>
              <a:rPr lang="en-US" dirty="0">
                <a:latin typeface="Times New Roman" panose="02020603050405020304" pitchFamily="18" charset="0"/>
                <a:cs typeface="Times New Roman" panose="02020603050405020304" pitchFamily="18" charset="0"/>
              </a:rPr>
              <a:t>2. Improved Patient Record Keeping: Secure storage and easy access to patient records and medical history.</a:t>
            </a:r>
          </a:p>
          <a:p>
            <a:pPr marL="0" indent="0">
              <a:buNone/>
            </a:pPr>
            <a:r>
              <a:rPr lang="en-US" dirty="0">
                <a:latin typeface="Times New Roman" panose="02020603050405020304" pitchFamily="18" charset="0"/>
                <a:cs typeface="Times New Roman" panose="02020603050405020304" pitchFamily="18" charset="0"/>
              </a:rPr>
              <a:t>3. Enhanced User Experience: User-friendly interface with features like real-time notifications and in-app chat for better communication.</a:t>
            </a:r>
          </a:p>
          <a:p>
            <a:pPr marL="0" indent="0">
              <a:buNone/>
            </a:pPr>
            <a:r>
              <a:rPr lang="en-US" dirty="0">
                <a:latin typeface="Times New Roman" panose="02020603050405020304" pitchFamily="18" charset="0"/>
                <a:cs typeface="Times New Roman" panose="02020603050405020304" pitchFamily="18" charset="0"/>
              </a:rPr>
              <a:t>4. Increased Accessibility to Healthcare: Easier access to a variety of doctors and specialists, especially for patients in remote areas</a:t>
            </a:r>
            <a:r>
              <a:rPr lang="en-US" dirty="0"/>
              <a:t>.</a:t>
            </a:r>
            <a:endParaRPr lang="en-GB" dirty="0"/>
          </a:p>
        </p:txBody>
      </p:sp>
    </p:spTree>
    <p:extLst>
      <p:ext uri="{BB962C8B-B14F-4D97-AF65-F5344CB8AC3E}">
        <p14:creationId xmlns:p14="http://schemas.microsoft.com/office/powerpoint/2010/main" val="1923928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hlinkClick r:id="rId3"/>
              </a:rPr>
              <a:t>https://github.com/Akshay-reddy-max/Doctor-app/tree/main</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5" name="Rectangle 2"/>
          <p:cNvSpPr>
            <a:spLocks noGrp="1" noChangeArrowheads="1"/>
          </p:cNvSpPr>
          <p:nvPr>
            <p:ph idx="1"/>
          </p:nvPr>
        </p:nvSpPr>
        <p:spPr bwMode="auto">
          <a:xfrm>
            <a:off x="812800" y="1259176"/>
            <a:ext cx="865163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project is mapped to help the doctors in managing the appointments on their own</a:t>
            </a:r>
          </a:p>
          <a:p>
            <a:pPr marL="0" marR="0" lvl="0" indent="0" defTabSz="914400" rtl="0" eaLnBrk="0" fontAlgn="base" latinLnBrk="0" hangingPunct="0">
              <a:lnSpc>
                <a:spcPct val="100000"/>
              </a:lnSpc>
              <a:spcBef>
                <a:spcPct val="0"/>
              </a:spcBef>
              <a:spcAft>
                <a:spcPct val="0"/>
              </a:spcAft>
              <a:buClrTx/>
              <a:buSzTx/>
              <a:buFontTx/>
              <a:buChar char="•"/>
              <a:tabLst/>
            </a:pPr>
            <a:r>
              <a:rPr lang="en-US" altLang="en-US" dirty="0">
                <a:latin typeface="Times New Roman" panose="02020603050405020304" pitchFamily="18" charset="0"/>
                <a:cs typeface="Times New Roman" panose="02020603050405020304" pitchFamily="18" charset="0"/>
              </a:rPr>
              <a:t>We will enable the patients to book appointments through the app</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We will enhance the communication </a:t>
            </a:r>
            <a:r>
              <a:rPr lang="en-US" altLang="en-US" dirty="0">
                <a:latin typeface="Calibri" panose="020F0502020204030204" pitchFamily="34" charset="0"/>
                <a:ea typeface="Calibri" panose="020F0502020204030204" pitchFamily="34" charset="0"/>
                <a:cs typeface="Calibri" panose="020F0502020204030204" pitchFamily="34" charset="0"/>
              </a:rPr>
              <a:t>as there will be </a:t>
            </a: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smooth doctor-patient interaction through chat</a:t>
            </a:r>
          </a:p>
          <a:p>
            <a:pPr marL="0" marR="0" lvl="0" indent="0" defTabSz="914400" rtl="0" eaLnBrk="0" fontAlgn="base" latinLnBrk="0" hangingPunct="0">
              <a:lnSpc>
                <a:spcPct val="100000"/>
              </a:lnSpc>
              <a:spcBef>
                <a:spcPct val="0"/>
              </a:spcBef>
              <a:spcAft>
                <a:spcPct val="0"/>
              </a:spcAft>
              <a:buClrTx/>
              <a:buSzTx/>
              <a:buFontTx/>
              <a:buChar char="•"/>
              <a:tabLst/>
            </a:pPr>
            <a:r>
              <a:rPr lang="en-US" altLang="en-US" dirty="0">
                <a:latin typeface="Calibri" panose="020F0502020204030204" pitchFamily="34" charset="0"/>
                <a:ea typeface="Calibri" panose="020F0502020204030204" pitchFamily="34" charset="0"/>
                <a:cs typeface="Calibri" panose="020F0502020204030204" pitchFamily="34" charset="0"/>
              </a:rPr>
              <a:t>We will send the reminders to the patients through the app </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dirty="0">
                <a:latin typeface="Cambria" panose="02040503050406030204" pitchFamily="18" charset="0"/>
                <a:ea typeface="Cambria" panose="02040503050406030204" pitchFamily="18" charset="0"/>
              </a:rPr>
              <a:t>We are making a project called “DOCTOR APP” where we help the doctors plan their appointments, out patient and in patient care</a:t>
            </a:r>
          </a:p>
          <a:p>
            <a:r>
              <a:rPr lang="en-US" dirty="0">
                <a:latin typeface="Calibri" panose="020F0502020204030204" pitchFamily="34" charset="0"/>
                <a:ea typeface="Calibri" panose="020F0502020204030204" pitchFamily="34" charset="0"/>
                <a:cs typeface="Calibri" panose="020F0502020204030204" pitchFamily="34" charset="0"/>
              </a:rPr>
              <a:t>Managing appointments efficiently is essential for doctors to maintain a smooth workflow because it directly impacts their ability to provide timely and effective care to their patients.</a:t>
            </a:r>
          </a:p>
          <a:p>
            <a:r>
              <a:rPr lang="en-US" dirty="0">
                <a:latin typeface="Calibri" panose="020F0502020204030204" pitchFamily="34" charset="0"/>
                <a:ea typeface="Calibri" panose="020F0502020204030204" pitchFamily="34" charset="0"/>
                <a:cs typeface="Calibri" panose="020F0502020204030204" pitchFamily="34" charset="0"/>
              </a:rPr>
              <a:t> When appointments are organized and aligned with a doctor's availability, it reduces the risk of overbooking or scheduling conflicts. This helps doctors to focus on delivering quality care without the pressure of back-to-back consultations or unplanned interruptions.</a:t>
            </a:r>
          </a:p>
          <a:p>
            <a:r>
              <a:rPr lang="en-US" dirty="0">
                <a:latin typeface="Calibri" panose="020F0502020204030204" pitchFamily="34" charset="0"/>
                <a:ea typeface="Calibri" panose="020F0502020204030204" pitchFamily="34" charset="0"/>
                <a:cs typeface="Calibri" panose="020F0502020204030204" pitchFamily="34" charset="0"/>
              </a:rPr>
              <a:t> Effective appointment management also minimizes waiting times for patients and ensures that their needs are addressed promptly, leading to a better overall experience in the healthcare setting.</a:t>
            </a:r>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135186"/>
            <a:ext cx="10668000" cy="4952997"/>
          </a:xfrm>
        </p:spPr>
        <p:txBody>
          <a:bodyPr/>
          <a:lstStyle/>
          <a:p>
            <a:r>
              <a:rPr lang="en-GB" dirty="0">
                <a:hlinkClick r:id="rId2"/>
              </a:rPr>
              <a:t>https://www.scirp.org/journal/paperinformation?paperid=95957#:~:text=Better%20communication%20can%20also%20take,to%20a%20reduction%20in%2costs</a:t>
            </a:r>
            <a:r>
              <a:rPr lang="en-GB" dirty="0"/>
              <a:t>.</a:t>
            </a:r>
          </a:p>
          <a:p>
            <a:r>
              <a:rPr lang="en-GB" dirty="0">
                <a:hlinkClick r:id="rId3"/>
              </a:rPr>
              <a:t>https://www.sciencedirect.com/science/article/abs/pii/S221188372300104</a:t>
            </a:r>
            <a:endParaRPr lang="en-GB" dirty="0"/>
          </a:p>
          <a:p>
            <a:r>
              <a:rPr lang="en-GB" dirty="0">
                <a:hlinkClick r:id="rId4"/>
              </a:rPr>
              <a:t>https://onlinelibrary.wiley.com/doi/10.1155/2022/581913</a:t>
            </a:r>
            <a:endParaRPr lang="en-GB" dirty="0"/>
          </a:p>
          <a:p>
            <a:r>
              <a:rPr lang="en-GB" dirty="0">
                <a:hlinkClick r:id="rId5"/>
              </a:rPr>
              <a:t>https://www.researchgate.net/publication/3763945_Smart_Medical_Appointment_Scheduling_Optimization_Machine_Learning_and_Overbooking_to_Enhance_Resource_Utilization</a:t>
            </a:r>
            <a:endParaRPr lang="en-GB" dirty="0"/>
          </a:p>
          <a:p>
            <a:endParaRPr lang="en-GB" dirty="0"/>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xmlns=""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xmlns=""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a16="http://schemas.microsoft.com/office/drawing/2014/main" xmlns="" id="{90DEF78C-A0C4-EB04-02C4-4052E05259EB}"/>
              </a:ext>
            </a:extLst>
          </p:cNvPr>
          <p:cNvPicPr>
            <a:picLocks noChangeAspect="1"/>
          </p:cNvPicPr>
          <p:nvPr/>
        </p:nvPicPr>
        <p:blipFill>
          <a:blip r:embed="rId2"/>
          <a:stretch>
            <a:fillRect/>
          </a:stretch>
        </p:blipFill>
        <p:spPr>
          <a:xfrm>
            <a:off x="2641600" y="998251"/>
            <a:ext cx="6314831" cy="5175904"/>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lstStyle/>
          <a:p>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Automated appointment reminders to reduce no-shows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Jirabhron</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Chaiwongsai</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et al., 2016)​</a:t>
            </a:r>
          </a:p>
          <a:p>
            <a:r>
              <a:rPr lang="en-US" dirty="0">
                <a:latin typeface="Calibri" panose="020F0502020204030204" pitchFamily="34" charset="0"/>
                <a:ea typeface="Calibri" panose="020F0502020204030204" pitchFamily="34" charset="0"/>
                <a:cs typeface="Calibri" panose="020F0502020204030204" pitchFamily="34" charset="0"/>
              </a:rPr>
              <a:t>The use of mobile applications to improve doctor-patient interaction (</a:t>
            </a:r>
            <a:r>
              <a:rPr lang="en-US" dirty="0" err="1">
                <a:latin typeface="Calibri" panose="020F0502020204030204" pitchFamily="34" charset="0"/>
                <a:ea typeface="Calibri" panose="020F0502020204030204" pitchFamily="34" charset="0"/>
                <a:cs typeface="Calibri" panose="020F0502020204030204" pitchFamily="34" charset="0"/>
              </a:rPr>
              <a:t>Ekwonwune</a:t>
            </a:r>
            <a:r>
              <a:rPr lang="en-US" dirty="0">
                <a:latin typeface="Calibri" panose="020F0502020204030204" pitchFamily="34" charset="0"/>
                <a:ea typeface="Calibri" panose="020F0502020204030204" pitchFamily="34" charset="0"/>
                <a:cs typeface="Calibri" panose="020F0502020204030204" pitchFamily="34" charset="0"/>
              </a:rPr>
              <a:t> Emmanuel et al., 2019)</a:t>
            </a:r>
          </a:p>
          <a:p>
            <a:r>
              <a:rPr lang="en-IN" dirty="0">
                <a:latin typeface="Calibri" panose="020F0502020204030204" pitchFamily="34" charset="0"/>
                <a:ea typeface="Calibri" panose="020F0502020204030204" pitchFamily="34" charset="0"/>
                <a:cs typeface="Calibri" panose="020F0502020204030204" pitchFamily="34" charset="0"/>
              </a:rPr>
              <a:t>AI-based recommendations for appointment management (Ayman Odeh et al., 2019)</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Real-time appointment scheduling and video consultations (S. </a:t>
            </a:r>
            <a:r>
              <a:rPr lang="en-US" dirty="0" err="1">
                <a:latin typeface="Calibri" panose="020F0502020204030204" pitchFamily="34" charset="0"/>
                <a:ea typeface="Calibri" panose="020F0502020204030204" pitchFamily="34" charset="0"/>
                <a:cs typeface="Calibri" panose="020F0502020204030204" pitchFamily="34" charset="0"/>
              </a:rPr>
              <a:t>Usharani</a:t>
            </a:r>
            <a:r>
              <a:rPr lang="en-US" dirty="0">
                <a:latin typeface="Calibri" panose="020F0502020204030204" pitchFamily="34" charset="0"/>
                <a:ea typeface="Calibri" panose="020F0502020204030204" pitchFamily="34" charset="0"/>
                <a:cs typeface="Calibri" panose="020F0502020204030204" pitchFamily="34" charset="0"/>
              </a:rPr>
              <a:t> et al., 2021)​</a:t>
            </a:r>
          </a:p>
          <a:p>
            <a:r>
              <a:rPr lang="en-US" dirty="0">
                <a:latin typeface="Calibri" panose="020F0502020204030204" pitchFamily="34" charset="0"/>
                <a:ea typeface="Calibri" panose="020F0502020204030204" pitchFamily="34" charset="0"/>
                <a:cs typeface="Calibri" panose="020F0502020204030204" pitchFamily="34" charset="0"/>
              </a:rPr>
              <a:t>Optimization of appointment scheduling using machine learning (Catalina Valenzuela-</a:t>
            </a:r>
            <a:r>
              <a:rPr lang="en-US" dirty="0" err="1">
                <a:latin typeface="Calibri" panose="020F0502020204030204" pitchFamily="34" charset="0"/>
                <a:ea typeface="Calibri" panose="020F0502020204030204" pitchFamily="34" charset="0"/>
                <a:cs typeface="Calibri" panose="020F0502020204030204" pitchFamily="34" charset="0"/>
              </a:rPr>
              <a:t>Núñez</a:t>
            </a:r>
            <a:r>
              <a:rPr lang="en-US" dirty="0">
                <a:latin typeface="Calibri" panose="020F0502020204030204" pitchFamily="34" charset="0"/>
                <a:ea typeface="Calibri" panose="020F0502020204030204" pitchFamily="34" charset="0"/>
                <a:cs typeface="Calibri" panose="020F0502020204030204" pitchFamily="34" charset="0"/>
              </a:rPr>
              <a:t> et al., 2024)</a:t>
            </a:r>
            <a:endParaRPr lang="en-GB"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91458-3602-B88D-69F2-536F2B2C1F17}"/>
              </a:ext>
            </a:extLst>
          </p:cNvPr>
          <p:cNvSpPr>
            <a:spLocks noGrp="1"/>
          </p:cNvSpPr>
          <p:nvPr>
            <p:ph type="title"/>
          </p:nvPr>
        </p:nvSpPr>
        <p:spPr/>
        <p:txBody>
          <a:bodyPr/>
          <a:lstStyle/>
          <a:p>
            <a:r>
              <a:rPr lang="en-US" dirty="0"/>
              <a:t>Advantages and Disadvantages</a:t>
            </a:r>
            <a:endParaRPr lang="en-IN" dirty="0"/>
          </a:p>
        </p:txBody>
      </p:sp>
      <p:sp>
        <p:nvSpPr>
          <p:cNvPr id="3" name="Content Placeholder 2">
            <a:extLst>
              <a:ext uri="{FF2B5EF4-FFF2-40B4-BE49-F238E27FC236}">
                <a16:creationId xmlns:a16="http://schemas.microsoft.com/office/drawing/2014/main" xmlns="" id="{6B8BBEEA-9AE3-9AD1-DBF4-A2CC98EF1B9B}"/>
              </a:ext>
            </a:extLst>
          </p:cNvPr>
          <p:cNvSpPr>
            <a:spLocks noGrp="1"/>
          </p:cNvSpPr>
          <p:nvPr>
            <p:ph idx="1"/>
          </p:nvPr>
        </p:nvSpPr>
        <p:spPr/>
        <p:txBody>
          <a:bodyPr/>
          <a:lstStyle/>
          <a:p>
            <a:pPr marL="0" indent="0">
              <a:buNone/>
            </a:pPr>
            <a:r>
              <a:rPr kumimoji="0" lang="en-US" altLang="en-US"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Automated appointment reminders to reduce no-shows (</a:t>
            </a:r>
            <a:r>
              <a:rPr kumimoji="0" lang="en-US" altLang="en-US" b="0" i="0" u="sng"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Jirabhron</a:t>
            </a:r>
            <a:r>
              <a:rPr kumimoji="0" lang="en-US" altLang="en-US"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b="0" i="0" u="sng"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Chaiwongsai</a:t>
            </a:r>
            <a:r>
              <a:rPr kumimoji="0" lang="en-US" altLang="en-US"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et al., 2016)​</a:t>
            </a:r>
          </a:p>
          <a:p>
            <a:pPr marL="0" indent="0">
              <a:buNone/>
            </a:pPr>
            <a:endParaRPr lang="en-US" dirty="0"/>
          </a:p>
          <a:p>
            <a:pPr marL="0" indent="0">
              <a:buNone/>
            </a:pPr>
            <a:r>
              <a:rPr lang="en-US" u="sng" dirty="0"/>
              <a:t>Advantages</a:t>
            </a:r>
            <a:r>
              <a:rPr lang="en-US" dirty="0"/>
              <a:t> </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Reduced No-Show Rates:</a:t>
            </a:r>
            <a:r>
              <a:rPr lang="en-US" sz="1800" dirty="0">
                <a:latin typeface="Calibri" panose="020F0502020204030204" pitchFamily="34" charset="0"/>
                <a:ea typeface="Calibri" panose="020F0502020204030204" pitchFamily="34" charset="0"/>
                <a:cs typeface="Calibri" panose="020F0502020204030204" pitchFamily="34" charset="0"/>
              </a:rPr>
              <a:t> Automated appointment reminders help in significantly reducing the number of missed appointments by sending timely notifications to patients. This leads to improved clinic efficiency and better utilization of doctors' time, ultimately enhancing the overall quality of patient care.</a:t>
            </a:r>
          </a:p>
          <a:p>
            <a:pPr marL="0" indent="0">
              <a:buNone/>
            </a:pPr>
            <a:endParaRPr lang="en-US" sz="1800" u="sng" dirty="0"/>
          </a:p>
          <a:p>
            <a:pPr marL="0" indent="0">
              <a:buNone/>
            </a:pPr>
            <a:r>
              <a:rPr lang="en-US" sz="1800" u="sng" dirty="0"/>
              <a:t>Disadvantages </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Reliance on Technology:</a:t>
            </a:r>
            <a:r>
              <a:rPr lang="en-US" sz="1800" dirty="0">
                <a:latin typeface="Calibri" panose="020F0502020204030204" pitchFamily="34" charset="0"/>
                <a:ea typeface="Calibri" panose="020F0502020204030204" pitchFamily="34" charset="0"/>
                <a:cs typeface="Calibri" panose="020F0502020204030204" pitchFamily="34" charset="0"/>
              </a:rPr>
              <a:t> The effectiveness of automated reminders depends on patients' access to and engagement with the technology. If patients do not have reliable internet access, do not regularly check their devices, or are not comfortable with digital tools, they may still miss appointments despite the reminders.</a:t>
            </a:r>
            <a:endParaRPr lang="en-IN" sz="1800" u="sng"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987DEA-241F-BE4C-F23E-853BCC295932}"/>
              </a:ext>
            </a:extLst>
          </p:cNvPr>
          <p:cNvSpPr>
            <a:spLocks noGrp="1"/>
          </p:cNvSpPr>
          <p:nvPr>
            <p:ph type="title"/>
          </p:nvPr>
        </p:nvSpPr>
        <p:spPr/>
        <p:txBody>
          <a:bodyPr/>
          <a:lstStyle/>
          <a:p>
            <a:r>
              <a:rPr lang="en-US" dirty="0"/>
              <a:t>Advantages and Disadvantages</a:t>
            </a:r>
            <a:endParaRPr lang="en-IN" dirty="0"/>
          </a:p>
        </p:txBody>
      </p:sp>
      <p:sp>
        <p:nvSpPr>
          <p:cNvPr id="3" name="Content Placeholder 2">
            <a:extLst>
              <a:ext uri="{FF2B5EF4-FFF2-40B4-BE49-F238E27FC236}">
                <a16:creationId xmlns:a16="http://schemas.microsoft.com/office/drawing/2014/main" xmlns="" id="{A2D595A6-B643-9A22-1CAB-0E394E08C244}"/>
              </a:ext>
            </a:extLst>
          </p:cNvPr>
          <p:cNvSpPr>
            <a:spLocks noGrp="1"/>
          </p:cNvSpPr>
          <p:nvPr>
            <p:ph idx="1"/>
          </p:nvPr>
        </p:nvSpPr>
        <p:spPr>
          <a:xfrm>
            <a:off x="812800" y="1150816"/>
            <a:ext cx="10668000" cy="4952997"/>
          </a:xfrm>
        </p:spPr>
        <p:txBody>
          <a:bodyPr>
            <a:normAutofit/>
          </a:bodyPr>
          <a:lstStyle/>
          <a:p>
            <a:pPr marL="0" indent="0">
              <a:buNone/>
            </a:pPr>
            <a:r>
              <a:rPr lang="en-US" u="sng" dirty="0">
                <a:latin typeface="Calibri" panose="020F0502020204030204" pitchFamily="34" charset="0"/>
                <a:ea typeface="Calibri" panose="020F0502020204030204" pitchFamily="34" charset="0"/>
                <a:cs typeface="Calibri" panose="020F0502020204030204" pitchFamily="34" charset="0"/>
              </a:rPr>
              <a:t>The use of mobile applications to improve doctor-patient interaction (</a:t>
            </a:r>
            <a:r>
              <a:rPr lang="en-US" u="sng" dirty="0" err="1">
                <a:latin typeface="Calibri" panose="020F0502020204030204" pitchFamily="34" charset="0"/>
                <a:ea typeface="Calibri" panose="020F0502020204030204" pitchFamily="34" charset="0"/>
                <a:cs typeface="Calibri" panose="020F0502020204030204" pitchFamily="34" charset="0"/>
              </a:rPr>
              <a:t>Ekwonwune</a:t>
            </a:r>
            <a:r>
              <a:rPr lang="en-US" u="sng" dirty="0">
                <a:latin typeface="Calibri" panose="020F0502020204030204" pitchFamily="34" charset="0"/>
                <a:ea typeface="Calibri" panose="020F0502020204030204" pitchFamily="34" charset="0"/>
                <a:cs typeface="Calibri" panose="020F0502020204030204" pitchFamily="34" charset="0"/>
              </a:rPr>
              <a:t> Emmanuel et al., 2019)</a:t>
            </a:r>
          </a:p>
          <a:p>
            <a:endParaRPr lang="en-IN" dirty="0"/>
          </a:p>
          <a:p>
            <a:pPr marL="0" indent="0">
              <a:buNone/>
            </a:pPr>
            <a:r>
              <a:rPr lang="en-US" u="sng" dirty="0"/>
              <a:t>Advantages</a:t>
            </a:r>
            <a:r>
              <a:rPr lang="en-US" dirty="0"/>
              <a:t> </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Enhanced Accessibility:</a:t>
            </a:r>
            <a:r>
              <a:rPr lang="en-US" sz="1800" dirty="0">
                <a:latin typeface="Calibri" panose="020F0502020204030204" pitchFamily="34" charset="0"/>
                <a:ea typeface="Calibri" panose="020F0502020204030204" pitchFamily="34" charset="0"/>
                <a:cs typeface="Calibri" panose="020F0502020204030204" pitchFamily="34" charset="0"/>
              </a:rPr>
              <a:t> Mobile applications make it easier for patients to access healthcare services and communicate with their doctors anytime and anywhere. This leads to faster response times and improved patient satisfaction, as they can receive medical advice or updates without the need to visit the clinic in person.</a:t>
            </a:r>
          </a:p>
          <a:p>
            <a:pPr marL="0" indent="0">
              <a:buNone/>
            </a:pPr>
            <a:endParaRPr lang="en-US" dirty="0"/>
          </a:p>
          <a:p>
            <a:pPr marL="0" indent="0">
              <a:buNone/>
            </a:pPr>
            <a:r>
              <a:rPr lang="en-US" sz="2400" u="sng" dirty="0"/>
              <a:t>Disadvantages </a:t>
            </a:r>
          </a:p>
          <a:p>
            <a:pPr marL="0" indent="0">
              <a:buNone/>
            </a:pPr>
            <a:r>
              <a:rPr lang="en-US" sz="1900" b="1" dirty="0">
                <a:latin typeface="Calibri" panose="020F0502020204030204" pitchFamily="34" charset="0"/>
                <a:ea typeface="Calibri" panose="020F0502020204030204" pitchFamily="34" charset="0"/>
                <a:cs typeface="Calibri" panose="020F0502020204030204" pitchFamily="34" charset="0"/>
              </a:rPr>
              <a:t>Privacy and Security Concerns:</a:t>
            </a:r>
            <a:r>
              <a:rPr lang="en-US" sz="1900" dirty="0">
                <a:latin typeface="Calibri" panose="020F0502020204030204" pitchFamily="34" charset="0"/>
                <a:ea typeface="Calibri" panose="020F0502020204030204" pitchFamily="34" charset="0"/>
                <a:cs typeface="Calibri" panose="020F0502020204030204" pitchFamily="34" charset="0"/>
              </a:rPr>
              <a:t> The use of mobile applications in healthcare raises concerns about the privacy and security of patient data. If not properly managed, sensitive medical information could be vulnerable to unauthorized access or data breaches, posing a risk to patient confidentiality.</a:t>
            </a:r>
          </a:p>
          <a:p>
            <a:pPr marL="0" indent="0">
              <a:buNone/>
            </a:pPr>
            <a:endParaRPr lang="en-IN" dirty="0"/>
          </a:p>
        </p:txBody>
      </p:sp>
    </p:spTree>
    <p:extLst>
      <p:ext uri="{BB962C8B-B14F-4D97-AF65-F5344CB8AC3E}">
        <p14:creationId xmlns:p14="http://schemas.microsoft.com/office/powerpoint/2010/main" val="3171807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A2BE3E-C4E2-6B20-CA20-9E6E8CBCAC73}"/>
              </a:ext>
            </a:extLst>
          </p:cNvPr>
          <p:cNvSpPr>
            <a:spLocks noGrp="1"/>
          </p:cNvSpPr>
          <p:nvPr>
            <p:ph type="title"/>
          </p:nvPr>
        </p:nvSpPr>
        <p:spPr/>
        <p:txBody>
          <a:bodyPr/>
          <a:lstStyle/>
          <a:p>
            <a:r>
              <a:rPr lang="en-US" dirty="0"/>
              <a:t>Advantages and Disadvantages</a:t>
            </a:r>
            <a:endParaRPr lang="en-IN" dirty="0"/>
          </a:p>
        </p:txBody>
      </p:sp>
      <p:sp>
        <p:nvSpPr>
          <p:cNvPr id="3" name="Content Placeholder 2">
            <a:extLst>
              <a:ext uri="{FF2B5EF4-FFF2-40B4-BE49-F238E27FC236}">
                <a16:creationId xmlns:a16="http://schemas.microsoft.com/office/drawing/2014/main" xmlns="" id="{AD66B1CE-FDA1-6A89-0515-6520D9F1E7D3}"/>
              </a:ext>
            </a:extLst>
          </p:cNvPr>
          <p:cNvSpPr>
            <a:spLocks noGrp="1"/>
          </p:cNvSpPr>
          <p:nvPr>
            <p:ph idx="1"/>
          </p:nvPr>
        </p:nvSpPr>
        <p:spPr/>
        <p:txBody>
          <a:bodyPr>
            <a:normAutofit/>
          </a:bodyPr>
          <a:lstStyle/>
          <a:p>
            <a:pPr marL="0" indent="0">
              <a:buNone/>
            </a:pPr>
            <a:r>
              <a:rPr lang="en-IN" u="sng" dirty="0">
                <a:latin typeface="Calibri" panose="020F0502020204030204" pitchFamily="34" charset="0"/>
                <a:ea typeface="Calibri" panose="020F0502020204030204" pitchFamily="34" charset="0"/>
                <a:cs typeface="Calibri" panose="020F0502020204030204" pitchFamily="34" charset="0"/>
              </a:rPr>
              <a:t>AI-based recommendations for appointment management (Ayman Odeh et al., 2019)</a:t>
            </a:r>
            <a:endParaRPr lang="en-US" u="sng"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u="sng" dirty="0"/>
          </a:p>
          <a:p>
            <a:pPr marL="0" indent="0">
              <a:buNone/>
            </a:pPr>
            <a:r>
              <a:rPr lang="en-US" u="sng" dirty="0"/>
              <a:t>Advantages</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Optimized Scheduling:</a:t>
            </a:r>
            <a:r>
              <a:rPr lang="en-US" sz="1800" dirty="0">
                <a:latin typeface="Calibri" panose="020F0502020204030204" pitchFamily="34" charset="0"/>
                <a:ea typeface="Calibri" panose="020F0502020204030204" pitchFamily="34" charset="0"/>
                <a:cs typeface="Calibri" panose="020F0502020204030204" pitchFamily="34" charset="0"/>
              </a:rPr>
              <a:t> AI-based recommendations can analyze patterns in appointment data and suggest optimal scheduling times for both doctors and patients. This leads to a more efficient use of time, reducing waiting times for patients and minimizing gaps in the doctor's schedule, ultimately improving the overall workflow.</a:t>
            </a:r>
            <a:endParaRPr lang="en-US" sz="1800" u="sng"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u="sng" dirty="0"/>
          </a:p>
          <a:p>
            <a:pPr marL="0" indent="0">
              <a:buNone/>
            </a:pPr>
            <a:r>
              <a:rPr lang="en-US" sz="2400" u="sng" dirty="0"/>
              <a:t>Disadvantages </a:t>
            </a:r>
          </a:p>
          <a:p>
            <a:pPr marL="0" indent="0">
              <a:buNone/>
            </a:pPr>
            <a:r>
              <a:rPr lang="en-US" sz="1900" b="1" dirty="0">
                <a:latin typeface="Calibri" panose="020F0502020204030204" pitchFamily="34" charset="0"/>
                <a:ea typeface="Calibri" panose="020F0502020204030204" pitchFamily="34" charset="0"/>
                <a:cs typeface="Calibri" panose="020F0502020204030204" pitchFamily="34" charset="0"/>
              </a:rPr>
              <a:t>Data Dependency:</a:t>
            </a:r>
            <a:r>
              <a:rPr lang="en-US" sz="1900" dirty="0">
                <a:latin typeface="Calibri" panose="020F0502020204030204" pitchFamily="34" charset="0"/>
                <a:ea typeface="Calibri" panose="020F0502020204030204" pitchFamily="34" charset="0"/>
                <a:cs typeface="Calibri" panose="020F0502020204030204" pitchFamily="34" charset="0"/>
              </a:rPr>
              <a:t> The effectiveness of AI-based recommendations heavily depends on the quality and accuracy of the data used. If the data is incomplete or outdated, the AI might provide incorrect recommendations, which could lead to scheduling conflicts or inefficiencies in managing appointments.</a:t>
            </a:r>
            <a:endParaRPr lang="en-IN" sz="19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7472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E4F4D8-CB09-19BB-BF08-2B46E4186A7B}"/>
              </a:ext>
            </a:extLst>
          </p:cNvPr>
          <p:cNvSpPr>
            <a:spLocks noGrp="1"/>
          </p:cNvSpPr>
          <p:nvPr>
            <p:ph type="title"/>
          </p:nvPr>
        </p:nvSpPr>
        <p:spPr/>
        <p:txBody>
          <a:bodyPr/>
          <a:lstStyle/>
          <a:p>
            <a:r>
              <a:rPr lang="en-US" dirty="0"/>
              <a:t>Advantages and Disadvantages</a:t>
            </a:r>
            <a:endParaRPr lang="en-IN" dirty="0"/>
          </a:p>
        </p:txBody>
      </p:sp>
      <p:sp>
        <p:nvSpPr>
          <p:cNvPr id="3" name="Content Placeholder 2">
            <a:extLst>
              <a:ext uri="{FF2B5EF4-FFF2-40B4-BE49-F238E27FC236}">
                <a16:creationId xmlns:a16="http://schemas.microsoft.com/office/drawing/2014/main" xmlns="" id="{14DEB36D-A07A-9AFC-7C47-519B41DBEBBB}"/>
              </a:ext>
            </a:extLst>
          </p:cNvPr>
          <p:cNvSpPr>
            <a:spLocks noGrp="1"/>
          </p:cNvSpPr>
          <p:nvPr>
            <p:ph idx="1"/>
          </p:nvPr>
        </p:nvSpPr>
        <p:spPr/>
        <p:txBody>
          <a:bodyPr>
            <a:normAutofit/>
          </a:bodyPr>
          <a:lstStyle/>
          <a:p>
            <a:pPr marL="0" indent="0">
              <a:buNone/>
            </a:pPr>
            <a:r>
              <a:rPr lang="en-US" u="sng" dirty="0">
                <a:latin typeface="Calibri" panose="020F0502020204030204" pitchFamily="34" charset="0"/>
                <a:ea typeface="Calibri" panose="020F0502020204030204" pitchFamily="34" charset="0"/>
                <a:cs typeface="Calibri" panose="020F0502020204030204" pitchFamily="34" charset="0"/>
              </a:rPr>
              <a:t>Real-time appointment scheduling and video consultations (S. </a:t>
            </a:r>
            <a:r>
              <a:rPr lang="en-US" u="sng" dirty="0" err="1">
                <a:latin typeface="Calibri" panose="020F0502020204030204" pitchFamily="34" charset="0"/>
                <a:ea typeface="Calibri" panose="020F0502020204030204" pitchFamily="34" charset="0"/>
                <a:cs typeface="Calibri" panose="020F0502020204030204" pitchFamily="34" charset="0"/>
              </a:rPr>
              <a:t>Usharani</a:t>
            </a:r>
            <a:r>
              <a:rPr lang="en-US" u="sng" dirty="0">
                <a:latin typeface="Calibri" panose="020F0502020204030204" pitchFamily="34" charset="0"/>
                <a:ea typeface="Calibri" panose="020F0502020204030204" pitchFamily="34" charset="0"/>
                <a:cs typeface="Calibri" panose="020F0502020204030204" pitchFamily="34" charset="0"/>
              </a:rPr>
              <a:t> et al., 2021) </a:t>
            </a:r>
          </a:p>
          <a:p>
            <a:pPr marL="0" indent="0">
              <a:buNone/>
            </a:pPr>
            <a:endParaRPr lang="en-US" u="sng"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u="sng" dirty="0"/>
              <a:t>Advantages</a:t>
            </a:r>
            <a:r>
              <a:rPr lang="en-US" dirty="0"/>
              <a:t> </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Convenience and Flexibility:</a:t>
            </a:r>
            <a:r>
              <a:rPr lang="en-US" sz="1800" dirty="0">
                <a:latin typeface="Calibri" panose="020F0502020204030204" pitchFamily="34" charset="0"/>
                <a:ea typeface="Calibri" panose="020F0502020204030204" pitchFamily="34" charset="0"/>
                <a:cs typeface="Calibri" panose="020F0502020204030204" pitchFamily="34" charset="0"/>
              </a:rPr>
              <a:t> Real-time appointment scheduling and video consultations allow patients to book appointments and consult with doctors from the comfort of their homes. This flexibility reduces the need for in-person visits, saving time and making healthcare more accessible, especially for those in remote areas.</a:t>
            </a:r>
          </a:p>
          <a:p>
            <a:pPr marL="0" indent="0">
              <a:buNone/>
            </a:pPr>
            <a:endParaRPr lang="en-IN" b="1" dirty="0"/>
          </a:p>
          <a:p>
            <a:pPr marL="0" indent="0">
              <a:buNone/>
            </a:pPr>
            <a:r>
              <a:rPr lang="en-US" sz="2400" u="sng" dirty="0"/>
              <a:t>Disadvantages </a:t>
            </a:r>
          </a:p>
          <a:p>
            <a:pPr marL="0" indent="0">
              <a:buNone/>
            </a:pPr>
            <a:r>
              <a:rPr lang="en-US" sz="1900" b="1" dirty="0">
                <a:latin typeface="Calibri" panose="020F0502020204030204" pitchFamily="34" charset="0"/>
                <a:ea typeface="Calibri" panose="020F0502020204030204" pitchFamily="34" charset="0"/>
                <a:cs typeface="Calibri" panose="020F0502020204030204" pitchFamily="34" charset="0"/>
              </a:rPr>
              <a:t>Technical Limitations:</a:t>
            </a:r>
            <a:r>
              <a:rPr lang="en-US" sz="1900" dirty="0">
                <a:latin typeface="Calibri" panose="020F0502020204030204" pitchFamily="34" charset="0"/>
                <a:ea typeface="Calibri" panose="020F0502020204030204" pitchFamily="34" charset="0"/>
                <a:cs typeface="Calibri" panose="020F0502020204030204" pitchFamily="34" charset="0"/>
              </a:rPr>
              <a:t> The effectiveness of video consultations depends on the availability of stable internet connections and suitable devices. Patients or doctors with poor connectivity or outdated technology may experience disruptions, which can affect the quality of the consultation and lead to communication issues.</a:t>
            </a:r>
            <a:endParaRPr lang="en-IN" sz="19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9646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77072C-D413-99CC-3178-F7F49EF96477}"/>
              </a:ext>
            </a:extLst>
          </p:cNvPr>
          <p:cNvSpPr>
            <a:spLocks noGrp="1"/>
          </p:cNvSpPr>
          <p:nvPr>
            <p:ph type="title"/>
          </p:nvPr>
        </p:nvSpPr>
        <p:spPr/>
        <p:txBody>
          <a:bodyPr/>
          <a:lstStyle/>
          <a:p>
            <a:r>
              <a:rPr lang="en-US" dirty="0"/>
              <a:t>Advantages and Disadvantages</a:t>
            </a:r>
            <a:endParaRPr lang="en-IN" dirty="0"/>
          </a:p>
        </p:txBody>
      </p:sp>
      <p:sp>
        <p:nvSpPr>
          <p:cNvPr id="3" name="Content Placeholder 2">
            <a:extLst>
              <a:ext uri="{FF2B5EF4-FFF2-40B4-BE49-F238E27FC236}">
                <a16:creationId xmlns:a16="http://schemas.microsoft.com/office/drawing/2014/main" xmlns="" id="{E2DE3CB8-D4A9-F16E-3435-A029AB616C27}"/>
              </a:ext>
            </a:extLst>
          </p:cNvPr>
          <p:cNvSpPr>
            <a:spLocks noGrp="1"/>
          </p:cNvSpPr>
          <p:nvPr>
            <p:ph idx="1"/>
          </p:nvPr>
        </p:nvSpPr>
        <p:spPr/>
        <p:txBody>
          <a:bodyPr>
            <a:normAutofit/>
          </a:bodyPr>
          <a:lstStyle/>
          <a:p>
            <a:pPr marL="0" indent="0">
              <a:buNone/>
            </a:pPr>
            <a:r>
              <a:rPr lang="en-US" u="sng" dirty="0">
                <a:latin typeface="Calibri" panose="020F0502020204030204" pitchFamily="34" charset="0"/>
                <a:ea typeface="Calibri" panose="020F0502020204030204" pitchFamily="34" charset="0"/>
                <a:cs typeface="Calibri" panose="020F0502020204030204" pitchFamily="34" charset="0"/>
              </a:rPr>
              <a:t>Optimization of appointment scheduling using machine learning (Catalina Valenzuela-</a:t>
            </a:r>
            <a:r>
              <a:rPr lang="en-US" u="sng" dirty="0" err="1">
                <a:latin typeface="Calibri" panose="020F0502020204030204" pitchFamily="34" charset="0"/>
                <a:ea typeface="Calibri" panose="020F0502020204030204" pitchFamily="34" charset="0"/>
                <a:cs typeface="Calibri" panose="020F0502020204030204" pitchFamily="34" charset="0"/>
              </a:rPr>
              <a:t>Núñez</a:t>
            </a:r>
            <a:r>
              <a:rPr lang="en-US" u="sng" dirty="0">
                <a:latin typeface="Calibri" panose="020F0502020204030204" pitchFamily="34" charset="0"/>
                <a:ea typeface="Calibri" panose="020F0502020204030204" pitchFamily="34" charset="0"/>
                <a:cs typeface="Calibri" panose="020F0502020204030204" pitchFamily="34" charset="0"/>
              </a:rPr>
              <a:t> et al., 2024)</a:t>
            </a:r>
            <a:endParaRPr lang="en-GB" u="sng" dirty="0">
              <a:latin typeface="Calibri" panose="020F0502020204030204" pitchFamily="34" charset="0"/>
              <a:ea typeface="Calibri" panose="020F0502020204030204" pitchFamily="34" charset="0"/>
              <a:cs typeface="Calibri" panose="020F0502020204030204" pitchFamily="34" charset="0"/>
            </a:endParaRPr>
          </a:p>
          <a:p>
            <a:endParaRPr lang="en-IN" dirty="0"/>
          </a:p>
          <a:p>
            <a:pPr marL="0" indent="0">
              <a:buNone/>
            </a:pPr>
            <a:r>
              <a:rPr lang="en-US" u="sng" dirty="0"/>
              <a:t>Advantages</a:t>
            </a:r>
            <a:endParaRPr lang="en-IN" u="sng" dirty="0"/>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Increased Efficiency:</a:t>
            </a:r>
            <a:r>
              <a:rPr lang="en-US" sz="1800" dirty="0">
                <a:latin typeface="Calibri" panose="020F0502020204030204" pitchFamily="34" charset="0"/>
                <a:ea typeface="Calibri" panose="020F0502020204030204" pitchFamily="34" charset="0"/>
                <a:cs typeface="Calibri" panose="020F0502020204030204" pitchFamily="34" charset="0"/>
              </a:rPr>
              <a:t> Machine learning algorithms can analyze large volumes of data to identify patterns in patient behavior and predict the best appointment times. This leads to more efficient scheduling, reducing waiting times for patients and ensuring that doctors' schedules are better utilized.</a:t>
            </a:r>
          </a:p>
          <a:p>
            <a:pPr marL="0" indent="0">
              <a:buNone/>
            </a:pPr>
            <a:endParaRPr lang="en-IN" sz="1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u="sng" dirty="0"/>
              <a:t>Disadvantages </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Complexity and Implementation Costs:</a:t>
            </a:r>
            <a:r>
              <a:rPr lang="en-US" sz="1800" dirty="0">
                <a:latin typeface="Calibri" panose="020F0502020204030204" pitchFamily="34" charset="0"/>
                <a:ea typeface="Calibri" panose="020F0502020204030204" pitchFamily="34" charset="0"/>
                <a:cs typeface="Calibri" panose="020F0502020204030204" pitchFamily="34" charset="0"/>
              </a:rPr>
              <a:t> Implementing machine learning solutions for appointment scheduling can be costly and complex. It requires significant investment in technology, data infrastructure, and skilled personnel, which may be challenging for smaller healthcare facilities with limited resources.</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96052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A972E6-B1AE-7DBF-4198-308F3DB9A8D9}"/>
              </a:ext>
            </a:extLst>
          </p:cNvPr>
          <p:cNvSpPr>
            <a:spLocks noGrp="1"/>
          </p:cNvSpPr>
          <p:nvPr>
            <p:ph type="title"/>
          </p:nvPr>
        </p:nvSpPr>
        <p:spPr/>
        <p:txBody>
          <a:bodyPr/>
          <a:lstStyle/>
          <a:p>
            <a:endParaRPr lang="en-IN"/>
          </a:p>
        </p:txBody>
      </p:sp>
      <p:graphicFrame>
        <p:nvGraphicFramePr>
          <p:cNvPr id="7" name="Content Placeholder 6">
            <a:extLst>
              <a:ext uri="{FF2B5EF4-FFF2-40B4-BE49-F238E27FC236}">
                <a16:creationId xmlns:a16="http://schemas.microsoft.com/office/drawing/2014/main" xmlns="" id="{B2E436C7-544F-F68C-D433-81CAF8A4FC86}"/>
              </a:ext>
            </a:extLst>
          </p:cNvPr>
          <p:cNvGraphicFramePr>
            <a:graphicFrameLocks noGrp="1"/>
          </p:cNvGraphicFramePr>
          <p:nvPr>
            <p:ph idx="1"/>
            <p:extLst>
              <p:ext uri="{D42A27DB-BD31-4B8C-83A1-F6EECF244321}">
                <p14:modId xmlns:p14="http://schemas.microsoft.com/office/powerpoint/2010/main" val="1214664344"/>
              </p:ext>
            </p:extLst>
          </p:nvPr>
        </p:nvGraphicFramePr>
        <p:xfrm>
          <a:off x="0" y="1"/>
          <a:ext cx="12192000" cy="6934186"/>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4084476660"/>
                    </a:ext>
                  </a:extLst>
                </a:gridCol>
                <a:gridCol w="3048000">
                  <a:extLst>
                    <a:ext uri="{9D8B030D-6E8A-4147-A177-3AD203B41FA5}">
                      <a16:colId xmlns:a16="http://schemas.microsoft.com/office/drawing/2014/main" xmlns="" val="2393182927"/>
                    </a:ext>
                  </a:extLst>
                </a:gridCol>
                <a:gridCol w="3048000">
                  <a:extLst>
                    <a:ext uri="{9D8B030D-6E8A-4147-A177-3AD203B41FA5}">
                      <a16:colId xmlns:a16="http://schemas.microsoft.com/office/drawing/2014/main" xmlns="" val="3122463475"/>
                    </a:ext>
                  </a:extLst>
                </a:gridCol>
                <a:gridCol w="3048000">
                  <a:extLst>
                    <a:ext uri="{9D8B030D-6E8A-4147-A177-3AD203B41FA5}">
                      <a16:colId xmlns:a16="http://schemas.microsoft.com/office/drawing/2014/main" xmlns="" val="1848158142"/>
                    </a:ext>
                  </a:extLst>
                </a:gridCol>
              </a:tblGrid>
              <a:tr h="379867">
                <a:tc>
                  <a:txBody>
                    <a:bodyPr/>
                    <a:lstStyle/>
                    <a:p>
                      <a:r>
                        <a:rPr lang="en-US" dirty="0"/>
                        <a:t>Research papers</a:t>
                      </a:r>
                      <a:endParaRPr lang="en-IN" dirty="0"/>
                    </a:p>
                  </a:txBody>
                  <a:tcPr/>
                </a:tc>
                <a:tc>
                  <a:txBody>
                    <a:bodyPr/>
                    <a:lstStyle/>
                    <a:p>
                      <a:r>
                        <a:rPr lang="en-US" dirty="0"/>
                        <a:t>Author</a:t>
                      </a:r>
                      <a:endParaRPr lang="en-IN" dirty="0"/>
                    </a:p>
                  </a:txBody>
                  <a:tcPr/>
                </a:tc>
                <a:tc>
                  <a:txBody>
                    <a:bodyPr/>
                    <a:lstStyle/>
                    <a:p>
                      <a:r>
                        <a:rPr lang="en-US" dirty="0"/>
                        <a:t>Year</a:t>
                      </a:r>
                      <a:endParaRPr lang="en-IN" dirty="0"/>
                    </a:p>
                  </a:txBody>
                  <a:tcPr/>
                </a:tc>
                <a:tc>
                  <a:txBody>
                    <a:bodyPr/>
                    <a:lstStyle/>
                    <a:p>
                      <a:r>
                        <a:rPr lang="en-US" dirty="0"/>
                        <a:t>Methodology used</a:t>
                      </a:r>
                      <a:endParaRPr lang="en-IN" dirty="0"/>
                    </a:p>
                  </a:txBody>
                  <a:tcPr/>
                </a:tc>
                <a:extLst>
                  <a:ext uri="{0D108BD9-81ED-4DB2-BD59-A6C34878D82A}">
                    <a16:rowId xmlns:a16="http://schemas.microsoft.com/office/drawing/2014/main" xmlns="" val="1076323749"/>
                  </a:ext>
                </a:extLst>
              </a:tr>
              <a:tr h="885039">
                <a:tc>
                  <a:txBody>
                    <a:bodyPr/>
                    <a:lstStyle/>
                    <a:p>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Automated appointment reminders to reduce no-shows </a:t>
                      </a:r>
                      <a:endParaRPr lang="en-IN" sz="1400" u="none" dirty="0"/>
                    </a:p>
                  </a:txBody>
                  <a:tcPr/>
                </a:tc>
                <a:tc>
                  <a:txBody>
                    <a:bodyPr/>
                    <a:lstStyle/>
                    <a:p>
                      <a:r>
                        <a:rPr lang="en-IN" dirty="0" err="1">
                          <a:latin typeface="Calibri" panose="020F0502020204030204" pitchFamily="34" charset="0"/>
                          <a:ea typeface="Calibri" panose="020F0502020204030204" pitchFamily="34" charset="0"/>
                          <a:cs typeface="Calibri" panose="020F0502020204030204" pitchFamily="34" charset="0"/>
                        </a:rPr>
                        <a:t>Jirabhron</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Chaiwongsai</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a:t>2016</a:t>
                      </a:r>
                      <a:endParaRPr lang="en-IN" dirty="0"/>
                    </a:p>
                  </a:txBody>
                  <a:tcPr/>
                </a:tc>
                <a:tc>
                  <a:txBody>
                    <a:bodyPr/>
                    <a:lstStyle/>
                    <a:p>
                      <a:r>
                        <a:rPr lang="en-US" sz="1200" dirty="0"/>
                        <a:t>providing consistent outreach to patients and giving them multiple opportunities to confirm or cancel their appointment</a:t>
                      </a:r>
                      <a:endParaRPr lang="en-IN" sz="1200" dirty="0"/>
                    </a:p>
                  </a:txBody>
                  <a:tcPr/>
                </a:tc>
                <a:extLst>
                  <a:ext uri="{0D108BD9-81ED-4DB2-BD59-A6C34878D82A}">
                    <a16:rowId xmlns:a16="http://schemas.microsoft.com/office/drawing/2014/main" xmlns="" val="1766058367"/>
                  </a:ext>
                </a:extLst>
              </a:tr>
              <a:tr h="1353168">
                <a:tc>
                  <a:txBody>
                    <a:bodyPr/>
                    <a:lstStyle/>
                    <a:p>
                      <a:r>
                        <a:rPr lang="en-US" sz="1400" dirty="0">
                          <a:latin typeface="Calibri" panose="020F0502020204030204" pitchFamily="34" charset="0"/>
                          <a:ea typeface="Calibri" panose="020F0502020204030204" pitchFamily="34" charset="0"/>
                          <a:cs typeface="Calibri" panose="020F0502020204030204" pitchFamily="34" charset="0"/>
                        </a:rPr>
                        <a:t>The use of mobile applications to improve doctor-patient interaction </a:t>
                      </a:r>
                      <a:endParaRPr lang="en-IN" sz="1400" dirty="0"/>
                    </a:p>
                  </a:txBody>
                  <a:tcPr/>
                </a:tc>
                <a:tc>
                  <a:txBody>
                    <a:bodyPr/>
                    <a:lstStyle/>
                    <a:p>
                      <a:r>
                        <a:rPr lang="en-US" dirty="0" err="1">
                          <a:latin typeface="Calibri" panose="020F0502020204030204" pitchFamily="34" charset="0"/>
                          <a:ea typeface="Calibri" panose="020F0502020204030204" pitchFamily="34" charset="0"/>
                          <a:cs typeface="Calibri" panose="020F0502020204030204" pitchFamily="34" charset="0"/>
                        </a:rPr>
                        <a:t>Ekwonwune</a:t>
                      </a:r>
                      <a:r>
                        <a:rPr lang="en-US" dirty="0">
                          <a:latin typeface="Calibri" panose="020F0502020204030204" pitchFamily="34" charset="0"/>
                          <a:ea typeface="Calibri" panose="020F0502020204030204" pitchFamily="34" charset="0"/>
                          <a:cs typeface="Calibri" panose="020F0502020204030204" pitchFamily="34" charset="0"/>
                        </a:rPr>
                        <a:t> Emmanuel</a:t>
                      </a:r>
                      <a:endParaRPr lang="en-IN" dirty="0"/>
                    </a:p>
                  </a:txBody>
                  <a:tcPr/>
                </a:tc>
                <a:tc>
                  <a:txBody>
                    <a:bodyPr/>
                    <a:lstStyle/>
                    <a:p>
                      <a:r>
                        <a:rPr lang="en-US" dirty="0"/>
                        <a:t>2019</a:t>
                      </a:r>
                      <a:endParaRPr lang="en-IN" dirty="0"/>
                    </a:p>
                  </a:txBody>
                  <a:tcPr/>
                </a:tc>
                <a:tc>
                  <a:txBody>
                    <a:bodyPr/>
                    <a:lstStyle/>
                    <a:p>
                      <a:r>
                        <a:rPr lang="en-US" sz="1200" dirty="0"/>
                        <a:t>This methodology provides a comprehensive approach to evaluating the role of mobile applications in enhancing doctor-patient interaction, helping to generate meaningful insights for healthcare improvements</a:t>
                      </a:r>
                      <a:endParaRPr lang="en-IN" sz="1200" dirty="0"/>
                    </a:p>
                  </a:txBody>
                  <a:tcPr/>
                </a:tc>
                <a:extLst>
                  <a:ext uri="{0D108BD9-81ED-4DB2-BD59-A6C34878D82A}">
                    <a16:rowId xmlns:a16="http://schemas.microsoft.com/office/drawing/2014/main" xmlns="" val="508287665"/>
                  </a:ext>
                </a:extLst>
              </a:tr>
              <a:tr h="1353168">
                <a:tc>
                  <a:txBody>
                    <a:bodyPr/>
                    <a:lstStyle/>
                    <a:p>
                      <a:r>
                        <a:rPr lang="en-IN" sz="1400" dirty="0">
                          <a:latin typeface="Calibri" panose="020F0502020204030204" pitchFamily="34" charset="0"/>
                          <a:ea typeface="Calibri" panose="020F0502020204030204" pitchFamily="34" charset="0"/>
                          <a:cs typeface="Calibri" panose="020F0502020204030204" pitchFamily="34" charset="0"/>
                        </a:rPr>
                        <a:t>AI-based recommendations for appointment management </a:t>
                      </a:r>
                      <a:endParaRPr lang="en-IN" sz="1400" dirty="0"/>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Ayman Odeh </a:t>
                      </a:r>
                      <a:endParaRPr lang="en-IN" dirty="0"/>
                    </a:p>
                  </a:txBody>
                  <a:tcPr/>
                </a:tc>
                <a:tc>
                  <a:txBody>
                    <a:bodyPr/>
                    <a:lstStyle/>
                    <a:p>
                      <a:r>
                        <a:rPr lang="en-US" dirty="0"/>
                        <a:t>2019</a:t>
                      </a:r>
                      <a:endParaRPr lang="en-IN" dirty="0"/>
                    </a:p>
                  </a:txBody>
                  <a:tcPr/>
                </a:tc>
                <a:tc>
                  <a:txBody>
                    <a:bodyPr/>
                    <a:lstStyle/>
                    <a:p>
                      <a:r>
                        <a:rPr lang="en-US" sz="1200" dirty="0"/>
                        <a:t>This methodology ensures a comprehensive approach to evaluating AI-based recommendations for appointment management, with a focus on efficiency, patient satisfaction, and operational improvements.</a:t>
                      </a:r>
                      <a:endParaRPr lang="en-IN" sz="1200" dirty="0"/>
                    </a:p>
                  </a:txBody>
                  <a:tcPr/>
                </a:tc>
                <a:extLst>
                  <a:ext uri="{0D108BD9-81ED-4DB2-BD59-A6C34878D82A}">
                    <a16:rowId xmlns:a16="http://schemas.microsoft.com/office/drawing/2014/main" xmlns="" val="1769688936"/>
                  </a:ext>
                </a:extLst>
              </a:tr>
              <a:tr h="1353168">
                <a:tc>
                  <a:txBody>
                    <a:bodyPr/>
                    <a:lstStyle/>
                    <a:p>
                      <a:r>
                        <a:rPr lang="en-US" sz="1400" dirty="0">
                          <a:latin typeface="Calibri" panose="020F0502020204030204" pitchFamily="34" charset="0"/>
                          <a:ea typeface="Calibri" panose="020F0502020204030204" pitchFamily="34" charset="0"/>
                          <a:cs typeface="Calibri" panose="020F0502020204030204" pitchFamily="34" charset="0"/>
                        </a:rPr>
                        <a:t>Real-time appointment scheduling and video consultations </a:t>
                      </a:r>
                      <a:endParaRPr lang="en-IN" sz="1400" dirty="0"/>
                    </a:p>
                  </a:txBody>
                  <a:tcPr/>
                </a:tc>
                <a:tc>
                  <a:txBody>
                    <a:bodyPr/>
                    <a:lstStyle/>
                    <a:p>
                      <a:r>
                        <a:rPr lang="en-US" u="sng" dirty="0">
                          <a:latin typeface="Calibri" panose="020F0502020204030204" pitchFamily="34" charset="0"/>
                          <a:ea typeface="Calibri" panose="020F0502020204030204" pitchFamily="34" charset="0"/>
                          <a:cs typeface="Calibri" panose="020F0502020204030204" pitchFamily="34" charset="0"/>
                        </a:rPr>
                        <a:t>S. </a:t>
                      </a:r>
                      <a:r>
                        <a:rPr lang="en-US" u="sng" dirty="0" err="1">
                          <a:latin typeface="Calibri" panose="020F0502020204030204" pitchFamily="34" charset="0"/>
                          <a:ea typeface="Calibri" panose="020F0502020204030204" pitchFamily="34" charset="0"/>
                          <a:cs typeface="Calibri" panose="020F0502020204030204" pitchFamily="34" charset="0"/>
                        </a:rPr>
                        <a:t>Usharani</a:t>
                      </a:r>
                      <a:r>
                        <a:rPr lang="en-US" u="sng" dirty="0">
                          <a:latin typeface="Calibri" panose="020F0502020204030204" pitchFamily="34" charset="0"/>
                          <a:ea typeface="Calibri" panose="020F0502020204030204" pitchFamily="34" charset="0"/>
                          <a:cs typeface="Calibri" panose="020F0502020204030204" pitchFamily="34" charset="0"/>
                        </a:rPr>
                        <a:t> </a:t>
                      </a:r>
                      <a:endParaRPr lang="en-IN" b="1" dirty="0"/>
                    </a:p>
                  </a:txBody>
                  <a:tcPr/>
                </a:tc>
                <a:tc>
                  <a:txBody>
                    <a:bodyPr/>
                    <a:lstStyle/>
                    <a:p>
                      <a:r>
                        <a:rPr lang="en-US" dirty="0"/>
                        <a:t>2021</a:t>
                      </a:r>
                      <a:endParaRPr lang="en-IN" dirty="0"/>
                    </a:p>
                  </a:txBody>
                  <a:tcPr/>
                </a:tc>
                <a:tc>
                  <a:txBody>
                    <a:bodyPr/>
                    <a:lstStyle/>
                    <a:p>
                      <a:r>
                        <a:rPr lang="en-US" sz="1200" dirty="0"/>
                        <a:t>This methodology offers a comprehensive approach to studying real-time appointment scheduling and video consultations, focusing on both technology performance and user experience to enhance healthcare delivery.</a:t>
                      </a:r>
                      <a:endParaRPr lang="en-IN" sz="1200" dirty="0"/>
                    </a:p>
                  </a:txBody>
                  <a:tcPr/>
                </a:tc>
                <a:extLst>
                  <a:ext uri="{0D108BD9-81ED-4DB2-BD59-A6C34878D82A}">
                    <a16:rowId xmlns:a16="http://schemas.microsoft.com/office/drawing/2014/main" xmlns="" val="2479047878"/>
                  </a:ext>
                </a:extLst>
              </a:tr>
              <a:tr h="1533590">
                <a:tc>
                  <a:txBody>
                    <a:bodyPr/>
                    <a:lstStyle/>
                    <a:p>
                      <a:r>
                        <a:rPr lang="en-US" sz="1400" dirty="0">
                          <a:latin typeface="Calibri" panose="020F0502020204030204" pitchFamily="34" charset="0"/>
                          <a:ea typeface="Calibri" panose="020F0502020204030204" pitchFamily="34" charset="0"/>
                          <a:cs typeface="Calibri" panose="020F0502020204030204" pitchFamily="34" charset="0"/>
                        </a:rPr>
                        <a:t>Optimization of appointment scheduling using machine learning </a:t>
                      </a:r>
                      <a:endParaRPr lang="en-IN" sz="1400" dirty="0"/>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Catalina Valenzuela-</a:t>
                      </a:r>
                      <a:r>
                        <a:rPr lang="en-US" dirty="0" err="1">
                          <a:latin typeface="Calibri" panose="020F0502020204030204" pitchFamily="34" charset="0"/>
                          <a:ea typeface="Calibri" panose="020F0502020204030204" pitchFamily="34" charset="0"/>
                          <a:cs typeface="Calibri" panose="020F0502020204030204" pitchFamily="34" charset="0"/>
                        </a:rPr>
                        <a:t>Núñez</a:t>
                      </a:r>
                      <a:endParaRPr lang="en-IN" dirty="0"/>
                    </a:p>
                  </a:txBody>
                  <a:tcPr/>
                </a:tc>
                <a:tc>
                  <a:txBody>
                    <a:bodyPr/>
                    <a:lstStyle/>
                    <a:p>
                      <a:r>
                        <a:rPr lang="en-US" dirty="0"/>
                        <a:t>2024</a:t>
                      </a:r>
                      <a:endParaRPr lang="en-IN" dirty="0"/>
                    </a:p>
                  </a:txBody>
                  <a:tcPr/>
                </a:tc>
                <a:tc>
                  <a:txBody>
                    <a:bodyPr/>
                    <a:lstStyle/>
                    <a:p>
                      <a:r>
                        <a:rPr lang="en-US" sz="1200" dirty="0"/>
                        <a:t>This methodology provides a comprehensive approach to developing and evaluating machine learning models for optimizing appointment scheduling, ensuring that the solution is effective, scalable, and user-friendly in real-world healthcare environments</a:t>
                      </a:r>
                      <a:endParaRPr lang="en-IN" sz="1200" dirty="0"/>
                    </a:p>
                  </a:txBody>
                  <a:tcPr/>
                </a:tc>
                <a:extLst>
                  <a:ext uri="{0D108BD9-81ED-4DB2-BD59-A6C34878D82A}">
                    <a16:rowId xmlns:a16="http://schemas.microsoft.com/office/drawing/2014/main" xmlns="" val="3074835149"/>
                  </a:ext>
                </a:extLst>
              </a:tr>
            </a:tbl>
          </a:graphicData>
        </a:graphic>
      </p:graphicFrame>
    </p:spTree>
    <p:extLst>
      <p:ext uri="{BB962C8B-B14F-4D97-AF65-F5344CB8AC3E}">
        <p14:creationId xmlns:p14="http://schemas.microsoft.com/office/powerpoint/2010/main" val="271026411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696</TotalTime>
  <Words>1544</Words>
  <Application>Microsoft Office PowerPoint</Application>
  <PresentationFormat>Widescreen</PresentationFormat>
  <Paragraphs>186</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Bookman Old Style</vt:lpstr>
      <vt:lpstr>Calibri</vt:lpstr>
      <vt:lpstr>Cambria</vt:lpstr>
      <vt:lpstr>Times New Roman</vt:lpstr>
      <vt:lpstr>Verdana</vt:lpstr>
      <vt:lpstr>Bioinformatics</vt:lpstr>
      <vt:lpstr>PROJECT TITLE: DOCTOR APP</vt:lpstr>
      <vt:lpstr>Introduction</vt:lpstr>
      <vt:lpstr>Literature Review</vt:lpstr>
      <vt:lpstr>Advantages and Disadvantages</vt:lpstr>
      <vt:lpstr>Advantages and Disadvantages</vt:lpstr>
      <vt:lpstr>Advantages and Disadvantages</vt:lpstr>
      <vt:lpstr>Advantages and Disadvantages</vt:lpstr>
      <vt:lpstr>Advantages and Disadvantages</vt:lpstr>
      <vt:lpstr>PowerPoint Presentation</vt:lpstr>
      <vt:lpstr>Proposed Method</vt:lpstr>
      <vt:lpstr>Objectives</vt:lpstr>
      <vt:lpstr>Methodology/Modules</vt:lpstr>
      <vt:lpstr>Methodology/Modules</vt:lpstr>
      <vt:lpstr>Software components</vt:lpstr>
      <vt:lpstr>Hardware Components</vt:lpstr>
      <vt:lpstr>Timeline of Project</vt:lpstr>
      <vt:lpstr>Expected Outcomes</vt:lpstr>
      <vt:lpstr>Github Link</vt:lpstr>
      <vt:lpstr>Conclusion</vt:lpstr>
      <vt:lpstr>References</vt:lpstr>
      <vt:lpstr>Project work mapping with SDG</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Windows User</cp:lastModifiedBy>
  <cp:revision>22</cp:revision>
  <dcterms:created xsi:type="dcterms:W3CDTF">2023-03-16T03:26:27Z</dcterms:created>
  <dcterms:modified xsi:type="dcterms:W3CDTF">2025-01-16T09:46:34Z</dcterms:modified>
</cp:coreProperties>
</file>