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5" r:id="rId8"/>
    <p:sldId id="266" r:id="rId9"/>
    <p:sldId id="2146847056" r:id="rId10"/>
    <p:sldId id="2146847057" r:id="rId11"/>
    <p:sldId id="267" r:id="rId12"/>
    <p:sldId id="2146847059" r:id="rId13"/>
    <p:sldId id="2146847061" r:id="rId14"/>
    <p:sldId id="2146847062" r:id="rId15"/>
    <p:sldId id="2146847063" r:id="rId16"/>
    <p:sldId id="2146847064" r:id="rId17"/>
    <p:sldId id="2146847060" r:id="rId18"/>
    <p:sldId id="268" r:id="rId19"/>
    <p:sldId id="2146847058"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96AA8-B3D9-49BB-A8BE-1B87559A91F2}" v="98" dt="2025-07-22T14:48:29.107"/>
    <p1510:client id="{9D6B78C1-E774-408D-BA18-06B0EF1C2B68}" v="300" dt="2025-07-23T08:46:04.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9" d="100"/>
          <a:sy n="59" d="100"/>
        </p:scale>
        <p:origin x="95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5" Type="http://schemas.openxmlformats.org/officeDocument/2006/relationships/hyperlink" Target="https://docs.python.org/3/" TargetMode="External"/><Relationship Id="rId4" Type="http://schemas.openxmlformats.org/officeDocument/2006/relationships/hyperlink" Target="https://matplotlib.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ea typeface="+mj-lt"/>
                <a:cs typeface="+mj-lt"/>
              </a:rPr>
              <a:t>Employee Salary Prediction using Machine Learning Algorithm</a:t>
            </a:r>
            <a:endParaRPr lang="en-US" dirty="0">
              <a:solidFill>
                <a:schemeClr val="accent1"/>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066043" y="4586365"/>
            <a:ext cx="8031669"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a:cs typeface="Arial"/>
              </a:rPr>
              <a:t>Presented By:</a:t>
            </a:r>
          </a:p>
          <a:p>
            <a:r>
              <a:rPr lang="en-US" sz="2400" b="1" dirty="0">
                <a:solidFill>
                  <a:schemeClr val="accent1">
                    <a:lumMod val="75000"/>
                  </a:schemeClr>
                </a:solidFill>
                <a:latin typeface="Arial"/>
                <a:cs typeface="Arial"/>
              </a:rPr>
              <a:t>1. Student Name-Akshay Ananta </a:t>
            </a:r>
            <a:r>
              <a:rPr lang="en-US" sz="2400" b="1" err="1">
                <a:solidFill>
                  <a:schemeClr val="accent1">
                    <a:lumMod val="75000"/>
                  </a:schemeClr>
                </a:solidFill>
                <a:latin typeface="Arial"/>
                <a:cs typeface="Arial"/>
              </a:rPr>
              <a:t>Besekar</a:t>
            </a:r>
            <a:endParaRPr lang="en-US" sz="2400" b="1">
              <a:solidFill>
                <a:schemeClr val="accent1">
                  <a:lumMod val="75000"/>
                </a:schemeClr>
              </a:solidFill>
              <a:latin typeface="Arial"/>
              <a:cs typeface="Arial"/>
            </a:endParaRPr>
          </a:p>
          <a:p>
            <a:r>
              <a:rPr lang="en-US" sz="2400" b="1" dirty="0">
                <a:solidFill>
                  <a:schemeClr val="accent1">
                    <a:lumMod val="75000"/>
                  </a:schemeClr>
                </a:solidFill>
                <a:latin typeface="Arial"/>
                <a:cs typeface="Arial"/>
              </a:rPr>
              <a:t>2. College Name-PES Modern Insitute of Business Studies </a:t>
            </a:r>
            <a:r>
              <a:rPr lang="en-US" sz="2400" b="1" err="1">
                <a:solidFill>
                  <a:schemeClr val="accent1">
                    <a:lumMod val="75000"/>
                  </a:schemeClr>
                </a:solidFill>
                <a:latin typeface="Arial"/>
                <a:cs typeface="Arial"/>
              </a:rPr>
              <a:t>Nigdi</a:t>
            </a:r>
            <a:r>
              <a:rPr lang="en-US" sz="2400" b="1" dirty="0">
                <a:solidFill>
                  <a:schemeClr val="accent1">
                    <a:lumMod val="75000"/>
                  </a:schemeClr>
                </a:solidFill>
                <a:latin typeface="Arial"/>
                <a:cs typeface="Arial"/>
              </a:rPr>
              <a:t>, Pune </a:t>
            </a:r>
            <a:endParaRPr lang="en-US" sz="240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513F-CA83-036C-E2F9-E76A0EAAB7AB}"/>
              </a:ext>
            </a:extLst>
          </p:cNvPr>
          <p:cNvSpPr>
            <a:spLocks noGrp="1"/>
          </p:cNvSpPr>
          <p:nvPr>
            <p:ph type="title"/>
          </p:nvPr>
        </p:nvSpPr>
        <p:spPr/>
        <p:txBody>
          <a:bodyPr/>
          <a:lstStyle/>
          <a:p>
            <a:endParaRPr lang="en-US"/>
          </a:p>
        </p:txBody>
      </p:sp>
      <p:pic>
        <p:nvPicPr>
          <p:cNvPr id="7" name="Content Placeholder 6" descr="A screenshot of a computer&#10;&#10;AI-generated content may be incorrect.">
            <a:extLst>
              <a:ext uri="{FF2B5EF4-FFF2-40B4-BE49-F238E27FC236}">
                <a16:creationId xmlns:a16="http://schemas.microsoft.com/office/drawing/2014/main" id="{5FA60399-2F82-B9A0-B41E-3D6E5731A193}"/>
              </a:ext>
            </a:extLst>
          </p:cNvPr>
          <p:cNvPicPr>
            <a:picLocks noGrp="1" noChangeAspect="1"/>
          </p:cNvPicPr>
          <p:nvPr>
            <p:ph idx="1"/>
          </p:nvPr>
        </p:nvPicPr>
        <p:blipFill>
          <a:blip r:embed="rId2"/>
          <a:stretch>
            <a:fillRect/>
          </a:stretch>
        </p:blipFill>
        <p:spPr>
          <a:xfrm>
            <a:off x="844379" y="842973"/>
            <a:ext cx="9864810" cy="5787079"/>
          </a:xfrm>
          <a:prstGeom prst="rect">
            <a:avLst/>
          </a:prstGeom>
        </p:spPr>
      </p:pic>
    </p:spTree>
    <p:extLst>
      <p:ext uri="{BB962C8B-B14F-4D97-AF65-F5344CB8AC3E}">
        <p14:creationId xmlns:p14="http://schemas.microsoft.com/office/powerpoint/2010/main" val="24441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4" name="Content Placeholder 3" descr="A screenshot of a computer screen&#10;&#10;AI-generated content may be incorrect.">
            <a:extLst>
              <a:ext uri="{FF2B5EF4-FFF2-40B4-BE49-F238E27FC236}">
                <a16:creationId xmlns:a16="http://schemas.microsoft.com/office/drawing/2014/main" id="{40CCF215-35E1-928D-41B9-B08BA2D5E11E}"/>
              </a:ext>
            </a:extLst>
          </p:cNvPr>
          <p:cNvPicPr>
            <a:picLocks noGrp="1" noChangeAspect="1"/>
          </p:cNvPicPr>
          <p:nvPr>
            <p:ph idx="1"/>
          </p:nvPr>
        </p:nvPicPr>
        <p:blipFill>
          <a:blip r:embed="rId2"/>
          <a:stretch>
            <a:fillRect/>
          </a:stretch>
        </p:blipFill>
        <p:spPr>
          <a:xfrm>
            <a:off x="448733" y="1731835"/>
            <a:ext cx="5486400" cy="4538017"/>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8BFCCA46-CC38-522F-6E53-06AE5EDAC998}"/>
              </a:ext>
            </a:extLst>
          </p:cNvPr>
          <p:cNvPicPr>
            <a:picLocks noChangeAspect="1"/>
          </p:cNvPicPr>
          <p:nvPr/>
        </p:nvPicPr>
        <p:blipFill>
          <a:blip r:embed="rId3"/>
          <a:stretch>
            <a:fillRect/>
          </a:stretch>
        </p:blipFill>
        <p:spPr>
          <a:xfrm>
            <a:off x="6256867" y="1755125"/>
            <a:ext cx="5496697" cy="4517423"/>
          </a:xfrm>
          <a:prstGeom prst="rect">
            <a:avLst/>
          </a:prstGeom>
        </p:spPr>
      </p:pic>
    </p:spTree>
    <p:extLst>
      <p:ext uri="{BB962C8B-B14F-4D97-AF65-F5344CB8AC3E}">
        <p14:creationId xmlns:p14="http://schemas.microsoft.com/office/powerpoint/2010/main" val="185519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descr="A screenshot of a computer&#10;&#10;AI-generated content may be incorrect.">
            <a:extLst>
              <a:ext uri="{FF2B5EF4-FFF2-40B4-BE49-F238E27FC236}">
                <a16:creationId xmlns:a16="http://schemas.microsoft.com/office/drawing/2014/main" id="{9D526305-E2EB-410F-E141-039C3A9DA777}"/>
              </a:ext>
            </a:extLst>
          </p:cNvPr>
          <p:cNvPicPr>
            <a:picLocks noChangeAspect="1"/>
          </p:cNvPicPr>
          <p:nvPr/>
        </p:nvPicPr>
        <p:blipFill>
          <a:blip r:embed="rId2"/>
          <a:stretch>
            <a:fillRect/>
          </a:stretch>
        </p:blipFill>
        <p:spPr>
          <a:xfrm>
            <a:off x="448733" y="1268456"/>
            <a:ext cx="5486400" cy="5001396"/>
          </a:xfrm>
          <a:prstGeom prst="rect">
            <a:avLst/>
          </a:prstGeom>
        </p:spPr>
      </p:pic>
      <p:pic>
        <p:nvPicPr>
          <p:cNvPr id="4" name="Content Placeholder 3" descr="A screenshot of a computer&#10;&#10;AI-generated content may be incorrect.">
            <a:extLst>
              <a:ext uri="{FF2B5EF4-FFF2-40B4-BE49-F238E27FC236}">
                <a16:creationId xmlns:a16="http://schemas.microsoft.com/office/drawing/2014/main" id="{06A1EDFC-BA86-20BE-F2C2-96AD4A059AD1}"/>
              </a:ext>
            </a:extLst>
          </p:cNvPr>
          <p:cNvPicPr>
            <a:picLocks noGrp="1" noChangeAspect="1"/>
          </p:cNvPicPr>
          <p:nvPr>
            <p:ph idx="1"/>
          </p:nvPr>
        </p:nvPicPr>
        <p:blipFill>
          <a:blip r:embed="rId3"/>
          <a:stretch>
            <a:fillRect/>
          </a:stretch>
        </p:blipFill>
        <p:spPr>
          <a:xfrm>
            <a:off x="6256867" y="1281450"/>
            <a:ext cx="5496697" cy="4991098"/>
          </a:xfrm>
          <a:prstGeom prst="rect">
            <a:avLst/>
          </a:prstGeom>
        </p:spPr>
      </p:pic>
    </p:spTree>
    <p:extLst>
      <p:ext uri="{BB962C8B-B14F-4D97-AF65-F5344CB8AC3E}">
        <p14:creationId xmlns:p14="http://schemas.microsoft.com/office/powerpoint/2010/main" val="911604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47635E20-64DD-212D-8D3C-E4564345279B}"/>
              </a:ext>
            </a:extLst>
          </p:cNvPr>
          <p:cNvPicPr>
            <a:picLocks noGrp="1" noChangeAspect="1"/>
          </p:cNvPicPr>
          <p:nvPr>
            <p:ph idx="1"/>
          </p:nvPr>
        </p:nvPicPr>
        <p:blipFill>
          <a:blip r:embed="rId2"/>
          <a:stretch>
            <a:fillRect/>
          </a:stretch>
        </p:blipFill>
        <p:spPr>
          <a:xfrm>
            <a:off x="154459" y="925350"/>
            <a:ext cx="5941541" cy="5581135"/>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256B79E4-D51E-57EC-53E2-97D7C0A6C43F}"/>
              </a:ext>
            </a:extLst>
          </p:cNvPr>
          <p:cNvPicPr>
            <a:picLocks noChangeAspect="1"/>
          </p:cNvPicPr>
          <p:nvPr/>
        </p:nvPicPr>
        <p:blipFill>
          <a:blip r:embed="rId3"/>
          <a:stretch>
            <a:fillRect/>
          </a:stretch>
        </p:blipFill>
        <p:spPr>
          <a:xfrm>
            <a:off x="6425513" y="926757"/>
            <a:ext cx="5581137" cy="5581134"/>
          </a:xfrm>
          <a:prstGeom prst="rect">
            <a:avLst/>
          </a:prstGeom>
        </p:spPr>
      </p:pic>
    </p:spTree>
    <p:extLst>
      <p:ext uri="{BB962C8B-B14F-4D97-AF65-F5344CB8AC3E}">
        <p14:creationId xmlns:p14="http://schemas.microsoft.com/office/powerpoint/2010/main" val="1810819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C7AB07-1D62-72AF-426D-CCB019CF440F}"/>
              </a:ext>
            </a:extLst>
          </p:cNvPr>
          <p:cNvSpPr>
            <a:spLocks noGrp="1"/>
          </p:cNvSpPr>
          <p:nvPr>
            <p:ph idx="1"/>
          </p:nvPr>
        </p:nvSpPr>
        <p:spPr/>
        <p:txBody>
          <a:bodyPr/>
          <a:lstStyle/>
          <a:p>
            <a:pPr marL="305435" indent="-305435">
              <a:buNone/>
            </a:pPr>
            <a:r>
              <a:rPr lang="en-US" sz="2600" b="1" dirty="0"/>
              <a:t> </a:t>
            </a:r>
            <a:r>
              <a:rPr lang="en-US" sz="2600" b="1" dirty="0" err="1"/>
              <a:t>Github</a:t>
            </a:r>
            <a:r>
              <a:rPr lang="en-US" sz="2600" b="1" dirty="0"/>
              <a:t> link</a:t>
            </a:r>
            <a:endParaRPr lang="en-US" sz="2600" dirty="0">
              <a:solidFill>
                <a:srgbClr val="000000"/>
              </a:solidFill>
            </a:endParaRPr>
          </a:p>
          <a:p>
            <a:pPr marL="305435" indent="-305435"/>
            <a:r>
              <a:rPr lang="en-US" sz="2600" dirty="0">
                <a:solidFill>
                  <a:srgbClr val="000000"/>
                </a:solidFill>
              </a:rPr>
              <a:t>https</a:t>
            </a:r>
            <a:r>
              <a:rPr lang="en-US" sz="2600" dirty="0">
                <a:solidFill>
                  <a:srgbClr val="000000"/>
                </a:solidFill>
                <a:ea typeface="+mn-lt"/>
                <a:cs typeface="+mn-lt"/>
              </a:rPr>
              <a:t>://github.com/Akshay01-B</a:t>
            </a:r>
            <a:endParaRPr lang="en-US" sz="2600" dirty="0">
              <a:solidFill>
                <a:srgbClr val="000000"/>
              </a:solidFill>
            </a:endParaRPr>
          </a:p>
          <a:p>
            <a:pPr marL="305435" indent="-305435"/>
            <a:endParaRPr lang="en-US" dirty="0"/>
          </a:p>
        </p:txBody>
      </p:sp>
    </p:spTree>
    <p:extLst>
      <p:ext uri="{BB962C8B-B14F-4D97-AF65-F5344CB8AC3E}">
        <p14:creationId xmlns:p14="http://schemas.microsoft.com/office/powerpoint/2010/main" val="288612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21242"/>
            <a:ext cx="11029615" cy="5363243"/>
          </a:xfrm>
        </p:spPr>
        <p:txBody>
          <a:bodyPr vert="horz" lIns="91440" tIns="45720" rIns="91440" bIns="45720" rtlCol="0" anchor="ctr">
            <a:noAutofit/>
          </a:bodyPr>
          <a:lstStyle/>
          <a:p>
            <a:pPr marL="305435" indent="-305435"/>
            <a:r>
              <a:rPr lang="en-IN" sz="2400" dirty="0">
                <a:solidFill>
                  <a:srgbClr val="0F0F0F"/>
                </a:solidFill>
                <a:ea typeface="+mn-lt"/>
                <a:cs typeface="+mn-lt"/>
              </a:rPr>
              <a:t>The project effectively demonstrated how machine learning algorithms can be applied to predict employee salary categories based on demographic and job-related features. Among the models tested, the </a:t>
            </a:r>
            <a:r>
              <a:rPr lang="en-IN" sz="2400" b="1" dirty="0">
                <a:solidFill>
                  <a:srgbClr val="0F0F0F"/>
                </a:solidFill>
                <a:ea typeface="+mn-lt"/>
                <a:cs typeface="+mn-lt"/>
              </a:rPr>
              <a:t>Multi-layer Perceptron (MLP)</a:t>
            </a:r>
            <a:r>
              <a:rPr lang="en-IN" sz="2400" dirty="0">
                <a:solidFill>
                  <a:srgbClr val="0F0F0F"/>
                </a:solidFill>
                <a:ea typeface="+mn-lt"/>
                <a:cs typeface="+mn-lt"/>
              </a:rPr>
              <a:t> classifier achieved the highest accuracy (~83.91%), indicating that neural networks can capture complex patterns in income classification better than traditional algorithms like K-Nearest Neighbors and Logistic Regression.</a:t>
            </a:r>
          </a:p>
          <a:p>
            <a:pPr marL="305435" indent="-305435"/>
            <a:endParaRPr lang="en-IN" sz="2800" dirty="0">
              <a:solidFill>
                <a:srgbClr val="0F0F0F"/>
              </a:solidFill>
            </a:endParaRP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4B1E8-51A9-FF14-7B0E-844183FB14B0}"/>
              </a:ext>
            </a:extLst>
          </p:cNvPr>
          <p:cNvSpPr>
            <a:spLocks noGrp="1"/>
          </p:cNvSpPr>
          <p:nvPr>
            <p:ph idx="1"/>
          </p:nvPr>
        </p:nvSpPr>
        <p:spPr/>
        <p:txBody>
          <a:bodyPr/>
          <a:lstStyle/>
          <a:p>
            <a:pPr marL="0" indent="0">
              <a:buNone/>
            </a:pPr>
            <a:r>
              <a:rPr lang="en-IN" sz="2400" dirty="0">
                <a:solidFill>
                  <a:srgbClr val="0F0F0F"/>
                </a:solidFill>
              </a:rPr>
              <a:t>    However, several challenges were encountered during the implementation:</a:t>
            </a:r>
            <a:endParaRPr lang="en-IN" sz="2400" dirty="0">
              <a:solidFill>
                <a:srgbClr val="000000"/>
              </a:solidFill>
            </a:endParaRPr>
          </a:p>
          <a:p>
            <a:pPr marL="305435" indent="-305435"/>
            <a:r>
              <a:rPr lang="en-IN" sz="2400" dirty="0">
                <a:solidFill>
                  <a:srgbClr val="0F0F0F"/>
                </a:solidFill>
              </a:rPr>
              <a:t>The dataset included numerous missing or unknown entries (e.g., '?') </a:t>
            </a:r>
            <a:r>
              <a:rPr lang="en-IN" sz="2400" dirty="0" err="1">
                <a:solidFill>
                  <a:srgbClr val="0F0F0F"/>
                </a:solidFill>
              </a:rPr>
              <a:t>thatrequired</a:t>
            </a:r>
            <a:r>
              <a:rPr lang="en-IN" sz="2400" dirty="0">
                <a:solidFill>
                  <a:srgbClr val="0F0F0F"/>
                </a:solidFill>
              </a:rPr>
              <a:t> manual handling.</a:t>
            </a:r>
            <a:endParaRPr lang="en-IN" sz="2400" dirty="0">
              <a:solidFill>
                <a:srgbClr val="000000"/>
              </a:solidFill>
            </a:endParaRPr>
          </a:p>
          <a:p>
            <a:pPr marL="305435" indent="-305435"/>
            <a:r>
              <a:rPr lang="en-IN" sz="2400" dirty="0">
                <a:solidFill>
                  <a:srgbClr val="0F0F0F"/>
                </a:solidFill>
              </a:rPr>
              <a:t>Class imbalance slightly impacted the model’s predictive power, especially </a:t>
            </a:r>
            <a:r>
              <a:rPr lang="en-IN" sz="2400" dirty="0" err="1">
                <a:solidFill>
                  <a:srgbClr val="0F0F0F"/>
                </a:solidFill>
              </a:rPr>
              <a:t>indetecting</a:t>
            </a:r>
            <a:r>
              <a:rPr lang="en-IN" sz="2400" dirty="0">
                <a:solidFill>
                  <a:srgbClr val="0F0F0F"/>
                </a:solidFill>
              </a:rPr>
              <a:t> the minority class (income &gt;50K).</a:t>
            </a:r>
            <a:endParaRPr lang="en-IN" sz="2400" dirty="0">
              <a:solidFill>
                <a:srgbClr val="000000"/>
              </a:solidFill>
            </a:endParaRPr>
          </a:p>
          <a:p>
            <a:pPr marL="305435" indent="-305435"/>
            <a:r>
              <a:rPr lang="en-IN" sz="2400" dirty="0">
                <a:solidFill>
                  <a:srgbClr val="0F0F0F"/>
                </a:solidFill>
              </a:rPr>
              <a:t>Multiple iterations were needed to tune preprocessing steps such as </a:t>
            </a:r>
            <a:r>
              <a:rPr lang="en-IN" sz="2400" dirty="0" err="1">
                <a:solidFill>
                  <a:srgbClr val="0F0F0F"/>
                </a:solidFill>
              </a:rPr>
              <a:t>labelencoding</a:t>
            </a:r>
            <a:r>
              <a:rPr lang="en-IN" sz="2400" dirty="0">
                <a:solidFill>
                  <a:srgbClr val="0F0F0F"/>
                </a:solidFill>
              </a:rPr>
              <a:t>, outlier handling, and feature selection.</a:t>
            </a:r>
            <a:endParaRPr lang="en-IN" sz="2400" dirty="0">
              <a:solidFill>
                <a:srgbClr val="000000"/>
              </a:solidFill>
            </a:endParaRPr>
          </a:p>
          <a:p>
            <a:pPr marL="305435" indent="-305435"/>
            <a:endParaRPr lang="en-IN" sz="2800" dirty="0">
              <a:solidFill>
                <a:srgbClr val="000000"/>
              </a:solidFill>
            </a:endParaRPr>
          </a:p>
          <a:p>
            <a:pPr marL="305435" indent="-305435"/>
            <a:endParaRPr lang="en-US" dirty="0"/>
          </a:p>
        </p:txBody>
      </p:sp>
    </p:spTree>
    <p:extLst>
      <p:ext uri="{BB962C8B-B14F-4D97-AF65-F5344CB8AC3E}">
        <p14:creationId xmlns:p14="http://schemas.microsoft.com/office/powerpoint/2010/main" val="104482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endParaRPr lang="en-IN" b="1" dirty="0">
              <a:solidFill>
                <a:srgbClr val="404040"/>
              </a:solidFill>
            </a:endParaRPr>
          </a:p>
          <a:p>
            <a:pPr marL="305435" indent="-305435"/>
            <a:r>
              <a:rPr lang="en-IN" sz="2400" dirty="0">
                <a:solidFill>
                  <a:srgbClr val="0F0F0F"/>
                </a:solidFill>
                <a:ea typeface="+mn-lt"/>
                <a:cs typeface="+mn-lt"/>
              </a:rPr>
              <a:t>UCI Machine Learning Repository: Adult Income Dataset</a:t>
            </a:r>
            <a:endParaRPr lang="en-IN" dirty="0"/>
          </a:p>
          <a:p>
            <a:pPr marL="305435" indent="-305435"/>
            <a:r>
              <a:rPr lang="en-IN" sz="2400" dirty="0">
                <a:solidFill>
                  <a:srgbClr val="0F0F0F"/>
                </a:solidFill>
                <a:ea typeface="+mn-lt"/>
                <a:cs typeface="+mn-lt"/>
              </a:rPr>
              <a:t>Scikit-learn Documentation: </a:t>
            </a:r>
            <a:r>
              <a:rPr lang="en-IN" sz="2400" dirty="0">
                <a:solidFill>
                  <a:srgbClr val="0F0F0F"/>
                </a:solidFill>
                <a:ea typeface="+mn-lt"/>
                <a:cs typeface="+mn-lt"/>
                <a:hlinkClick r:id="rId2"/>
              </a:rPr>
              <a:t>https://scikit-learn.org/</a:t>
            </a:r>
            <a:endParaRPr lang="en-IN"/>
          </a:p>
          <a:p>
            <a:pPr marL="305435" indent="-305435"/>
            <a:r>
              <a:rPr lang="en-IN" sz="2400" dirty="0">
                <a:solidFill>
                  <a:srgbClr val="0F0F0F"/>
                </a:solidFill>
                <a:ea typeface="+mn-lt"/>
                <a:cs typeface="+mn-lt"/>
              </a:rPr>
              <a:t>Pandas Documentation: </a:t>
            </a:r>
            <a:r>
              <a:rPr lang="en-IN" sz="2400" dirty="0">
                <a:solidFill>
                  <a:srgbClr val="0F0F0F"/>
                </a:solidFill>
                <a:ea typeface="+mn-lt"/>
                <a:cs typeface="+mn-lt"/>
                <a:hlinkClick r:id="rId3"/>
              </a:rPr>
              <a:t>https://pandas.pydata.org/</a:t>
            </a:r>
            <a:endParaRPr lang="en-IN"/>
          </a:p>
          <a:p>
            <a:pPr marL="305435" indent="-305435"/>
            <a:r>
              <a:rPr lang="en-IN" sz="2400" dirty="0">
                <a:solidFill>
                  <a:srgbClr val="0F0F0F"/>
                </a:solidFill>
                <a:ea typeface="+mn-lt"/>
                <a:cs typeface="+mn-lt"/>
              </a:rPr>
              <a:t>Matplotlib Documentation: </a:t>
            </a:r>
            <a:r>
              <a:rPr lang="en-IN" sz="2400" dirty="0">
                <a:solidFill>
                  <a:srgbClr val="0F0F0F"/>
                </a:solidFill>
                <a:ea typeface="+mn-lt"/>
                <a:cs typeface="+mn-lt"/>
                <a:hlinkClick r:id="rId4"/>
              </a:rPr>
              <a:t>https://matplotlib.org/</a:t>
            </a:r>
            <a:endParaRPr lang="en-IN"/>
          </a:p>
          <a:p>
            <a:pPr marL="305435" indent="-305435"/>
            <a:r>
              <a:rPr lang="en-IN" sz="2400" dirty="0">
                <a:solidFill>
                  <a:srgbClr val="0F0F0F"/>
                </a:solidFill>
                <a:ea typeface="+mn-lt"/>
                <a:cs typeface="+mn-lt"/>
              </a:rPr>
              <a:t>Python Official Documentation: </a:t>
            </a:r>
            <a:r>
              <a:rPr lang="en-IN" sz="2400" dirty="0">
                <a:solidFill>
                  <a:srgbClr val="0F0F0F"/>
                </a:solidFill>
                <a:ea typeface="+mn-lt"/>
                <a:cs typeface="+mn-lt"/>
                <a:hlinkClick r:id="rId5"/>
              </a:rPr>
              <a:t>https://docs.python.org/3/</a:t>
            </a:r>
            <a:endParaRPr lang="en-IN"/>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r>
              <a:rPr lang="en-US" sz="2400" dirty="0">
                <a:latin typeface="Arial"/>
                <a:ea typeface="+mn-lt"/>
                <a:cs typeface="Arial"/>
              </a:rPr>
              <a:t>(Should not include solution)</a:t>
            </a:r>
            <a:endParaRPr lang="en-US" sz="2400" dirty="0">
              <a:latin typeface="Arial"/>
              <a:cs typeface="Arial"/>
            </a:endParaRPr>
          </a:p>
          <a:p>
            <a:pPr marL="305435" indent="-305435"/>
            <a:r>
              <a:rPr lang="en-US" sz="2400" b="1" dirty="0">
                <a:latin typeface="Arial"/>
                <a:ea typeface="+mn-lt"/>
                <a:cs typeface="Calibri"/>
              </a:rPr>
              <a:t>System </a:t>
            </a:r>
            <a:r>
              <a:rPr lang="en-US" sz="2400" b="1" dirty="0">
                <a:latin typeface="Arial"/>
                <a:ea typeface="+mn-lt"/>
                <a:cs typeface="+mn-lt"/>
              </a:rPr>
              <a:t>Development Approach </a:t>
            </a:r>
            <a:r>
              <a:rPr lang="en-US" sz="2400" dirty="0">
                <a:latin typeface="Arial"/>
                <a:ea typeface="+mn-lt"/>
                <a:cs typeface="+mn-lt"/>
              </a:rPr>
              <a:t>(Technology Used) </a:t>
            </a:r>
          </a:p>
          <a:p>
            <a:pPr marL="305435" indent="-305435"/>
            <a:r>
              <a:rPr lang="en-US" sz="2400" b="1" dirty="0">
                <a:latin typeface="Arial"/>
                <a:ea typeface="+mn-lt"/>
                <a:cs typeface="+mn-lt"/>
              </a:rPr>
              <a:t>Algorithm &amp; Deployment (Step by Step  Procedure) </a:t>
            </a:r>
            <a:endParaRPr lang="en-US" sz="2400">
              <a:latin typeface="Arial"/>
              <a:cs typeface="Calibri"/>
            </a:endParaRPr>
          </a:p>
          <a:p>
            <a:pPr marL="305435" indent="-305435"/>
            <a:r>
              <a:rPr lang="en-US" sz="2400" b="1" dirty="0">
                <a:latin typeface="Arial"/>
                <a:ea typeface="+mn-lt"/>
                <a:cs typeface="Arial"/>
              </a:rPr>
              <a:t>Result</a:t>
            </a:r>
          </a:p>
          <a:p>
            <a:pPr marL="305435" indent="-305435"/>
            <a:r>
              <a:rPr lang="en-US" sz="2400" b="1" dirty="0">
                <a:latin typeface="Arial"/>
                <a:ea typeface="+mn-lt"/>
                <a:cs typeface="Arial"/>
              </a:rPr>
              <a:t>Conclusion</a:t>
            </a:r>
            <a:endParaRPr lang="en-US" sz="2400" dirty="0">
              <a:latin typeface="Arial"/>
              <a:cs typeface="Arial"/>
            </a:endParaRPr>
          </a:p>
          <a:p>
            <a:pPr marL="305435" indent="-305435"/>
            <a:r>
              <a:rPr lang="en-US" sz="2400" b="1" dirty="0">
                <a:latin typeface="Arial"/>
                <a:ea typeface="+mn-lt"/>
                <a:cs typeface="Arial"/>
              </a:rPr>
              <a:t>References</a:t>
            </a:r>
            <a:endParaRPr lang="en-US" sz="2400" dirty="0">
              <a:latin typeface="Arial"/>
              <a:cs typeface="Arial"/>
            </a:endParaRPr>
          </a:p>
          <a:p>
            <a:pPr marL="305435" indent="-305435"/>
            <a:endParaRPr lang="en-US" sz="24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400" dirty="0">
                <a:ea typeface="+mn-lt"/>
                <a:cs typeface="+mn-lt"/>
              </a:rPr>
              <a:t>In today’s data-driven workforce, predicting employee income levels based on personal and professional attributes is crucial for informed decision-making in HR and business analytics. Organizations often deal with large datasets containing various factors like education, work experience, job role, and demographics, which influence salary outcomes. However, identifying patterns and accurately classifying income groups from such high-dimensional and often imbalanced data is a significant challenge. Manual analysis is time-consuming and error-prone, making automation necessary. This project aims to address the classification problem of predicting whether an employee earns above or below a certain salary threshold based on given features, without human bias.</a:t>
            </a:r>
            <a:endParaRPr lang="en-US" sz="2400" b="1"/>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2094917"/>
            <a:ext cx="11029615" cy="4467378"/>
          </a:xfrm>
        </p:spPr>
        <p:txBody>
          <a:bodyPr vert="horz" lIns="91440" tIns="45720" rIns="91440" bIns="45720" rtlCol="0" anchor="ctr">
            <a:noAutofit/>
          </a:bodyPr>
          <a:lstStyle/>
          <a:p>
            <a:pPr marL="305435" indent="-305435">
              <a:buFont typeface="Wingdings 2"/>
              <a:buChar char=""/>
            </a:pPr>
            <a:r>
              <a:rPr lang="en-IN" sz="2400" b="1" dirty="0">
                <a:solidFill>
                  <a:srgbClr val="0F0F0F"/>
                </a:solidFill>
                <a:ea typeface="+mn-lt"/>
                <a:cs typeface="+mn-lt"/>
              </a:rPr>
              <a:t>Programming Language</a:t>
            </a:r>
            <a:r>
              <a:rPr lang="en-IN" sz="2400" dirty="0">
                <a:solidFill>
                  <a:srgbClr val="0F0F0F"/>
                </a:solidFill>
                <a:ea typeface="+mn-lt"/>
                <a:cs typeface="+mn-lt"/>
              </a:rPr>
              <a:t>: Python</a:t>
            </a:r>
            <a:endParaRPr lang="en-US" sz="2400"/>
          </a:p>
          <a:p>
            <a:pPr marL="305435" indent="-305435">
              <a:buFont typeface="Wingdings 2"/>
              <a:buChar char=""/>
            </a:pPr>
            <a:r>
              <a:rPr lang="en-IN" sz="2400" b="1" dirty="0">
                <a:solidFill>
                  <a:srgbClr val="0F0F0F"/>
                </a:solidFill>
                <a:ea typeface="+mn-lt"/>
                <a:cs typeface="+mn-lt"/>
              </a:rPr>
              <a:t>Data Processing Libraries</a:t>
            </a:r>
            <a:r>
              <a:rPr lang="en-IN" sz="2400" dirty="0">
                <a:solidFill>
                  <a:srgbClr val="0F0F0F"/>
                </a:solidFill>
                <a:ea typeface="+mn-lt"/>
                <a:cs typeface="+mn-lt"/>
              </a:rPr>
              <a:t>: pandas</a:t>
            </a:r>
            <a:endParaRPr lang="en-IN" sz="2400" dirty="0">
              <a:solidFill>
                <a:srgbClr val="404040"/>
              </a:solidFill>
              <a:ea typeface="+mn-lt"/>
              <a:cs typeface="+mn-lt"/>
            </a:endParaRPr>
          </a:p>
          <a:p>
            <a:pPr marL="305435" indent="-305435">
              <a:buFont typeface="Wingdings 2"/>
              <a:buChar char=""/>
            </a:pPr>
            <a:r>
              <a:rPr lang="en-IN" sz="2400" b="1" dirty="0">
                <a:solidFill>
                  <a:srgbClr val="0F0F0F"/>
                </a:solidFill>
                <a:ea typeface="+mn-lt"/>
                <a:cs typeface="+mn-lt"/>
              </a:rPr>
              <a:t>Visualization</a:t>
            </a:r>
            <a:r>
              <a:rPr lang="en-IN" sz="2400" dirty="0">
                <a:solidFill>
                  <a:srgbClr val="0F0F0F"/>
                </a:solidFill>
                <a:ea typeface="+mn-lt"/>
                <a:cs typeface="+mn-lt"/>
              </a:rPr>
              <a:t>: matplotlib</a:t>
            </a:r>
            <a:endParaRPr lang="en-IN" sz="2400" dirty="0"/>
          </a:p>
          <a:p>
            <a:pPr marL="305435" indent="-305435">
              <a:buFont typeface="Wingdings 2"/>
              <a:buChar char=""/>
            </a:pPr>
            <a:r>
              <a:rPr lang="en-IN" sz="2400" b="1" dirty="0">
                <a:solidFill>
                  <a:srgbClr val="0F0F0F"/>
                </a:solidFill>
                <a:ea typeface="+mn-lt"/>
                <a:cs typeface="+mn-lt"/>
              </a:rPr>
              <a:t>Preprocessing</a:t>
            </a:r>
            <a:r>
              <a:rPr lang="en-IN" sz="2400" dirty="0">
                <a:solidFill>
                  <a:srgbClr val="0F0F0F"/>
                </a:solidFill>
                <a:ea typeface="+mn-lt"/>
                <a:cs typeface="+mn-lt"/>
              </a:rPr>
              <a:t>: </a:t>
            </a:r>
            <a:r>
              <a:rPr lang="en-IN" sz="2400" err="1">
                <a:solidFill>
                  <a:srgbClr val="0F0F0F"/>
                </a:solidFill>
                <a:ea typeface="+mn-lt"/>
                <a:cs typeface="+mn-lt"/>
              </a:rPr>
              <a:t>LabelEncoder</a:t>
            </a:r>
            <a:r>
              <a:rPr lang="en-IN" sz="2400" dirty="0">
                <a:solidFill>
                  <a:srgbClr val="0F0F0F"/>
                </a:solidFill>
                <a:ea typeface="+mn-lt"/>
                <a:cs typeface="+mn-lt"/>
              </a:rPr>
              <a:t>, </a:t>
            </a:r>
            <a:r>
              <a:rPr lang="en-IN" sz="2400" err="1">
                <a:solidFill>
                  <a:srgbClr val="0F0F0F"/>
                </a:solidFill>
                <a:ea typeface="+mn-lt"/>
                <a:cs typeface="+mn-lt"/>
              </a:rPr>
              <a:t>MinMaxScaler</a:t>
            </a:r>
            <a:r>
              <a:rPr lang="en-IN" sz="2400" dirty="0">
                <a:solidFill>
                  <a:srgbClr val="0F0F0F"/>
                </a:solidFill>
                <a:ea typeface="+mn-lt"/>
                <a:cs typeface="+mn-lt"/>
              </a:rPr>
              <a:t> from </a:t>
            </a:r>
            <a:r>
              <a:rPr lang="en-IN" sz="2400" err="1">
                <a:solidFill>
                  <a:srgbClr val="0F0F0F"/>
                </a:solidFill>
                <a:latin typeface="Consolas"/>
              </a:rPr>
              <a:t>sklearn</a:t>
            </a:r>
            <a:endParaRPr lang="en-IN" sz="2400"/>
          </a:p>
          <a:p>
            <a:pPr marL="305435" indent="-305435">
              <a:buFont typeface="Wingdings 2"/>
              <a:buChar char=""/>
            </a:pPr>
            <a:r>
              <a:rPr lang="en-IN" sz="2400" b="1" dirty="0">
                <a:solidFill>
                  <a:srgbClr val="0F0F0F"/>
                </a:solidFill>
                <a:ea typeface="+mn-lt"/>
                <a:cs typeface="+mn-lt"/>
              </a:rPr>
              <a:t>Machine Learning Algorithms</a:t>
            </a:r>
            <a:r>
              <a:rPr lang="en-IN" sz="2400" dirty="0">
                <a:solidFill>
                  <a:srgbClr val="0F0F0F"/>
                </a:solidFill>
                <a:ea typeface="+mn-lt"/>
                <a:cs typeface="+mn-lt"/>
              </a:rPr>
              <a:t>:</a:t>
            </a:r>
            <a:endParaRPr lang="en-IN" sz="2400"/>
          </a:p>
          <a:p>
            <a:pPr marL="305435" indent="-305435">
              <a:buFont typeface="Wingdings 2"/>
              <a:buChar char=""/>
            </a:pPr>
            <a:r>
              <a:rPr lang="en-IN" sz="2400" dirty="0">
                <a:solidFill>
                  <a:srgbClr val="0F0F0F"/>
                </a:solidFill>
                <a:ea typeface="+mn-lt"/>
                <a:cs typeface="+mn-lt"/>
              </a:rPr>
              <a:t>K-Nearest Neighbors (KNN)</a:t>
            </a:r>
            <a:endParaRPr lang="en-IN" sz="2400"/>
          </a:p>
          <a:p>
            <a:pPr marL="305435" indent="-305435">
              <a:buFont typeface="Wingdings 2"/>
              <a:buChar char=""/>
            </a:pPr>
            <a:r>
              <a:rPr lang="en-IN" sz="2400" dirty="0">
                <a:solidFill>
                  <a:srgbClr val="0F0F0F"/>
                </a:solidFill>
                <a:ea typeface="+mn-lt"/>
                <a:cs typeface="+mn-lt"/>
              </a:rPr>
              <a:t>Logistic Regression</a:t>
            </a:r>
            <a:endParaRPr lang="en-IN" sz="2400"/>
          </a:p>
          <a:p>
            <a:pPr marL="305435" indent="-305435">
              <a:buFont typeface="Wingdings 2"/>
              <a:buChar char=""/>
            </a:pPr>
            <a:r>
              <a:rPr lang="en-IN" sz="2400" dirty="0">
                <a:solidFill>
                  <a:srgbClr val="0F0F0F"/>
                </a:solidFill>
                <a:ea typeface="+mn-lt"/>
                <a:cs typeface="+mn-lt"/>
              </a:rPr>
              <a:t>Multi-layer Perceptron Classifier (MLP)</a:t>
            </a:r>
            <a:endParaRPr lang="en-IN" sz="2400"/>
          </a:p>
          <a:p>
            <a:pPr marL="305435" indent="-305435">
              <a:buFont typeface="Wingdings 2"/>
              <a:buChar char=""/>
            </a:pPr>
            <a:r>
              <a:rPr lang="en-IN" sz="2400" b="1" dirty="0">
                <a:solidFill>
                  <a:srgbClr val="0F0F0F"/>
                </a:solidFill>
                <a:ea typeface="+mn-lt"/>
                <a:cs typeface="+mn-lt"/>
              </a:rPr>
              <a:t>Model Evaluation</a:t>
            </a:r>
            <a:r>
              <a:rPr lang="en-IN" sz="2400" dirty="0">
                <a:solidFill>
                  <a:srgbClr val="0F0F0F"/>
                </a:solidFill>
                <a:ea typeface="+mn-lt"/>
                <a:cs typeface="+mn-lt"/>
              </a:rPr>
              <a:t>: </a:t>
            </a:r>
            <a:r>
              <a:rPr lang="en-IN" sz="2400" err="1">
                <a:solidFill>
                  <a:srgbClr val="0F0F0F"/>
                </a:solidFill>
                <a:ea typeface="+mn-lt"/>
                <a:cs typeface="+mn-lt"/>
              </a:rPr>
              <a:t>accuracy_score</a:t>
            </a:r>
            <a:r>
              <a:rPr lang="en-IN" sz="2400" dirty="0">
                <a:solidFill>
                  <a:srgbClr val="0F0F0F"/>
                </a:solidFill>
                <a:ea typeface="+mn-lt"/>
                <a:cs typeface="+mn-lt"/>
              </a:rPr>
              <a:t> from </a:t>
            </a:r>
            <a:r>
              <a:rPr lang="en-IN" sz="2400" err="1">
                <a:solidFill>
                  <a:srgbClr val="0F0F0F"/>
                </a:solidFill>
                <a:latin typeface="Consolas"/>
              </a:rPr>
              <a:t>sklearn.metrics</a:t>
            </a:r>
            <a:endParaRPr lang="en-IN" sz="2400"/>
          </a:p>
          <a:p>
            <a:pPr marL="305435" indent="-305435">
              <a:buFont typeface="Wingdings 2"/>
              <a:buChar char=""/>
            </a:pPr>
            <a:r>
              <a:rPr lang="en-IN" sz="2400" b="1" dirty="0">
                <a:solidFill>
                  <a:srgbClr val="0F0F0F"/>
                </a:solidFill>
                <a:ea typeface="+mn-lt"/>
                <a:cs typeface="+mn-lt"/>
              </a:rPr>
              <a:t>Development Environment</a:t>
            </a:r>
            <a:r>
              <a:rPr lang="en-IN" sz="2400" dirty="0">
                <a:solidFill>
                  <a:srgbClr val="0F0F0F"/>
                </a:solidFill>
                <a:ea typeface="+mn-lt"/>
                <a:cs typeface="+mn-lt"/>
              </a:rPr>
              <a:t>: </a:t>
            </a:r>
            <a:r>
              <a:rPr lang="en-IN" sz="2400" err="1">
                <a:solidFill>
                  <a:srgbClr val="0F0F0F"/>
                </a:solidFill>
                <a:ea typeface="+mn-lt"/>
                <a:cs typeface="+mn-lt"/>
              </a:rPr>
              <a:t>Jupyter</a:t>
            </a:r>
            <a:r>
              <a:rPr lang="en-IN" sz="2400" dirty="0">
                <a:solidFill>
                  <a:srgbClr val="0F0F0F"/>
                </a:solidFill>
                <a:ea typeface="+mn-lt"/>
                <a:cs typeface="+mn-lt"/>
              </a:rPr>
              <a:t> Notebook (with local runtime)</a:t>
            </a:r>
            <a:endParaRPr lang="en-IN" sz="2400" dirty="0"/>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2400" b="1" dirty="0">
                <a:ea typeface="+mn-lt"/>
                <a:cs typeface="+mn-lt"/>
              </a:rPr>
              <a:t>Data Collection</a:t>
            </a:r>
            <a:r>
              <a:rPr lang="en-US" sz="2400" dirty="0">
                <a:ea typeface="+mn-lt"/>
                <a:cs typeface="+mn-lt"/>
              </a:rPr>
              <a:t>:</a:t>
            </a:r>
            <a:endParaRPr lang="en-US" sz="2400" b="1"/>
          </a:p>
          <a:p>
            <a:pPr marL="629920" lvl="1" indent="-305435"/>
            <a:r>
              <a:rPr lang="en-US" sz="2400" dirty="0">
                <a:ea typeface="+mn-lt"/>
                <a:cs typeface="+mn-lt"/>
              </a:rPr>
              <a:t>Loaded the </a:t>
            </a:r>
            <a:r>
              <a:rPr lang="en-US" sz="2400" dirty="0">
                <a:latin typeface="Consolas"/>
              </a:rPr>
              <a:t>adult.csv</a:t>
            </a:r>
            <a:r>
              <a:rPr lang="en-US" sz="2400" dirty="0">
                <a:ea typeface="+mn-lt"/>
                <a:cs typeface="+mn-lt"/>
              </a:rPr>
              <a:t> dataset containing attributes such as age, education, occupation, race, gender, hours per week, etc.</a:t>
            </a:r>
            <a:endParaRPr lang="en-US" sz="2400"/>
          </a:p>
          <a:p>
            <a:pPr marL="305435" indent="-305435"/>
            <a:r>
              <a:rPr lang="en-US" sz="2400" b="1" dirty="0">
                <a:ea typeface="+mn-lt"/>
                <a:cs typeface="+mn-lt"/>
              </a:rPr>
              <a:t>Data Cleaning &amp; Preprocessing</a:t>
            </a:r>
            <a:r>
              <a:rPr lang="en-US" sz="2400" dirty="0">
                <a:ea typeface="+mn-lt"/>
                <a:cs typeface="+mn-lt"/>
              </a:rPr>
              <a:t>:</a:t>
            </a:r>
            <a:endParaRPr lang="en-US" sz="2400"/>
          </a:p>
          <a:p>
            <a:pPr marL="629920" lvl="1" indent="-305435"/>
            <a:r>
              <a:rPr lang="en-US" sz="2400" dirty="0">
                <a:ea typeface="+mn-lt"/>
                <a:cs typeface="+mn-lt"/>
              </a:rPr>
              <a:t>Handled missing values by replacing unknowns (e.g., </a:t>
            </a:r>
            <a:r>
              <a:rPr lang="en-US" sz="2400" dirty="0">
                <a:latin typeface="Consolas"/>
              </a:rPr>
              <a:t>?</a:t>
            </a:r>
            <a:r>
              <a:rPr lang="en-US" sz="2400" dirty="0">
                <a:ea typeface="+mn-lt"/>
                <a:cs typeface="+mn-lt"/>
              </a:rPr>
              <a:t>) with </a:t>
            </a:r>
            <a:r>
              <a:rPr lang="en-US" sz="2400" dirty="0">
                <a:latin typeface="Consolas"/>
              </a:rPr>
              <a:t>Others</a:t>
            </a:r>
            <a:r>
              <a:rPr lang="en-US" sz="2400" dirty="0">
                <a:ea typeface="+mn-lt"/>
                <a:cs typeface="+mn-lt"/>
              </a:rPr>
              <a:t> or </a:t>
            </a:r>
            <a:r>
              <a:rPr lang="en-US" sz="2400" err="1">
                <a:latin typeface="Consolas"/>
              </a:rPr>
              <a:t>Notlisted</a:t>
            </a:r>
            <a:r>
              <a:rPr lang="en-US" sz="2400" dirty="0">
                <a:ea typeface="+mn-lt"/>
                <a:cs typeface="+mn-lt"/>
              </a:rPr>
              <a:t>.</a:t>
            </a:r>
            <a:endParaRPr lang="en-US" sz="2400"/>
          </a:p>
          <a:p>
            <a:pPr marL="629920" lvl="1" indent="-305435"/>
            <a:r>
              <a:rPr lang="en-US" sz="2400" dirty="0">
                <a:ea typeface="+mn-lt"/>
                <a:cs typeface="+mn-lt"/>
              </a:rPr>
              <a:t>Removed non-informative or noisy entries like “Without-pay”, “Never-worked”.</a:t>
            </a:r>
            <a:endParaRPr lang="en-US" sz="2400"/>
          </a:p>
          <a:p>
            <a:pPr marL="629920" lvl="1" indent="-305435"/>
            <a:r>
              <a:rPr lang="en-US" sz="2400" dirty="0">
                <a:ea typeface="+mn-lt"/>
                <a:cs typeface="+mn-lt"/>
              </a:rPr>
              <a:t>Removed low-frequency educational categories like “Preschool”, “1st-4th”, etc.</a:t>
            </a:r>
            <a:endParaRPr lang="en-US" sz="2400"/>
          </a:p>
          <a:p>
            <a:pPr marL="629920" lvl="1" indent="-305435"/>
            <a:r>
              <a:rPr lang="en-US" sz="2400" dirty="0">
                <a:ea typeface="+mn-lt"/>
                <a:cs typeface="+mn-lt"/>
              </a:rPr>
              <a:t>Dropped redundant columns like </a:t>
            </a:r>
            <a:r>
              <a:rPr lang="en-US" sz="2400" dirty="0">
                <a:latin typeface="Consolas"/>
              </a:rPr>
              <a:t>education</a:t>
            </a:r>
            <a:r>
              <a:rPr lang="en-US" sz="2400" dirty="0">
                <a:ea typeface="+mn-lt"/>
                <a:cs typeface="+mn-lt"/>
              </a:rPr>
              <a:t> (retaining </a:t>
            </a:r>
            <a:r>
              <a:rPr lang="en-US" sz="2400" dirty="0">
                <a:latin typeface="Consolas"/>
              </a:rPr>
              <a:t>educational-num</a:t>
            </a:r>
            <a:r>
              <a:rPr lang="en-US" sz="2400" dirty="0">
                <a:ea typeface="+mn-lt"/>
                <a:cs typeface="+mn-lt"/>
              </a:rPr>
              <a:t>).</a:t>
            </a:r>
            <a:endParaRPr lang="en-US" sz="2400"/>
          </a:p>
          <a:p>
            <a:pPr marL="305435" indent="-305435"/>
            <a:endParaRPr lang="en-US"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B27D07-0B1A-FE4A-9FDA-698A11C14FFB}"/>
              </a:ext>
            </a:extLst>
          </p:cNvPr>
          <p:cNvSpPr>
            <a:spLocks noGrp="1"/>
          </p:cNvSpPr>
          <p:nvPr>
            <p:ph idx="1"/>
          </p:nvPr>
        </p:nvSpPr>
        <p:spPr/>
        <p:txBody>
          <a:bodyPr vert="horz" lIns="91440" tIns="45720" rIns="91440" bIns="45720" rtlCol="0" anchor="ctr">
            <a:noAutofit/>
          </a:bodyPr>
          <a:lstStyle/>
          <a:p>
            <a:pPr marL="305435" indent="-305435"/>
            <a:r>
              <a:rPr lang="en-US" sz="2400" b="1" dirty="0"/>
              <a:t>Encoding</a:t>
            </a:r>
            <a:r>
              <a:rPr lang="en-US" sz="2400" dirty="0"/>
              <a:t>:</a:t>
            </a:r>
            <a:endParaRPr lang="en-US" sz="2400">
              <a:solidFill>
                <a:srgbClr val="000000"/>
              </a:solidFill>
            </a:endParaRPr>
          </a:p>
          <a:p>
            <a:pPr marL="629920" lvl="1" indent="-305435"/>
            <a:r>
              <a:rPr lang="en-US" sz="2400" dirty="0"/>
              <a:t>Used Label Encoding for categorical features like </a:t>
            </a:r>
            <a:r>
              <a:rPr lang="en-US" sz="2400" err="1"/>
              <a:t>workclass</a:t>
            </a:r>
            <a:r>
              <a:rPr lang="en-US" sz="2400" dirty="0"/>
              <a:t>, marital-status, occupation, gender, etc.</a:t>
            </a:r>
            <a:endParaRPr lang="en-US" sz="2400">
              <a:solidFill>
                <a:srgbClr val="000000"/>
              </a:solidFill>
            </a:endParaRPr>
          </a:p>
          <a:p>
            <a:pPr marL="305435" indent="-305435"/>
            <a:r>
              <a:rPr lang="en-US" sz="2400" b="1" dirty="0"/>
              <a:t>Feature Scaling</a:t>
            </a:r>
            <a:r>
              <a:rPr lang="en-US" sz="2400" dirty="0"/>
              <a:t>:</a:t>
            </a:r>
            <a:endParaRPr lang="en-US" sz="2400">
              <a:solidFill>
                <a:srgbClr val="000000"/>
              </a:solidFill>
            </a:endParaRPr>
          </a:p>
          <a:p>
            <a:pPr marL="629920" lvl="1" indent="-305435"/>
            <a:r>
              <a:rPr lang="en-US" sz="2400" dirty="0"/>
              <a:t>Applied </a:t>
            </a:r>
            <a:r>
              <a:rPr lang="en-US" sz="2400" err="1"/>
              <a:t>MinMaxScaler</a:t>
            </a:r>
            <a:r>
              <a:rPr lang="en-US" sz="2400" dirty="0"/>
              <a:t> to normalize numerical data for consistent model input.</a:t>
            </a:r>
            <a:endParaRPr lang="en-US" sz="2400">
              <a:solidFill>
                <a:srgbClr val="000000"/>
              </a:solidFill>
            </a:endParaRPr>
          </a:p>
          <a:p>
            <a:pPr marL="305435" indent="-305435"/>
            <a:r>
              <a:rPr lang="en-US" sz="2400" b="1" dirty="0"/>
              <a:t>Data Splitting</a:t>
            </a:r>
            <a:r>
              <a:rPr lang="en-US" sz="2400" dirty="0"/>
              <a:t>:</a:t>
            </a:r>
            <a:endParaRPr lang="en-US" sz="2400">
              <a:solidFill>
                <a:srgbClr val="000000"/>
              </a:solidFill>
            </a:endParaRPr>
          </a:p>
          <a:p>
            <a:pPr marL="629920" lvl="1" indent="-305435"/>
            <a:r>
              <a:rPr lang="en-US" sz="2400" dirty="0"/>
              <a:t>Split data into training and testing sets (80% train, 20% test) using </a:t>
            </a:r>
            <a:r>
              <a:rPr lang="en-US" sz="2400" err="1">
                <a:latin typeface="Consolas"/>
              </a:rPr>
              <a:t>train_test_split</a:t>
            </a:r>
            <a:r>
              <a:rPr lang="en-US" sz="2400" dirty="0"/>
              <a:t>.</a:t>
            </a:r>
            <a:endParaRPr lang="en-US" sz="2400">
              <a:solidFill>
                <a:srgbClr val="000000"/>
              </a:solidFill>
            </a:endParaRPr>
          </a:p>
          <a:p>
            <a:pPr marL="305435" indent="-305435"/>
            <a:endParaRPr lang="en-US" sz="2400" dirty="0">
              <a:solidFill>
                <a:srgbClr val="404040"/>
              </a:solidFill>
            </a:endParaRPr>
          </a:p>
          <a:p>
            <a:pPr marL="305435" indent="-305435"/>
            <a:endParaRPr lang="en-US" sz="2400" dirty="0"/>
          </a:p>
        </p:txBody>
      </p:sp>
    </p:spTree>
    <p:extLst>
      <p:ext uri="{BB962C8B-B14F-4D97-AF65-F5344CB8AC3E}">
        <p14:creationId xmlns:p14="http://schemas.microsoft.com/office/powerpoint/2010/main" val="366665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F1AF78-F888-0632-9560-299D9D6290E7}"/>
              </a:ext>
            </a:extLst>
          </p:cNvPr>
          <p:cNvSpPr>
            <a:spLocks noGrp="1"/>
          </p:cNvSpPr>
          <p:nvPr>
            <p:ph idx="1"/>
          </p:nvPr>
        </p:nvSpPr>
        <p:spPr/>
        <p:txBody>
          <a:bodyPr>
            <a:normAutofit fontScale="92500" lnSpcReduction="20000"/>
          </a:bodyPr>
          <a:lstStyle/>
          <a:p>
            <a:pPr marL="305435" indent="-305435"/>
            <a:r>
              <a:rPr lang="en-US" sz="2400" b="1" dirty="0"/>
              <a:t>Model Building &amp; Training</a:t>
            </a:r>
            <a:r>
              <a:rPr lang="en-US" sz="2400" dirty="0"/>
              <a:t>:</a:t>
            </a:r>
            <a:endParaRPr lang="en-US" sz="2400" dirty="0">
              <a:solidFill>
                <a:srgbClr val="000000"/>
              </a:solidFill>
            </a:endParaRPr>
          </a:p>
          <a:p>
            <a:pPr marL="629920" lvl="1" indent="-305435"/>
            <a:r>
              <a:rPr lang="en-US" sz="2400" dirty="0"/>
              <a:t>Trained three different ML models:</a:t>
            </a:r>
            <a:endParaRPr lang="en-US" sz="2400" dirty="0">
              <a:solidFill>
                <a:srgbClr val="000000"/>
              </a:solidFill>
            </a:endParaRPr>
          </a:p>
          <a:p>
            <a:pPr marL="899795" lvl="2" indent="-269875"/>
            <a:r>
              <a:rPr lang="en-US" sz="2400" b="1" dirty="0"/>
              <a:t>K-Nearest Neighbors (KNN)</a:t>
            </a:r>
            <a:endParaRPr lang="en-US" sz="2400" dirty="0">
              <a:solidFill>
                <a:srgbClr val="000000"/>
              </a:solidFill>
            </a:endParaRPr>
          </a:p>
          <a:p>
            <a:pPr marL="899795" lvl="2" indent="-269875"/>
            <a:r>
              <a:rPr lang="en-US" sz="2400" b="1" dirty="0"/>
              <a:t>Logistic Regression</a:t>
            </a:r>
            <a:endParaRPr lang="en-US" sz="2400" dirty="0">
              <a:solidFill>
                <a:srgbClr val="000000"/>
              </a:solidFill>
            </a:endParaRPr>
          </a:p>
          <a:p>
            <a:pPr marL="899795" lvl="2" indent="-269875"/>
            <a:r>
              <a:rPr lang="en-US" sz="2400" b="1" dirty="0"/>
              <a:t>Multi-layer Perceptron (MLP)</a:t>
            </a:r>
            <a:endParaRPr lang="en-US" sz="2400" dirty="0">
              <a:solidFill>
                <a:srgbClr val="000000"/>
              </a:solidFill>
            </a:endParaRPr>
          </a:p>
          <a:p>
            <a:pPr marL="305435" indent="-305435"/>
            <a:r>
              <a:rPr lang="en-US" sz="2400" b="1" dirty="0"/>
              <a:t>Prediction &amp; Evaluation</a:t>
            </a:r>
            <a:r>
              <a:rPr lang="en-US" sz="2400" dirty="0"/>
              <a:t>:</a:t>
            </a:r>
            <a:endParaRPr lang="en-US" sz="2400">
              <a:solidFill>
                <a:srgbClr val="000000"/>
              </a:solidFill>
            </a:endParaRPr>
          </a:p>
          <a:p>
            <a:pPr marL="629920" lvl="1" indent="-305435"/>
            <a:r>
              <a:rPr lang="en-US" sz="2400" dirty="0"/>
              <a:t>Generated predictions on test data.</a:t>
            </a:r>
            <a:endParaRPr lang="en-US" sz="2400">
              <a:solidFill>
                <a:srgbClr val="000000"/>
              </a:solidFill>
            </a:endParaRPr>
          </a:p>
          <a:p>
            <a:pPr marL="629920" lvl="1" indent="-305435"/>
            <a:r>
              <a:rPr lang="en-US" sz="2400" dirty="0"/>
              <a:t>Evaluated performance using accuracy scores:</a:t>
            </a:r>
            <a:endParaRPr lang="en-US" sz="2400">
              <a:solidFill>
                <a:srgbClr val="000000"/>
              </a:solidFill>
            </a:endParaRPr>
          </a:p>
          <a:p>
            <a:pPr marL="899795" lvl="2" indent="-269875"/>
            <a:r>
              <a:rPr lang="en-US" sz="2400" b="1" dirty="0"/>
              <a:t>KNN</a:t>
            </a:r>
            <a:r>
              <a:rPr lang="en-US" sz="2400" dirty="0"/>
              <a:t>: ~81.67%</a:t>
            </a:r>
            <a:endParaRPr lang="en-US" sz="2400">
              <a:solidFill>
                <a:srgbClr val="000000"/>
              </a:solidFill>
            </a:endParaRPr>
          </a:p>
          <a:p>
            <a:pPr marL="899795" lvl="2" indent="-269875"/>
            <a:r>
              <a:rPr lang="en-US" sz="2400" b="1" dirty="0"/>
              <a:t>Logistic Regression</a:t>
            </a:r>
            <a:r>
              <a:rPr lang="en-US" sz="2400" dirty="0"/>
              <a:t>: ~81.97%</a:t>
            </a:r>
            <a:endParaRPr lang="en-US" sz="2400">
              <a:solidFill>
                <a:srgbClr val="000000"/>
              </a:solidFill>
            </a:endParaRPr>
          </a:p>
          <a:p>
            <a:pPr marL="899795" lvl="2" indent="-269875"/>
            <a:r>
              <a:rPr lang="en-US" sz="2400" b="1" dirty="0"/>
              <a:t>MLP Classifier</a:t>
            </a:r>
            <a:r>
              <a:rPr lang="en-US" sz="2400" dirty="0"/>
              <a:t>: ~83.91%</a:t>
            </a:r>
            <a:endParaRPr lang="en-US" sz="2400"/>
          </a:p>
        </p:txBody>
      </p:sp>
    </p:spTree>
    <p:extLst>
      <p:ext uri="{BB962C8B-B14F-4D97-AF65-F5344CB8AC3E}">
        <p14:creationId xmlns:p14="http://schemas.microsoft.com/office/powerpoint/2010/main" val="354239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2692161"/>
            <a:ext cx="7755075" cy="3283189"/>
          </a:xfrm>
        </p:spPr>
        <p:txBody>
          <a:bodyPr>
            <a:normAutofit/>
          </a:bodyPr>
          <a:lstStyle/>
          <a:p>
            <a:pPr marL="305435" indent="-305435"/>
            <a:r>
              <a:rPr lang="en-US" sz="2400" dirty="0">
                <a:ea typeface="+mn-lt"/>
                <a:cs typeface="+mn-lt"/>
              </a:rPr>
              <a:t>Among the three models used, the </a:t>
            </a:r>
            <a:r>
              <a:rPr lang="en-US" sz="2400" b="1" dirty="0">
                <a:ea typeface="+mn-lt"/>
                <a:cs typeface="+mn-lt"/>
              </a:rPr>
              <a:t>MLP Classifier</a:t>
            </a:r>
            <a:r>
              <a:rPr lang="en-US" sz="2400" dirty="0">
                <a:ea typeface="+mn-lt"/>
                <a:cs typeface="+mn-lt"/>
              </a:rPr>
              <a:t> achieved the highest accuracy of </a:t>
            </a:r>
            <a:r>
              <a:rPr lang="en-US" sz="2400" b="1" dirty="0">
                <a:ea typeface="+mn-lt"/>
                <a:cs typeface="+mn-lt"/>
              </a:rPr>
              <a:t>~83.91%</a:t>
            </a:r>
            <a:r>
              <a:rPr lang="en-US" sz="2400" dirty="0">
                <a:ea typeface="+mn-lt"/>
                <a:cs typeface="+mn-lt"/>
              </a:rPr>
              <a:t>, outperforming both Logistic Regression and KNN classifiers. The results indicate that neural network-based models can capture more complex patterns in the salary prediction problem than simpler models.</a:t>
            </a:r>
            <a:endParaRPr lang="en-US" sz="2400" b="1"/>
          </a:p>
          <a:p>
            <a:pPr marL="305435" indent="-305435"/>
            <a:endParaRPr lang="en-US" sz="2800" b="1"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B56EB9-078F-4952-AC1F-149C7A0AE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772EE4-ED5E-4D3A-A306-B22CF8667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601200"/>
            <a:ext cx="3703320" cy="578936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79EA619-B389-AADE-C52F-0F2AF0B14B16}"/>
              </a:ext>
            </a:extLst>
          </p:cNvPr>
          <p:cNvSpPr>
            <a:spLocks noGrp="1"/>
          </p:cNvSpPr>
          <p:nvPr>
            <p:ph type="title"/>
          </p:nvPr>
        </p:nvSpPr>
        <p:spPr>
          <a:xfrm>
            <a:off x="672280" y="944752"/>
            <a:ext cx="3259016" cy="1462692"/>
          </a:xfrm>
        </p:spPr>
        <p:txBody>
          <a:bodyPr>
            <a:normAutofit/>
          </a:bodyPr>
          <a:lstStyle/>
          <a:p>
            <a:r>
              <a:rPr lang="en-US" b="1">
                <a:solidFill>
                  <a:srgbClr val="FFFFFF"/>
                </a:solidFill>
                <a:latin typeface="Franklin Gothic Book"/>
              </a:rPr>
              <a:t>Screen snaps of the code and output min 5</a:t>
            </a:r>
            <a:endParaRPr lang="en-US">
              <a:solidFill>
                <a:srgbClr val="FFFFFF"/>
              </a:solidFill>
            </a:endParaRPr>
          </a:p>
        </p:txBody>
      </p:sp>
      <p:sp>
        <p:nvSpPr>
          <p:cNvPr id="16" name="Rectangle 15">
            <a:extLst>
              <a:ext uri="{FF2B5EF4-FFF2-40B4-BE49-F238E27FC236}">
                <a16:creationId xmlns:a16="http://schemas.microsoft.com/office/drawing/2014/main" id="{10058680-D07C-4893-B2B7-91543F18A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7B42427A-0A1F-4A55-8705-D9179F1E0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0" name="Rectangle 19">
            <a:extLst>
              <a:ext uri="{FF2B5EF4-FFF2-40B4-BE49-F238E27FC236}">
                <a16:creationId xmlns:a16="http://schemas.microsoft.com/office/drawing/2014/main" id="{EE54A6FE-D8CB-48A3-900B-053D4EBD3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1C7FEC6-8736-9CA4-F2DB-4F9779CE79BA}"/>
              </a:ext>
            </a:extLst>
          </p:cNvPr>
          <p:cNvSpPr>
            <a:spLocks noGrp="1"/>
          </p:cNvSpPr>
          <p:nvPr>
            <p:ph idx="1"/>
          </p:nvPr>
        </p:nvSpPr>
        <p:spPr>
          <a:xfrm>
            <a:off x="671513" y="2536031"/>
            <a:ext cx="3123783" cy="3671936"/>
          </a:xfrm>
        </p:spPr>
        <p:txBody>
          <a:bodyPr anchor="t">
            <a:normAutofit/>
          </a:bodyPr>
          <a:lstStyle/>
          <a:p>
            <a:pPr marL="305435" indent="-305435"/>
            <a:endParaRPr lang="en-US" b="1">
              <a:solidFill>
                <a:srgbClr val="FFFFFF"/>
              </a:solidFill>
            </a:endParaRPr>
          </a:p>
          <a:p>
            <a:pPr marL="305435" indent="-305435"/>
            <a:endParaRPr lang="en-US" b="1">
              <a:solidFill>
                <a:srgbClr val="FFFFFF"/>
              </a:solidFill>
            </a:endParaRPr>
          </a:p>
          <a:p>
            <a:pPr marL="305435" indent="-305435"/>
            <a:endParaRPr lang="en-US" b="1">
              <a:solidFill>
                <a:srgbClr val="FFFFFF"/>
              </a:solidFill>
            </a:endParaRPr>
          </a:p>
          <a:p>
            <a:pPr marL="305435" indent="-305435"/>
            <a:endParaRPr lang="en-US" b="1">
              <a:solidFill>
                <a:srgbClr val="FFFFFF"/>
              </a:solidFill>
            </a:endParaRPr>
          </a:p>
          <a:p>
            <a:pPr marL="305435" indent="-305435"/>
            <a:endParaRPr lang="en-US" b="1">
              <a:solidFill>
                <a:srgbClr val="FFFFFF"/>
              </a:solidFill>
            </a:endParaRPr>
          </a:p>
          <a:p>
            <a:pPr marL="305435" indent="-305435"/>
            <a:endParaRPr lang="en-US" b="1">
              <a:solidFill>
                <a:srgbClr val="FFFFFF"/>
              </a:solidFill>
            </a:endParaRPr>
          </a:p>
          <a:p>
            <a:pPr marL="305435" indent="-305435"/>
            <a:endParaRPr lang="en-US">
              <a:solidFill>
                <a:srgbClr val="FFFFFF"/>
              </a:solidFill>
            </a:endParaRPr>
          </a:p>
        </p:txBody>
      </p:sp>
      <p:pic>
        <p:nvPicPr>
          <p:cNvPr id="7" name="Picture 6" descr="A screenshot of a computer&#10;&#10;AI-generated content may be incorrect.">
            <a:extLst>
              <a:ext uri="{FF2B5EF4-FFF2-40B4-BE49-F238E27FC236}">
                <a16:creationId xmlns:a16="http://schemas.microsoft.com/office/drawing/2014/main" id="{4577F6C1-FBB1-3B0A-4E87-DC36E0EF2C7C}"/>
              </a:ext>
            </a:extLst>
          </p:cNvPr>
          <p:cNvPicPr>
            <a:picLocks noChangeAspect="1"/>
          </p:cNvPicPr>
          <p:nvPr/>
        </p:nvPicPr>
        <p:blipFill>
          <a:blip r:embed="rId2"/>
          <a:srcRect l="1161" r="25935" b="2"/>
          <a:stretch>
            <a:fillRect/>
          </a:stretch>
        </p:blipFill>
        <p:spPr>
          <a:xfrm>
            <a:off x="4241830" y="601200"/>
            <a:ext cx="7503636" cy="5789365"/>
          </a:xfrm>
          <a:prstGeom prst="rect">
            <a:avLst/>
          </a:prstGeom>
        </p:spPr>
      </p:pic>
    </p:spTree>
    <p:extLst>
      <p:ext uri="{BB962C8B-B14F-4D97-AF65-F5344CB8AC3E}">
        <p14:creationId xmlns:p14="http://schemas.microsoft.com/office/powerpoint/2010/main" val="6594266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13</TotalTime>
  <Words>187</Words>
  <Application>Microsoft Office PowerPoint</Application>
  <PresentationFormat>Widescreen</PresentationFormat>
  <Paragraphs>34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Employee Salary Prediction using Machine Learning Algorithm</vt:lpstr>
      <vt:lpstr>OUTLINE</vt:lpstr>
      <vt:lpstr>Problem Statement</vt:lpstr>
      <vt:lpstr>System  Approach</vt:lpstr>
      <vt:lpstr>Algorithm &amp; Deployment</vt:lpstr>
      <vt:lpstr>PowerPoint Presentation</vt:lpstr>
      <vt:lpstr>PowerPoint Presentation</vt:lpstr>
      <vt:lpstr>Result</vt:lpstr>
      <vt:lpstr>Screen snaps of the code and output min 5</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Channabasava Yadav</cp:lastModifiedBy>
  <cp:revision>195</cp:revision>
  <dcterms:created xsi:type="dcterms:W3CDTF">2021-05-26T16:50:10Z</dcterms:created>
  <dcterms:modified xsi:type="dcterms:W3CDTF">2025-07-23T08:46:49Z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