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34"/>
  </p:notesMasterIdLst>
  <p:handoutMasterIdLst>
    <p:handoutMasterId r:id="rId35"/>
  </p:handoutMasterIdLst>
  <p:sldIdLst>
    <p:sldId id="277" r:id="rId4"/>
    <p:sldId id="399" r:id="rId5"/>
    <p:sldId id="400" r:id="rId6"/>
    <p:sldId id="408" r:id="rId7"/>
    <p:sldId id="409" r:id="rId8"/>
    <p:sldId id="410" r:id="rId9"/>
    <p:sldId id="427" r:id="rId10"/>
    <p:sldId id="419" r:id="rId11"/>
    <p:sldId id="401" r:id="rId12"/>
    <p:sldId id="402" r:id="rId13"/>
    <p:sldId id="403" r:id="rId14"/>
    <p:sldId id="429" r:id="rId15"/>
    <p:sldId id="428" r:id="rId16"/>
    <p:sldId id="404" r:id="rId17"/>
    <p:sldId id="411" r:id="rId18"/>
    <p:sldId id="412" r:id="rId19"/>
    <p:sldId id="413" r:id="rId20"/>
    <p:sldId id="414" r:id="rId21"/>
    <p:sldId id="415" r:id="rId22"/>
    <p:sldId id="416" r:id="rId23"/>
    <p:sldId id="417" r:id="rId24"/>
    <p:sldId id="420" r:id="rId25"/>
    <p:sldId id="421" r:id="rId26"/>
    <p:sldId id="422" r:id="rId27"/>
    <p:sldId id="425" r:id="rId28"/>
    <p:sldId id="418" r:id="rId29"/>
    <p:sldId id="426" r:id="rId30"/>
    <p:sldId id="405" r:id="rId31"/>
    <p:sldId id="430" r:id="rId32"/>
    <p:sldId id="40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9" d="100"/>
          <a:sy n="89" d="100"/>
        </p:scale>
        <p:origin x="658"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youtube.com/watch?v=X4LyyvGLABg" TargetMode="External"/><Relationship Id="rId3" Type="http://schemas.openxmlformats.org/officeDocument/2006/relationships/hyperlink" Target="https://www.youtube.com/watch?v=dnZfFKh-Nz8&amp;t=1s" TargetMode="External"/><Relationship Id="rId7" Type="http://schemas.openxmlformats.org/officeDocument/2006/relationships/hyperlink" Target="https://www.google.com/search?q=car+game+in+c+++without+graphics&amp;oq=car+ga&amp;aqs=chrome.0.69i59l2j69i57j69i60l3.18871j0j1&amp;sourceid=chrome&amp;ie=UTF-8" TargetMode="External"/><Relationship Id="rId2" Type="http://schemas.openxmlformats.org/officeDocument/2006/relationships/hyperlink" Target="https://stackoverflow.com/a/27856440" TargetMode="External"/><Relationship Id="rId1" Type="http://schemas.openxmlformats.org/officeDocument/2006/relationships/slideLayout" Target="../slideLayouts/slideLayout2.xml"/><Relationship Id="rId6" Type="http://schemas.openxmlformats.org/officeDocument/2006/relationships/hyperlink" Target="http://www.cppforschool.com/project/casino-game-project.html" TargetMode="External"/><Relationship Id="rId5" Type="http://schemas.openxmlformats.org/officeDocument/2006/relationships/hyperlink" Target="https://github.com/jayprakashkumar1/word-guessing-game" TargetMode="External"/><Relationship Id="rId10" Type="http://schemas.openxmlformats.org/officeDocument/2006/relationships/hyperlink" Target="https://www.geeksforgeeks.org/implementation-of-tic-tac-toe-game/" TargetMode="External"/><Relationship Id="rId4" Type="http://schemas.openxmlformats.org/officeDocument/2006/relationships/hyperlink" Target="https://www.google.com/search?q=word+guessing+game+c++&amp;oq=word+guessing+&amp;aqs=chrome.1.69i57j69i59l2j69i60.8662j0j4&amp;sourceid=chrome&amp;ie=UTF-8" TargetMode="External"/><Relationship Id="rId9" Type="http://schemas.openxmlformats.org/officeDocument/2006/relationships/hyperlink" Target="https://www.google.com/search?q=tic+tac+toe+game+in+c++&amp;oq=tic+tac+toe+game+in+c++&amp;aqs=chrome..69i57.12890j0j1&amp;sourceid=chrome&amp;ie=UTF-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a:t>
            </a:r>
            <a:r>
              <a:rPr lang="en-US" sz="2400" i="1" dirty="0" smtClean="0">
                <a:solidFill>
                  <a:srgbClr val="000000"/>
                </a:solidFill>
              </a:rPr>
              <a:t>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smtClean="0">
                <a:solidFill>
                  <a:srgbClr val="000000"/>
                </a:solidFill>
              </a:rPr>
              <a:t> IN</a:t>
            </a:r>
          </a:p>
          <a:p>
            <a:pPr algn="ctr">
              <a:lnSpc>
                <a:spcPct val="150000"/>
              </a:lnSpc>
            </a:pPr>
            <a:r>
              <a:rPr lang="en-US" sz="2400" b="1" dirty="0" smtClean="0">
                <a:solidFill>
                  <a:srgbClr val="000000"/>
                </a:solidFill>
              </a:rPr>
              <a:t>AIML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966592" y="4642769"/>
            <a:ext cx="5072479" cy="1323439"/>
          </a:xfrm>
          <a:prstGeom prst="rect">
            <a:avLst/>
          </a:prstGeom>
          <a:noFill/>
        </p:spPr>
        <p:txBody>
          <a:bodyPr wrap="none" rtlCol="0">
            <a:spAutoFit/>
          </a:bodyPr>
          <a:lstStyle/>
          <a:p>
            <a:r>
              <a:rPr lang="en-US" sz="2000" b="1" dirty="0"/>
              <a:t>Submitted by: </a:t>
            </a:r>
            <a:endParaRPr lang="en-US" sz="2000" b="1" dirty="0" smtClean="0"/>
          </a:p>
          <a:p>
            <a:r>
              <a:rPr lang="en-US" sz="2000" i="1" dirty="0" smtClean="0">
                <a:solidFill>
                  <a:srgbClr val="7030A0"/>
                </a:solidFill>
                <a:latin typeface="Times New Roman" panose="02020603050405020304" pitchFamily="18" charset="0"/>
                <a:cs typeface="Times New Roman" panose="02020603050405020304" pitchFamily="18" charset="0"/>
              </a:rPr>
              <a:t>Name:  Akshay Kumar Kushwaha  20BCS6815 </a:t>
            </a:r>
            <a:endParaRPr lang="en-US" sz="2000" i="1" dirty="0">
              <a:solidFill>
                <a:srgbClr val="7030A0"/>
              </a:solidFill>
              <a:latin typeface="Times New Roman" panose="02020603050405020304" pitchFamily="18" charset="0"/>
              <a:cs typeface="Times New Roman" panose="02020603050405020304" pitchFamily="18" charset="0"/>
            </a:endParaRPr>
          </a:p>
          <a:p>
            <a:r>
              <a:rPr lang="en-US" sz="2000" i="1" dirty="0">
                <a:solidFill>
                  <a:srgbClr val="7030A0"/>
                </a:solidFill>
                <a:latin typeface="Times New Roman" panose="02020603050405020304" pitchFamily="18" charset="0"/>
                <a:cs typeface="Times New Roman" panose="02020603050405020304" pitchFamily="18" charset="0"/>
              </a:rPr>
              <a:t> </a:t>
            </a:r>
            <a:r>
              <a:rPr lang="en-US" sz="2000" i="1" dirty="0" smtClean="0">
                <a:solidFill>
                  <a:srgbClr val="7030A0"/>
                </a:solidFill>
                <a:latin typeface="Times New Roman" panose="02020603050405020304" pitchFamily="18" charset="0"/>
                <a:cs typeface="Times New Roman" panose="02020603050405020304" pitchFamily="18" charset="0"/>
              </a:rPr>
              <a:t>             Shubham Singh  20BCS6816</a:t>
            </a:r>
            <a:endParaRPr lang="en-US" sz="2000" i="1" dirty="0">
              <a:solidFill>
                <a:srgbClr val="7030A0"/>
              </a:solidFill>
              <a:latin typeface="Times New Roman" panose="02020603050405020304" pitchFamily="18" charset="0"/>
              <a:cs typeface="Times New Roman" panose="02020603050405020304" pitchFamily="18" charset="0"/>
            </a:endParaRPr>
          </a:p>
          <a:p>
            <a:endParaRPr lang="en-US" sz="2000" dirty="0"/>
          </a:p>
        </p:txBody>
      </p:sp>
      <p:sp>
        <p:nvSpPr>
          <p:cNvPr id="6" name="TextBox 5"/>
          <p:cNvSpPr txBox="1"/>
          <p:nvPr/>
        </p:nvSpPr>
        <p:spPr>
          <a:xfrm>
            <a:off x="7681250" y="4725655"/>
            <a:ext cx="4265398" cy="1015663"/>
          </a:xfrm>
          <a:prstGeom prst="rect">
            <a:avLst/>
          </a:prstGeom>
          <a:noFill/>
        </p:spPr>
        <p:txBody>
          <a:bodyPr wrap="none" rtlCol="0">
            <a:spAutoFit/>
          </a:bodyPr>
          <a:lstStyle/>
          <a:p>
            <a:r>
              <a:rPr lang="en-US" sz="2000" b="1" dirty="0"/>
              <a:t>Under the Supervision of: </a:t>
            </a:r>
            <a:endParaRPr lang="en-US" sz="2000" dirty="0"/>
          </a:p>
          <a:p>
            <a:r>
              <a:rPr lang="en-US" sz="2000" dirty="0"/>
              <a:t>SUPERVISORS NAME </a:t>
            </a:r>
            <a:r>
              <a:rPr lang="en-US" sz="2000" dirty="0" smtClean="0"/>
              <a:t>: </a:t>
            </a:r>
            <a:r>
              <a:rPr lang="en-US" sz="2000" i="1" dirty="0" smtClean="0">
                <a:solidFill>
                  <a:srgbClr val="7030A0"/>
                </a:solidFill>
                <a:latin typeface="Times New Roman" panose="02020603050405020304" pitchFamily="18" charset="0"/>
                <a:cs typeface="Times New Roman" panose="02020603050405020304" pitchFamily="18" charset="0"/>
              </a:rPr>
              <a:t>Digvijay Puri Sir</a:t>
            </a:r>
            <a:endParaRPr lang="en-US" sz="2000" i="1" dirty="0">
              <a:solidFill>
                <a:srgbClr val="7030A0"/>
              </a:solidFill>
              <a:latin typeface="Times New Roman" panose="02020603050405020304" pitchFamily="18" charset="0"/>
              <a:cs typeface="Times New Roman" panose="02020603050405020304" pitchFamily="18" charset="0"/>
            </a:endParaRPr>
          </a:p>
          <a:p>
            <a:endParaRPr lang="en-US" sz="2000" dirty="0"/>
          </a:p>
        </p:txBody>
      </p:sp>
      <p:sp>
        <p:nvSpPr>
          <p:cNvPr id="2" name="Rounded Rectangle 1"/>
          <p:cNvSpPr/>
          <p:nvPr/>
        </p:nvSpPr>
        <p:spPr>
          <a:xfrm>
            <a:off x="1391191" y="145197"/>
            <a:ext cx="8906491" cy="11579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i="1" u="sng" dirty="0">
                <a:solidFill>
                  <a:schemeClr val="accent1">
                    <a:lumMod val="50000"/>
                  </a:schemeClr>
                </a:solidFill>
                <a:latin typeface="Times New Roman" panose="02020603050405020304" pitchFamily="18" charset="0"/>
                <a:cs typeface="Times New Roman" panose="02020603050405020304" pitchFamily="18" charset="0"/>
              </a:rPr>
              <a:t>MULTI-GAME SYSTEM (C++)</a:t>
            </a:r>
            <a:endParaRPr lang="en-US" sz="3200" i="1" u="sng" dirty="0">
              <a:solidFill>
                <a:schemeClr val="accent1">
                  <a:lumMod val="50000"/>
                </a:schemeClr>
              </a:solidFill>
              <a:latin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272185" cy="1132110"/>
          </a:xfrm>
        </p:spPr>
        <p:txBody>
          <a:bodyPr/>
          <a:lstStyle/>
          <a:p>
            <a:endParaRPr lang="en-US" b="1" i="1" u="sng"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2426"/>
            <a:ext cx="10515600" cy="4708733"/>
          </a:xfr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r>
              <a:rPr lang="en-US" i="1" dirty="0" smtClean="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need of this projects named as Multi –game system are as follows:</a:t>
            </a:r>
          </a:p>
          <a:p>
            <a:pPr>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To improve the concept of different header files.</a:t>
            </a:r>
          </a:p>
          <a:p>
            <a:pPr>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To learn in deep concepts of object oriented programming language</a:t>
            </a:r>
            <a:r>
              <a:rPr lang="en-US" i="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To implement all kind of concept of  </a:t>
            </a:r>
            <a:r>
              <a:rPr lang="en-US" dirty="0" smtClean="0">
                <a:latin typeface="Times New Roman" panose="02020603050405020304" pitchFamily="18" charset="0"/>
                <a:cs typeface="Times New Roman" panose="02020603050405020304" pitchFamily="18" charset="0"/>
              </a:rPr>
              <a:t>c </a:t>
            </a:r>
            <a:r>
              <a:rPr lang="en-US" sz="2000"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By using </a:t>
            </a:r>
            <a:r>
              <a:rPr lang="en-US" dirty="0" smtClean="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programming language we will come to know that how it is different from other object oriented programming language.</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To keep track of played history automatically.</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To keep track on time duration for which game has been played automatically.</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To keep track on current date, day, and time.</a:t>
            </a:r>
          </a:p>
          <a:p>
            <a:pPr>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To keep track of name and highest score which player has achieved .</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To display hunters (Ace players) highest score. To motivate new player to break their record and create anew one.</a:t>
            </a:r>
          </a:p>
          <a:p>
            <a:pPr>
              <a:buFont typeface="Wingdings" panose="05000000000000000000" pitchFamily="2" charset="2"/>
              <a:buChar char="Ø"/>
            </a:pP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Rounded Rectangle 4"/>
          <p:cNvSpPr/>
          <p:nvPr/>
        </p:nvSpPr>
        <p:spPr>
          <a:xfrm>
            <a:off x="838201" y="384561"/>
            <a:ext cx="4161090" cy="111267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000" b="1" i="1" u="sng" dirty="0">
                <a:solidFill>
                  <a:schemeClr val="accent2">
                    <a:lumMod val="50000"/>
                  </a:schemeClr>
                </a:solidFill>
                <a:latin typeface="Times New Roman" panose="02020603050405020304" pitchFamily="18" charset="0"/>
                <a:cs typeface="Times New Roman" panose="02020603050405020304" pitchFamily="18" charset="0"/>
              </a:rPr>
              <a:t>OBJECTIVES</a:t>
            </a:r>
            <a:endParaRPr lang="en-US" sz="4000" dirty="0"/>
          </a:p>
        </p:txBody>
      </p:sp>
    </p:spTree>
    <p:extLst>
      <p:ext uri="{BB962C8B-B14F-4D97-AF65-F5344CB8AC3E}">
        <p14:creationId xmlns:p14="http://schemas.microsoft.com/office/powerpoint/2010/main" val="474965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63"/>
          <p:cNvSpPr/>
          <p:nvPr/>
        </p:nvSpPr>
        <p:spPr>
          <a:xfrm>
            <a:off x="743484" y="68366"/>
            <a:ext cx="11049712" cy="67896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5" name="Title 1"/>
          <p:cNvSpPr txBox="1">
            <a:spLocks/>
          </p:cNvSpPr>
          <p:nvPr/>
        </p:nvSpPr>
        <p:spPr>
          <a:xfrm>
            <a:off x="1134967" y="153354"/>
            <a:ext cx="4178893" cy="72873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u="sng" dirty="0" smtClean="0">
                <a:solidFill>
                  <a:schemeClr val="accent2">
                    <a:lumMod val="75000"/>
                  </a:schemeClr>
                </a:solidFill>
                <a:latin typeface="Times New Roman" panose="02020603050405020304" pitchFamily="18" charset="0"/>
                <a:cs typeface="Times New Roman" panose="02020603050405020304" pitchFamily="18" charset="0"/>
              </a:rPr>
              <a:t>Methodology used</a:t>
            </a:r>
            <a:endParaRPr lang="en-US" b="1" i="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7" name="Slide Number Placeholder 3"/>
          <p:cNvSpPr>
            <a:spLocks noGrp="1"/>
          </p:cNvSpPr>
          <p:nvPr>
            <p:ph type="sldNum" sz="quarter" idx="12"/>
          </p:nvPr>
        </p:nvSpPr>
        <p:spPr>
          <a:xfrm>
            <a:off x="8963214" y="6443676"/>
            <a:ext cx="2743200" cy="365125"/>
          </a:xfrm>
        </p:spPr>
        <p:txBody>
          <a:bodyPr/>
          <a:lstStyle/>
          <a:p>
            <a:fld id="{BDCDBBEF-AA6C-4BA6-85B2-A17D7F280E38}" type="slidenum">
              <a:rPr lang="en-US" smtClean="0"/>
              <a:pPr/>
              <a:t>11</a:t>
            </a:fld>
            <a:endParaRPr lang="en-US" dirty="0"/>
          </a:p>
        </p:txBody>
      </p:sp>
      <p:sp>
        <p:nvSpPr>
          <p:cNvPr id="68" name="Oval 67">
            <a:extLst>
              <a:ext uri="{FF2B5EF4-FFF2-40B4-BE49-F238E27FC236}">
                <a16:creationId xmlns="" xmlns:a16="http://schemas.microsoft.com/office/drawing/2014/main" id="{F63E54AC-1CB7-43BF-B0A4-82DE6FEB1664}"/>
              </a:ext>
              <a:ext uri="{C183D7F6-B498-43B3-948B-1728B52AA6E4}">
                <adec:decorative xmlns="" xmlns:adec="http://schemas.microsoft.com/office/drawing/2017/decorative" val="1"/>
              </a:ext>
            </a:extLst>
          </p:cNvPr>
          <p:cNvSpPr/>
          <p:nvPr/>
        </p:nvSpPr>
        <p:spPr>
          <a:xfrm>
            <a:off x="6980287" y="1219270"/>
            <a:ext cx="85961" cy="8596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 xmlns:a16="http://schemas.microsoft.com/office/drawing/2014/main" id="{912543CF-3BD4-40B0-BB18-006DCC4331CA}"/>
              </a:ext>
            </a:extLst>
          </p:cNvPr>
          <p:cNvSpPr/>
          <p:nvPr/>
        </p:nvSpPr>
        <p:spPr>
          <a:xfrm>
            <a:off x="5313860" y="632762"/>
            <a:ext cx="1828800" cy="731520"/>
          </a:xfrm>
          <a:prstGeom prst="rect">
            <a:avLst/>
          </a:prstGeom>
          <a:solidFill>
            <a:schemeClr val="bg2">
              <a:lumMod val="95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Multi Game</a:t>
            </a:r>
          </a:p>
          <a:p>
            <a:pPr algn="ctr" defTabSz="400050">
              <a:lnSpc>
                <a:spcPct val="90000"/>
              </a:lnSpc>
              <a:spcBef>
                <a:spcPct val="0"/>
              </a:spcBef>
              <a:spcAft>
                <a:spcPct val="35000"/>
              </a:spcAft>
            </a:pPr>
            <a:r>
              <a:rPr lang="en-US" sz="1050" dirty="0">
                <a:solidFill>
                  <a:schemeClr val="tx1">
                    <a:lumMod val="75000"/>
                    <a:lumOff val="25000"/>
                  </a:schemeClr>
                </a:solidFill>
              </a:rPr>
              <a:t>system</a:t>
            </a:r>
          </a:p>
        </p:txBody>
      </p:sp>
      <p:sp>
        <p:nvSpPr>
          <p:cNvPr id="70" name="Rectangle 69">
            <a:extLst>
              <a:ext uri="{FF2B5EF4-FFF2-40B4-BE49-F238E27FC236}">
                <a16:creationId xmlns="" xmlns:a16="http://schemas.microsoft.com/office/drawing/2014/main" id="{F21E8B07-0BC6-4DE6-B1E4-773C5D1F75EB}"/>
              </a:ext>
            </a:extLst>
          </p:cNvPr>
          <p:cNvSpPr/>
          <p:nvPr/>
        </p:nvSpPr>
        <p:spPr>
          <a:xfrm>
            <a:off x="1400956" y="2106231"/>
            <a:ext cx="1828800" cy="731520"/>
          </a:xfrm>
          <a:prstGeom prst="rect">
            <a:avLst/>
          </a:prstGeom>
          <a:solidFill>
            <a:schemeClr val="accent4">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Car Game</a:t>
            </a:r>
          </a:p>
          <a:p>
            <a:pPr algn="ctr" defTabSz="400050">
              <a:lnSpc>
                <a:spcPct val="90000"/>
              </a:lnSpc>
              <a:spcBef>
                <a:spcPct val="0"/>
              </a:spcBef>
              <a:spcAft>
                <a:spcPct val="35000"/>
              </a:spcAft>
            </a:pPr>
            <a:r>
              <a:rPr lang="en-US" sz="1050" dirty="0">
                <a:solidFill>
                  <a:schemeClr val="tx2">
                    <a:lumMod val="50000"/>
                  </a:schemeClr>
                </a:solidFill>
              </a:rPr>
              <a:t>Save Car</a:t>
            </a:r>
          </a:p>
        </p:txBody>
      </p:sp>
      <p:sp>
        <p:nvSpPr>
          <p:cNvPr id="71" name="Rectangle 70">
            <a:extLst>
              <a:ext uri="{FF2B5EF4-FFF2-40B4-BE49-F238E27FC236}">
                <a16:creationId xmlns="" xmlns:a16="http://schemas.microsoft.com/office/drawing/2014/main" id="{F3AE564E-E1AB-422A-9067-1D83448922D2}"/>
              </a:ext>
            </a:extLst>
          </p:cNvPr>
          <p:cNvSpPr/>
          <p:nvPr/>
        </p:nvSpPr>
        <p:spPr>
          <a:xfrm>
            <a:off x="3350361" y="2106231"/>
            <a:ext cx="1828800" cy="731520"/>
          </a:xfrm>
          <a:prstGeom prst="rect">
            <a:avLst/>
          </a:prstGeom>
          <a:solidFill>
            <a:schemeClr val="accent1">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Tic Tac Toe</a:t>
            </a:r>
          </a:p>
          <a:p>
            <a:pPr algn="ctr" defTabSz="400050">
              <a:lnSpc>
                <a:spcPct val="90000"/>
              </a:lnSpc>
              <a:spcBef>
                <a:spcPct val="0"/>
              </a:spcBef>
              <a:spcAft>
                <a:spcPct val="35000"/>
              </a:spcAft>
            </a:pPr>
            <a:r>
              <a:rPr lang="en-US" sz="1050" dirty="0">
                <a:solidFill>
                  <a:schemeClr val="accent1">
                    <a:lumMod val="50000"/>
                  </a:schemeClr>
                </a:solidFill>
              </a:rPr>
              <a:t>Challenge to win</a:t>
            </a:r>
          </a:p>
        </p:txBody>
      </p:sp>
      <p:sp>
        <p:nvSpPr>
          <p:cNvPr id="72" name="Rectangle 71">
            <a:extLst>
              <a:ext uri="{FF2B5EF4-FFF2-40B4-BE49-F238E27FC236}">
                <a16:creationId xmlns="" xmlns:a16="http://schemas.microsoft.com/office/drawing/2014/main" id="{A84C8281-0D5E-4BF0-AB85-487647294920}"/>
              </a:ext>
            </a:extLst>
          </p:cNvPr>
          <p:cNvSpPr/>
          <p:nvPr/>
        </p:nvSpPr>
        <p:spPr>
          <a:xfrm>
            <a:off x="5299766" y="2106231"/>
            <a:ext cx="1828800" cy="731520"/>
          </a:xfrm>
          <a:prstGeom prst="rect">
            <a:avLst/>
          </a:prstGeom>
          <a:solidFill>
            <a:schemeClr val="accent2">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Casino </a:t>
            </a:r>
          </a:p>
          <a:p>
            <a:pPr algn="ctr" defTabSz="400050">
              <a:lnSpc>
                <a:spcPct val="90000"/>
              </a:lnSpc>
              <a:spcBef>
                <a:spcPct val="0"/>
              </a:spcBef>
              <a:spcAft>
                <a:spcPct val="35000"/>
              </a:spcAft>
            </a:pPr>
            <a:r>
              <a:rPr lang="en-US" sz="1050" dirty="0">
                <a:solidFill>
                  <a:schemeClr val="accent2">
                    <a:lumMod val="50000"/>
                  </a:schemeClr>
                </a:solidFill>
              </a:rPr>
              <a:t>Guess and win</a:t>
            </a:r>
          </a:p>
        </p:txBody>
      </p:sp>
      <p:sp>
        <p:nvSpPr>
          <p:cNvPr id="73" name="Rectangle 72">
            <a:extLst>
              <a:ext uri="{FF2B5EF4-FFF2-40B4-BE49-F238E27FC236}">
                <a16:creationId xmlns="" xmlns:a16="http://schemas.microsoft.com/office/drawing/2014/main" id="{29118B4F-266C-48F0-8CAF-8BA67DF9A649}"/>
              </a:ext>
            </a:extLst>
          </p:cNvPr>
          <p:cNvSpPr/>
          <p:nvPr/>
        </p:nvSpPr>
        <p:spPr>
          <a:xfrm>
            <a:off x="7249171" y="2106231"/>
            <a:ext cx="1828800" cy="731520"/>
          </a:xfrm>
          <a:prstGeom prst="rect">
            <a:avLst/>
          </a:prstGeom>
          <a:solidFill>
            <a:schemeClr val="accent3">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Word Guess</a:t>
            </a:r>
          </a:p>
          <a:p>
            <a:pPr algn="ctr" defTabSz="400050">
              <a:lnSpc>
                <a:spcPct val="90000"/>
              </a:lnSpc>
              <a:spcBef>
                <a:spcPct val="0"/>
              </a:spcBef>
              <a:spcAft>
                <a:spcPct val="35000"/>
              </a:spcAft>
            </a:pPr>
            <a:r>
              <a:rPr lang="en-US" sz="1050" dirty="0">
                <a:solidFill>
                  <a:schemeClr val="accent3">
                    <a:lumMod val="50000"/>
                  </a:schemeClr>
                </a:solidFill>
              </a:rPr>
              <a:t>Brilliant mind</a:t>
            </a:r>
          </a:p>
        </p:txBody>
      </p:sp>
      <p:sp>
        <p:nvSpPr>
          <p:cNvPr id="74" name="Rectangle 73">
            <a:extLst>
              <a:ext uri="{FF2B5EF4-FFF2-40B4-BE49-F238E27FC236}">
                <a16:creationId xmlns="" xmlns:a16="http://schemas.microsoft.com/office/drawing/2014/main" id="{A2C318BC-6BF6-496E-9A8C-13F9CFE491B5}"/>
              </a:ext>
            </a:extLst>
          </p:cNvPr>
          <p:cNvSpPr/>
          <p:nvPr/>
        </p:nvSpPr>
        <p:spPr>
          <a:xfrm>
            <a:off x="9198576" y="2106231"/>
            <a:ext cx="1828800" cy="731520"/>
          </a:xfrm>
          <a:prstGeom prst="rect">
            <a:avLst/>
          </a:prstGeom>
          <a:solidFill>
            <a:schemeClr val="accent6">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Hangman</a:t>
            </a:r>
          </a:p>
          <a:p>
            <a:pPr algn="ctr" defTabSz="400050">
              <a:lnSpc>
                <a:spcPct val="90000"/>
              </a:lnSpc>
              <a:spcBef>
                <a:spcPct val="0"/>
              </a:spcBef>
              <a:spcAft>
                <a:spcPct val="35000"/>
              </a:spcAft>
            </a:pPr>
            <a:r>
              <a:rPr lang="en-US" sz="1050" dirty="0">
                <a:solidFill>
                  <a:schemeClr val="accent6">
                    <a:lumMod val="50000"/>
                  </a:schemeClr>
                </a:solidFill>
              </a:rPr>
              <a:t>Save yourself </a:t>
            </a:r>
          </a:p>
        </p:txBody>
      </p:sp>
      <p:cxnSp>
        <p:nvCxnSpPr>
          <p:cNvPr id="75" name="Straight Connector 74" descr="decorative element">
            <a:extLst>
              <a:ext uri="{FF2B5EF4-FFF2-40B4-BE49-F238E27FC236}">
                <a16:creationId xmlns="" xmlns:a16="http://schemas.microsoft.com/office/drawing/2014/main" id="{6B7B494C-8888-457E-82D1-32EE6B401023}"/>
              </a:ext>
            </a:extLst>
          </p:cNvPr>
          <p:cNvCxnSpPr>
            <a:cxnSpLocks/>
          </p:cNvCxnSpPr>
          <p:nvPr/>
        </p:nvCxnSpPr>
        <p:spPr>
          <a:xfrm>
            <a:off x="3650870" y="2838091"/>
            <a:ext cx="0" cy="2419897"/>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76" name="Straight Connector 75" descr="decorative element">
            <a:extLst>
              <a:ext uri="{FF2B5EF4-FFF2-40B4-BE49-F238E27FC236}">
                <a16:creationId xmlns="" xmlns:a16="http://schemas.microsoft.com/office/drawing/2014/main" id="{215A627E-A616-4B35-A822-BCD857D053E8}"/>
              </a:ext>
            </a:extLst>
          </p:cNvPr>
          <p:cNvCxnSpPr>
            <a:cxnSpLocks/>
          </p:cNvCxnSpPr>
          <p:nvPr/>
        </p:nvCxnSpPr>
        <p:spPr>
          <a:xfrm>
            <a:off x="5609717" y="2838091"/>
            <a:ext cx="0" cy="59436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77" name="Straight Connector 76" descr="decorative element">
            <a:extLst>
              <a:ext uri="{FF2B5EF4-FFF2-40B4-BE49-F238E27FC236}">
                <a16:creationId xmlns="" xmlns:a16="http://schemas.microsoft.com/office/drawing/2014/main" id="{338A3F58-952C-4C6C-BE73-668B41F8708D}"/>
              </a:ext>
            </a:extLst>
          </p:cNvPr>
          <p:cNvCxnSpPr>
            <a:cxnSpLocks/>
          </p:cNvCxnSpPr>
          <p:nvPr/>
        </p:nvCxnSpPr>
        <p:spPr>
          <a:xfrm>
            <a:off x="7568564" y="2838091"/>
            <a:ext cx="0" cy="2282896"/>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78" name="Straight Connector 77" descr="decorative element">
            <a:extLst>
              <a:ext uri="{FF2B5EF4-FFF2-40B4-BE49-F238E27FC236}">
                <a16:creationId xmlns="" xmlns:a16="http://schemas.microsoft.com/office/drawing/2014/main" id="{499176F8-BEEF-4A37-97C9-A7E8592211E9}"/>
              </a:ext>
            </a:extLst>
          </p:cNvPr>
          <p:cNvCxnSpPr>
            <a:cxnSpLocks/>
          </p:cNvCxnSpPr>
          <p:nvPr/>
        </p:nvCxnSpPr>
        <p:spPr>
          <a:xfrm>
            <a:off x="9527411" y="2838091"/>
            <a:ext cx="0" cy="228600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79" name="Connector: Elbow 6" descr="decorative element">
            <a:extLst>
              <a:ext uri="{FF2B5EF4-FFF2-40B4-BE49-F238E27FC236}">
                <a16:creationId xmlns="" xmlns:a16="http://schemas.microsoft.com/office/drawing/2014/main" id="{1C54223A-2F2C-4434-A30B-92D8CEE93CF0}"/>
              </a:ext>
            </a:extLst>
          </p:cNvPr>
          <p:cNvCxnSpPr>
            <a:cxnSpLocks/>
          </p:cNvCxnSpPr>
          <p:nvPr/>
        </p:nvCxnSpPr>
        <p:spPr>
          <a:xfrm rot="10800000" flipV="1">
            <a:off x="2382254" y="1920242"/>
            <a:ext cx="4826106" cy="187772"/>
          </a:xfrm>
          <a:prstGeom prst="bentConnector2">
            <a:avLst/>
          </a:prstGeom>
          <a:ln w="6350">
            <a:solidFill>
              <a:schemeClr val="bg1">
                <a:lumMod val="50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0" name="Connector: Elbow 95" descr="decorative element">
            <a:extLst>
              <a:ext uri="{FF2B5EF4-FFF2-40B4-BE49-F238E27FC236}">
                <a16:creationId xmlns="" xmlns:a16="http://schemas.microsoft.com/office/drawing/2014/main" id="{185DC171-E6CD-4880-8EF4-7E0DB7F6C2B2}"/>
              </a:ext>
            </a:extLst>
          </p:cNvPr>
          <p:cNvCxnSpPr>
            <a:cxnSpLocks/>
          </p:cNvCxnSpPr>
          <p:nvPr/>
        </p:nvCxnSpPr>
        <p:spPr>
          <a:xfrm flipV="1">
            <a:off x="7115192" y="1918031"/>
            <a:ext cx="2997784" cy="428"/>
          </a:xfrm>
          <a:prstGeom prst="bentConnector3">
            <a:avLst>
              <a:gd name="adj1" fmla="val 50000"/>
            </a:avLst>
          </a:prstGeom>
          <a:ln w="6350">
            <a:solidFill>
              <a:schemeClr val="bg1">
                <a:lumMod val="50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1" name="Straight Connector 80" descr="decorative element">
            <a:extLst>
              <a:ext uri="{FF2B5EF4-FFF2-40B4-BE49-F238E27FC236}">
                <a16:creationId xmlns="" xmlns:a16="http://schemas.microsoft.com/office/drawing/2014/main" id="{B5956150-D730-4D39-8E56-5123DA7B1791}"/>
              </a:ext>
            </a:extLst>
          </p:cNvPr>
          <p:cNvCxnSpPr>
            <a:cxnSpLocks/>
          </p:cNvCxnSpPr>
          <p:nvPr/>
        </p:nvCxnSpPr>
        <p:spPr>
          <a:xfrm>
            <a:off x="4256181" y="1922269"/>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82" name="Straight Connector 81" descr="decorative element">
            <a:extLst>
              <a:ext uri="{FF2B5EF4-FFF2-40B4-BE49-F238E27FC236}">
                <a16:creationId xmlns="" xmlns:a16="http://schemas.microsoft.com/office/drawing/2014/main" id="{98000C8A-C564-4106-9005-252681A7FDFB}"/>
              </a:ext>
            </a:extLst>
          </p:cNvPr>
          <p:cNvCxnSpPr>
            <a:cxnSpLocks/>
          </p:cNvCxnSpPr>
          <p:nvPr/>
        </p:nvCxnSpPr>
        <p:spPr>
          <a:xfrm>
            <a:off x="6228260" y="1922269"/>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83" name="Straight Connector 82" descr="decorative element">
            <a:extLst>
              <a:ext uri="{FF2B5EF4-FFF2-40B4-BE49-F238E27FC236}">
                <a16:creationId xmlns="" xmlns:a16="http://schemas.microsoft.com/office/drawing/2014/main" id="{DFAFA2FD-B58C-4CB3-83BF-D7037A44C5EA}"/>
              </a:ext>
            </a:extLst>
          </p:cNvPr>
          <p:cNvCxnSpPr>
            <a:cxnSpLocks/>
          </p:cNvCxnSpPr>
          <p:nvPr/>
        </p:nvCxnSpPr>
        <p:spPr>
          <a:xfrm>
            <a:off x="8153204" y="1918459"/>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descr="decorative element">
            <a:extLst>
              <a:ext uri="{FF2B5EF4-FFF2-40B4-BE49-F238E27FC236}">
                <a16:creationId xmlns="" xmlns:a16="http://schemas.microsoft.com/office/drawing/2014/main" id="{92CA40FF-E75F-4233-A382-4E9DE1FACF8D}"/>
              </a:ext>
            </a:extLst>
          </p:cNvPr>
          <p:cNvCxnSpPr>
            <a:cxnSpLocks/>
          </p:cNvCxnSpPr>
          <p:nvPr/>
        </p:nvCxnSpPr>
        <p:spPr>
          <a:xfrm>
            <a:off x="10125282" y="1918459"/>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descr="decorative element">
            <a:extLst>
              <a:ext uri="{FF2B5EF4-FFF2-40B4-BE49-F238E27FC236}">
                <a16:creationId xmlns="" xmlns:a16="http://schemas.microsoft.com/office/drawing/2014/main" id="{7B2075F3-49F1-4561-B16C-A60D139B4E39}"/>
              </a:ext>
            </a:extLst>
          </p:cNvPr>
          <p:cNvCxnSpPr>
            <a:cxnSpLocks/>
            <a:endCxn id="69" idx="2"/>
          </p:cNvCxnSpPr>
          <p:nvPr/>
        </p:nvCxnSpPr>
        <p:spPr>
          <a:xfrm flipV="1">
            <a:off x="6228260" y="1364282"/>
            <a:ext cx="0" cy="553749"/>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descr="decorative element">
            <a:extLst>
              <a:ext uri="{FF2B5EF4-FFF2-40B4-BE49-F238E27FC236}">
                <a16:creationId xmlns="" xmlns:a16="http://schemas.microsoft.com/office/drawing/2014/main" id="{3075AB11-BAD3-42E5-BC8F-B1153E21F91C}"/>
              </a:ext>
            </a:extLst>
          </p:cNvPr>
          <p:cNvCxnSpPr>
            <a:cxnSpLocks/>
          </p:cNvCxnSpPr>
          <p:nvPr/>
        </p:nvCxnSpPr>
        <p:spPr>
          <a:xfrm>
            <a:off x="1692023" y="2838091"/>
            <a:ext cx="0" cy="1371600"/>
          </a:xfrm>
          <a:prstGeom prst="line">
            <a:avLst/>
          </a:prstGeom>
          <a:ln w="6350">
            <a:solidFill>
              <a:schemeClr val="bg1">
                <a:lumMod val="50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7" name="Straight Connector 86" descr="decorative element">
            <a:extLst>
              <a:ext uri="{FF2B5EF4-FFF2-40B4-BE49-F238E27FC236}">
                <a16:creationId xmlns="" xmlns:a16="http://schemas.microsoft.com/office/drawing/2014/main" id="{FE5CE1F8-570D-4885-B9A3-2539980A4EC1}"/>
              </a:ext>
            </a:extLst>
          </p:cNvPr>
          <p:cNvCxnSpPr>
            <a:cxnSpLocks/>
          </p:cNvCxnSpPr>
          <p:nvPr/>
        </p:nvCxnSpPr>
        <p:spPr>
          <a:xfrm flipH="1">
            <a:off x="3650870" y="3424831"/>
            <a:ext cx="274320" cy="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88" name="Straight Connector 87" descr="decorative element">
            <a:extLst>
              <a:ext uri="{FF2B5EF4-FFF2-40B4-BE49-F238E27FC236}">
                <a16:creationId xmlns="" xmlns:a16="http://schemas.microsoft.com/office/drawing/2014/main" id="{0C9845EF-AB31-4EB7-ADFB-2543D92986E8}"/>
              </a:ext>
            </a:extLst>
          </p:cNvPr>
          <p:cNvCxnSpPr>
            <a:cxnSpLocks/>
            <a:stCxn id="103" idx="1"/>
          </p:cNvCxnSpPr>
          <p:nvPr/>
        </p:nvCxnSpPr>
        <p:spPr>
          <a:xfrm flipH="1">
            <a:off x="3650872" y="5257988"/>
            <a:ext cx="156384" cy="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89" name="Straight Connector 88" descr="decorative element">
            <a:extLst>
              <a:ext uri="{FF2B5EF4-FFF2-40B4-BE49-F238E27FC236}">
                <a16:creationId xmlns="" xmlns:a16="http://schemas.microsoft.com/office/drawing/2014/main" id="{273FE68B-D6B3-4422-B31A-4154C1A2BAED}"/>
              </a:ext>
            </a:extLst>
          </p:cNvPr>
          <p:cNvCxnSpPr>
            <a:cxnSpLocks/>
          </p:cNvCxnSpPr>
          <p:nvPr/>
        </p:nvCxnSpPr>
        <p:spPr>
          <a:xfrm flipH="1">
            <a:off x="5609717" y="3428641"/>
            <a:ext cx="274320" cy="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descr="decorative element">
            <a:extLst>
              <a:ext uri="{FF2B5EF4-FFF2-40B4-BE49-F238E27FC236}">
                <a16:creationId xmlns="" xmlns:a16="http://schemas.microsoft.com/office/drawing/2014/main" id="{EAD5F2CB-5BF2-4605-A7BB-3DBC9B1B3BF3}"/>
              </a:ext>
            </a:extLst>
          </p:cNvPr>
          <p:cNvCxnSpPr>
            <a:cxnSpLocks/>
          </p:cNvCxnSpPr>
          <p:nvPr/>
        </p:nvCxnSpPr>
        <p:spPr>
          <a:xfrm flipH="1">
            <a:off x="7568564" y="3428641"/>
            <a:ext cx="274320" cy="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descr="decorative element">
            <a:extLst>
              <a:ext uri="{FF2B5EF4-FFF2-40B4-BE49-F238E27FC236}">
                <a16:creationId xmlns="" xmlns:a16="http://schemas.microsoft.com/office/drawing/2014/main" id="{11E9B743-2518-4E9D-9AE1-3998DBFBCD34}"/>
              </a:ext>
            </a:extLst>
          </p:cNvPr>
          <p:cNvCxnSpPr>
            <a:cxnSpLocks/>
          </p:cNvCxnSpPr>
          <p:nvPr/>
        </p:nvCxnSpPr>
        <p:spPr>
          <a:xfrm flipH="1">
            <a:off x="9527411" y="3424831"/>
            <a:ext cx="274320" cy="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descr="decorative element">
            <a:extLst>
              <a:ext uri="{FF2B5EF4-FFF2-40B4-BE49-F238E27FC236}">
                <a16:creationId xmlns="" xmlns:a16="http://schemas.microsoft.com/office/drawing/2014/main" id="{55B40D0C-F84E-4462-89E4-D6DB85AB1D61}"/>
              </a:ext>
            </a:extLst>
          </p:cNvPr>
          <p:cNvCxnSpPr>
            <a:cxnSpLocks/>
          </p:cNvCxnSpPr>
          <p:nvPr/>
        </p:nvCxnSpPr>
        <p:spPr>
          <a:xfrm flipH="1">
            <a:off x="9529784" y="4240171"/>
            <a:ext cx="274320" cy="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93" name="Straight Connector 92" descr="decorative element">
            <a:extLst>
              <a:ext uri="{FF2B5EF4-FFF2-40B4-BE49-F238E27FC236}">
                <a16:creationId xmlns="" xmlns:a16="http://schemas.microsoft.com/office/drawing/2014/main" id="{BB4CBFD5-6012-4BE2-83ED-90867D52F6A2}"/>
              </a:ext>
            </a:extLst>
          </p:cNvPr>
          <p:cNvCxnSpPr>
            <a:cxnSpLocks/>
          </p:cNvCxnSpPr>
          <p:nvPr/>
        </p:nvCxnSpPr>
        <p:spPr>
          <a:xfrm flipH="1">
            <a:off x="9529784" y="5120987"/>
            <a:ext cx="274320" cy="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94" name="Straight Connector 93" descr="decorative element">
            <a:extLst>
              <a:ext uri="{FF2B5EF4-FFF2-40B4-BE49-F238E27FC236}">
                <a16:creationId xmlns="" xmlns:a16="http://schemas.microsoft.com/office/drawing/2014/main" id="{B804FCC3-2EDB-4E98-AD3D-D5848AE1337C}"/>
              </a:ext>
            </a:extLst>
          </p:cNvPr>
          <p:cNvCxnSpPr>
            <a:cxnSpLocks/>
          </p:cNvCxnSpPr>
          <p:nvPr/>
        </p:nvCxnSpPr>
        <p:spPr>
          <a:xfrm flipH="1">
            <a:off x="1692023" y="3386731"/>
            <a:ext cx="274320" cy="0"/>
          </a:xfrm>
          <a:prstGeom prst="line">
            <a:avLst/>
          </a:prstGeom>
          <a:ln w="6350">
            <a:solidFill>
              <a:schemeClr val="bg1">
                <a:lumMod val="50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95" name="Straight Connector 94" descr="decorative element">
            <a:extLst>
              <a:ext uri="{FF2B5EF4-FFF2-40B4-BE49-F238E27FC236}">
                <a16:creationId xmlns="" xmlns:a16="http://schemas.microsoft.com/office/drawing/2014/main" id="{8E4CD3FD-4CA2-4C9C-89C8-73F04D561CC6}"/>
              </a:ext>
            </a:extLst>
          </p:cNvPr>
          <p:cNvCxnSpPr>
            <a:cxnSpLocks/>
          </p:cNvCxnSpPr>
          <p:nvPr/>
        </p:nvCxnSpPr>
        <p:spPr>
          <a:xfrm flipH="1">
            <a:off x="1698206" y="4205881"/>
            <a:ext cx="274320" cy="0"/>
          </a:xfrm>
          <a:prstGeom prst="line">
            <a:avLst/>
          </a:prstGeom>
          <a:ln w="6350">
            <a:solidFill>
              <a:schemeClr val="bg1">
                <a:lumMod val="50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 xmlns:a16="http://schemas.microsoft.com/office/drawing/2014/main" id="{6373F713-1680-4734-878B-86B182DC5AA6}"/>
              </a:ext>
            </a:extLst>
          </p:cNvPr>
          <p:cNvSpPr/>
          <p:nvPr/>
        </p:nvSpPr>
        <p:spPr>
          <a:xfrm>
            <a:off x="9650627" y="3025655"/>
            <a:ext cx="1369985" cy="731520"/>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Guess using spaces</a:t>
            </a:r>
          </a:p>
          <a:p>
            <a:pPr algn="ctr" defTabSz="400050">
              <a:lnSpc>
                <a:spcPct val="90000"/>
              </a:lnSpc>
              <a:spcBef>
                <a:spcPct val="0"/>
              </a:spcBef>
              <a:spcAft>
                <a:spcPct val="35000"/>
              </a:spcAft>
            </a:pPr>
            <a:r>
              <a:rPr lang="en-US" sz="1050" dirty="0">
                <a:solidFill>
                  <a:schemeClr val="accent6">
                    <a:lumMod val="50000"/>
                  </a:schemeClr>
                </a:solidFill>
              </a:rPr>
              <a:t>Given hint </a:t>
            </a:r>
          </a:p>
        </p:txBody>
      </p:sp>
      <p:sp>
        <p:nvSpPr>
          <p:cNvPr id="97" name="Rectangle 96">
            <a:extLst>
              <a:ext uri="{FF2B5EF4-FFF2-40B4-BE49-F238E27FC236}">
                <a16:creationId xmlns="" xmlns:a16="http://schemas.microsoft.com/office/drawing/2014/main" id="{BEFA9A02-F4DD-44E9-86C2-C8ADA3189685}"/>
              </a:ext>
            </a:extLst>
          </p:cNvPr>
          <p:cNvSpPr/>
          <p:nvPr/>
        </p:nvSpPr>
        <p:spPr>
          <a:xfrm>
            <a:off x="9650627" y="3860849"/>
            <a:ext cx="1371600" cy="731520"/>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Score multi mythology</a:t>
            </a:r>
          </a:p>
          <a:p>
            <a:pPr algn="ctr" defTabSz="400050">
              <a:lnSpc>
                <a:spcPct val="90000"/>
              </a:lnSpc>
              <a:spcBef>
                <a:spcPct val="0"/>
              </a:spcBef>
              <a:spcAft>
                <a:spcPct val="35000"/>
              </a:spcAft>
            </a:pPr>
            <a:r>
              <a:rPr lang="en-US" sz="1050" dirty="0">
                <a:solidFill>
                  <a:schemeClr val="accent6">
                    <a:lumMod val="50000"/>
                  </a:schemeClr>
                </a:solidFill>
              </a:rPr>
              <a:t>Extra pack read instruction</a:t>
            </a:r>
          </a:p>
        </p:txBody>
      </p:sp>
      <p:sp>
        <p:nvSpPr>
          <p:cNvPr id="98" name="Rectangle 97">
            <a:extLst>
              <a:ext uri="{FF2B5EF4-FFF2-40B4-BE49-F238E27FC236}">
                <a16:creationId xmlns="" xmlns:a16="http://schemas.microsoft.com/office/drawing/2014/main" id="{EE16D351-7B7B-4FCF-8D90-11468672A1EC}"/>
              </a:ext>
            </a:extLst>
          </p:cNvPr>
          <p:cNvSpPr/>
          <p:nvPr/>
        </p:nvSpPr>
        <p:spPr>
          <a:xfrm>
            <a:off x="9649014" y="4695328"/>
            <a:ext cx="1371600" cy="731520"/>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Save to be hanged</a:t>
            </a:r>
          </a:p>
          <a:p>
            <a:pPr algn="ctr" defTabSz="400050">
              <a:lnSpc>
                <a:spcPct val="90000"/>
              </a:lnSpc>
              <a:spcBef>
                <a:spcPct val="0"/>
              </a:spcBef>
              <a:spcAft>
                <a:spcPct val="35000"/>
              </a:spcAft>
            </a:pPr>
            <a:r>
              <a:rPr lang="en-US" sz="1050" dirty="0">
                <a:solidFill>
                  <a:schemeClr val="accent6">
                    <a:lumMod val="50000"/>
                  </a:schemeClr>
                </a:solidFill>
              </a:rPr>
              <a:t>Try and hit multi case</a:t>
            </a:r>
          </a:p>
        </p:txBody>
      </p:sp>
      <p:sp>
        <p:nvSpPr>
          <p:cNvPr id="99" name="Rectangle 98">
            <a:extLst>
              <a:ext uri="{FF2B5EF4-FFF2-40B4-BE49-F238E27FC236}">
                <a16:creationId xmlns="" xmlns:a16="http://schemas.microsoft.com/office/drawing/2014/main" id="{62FE95E2-7899-46D1-BD09-DBC69EBBF739}"/>
              </a:ext>
            </a:extLst>
          </p:cNvPr>
          <p:cNvSpPr/>
          <p:nvPr/>
        </p:nvSpPr>
        <p:spPr>
          <a:xfrm>
            <a:off x="7701267" y="3022872"/>
            <a:ext cx="1371600" cy="731520"/>
          </a:xfrm>
          <a:prstGeom prst="rect">
            <a:avLst/>
          </a:prstGeom>
          <a:solidFill>
            <a:schemeClr val="accent3">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Guess most common words</a:t>
            </a:r>
          </a:p>
          <a:p>
            <a:pPr algn="ctr" defTabSz="400050">
              <a:lnSpc>
                <a:spcPct val="90000"/>
              </a:lnSpc>
              <a:spcBef>
                <a:spcPct val="0"/>
              </a:spcBef>
              <a:spcAft>
                <a:spcPct val="35000"/>
              </a:spcAft>
            </a:pPr>
            <a:r>
              <a:rPr lang="en-US" sz="1050" dirty="0">
                <a:solidFill>
                  <a:schemeClr val="accent3">
                    <a:lumMod val="50000"/>
                  </a:schemeClr>
                </a:solidFill>
              </a:rPr>
              <a:t>A small imagination</a:t>
            </a:r>
          </a:p>
        </p:txBody>
      </p:sp>
      <p:sp>
        <p:nvSpPr>
          <p:cNvPr id="100" name="Rectangle 99">
            <a:extLst>
              <a:ext uri="{FF2B5EF4-FFF2-40B4-BE49-F238E27FC236}">
                <a16:creationId xmlns="" xmlns:a16="http://schemas.microsoft.com/office/drawing/2014/main" id="{C93299AE-BEEA-4E5E-88CB-50F2F112D78D}"/>
              </a:ext>
            </a:extLst>
          </p:cNvPr>
          <p:cNvSpPr/>
          <p:nvPr/>
        </p:nvSpPr>
        <p:spPr>
          <a:xfrm>
            <a:off x="1852704" y="3025510"/>
            <a:ext cx="1371600" cy="731520"/>
          </a:xfrm>
          <a:prstGeom prst="rect">
            <a:avLst/>
          </a:prstGeom>
          <a:solidFill>
            <a:schemeClr val="accent4">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Run and Save </a:t>
            </a:r>
          </a:p>
          <a:p>
            <a:pPr algn="ctr" defTabSz="400050">
              <a:lnSpc>
                <a:spcPct val="90000"/>
              </a:lnSpc>
              <a:spcBef>
                <a:spcPct val="0"/>
              </a:spcBef>
              <a:spcAft>
                <a:spcPct val="35000"/>
              </a:spcAft>
            </a:pPr>
            <a:r>
              <a:rPr lang="en-US" sz="1050" dirty="0">
                <a:solidFill>
                  <a:schemeClr val="tx2">
                    <a:lumMod val="50000"/>
                  </a:schemeClr>
                </a:solidFill>
              </a:rPr>
              <a:t>Attacking enemy</a:t>
            </a:r>
          </a:p>
        </p:txBody>
      </p:sp>
      <p:sp>
        <p:nvSpPr>
          <p:cNvPr id="101" name="Rectangle 100">
            <a:extLst>
              <a:ext uri="{FF2B5EF4-FFF2-40B4-BE49-F238E27FC236}">
                <a16:creationId xmlns="" xmlns:a16="http://schemas.microsoft.com/office/drawing/2014/main" id="{DC38D3DB-30B8-4A79-9C76-C565CFF33780}"/>
              </a:ext>
            </a:extLst>
          </p:cNvPr>
          <p:cNvSpPr/>
          <p:nvPr/>
        </p:nvSpPr>
        <p:spPr>
          <a:xfrm>
            <a:off x="1852704" y="3854354"/>
            <a:ext cx="1371600" cy="731520"/>
          </a:xfrm>
          <a:prstGeom prst="rect">
            <a:avLst/>
          </a:prstGeom>
          <a:solidFill>
            <a:schemeClr val="accent4">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Beat Highest score</a:t>
            </a:r>
          </a:p>
          <a:p>
            <a:pPr algn="ctr" defTabSz="400050">
              <a:lnSpc>
                <a:spcPct val="90000"/>
              </a:lnSpc>
              <a:spcBef>
                <a:spcPct val="0"/>
              </a:spcBef>
              <a:spcAft>
                <a:spcPct val="35000"/>
              </a:spcAft>
            </a:pPr>
            <a:r>
              <a:rPr lang="en-US" sz="1050" dirty="0">
                <a:solidFill>
                  <a:schemeClr val="tx2">
                    <a:lumMod val="50000"/>
                  </a:schemeClr>
                </a:solidFill>
              </a:rPr>
              <a:t>Be a legend</a:t>
            </a:r>
          </a:p>
        </p:txBody>
      </p:sp>
      <p:sp>
        <p:nvSpPr>
          <p:cNvPr id="102" name="Rectangle 101">
            <a:extLst>
              <a:ext uri="{FF2B5EF4-FFF2-40B4-BE49-F238E27FC236}">
                <a16:creationId xmlns="" xmlns:a16="http://schemas.microsoft.com/office/drawing/2014/main" id="{E00EF2F1-621C-44D5-923A-283EAD95A813}"/>
              </a:ext>
            </a:extLst>
          </p:cNvPr>
          <p:cNvSpPr/>
          <p:nvPr/>
        </p:nvSpPr>
        <p:spPr>
          <a:xfrm>
            <a:off x="3807256" y="3027524"/>
            <a:ext cx="1371600" cy="731520"/>
          </a:xfrm>
          <a:prstGeom prst="rect">
            <a:avLst/>
          </a:prstGeom>
          <a:solidFill>
            <a:schemeClr val="accent1">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Play with Computer</a:t>
            </a:r>
          </a:p>
          <a:p>
            <a:pPr algn="ctr" defTabSz="400050">
              <a:lnSpc>
                <a:spcPct val="90000"/>
              </a:lnSpc>
              <a:spcBef>
                <a:spcPct val="0"/>
              </a:spcBef>
              <a:spcAft>
                <a:spcPct val="35000"/>
              </a:spcAft>
            </a:pPr>
            <a:r>
              <a:rPr lang="en-US" sz="1050" dirty="0">
                <a:solidFill>
                  <a:schemeClr val="accent1">
                    <a:lumMod val="50000"/>
                  </a:schemeClr>
                </a:solidFill>
              </a:rPr>
              <a:t>Engineering </a:t>
            </a:r>
          </a:p>
          <a:p>
            <a:pPr algn="ctr" defTabSz="400050">
              <a:lnSpc>
                <a:spcPct val="90000"/>
              </a:lnSpc>
              <a:spcBef>
                <a:spcPct val="0"/>
              </a:spcBef>
              <a:spcAft>
                <a:spcPct val="35000"/>
              </a:spcAft>
            </a:pPr>
            <a:r>
              <a:rPr lang="en-US" sz="1050" dirty="0">
                <a:solidFill>
                  <a:schemeClr val="accent1">
                    <a:lumMod val="50000"/>
                  </a:schemeClr>
                </a:solidFill>
              </a:rPr>
              <a:t>Director</a:t>
            </a:r>
          </a:p>
        </p:txBody>
      </p:sp>
      <p:sp>
        <p:nvSpPr>
          <p:cNvPr id="103" name="Rectangle 102">
            <a:extLst>
              <a:ext uri="{FF2B5EF4-FFF2-40B4-BE49-F238E27FC236}">
                <a16:creationId xmlns="" xmlns:a16="http://schemas.microsoft.com/office/drawing/2014/main" id="{7893426B-E83B-41DC-A793-6BBC6104B3A6}"/>
              </a:ext>
            </a:extLst>
          </p:cNvPr>
          <p:cNvSpPr/>
          <p:nvPr/>
        </p:nvSpPr>
        <p:spPr>
          <a:xfrm>
            <a:off x="3807256" y="4892228"/>
            <a:ext cx="1371600" cy="731520"/>
          </a:xfrm>
          <a:prstGeom prst="rect">
            <a:avLst/>
          </a:prstGeom>
          <a:solidFill>
            <a:schemeClr val="accent1">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Play with another </a:t>
            </a:r>
          </a:p>
          <a:p>
            <a:pPr algn="ctr" defTabSz="400050">
              <a:lnSpc>
                <a:spcPct val="90000"/>
              </a:lnSpc>
              <a:spcBef>
                <a:spcPct val="0"/>
              </a:spcBef>
              <a:spcAft>
                <a:spcPct val="35000"/>
              </a:spcAft>
            </a:pPr>
            <a:r>
              <a:rPr lang="en-US" sz="1050" dirty="0">
                <a:solidFill>
                  <a:schemeClr val="accent1">
                    <a:lumMod val="50000"/>
                  </a:schemeClr>
                </a:solidFill>
              </a:rPr>
              <a:t>Real person</a:t>
            </a:r>
          </a:p>
        </p:txBody>
      </p:sp>
      <p:sp>
        <p:nvSpPr>
          <p:cNvPr id="104" name="Rectangle 103">
            <a:extLst>
              <a:ext uri="{FF2B5EF4-FFF2-40B4-BE49-F238E27FC236}">
                <a16:creationId xmlns="" xmlns:a16="http://schemas.microsoft.com/office/drawing/2014/main" id="{81AC151D-872D-4D73-AE29-952F653257C0}"/>
              </a:ext>
            </a:extLst>
          </p:cNvPr>
          <p:cNvSpPr/>
          <p:nvPr/>
        </p:nvSpPr>
        <p:spPr>
          <a:xfrm>
            <a:off x="5738488" y="3021957"/>
            <a:ext cx="1371600" cy="731520"/>
          </a:xfrm>
          <a:prstGeom prst="rect">
            <a:avLst/>
          </a:prstGeom>
          <a:solidFill>
            <a:schemeClr val="accent2">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Try your luck</a:t>
            </a:r>
          </a:p>
          <a:p>
            <a:pPr algn="ctr" defTabSz="400050">
              <a:lnSpc>
                <a:spcPct val="90000"/>
              </a:lnSpc>
              <a:spcBef>
                <a:spcPct val="0"/>
              </a:spcBef>
              <a:spcAft>
                <a:spcPct val="35000"/>
              </a:spcAft>
            </a:pPr>
            <a:r>
              <a:rPr lang="en-US" sz="1050" dirty="0">
                <a:solidFill>
                  <a:schemeClr val="accent2">
                    <a:lumMod val="50000"/>
                  </a:schemeClr>
                </a:solidFill>
              </a:rPr>
              <a:t>Use random algo</a:t>
            </a:r>
          </a:p>
        </p:txBody>
      </p:sp>
      <p:cxnSp>
        <p:nvCxnSpPr>
          <p:cNvPr id="105" name="Straight Connector 104">
            <a:extLst>
              <a:ext uri="{FF2B5EF4-FFF2-40B4-BE49-F238E27FC236}">
                <a16:creationId xmlns="" xmlns:a16="http://schemas.microsoft.com/office/drawing/2014/main" id="{27E1FD1D-862D-4C7A-A012-22EA22F3160E}"/>
              </a:ext>
            </a:extLst>
          </p:cNvPr>
          <p:cNvCxnSpPr>
            <a:cxnSpLocks/>
          </p:cNvCxnSpPr>
          <p:nvPr/>
        </p:nvCxnSpPr>
        <p:spPr>
          <a:xfrm>
            <a:off x="3925190" y="3753477"/>
            <a:ext cx="0" cy="941851"/>
          </a:xfrm>
          <a:prstGeom prst="line">
            <a:avLst/>
          </a:prstGeom>
        </p:spPr>
        <p:style>
          <a:lnRef idx="1">
            <a:schemeClr val="accent5"/>
          </a:lnRef>
          <a:fillRef idx="0">
            <a:schemeClr val="accent5"/>
          </a:fillRef>
          <a:effectRef idx="0">
            <a:schemeClr val="accent5"/>
          </a:effectRef>
          <a:fontRef idx="minor">
            <a:schemeClr val="tx1"/>
          </a:fontRef>
        </p:style>
      </p:cxnSp>
      <p:sp>
        <p:nvSpPr>
          <p:cNvPr id="106" name="Rectangle 105">
            <a:extLst>
              <a:ext uri="{FF2B5EF4-FFF2-40B4-BE49-F238E27FC236}">
                <a16:creationId xmlns="" xmlns:a16="http://schemas.microsoft.com/office/drawing/2014/main" id="{A5F2491D-5957-4361-9175-E9F38D5E8AD5}"/>
              </a:ext>
            </a:extLst>
          </p:cNvPr>
          <p:cNvSpPr/>
          <p:nvPr/>
        </p:nvSpPr>
        <p:spPr>
          <a:xfrm>
            <a:off x="4116868" y="3835893"/>
            <a:ext cx="1630009" cy="490049"/>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Play with identity </a:t>
            </a:r>
          </a:p>
          <a:p>
            <a:pPr algn="ctr" defTabSz="400050">
              <a:lnSpc>
                <a:spcPct val="90000"/>
              </a:lnSpc>
              <a:spcBef>
                <a:spcPct val="0"/>
              </a:spcBef>
              <a:spcAft>
                <a:spcPct val="35000"/>
              </a:spcAft>
            </a:pPr>
            <a:r>
              <a:rPr lang="en-US" sz="1050" dirty="0">
                <a:solidFill>
                  <a:schemeClr val="accent2">
                    <a:lumMod val="50000"/>
                  </a:schemeClr>
                </a:solidFill>
              </a:rPr>
              <a:t>Make a perfect move</a:t>
            </a:r>
          </a:p>
        </p:txBody>
      </p:sp>
      <p:sp>
        <p:nvSpPr>
          <p:cNvPr id="107" name="Rectangle 106">
            <a:extLst>
              <a:ext uri="{FF2B5EF4-FFF2-40B4-BE49-F238E27FC236}">
                <a16:creationId xmlns="" xmlns:a16="http://schemas.microsoft.com/office/drawing/2014/main" id="{38812EE3-096F-45E6-B368-3C030FB5D106}"/>
              </a:ext>
            </a:extLst>
          </p:cNvPr>
          <p:cNvSpPr/>
          <p:nvPr/>
        </p:nvSpPr>
        <p:spPr>
          <a:xfrm>
            <a:off x="4105173" y="4408359"/>
            <a:ext cx="1641697" cy="413304"/>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Beat and Score </a:t>
            </a:r>
          </a:p>
          <a:p>
            <a:pPr algn="ctr" defTabSz="400050">
              <a:lnSpc>
                <a:spcPct val="90000"/>
              </a:lnSpc>
              <a:spcBef>
                <a:spcPct val="0"/>
              </a:spcBef>
              <a:spcAft>
                <a:spcPct val="35000"/>
              </a:spcAft>
            </a:pPr>
            <a:r>
              <a:rPr lang="en-US" sz="1050" dirty="0">
                <a:solidFill>
                  <a:schemeClr val="accent2">
                    <a:lumMod val="50000"/>
                  </a:schemeClr>
                </a:solidFill>
              </a:rPr>
              <a:t>Win to create score</a:t>
            </a:r>
          </a:p>
        </p:txBody>
      </p:sp>
      <p:cxnSp>
        <p:nvCxnSpPr>
          <p:cNvPr id="108" name="Straight Connector 107">
            <a:extLst>
              <a:ext uri="{FF2B5EF4-FFF2-40B4-BE49-F238E27FC236}">
                <a16:creationId xmlns="" xmlns:a16="http://schemas.microsoft.com/office/drawing/2014/main" id="{111AFC7D-DB93-4544-8FE5-5D72B654CBA0}"/>
              </a:ext>
            </a:extLst>
          </p:cNvPr>
          <p:cNvCxnSpPr>
            <a:cxnSpLocks/>
            <a:endCxn id="106" idx="1"/>
          </p:cNvCxnSpPr>
          <p:nvPr/>
        </p:nvCxnSpPr>
        <p:spPr>
          <a:xfrm>
            <a:off x="3925190" y="4080917"/>
            <a:ext cx="19167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 xmlns:a16="http://schemas.microsoft.com/office/drawing/2014/main" id="{652E36A9-6BB7-48CE-A6D6-B6C68BAC8C6B}"/>
              </a:ext>
            </a:extLst>
          </p:cNvPr>
          <p:cNvCxnSpPr>
            <a:cxnSpLocks/>
            <a:stCxn id="107" idx="1"/>
          </p:cNvCxnSpPr>
          <p:nvPr/>
        </p:nvCxnSpPr>
        <p:spPr>
          <a:xfrm flipH="1">
            <a:off x="3925190" y="4615011"/>
            <a:ext cx="179983" cy="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 xmlns:a16="http://schemas.microsoft.com/office/drawing/2014/main" id="{F378D053-4BFE-4E67-8D5C-86C0ECB0A783}"/>
              </a:ext>
            </a:extLst>
          </p:cNvPr>
          <p:cNvSpPr/>
          <p:nvPr/>
        </p:nvSpPr>
        <p:spPr>
          <a:xfrm>
            <a:off x="4105173" y="5720935"/>
            <a:ext cx="1630009" cy="490049"/>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Play and follow Rule</a:t>
            </a:r>
          </a:p>
          <a:p>
            <a:pPr algn="ctr" defTabSz="400050">
              <a:lnSpc>
                <a:spcPct val="90000"/>
              </a:lnSpc>
              <a:spcBef>
                <a:spcPct val="0"/>
              </a:spcBef>
              <a:spcAft>
                <a:spcPct val="35000"/>
              </a:spcAft>
            </a:pPr>
            <a:r>
              <a:rPr lang="en-US" sz="1050" dirty="0">
                <a:solidFill>
                  <a:schemeClr val="accent2">
                    <a:lumMod val="50000"/>
                  </a:schemeClr>
                </a:solidFill>
              </a:rPr>
              <a:t>Make a perfect move</a:t>
            </a:r>
          </a:p>
        </p:txBody>
      </p:sp>
      <p:sp>
        <p:nvSpPr>
          <p:cNvPr id="111" name="Rectangle 110">
            <a:extLst>
              <a:ext uri="{FF2B5EF4-FFF2-40B4-BE49-F238E27FC236}">
                <a16:creationId xmlns="" xmlns:a16="http://schemas.microsoft.com/office/drawing/2014/main" id="{BE4C69E2-BD85-4972-93EC-75E298C82E60}"/>
              </a:ext>
            </a:extLst>
          </p:cNvPr>
          <p:cNvSpPr/>
          <p:nvPr/>
        </p:nvSpPr>
        <p:spPr>
          <a:xfrm>
            <a:off x="4116868" y="6308171"/>
            <a:ext cx="1641697" cy="413304"/>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Beat your Enemy</a:t>
            </a:r>
          </a:p>
          <a:p>
            <a:pPr algn="ctr" defTabSz="400050">
              <a:lnSpc>
                <a:spcPct val="90000"/>
              </a:lnSpc>
              <a:spcBef>
                <a:spcPct val="0"/>
              </a:spcBef>
              <a:spcAft>
                <a:spcPct val="35000"/>
              </a:spcAft>
            </a:pPr>
            <a:r>
              <a:rPr lang="en-US" sz="1050" dirty="0">
                <a:solidFill>
                  <a:schemeClr val="accent2">
                    <a:lumMod val="50000"/>
                  </a:schemeClr>
                </a:solidFill>
              </a:rPr>
              <a:t>Win to create score</a:t>
            </a:r>
          </a:p>
        </p:txBody>
      </p:sp>
      <p:cxnSp>
        <p:nvCxnSpPr>
          <p:cNvPr id="112" name="Straight Connector 111">
            <a:extLst>
              <a:ext uri="{FF2B5EF4-FFF2-40B4-BE49-F238E27FC236}">
                <a16:creationId xmlns="" xmlns:a16="http://schemas.microsoft.com/office/drawing/2014/main" id="{1594E3A0-3331-42F1-A682-A9DED3375C55}"/>
              </a:ext>
            </a:extLst>
          </p:cNvPr>
          <p:cNvCxnSpPr>
            <a:cxnSpLocks/>
          </p:cNvCxnSpPr>
          <p:nvPr/>
        </p:nvCxnSpPr>
        <p:spPr>
          <a:xfrm>
            <a:off x="3925190" y="5623748"/>
            <a:ext cx="0" cy="891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 xmlns:a16="http://schemas.microsoft.com/office/drawing/2014/main" id="{B68B1442-3181-49E2-8EBD-54307B7071C3}"/>
              </a:ext>
            </a:extLst>
          </p:cNvPr>
          <p:cNvCxnSpPr>
            <a:cxnSpLocks/>
            <a:stCxn id="110" idx="1"/>
          </p:cNvCxnSpPr>
          <p:nvPr/>
        </p:nvCxnSpPr>
        <p:spPr>
          <a:xfrm flipH="1" flipV="1">
            <a:off x="3925190" y="5954847"/>
            <a:ext cx="179983" cy="11113"/>
          </a:xfrm>
          <a:prstGeom prst="line">
            <a:avLst/>
          </a:prstGeom>
        </p:spPr>
        <p:style>
          <a:lnRef idx="1">
            <a:schemeClr val="accent4"/>
          </a:lnRef>
          <a:fillRef idx="0">
            <a:schemeClr val="accent4"/>
          </a:fillRef>
          <a:effectRef idx="0">
            <a:schemeClr val="accent4"/>
          </a:effectRef>
          <a:fontRef idx="minor">
            <a:schemeClr val="tx1"/>
          </a:fontRef>
        </p:style>
      </p:cxnSp>
      <p:cxnSp>
        <p:nvCxnSpPr>
          <p:cNvPr id="114" name="Straight Connector 113">
            <a:extLst>
              <a:ext uri="{FF2B5EF4-FFF2-40B4-BE49-F238E27FC236}">
                <a16:creationId xmlns="" xmlns:a16="http://schemas.microsoft.com/office/drawing/2014/main" id="{A192C5C9-8768-43D7-A7CB-A608750B3F1C}"/>
              </a:ext>
            </a:extLst>
          </p:cNvPr>
          <p:cNvCxnSpPr>
            <a:cxnSpLocks/>
            <a:stCxn id="111" idx="1"/>
          </p:cNvCxnSpPr>
          <p:nvPr/>
        </p:nvCxnSpPr>
        <p:spPr>
          <a:xfrm flipH="1">
            <a:off x="3925190" y="6514823"/>
            <a:ext cx="1916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descr="decorative element">
            <a:extLst>
              <a:ext uri="{FF2B5EF4-FFF2-40B4-BE49-F238E27FC236}">
                <a16:creationId xmlns="" xmlns:a16="http://schemas.microsoft.com/office/drawing/2014/main" id="{D460E47A-1564-4ECE-8D6A-02979A6C2583}"/>
              </a:ext>
            </a:extLst>
          </p:cNvPr>
          <p:cNvCxnSpPr>
            <a:cxnSpLocks/>
          </p:cNvCxnSpPr>
          <p:nvPr/>
        </p:nvCxnSpPr>
        <p:spPr>
          <a:xfrm flipH="1">
            <a:off x="7572029" y="4243106"/>
            <a:ext cx="274320" cy="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16" name="Straight Connector 115" descr="decorative element">
            <a:extLst>
              <a:ext uri="{FF2B5EF4-FFF2-40B4-BE49-F238E27FC236}">
                <a16:creationId xmlns="" xmlns:a16="http://schemas.microsoft.com/office/drawing/2014/main" id="{2AD6C677-3220-4A26-B8F6-46189669BA35}"/>
              </a:ext>
            </a:extLst>
          </p:cNvPr>
          <p:cNvCxnSpPr>
            <a:cxnSpLocks/>
          </p:cNvCxnSpPr>
          <p:nvPr/>
        </p:nvCxnSpPr>
        <p:spPr>
          <a:xfrm flipH="1">
            <a:off x="7572029" y="5123922"/>
            <a:ext cx="274320" cy="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 xmlns:a16="http://schemas.microsoft.com/office/drawing/2014/main" id="{120F43F6-4F4F-43BA-B8F5-819AC57206B7}"/>
              </a:ext>
            </a:extLst>
          </p:cNvPr>
          <p:cNvSpPr/>
          <p:nvPr/>
        </p:nvSpPr>
        <p:spPr>
          <a:xfrm>
            <a:off x="7692872" y="3863784"/>
            <a:ext cx="1371600" cy="731520"/>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Score and don’t loose</a:t>
            </a:r>
          </a:p>
          <a:p>
            <a:pPr algn="ctr" defTabSz="400050">
              <a:lnSpc>
                <a:spcPct val="90000"/>
              </a:lnSpc>
              <a:spcBef>
                <a:spcPct val="0"/>
              </a:spcBef>
              <a:spcAft>
                <a:spcPct val="35000"/>
              </a:spcAft>
            </a:pPr>
            <a:r>
              <a:rPr lang="en-US" sz="1050" dirty="0">
                <a:solidFill>
                  <a:schemeClr val="accent6">
                    <a:lumMod val="50000"/>
                  </a:schemeClr>
                </a:solidFill>
              </a:rPr>
              <a:t>Best suitable word</a:t>
            </a:r>
          </a:p>
        </p:txBody>
      </p:sp>
      <p:sp>
        <p:nvSpPr>
          <p:cNvPr id="118" name="Rectangle 117">
            <a:extLst>
              <a:ext uri="{FF2B5EF4-FFF2-40B4-BE49-F238E27FC236}">
                <a16:creationId xmlns="" xmlns:a16="http://schemas.microsoft.com/office/drawing/2014/main" id="{3D622E75-3D71-4EB3-93F8-7AC5E811B99C}"/>
              </a:ext>
            </a:extLst>
          </p:cNvPr>
          <p:cNvSpPr/>
          <p:nvPr/>
        </p:nvSpPr>
        <p:spPr>
          <a:xfrm>
            <a:off x="7691259" y="4698263"/>
            <a:ext cx="1371600" cy="731520"/>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Save to be hanged</a:t>
            </a:r>
          </a:p>
          <a:p>
            <a:pPr algn="ctr" defTabSz="400050">
              <a:lnSpc>
                <a:spcPct val="90000"/>
              </a:lnSpc>
              <a:spcBef>
                <a:spcPct val="0"/>
              </a:spcBef>
              <a:spcAft>
                <a:spcPct val="35000"/>
              </a:spcAft>
            </a:pPr>
            <a:r>
              <a:rPr lang="en-US" sz="1050" dirty="0">
                <a:solidFill>
                  <a:schemeClr val="accent6">
                    <a:lumMod val="50000"/>
                  </a:schemeClr>
                </a:solidFill>
              </a:rPr>
              <a:t>Try and hit multi case</a:t>
            </a:r>
          </a:p>
        </p:txBody>
      </p:sp>
      <p:cxnSp>
        <p:nvCxnSpPr>
          <p:cNvPr id="119" name="Straight Connector 118" descr="decorative element">
            <a:extLst>
              <a:ext uri="{FF2B5EF4-FFF2-40B4-BE49-F238E27FC236}">
                <a16:creationId xmlns="" xmlns:a16="http://schemas.microsoft.com/office/drawing/2014/main" id="{72D9DE91-D904-4286-AF9F-3790E09A2669}"/>
              </a:ext>
            </a:extLst>
          </p:cNvPr>
          <p:cNvCxnSpPr>
            <a:cxnSpLocks/>
          </p:cNvCxnSpPr>
          <p:nvPr/>
        </p:nvCxnSpPr>
        <p:spPr>
          <a:xfrm flipH="1">
            <a:off x="5980615" y="4225523"/>
            <a:ext cx="274320" cy="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20" name="Straight Connector 119" descr="decorative element">
            <a:extLst>
              <a:ext uri="{FF2B5EF4-FFF2-40B4-BE49-F238E27FC236}">
                <a16:creationId xmlns="" xmlns:a16="http://schemas.microsoft.com/office/drawing/2014/main" id="{4D047273-6FC3-4A28-B938-9CFE0F86BDD1}"/>
              </a:ext>
            </a:extLst>
          </p:cNvPr>
          <p:cNvCxnSpPr>
            <a:cxnSpLocks/>
          </p:cNvCxnSpPr>
          <p:nvPr/>
        </p:nvCxnSpPr>
        <p:spPr>
          <a:xfrm flipH="1">
            <a:off x="5980615" y="5106339"/>
            <a:ext cx="274320" cy="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 xmlns:a16="http://schemas.microsoft.com/office/drawing/2014/main" id="{7B04763A-E6BD-4759-B522-4E663468660E}"/>
              </a:ext>
            </a:extLst>
          </p:cNvPr>
          <p:cNvSpPr/>
          <p:nvPr/>
        </p:nvSpPr>
        <p:spPr>
          <a:xfrm>
            <a:off x="6101458" y="3846201"/>
            <a:ext cx="1371600" cy="731520"/>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See extra          lucky offers</a:t>
            </a:r>
          </a:p>
          <a:p>
            <a:pPr algn="ctr" defTabSz="400050">
              <a:lnSpc>
                <a:spcPct val="90000"/>
              </a:lnSpc>
              <a:spcBef>
                <a:spcPct val="0"/>
              </a:spcBef>
              <a:spcAft>
                <a:spcPct val="35000"/>
              </a:spcAft>
            </a:pPr>
            <a:r>
              <a:rPr lang="en-US" sz="1050" dirty="0">
                <a:solidFill>
                  <a:schemeClr val="accent6">
                    <a:lumMod val="50000"/>
                  </a:schemeClr>
                </a:solidFill>
              </a:rPr>
              <a:t>Extra pack read side message</a:t>
            </a:r>
          </a:p>
        </p:txBody>
      </p:sp>
      <p:sp>
        <p:nvSpPr>
          <p:cNvPr id="122" name="Rectangle 121">
            <a:extLst>
              <a:ext uri="{FF2B5EF4-FFF2-40B4-BE49-F238E27FC236}">
                <a16:creationId xmlns="" xmlns:a16="http://schemas.microsoft.com/office/drawing/2014/main" id="{BF4DA027-FF6A-48D2-B958-BCA08821CC37}"/>
              </a:ext>
            </a:extLst>
          </p:cNvPr>
          <p:cNvSpPr/>
          <p:nvPr/>
        </p:nvSpPr>
        <p:spPr>
          <a:xfrm>
            <a:off x="6099845" y="4680680"/>
            <a:ext cx="1371600" cy="731520"/>
          </a:xfrm>
          <a:prstGeom prst="rect">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Use worst case</a:t>
            </a:r>
          </a:p>
          <a:p>
            <a:pPr algn="ctr" defTabSz="400050">
              <a:lnSpc>
                <a:spcPct val="90000"/>
              </a:lnSpc>
              <a:spcBef>
                <a:spcPct val="0"/>
              </a:spcBef>
              <a:spcAft>
                <a:spcPct val="35000"/>
              </a:spcAft>
            </a:pPr>
            <a:r>
              <a:rPr lang="en-US" sz="1050" dirty="0">
                <a:solidFill>
                  <a:schemeClr val="accent6">
                    <a:lumMod val="50000"/>
                  </a:schemeClr>
                </a:solidFill>
              </a:rPr>
              <a:t>1 offer to win M</a:t>
            </a:r>
          </a:p>
        </p:txBody>
      </p:sp>
      <p:cxnSp>
        <p:nvCxnSpPr>
          <p:cNvPr id="123" name="Straight Connector 122">
            <a:extLst>
              <a:ext uri="{FF2B5EF4-FFF2-40B4-BE49-F238E27FC236}">
                <a16:creationId xmlns="" xmlns:a16="http://schemas.microsoft.com/office/drawing/2014/main" id="{B3FA6A7D-73F5-4090-B122-FECEB2D2AF65}"/>
              </a:ext>
            </a:extLst>
          </p:cNvPr>
          <p:cNvCxnSpPr>
            <a:cxnSpLocks/>
          </p:cNvCxnSpPr>
          <p:nvPr/>
        </p:nvCxnSpPr>
        <p:spPr>
          <a:xfrm>
            <a:off x="5980615" y="3753477"/>
            <a:ext cx="0" cy="1352862"/>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itle 3" descr="decorative element">
            <a:extLst>
              <a:ext uri="{FF2B5EF4-FFF2-40B4-BE49-F238E27FC236}">
                <a16:creationId xmlns="" xmlns:a16="http://schemas.microsoft.com/office/drawing/2014/main" id="{BBF88630-58E3-4E8D-8531-4D9BAFA7028C}"/>
              </a:ext>
            </a:extLst>
          </p:cNvPr>
          <p:cNvSpPr txBox="1">
            <a:spLocks/>
          </p:cNvSpPr>
          <p:nvPr/>
        </p:nvSpPr>
        <p:spPr>
          <a:xfrm>
            <a:off x="7670876" y="134140"/>
            <a:ext cx="3356500" cy="8533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Front view</a:t>
            </a:r>
            <a:endParaRPr lang="en-US" b="1" dirty="0">
              <a:latin typeface="Times New Roman" panose="02020603050405020304" pitchFamily="18" charset="0"/>
              <a:cs typeface="Times New Roman" panose="02020603050405020304" pitchFamily="18" charset="0"/>
            </a:endParaRPr>
          </a:p>
        </p:txBody>
      </p:sp>
      <p:sp>
        <p:nvSpPr>
          <p:cNvPr id="125" name="Title 3" descr="decorative element">
            <a:extLst>
              <a:ext uri="{FF2B5EF4-FFF2-40B4-BE49-F238E27FC236}">
                <a16:creationId xmlns="" xmlns:a16="http://schemas.microsoft.com/office/drawing/2014/main" id="{668E2BCD-294C-4E1A-A739-D2ADA6E68D5D}"/>
              </a:ext>
            </a:extLst>
          </p:cNvPr>
          <p:cNvSpPr txBox="1">
            <a:spLocks/>
          </p:cNvSpPr>
          <p:nvPr/>
        </p:nvSpPr>
        <p:spPr>
          <a:xfrm>
            <a:off x="2672740" y="857264"/>
            <a:ext cx="1583441" cy="2556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1600" i="1" u="sng" dirty="0">
                <a:solidFill>
                  <a:schemeClr val="accent2">
                    <a:lumMod val="50000"/>
                  </a:schemeClr>
                </a:solidFill>
                <a:latin typeface="Times New Roman" panose="02020603050405020304" pitchFamily="18" charset="0"/>
                <a:cs typeface="Times New Roman" panose="02020603050405020304" pitchFamily="18" charset="0"/>
              </a:rPr>
              <a:t>Player view </a:t>
            </a:r>
          </a:p>
        </p:txBody>
      </p:sp>
    </p:spTree>
    <p:extLst>
      <p:ext uri="{BB962C8B-B14F-4D97-AF65-F5344CB8AC3E}">
        <p14:creationId xmlns:p14="http://schemas.microsoft.com/office/powerpoint/2010/main" val="2285240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96715" y="107030"/>
            <a:ext cx="10937905" cy="66144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Slide Number Placeholder 3"/>
          <p:cNvSpPr>
            <a:spLocks noGrp="1"/>
          </p:cNvSpPr>
          <p:nvPr>
            <p:ph type="sldNum" sz="quarter" idx="12"/>
          </p:nvPr>
        </p:nvSpPr>
        <p:spPr>
          <a:xfrm>
            <a:off x="8909076" y="6425496"/>
            <a:ext cx="2743200" cy="365125"/>
          </a:xfrm>
        </p:spPr>
        <p:txBody>
          <a:bodyPr/>
          <a:lstStyle/>
          <a:p>
            <a:fld id="{BDCDBBEF-AA6C-4BA6-85B2-A17D7F280E38}" type="slidenum">
              <a:rPr lang="en-US" smtClean="0"/>
              <a:pPr/>
              <a:t>12</a:t>
            </a:fld>
            <a:endParaRPr lang="en-US" dirty="0"/>
          </a:p>
        </p:txBody>
      </p:sp>
      <p:sp>
        <p:nvSpPr>
          <p:cNvPr id="40" name="Oval 39">
            <a:extLst>
              <a:ext uri="{FF2B5EF4-FFF2-40B4-BE49-F238E27FC236}">
                <a16:creationId xmlns="" xmlns:a16="http://schemas.microsoft.com/office/drawing/2014/main" id="{912543CF-3BD4-40B0-BB18-006DCC4331CA}"/>
              </a:ext>
            </a:extLst>
          </p:cNvPr>
          <p:cNvSpPr/>
          <p:nvPr/>
        </p:nvSpPr>
        <p:spPr>
          <a:xfrm>
            <a:off x="5479868" y="2839996"/>
            <a:ext cx="1371600" cy="1371600"/>
          </a:xfrm>
          <a:prstGeom prst="ellipse">
            <a:avLst/>
          </a:prstGeom>
          <a:solidFill>
            <a:schemeClr val="bg2">
              <a:lumMod val="85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400" b="1" dirty="0">
                <a:solidFill>
                  <a:schemeClr val="tx1"/>
                </a:solidFill>
              </a:rPr>
              <a:t>Gaming Hub</a:t>
            </a:r>
          </a:p>
          <a:p>
            <a:pPr algn="ctr" defTabSz="400050">
              <a:lnSpc>
                <a:spcPct val="90000"/>
              </a:lnSpc>
              <a:spcBef>
                <a:spcPct val="0"/>
              </a:spcBef>
              <a:spcAft>
                <a:spcPct val="35000"/>
              </a:spcAft>
            </a:pPr>
            <a:r>
              <a:rPr lang="en-US" sz="1100" dirty="0">
                <a:solidFill>
                  <a:schemeClr val="tx1">
                    <a:lumMod val="75000"/>
                    <a:lumOff val="25000"/>
                  </a:schemeClr>
                </a:solidFill>
              </a:rPr>
              <a:t>Main</a:t>
            </a:r>
            <a:endParaRPr lang="en-US" sz="1000" dirty="0">
              <a:solidFill>
                <a:schemeClr val="tx1">
                  <a:lumMod val="75000"/>
                  <a:lumOff val="25000"/>
                </a:schemeClr>
              </a:solidFill>
            </a:endParaRPr>
          </a:p>
        </p:txBody>
      </p:sp>
      <p:cxnSp>
        <p:nvCxnSpPr>
          <p:cNvPr id="41" name="Straight Connector 40">
            <a:extLst>
              <a:ext uri="{FF2B5EF4-FFF2-40B4-BE49-F238E27FC236}">
                <a16:creationId xmlns="" xmlns:a16="http://schemas.microsoft.com/office/drawing/2014/main" id="{1F835875-0EC2-4394-86C3-A0F382DE98B1}"/>
              </a:ext>
              <a:ext uri="{C183D7F6-B498-43B3-948B-1728B52AA6E4}">
                <adec:decorative xmlns="" xmlns:adec="http://schemas.microsoft.com/office/drawing/2017/decorative" val="1"/>
              </a:ext>
            </a:extLst>
          </p:cNvPr>
          <p:cNvCxnSpPr>
            <a:stCxn id="40" idx="1"/>
          </p:cNvCxnSpPr>
          <p:nvPr/>
        </p:nvCxnSpPr>
        <p:spPr>
          <a:xfrm flipH="1" flipV="1">
            <a:off x="5159830" y="2514604"/>
            <a:ext cx="520904" cy="5262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96F8010A-DC42-48BB-AFCE-8092CFADBF15}"/>
              </a:ext>
              <a:ext uri="{C183D7F6-B498-43B3-948B-1728B52AA6E4}">
                <adec:decorative xmlns="" xmlns:adec="http://schemas.microsoft.com/office/drawing/2017/decorative" val="1"/>
              </a:ext>
            </a:extLst>
          </p:cNvPr>
          <p:cNvCxnSpPr>
            <a:stCxn id="40" idx="7"/>
          </p:cNvCxnSpPr>
          <p:nvPr/>
        </p:nvCxnSpPr>
        <p:spPr>
          <a:xfrm flipV="1">
            <a:off x="6650602" y="2489408"/>
            <a:ext cx="365284" cy="55145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3F88F21A-67AF-4A6B-9277-69F1B5CD26E0}"/>
              </a:ext>
              <a:ext uri="{C183D7F6-B498-43B3-948B-1728B52AA6E4}">
                <adec:decorative xmlns="" xmlns:adec="http://schemas.microsoft.com/office/drawing/2017/decorative" val="1"/>
              </a:ext>
            </a:extLst>
          </p:cNvPr>
          <p:cNvCxnSpPr>
            <a:cxnSpLocks/>
            <a:stCxn id="40" idx="6"/>
            <a:endCxn id="72" idx="2"/>
          </p:cNvCxnSpPr>
          <p:nvPr/>
        </p:nvCxnSpPr>
        <p:spPr>
          <a:xfrm>
            <a:off x="6851468" y="3525796"/>
            <a:ext cx="102761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AB7EADA4-55FB-4A87-82CD-99517AEAAA3D}"/>
              </a:ext>
              <a:ext uri="{C183D7F6-B498-43B3-948B-1728B52AA6E4}">
                <adec:decorative xmlns="" xmlns:adec="http://schemas.microsoft.com/office/drawing/2017/decorative" val="1"/>
              </a:ext>
            </a:extLst>
          </p:cNvPr>
          <p:cNvCxnSpPr>
            <a:cxnSpLocks/>
            <a:stCxn id="40" idx="2"/>
            <a:endCxn id="58" idx="6"/>
          </p:cNvCxnSpPr>
          <p:nvPr/>
        </p:nvCxnSpPr>
        <p:spPr>
          <a:xfrm flipH="1">
            <a:off x="4308258" y="3525796"/>
            <a:ext cx="11716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0982070-E86C-40D4-8C78-5BC012FD2D5A}"/>
              </a:ext>
              <a:ext uri="{C183D7F6-B498-43B3-948B-1728B52AA6E4}">
                <adec:decorative xmlns="" xmlns:adec="http://schemas.microsoft.com/office/drawing/2017/decorative" val="1"/>
              </a:ext>
            </a:extLst>
          </p:cNvPr>
          <p:cNvCxnSpPr>
            <a:cxnSpLocks/>
            <a:stCxn id="40" idx="3"/>
          </p:cNvCxnSpPr>
          <p:nvPr/>
        </p:nvCxnSpPr>
        <p:spPr>
          <a:xfrm flipH="1">
            <a:off x="5300124" y="4010730"/>
            <a:ext cx="380610" cy="5262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2E8812D-E925-4F41-884C-53BFA3B5F8FD}"/>
              </a:ext>
              <a:ext uri="{C183D7F6-B498-43B3-948B-1728B52AA6E4}">
                <adec:decorative xmlns="" xmlns:adec="http://schemas.microsoft.com/office/drawing/2017/decorative" val="1"/>
              </a:ext>
            </a:extLst>
          </p:cNvPr>
          <p:cNvCxnSpPr>
            <a:stCxn id="40" idx="5"/>
          </p:cNvCxnSpPr>
          <p:nvPr/>
        </p:nvCxnSpPr>
        <p:spPr>
          <a:xfrm>
            <a:off x="6650602" y="4010730"/>
            <a:ext cx="457769" cy="46556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2EDF9835-6CB9-447A-86CD-CADE85BB6960}"/>
              </a:ext>
              <a:ext uri="{C183D7F6-B498-43B3-948B-1728B52AA6E4}">
                <adec:decorative xmlns="" xmlns:adec="http://schemas.microsoft.com/office/drawing/2017/decorative" val="1"/>
              </a:ext>
            </a:extLst>
          </p:cNvPr>
          <p:cNvCxnSpPr>
            <a:cxnSpLocks/>
          </p:cNvCxnSpPr>
          <p:nvPr/>
        </p:nvCxnSpPr>
        <p:spPr>
          <a:xfrm>
            <a:off x="9067800" y="3525796"/>
            <a:ext cx="50074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4FFC6F64-F998-4A58-8A42-72A040FA9FDB}"/>
              </a:ext>
              <a:ext uri="{C183D7F6-B498-43B3-948B-1728B52AA6E4}">
                <adec:decorative xmlns="" xmlns:adec="http://schemas.microsoft.com/office/drawing/2017/decorative" val="1"/>
              </a:ext>
            </a:extLst>
          </p:cNvPr>
          <p:cNvCxnSpPr>
            <a:stCxn id="57" idx="0"/>
            <a:endCxn id="63" idx="4"/>
          </p:cNvCxnSpPr>
          <p:nvPr/>
        </p:nvCxnSpPr>
        <p:spPr>
          <a:xfrm flipV="1">
            <a:off x="7284720" y="1321432"/>
            <a:ext cx="51966" cy="1331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BE304D5D-3012-4733-9EEC-EFF399093A1E}"/>
              </a:ext>
              <a:ext uri="{C183D7F6-B498-43B3-948B-1728B52AA6E4}">
                <adec:decorative xmlns="" xmlns:adec="http://schemas.microsoft.com/office/drawing/2017/decorative" val="1"/>
              </a:ext>
            </a:extLst>
          </p:cNvPr>
          <p:cNvCxnSpPr>
            <a:endCxn id="64" idx="3"/>
          </p:cNvCxnSpPr>
          <p:nvPr/>
        </p:nvCxnSpPr>
        <p:spPr>
          <a:xfrm flipV="1">
            <a:off x="7781479" y="1647690"/>
            <a:ext cx="269220" cy="13391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DD14BF04-51BD-4646-AD6E-2797F7783776}"/>
              </a:ext>
              <a:ext uri="{C183D7F6-B498-43B3-948B-1728B52AA6E4}">
                <adec:decorative xmlns="" xmlns:adec="http://schemas.microsoft.com/office/drawing/2017/decorative" val="1"/>
              </a:ext>
            </a:extLst>
          </p:cNvPr>
          <p:cNvCxnSpPr>
            <a:stCxn id="56" idx="0"/>
          </p:cNvCxnSpPr>
          <p:nvPr/>
        </p:nvCxnSpPr>
        <p:spPr>
          <a:xfrm flipH="1" flipV="1">
            <a:off x="4864163" y="1184625"/>
            <a:ext cx="38455" cy="2699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 xmlns:a16="http://schemas.microsoft.com/office/drawing/2014/main" id="{9629BD07-52B4-4F4A-B6C3-BA3939C3DD3F}"/>
              </a:ext>
              <a:ext uri="{C183D7F6-B498-43B3-948B-1728B52AA6E4}">
                <adec:decorative xmlns="" xmlns:adec="http://schemas.microsoft.com/office/drawing/2017/decorative" val="1"/>
              </a:ext>
            </a:extLst>
          </p:cNvPr>
          <p:cNvCxnSpPr/>
          <p:nvPr/>
        </p:nvCxnSpPr>
        <p:spPr>
          <a:xfrm flipH="1" flipV="1">
            <a:off x="3930541" y="1714645"/>
            <a:ext cx="478132" cy="2041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 xmlns:a16="http://schemas.microsoft.com/office/drawing/2014/main" id="{6627EB2A-BBCD-437F-91F4-B40F49102091}"/>
              </a:ext>
              <a:ext uri="{C183D7F6-B498-43B3-948B-1728B52AA6E4}">
                <adec:decorative xmlns="" xmlns:adec="http://schemas.microsoft.com/office/drawing/2017/decorative" val="1"/>
              </a:ext>
            </a:extLst>
          </p:cNvPr>
          <p:cNvCxnSpPr>
            <a:cxnSpLocks/>
          </p:cNvCxnSpPr>
          <p:nvPr/>
        </p:nvCxnSpPr>
        <p:spPr>
          <a:xfrm flipH="1">
            <a:off x="2525058" y="3525796"/>
            <a:ext cx="59448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 xmlns:a16="http://schemas.microsoft.com/office/drawing/2014/main" id="{F7C310AA-41F4-421C-B220-1E4182E988C8}"/>
              </a:ext>
              <a:ext uri="{C183D7F6-B498-43B3-948B-1728B52AA6E4}">
                <adec:decorative xmlns="" xmlns:adec="http://schemas.microsoft.com/office/drawing/2017/decorative" val="1"/>
              </a:ext>
            </a:extLst>
          </p:cNvPr>
          <p:cNvCxnSpPr/>
          <p:nvPr/>
        </p:nvCxnSpPr>
        <p:spPr>
          <a:xfrm flipH="1">
            <a:off x="4019530" y="5010319"/>
            <a:ext cx="590659" cy="1632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 xmlns:a16="http://schemas.microsoft.com/office/drawing/2014/main" id="{3C2A03DD-4671-48ED-AE00-BB6932F830E5}"/>
              </a:ext>
              <a:ext uri="{C183D7F6-B498-43B3-948B-1728B52AA6E4}">
                <adec:decorative xmlns="" xmlns:adec="http://schemas.microsoft.com/office/drawing/2017/decorative" val="1"/>
              </a:ext>
            </a:extLst>
          </p:cNvPr>
          <p:cNvCxnSpPr/>
          <p:nvPr/>
        </p:nvCxnSpPr>
        <p:spPr>
          <a:xfrm flipH="1">
            <a:off x="4740859" y="5297016"/>
            <a:ext cx="226115" cy="58237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 xmlns:a16="http://schemas.microsoft.com/office/drawing/2014/main" id="{F21E8B07-0BC6-4DE6-B1E4-773C5D1F75EB}"/>
              </a:ext>
            </a:extLst>
          </p:cNvPr>
          <p:cNvSpPr/>
          <p:nvPr/>
        </p:nvSpPr>
        <p:spPr>
          <a:xfrm>
            <a:off x="4509774" y="4287912"/>
            <a:ext cx="1188720" cy="1188720"/>
          </a:xfrm>
          <a:prstGeom prst="ellipse">
            <a:avLst/>
          </a:prstGeom>
          <a:solidFill>
            <a:schemeClr val="accent4">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Hangman</a:t>
            </a:r>
          </a:p>
          <a:p>
            <a:pPr algn="ctr" defTabSz="400050">
              <a:lnSpc>
                <a:spcPct val="90000"/>
              </a:lnSpc>
              <a:spcBef>
                <a:spcPct val="0"/>
              </a:spcBef>
              <a:spcAft>
                <a:spcPct val="35000"/>
              </a:spcAft>
            </a:pPr>
            <a:r>
              <a:rPr lang="en-US" sz="1000" dirty="0">
                <a:solidFill>
                  <a:schemeClr val="accent4">
                    <a:lumMod val="50000"/>
                  </a:schemeClr>
                </a:solidFill>
              </a:rPr>
              <a:t>Hang own</a:t>
            </a:r>
          </a:p>
        </p:txBody>
      </p:sp>
      <p:sp>
        <p:nvSpPr>
          <p:cNvPr id="56" name="Oval 55">
            <a:extLst>
              <a:ext uri="{FF2B5EF4-FFF2-40B4-BE49-F238E27FC236}">
                <a16:creationId xmlns="" xmlns:a16="http://schemas.microsoft.com/office/drawing/2014/main" id="{A84C8281-0D5E-4BF0-AB85-487647294920}"/>
              </a:ext>
            </a:extLst>
          </p:cNvPr>
          <p:cNvSpPr/>
          <p:nvPr/>
        </p:nvSpPr>
        <p:spPr>
          <a:xfrm>
            <a:off x="4308258" y="1454569"/>
            <a:ext cx="1188720" cy="1188720"/>
          </a:xfrm>
          <a:prstGeom prst="ellipse">
            <a:avLst/>
          </a:prstGeom>
          <a:solidFill>
            <a:schemeClr val="accent2">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Word Hunt</a:t>
            </a:r>
          </a:p>
          <a:p>
            <a:pPr algn="ctr" defTabSz="400050">
              <a:lnSpc>
                <a:spcPct val="90000"/>
              </a:lnSpc>
              <a:spcBef>
                <a:spcPct val="0"/>
              </a:spcBef>
              <a:spcAft>
                <a:spcPct val="35000"/>
              </a:spcAft>
            </a:pPr>
            <a:r>
              <a:rPr lang="en-US" sz="1000" dirty="0">
                <a:solidFill>
                  <a:schemeClr val="accent2">
                    <a:lumMod val="50000"/>
                  </a:schemeClr>
                </a:solidFill>
              </a:rPr>
              <a:t>Hunt to score</a:t>
            </a:r>
          </a:p>
        </p:txBody>
      </p:sp>
      <p:sp>
        <p:nvSpPr>
          <p:cNvPr id="57" name="Oval 56">
            <a:extLst>
              <a:ext uri="{FF2B5EF4-FFF2-40B4-BE49-F238E27FC236}">
                <a16:creationId xmlns="" xmlns:a16="http://schemas.microsoft.com/office/drawing/2014/main" id="{29118B4F-266C-48F0-8CAF-8BA67DF9A649}"/>
              </a:ext>
            </a:extLst>
          </p:cNvPr>
          <p:cNvSpPr/>
          <p:nvPr/>
        </p:nvSpPr>
        <p:spPr>
          <a:xfrm>
            <a:off x="6690360" y="1454569"/>
            <a:ext cx="1188720" cy="1188720"/>
          </a:xfrm>
          <a:prstGeom prst="ellipse">
            <a:avLst/>
          </a:prstGeom>
          <a:solidFill>
            <a:schemeClr val="accent3">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Casino </a:t>
            </a:r>
          </a:p>
          <a:p>
            <a:pPr algn="ctr" defTabSz="400050">
              <a:lnSpc>
                <a:spcPct val="90000"/>
              </a:lnSpc>
              <a:spcBef>
                <a:spcPct val="0"/>
              </a:spcBef>
              <a:spcAft>
                <a:spcPct val="35000"/>
              </a:spcAft>
            </a:pPr>
            <a:r>
              <a:rPr lang="en-US" sz="1000" dirty="0">
                <a:solidFill>
                  <a:schemeClr val="accent3">
                    <a:lumMod val="50000"/>
                  </a:schemeClr>
                </a:solidFill>
              </a:rPr>
              <a:t>Be a Milliner</a:t>
            </a:r>
          </a:p>
        </p:txBody>
      </p:sp>
      <p:sp>
        <p:nvSpPr>
          <p:cNvPr id="58" name="Oval 57">
            <a:extLst>
              <a:ext uri="{FF2B5EF4-FFF2-40B4-BE49-F238E27FC236}">
                <a16:creationId xmlns="" xmlns:a16="http://schemas.microsoft.com/office/drawing/2014/main" id="{F3AE564E-E1AB-422A-9067-1D83448922D2}"/>
              </a:ext>
            </a:extLst>
          </p:cNvPr>
          <p:cNvSpPr/>
          <p:nvPr/>
        </p:nvSpPr>
        <p:spPr>
          <a:xfrm>
            <a:off x="3119538" y="2931436"/>
            <a:ext cx="1188720" cy="1188720"/>
          </a:xfrm>
          <a:prstGeom prst="ellipse">
            <a:avLst/>
          </a:prstGeom>
          <a:solidFill>
            <a:schemeClr val="accent1">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Car Game</a:t>
            </a:r>
          </a:p>
          <a:p>
            <a:pPr algn="ctr" defTabSz="400050">
              <a:lnSpc>
                <a:spcPct val="90000"/>
              </a:lnSpc>
              <a:spcBef>
                <a:spcPct val="0"/>
              </a:spcBef>
              <a:spcAft>
                <a:spcPct val="35000"/>
              </a:spcAft>
            </a:pPr>
            <a:r>
              <a:rPr lang="en-US" sz="1050" dirty="0">
                <a:solidFill>
                  <a:schemeClr val="tx2">
                    <a:lumMod val="50000"/>
                  </a:schemeClr>
                </a:solidFill>
              </a:rPr>
              <a:t>Save Car</a:t>
            </a:r>
          </a:p>
        </p:txBody>
      </p:sp>
      <p:sp>
        <p:nvSpPr>
          <p:cNvPr id="59" name="Oval 58">
            <a:extLst>
              <a:ext uri="{FF2B5EF4-FFF2-40B4-BE49-F238E27FC236}">
                <a16:creationId xmlns="" xmlns:a16="http://schemas.microsoft.com/office/drawing/2014/main" id="{8EED5A81-D106-422F-8455-CF5F456EB3E0}"/>
              </a:ext>
            </a:extLst>
          </p:cNvPr>
          <p:cNvSpPr/>
          <p:nvPr/>
        </p:nvSpPr>
        <p:spPr>
          <a:xfrm>
            <a:off x="6690360" y="4287912"/>
            <a:ext cx="1188720" cy="1188720"/>
          </a:xfrm>
          <a:prstGeom prst="ellipse">
            <a:avLst/>
          </a:prstGeom>
          <a:solidFill>
            <a:schemeClr val="accent5">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instructions</a:t>
            </a:r>
          </a:p>
          <a:p>
            <a:pPr algn="ctr" defTabSz="400050">
              <a:lnSpc>
                <a:spcPct val="90000"/>
              </a:lnSpc>
              <a:spcBef>
                <a:spcPct val="0"/>
              </a:spcBef>
              <a:spcAft>
                <a:spcPct val="35000"/>
              </a:spcAft>
            </a:pPr>
            <a:r>
              <a:rPr lang="en-US" sz="1000" dirty="0">
                <a:solidFill>
                  <a:schemeClr val="accent5">
                    <a:lumMod val="50000"/>
                  </a:schemeClr>
                </a:solidFill>
              </a:rPr>
              <a:t>All game rule book</a:t>
            </a:r>
            <a:endParaRPr lang="en-US" sz="980" dirty="0">
              <a:solidFill>
                <a:schemeClr val="accent5">
                  <a:lumMod val="50000"/>
                </a:schemeClr>
              </a:solidFill>
            </a:endParaRPr>
          </a:p>
        </p:txBody>
      </p:sp>
      <p:sp>
        <p:nvSpPr>
          <p:cNvPr id="60" name="Oval 59">
            <a:extLst>
              <a:ext uri="{FF2B5EF4-FFF2-40B4-BE49-F238E27FC236}">
                <a16:creationId xmlns="" xmlns:a16="http://schemas.microsoft.com/office/drawing/2014/main" id="{0BA25134-710C-4BE5-B673-B7E018D18B5E}"/>
              </a:ext>
            </a:extLst>
          </p:cNvPr>
          <p:cNvSpPr/>
          <p:nvPr/>
        </p:nvSpPr>
        <p:spPr>
          <a:xfrm>
            <a:off x="4308258" y="410001"/>
            <a:ext cx="914400" cy="914400"/>
          </a:xfrm>
          <a:prstGeom prst="ellipse">
            <a:avLst/>
          </a:prstGeom>
          <a:solidFill>
            <a:schemeClr val="accent2">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900" b="1" dirty="0">
                <a:solidFill>
                  <a:schemeClr val="accent2">
                    <a:lumMod val="50000"/>
                  </a:schemeClr>
                </a:solidFill>
              </a:rPr>
              <a:t>Score by hunt words</a:t>
            </a:r>
          </a:p>
          <a:p>
            <a:pPr algn="ctr" defTabSz="400050">
              <a:lnSpc>
                <a:spcPct val="90000"/>
              </a:lnSpc>
              <a:spcBef>
                <a:spcPct val="0"/>
              </a:spcBef>
              <a:spcAft>
                <a:spcPct val="35000"/>
              </a:spcAft>
            </a:pPr>
            <a:r>
              <a:rPr lang="en-US" sz="900" dirty="0">
                <a:solidFill>
                  <a:schemeClr val="accent2">
                    <a:lumMod val="50000"/>
                  </a:schemeClr>
                </a:solidFill>
              </a:rPr>
              <a:t>Beat high score</a:t>
            </a:r>
          </a:p>
        </p:txBody>
      </p:sp>
      <p:sp>
        <p:nvSpPr>
          <p:cNvPr id="61" name="Oval 60">
            <a:extLst>
              <a:ext uri="{FF2B5EF4-FFF2-40B4-BE49-F238E27FC236}">
                <a16:creationId xmlns="" xmlns:a16="http://schemas.microsoft.com/office/drawing/2014/main" id="{18DFAE6F-4937-4568-9F8B-0E1906675EF9}"/>
              </a:ext>
            </a:extLst>
          </p:cNvPr>
          <p:cNvSpPr/>
          <p:nvPr/>
        </p:nvSpPr>
        <p:spPr>
          <a:xfrm>
            <a:off x="3219953" y="931985"/>
            <a:ext cx="1055261" cy="1015472"/>
          </a:xfrm>
          <a:prstGeom prst="ellipse">
            <a:avLst/>
          </a:prstGeom>
          <a:solidFill>
            <a:schemeClr val="accent2">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900" b="1" dirty="0">
                <a:solidFill>
                  <a:schemeClr val="tx1"/>
                </a:solidFill>
              </a:rPr>
              <a:t>Guess </a:t>
            </a:r>
          </a:p>
          <a:p>
            <a:pPr algn="ctr" defTabSz="400050">
              <a:lnSpc>
                <a:spcPct val="90000"/>
              </a:lnSpc>
              <a:spcBef>
                <a:spcPct val="0"/>
              </a:spcBef>
              <a:spcAft>
                <a:spcPct val="35000"/>
              </a:spcAft>
            </a:pPr>
            <a:r>
              <a:rPr lang="en-US" sz="900" b="1" dirty="0">
                <a:solidFill>
                  <a:schemeClr val="tx1"/>
                </a:solidFill>
              </a:rPr>
              <a:t>Star printed</a:t>
            </a:r>
          </a:p>
          <a:p>
            <a:pPr algn="ctr" defTabSz="400050">
              <a:lnSpc>
                <a:spcPct val="90000"/>
              </a:lnSpc>
              <a:spcBef>
                <a:spcPct val="0"/>
              </a:spcBef>
              <a:spcAft>
                <a:spcPct val="35000"/>
              </a:spcAft>
            </a:pPr>
            <a:r>
              <a:rPr lang="en-US" sz="900" dirty="0">
                <a:solidFill>
                  <a:schemeClr val="tx1"/>
                </a:solidFill>
              </a:rPr>
              <a:t>Use word limit</a:t>
            </a:r>
          </a:p>
        </p:txBody>
      </p:sp>
      <p:sp>
        <p:nvSpPr>
          <p:cNvPr id="62" name="Oval 61">
            <a:extLst>
              <a:ext uri="{FF2B5EF4-FFF2-40B4-BE49-F238E27FC236}">
                <a16:creationId xmlns="" xmlns:a16="http://schemas.microsoft.com/office/drawing/2014/main" id="{AC51068E-056A-4598-BFE0-23BB66E7B4E5}"/>
              </a:ext>
            </a:extLst>
          </p:cNvPr>
          <p:cNvSpPr/>
          <p:nvPr/>
        </p:nvSpPr>
        <p:spPr>
          <a:xfrm>
            <a:off x="9452022" y="3068596"/>
            <a:ext cx="914400" cy="914400"/>
          </a:xfrm>
          <a:prstGeom prst="ellipse">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900" b="1" dirty="0">
                <a:solidFill>
                  <a:schemeClr val="tx1"/>
                </a:solidFill>
              </a:rPr>
              <a:t>Player 1 vs player 2</a:t>
            </a:r>
          </a:p>
          <a:p>
            <a:pPr algn="ctr" defTabSz="400050">
              <a:lnSpc>
                <a:spcPct val="90000"/>
              </a:lnSpc>
              <a:spcBef>
                <a:spcPct val="0"/>
              </a:spcBef>
              <a:spcAft>
                <a:spcPct val="35000"/>
              </a:spcAft>
            </a:pPr>
            <a:r>
              <a:rPr lang="en-US" sz="900" dirty="0">
                <a:solidFill>
                  <a:schemeClr val="accent6">
                    <a:lumMod val="50000"/>
                  </a:schemeClr>
                </a:solidFill>
              </a:rPr>
              <a:t>It’s on players</a:t>
            </a:r>
          </a:p>
        </p:txBody>
      </p:sp>
      <p:sp>
        <p:nvSpPr>
          <p:cNvPr id="63" name="Oval 62">
            <a:extLst>
              <a:ext uri="{FF2B5EF4-FFF2-40B4-BE49-F238E27FC236}">
                <a16:creationId xmlns="" xmlns:a16="http://schemas.microsoft.com/office/drawing/2014/main" id="{7E940123-65B9-4487-832B-5584C40EDFC2}"/>
              </a:ext>
            </a:extLst>
          </p:cNvPr>
          <p:cNvSpPr/>
          <p:nvPr/>
        </p:nvSpPr>
        <p:spPr>
          <a:xfrm>
            <a:off x="6879486" y="407032"/>
            <a:ext cx="914400" cy="914400"/>
          </a:xfrm>
          <a:prstGeom prst="ellipse">
            <a:avLst/>
          </a:prstGeom>
          <a:solidFill>
            <a:schemeClr val="accent3">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900" b="1" dirty="0">
                <a:solidFill>
                  <a:schemeClr val="tx1"/>
                </a:solidFill>
              </a:rPr>
              <a:t>Luck and guess single number</a:t>
            </a:r>
          </a:p>
        </p:txBody>
      </p:sp>
      <p:sp>
        <p:nvSpPr>
          <p:cNvPr id="64" name="Oval 63">
            <a:extLst>
              <a:ext uri="{FF2B5EF4-FFF2-40B4-BE49-F238E27FC236}">
                <a16:creationId xmlns="" xmlns:a16="http://schemas.microsoft.com/office/drawing/2014/main" id="{8D5EBCDB-3E75-47E8-ABD7-3F644D0FD4C1}"/>
              </a:ext>
            </a:extLst>
          </p:cNvPr>
          <p:cNvSpPr/>
          <p:nvPr/>
        </p:nvSpPr>
        <p:spPr>
          <a:xfrm>
            <a:off x="7916788" y="867201"/>
            <a:ext cx="914400" cy="914400"/>
          </a:xfrm>
          <a:prstGeom prst="ellipse">
            <a:avLst/>
          </a:prstGeom>
          <a:solidFill>
            <a:schemeClr val="accent3">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900" b="1" dirty="0">
                <a:solidFill>
                  <a:schemeClr val="tx1"/>
                </a:solidFill>
              </a:rPr>
              <a:t>Extra Pack</a:t>
            </a:r>
          </a:p>
          <a:p>
            <a:pPr algn="ctr" defTabSz="400050">
              <a:lnSpc>
                <a:spcPct val="90000"/>
              </a:lnSpc>
              <a:spcBef>
                <a:spcPct val="0"/>
              </a:spcBef>
              <a:spcAft>
                <a:spcPct val="35000"/>
              </a:spcAft>
            </a:pPr>
            <a:r>
              <a:rPr lang="en-US" sz="900" dirty="0">
                <a:solidFill>
                  <a:schemeClr val="accent3">
                    <a:lumMod val="50000"/>
                  </a:schemeClr>
                </a:solidFill>
              </a:rPr>
              <a:t>Worst case pack available</a:t>
            </a:r>
          </a:p>
        </p:txBody>
      </p:sp>
      <p:sp>
        <p:nvSpPr>
          <p:cNvPr id="65" name="Oval 64">
            <a:extLst>
              <a:ext uri="{FF2B5EF4-FFF2-40B4-BE49-F238E27FC236}">
                <a16:creationId xmlns="" xmlns:a16="http://schemas.microsoft.com/office/drawing/2014/main" id="{C7A8533A-15BF-4A9F-8D87-B01EC08E2EFD}"/>
              </a:ext>
            </a:extLst>
          </p:cNvPr>
          <p:cNvSpPr/>
          <p:nvPr/>
        </p:nvSpPr>
        <p:spPr>
          <a:xfrm>
            <a:off x="3416628" y="4839816"/>
            <a:ext cx="914400" cy="914400"/>
          </a:xfrm>
          <a:prstGeom prst="ellipse">
            <a:avLst/>
          </a:prstGeom>
          <a:solidFill>
            <a:schemeClr val="accent4">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900" b="1" dirty="0">
                <a:solidFill>
                  <a:schemeClr val="tx1"/>
                </a:solidFill>
              </a:rPr>
              <a:t>Hint use and Hunt</a:t>
            </a:r>
          </a:p>
          <a:p>
            <a:pPr algn="ctr" defTabSz="400050">
              <a:lnSpc>
                <a:spcPct val="90000"/>
              </a:lnSpc>
              <a:spcBef>
                <a:spcPct val="0"/>
              </a:spcBef>
              <a:spcAft>
                <a:spcPct val="35000"/>
              </a:spcAft>
            </a:pPr>
            <a:r>
              <a:rPr lang="en-US" sz="900" dirty="0">
                <a:solidFill>
                  <a:schemeClr val="accent4">
                    <a:lumMod val="50000"/>
                  </a:schemeClr>
                </a:solidFill>
              </a:rPr>
              <a:t>Words according to hint</a:t>
            </a:r>
          </a:p>
        </p:txBody>
      </p:sp>
      <p:sp>
        <p:nvSpPr>
          <p:cNvPr id="66" name="Oval 65">
            <a:extLst>
              <a:ext uri="{FF2B5EF4-FFF2-40B4-BE49-F238E27FC236}">
                <a16:creationId xmlns="" xmlns:a16="http://schemas.microsoft.com/office/drawing/2014/main" id="{6174E31C-2FDA-4612-94EC-133FB9810200}"/>
              </a:ext>
            </a:extLst>
          </p:cNvPr>
          <p:cNvSpPr/>
          <p:nvPr/>
        </p:nvSpPr>
        <p:spPr>
          <a:xfrm>
            <a:off x="4194088" y="5601805"/>
            <a:ext cx="914400" cy="914400"/>
          </a:xfrm>
          <a:prstGeom prst="ellipse">
            <a:avLst/>
          </a:prstGeom>
          <a:solidFill>
            <a:schemeClr val="accent4">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900" b="1" dirty="0">
                <a:solidFill>
                  <a:schemeClr val="tx1"/>
                </a:solidFill>
              </a:rPr>
              <a:t>Score for batter play</a:t>
            </a:r>
          </a:p>
          <a:p>
            <a:pPr algn="ctr" defTabSz="400050">
              <a:lnSpc>
                <a:spcPct val="90000"/>
              </a:lnSpc>
              <a:spcBef>
                <a:spcPct val="0"/>
              </a:spcBef>
              <a:spcAft>
                <a:spcPct val="35000"/>
              </a:spcAft>
            </a:pPr>
            <a:r>
              <a:rPr lang="en-US" sz="900" dirty="0">
                <a:solidFill>
                  <a:schemeClr val="accent4">
                    <a:lumMod val="50000"/>
                  </a:schemeClr>
                </a:solidFill>
              </a:rPr>
              <a:t>High score </a:t>
            </a:r>
          </a:p>
        </p:txBody>
      </p:sp>
      <p:sp>
        <p:nvSpPr>
          <p:cNvPr id="67" name="Oval 66">
            <a:extLst>
              <a:ext uri="{FF2B5EF4-FFF2-40B4-BE49-F238E27FC236}">
                <a16:creationId xmlns="" xmlns:a16="http://schemas.microsoft.com/office/drawing/2014/main" id="{48B2D117-8A19-4A61-BFFD-0EE12263A2B6}"/>
              </a:ext>
            </a:extLst>
          </p:cNvPr>
          <p:cNvSpPr/>
          <p:nvPr/>
        </p:nvSpPr>
        <p:spPr>
          <a:xfrm>
            <a:off x="1768467" y="3068596"/>
            <a:ext cx="914400" cy="914400"/>
          </a:xfrm>
          <a:prstGeom prst="ellipse">
            <a:avLst/>
          </a:prstGeom>
          <a:solidFill>
            <a:schemeClr val="accent1">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900" b="1" dirty="0">
                <a:solidFill>
                  <a:schemeClr val="tx1"/>
                </a:solidFill>
              </a:rPr>
              <a:t>Make Score</a:t>
            </a:r>
          </a:p>
          <a:p>
            <a:pPr algn="ctr" defTabSz="400050">
              <a:lnSpc>
                <a:spcPct val="90000"/>
              </a:lnSpc>
              <a:spcBef>
                <a:spcPct val="0"/>
              </a:spcBef>
              <a:spcAft>
                <a:spcPct val="35000"/>
              </a:spcAft>
            </a:pPr>
            <a:r>
              <a:rPr lang="en-US" sz="900" dirty="0">
                <a:solidFill>
                  <a:schemeClr val="accent6">
                    <a:lumMod val="50000"/>
                  </a:schemeClr>
                </a:solidFill>
              </a:rPr>
              <a:t>Find path to be safe</a:t>
            </a:r>
          </a:p>
        </p:txBody>
      </p:sp>
      <p:cxnSp>
        <p:nvCxnSpPr>
          <p:cNvPr id="68" name="Straight Connector 67">
            <a:extLst>
              <a:ext uri="{FF2B5EF4-FFF2-40B4-BE49-F238E27FC236}">
                <a16:creationId xmlns="" xmlns:a16="http://schemas.microsoft.com/office/drawing/2014/main" id="{19CC2590-B072-4451-AE0F-81A512834BAE}"/>
              </a:ext>
              <a:ext uri="{C183D7F6-B498-43B3-948B-1728B52AA6E4}">
                <adec:decorative xmlns="" xmlns:adec="http://schemas.microsoft.com/office/drawing/2017/decorative" val="1"/>
              </a:ext>
            </a:extLst>
          </p:cNvPr>
          <p:cNvCxnSpPr>
            <a:cxnSpLocks/>
            <a:stCxn id="70" idx="3"/>
          </p:cNvCxnSpPr>
          <p:nvPr/>
        </p:nvCxnSpPr>
        <p:spPr>
          <a:xfrm flipH="1">
            <a:off x="8741094" y="2862290"/>
            <a:ext cx="335964" cy="26431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 xmlns:a16="http://schemas.microsoft.com/office/drawing/2014/main" id="{E561895E-6B7B-4832-87E7-D9EE8120172A}"/>
              </a:ext>
              <a:ext uri="{C183D7F6-B498-43B3-948B-1728B52AA6E4}">
                <adec:decorative xmlns="" xmlns:adec="http://schemas.microsoft.com/office/drawing/2017/decorative" val="1"/>
              </a:ext>
            </a:extLst>
          </p:cNvPr>
          <p:cNvCxnSpPr>
            <a:cxnSpLocks/>
          </p:cNvCxnSpPr>
          <p:nvPr/>
        </p:nvCxnSpPr>
        <p:spPr>
          <a:xfrm flipH="1" flipV="1">
            <a:off x="8649605" y="3977476"/>
            <a:ext cx="478132" cy="2041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 xmlns:a16="http://schemas.microsoft.com/office/drawing/2014/main" id="{5A66AE38-43FB-4F35-8EDA-C8614A6EE034}"/>
              </a:ext>
            </a:extLst>
          </p:cNvPr>
          <p:cNvSpPr/>
          <p:nvPr/>
        </p:nvSpPr>
        <p:spPr>
          <a:xfrm>
            <a:off x="8902336" y="2032206"/>
            <a:ext cx="1193075" cy="972504"/>
          </a:xfrm>
          <a:prstGeom prst="ellipse">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900" b="1" dirty="0">
                <a:solidFill>
                  <a:schemeClr val="tx1"/>
                </a:solidFill>
              </a:rPr>
              <a:t>Computer vs player</a:t>
            </a:r>
          </a:p>
          <a:p>
            <a:pPr algn="ctr" defTabSz="400050">
              <a:lnSpc>
                <a:spcPct val="90000"/>
              </a:lnSpc>
              <a:spcBef>
                <a:spcPct val="0"/>
              </a:spcBef>
              <a:spcAft>
                <a:spcPct val="35000"/>
              </a:spcAft>
            </a:pPr>
            <a:r>
              <a:rPr lang="en-US" sz="900" dirty="0">
                <a:solidFill>
                  <a:schemeClr val="accent6">
                    <a:lumMod val="50000"/>
                  </a:schemeClr>
                </a:solidFill>
              </a:rPr>
              <a:t>Use mind not random comp</a:t>
            </a:r>
            <a:r>
              <a:rPr lang="en-US" sz="900" dirty="0" smtClean="0">
                <a:solidFill>
                  <a:schemeClr val="accent6">
                    <a:lumMod val="50000"/>
                  </a:schemeClr>
                </a:solidFill>
              </a:rPr>
              <a:t>. method</a:t>
            </a:r>
            <a:endParaRPr lang="en-US" sz="900" dirty="0">
              <a:solidFill>
                <a:schemeClr val="accent6">
                  <a:lumMod val="50000"/>
                </a:schemeClr>
              </a:solidFill>
            </a:endParaRPr>
          </a:p>
        </p:txBody>
      </p:sp>
      <p:sp>
        <p:nvSpPr>
          <p:cNvPr id="71" name="Oval 70">
            <a:extLst>
              <a:ext uri="{FF2B5EF4-FFF2-40B4-BE49-F238E27FC236}">
                <a16:creationId xmlns="" xmlns:a16="http://schemas.microsoft.com/office/drawing/2014/main" id="{D9658437-3585-499C-8389-EBC7189ABCC1}"/>
              </a:ext>
            </a:extLst>
          </p:cNvPr>
          <p:cNvSpPr/>
          <p:nvPr/>
        </p:nvSpPr>
        <p:spPr>
          <a:xfrm>
            <a:off x="8902337" y="4042026"/>
            <a:ext cx="914400" cy="914400"/>
          </a:xfrm>
          <a:prstGeom prst="ellipse">
            <a:avLst/>
          </a:prstGeom>
          <a:solidFill>
            <a:schemeClr val="accent6">
              <a:lumMod val="20000"/>
              <a:lumOff val="8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900" b="1" dirty="0">
                <a:solidFill>
                  <a:schemeClr val="tx1"/>
                </a:solidFill>
              </a:rPr>
              <a:t>Scores </a:t>
            </a:r>
          </a:p>
          <a:p>
            <a:pPr algn="ctr" defTabSz="400050">
              <a:lnSpc>
                <a:spcPct val="90000"/>
              </a:lnSpc>
              <a:spcBef>
                <a:spcPct val="0"/>
              </a:spcBef>
              <a:spcAft>
                <a:spcPct val="35000"/>
              </a:spcAft>
            </a:pPr>
            <a:r>
              <a:rPr lang="en-US" sz="900" dirty="0">
                <a:solidFill>
                  <a:schemeClr val="accent6">
                    <a:lumMod val="50000"/>
                  </a:schemeClr>
                </a:solidFill>
              </a:rPr>
              <a:t>Manage same time winner </a:t>
            </a:r>
          </a:p>
        </p:txBody>
      </p:sp>
      <p:sp>
        <p:nvSpPr>
          <p:cNvPr id="72" name="Oval 71">
            <a:extLst>
              <a:ext uri="{FF2B5EF4-FFF2-40B4-BE49-F238E27FC236}">
                <a16:creationId xmlns="" xmlns:a16="http://schemas.microsoft.com/office/drawing/2014/main" id="{A2C318BC-6BF6-496E-9A8C-13F9CFE491B5}"/>
              </a:ext>
            </a:extLst>
          </p:cNvPr>
          <p:cNvSpPr/>
          <p:nvPr/>
        </p:nvSpPr>
        <p:spPr>
          <a:xfrm>
            <a:off x="7879080" y="2931436"/>
            <a:ext cx="1188720" cy="1188720"/>
          </a:xfrm>
          <a:prstGeom prst="ellipse">
            <a:avLst/>
          </a:prstGeom>
          <a:solidFill>
            <a:schemeClr val="accent6">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Tic Tac Toe</a:t>
            </a:r>
          </a:p>
          <a:p>
            <a:pPr algn="ctr" defTabSz="400050">
              <a:lnSpc>
                <a:spcPct val="90000"/>
              </a:lnSpc>
              <a:spcBef>
                <a:spcPct val="0"/>
              </a:spcBef>
              <a:spcAft>
                <a:spcPct val="35000"/>
              </a:spcAft>
            </a:pPr>
            <a:r>
              <a:rPr lang="en-US" sz="1000" dirty="0">
                <a:solidFill>
                  <a:schemeClr val="accent6">
                    <a:lumMod val="50000"/>
                  </a:schemeClr>
                </a:solidFill>
              </a:rPr>
              <a:t>Be ligand</a:t>
            </a:r>
          </a:p>
        </p:txBody>
      </p:sp>
      <p:sp>
        <p:nvSpPr>
          <p:cNvPr id="73" name="Title 3" descr="decorative element">
            <a:extLst>
              <a:ext uri="{FF2B5EF4-FFF2-40B4-BE49-F238E27FC236}">
                <a16:creationId xmlns="" xmlns:a16="http://schemas.microsoft.com/office/drawing/2014/main" id="{6DDAD05A-1DDB-4494-A3C5-0651CACCF60D}"/>
              </a:ext>
            </a:extLst>
          </p:cNvPr>
          <p:cNvSpPr txBox="1">
            <a:spLocks/>
          </p:cNvSpPr>
          <p:nvPr/>
        </p:nvSpPr>
        <p:spPr>
          <a:xfrm>
            <a:off x="8169780" y="204632"/>
            <a:ext cx="4759829" cy="8533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Middle View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420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a:xfrm>
            <a:off x="744195" y="96755"/>
            <a:ext cx="10929359" cy="665717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5" name="Slide Number Placeholder 3"/>
          <p:cNvSpPr>
            <a:spLocks noGrp="1"/>
          </p:cNvSpPr>
          <p:nvPr>
            <p:ph type="sldNum" sz="quarter" idx="12"/>
          </p:nvPr>
        </p:nvSpPr>
        <p:spPr>
          <a:xfrm>
            <a:off x="8740039" y="6412044"/>
            <a:ext cx="2743200" cy="365125"/>
          </a:xfrm>
        </p:spPr>
        <p:txBody>
          <a:bodyPr/>
          <a:lstStyle/>
          <a:p>
            <a:fld id="{BDCDBBEF-AA6C-4BA6-85B2-A17D7F280E38}" type="slidenum">
              <a:rPr lang="en-US" smtClean="0"/>
              <a:pPr/>
              <a:t>13</a:t>
            </a:fld>
            <a:endParaRPr lang="en-US" dirty="0"/>
          </a:p>
        </p:txBody>
      </p:sp>
      <p:cxnSp>
        <p:nvCxnSpPr>
          <p:cNvPr id="46" name="Straight Connector 45">
            <a:extLst>
              <a:ext uri="{FF2B5EF4-FFF2-40B4-BE49-F238E27FC236}">
                <a16:creationId xmlns="" xmlns:a16="http://schemas.microsoft.com/office/drawing/2014/main" id="{B71CAB80-D1D9-44FC-8D55-CD893FBCE431}"/>
              </a:ext>
              <a:ext uri="{C183D7F6-B498-43B3-948B-1728B52AA6E4}">
                <adec:decorative xmlns="" xmlns:adec="http://schemas.microsoft.com/office/drawing/2017/decorative" val="1"/>
              </a:ext>
            </a:extLst>
          </p:cNvPr>
          <p:cNvCxnSpPr>
            <a:cxnSpLocks/>
            <a:stCxn id="48" idx="4"/>
          </p:cNvCxnSpPr>
          <p:nvPr/>
        </p:nvCxnSpPr>
        <p:spPr>
          <a:xfrm>
            <a:off x="6096000" y="1680298"/>
            <a:ext cx="0" cy="1114623"/>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 xmlns:a16="http://schemas.microsoft.com/office/drawing/2014/main" id="{47B55E85-CA8B-4D72-B56D-DC630B73559D}"/>
              </a:ext>
              <a:ext uri="{C183D7F6-B498-43B3-948B-1728B52AA6E4}">
                <adec:decorative xmlns="" xmlns:adec="http://schemas.microsoft.com/office/drawing/2017/decorative" val="1"/>
              </a:ext>
            </a:extLst>
          </p:cNvPr>
          <p:cNvCxnSpPr>
            <a:stCxn id="56" idx="6"/>
            <a:endCxn id="69" idx="2"/>
          </p:cNvCxnSpPr>
          <p:nvPr/>
        </p:nvCxnSpPr>
        <p:spPr>
          <a:xfrm>
            <a:off x="2387163" y="2794921"/>
            <a:ext cx="742674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 xmlns:a16="http://schemas.microsoft.com/office/drawing/2014/main" id="{912543CF-3BD4-40B0-BB18-006DCC4331CA}"/>
              </a:ext>
            </a:extLst>
          </p:cNvPr>
          <p:cNvSpPr/>
          <p:nvPr/>
        </p:nvSpPr>
        <p:spPr>
          <a:xfrm>
            <a:off x="5410200" y="308698"/>
            <a:ext cx="1371600" cy="1371600"/>
          </a:xfrm>
          <a:prstGeom prst="ellipse">
            <a:avLst/>
          </a:prstGeom>
          <a:solidFill>
            <a:schemeClr val="bg1">
              <a:lumMod val="85000"/>
            </a:schemeClr>
          </a:solidFill>
          <a:ln w="11430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Mirjam Nilsson</a:t>
            </a:r>
          </a:p>
          <a:p>
            <a:pPr algn="ctr" defTabSz="400050">
              <a:lnSpc>
                <a:spcPct val="90000"/>
              </a:lnSpc>
              <a:spcBef>
                <a:spcPct val="0"/>
              </a:spcBef>
              <a:spcAft>
                <a:spcPct val="35000"/>
              </a:spcAft>
            </a:pPr>
            <a:r>
              <a:rPr lang="en-US" sz="1000" dirty="0">
                <a:solidFill>
                  <a:schemeClr val="tx1">
                    <a:lumMod val="65000"/>
                    <a:lumOff val="35000"/>
                  </a:schemeClr>
                </a:solidFill>
              </a:rPr>
              <a:t>President</a:t>
            </a:r>
          </a:p>
        </p:txBody>
      </p:sp>
      <p:cxnSp>
        <p:nvCxnSpPr>
          <p:cNvPr id="49" name="Straight Connector 48">
            <a:extLst>
              <a:ext uri="{FF2B5EF4-FFF2-40B4-BE49-F238E27FC236}">
                <a16:creationId xmlns="" xmlns:a16="http://schemas.microsoft.com/office/drawing/2014/main" id="{CCA9666C-A9F6-48EE-8292-38BB451F3839}"/>
              </a:ext>
              <a:ext uri="{C183D7F6-B498-43B3-948B-1728B52AA6E4}">
                <adec:decorative xmlns="" xmlns:adec="http://schemas.microsoft.com/office/drawing/2017/decorative" val="1"/>
              </a:ext>
            </a:extLst>
          </p:cNvPr>
          <p:cNvCxnSpPr>
            <a:stCxn id="50" idx="4"/>
          </p:cNvCxnSpPr>
          <p:nvPr/>
        </p:nvCxnSpPr>
        <p:spPr>
          <a:xfrm>
            <a:off x="5220701" y="3480721"/>
            <a:ext cx="26757" cy="44556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 xmlns:a16="http://schemas.microsoft.com/office/drawing/2014/main" id="{A84C8281-0D5E-4BF0-AB85-487647294920}"/>
              </a:ext>
            </a:extLst>
          </p:cNvPr>
          <p:cNvSpPr/>
          <p:nvPr/>
        </p:nvSpPr>
        <p:spPr>
          <a:xfrm>
            <a:off x="4534901" y="2109121"/>
            <a:ext cx="1371600" cy="1371600"/>
          </a:xfrm>
          <a:prstGeom prst="ellipse">
            <a:avLst/>
          </a:prstGeom>
          <a:solidFill>
            <a:schemeClr val="accent2">
              <a:lumMod val="40000"/>
              <a:lumOff val="60000"/>
            </a:schemeClr>
          </a:solidFill>
          <a:ln w="7620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Car Game</a:t>
            </a:r>
          </a:p>
          <a:p>
            <a:pPr algn="ctr" defTabSz="400050">
              <a:lnSpc>
                <a:spcPct val="90000"/>
              </a:lnSpc>
              <a:spcBef>
                <a:spcPct val="0"/>
              </a:spcBef>
              <a:spcAft>
                <a:spcPct val="35000"/>
              </a:spcAft>
            </a:pPr>
            <a:r>
              <a:rPr lang="en-US" sz="1000" dirty="0">
                <a:solidFill>
                  <a:schemeClr val="accent2">
                    <a:lumMod val="50000"/>
                  </a:schemeClr>
                </a:solidFill>
              </a:rPr>
              <a:t>Running values and show cases </a:t>
            </a:r>
          </a:p>
        </p:txBody>
      </p:sp>
      <p:sp>
        <p:nvSpPr>
          <p:cNvPr id="51" name="Oval 50">
            <a:extLst>
              <a:ext uri="{FF2B5EF4-FFF2-40B4-BE49-F238E27FC236}">
                <a16:creationId xmlns="" xmlns:a16="http://schemas.microsoft.com/office/drawing/2014/main" id="{AC51068E-056A-4598-BFE0-23BB66E7B4E5}"/>
              </a:ext>
            </a:extLst>
          </p:cNvPr>
          <p:cNvSpPr/>
          <p:nvPr/>
        </p:nvSpPr>
        <p:spPr>
          <a:xfrm>
            <a:off x="4705262" y="3535151"/>
            <a:ext cx="1005840" cy="1005840"/>
          </a:xfrm>
          <a:prstGeom prst="ellipse">
            <a:avLst/>
          </a:prstGeom>
          <a:solidFill>
            <a:schemeClr val="accent2">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050" b="1" dirty="0">
                <a:solidFill>
                  <a:schemeClr val="tx1"/>
                </a:solidFill>
              </a:rPr>
              <a:t>View model</a:t>
            </a:r>
          </a:p>
          <a:p>
            <a:pPr algn="ctr" defTabSz="400050">
              <a:lnSpc>
                <a:spcPct val="90000"/>
              </a:lnSpc>
              <a:spcBef>
                <a:spcPct val="0"/>
              </a:spcBef>
              <a:spcAft>
                <a:spcPct val="35000"/>
              </a:spcAft>
            </a:pPr>
            <a:r>
              <a:rPr lang="en-US" sz="900" dirty="0">
                <a:solidFill>
                  <a:schemeClr val="accent2">
                    <a:lumMod val="50000"/>
                  </a:schemeClr>
                </a:solidFill>
              </a:rPr>
              <a:t>Continuous user view</a:t>
            </a:r>
          </a:p>
        </p:txBody>
      </p:sp>
      <p:cxnSp>
        <p:nvCxnSpPr>
          <p:cNvPr id="52" name="Straight Connector 51">
            <a:extLst>
              <a:ext uri="{FF2B5EF4-FFF2-40B4-BE49-F238E27FC236}">
                <a16:creationId xmlns="" xmlns:a16="http://schemas.microsoft.com/office/drawing/2014/main" id="{D2429867-FC74-4466-AECE-CDE51EC2EAE8}"/>
              </a:ext>
              <a:ext uri="{C183D7F6-B498-43B3-948B-1728B52AA6E4}">
                <adec:decorative xmlns="" xmlns:adec="http://schemas.microsoft.com/office/drawing/2017/decorative" val="1"/>
              </a:ext>
            </a:extLst>
          </p:cNvPr>
          <p:cNvCxnSpPr>
            <a:cxnSpLocks/>
            <a:stCxn id="53" idx="4"/>
            <a:endCxn id="77" idx="0"/>
          </p:cNvCxnSpPr>
          <p:nvPr/>
        </p:nvCxnSpPr>
        <p:spPr>
          <a:xfrm>
            <a:off x="3461032" y="3480721"/>
            <a:ext cx="24138" cy="11391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 xmlns:a16="http://schemas.microsoft.com/office/drawing/2014/main" id="{F3AE564E-E1AB-422A-9067-1D83448922D2}"/>
              </a:ext>
            </a:extLst>
          </p:cNvPr>
          <p:cNvSpPr/>
          <p:nvPr/>
        </p:nvSpPr>
        <p:spPr>
          <a:xfrm>
            <a:off x="2775232" y="2109121"/>
            <a:ext cx="1371600" cy="1371600"/>
          </a:xfrm>
          <a:prstGeom prst="ellipse">
            <a:avLst/>
          </a:prstGeom>
          <a:solidFill>
            <a:schemeClr val="accent1">
              <a:lumMod val="40000"/>
              <a:lumOff val="60000"/>
            </a:schemeClr>
          </a:solidFill>
          <a:ln w="7620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Word Guess</a:t>
            </a:r>
          </a:p>
          <a:p>
            <a:pPr algn="ctr" defTabSz="400050">
              <a:lnSpc>
                <a:spcPct val="90000"/>
              </a:lnSpc>
              <a:spcBef>
                <a:spcPct val="0"/>
              </a:spcBef>
              <a:spcAft>
                <a:spcPct val="35000"/>
              </a:spcAft>
            </a:pPr>
            <a:r>
              <a:rPr lang="en-US" sz="1000" dirty="0">
                <a:solidFill>
                  <a:schemeClr val="accent1">
                    <a:lumMod val="50000"/>
                  </a:schemeClr>
                </a:solidFill>
              </a:rPr>
              <a:t>Mind refresher</a:t>
            </a:r>
          </a:p>
        </p:txBody>
      </p:sp>
      <p:sp>
        <p:nvSpPr>
          <p:cNvPr id="54" name="Oval 53">
            <a:extLst>
              <a:ext uri="{FF2B5EF4-FFF2-40B4-BE49-F238E27FC236}">
                <a16:creationId xmlns="" xmlns:a16="http://schemas.microsoft.com/office/drawing/2014/main" id="{48B2D117-8A19-4A61-BFFD-0EE12263A2B6}"/>
              </a:ext>
            </a:extLst>
          </p:cNvPr>
          <p:cNvSpPr/>
          <p:nvPr/>
        </p:nvSpPr>
        <p:spPr>
          <a:xfrm>
            <a:off x="2984070" y="3535151"/>
            <a:ext cx="1005840" cy="1005840"/>
          </a:xfrm>
          <a:prstGeom prst="ellipse">
            <a:avLst/>
          </a:prstGeom>
          <a:solidFill>
            <a:schemeClr val="accent1">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000" b="1" dirty="0">
                <a:solidFill>
                  <a:schemeClr val="accent6">
                    <a:lumMod val="50000"/>
                  </a:schemeClr>
                </a:solidFill>
              </a:rPr>
              <a:t>Star printed word </a:t>
            </a:r>
          </a:p>
          <a:p>
            <a:pPr algn="ctr" defTabSz="400050">
              <a:lnSpc>
                <a:spcPct val="90000"/>
              </a:lnSpc>
              <a:spcBef>
                <a:spcPct val="0"/>
              </a:spcBef>
              <a:spcAft>
                <a:spcPct val="35000"/>
              </a:spcAft>
            </a:pPr>
            <a:r>
              <a:rPr lang="en-US" sz="900" dirty="0">
                <a:solidFill>
                  <a:schemeClr val="accent6">
                    <a:lumMod val="50000"/>
                  </a:schemeClr>
                </a:solidFill>
              </a:rPr>
              <a:t>use manual and player choice to know</a:t>
            </a:r>
          </a:p>
        </p:txBody>
      </p:sp>
      <p:cxnSp>
        <p:nvCxnSpPr>
          <p:cNvPr id="55" name="Straight Connector 54">
            <a:extLst>
              <a:ext uri="{FF2B5EF4-FFF2-40B4-BE49-F238E27FC236}">
                <a16:creationId xmlns="" xmlns:a16="http://schemas.microsoft.com/office/drawing/2014/main" id="{8C3FAE81-D7C5-4CB6-B021-6BC86CA4A5FB}"/>
              </a:ext>
              <a:ext uri="{C183D7F6-B498-43B3-948B-1728B52AA6E4}">
                <adec:decorative xmlns="" xmlns:adec="http://schemas.microsoft.com/office/drawing/2017/decorative" val="1"/>
              </a:ext>
            </a:extLst>
          </p:cNvPr>
          <p:cNvCxnSpPr>
            <a:cxnSpLocks/>
            <a:stCxn id="56" idx="4"/>
          </p:cNvCxnSpPr>
          <p:nvPr/>
        </p:nvCxnSpPr>
        <p:spPr>
          <a:xfrm flipH="1">
            <a:off x="1687283" y="3480721"/>
            <a:ext cx="14080" cy="247030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 xmlns:a16="http://schemas.microsoft.com/office/drawing/2014/main" id="{F21E8B07-0BC6-4DE6-B1E4-773C5D1F75EB}"/>
              </a:ext>
            </a:extLst>
          </p:cNvPr>
          <p:cNvSpPr/>
          <p:nvPr/>
        </p:nvSpPr>
        <p:spPr>
          <a:xfrm>
            <a:off x="1015563" y="2109121"/>
            <a:ext cx="1371600" cy="1371600"/>
          </a:xfrm>
          <a:prstGeom prst="ellipse">
            <a:avLst/>
          </a:prstGeom>
          <a:solidFill>
            <a:schemeClr val="accent4">
              <a:lumMod val="40000"/>
              <a:lumOff val="60000"/>
            </a:schemeClr>
          </a:solidFill>
          <a:ln w="7620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Hangman</a:t>
            </a:r>
          </a:p>
          <a:p>
            <a:pPr algn="ctr" defTabSz="400050">
              <a:lnSpc>
                <a:spcPct val="90000"/>
              </a:lnSpc>
              <a:spcBef>
                <a:spcPct val="0"/>
              </a:spcBef>
              <a:spcAft>
                <a:spcPct val="35000"/>
              </a:spcAft>
            </a:pPr>
            <a:r>
              <a:rPr lang="en-US" sz="1000" dirty="0">
                <a:solidFill>
                  <a:schemeClr val="tx2">
                    <a:lumMod val="50000"/>
                  </a:schemeClr>
                </a:solidFill>
              </a:rPr>
              <a:t>Hunt words</a:t>
            </a:r>
          </a:p>
        </p:txBody>
      </p:sp>
      <p:sp>
        <p:nvSpPr>
          <p:cNvPr id="57" name="Oval 56">
            <a:extLst>
              <a:ext uri="{FF2B5EF4-FFF2-40B4-BE49-F238E27FC236}">
                <a16:creationId xmlns="" xmlns:a16="http://schemas.microsoft.com/office/drawing/2014/main" id="{C7A8533A-15BF-4A9F-8D87-B01EC08E2EFD}"/>
              </a:ext>
            </a:extLst>
          </p:cNvPr>
          <p:cNvSpPr/>
          <p:nvPr/>
        </p:nvSpPr>
        <p:spPr>
          <a:xfrm>
            <a:off x="1201584" y="3535151"/>
            <a:ext cx="1005840" cy="1005840"/>
          </a:xfrm>
          <a:prstGeom prst="ellipse">
            <a:avLst/>
          </a:prstGeom>
          <a:solidFill>
            <a:schemeClr val="accent4">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050" b="1" dirty="0">
                <a:solidFill>
                  <a:schemeClr val="tx1"/>
                </a:solidFill>
              </a:rPr>
              <a:t>Space to write</a:t>
            </a:r>
          </a:p>
          <a:p>
            <a:pPr algn="ctr" defTabSz="400050">
              <a:lnSpc>
                <a:spcPct val="90000"/>
              </a:lnSpc>
              <a:spcBef>
                <a:spcPct val="0"/>
              </a:spcBef>
              <a:spcAft>
                <a:spcPct val="35000"/>
              </a:spcAft>
            </a:pPr>
            <a:r>
              <a:rPr lang="en-US" sz="900" dirty="0">
                <a:solidFill>
                  <a:schemeClr val="accent4">
                    <a:lumMod val="50000"/>
                  </a:schemeClr>
                </a:solidFill>
              </a:rPr>
              <a:t>Direct input system</a:t>
            </a:r>
          </a:p>
        </p:txBody>
      </p:sp>
      <p:sp>
        <p:nvSpPr>
          <p:cNvPr id="58" name="Oval 57">
            <a:extLst>
              <a:ext uri="{FF2B5EF4-FFF2-40B4-BE49-F238E27FC236}">
                <a16:creationId xmlns="" xmlns:a16="http://schemas.microsoft.com/office/drawing/2014/main" id="{6174E31C-2FDA-4612-94EC-133FB9810200}"/>
              </a:ext>
            </a:extLst>
          </p:cNvPr>
          <p:cNvSpPr/>
          <p:nvPr/>
        </p:nvSpPr>
        <p:spPr>
          <a:xfrm>
            <a:off x="1201584" y="5603751"/>
            <a:ext cx="1005840" cy="1005840"/>
          </a:xfrm>
          <a:prstGeom prst="ellipse">
            <a:avLst/>
          </a:prstGeom>
          <a:solidFill>
            <a:schemeClr val="accent4">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050" b="1" dirty="0">
                <a:solidFill>
                  <a:schemeClr val="tx1"/>
                </a:solidFill>
              </a:rPr>
              <a:t>Lines of input</a:t>
            </a:r>
          </a:p>
          <a:p>
            <a:pPr algn="ctr" defTabSz="400050">
              <a:lnSpc>
                <a:spcPct val="90000"/>
              </a:lnSpc>
              <a:spcBef>
                <a:spcPct val="0"/>
              </a:spcBef>
              <a:spcAft>
                <a:spcPct val="35000"/>
              </a:spcAft>
            </a:pPr>
            <a:r>
              <a:rPr lang="en-US" sz="900" dirty="0">
                <a:solidFill>
                  <a:schemeClr val="accent4">
                    <a:lumMod val="50000"/>
                  </a:schemeClr>
                </a:solidFill>
              </a:rPr>
              <a:t>According to word length</a:t>
            </a:r>
          </a:p>
        </p:txBody>
      </p:sp>
      <p:sp>
        <p:nvSpPr>
          <p:cNvPr id="59" name="Oval 58">
            <a:extLst>
              <a:ext uri="{FF2B5EF4-FFF2-40B4-BE49-F238E27FC236}">
                <a16:creationId xmlns="" xmlns:a16="http://schemas.microsoft.com/office/drawing/2014/main" id="{837AEC45-2653-4D64-BECD-67AAFD673748}"/>
              </a:ext>
            </a:extLst>
          </p:cNvPr>
          <p:cNvSpPr/>
          <p:nvPr/>
        </p:nvSpPr>
        <p:spPr>
          <a:xfrm>
            <a:off x="1201584" y="4564231"/>
            <a:ext cx="1005840" cy="1005840"/>
          </a:xfrm>
          <a:prstGeom prst="ellipse">
            <a:avLst/>
          </a:prstGeom>
          <a:solidFill>
            <a:schemeClr val="accent4">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050" b="1" dirty="0">
                <a:solidFill>
                  <a:schemeClr val="tx1"/>
                </a:solidFill>
              </a:rPr>
              <a:t>Hints</a:t>
            </a:r>
          </a:p>
          <a:p>
            <a:pPr algn="ctr" defTabSz="400050">
              <a:lnSpc>
                <a:spcPct val="90000"/>
              </a:lnSpc>
              <a:spcBef>
                <a:spcPct val="0"/>
              </a:spcBef>
              <a:spcAft>
                <a:spcPct val="35000"/>
              </a:spcAft>
            </a:pPr>
            <a:r>
              <a:rPr lang="en-US" sz="900" dirty="0">
                <a:solidFill>
                  <a:schemeClr val="accent4">
                    <a:lumMod val="50000"/>
                  </a:schemeClr>
                </a:solidFill>
              </a:rPr>
              <a:t>Using word dictionary and rules</a:t>
            </a:r>
          </a:p>
        </p:txBody>
      </p:sp>
      <p:cxnSp>
        <p:nvCxnSpPr>
          <p:cNvPr id="60" name="Straight Connector 59">
            <a:extLst>
              <a:ext uri="{FF2B5EF4-FFF2-40B4-BE49-F238E27FC236}">
                <a16:creationId xmlns="" xmlns:a16="http://schemas.microsoft.com/office/drawing/2014/main" id="{957B2EEE-DAA2-471C-9452-FB07BE9DB366}"/>
              </a:ext>
              <a:ext uri="{C183D7F6-B498-43B3-948B-1728B52AA6E4}">
                <adec:decorative xmlns="" xmlns:adec="http://schemas.microsoft.com/office/drawing/2017/decorative" val="1"/>
              </a:ext>
            </a:extLst>
          </p:cNvPr>
          <p:cNvCxnSpPr>
            <a:cxnSpLocks/>
          </p:cNvCxnSpPr>
          <p:nvPr/>
        </p:nvCxnSpPr>
        <p:spPr>
          <a:xfrm flipH="1">
            <a:off x="6966290" y="2691131"/>
            <a:ext cx="14080" cy="247030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 xmlns:a16="http://schemas.microsoft.com/office/drawing/2014/main" id="{29118B4F-266C-48F0-8CAF-8BA67DF9A649}"/>
              </a:ext>
            </a:extLst>
          </p:cNvPr>
          <p:cNvSpPr/>
          <p:nvPr/>
        </p:nvSpPr>
        <p:spPr>
          <a:xfrm>
            <a:off x="6294570" y="2109121"/>
            <a:ext cx="1371600" cy="1371600"/>
          </a:xfrm>
          <a:prstGeom prst="ellipse">
            <a:avLst/>
          </a:prstGeom>
          <a:solidFill>
            <a:schemeClr val="accent3">
              <a:lumMod val="40000"/>
              <a:lumOff val="60000"/>
            </a:schemeClr>
          </a:solidFill>
          <a:ln w="7620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Casino </a:t>
            </a:r>
          </a:p>
          <a:p>
            <a:pPr algn="ctr" defTabSz="400050">
              <a:lnSpc>
                <a:spcPct val="90000"/>
              </a:lnSpc>
              <a:spcBef>
                <a:spcPct val="0"/>
              </a:spcBef>
              <a:spcAft>
                <a:spcPct val="35000"/>
              </a:spcAft>
            </a:pPr>
            <a:r>
              <a:rPr lang="en-US" sz="1000" dirty="0">
                <a:solidFill>
                  <a:schemeClr val="accent3">
                    <a:lumMod val="50000"/>
                  </a:schemeClr>
                </a:solidFill>
              </a:rPr>
              <a:t>Bet and Win</a:t>
            </a:r>
          </a:p>
        </p:txBody>
      </p:sp>
      <p:sp>
        <p:nvSpPr>
          <p:cNvPr id="62" name="Oval 61">
            <a:extLst>
              <a:ext uri="{FF2B5EF4-FFF2-40B4-BE49-F238E27FC236}">
                <a16:creationId xmlns="" xmlns:a16="http://schemas.microsoft.com/office/drawing/2014/main" id="{9E3D411A-D4BE-4057-889D-F50DB0DDBF38}"/>
              </a:ext>
            </a:extLst>
          </p:cNvPr>
          <p:cNvSpPr/>
          <p:nvPr/>
        </p:nvSpPr>
        <p:spPr>
          <a:xfrm>
            <a:off x="6468879" y="3535151"/>
            <a:ext cx="1005840" cy="1005840"/>
          </a:xfrm>
          <a:prstGeom prst="ellipse">
            <a:avLst/>
          </a:prstGeom>
          <a:solidFill>
            <a:schemeClr val="accent3">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050" b="1" dirty="0">
                <a:solidFill>
                  <a:schemeClr val="tx1"/>
                </a:solidFill>
              </a:rPr>
              <a:t>Lucky Number</a:t>
            </a:r>
          </a:p>
          <a:p>
            <a:pPr algn="ctr" defTabSz="400050">
              <a:lnSpc>
                <a:spcPct val="90000"/>
              </a:lnSpc>
              <a:spcBef>
                <a:spcPct val="0"/>
              </a:spcBef>
              <a:spcAft>
                <a:spcPct val="35000"/>
              </a:spcAft>
            </a:pPr>
            <a:r>
              <a:rPr lang="en-US" sz="900" dirty="0">
                <a:solidFill>
                  <a:schemeClr val="accent3">
                    <a:lumMod val="50000"/>
                  </a:schemeClr>
                </a:solidFill>
              </a:rPr>
              <a:t>User to choose there</a:t>
            </a:r>
          </a:p>
        </p:txBody>
      </p:sp>
      <p:sp>
        <p:nvSpPr>
          <p:cNvPr id="63" name="Oval 62">
            <a:extLst>
              <a:ext uri="{FF2B5EF4-FFF2-40B4-BE49-F238E27FC236}">
                <a16:creationId xmlns="" xmlns:a16="http://schemas.microsoft.com/office/drawing/2014/main" id="{A3B875BB-8A17-4D77-8FEE-55D112F948E1}"/>
              </a:ext>
            </a:extLst>
          </p:cNvPr>
          <p:cNvSpPr/>
          <p:nvPr/>
        </p:nvSpPr>
        <p:spPr>
          <a:xfrm>
            <a:off x="6424919" y="4564231"/>
            <a:ext cx="1162730" cy="1139198"/>
          </a:xfrm>
          <a:prstGeom prst="ellipse">
            <a:avLst/>
          </a:prstGeom>
          <a:solidFill>
            <a:schemeClr val="accent3">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050" b="1" dirty="0">
                <a:solidFill>
                  <a:schemeClr val="tx1"/>
                </a:solidFill>
              </a:rPr>
              <a:t>Winning number and extra pack generation</a:t>
            </a:r>
          </a:p>
          <a:p>
            <a:pPr algn="ctr" defTabSz="400050">
              <a:lnSpc>
                <a:spcPct val="90000"/>
              </a:lnSpc>
              <a:spcBef>
                <a:spcPct val="0"/>
              </a:spcBef>
              <a:spcAft>
                <a:spcPct val="35000"/>
              </a:spcAft>
            </a:pPr>
            <a:r>
              <a:rPr lang="en-US" sz="1050" dirty="0">
                <a:solidFill>
                  <a:schemeClr val="tx1"/>
                </a:solidFill>
              </a:rPr>
              <a:t>Random generation</a:t>
            </a:r>
          </a:p>
        </p:txBody>
      </p:sp>
      <p:cxnSp>
        <p:nvCxnSpPr>
          <p:cNvPr id="64" name="Straight Connector 63">
            <a:extLst>
              <a:ext uri="{FF2B5EF4-FFF2-40B4-BE49-F238E27FC236}">
                <a16:creationId xmlns="" xmlns:a16="http://schemas.microsoft.com/office/drawing/2014/main" id="{EF85CFAB-2AE3-417A-9AD1-D63C5497FE88}"/>
              </a:ext>
              <a:ext uri="{C183D7F6-B498-43B3-948B-1728B52AA6E4}">
                <adec:decorative xmlns="" xmlns:adec="http://schemas.microsoft.com/office/drawing/2017/decorative" val="1"/>
              </a:ext>
            </a:extLst>
          </p:cNvPr>
          <p:cNvCxnSpPr>
            <a:cxnSpLocks/>
          </p:cNvCxnSpPr>
          <p:nvPr/>
        </p:nvCxnSpPr>
        <p:spPr>
          <a:xfrm flipH="1">
            <a:off x="8715718" y="2914464"/>
            <a:ext cx="14080" cy="247030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 xmlns:a16="http://schemas.microsoft.com/office/drawing/2014/main" id="{A2C318BC-6BF6-496E-9A8C-13F9CFE491B5}"/>
              </a:ext>
            </a:extLst>
          </p:cNvPr>
          <p:cNvSpPr/>
          <p:nvPr/>
        </p:nvSpPr>
        <p:spPr>
          <a:xfrm>
            <a:off x="8054239" y="2109121"/>
            <a:ext cx="1371600" cy="1371600"/>
          </a:xfrm>
          <a:prstGeom prst="ellipse">
            <a:avLst/>
          </a:prstGeom>
          <a:solidFill>
            <a:schemeClr val="accent6">
              <a:lumMod val="40000"/>
              <a:lumOff val="60000"/>
            </a:schemeClr>
          </a:solidFill>
          <a:ln w="7620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Instruction</a:t>
            </a:r>
          </a:p>
          <a:p>
            <a:pPr algn="ctr" defTabSz="400050">
              <a:lnSpc>
                <a:spcPct val="90000"/>
              </a:lnSpc>
              <a:spcBef>
                <a:spcPct val="0"/>
              </a:spcBef>
              <a:spcAft>
                <a:spcPct val="35000"/>
              </a:spcAft>
            </a:pPr>
            <a:r>
              <a:rPr lang="en-US" sz="1000" dirty="0">
                <a:solidFill>
                  <a:schemeClr val="accent6">
                    <a:lumMod val="50000"/>
                  </a:schemeClr>
                </a:solidFill>
              </a:rPr>
              <a:t>Rules for each sections</a:t>
            </a:r>
          </a:p>
        </p:txBody>
      </p:sp>
      <p:sp>
        <p:nvSpPr>
          <p:cNvPr id="66" name="Oval 65">
            <a:extLst>
              <a:ext uri="{FF2B5EF4-FFF2-40B4-BE49-F238E27FC236}">
                <a16:creationId xmlns="" xmlns:a16="http://schemas.microsoft.com/office/drawing/2014/main" id="{25CEE0A2-9522-4A8A-9A54-916029315E80}"/>
              </a:ext>
            </a:extLst>
          </p:cNvPr>
          <p:cNvSpPr/>
          <p:nvPr/>
        </p:nvSpPr>
        <p:spPr>
          <a:xfrm>
            <a:off x="8237119" y="3535151"/>
            <a:ext cx="1005840" cy="1005840"/>
          </a:xfrm>
          <a:prstGeom prst="ellipse">
            <a:avLst/>
          </a:prstGeom>
          <a:solidFill>
            <a:schemeClr val="accent6">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050" b="1" dirty="0">
                <a:solidFill>
                  <a:schemeClr val="tx1"/>
                </a:solidFill>
              </a:rPr>
              <a:t>Rules</a:t>
            </a:r>
          </a:p>
          <a:p>
            <a:pPr algn="ctr" defTabSz="400050">
              <a:lnSpc>
                <a:spcPct val="90000"/>
              </a:lnSpc>
              <a:spcBef>
                <a:spcPct val="0"/>
              </a:spcBef>
              <a:spcAft>
                <a:spcPct val="35000"/>
              </a:spcAft>
            </a:pPr>
            <a:r>
              <a:rPr lang="en-US" sz="900" dirty="0">
                <a:solidFill>
                  <a:schemeClr val="accent6">
                    <a:lumMod val="50000"/>
                  </a:schemeClr>
                </a:solidFill>
              </a:rPr>
              <a:t>Using every section function</a:t>
            </a:r>
          </a:p>
        </p:txBody>
      </p:sp>
      <p:sp>
        <p:nvSpPr>
          <p:cNvPr id="67" name="Oval 66">
            <a:extLst>
              <a:ext uri="{FF2B5EF4-FFF2-40B4-BE49-F238E27FC236}">
                <a16:creationId xmlns="" xmlns:a16="http://schemas.microsoft.com/office/drawing/2014/main" id="{23C55AF3-45DA-404E-8C7F-D567E928F0D3}"/>
              </a:ext>
            </a:extLst>
          </p:cNvPr>
          <p:cNvSpPr/>
          <p:nvPr/>
        </p:nvSpPr>
        <p:spPr>
          <a:xfrm>
            <a:off x="8237119" y="4564231"/>
            <a:ext cx="1005840" cy="1005840"/>
          </a:xfrm>
          <a:prstGeom prst="ellipse">
            <a:avLst/>
          </a:prstGeom>
          <a:solidFill>
            <a:schemeClr val="accent6">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100" b="1" dirty="0">
                <a:solidFill>
                  <a:schemeClr val="tx1"/>
                </a:solidFill>
              </a:rPr>
              <a:t>User to View</a:t>
            </a:r>
          </a:p>
          <a:p>
            <a:pPr algn="ctr" defTabSz="400050">
              <a:lnSpc>
                <a:spcPct val="90000"/>
              </a:lnSpc>
              <a:spcBef>
                <a:spcPct val="0"/>
              </a:spcBef>
              <a:spcAft>
                <a:spcPct val="35000"/>
              </a:spcAft>
            </a:pPr>
            <a:r>
              <a:rPr lang="en-US" sz="900" dirty="0">
                <a:solidFill>
                  <a:schemeClr val="accent6">
                    <a:lumMod val="50000"/>
                  </a:schemeClr>
                </a:solidFill>
              </a:rPr>
              <a:t>Wait key and option to stop and read </a:t>
            </a:r>
          </a:p>
        </p:txBody>
      </p:sp>
      <p:cxnSp>
        <p:nvCxnSpPr>
          <p:cNvPr id="68" name="Straight Connector 67">
            <a:extLst>
              <a:ext uri="{FF2B5EF4-FFF2-40B4-BE49-F238E27FC236}">
                <a16:creationId xmlns="" xmlns:a16="http://schemas.microsoft.com/office/drawing/2014/main" id="{6CB7D033-1649-45C3-8471-2F2274041A95}"/>
              </a:ext>
              <a:ext uri="{C183D7F6-B498-43B3-948B-1728B52AA6E4}">
                <adec:decorative xmlns="" xmlns:adec="http://schemas.microsoft.com/office/drawing/2017/decorative" val="1"/>
              </a:ext>
            </a:extLst>
          </p:cNvPr>
          <p:cNvCxnSpPr>
            <a:cxnSpLocks/>
          </p:cNvCxnSpPr>
          <p:nvPr/>
        </p:nvCxnSpPr>
        <p:spPr>
          <a:xfrm flipH="1">
            <a:off x="10538387" y="3425342"/>
            <a:ext cx="14080" cy="247030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 xmlns:a16="http://schemas.microsoft.com/office/drawing/2014/main" id="{8EED5A81-D106-422F-8455-CF5F456EB3E0}"/>
              </a:ext>
            </a:extLst>
          </p:cNvPr>
          <p:cNvSpPr/>
          <p:nvPr/>
        </p:nvSpPr>
        <p:spPr>
          <a:xfrm>
            <a:off x="9813907" y="2109121"/>
            <a:ext cx="1371600" cy="1371600"/>
          </a:xfrm>
          <a:prstGeom prst="ellipse">
            <a:avLst/>
          </a:prstGeom>
          <a:solidFill>
            <a:schemeClr val="accent5">
              <a:lumMod val="40000"/>
              <a:lumOff val="60000"/>
            </a:schemeClr>
          </a:solidFill>
          <a:ln w="7620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Tic Tac Toe</a:t>
            </a:r>
          </a:p>
          <a:p>
            <a:pPr algn="ctr" defTabSz="400050">
              <a:lnSpc>
                <a:spcPct val="90000"/>
              </a:lnSpc>
              <a:spcBef>
                <a:spcPct val="0"/>
              </a:spcBef>
              <a:spcAft>
                <a:spcPct val="35000"/>
              </a:spcAft>
            </a:pPr>
            <a:r>
              <a:rPr lang="en-US" sz="1000" dirty="0">
                <a:solidFill>
                  <a:schemeClr val="accent2">
                    <a:lumMod val="50000"/>
                  </a:schemeClr>
                </a:solidFill>
              </a:rPr>
              <a:t>Legend Play</a:t>
            </a:r>
          </a:p>
          <a:p>
            <a:pPr algn="ctr" defTabSz="400050">
              <a:lnSpc>
                <a:spcPct val="90000"/>
              </a:lnSpc>
              <a:spcBef>
                <a:spcPct val="0"/>
              </a:spcBef>
              <a:spcAft>
                <a:spcPct val="35000"/>
              </a:spcAft>
            </a:pPr>
            <a:r>
              <a:rPr lang="en-US" sz="1000" dirty="0">
                <a:solidFill>
                  <a:schemeClr val="accent2">
                    <a:lumMod val="50000"/>
                  </a:schemeClr>
                </a:solidFill>
              </a:rPr>
              <a:t>Mind relax</a:t>
            </a:r>
            <a:endParaRPr lang="en-US" sz="800" dirty="0">
              <a:solidFill>
                <a:schemeClr val="accent2">
                  <a:lumMod val="50000"/>
                </a:schemeClr>
              </a:solidFill>
            </a:endParaRPr>
          </a:p>
        </p:txBody>
      </p:sp>
      <p:sp>
        <p:nvSpPr>
          <p:cNvPr id="70" name="Oval 69">
            <a:extLst>
              <a:ext uri="{FF2B5EF4-FFF2-40B4-BE49-F238E27FC236}">
                <a16:creationId xmlns="" xmlns:a16="http://schemas.microsoft.com/office/drawing/2014/main" id="{BF427D17-1221-4A3C-9ECC-AA3719B8BD0E}"/>
              </a:ext>
            </a:extLst>
          </p:cNvPr>
          <p:cNvSpPr/>
          <p:nvPr/>
        </p:nvSpPr>
        <p:spPr>
          <a:xfrm>
            <a:off x="10036934" y="3535151"/>
            <a:ext cx="1005840" cy="1005840"/>
          </a:xfrm>
          <a:prstGeom prst="ellipse">
            <a:avLst/>
          </a:prstGeom>
          <a:solidFill>
            <a:schemeClr val="accent5">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050" b="1" dirty="0">
                <a:solidFill>
                  <a:schemeClr val="tx1"/>
                </a:solidFill>
              </a:rPr>
              <a:t>Computer</a:t>
            </a:r>
          </a:p>
          <a:p>
            <a:pPr algn="ctr" defTabSz="400050">
              <a:lnSpc>
                <a:spcPct val="90000"/>
              </a:lnSpc>
              <a:spcBef>
                <a:spcPct val="0"/>
              </a:spcBef>
              <a:spcAft>
                <a:spcPct val="35000"/>
              </a:spcAft>
            </a:pPr>
            <a:r>
              <a:rPr lang="en-US" sz="900" dirty="0">
                <a:solidFill>
                  <a:schemeClr val="accent2">
                    <a:lumMod val="50000"/>
                  </a:schemeClr>
                </a:solidFill>
              </a:rPr>
              <a:t>Using random guess to play</a:t>
            </a:r>
          </a:p>
        </p:txBody>
      </p:sp>
      <p:sp>
        <p:nvSpPr>
          <p:cNvPr id="71" name="Oval 70">
            <a:extLst>
              <a:ext uri="{FF2B5EF4-FFF2-40B4-BE49-F238E27FC236}">
                <a16:creationId xmlns="" xmlns:a16="http://schemas.microsoft.com/office/drawing/2014/main" id="{F7E5D959-D311-4F91-AF0F-AF7675E31D5A}"/>
              </a:ext>
            </a:extLst>
          </p:cNvPr>
          <p:cNvSpPr/>
          <p:nvPr/>
        </p:nvSpPr>
        <p:spPr>
          <a:xfrm>
            <a:off x="10036934" y="5603751"/>
            <a:ext cx="1005840" cy="1005840"/>
          </a:xfrm>
          <a:prstGeom prst="ellipse">
            <a:avLst/>
          </a:prstGeom>
          <a:solidFill>
            <a:schemeClr val="accent5">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050" b="1" dirty="0">
                <a:solidFill>
                  <a:schemeClr val="tx1"/>
                </a:solidFill>
              </a:rPr>
              <a:t>Scores</a:t>
            </a:r>
          </a:p>
          <a:p>
            <a:pPr algn="ctr" defTabSz="400050">
              <a:lnSpc>
                <a:spcPct val="90000"/>
              </a:lnSpc>
              <a:spcBef>
                <a:spcPct val="0"/>
              </a:spcBef>
              <a:spcAft>
                <a:spcPct val="35000"/>
              </a:spcAft>
            </a:pPr>
            <a:r>
              <a:rPr lang="en-US" sz="900" dirty="0">
                <a:solidFill>
                  <a:schemeClr val="accent2">
                    <a:lumMod val="50000"/>
                  </a:schemeClr>
                </a:solidFill>
              </a:rPr>
              <a:t>Calculate while playing </a:t>
            </a:r>
          </a:p>
        </p:txBody>
      </p:sp>
      <p:sp>
        <p:nvSpPr>
          <p:cNvPr id="72" name="Oval 71">
            <a:extLst>
              <a:ext uri="{FF2B5EF4-FFF2-40B4-BE49-F238E27FC236}">
                <a16:creationId xmlns="" xmlns:a16="http://schemas.microsoft.com/office/drawing/2014/main" id="{33CEEC46-9F58-4A37-9F6C-422CE6FC8E49}"/>
              </a:ext>
            </a:extLst>
          </p:cNvPr>
          <p:cNvSpPr/>
          <p:nvPr/>
        </p:nvSpPr>
        <p:spPr>
          <a:xfrm>
            <a:off x="10036934" y="4564231"/>
            <a:ext cx="1005840" cy="1005840"/>
          </a:xfrm>
          <a:prstGeom prst="ellipse">
            <a:avLst/>
          </a:prstGeom>
          <a:solidFill>
            <a:schemeClr val="accent5">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050" b="1" dirty="0">
                <a:solidFill>
                  <a:schemeClr val="tx1"/>
                </a:solidFill>
              </a:rPr>
              <a:t>2 players</a:t>
            </a:r>
          </a:p>
          <a:p>
            <a:pPr algn="ctr" defTabSz="400050">
              <a:lnSpc>
                <a:spcPct val="90000"/>
              </a:lnSpc>
              <a:spcBef>
                <a:spcPct val="0"/>
              </a:spcBef>
              <a:spcAft>
                <a:spcPct val="35000"/>
              </a:spcAft>
            </a:pPr>
            <a:r>
              <a:rPr lang="en-US" sz="900" dirty="0">
                <a:solidFill>
                  <a:schemeClr val="accent2">
                    <a:lumMod val="50000"/>
                  </a:schemeClr>
                </a:solidFill>
              </a:rPr>
              <a:t>Free choice strict rules</a:t>
            </a:r>
          </a:p>
        </p:txBody>
      </p:sp>
      <p:sp>
        <p:nvSpPr>
          <p:cNvPr id="73" name="Title 3" descr="decorative element">
            <a:extLst>
              <a:ext uri="{FF2B5EF4-FFF2-40B4-BE49-F238E27FC236}">
                <a16:creationId xmlns="" xmlns:a16="http://schemas.microsoft.com/office/drawing/2014/main" id="{B99B091C-68A9-4D78-88DF-13235A57364C}"/>
              </a:ext>
            </a:extLst>
          </p:cNvPr>
          <p:cNvSpPr txBox="1">
            <a:spLocks/>
          </p:cNvSpPr>
          <p:nvPr/>
        </p:nvSpPr>
        <p:spPr>
          <a:xfrm>
            <a:off x="7590101" y="324931"/>
            <a:ext cx="3811343" cy="8533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Backend view </a:t>
            </a:r>
            <a:endParaRPr lang="en-US" b="1" dirty="0">
              <a:latin typeface="Times New Roman" panose="02020603050405020304" pitchFamily="18" charset="0"/>
              <a:cs typeface="Times New Roman" panose="02020603050405020304" pitchFamily="18" charset="0"/>
            </a:endParaRPr>
          </a:p>
        </p:txBody>
      </p:sp>
      <p:sp>
        <p:nvSpPr>
          <p:cNvPr id="74" name="Oval 73">
            <a:extLst>
              <a:ext uri="{FF2B5EF4-FFF2-40B4-BE49-F238E27FC236}">
                <a16:creationId xmlns="" xmlns:a16="http://schemas.microsoft.com/office/drawing/2014/main" id="{2757E8E9-BFD1-4E5E-AB18-C442C72E656E}"/>
              </a:ext>
            </a:extLst>
          </p:cNvPr>
          <p:cNvSpPr/>
          <p:nvPr/>
        </p:nvSpPr>
        <p:spPr>
          <a:xfrm>
            <a:off x="7169868" y="1076513"/>
            <a:ext cx="1236564" cy="1207569"/>
          </a:xfrm>
          <a:prstGeom prst="ellipse">
            <a:avLst/>
          </a:prstGeom>
          <a:solidFill>
            <a:srgbClr val="92D050"/>
          </a:solidFill>
          <a:ln w="7620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Saved data</a:t>
            </a:r>
          </a:p>
          <a:p>
            <a:pPr algn="ctr" defTabSz="400050">
              <a:lnSpc>
                <a:spcPct val="90000"/>
              </a:lnSpc>
              <a:spcBef>
                <a:spcPct val="0"/>
              </a:spcBef>
              <a:spcAft>
                <a:spcPct val="35000"/>
              </a:spcAft>
            </a:pPr>
            <a:r>
              <a:rPr lang="en-US" sz="1000" dirty="0">
                <a:solidFill>
                  <a:schemeClr val="accent2">
                    <a:lumMod val="50000"/>
                  </a:schemeClr>
                </a:solidFill>
              </a:rPr>
              <a:t>History of Game</a:t>
            </a:r>
            <a:endParaRPr lang="en-US" sz="800" dirty="0">
              <a:solidFill>
                <a:schemeClr val="accent2">
                  <a:lumMod val="50000"/>
                </a:schemeClr>
              </a:solidFill>
            </a:endParaRPr>
          </a:p>
        </p:txBody>
      </p:sp>
      <p:cxnSp>
        <p:nvCxnSpPr>
          <p:cNvPr id="75" name="Straight Connector 74">
            <a:extLst>
              <a:ext uri="{FF2B5EF4-FFF2-40B4-BE49-F238E27FC236}">
                <a16:creationId xmlns="" xmlns:a16="http://schemas.microsoft.com/office/drawing/2014/main" id="{286CC845-D7B6-4CC2-AAFF-3ED0F201195F}"/>
              </a:ext>
            </a:extLst>
          </p:cNvPr>
          <p:cNvCxnSpPr>
            <a:cxnSpLocks/>
            <a:stCxn id="74" idx="2"/>
            <a:endCxn id="48" idx="4"/>
          </p:cNvCxnSpPr>
          <p:nvPr/>
        </p:nvCxnSpPr>
        <p:spPr>
          <a:xfrm flipH="1">
            <a:off x="6096000" y="1680298"/>
            <a:ext cx="1073868" cy="0"/>
          </a:xfrm>
          <a:prstGeom prst="line">
            <a:avLst/>
          </a:prstGeom>
        </p:spPr>
        <p:style>
          <a:lnRef idx="3">
            <a:schemeClr val="accent5"/>
          </a:lnRef>
          <a:fillRef idx="0">
            <a:schemeClr val="accent5"/>
          </a:fillRef>
          <a:effectRef idx="2">
            <a:schemeClr val="accent5"/>
          </a:effectRef>
          <a:fontRef idx="minor">
            <a:schemeClr val="tx1"/>
          </a:fontRef>
        </p:style>
      </p:cxnSp>
      <p:sp>
        <p:nvSpPr>
          <p:cNvPr id="76" name="Oval 75">
            <a:extLst>
              <a:ext uri="{FF2B5EF4-FFF2-40B4-BE49-F238E27FC236}">
                <a16:creationId xmlns="" xmlns:a16="http://schemas.microsoft.com/office/drawing/2014/main" id="{D85A4890-23B4-4562-AD32-FC4E76444034}"/>
              </a:ext>
            </a:extLst>
          </p:cNvPr>
          <p:cNvSpPr/>
          <p:nvPr/>
        </p:nvSpPr>
        <p:spPr>
          <a:xfrm>
            <a:off x="5477718" y="5518551"/>
            <a:ext cx="1236564" cy="1207569"/>
          </a:xfrm>
          <a:prstGeom prst="ellipse">
            <a:avLst/>
          </a:prstGeom>
          <a:solidFill>
            <a:srgbClr val="92D050"/>
          </a:solidFill>
          <a:ln w="7620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200" b="1" dirty="0">
                <a:solidFill>
                  <a:schemeClr val="tx1"/>
                </a:solidFill>
              </a:rPr>
              <a:t>Update data</a:t>
            </a:r>
          </a:p>
          <a:p>
            <a:pPr algn="ctr" defTabSz="400050">
              <a:lnSpc>
                <a:spcPct val="90000"/>
              </a:lnSpc>
              <a:spcBef>
                <a:spcPct val="0"/>
              </a:spcBef>
              <a:spcAft>
                <a:spcPct val="35000"/>
              </a:spcAft>
            </a:pPr>
            <a:r>
              <a:rPr lang="en-US" sz="1000" dirty="0">
                <a:solidFill>
                  <a:schemeClr val="accent2">
                    <a:lumMod val="50000"/>
                  </a:schemeClr>
                </a:solidFill>
              </a:rPr>
              <a:t>History of Game</a:t>
            </a:r>
            <a:endParaRPr lang="en-US" sz="800" dirty="0">
              <a:solidFill>
                <a:schemeClr val="accent2">
                  <a:lumMod val="50000"/>
                </a:schemeClr>
              </a:solidFill>
            </a:endParaRPr>
          </a:p>
        </p:txBody>
      </p:sp>
      <p:sp>
        <p:nvSpPr>
          <p:cNvPr id="77" name="Oval 76">
            <a:extLst>
              <a:ext uri="{FF2B5EF4-FFF2-40B4-BE49-F238E27FC236}">
                <a16:creationId xmlns="" xmlns:a16="http://schemas.microsoft.com/office/drawing/2014/main" id="{1612DEBD-6146-4B78-A2D8-A4D72B401CA0}"/>
              </a:ext>
            </a:extLst>
          </p:cNvPr>
          <p:cNvSpPr/>
          <p:nvPr/>
        </p:nvSpPr>
        <p:spPr>
          <a:xfrm>
            <a:off x="2982250" y="4619919"/>
            <a:ext cx="1005840" cy="1005840"/>
          </a:xfrm>
          <a:prstGeom prst="ellipse">
            <a:avLst/>
          </a:prstGeom>
          <a:solidFill>
            <a:schemeClr val="accent6">
              <a:lumMod val="20000"/>
              <a:lumOff val="80000"/>
            </a:schemeClr>
          </a:solidFill>
          <a:ln w="44450"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anchor="ctr" anchorCtr="0">
            <a:noAutofit/>
            <a:flatTx/>
          </a:bodyPr>
          <a:lstStyle/>
          <a:p>
            <a:pPr algn="ctr" defTabSz="400050">
              <a:lnSpc>
                <a:spcPct val="90000"/>
              </a:lnSpc>
              <a:spcBef>
                <a:spcPct val="0"/>
              </a:spcBef>
              <a:spcAft>
                <a:spcPct val="35000"/>
              </a:spcAft>
            </a:pPr>
            <a:r>
              <a:rPr lang="en-US" sz="1100" b="1" dirty="0">
                <a:solidFill>
                  <a:schemeClr val="tx1"/>
                </a:solidFill>
              </a:rPr>
              <a:t>Kalle Persson</a:t>
            </a:r>
          </a:p>
          <a:p>
            <a:pPr algn="ctr" defTabSz="400050">
              <a:lnSpc>
                <a:spcPct val="90000"/>
              </a:lnSpc>
              <a:spcBef>
                <a:spcPct val="0"/>
              </a:spcBef>
              <a:spcAft>
                <a:spcPct val="35000"/>
              </a:spcAft>
            </a:pPr>
            <a:r>
              <a:rPr lang="en-US" sz="900" dirty="0">
                <a:solidFill>
                  <a:schemeClr val="accent6">
                    <a:lumMod val="50000"/>
                  </a:schemeClr>
                </a:solidFill>
              </a:rPr>
              <a:t>Product Manager</a:t>
            </a:r>
          </a:p>
        </p:txBody>
      </p:sp>
      <p:cxnSp>
        <p:nvCxnSpPr>
          <p:cNvPr id="78" name="Straight Connector 77">
            <a:extLst>
              <a:ext uri="{FF2B5EF4-FFF2-40B4-BE49-F238E27FC236}">
                <a16:creationId xmlns="" xmlns:a16="http://schemas.microsoft.com/office/drawing/2014/main" id="{CBA10ABD-FB61-4732-A943-7C6EFE751E36}"/>
              </a:ext>
            </a:extLst>
          </p:cNvPr>
          <p:cNvCxnSpPr>
            <a:cxnSpLocks/>
            <a:stCxn id="76" idx="3"/>
            <a:endCxn id="58" idx="6"/>
          </p:cNvCxnSpPr>
          <p:nvPr/>
        </p:nvCxnSpPr>
        <p:spPr>
          <a:xfrm flipH="1" flipV="1">
            <a:off x="2207424" y="6106671"/>
            <a:ext cx="3451385" cy="44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 xmlns:a16="http://schemas.microsoft.com/office/drawing/2014/main" id="{7680A860-6555-4D95-BD1B-65B20E2FBE41}"/>
              </a:ext>
            </a:extLst>
          </p:cNvPr>
          <p:cNvCxnSpPr>
            <a:cxnSpLocks/>
            <a:stCxn id="77" idx="4"/>
            <a:endCxn id="76" idx="2"/>
          </p:cNvCxnSpPr>
          <p:nvPr/>
        </p:nvCxnSpPr>
        <p:spPr>
          <a:xfrm>
            <a:off x="3485170" y="5625759"/>
            <a:ext cx="1992548" cy="496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 xmlns:a16="http://schemas.microsoft.com/office/drawing/2014/main" id="{2ABAE395-3D7D-461E-815D-482963EDA12A}"/>
              </a:ext>
            </a:extLst>
          </p:cNvPr>
          <p:cNvCxnSpPr>
            <a:cxnSpLocks/>
            <a:stCxn id="51" idx="4"/>
            <a:endCxn id="76" idx="1"/>
          </p:cNvCxnSpPr>
          <p:nvPr/>
        </p:nvCxnSpPr>
        <p:spPr>
          <a:xfrm>
            <a:off x="5208182" y="4540991"/>
            <a:ext cx="450627" cy="1154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 xmlns:a16="http://schemas.microsoft.com/office/drawing/2014/main" id="{F7546662-E38F-4FEB-936F-F0E9AF64013C}"/>
              </a:ext>
            </a:extLst>
          </p:cNvPr>
          <p:cNvCxnSpPr>
            <a:cxnSpLocks/>
            <a:stCxn id="63" idx="4"/>
            <a:endCxn id="76" idx="7"/>
          </p:cNvCxnSpPr>
          <p:nvPr/>
        </p:nvCxnSpPr>
        <p:spPr>
          <a:xfrm flipH="1" flipV="1">
            <a:off x="6533191" y="5695395"/>
            <a:ext cx="473093" cy="8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 xmlns:a16="http://schemas.microsoft.com/office/drawing/2014/main" id="{8F9A7016-DBB4-4BCD-BA34-C063EAF84D0D}"/>
              </a:ext>
            </a:extLst>
          </p:cNvPr>
          <p:cNvCxnSpPr>
            <a:cxnSpLocks/>
            <a:stCxn id="67" idx="4"/>
            <a:endCxn id="76" idx="6"/>
          </p:cNvCxnSpPr>
          <p:nvPr/>
        </p:nvCxnSpPr>
        <p:spPr>
          <a:xfrm flipH="1">
            <a:off x="6714282" y="5570071"/>
            <a:ext cx="2025757" cy="552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 xmlns:a16="http://schemas.microsoft.com/office/drawing/2014/main" id="{9D9A99DF-0A6C-4753-9008-EF3FCBFB2FB0}"/>
              </a:ext>
            </a:extLst>
          </p:cNvPr>
          <p:cNvCxnSpPr>
            <a:cxnSpLocks/>
            <a:stCxn id="71" idx="2"/>
            <a:endCxn id="76" idx="5"/>
          </p:cNvCxnSpPr>
          <p:nvPr/>
        </p:nvCxnSpPr>
        <p:spPr>
          <a:xfrm flipH="1">
            <a:off x="6533191" y="6106671"/>
            <a:ext cx="3503743" cy="4426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8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279" y="365126"/>
            <a:ext cx="11348103" cy="250171"/>
          </a:xfrm>
        </p:spPr>
        <p:txBody>
          <a:bodyPr>
            <a:normAutofit fontScale="90000"/>
          </a:bodyPr>
          <a:lstStyle/>
          <a:p>
            <a:r>
              <a:rPr lang="en-US" dirty="0" smtClean="0"/>
              <a:t>   </a:t>
            </a:r>
            <a:endParaRPr lang="en-US" sz="3600" b="1" i="1" u="sng"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85914" y="32962"/>
            <a:ext cx="5367886" cy="3737982"/>
          </a:xfrm>
        </p:spPr>
      </p:pic>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051" y="3875739"/>
            <a:ext cx="3897612" cy="2742249"/>
          </a:xfrm>
          <a:prstGeom prst="rect">
            <a:avLst/>
          </a:prstGeom>
        </p:spPr>
      </p:pic>
      <p:sp>
        <p:nvSpPr>
          <p:cNvPr id="7" name="Rounded Rectangle 6"/>
          <p:cNvSpPr/>
          <p:nvPr/>
        </p:nvSpPr>
        <p:spPr>
          <a:xfrm>
            <a:off x="786214" y="1418602"/>
            <a:ext cx="1922804" cy="10767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Main Interface </a:t>
            </a:r>
            <a:endParaRPr lang="en-US" i="1" dirty="0">
              <a:latin typeface="Times New Roman" panose="02020603050405020304" pitchFamily="18" charset="0"/>
              <a:cs typeface="Times New Roman" panose="02020603050405020304" pitchFamily="18" charset="0"/>
            </a:endParaRPr>
          </a:p>
        </p:txBody>
      </p:sp>
      <p:sp>
        <p:nvSpPr>
          <p:cNvPr id="8" name="Right Arrow 7"/>
          <p:cNvSpPr/>
          <p:nvPr/>
        </p:nvSpPr>
        <p:spPr>
          <a:xfrm>
            <a:off x="3160155" y="4892214"/>
            <a:ext cx="1119499" cy="709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86214" y="4621851"/>
            <a:ext cx="1922804" cy="10767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selecting option 1 </a:t>
            </a:r>
            <a:endParaRPr lang="en-US" i="1" dirty="0">
              <a:latin typeface="Times New Roman" panose="02020603050405020304" pitchFamily="18" charset="0"/>
              <a:cs typeface="Times New Roman" panose="02020603050405020304" pitchFamily="18" charset="0"/>
            </a:endParaRPr>
          </a:p>
        </p:txBody>
      </p:sp>
      <p:sp>
        <p:nvSpPr>
          <p:cNvPr id="10" name="Right Arrow 9"/>
          <p:cNvSpPr/>
          <p:nvPr/>
        </p:nvSpPr>
        <p:spPr>
          <a:xfrm>
            <a:off x="3160155" y="1754736"/>
            <a:ext cx="1119499" cy="709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818408" y="161785"/>
            <a:ext cx="4922378" cy="8203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i="1" u="sng" dirty="0">
                <a:solidFill>
                  <a:schemeClr val="accent1">
                    <a:lumMod val="50000"/>
                  </a:schemeClr>
                </a:solidFill>
                <a:latin typeface="Times New Roman" panose="02020603050405020304" pitchFamily="18" charset="0"/>
                <a:cs typeface="Times New Roman" panose="02020603050405020304" pitchFamily="18" charset="0"/>
              </a:rPr>
              <a:t>RESULTS AND OUTPUTS</a:t>
            </a:r>
            <a:endParaRPr lang="en-US" sz="2800" dirty="0">
              <a:solidFill>
                <a:schemeClr val="accent1">
                  <a:lumMod val="50000"/>
                </a:schemeClr>
              </a:solidFill>
            </a:endParaRPr>
          </a:p>
        </p:txBody>
      </p:sp>
    </p:spTree>
    <p:extLst>
      <p:ext uri="{BB962C8B-B14F-4D97-AF65-F5344CB8AC3E}">
        <p14:creationId xmlns:p14="http://schemas.microsoft.com/office/powerpoint/2010/main" val="4003662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26794" y="6507608"/>
            <a:ext cx="2743200" cy="365125"/>
          </a:xfrm>
        </p:spPr>
        <p:txBody>
          <a:bodyPr/>
          <a:lstStyle/>
          <a:p>
            <a:fld id="{BDCDBBEF-AA6C-4BA6-85B2-A17D7F280E38}" type="slidenum">
              <a:rPr lang="en-US" smtClean="0"/>
              <a:pPr/>
              <a:t>15</a:t>
            </a:fld>
            <a:endParaRPr lang="en-US" dirty="0"/>
          </a:p>
        </p:txBody>
      </p:sp>
      <p:sp>
        <p:nvSpPr>
          <p:cNvPr id="6" name="Rounded Rectangle 5"/>
          <p:cNvSpPr/>
          <p:nvPr/>
        </p:nvSpPr>
        <p:spPr>
          <a:xfrm>
            <a:off x="1187866" y="640934"/>
            <a:ext cx="1922804" cy="10767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car Crashes</a:t>
            </a:r>
            <a:endParaRPr lang="en-US" i="1" dirty="0">
              <a:latin typeface="Times New Roman" panose="02020603050405020304" pitchFamily="18" charset="0"/>
              <a:cs typeface="Times New Roman" panose="02020603050405020304" pitchFamily="18" charset="0"/>
            </a:endParaRPr>
          </a:p>
        </p:txBody>
      </p:sp>
      <p:sp>
        <p:nvSpPr>
          <p:cNvPr id="7" name="Right Arrow 6"/>
          <p:cNvSpPr/>
          <p:nvPr/>
        </p:nvSpPr>
        <p:spPr>
          <a:xfrm>
            <a:off x="4110527" y="739210"/>
            <a:ext cx="1264777" cy="880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254" y="3432639"/>
            <a:ext cx="4487823" cy="3059395"/>
          </a:xfrm>
          <a:prstGeom prst="rect">
            <a:avLst/>
          </a:prstGeom>
        </p:spPr>
      </p:pic>
      <p:sp>
        <p:nvSpPr>
          <p:cNvPr id="9" name="Rounded Rectangle 8"/>
          <p:cNvSpPr/>
          <p:nvPr/>
        </p:nvSpPr>
        <p:spPr>
          <a:xfrm>
            <a:off x="1187866" y="4119073"/>
            <a:ext cx="1922804" cy="10767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Again selecting Option 1  </a:t>
            </a:r>
            <a:endParaRPr lang="en-US" i="1" dirty="0">
              <a:latin typeface="Times New Roman" panose="02020603050405020304" pitchFamily="18" charset="0"/>
              <a:cs typeface="Times New Roman" panose="02020603050405020304" pitchFamily="18" charset="0"/>
            </a:endParaRPr>
          </a:p>
        </p:txBody>
      </p:sp>
      <p:sp>
        <p:nvSpPr>
          <p:cNvPr id="10" name="Right Arrow 9"/>
          <p:cNvSpPr/>
          <p:nvPr/>
        </p:nvSpPr>
        <p:spPr>
          <a:xfrm>
            <a:off x="4110528" y="4161802"/>
            <a:ext cx="1427148" cy="940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0" y="6266840"/>
            <a:ext cx="5629194" cy="605893"/>
          </a:xfrm>
          <a:prstGeom prst="roundRect">
            <a:avLst/>
          </a:prstGeom>
          <a:solidFill>
            <a:schemeClr val="accent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rgbClr val="7030A0"/>
                </a:solidFill>
                <a:latin typeface="Times New Roman" panose="02020603050405020304" pitchFamily="18" charset="0"/>
                <a:cs typeface="Times New Roman" panose="02020603050405020304" pitchFamily="18" charset="0"/>
              </a:rPr>
              <a:t>After selecting car game again previous highest score is shown as Mentioned in the introduction</a:t>
            </a:r>
            <a:endParaRPr lang="en-US" i="1" dirty="0">
              <a:solidFill>
                <a:srgbClr val="7030A0"/>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0" y="3358497"/>
            <a:ext cx="12015387" cy="0"/>
          </a:xfrm>
          <a:prstGeom prst="line">
            <a:avLst/>
          </a:prstGeom>
          <a:ln w="19050">
            <a:solidFill>
              <a:srgbClr val="7030A0"/>
            </a:solidFill>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0" y="2669917"/>
            <a:ext cx="5629194" cy="605893"/>
          </a:xfrm>
          <a:prstGeom prst="roundRect">
            <a:avLst/>
          </a:prstGeom>
          <a:solidFill>
            <a:schemeClr val="accent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rgbClr val="7030A0"/>
                </a:solidFill>
                <a:latin typeface="Times New Roman" panose="02020603050405020304" pitchFamily="18" charset="0"/>
                <a:cs typeface="Times New Roman" panose="02020603050405020304" pitchFamily="18" charset="0"/>
              </a:rPr>
              <a:t>elapsed time is shown after every game as mentioned in introduction. </a:t>
            </a:r>
            <a:endParaRPr lang="en-US" i="1" dirty="0">
              <a:solidFill>
                <a:srgbClr val="7030A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06798" y="122966"/>
            <a:ext cx="4461279" cy="2992921"/>
          </a:xfrm>
        </p:spPr>
      </p:pic>
    </p:spTree>
    <p:extLst>
      <p:ext uri="{BB962C8B-B14F-4D97-AF65-F5344CB8AC3E}">
        <p14:creationId xmlns:p14="http://schemas.microsoft.com/office/powerpoint/2010/main" val="2355437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9087" y="0"/>
            <a:ext cx="3817916" cy="2917415"/>
          </a:xfrm>
        </p:spPr>
      </p:pic>
      <p:sp>
        <p:nvSpPr>
          <p:cNvPr id="8" name="Rounded Rectangle 7"/>
          <p:cNvSpPr/>
          <p:nvPr/>
        </p:nvSpPr>
        <p:spPr>
          <a:xfrm>
            <a:off x="153824" y="1204957"/>
            <a:ext cx="2683379" cy="982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Selecting option 2(Tic Tac Toe)  </a:t>
            </a:r>
            <a:endParaRPr lang="en-US" i="1"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4025069" y="1245062"/>
            <a:ext cx="2486825" cy="9426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User asked to selected playing mode option </a:t>
            </a:r>
            <a:endParaRPr lang="en-US" i="1" dirty="0">
              <a:latin typeface="Times New Roman" panose="02020603050405020304" pitchFamily="18" charset="0"/>
              <a:cs typeface="Times New Roman" panose="02020603050405020304" pitchFamily="18" charset="0"/>
            </a:endParaRPr>
          </a:p>
        </p:txBody>
      </p:sp>
      <p:sp>
        <p:nvSpPr>
          <p:cNvPr id="10" name="Right Arrow 9"/>
          <p:cNvSpPr/>
          <p:nvPr/>
        </p:nvSpPr>
        <p:spPr>
          <a:xfrm>
            <a:off x="3042303" y="1444239"/>
            <a:ext cx="811850" cy="555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605900" y="1444239"/>
            <a:ext cx="897307" cy="623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9087" y="3324091"/>
            <a:ext cx="3897482" cy="998067"/>
          </a:xfrm>
          <a:prstGeom prst="rect">
            <a:avLst/>
          </a:prstGeom>
        </p:spPr>
      </p:pic>
      <p:sp>
        <p:nvSpPr>
          <p:cNvPr id="13" name="Rounded Rectangle 12"/>
          <p:cNvSpPr/>
          <p:nvPr/>
        </p:nvSpPr>
        <p:spPr>
          <a:xfrm>
            <a:off x="273464" y="3235687"/>
            <a:ext cx="2444098" cy="763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Selecting 1 player </a:t>
            </a:r>
            <a:endParaRPr lang="en-US" i="1" dirty="0">
              <a:latin typeface="Times New Roman" panose="02020603050405020304" pitchFamily="18" charset="0"/>
              <a:cs typeface="Times New Roman" panose="02020603050405020304" pitchFamily="18" charset="0"/>
            </a:endParaRPr>
          </a:p>
        </p:txBody>
      </p:sp>
      <p:sp>
        <p:nvSpPr>
          <p:cNvPr id="14" name="Rounded Rectangle 13"/>
          <p:cNvSpPr/>
          <p:nvPr/>
        </p:nvSpPr>
        <p:spPr>
          <a:xfrm>
            <a:off x="4119070" y="3235687"/>
            <a:ext cx="2204815" cy="943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Player Asked to Enter </a:t>
            </a:r>
            <a:r>
              <a:rPr lang="en-US" i="1" dirty="0" err="1" smtClean="0">
                <a:latin typeface="Times New Roman" panose="02020603050405020304" pitchFamily="18" charset="0"/>
                <a:cs typeface="Times New Roman" panose="02020603050405020304" pitchFamily="18" charset="0"/>
              </a:rPr>
              <a:t>His/Hers</a:t>
            </a:r>
            <a:r>
              <a:rPr lang="en-US" i="1" dirty="0" smtClean="0">
                <a:latin typeface="Times New Roman" panose="02020603050405020304" pitchFamily="18" charset="0"/>
                <a:cs typeface="Times New Roman" panose="02020603050405020304" pitchFamily="18" charset="0"/>
              </a:rPr>
              <a:t> name </a:t>
            </a:r>
            <a:endParaRPr lang="en-US" i="1" dirty="0">
              <a:latin typeface="Times New Roman" panose="02020603050405020304" pitchFamily="18" charset="0"/>
              <a:cs typeface="Times New Roman" panose="02020603050405020304" pitchFamily="18" charset="0"/>
            </a:endParaRPr>
          </a:p>
        </p:txBody>
      </p:sp>
      <p:sp>
        <p:nvSpPr>
          <p:cNvPr id="15" name="Right Arrow 14"/>
          <p:cNvSpPr/>
          <p:nvPr/>
        </p:nvSpPr>
        <p:spPr>
          <a:xfrm>
            <a:off x="3028968" y="5238570"/>
            <a:ext cx="888762" cy="572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6547105" y="3392680"/>
            <a:ext cx="956102" cy="632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58" y="5056182"/>
            <a:ext cx="3986281" cy="1092463"/>
          </a:xfrm>
          <a:prstGeom prst="rect">
            <a:avLst/>
          </a:prstGeom>
        </p:spPr>
      </p:pic>
      <p:sp>
        <p:nvSpPr>
          <p:cNvPr id="20" name="Rounded Rectangle 19"/>
          <p:cNvSpPr/>
          <p:nvPr/>
        </p:nvSpPr>
        <p:spPr>
          <a:xfrm>
            <a:off x="340798" y="5047395"/>
            <a:ext cx="2444098" cy="763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Selecting 2 player </a:t>
            </a:r>
            <a:endParaRPr lang="en-US" i="1" dirty="0">
              <a:latin typeface="Times New Roman" panose="02020603050405020304" pitchFamily="18" charset="0"/>
              <a:cs typeface="Times New Roman" panose="02020603050405020304" pitchFamily="18" charset="0"/>
            </a:endParaRPr>
          </a:p>
        </p:txBody>
      </p:sp>
      <p:sp>
        <p:nvSpPr>
          <p:cNvPr id="21" name="Rounded Rectangle 20"/>
          <p:cNvSpPr/>
          <p:nvPr/>
        </p:nvSpPr>
        <p:spPr>
          <a:xfrm>
            <a:off x="4161802" y="5047395"/>
            <a:ext cx="2444098" cy="763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Players </a:t>
            </a:r>
            <a:r>
              <a:rPr lang="en-US" i="1" dirty="0">
                <a:latin typeface="Times New Roman" panose="02020603050405020304" pitchFamily="18" charset="0"/>
                <a:cs typeface="Times New Roman" panose="02020603050405020304" pitchFamily="18" charset="0"/>
              </a:rPr>
              <a:t>Asked to Enter </a:t>
            </a:r>
            <a:r>
              <a:rPr lang="en-US" i="1" dirty="0" smtClean="0">
                <a:latin typeface="Times New Roman" panose="02020603050405020304" pitchFamily="18" charset="0"/>
                <a:cs typeface="Times New Roman" panose="02020603050405020304" pitchFamily="18" charset="0"/>
              </a:rPr>
              <a:t>their names </a:t>
            </a:r>
            <a:endParaRPr lang="en-US" i="1" dirty="0">
              <a:latin typeface="Times New Roman" panose="02020603050405020304" pitchFamily="18" charset="0"/>
              <a:cs typeface="Times New Roman" panose="02020603050405020304" pitchFamily="18" charset="0"/>
            </a:endParaRPr>
          </a:p>
          <a:p>
            <a:pPr algn="ctr"/>
            <a:endParaRPr lang="en-US" dirty="0"/>
          </a:p>
        </p:txBody>
      </p:sp>
      <p:sp>
        <p:nvSpPr>
          <p:cNvPr id="22" name="Right Arrow 21"/>
          <p:cNvSpPr/>
          <p:nvPr/>
        </p:nvSpPr>
        <p:spPr>
          <a:xfrm>
            <a:off x="3194703" y="3545080"/>
            <a:ext cx="888762" cy="572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728298" y="5238569"/>
            <a:ext cx="888762" cy="572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395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4729" y="740394"/>
            <a:ext cx="2765845" cy="2906482"/>
          </a:xfrm>
        </p:spPr>
      </p:pic>
      <p:sp>
        <p:nvSpPr>
          <p:cNvPr id="4" name="Slide Number Placeholder 3"/>
          <p:cNvSpPr>
            <a:spLocks noGrp="1"/>
          </p:cNvSpPr>
          <p:nvPr>
            <p:ph type="sldNum" sz="quarter" idx="12"/>
          </p:nvPr>
        </p:nvSpPr>
        <p:spPr>
          <a:xfrm>
            <a:off x="9054982" y="6477712"/>
            <a:ext cx="2743200" cy="365125"/>
          </a:xfrm>
        </p:spPr>
        <p:txBody>
          <a:bodyPr/>
          <a:lstStyle/>
          <a:p>
            <a:fld id="{BDCDBBEF-AA6C-4BA6-85B2-A17D7F280E38}" type="slidenum">
              <a:rPr lang="en-US" smtClean="0"/>
              <a:pPr/>
              <a:t>17</a:t>
            </a:fld>
            <a:endParaRPr lang="en-US" dirty="0"/>
          </a:p>
        </p:txBody>
      </p:sp>
      <p:sp>
        <p:nvSpPr>
          <p:cNvPr id="7" name="Rounded Rectangle 6"/>
          <p:cNvSpPr/>
          <p:nvPr/>
        </p:nvSpPr>
        <p:spPr>
          <a:xfrm>
            <a:off x="85459" y="1256232"/>
            <a:ext cx="1692067" cy="666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Player asked to enter position </a:t>
            </a:r>
            <a:endParaRPr lang="en-US" i="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4729" y="3699110"/>
            <a:ext cx="2739941" cy="2839802"/>
          </a:xfrm>
          <a:prstGeom prst="rect">
            <a:avLst/>
          </a:prstGeom>
        </p:spPr>
      </p:pic>
      <p:sp>
        <p:nvSpPr>
          <p:cNvPr id="9" name="Rounded Rectangle 8"/>
          <p:cNvSpPr/>
          <p:nvPr/>
        </p:nvSpPr>
        <p:spPr>
          <a:xfrm>
            <a:off x="85459" y="3998008"/>
            <a:ext cx="1692067" cy="2479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Player asked to enter 2nd position and After entering same position again player get error</a:t>
            </a:r>
            <a:endParaRPr lang="en-US" i="1"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1395450" y="84034"/>
            <a:ext cx="3860214" cy="573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Single Player </a:t>
            </a:r>
            <a:endParaRPr lang="en-US" i="1"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7589726" y="84034"/>
            <a:ext cx="3860214" cy="573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Double Player </a:t>
            </a:r>
            <a:endParaRPr lang="en-US" i="1" dirty="0">
              <a:latin typeface="Times New Roman" panose="02020603050405020304" pitchFamily="18" charset="0"/>
              <a:cs typeface="Times New Roman" panose="02020603050405020304" pitchFamily="18" charset="0"/>
            </a:endParaRPr>
          </a:p>
        </p:txBody>
      </p:sp>
      <p:sp>
        <p:nvSpPr>
          <p:cNvPr id="14" name="Rounded Rectangle 13"/>
          <p:cNvSpPr/>
          <p:nvPr/>
        </p:nvSpPr>
        <p:spPr>
          <a:xfrm>
            <a:off x="6910698" y="3998008"/>
            <a:ext cx="1778949" cy="8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Player 2 asked to enter position </a:t>
            </a:r>
            <a:endParaRPr lang="en-US" i="1"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6910697" y="1014464"/>
            <a:ext cx="1778949" cy="8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Player 1 asked to enter position </a:t>
            </a:r>
            <a:endParaRPr lang="en-US" i="1" dirty="0">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a:off x="5956419" y="0"/>
            <a:ext cx="0" cy="6858000"/>
          </a:xfrm>
          <a:prstGeom prst="line">
            <a:avLst/>
          </a:prstGeom>
          <a:ln w="19050">
            <a:solidFill>
              <a:srgbClr val="7030A0"/>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1679" y="683932"/>
            <a:ext cx="3175107" cy="296294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1679" y="3801842"/>
            <a:ext cx="3253178" cy="2737070"/>
          </a:xfrm>
          <a:prstGeom prst="rect">
            <a:avLst/>
          </a:prstGeom>
        </p:spPr>
      </p:pic>
    </p:spTree>
    <p:extLst>
      <p:ext uri="{BB962C8B-B14F-4D97-AF65-F5344CB8AC3E}">
        <p14:creationId xmlns:p14="http://schemas.microsoft.com/office/powerpoint/2010/main" val="769272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0447" y="116076"/>
            <a:ext cx="3549449" cy="3013518"/>
          </a:xfrm>
        </p:spPr>
      </p:pic>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9042" y="3529468"/>
            <a:ext cx="3549645" cy="3094902"/>
          </a:xfrm>
          <a:prstGeom prst="rect">
            <a:avLst/>
          </a:prstGeom>
        </p:spPr>
      </p:pic>
      <p:sp>
        <p:nvSpPr>
          <p:cNvPr id="7" name="Rounded Rectangle 6"/>
          <p:cNvSpPr/>
          <p:nvPr/>
        </p:nvSpPr>
        <p:spPr>
          <a:xfrm>
            <a:off x="1395450" y="84034"/>
            <a:ext cx="3860214" cy="573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Single Player </a:t>
            </a:r>
            <a:endParaRPr lang="en-US" i="1"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1395449" y="3792909"/>
            <a:ext cx="3860214" cy="573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Double Player </a:t>
            </a:r>
            <a:endParaRPr lang="en-US" i="1"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830185" y="1268184"/>
            <a:ext cx="2955602" cy="7093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End of Game </a:t>
            </a:r>
          </a:p>
          <a:p>
            <a:pPr algn="ctr"/>
            <a:r>
              <a:rPr lang="en-US" i="1" dirty="0" smtClean="0">
                <a:latin typeface="Times New Roman" panose="02020603050405020304" pitchFamily="18" charset="0"/>
                <a:cs typeface="Times New Roman" panose="02020603050405020304" pitchFamily="18" charset="0"/>
              </a:rPr>
              <a:t>Score is shown.</a:t>
            </a:r>
          </a:p>
          <a:p>
            <a:pPr algn="ctr"/>
            <a:endParaRPr lang="en-US" i="1" dirty="0">
              <a:latin typeface="Times New Roman" panose="02020603050405020304" pitchFamily="18" charset="0"/>
              <a:cs typeface="Times New Roman" panose="02020603050405020304" pitchFamily="18" charset="0"/>
            </a:endParaRPr>
          </a:p>
        </p:txBody>
      </p:sp>
      <p:sp>
        <p:nvSpPr>
          <p:cNvPr id="10" name="Right Arrow 9"/>
          <p:cNvSpPr/>
          <p:nvPr/>
        </p:nvSpPr>
        <p:spPr>
          <a:xfrm>
            <a:off x="4033615" y="1367327"/>
            <a:ext cx="1888621" cy="564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34757" y="5076919"/>
            <a:ext cx="2955602" cy="7093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End of Game </a:t>
            </a:r>
          </a:p>
          <a:p>
            <a:pPr algn="ctr"/>
            <a:r>
              <a:rPr lang="en-US" i="1" dirty="0" smtClean="0">
                <a:latin typeface="Times New Roman" panose="02020603050405020304" pitchFamily="18" charset="0"/>
                <a:cs typeface="Times New Roman" panose="02020603050405020304" pitchFamily="18" charset="0"/>
              </a:rPr>
              <a:t>Score is shown</a:t>
            </a:r>
            <a:r>
              <a:rPr lang="en-US" dirty="0" smtClean="0"/>
              <a:t>.</a:t>
            </a:r>
          </a:p>
          <a:p>
            <a:pPr algn="ctr"/>
            <a:endParaRPr lang="en-US" dirty="0"/>
          </a:p>
        </p:txBody>
      </p:sp>
      <p:sp>
        <p:nvSpPr>
          <p:cNvPr id="12" name="Right Arrow 11"/>
          <p:cNvSpPr/>
          <p:nvPr/>
        </p:nvSpPr>
        <p:spPr>
          <a:xfrm>
            <a:off x="4311352" y="5149557"/>
            <a:ext cx="1888621" cy="564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19642" y="6194200"/>
            <a:ext cx="5629194" cy="605893"/>
          </a:xfrm>
          <a:prstGeom prst="roundRect">
            <a:avLst/>
          </a:prstGeom>
          <a:solidFill>
            <a:schemeClr val="accent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rgbClr val="7030A0"/>
                </a:solidFill>
                <a:latin typeface="Times New Roman" panose="02020603050405020304" pitchFamily="18" charset="0"/>
                <a:cs typeface="Times New Roman" panose="02020603050405020304" pitchFamily="18" charset="0"/>
              </a:rPr>
              <a:t>Rematch option and duration time for which game has been played showing as Mentioned in the introduction</a:t>
            </a:r>
            <a:endParaRPr lang="en-US" i="1" dirty="0">
              <a:solidFill>
                <a:srgbClr val="7030A0"/>
              </a:solidFill>
              <a:latin typeface="Times New Roman" panose="02020603050405020304" pitchFamily="18" charset="0"/>
              <a:cs typeface="Times New Roman" panose="02020603050405020304" pitchFamily="18" charset="0"/>
            </a:endParaRPr>
          </a:p>
        </p:txBody>
      </p:sp>
      <p:cxnSp>
        <p:nvCxnSpPr>
          <p:cNvPr id="15" name="Straight Connector 14"/>
          <p:cNvCxnSpPr/>
          <p:nvPr/>
        </p:nvCxnSpPr>
        <p:spPr>
          <a:xfrm>
            <a:off x="0" y="3443955"/>
            <a:ext cx="11921383"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6451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250" y="145279"/>
            <a:ext cx="4020111" cy="2695951"/>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22250" y="3277809"/>
            <a:ext cx="4031614" cy="2764068"/>
          </a:xfrm>
        </p:spPr>
      </p:pic>
      <p:sp>
        <p:nvSpPr>
          <p:cNvPr id="10" name="Rounded Rectangle 9"/>
          <p:cNvSpPr/>
          <p:nvPr/>
        </p:nvSpPr>
        <p:spPr>
          <a:xfrm>
            <a:off x="1239141" y="1220624"/>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1"/>
                </a:solidFill>
                <a:latin typeface="Times New Roman" panose="02020603050405020304" pitchFamily="18" charset="0"/>
                <a:cs typeface="Times New Roman" panose="02020603050405020304" pitchFamily="18" charset="0"/>
              </a:rPr>
              <a:t>User Asked to Enter his/hers name</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1239141" y="3911125"/>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1"/>
                </a:solidFill>
                <a:latin typeface="Times New Roman" panose="02020603050405020304" pitchFamily="18" charset="0"/>
                <a:cs typeface="Times New Roman" panose="02020603050405020304" pitchFamily="18" charset="0"/>
              </a:rPr>
              <a:t>User Asked to deposit amount to play </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12" name="Right Arrow 11"/>
          <p:cNvSpPr/>
          <p:nvPr/>
        </p:nvSpPr>
        <p:spPr>
          <a:xfrm>
            <a:off x="5281301" y="1384419"/>
            <a:ext cx="1572426" cy="760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281301" y="3993022"/>
            <a:ext cx="1572426" cy="760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6048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88220"/>
            <a:ext cx="10515600" cy="4952253"/>
          </a:xfrm>
        </p:spPr>
        <p:txBody>
          <a:bodyPr>
            <a:normAutofit/>
          </a:bodyPr>
          <a:lstStyle/>
          <a:p>
            <a:r>
              <a:rPr lang="en-US" i="1" dirty="0" smtClean="0">
                <a:solidFill>
                  <a:srgbClr val="7030A0"/>
                </a:solidFill>
                <a:latin typeface="Times New Roman" panose="02020603050405020304" pitchFamily="18" charset="0"/>
                <a:cs typeface="Times New Roman" panose="02020603050405020304" pitchFamily="18" charset="0"/>
              </a:rPr>
              <a:t>Introduction to Project</a:t>
            </a:r>
          </a:p>
          <a:p>
            <a:r>
              <a:rPr lang="en-US" i="1" dirty="0" smtClean="0">
                <a:solidFill>
                  <a:srgbClr val="7030A0"/>
                </a:solidFill>
                <a:latin typeface="Times New Roman" panose="02020603050405020304" pitchFamily="18" charset="0"/>
                <a:cs typeface="Times New Roman" panose="02020603050405020304" pitchFamily="18" charset="0"/>
              </a:rPr>
              <a:t>Problem Formulation</a:t>
            </a:r>
          </a:p>
          <a:p>
            <a:r>
              <a:rPr lang="en-US" i="1" dirty="0" smtClean="0">
                <a:solidFill>
                  <a:srgbClr val="7030A0"/>
                </a:solidFill>
                <a:latin typeface="Times New Roman" panose="02020603050405020304" pitchFamily="18" charset="0"/>
                <a:cs typeface="Times New Roman" panose="02020603050405020304" pitchFamily="18" charset="0"/>
              </a:rPr>
              <a:t>Objectives of the work </a:t>
            </a:r>
          </a:p>
          <a:p>
            <a:r>
              <a:rPr lang="en-US" i="1" dirty="0" smtClean="0">
                <a:solidFill>
                  <a:srgbClr val="7030A0"/>
                </a:solidFill>
                <a:latin typeface="Times New Roman" panose="02020603050405020304" pitchFamily="18" charset="0"/>
                <a:cs typeface="Times New Roman" panose="02020603050405020304" pitchFamily="18" charset="0"/>
              </a:rPr>
              <a:t>Methodology used</a:t>
            </a:r>
          </a:p>
          <a:p>
            <a:r>
              <a:rPr lang="en-US" i="1" spc="-10" dirty="0" smtClean="0">
                <a:solidFill>
                  <a:srgbClr val="7030A0"/>
                </a:solidFill>
                <a:latin typeface="Times New Roman" panose="02020603050405020304" pitchFamily="18" charset="0"/>
                <a:cs typeface="Times New Roman" panose="02020603050405020304" pitchFamily="18" charset="0"/>
              </a:rPr>
              <a:t>Results and Outputs</a:t>
            </a:r>
          </a:p>
          <a:p>
            <a:r>
              <a:rPr lang="en-US" i="1" spc="-10" dirty="0" smtClean="0">
                <a:solidFill>
                  <a:srgbClr val="7030A0"/>
                </a:solidFill>
                <a:latin typeface="Times New Roman" panose="02020603050405020304" pitchFamily="18" charset="0"/>
                <a:cs typeface="Times New Roman" panose="02020603050405020304" pitchFamily="18" charset="0"/>
              </a:rPr>
              <a:t>Conclusion</a:t>
            </a:r>
          </a:p>
          <a:p>
            <a:r>
              <a:rPr lang="en-US" i="1" dirty="0" smtClean="0">
                <a:solidFill>
                  <a:srgbClr val="7030A0"/>
                </a:solidFill>
                <a:latin typeface="Times New Roman" panose="02020603050405020304" pitchFamily="18" charset="0"/>
                <a:cs typeface="Times New Roman" panose="02020603050405020304" pitchFamily="18" charset="0"/>
              </a:rPr>
              <a:t>Future Scope</a:t>
            </a:r>
          </a:p>
          <a:p>
            <a:r>
              <a:rPr lang="en-US" i="1" dirty="0" smtClean="0">
                <a:solidFill>
                  <a:srgbClr val="7030A0"/>
                </a:solidFill>
                <a:latin typeface="Times New Roman" panose="02020603050405020304" pitchFamily="18" charset="0"/>
                <a:cs typeface="Times New Roman" panose="02020603050405020304" pitchFamily="18" charset="0"/>
              </a:rPr>
              <a:t>References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
        <p:nvSpPr>
          <p:cNvPr id="5" name="Rounded Rectangle 4"/>
          <p:cNvSpPr/>
          <p:nvPr/>
        </p:nvSpPr>
        <p:spPr>
          <a:xfrm>
            <a:off x="1045436" y="552639"/>
            <a:ext cx="3637659" cy="854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u="sng" dirty="0">
                <a:solidFill>
                  <a:schemeClr val="bg2">
                    <a:lumMod val="90000"/>
                  </a:schemeClr>
                </a:solidFill>
                <a:latin typeface="Times New Roman"/>
                <a:cs typeface="Times New Roman"/>
              </a:rPr>
              <a:t>OUTLINE</a:t>
            </a:r>
            <a:endParaRPr lang="en-US" sz="3600" dirty="0">
              <a:solidFill>
                <a:schemeClr val="bg2">
                  <a:lumMod val="90000"/>
                </a:schemeClr>
              </a:solidFill>
            </a:endParaRPr>
          </a:p>
        </p:txBody>
      </p:sp>
    </p:spTree>
    <p:extLst>
      <p:ext uri="{BB962C8B-B14F-4D97-AF65-F5344CB8AC3E}">
        <p14:creationId xmlns:p14="http://schemas.microsoft.com/office/powerpoint/2010/main" val="2605982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0933" y="147387"/>
            <a:ext cx="4540681" cy="2014699"/>
          </a:xfrm>
        </p:spPr>
      </p:pic>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933" y="2350281"/>
            <a:ext cx="4600906" cy="151241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933" y="4260765"/>
            <a:ext cx="4626566" cy="1379460"/>
          </a:xfrm>
          <a:prstGeom prst="rect">
            <a:avLst/>
          </a:prstGeom>
        </p:spPr>
      </p:pic>
      <p:sp>
        <p:nvSpPr>
          <p:cNvPr id="8" name="Rounded Rectangle 7"/>
          <p:cNvSpPr/>
          <p:nvPr/>
        </p:nvSpPr>
        <p:spPr>
          <a:xfrm>
            <a:off x="817549" y="758439"/>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 Quick Rule book </a:t>
            </a:r>
            <a:endParaRPr lang="en-US" i="1"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680816" y="2470446"/>
            <a:ext cx="3771543" cy="947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User Asked to Enter betting money from deposited Amount </a:t>
            </a:r>
            <a:endParaRPr lang="en-US" i="1"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851732" y="4610456"/>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User asked to guess number </a:t>
            </a:r>
            <a:endParaRPr lang="en-US" i="1" dirty="0">
              <a:latin typeface="Times New Roman" panose="02020603050405020304" pitchFamily="18" charset="0"/>
              <a:cs typeface="Times New Roman" panose="02020603050405020304" pitchFamily="18" charset="0"/>
            </a:endParaRPr>
          </a:p>
        </p:txBody>
      </p:sp>
      <p:sp>
        <p:nvSpPr>
          <p:cNvPr id="11" name="Right Arrow 10"/>
          <p:cNvSpPr/>
          <p:nvPr/>
        </p:nvSpPr>
        <p:spPr>
          <a:xfrm>
            <a:off x="4744816" y="921522"/>
            <a:ext cx="1982624" cy="708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897216" y="4718347"/>
            <a:ext cx="1982624" cy="708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897216" y="2590087"/>
            <a:ext cx="1982624" cy="708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587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9848" y="94004"/>
            <a:ext cx="5067532" cy="3535255"/>
          </a:xfrm>
        </p:spPr>
      </p:pic>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
        <p:nvSpPr>
          <p:cNvPr id="6" name="Rounded Rectangle 5"/>
          <p:cNvSpPr/>
          <p:nvPr/>
        </p:nvSpPr>
        <p:spPr>
          <a:xfrm>
            <a:off x="962827" y="1219912"/>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Results of betting </a:t>
            </a:r>
            <a:endParaRPr lang="en-US" i="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158" y="4028744"/>
            <a:ext cx="4910911" cy="2431878"/>
          </a:xfrm>
          <a:prstGeom prst="rect">
            <a:avLst/>
          </a:prstGeom>
        </p:spPr>
      </p:pic>
      <p:sp>
        <p:nvSpPr>
          <p:cNvPr id="8" name="Rounded Rectangle 7"/>
          <p:cNvSpPr/>
          <p:nvPr/>
        </p:nvSpPr>
        <p:spPr>
          <a:xfrm>
            <a:off x="497081" y="4503691"/>
            <a:ext cx="3969521" cy="1481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Thanking and displaying remaining Amount </a:t>
            </a:r>
          </a:p>
          <a:p>
            <a:pPr algn="ctr"/>
            <a:r>
              <a:rPr lang="en-US" i="1" dirty="0" smtClean="0">
                <a:latin typeface="Times New Roman" panose="02020603050405020304" pitchFamily="18" charset="0"/>
                <a:cs typeface="Times New Roman" panose="02020603050405020304" pitchFamily="18" charset="0"/>
              </a:rPr>
              <a:t>Taking back to home(as user entered  </a:t>
            </a:r>
            <a:r>
              <a:rPr lang="en-US" i="1" dirty="0" smtClean="0">
                <a:solidFill>
                  <a:schemeClr val="accent1">
                    <a:lumMod val="50000"/>
                  </a:schemeClr>
                </a:solidFill>
                <a:latin typeface="Times New Roman" panose="02020603050405020304" pitchFamily="18" charset="0"/>
                <a:cs typeface="Times New Roman" panose="02020603050405020304" pitchFamily="18" charset="0"/>
              </a:rPr>
              <a:t>“NO” </a:t>
            </a:r>
            <a:r>
              <a:rPr lang="en-US" i="1" dirty="0" smtClean="0">
                <a:latin typeface="Times New Roman" panose="02020603050405020304" pitchFamily="18" charset="0"/>
                <a:cs typeface="Times New Roman" panose="02020603050405020304" pitchFamily="18" charset="0"/>
              </a:rPr>
              <a:t>for rematch)</a:t>
            </a:r>
            <a:endParaRPr lang="en-US" i="1" dirty="0">
              <a:latin typeface="Times New Roman" panose="02020603050405020304" pitchFamily="18" charset="0"/>
              <a:cs typeface="Times New Roman" panose="02020603050405020304" pitchFamily="18" charset="0"/>
            </a:endParaRPr>
          </a:p>
        </p:txBody>
      </p:sp>
      <p:sp>
        <p:nvSpPr>
          <p:cNvPr id="9" name="Right Arrow 8"/>
          <p:cNvSpPr/>
          <p:nvPr/>
        </p:nvSpPr>
        <p:spPr>
          <a:xfrm>
            <a:off x="4668915" y="1392253"/>
            <a:ext cx="1888620" cy="752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668915" y="4715142"/>
            <a:ext cx="1888620" cy="752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19642" y="6194200"/>
            <a:ext cx="5629194" cy="605893"/>
          </a:xfrm>
          <a:prstGeom prst="roundRect">
            <a:avLst/>
          </a:prstGeom>
          <a:solidFill>
            <a:schemeClr val="accent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7030A0"/>
                </a:solidFill>
                <a:latin typeface="Times New Roman" panose="02020603050405020304" pitchFamily="18" charset="0"/>
                <a:cs typeface="Times New Roman" panose="02020603050405020304" pitchFamily="18" charset="0"/>
              </a:rPr>
              <a:t>D</a:t>
            </a:r>
            <a:r>
              <a:rPr lang="en-US" i="1" dirty="0" smtClean="0">
                <a:solidFill>
                  <a:srgbClr val="7030A0"/>
                </a:solidFill>
                <a:latin typeface="Times New Roman" panose="02020603050405020304" pitchFamily="18" charset="0"/>
                <a:cs typeface="Times New Roman" panose="02020603050405020304" pitchFamily="18" charset="0"/>
              </a:rPr>
              <a:t>uration time for which game has been played showing as Mentioned in the introduction</a:t>
            </a:r>
            <a:endParaRPr lang="en-US"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373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7742" y="0"/>
            <a:ext cx="5442950" cy="2187723"/>
          </a:xfrm>
        </p:spPr>
      </p:pic>
      <p:sp>
        <p:nvSpPr>
          <p:cNvPr id="4" name="Slide Number Placeholder 3"/>
          <p:cNvSpPr>
            <a:spLocks noGrp="1"/>
          </p:cNvSpPr>
          <p:nvPr>
            <p:ph type="sldNum" sz="quarter" idx="12"/>
          </p:nvPr>
        </p:nvSpPr>
        <p:spPr>
          <a:xfrm>
            <a:off x="9183168" y="6492875"/>
            <a:ext cx="2743200" cy="365125"/>
          </a:xfrm>
        </p:spPr>
        <p:txBody>
          <a:bodyPr/>
          <a:lstStyle/>
          <a:p>
            <a:fld id="{BDCDBBEF-AA6C-4BA6-85B2-A17D7F280E38}" type="slidenum">
              <a:rPr lang="en-US" smtClean="0"/>
              <a:pPr/>
              <a:t>22</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742" y="2335160"/>
            <a:ext cx="5441019" cy="210865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7741" y="4493366"/>
            <a:ext cx="5441019" cy="2106043"/>
          </a:xfrm>
          <a:prstGeom prst="rect">
            <a:avLst/>
          </a:prstGeom>
        </p:spPr>
      </p:pic>
      <p:sp>
        <p:nvSpPr>
          <p:cNvPr id="9" name="Rounded Rectangle 8"/>
          <p:cNvSpPr/>
          <p:nvPr/>
        </p:nvSpPr>
        <p:spPr>
          <a:xfrm>
            <a:off x="791912" y="758439"/>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inputting 4  </a:t>
            </a:r>
            <a:endParaRPr lang="en-US" i="1"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791911" y="2696910"/>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 quick rule book</a:t>
            </a:r>
            <a:endParaRPr lang="en-US" i="1"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791910" y="5182087"/>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Word with missing letter and </a:t>
            </a:r>
          </a:p>
          <a:p>
            <a:pPr algn="ctr"/>
            <a:r>
              <a:rPr lang="en-US" i="1" dirty="0" smtClean="0">
                <a:latin typeface="Times New Roman" panose="02020603050405020304" pitchFamily="18" charset="0"/>
                <a:cs typeface="Times New Roman" panose="02020603050405020304" pitchFamily="18" charset="0"/>
              </a:rPr>
              <a:t>Answer given by player.</a:t>
            </a:r>
            <a:endParaRPr lang="en-US" i="1" dirty="0">
              <a:latin typeface="Times New Roman" panose="02020603050405020304" pitchFamily="18" charset="0"/>
              <a:cs typeface="Times New Roman" panose="02020603050405020304" pitchFamily="18" charset="0"/>
            </a:endParaRPr>
          </a:p>
        </p:txBody>
      </p:sp>
      <p:sp>
        <p:nvSpPr>
          <p:cNvPr id="12" name="Right Arrow 11"/>
          <p:cNvSpPr/>
          <p:nvPr/>
        </p:nvSpPr>
        <p:spPr>
          <a:xfrm>
            <a:off x="4406307" y="921522"/>
            <a:ext cx="1644115" cy="5910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406307" y="2804801"/>
            <a:ext cx="1644115" cy="690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406307" y="5289978"/>
            <a:ext cx="1644115" cy="692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254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825" y="3502507"/>
            <a:ext cx="4477997" cy="2949568"/>
          </a:xfrm>
          <a:prstGeom prst="rect">
            <a:avLst/>
          </a:prstGeom>
        </p:spPr>
      </p:pic>
      <p:sp>
        <p:nvSpPr>
          <p:cNvPr id="7" name="Rounded Rectangle 6"/>
          <p:cNvSpPr/>
          <p:nvPr/>
        </p:nvSpPr>
        <p:spPr>
          <a:xfrm>
            <a:off x="927219" y="4474139"/>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correct answer.</a:t>
            </a:r>
            <a:endParaRPr lang="en-US" i="1"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927220" y="1293975"/>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entering the answer the wrong answer red screen </a:t>
            </a:r>
            <a:endParaRPr lang="en-US" i="1"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76912" y="6149128"/>
            <a:ext cx="5629194" cy="605893"/>
          </a:xfrm>
          <a:prstGeom prst="roundRect">
            <a:avLst/>
          </a:prstGeom>
          <a:solidFill>
            <a:schemeClr val="accent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rgbClr val="7030A0"/>
                </a:solidFill>
                <a:latin typeface="Times New Roman" panose="02020603050405020304" pitchFamily="18" charset="0"/>
                <a:cs typeface="Times New Roman" panose="02020603050405020304" pitchFamily="18" charset="0"/>
              </a:rPr>
              <a:t>Green screen and beep sound for correct as mentioned in introduction</a:t>
            </a:r>
            <a:endParaRPr lang="en-US" i="1" dirty="0">
              <a:solidFill>
                <a:srgbClr val="7030A0"/>
              </a:solidFill>
              <a:latin typeface="Times New Roman" panose="02020603050405020304" pitchFamily="18" charset="0"/>
              <a:cs typeface="Times New Roman" panose="02020603050405020304" pitchFamily="18" charset="0"/>
            </a:endParaRPr>
          </a:p>
        </p:txBody>
      </p:sp>
      <p:sp>
        <p:nvSpPr>
          <p:cNvPr id="10" name="Right Arrow 9"/>
          <p:cNvSpPr/>
          <p:nvPr/>
        </p:nvSpPr>
        <p:spPr>
          <a:xfrm>
            <a:off x="4537342" y="1408018"/>
            <a:ext cx="1888620" cy="752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537342" y="4560309"/>
            <a:ext cx="1888620" cy="752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887" y="8000"/>
            <a:ext cx="4381935" cy="3353987"/>
          </a:xfrm>
          <a:prstGeom prst="rect">
            <a:avLst/>
          </a:prstGeom>
        </p:spPr>
      </p:pic>
      <p:sp>
        <p:nvSpPr>
          <p:cNvPr id="13" name="Rounded Rectangle 12"/>
          <p:cNvSpPr/>
          <p:nvPr/>
        </p:nvSpPr>
        <p:spPr>
          <a:xfrm>
            <a:off x="64093" y="2812582"/>
            <a:ext cx="5629194" cy="605893"/>
          </a:xfrm>
          <a:prstGeom prst="roundRect">
            <a:avLst/>
          </a:prstGeom>
          <a:solidFill>
            <a:schemeClr val="accent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rgbClr val="7030A0"/>
                </a:solidFill>
                <a:latin typeface="Times New Roman" panose="02020603050405020304" pitchFamily="18" charset="0"/>
                <a:cs typeface="Times New Roman" panose="02020603050405020304" pitchFamily="18" charset="0"/>
              </a:rPr>
              <a:t>Red screen and different beep sound for incorrect as mentioned in introduction</a:t>
            </a:r>
            <a:endParaRPr lang="en-US"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630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9196" y="0"/>
            <a:ext cx="4148183" cy="2921052"/>
          </a:xfrm>
        </p:spPr>
      </p:pic>
      <p:sp>
        <p:nvSpPr>
          <p:cNvPr id="4" name="Slide Number Placeholder 3"/>
          <p:cNvSpPr>
            <a:spLocks noGrp="1"/>
          </p:cNvSpPr>
          <p:nvPr>
            <p:ph type="sldNum" sz="quarter" idx="12"/>
          </p:nvPr>
        </p:nvSpPr>
        <p:spPr>
          <a:xfrm>
            <a:off x="9084179" y="6474062"/>
            <a:ext cx="2743200" cy="365125"/>
          </a:xfrm>
        </p:spPr>
        <p:txBody>
          <a:bodyPr/>
          <a:lstStyle/>
          <a:p>
            <a:fld id="{BDCDBBEF-AA6C-4BA6-85B2-A17D7F280E38}" type="slidenum">
              <a:rPr lang="en-US" smtClean="0"/>
              <a:pPr/>
              <a:t>24</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253" y="2993259"/>
            <a:ext cx="4138413" cy="3519969"/>
          </a:xfrm>
          <a:prstGeom prst="rect">
            <a:avLst/>
          </a:prstGeom>
        </p:spPr>
      </p:pic>
      <p:sp>
        <p:nvSpPr>
          <p:cNvPr id="8" name="Rounded Rectangle 7"/>
          <p:cNvSpPr/>
          <p:nvPr/>
        </p:nvSpPr>
        <p:spPr>
          <a:xfrm>
            <a:off x="791912" y="758439"/>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Entering q/quite for exiting the game.</a:t>
            </a:r>
            <a:endParaRPr lang="en-US" i="1"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791912" y="4200969"/>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Final score with total number of guesses </a:t>
            </a:r>
            <a:endParaRPr lang="en-US" i="1" dirty="0">
              <a:latin typeface="Times New Roman" panose="02020603050405020304" pitchFamily="18" charset="0"/>
              <a:cs typeface="Times New Roman" panose="02020603050405020304" pitchFamily="18" charset="0"/>
            </a:endParaRPr>
          </a:p>
        </p:txBody>
      </p:sp>
      <p:sp>
        <p:nvSpPr>
          <p:cNvPr id="11" name="Right Arrow 10"/>
          <p:cNvSpPr/>
          <p:nvPr/>
        </p:nvSpPr>
        <p:spPr>
          <a:xfrm>
            <a:off x="4677633" y="895884"/>
            <a:ext cx="1888620" cy="752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684884" y="4200969"/>
            <a:ext cx="1888620" cy="752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10419" y="6115582"/>
            <a:ext cx="5629194" cy="605893"/>
          </a:xfrm>
          <a:prstGeom prst="roundRect">
            <a:avLst/>
          </a:prstGeom>
          <a:solidFill>
            <a:schemeClr val="accent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7030A0"/>
                </a:solidFill>
                <a:latin typeface="Times New Roman" panose="02020603050405020304" pitchFamily="18" charset="0"/>
                <a:cs typeface="Times New Roman" panose="02020603050405020304" pitchFamily="18" charset="0"/>
              </a:rPr>
              <a:t>D</a:t>
            </a:r>
            <a:r>
              <a:rPr lang="en-US" i="1" dirty="0" smtClean="0">
                <a:solidFill>
                  <a:srgbClr val="7030A0"/>
                </a:solidFill>
                <a:latin typeface="Times New Roman" panose="02020603050405020304" pitchFamily="18" charset="0"/>
                <a:cs typeface="Times New Roman" panose="02020603050405020304" pitchFamily="18" charset="0"/>
              </a:rPr>
              <a:t>uration time for which game has been played showing as Mentioned in the introduction</a:t>
            </a:r>
            <a:endParaRPr lang="en-US" i="1" dirty="0">
              <a:solidFill>
                <a:srgbClr val="7030A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110419" y="5464466"/>
            <a:ext cx="5629194" cy="605893"/>
          </a:xfrm>
          <a:prstGeom prst="roundRect">
            <a:avLst/>
          </a:prstGeom>
          <a:solidFill>
            <a:schemeClr val="accent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rgbClr val="7030A0"/>
                </a:solidFill>
                <a:latin typeface="Times New Roman" panose="02020603050405020304" pitchFamily="18" charset="0"/>
                <a:cs typeface="Times New Roman" panose="02020603050405020304" pitchFamily="18" charset="0"/>
              </a:rPr>
              <a:t> quit or q for quitting the game Mentioned in the introduction</a:t>
            </a:r>
            <a:endParaRPr lang="en-US"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739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
        <p:nvSpPr>
          <p:cNvPr id="11" name="Rounded Rectangle 10"/>
          <p:cNvSpPr/>
          <p:nvPr/>
        </p:nvSpPr>
        <p:spPr>
          <a:xfrm>
            <a:off x="1102394" y="4608021"/>
            <a:ext cx="1935622" cy="1748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For entering the answer hint is given below </a:t>
            </a:r>
            <a:endParaRPr lang="en-US" i="1"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86" y="205099"/>
            <a:ext cx="3300128" cy="417405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224" y="273465"/>
            <a:ext cx="2777068" cy="410568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5002" y="333287"/>
            <a:ext cx="2845447" cy="4027846"/>
          </a:xfrm>
          <a:prstGeom prst="rect">
            <a:avLst/>
          </a:prstGeom>
        </p:spPr>
      </p:pic>
      <p:sp>
        <p:nvSpPr>
          <p:cNvPr id="16" name="Rounded Rectangle 15"/>
          <p:cNvSpPr/>
          <p:nvPr/>
        </p:nvSpPr>
        <p:spPr>
          <a:xfrm>
            <a:off x="5356947" y="4608021"/>
            <a:ext cx="1935622" cy="1748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After entering the answer score and time taken to write the enter word</a:t>
            </a:r>
            <a:endParaRPr lang="en-US" i="1" dirty="0">
              <a:latin typeface="Times New Roman" panose="02020603050405020304" pitchFamily="18" charset="0"/>
              <a:cs typeface="Times New Roman" panose="02020603050405020304" pitchFamily="18" charset="0"/>
            </a:endParaRPr>
          </a:p>
        </p:txBody>
      </p:sp>
      <p:sp>
        <p:nvSpPr>
          <p:cNvPr id="17" name="Rounded Rectangle 16"/>
          <p:cNvSpPr/>
          <p:nvPr/>
        </p:nvSpPr>
        <p:spPr>
          <a:xfrm>
            <a:off x="9088960" y="4608021"/>
            <a:ext cx="2054756" cy="1920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At the end asked for rematch, after entering no for rematch total time taken from starting to end displayed</a:t>
            </a:r>
            <a:endParaRPr lang="en-US" i="1" dirty="0">
              <a:latin typeface="Times New Roman" panose="02020603050405020304" pitchFamily="18" charset="0"/>
              <a:cs typeface="Times New Roman" panose="02020603050405020304" pitchFamily="18" charset="0"/>
            </a:endParaRPr>
          </a:p>
        </p:txBody>
      </p:sp>
      <p:sp>
        <p:nvSpPr>
          <p:cNvPr id="18" name="Right Arrow 17"/>
          <p:cNvSpPr/>
          <p:nvPr/>
        </p:nvSpPr>
        <p:spPr>
          <a:xfrm>
            <a:off x="3270204" y="5040594"/>
            <a:ext cx="1888620" cy="752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7852786" y="2026492"/>
            <a:ext cx="442722" cy="599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4285326" y="2220481"/>
            <a:ext cx="580086" cy="4045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7397611" y="5051306"/>
            <a:ext cx="1586307" cy="650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3487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4065" y="85458"/>
            <a:ext cx="4047857" cy="2215139"/>
          </a:xfrm>
        </p:spPr>
      </p:pic>
      <p:sp>
        <p:nvSpPr>
          <p:cNvPr id="4" name="Slide Number Placeholder 3"/>
          <p:cNvSpPr>
            <a:spLocks noGrp="1"/>
          </p:cNvSpPr>
          <p:nvPr>
            <p:ph type="sldNum" sz="quarter" idx="12"/>
          </p:nvPr>
        </p:nvSpPr>
        <p:spPr>
          <a:xfrm>
            <a:off x="9096980" y="6492875"/>
            <a:ext cx="2743200" cy="365125"/>
          </a:xfrm>
        </p:spPr>
        <p:txBody>
          <a:bodyPr/>
          <a:lstStyle/>
          <a:p>
            <a:fld id="{BDCDBBEF-AA6C-4BA6-85B2-A17D7F280E38}" type="slidenum">
              <a:rPr lang="en-US" smtClean="0"/>
              <a:pPr/>
              <a:t>26</a:t>
            </a:fld>
            <a:endParaRPr lang="en-US" dirty="0"/>
          </a:p>
        </p:txBody>
      </p:sp>
      <p:sp>
        <p:nvSpPr>
          <p:cNvPr id="6" name="Rounded Rectangle 5"/>
          <p:cNvSpPr/>
          <p:nvPr/>
        </p:nvSpPr>
        <p:spPr>
          <a:xfrm>
            <a:off x="803306" y="528415"/>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latin typeface="Times New Roman" panose="02020603050405020304" pitchFamily="18" charset="0"/>
                <a:cs typeface="Times New Roman" panose="02020603050405020304" pitchFamily="18" charset="0"/>
              </a:rPr>
              <a:t>A Instruction for car game after selecting option number 6.</a:t>
            </a:r>
          </a:p>
        </p:txBody>
      </p:sp>
      <p:sp>
        <p:nvSpPr>
          <p:cNvPr id="7" name="Right Arrow 6"/>
          <p:cNvSpPr/>
          <p:nvPr/>
        </p:nvSpPr>
        <p:spPr>
          <a:xfrm>
            <a:off x="5221480" y="653041"/>
            <a:ext cx="1427147" cy="675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03305" y="2826203"/>
            <a:ext cx="3503775" cy="92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smtClean="0">
              <a:latin typeface="Times New Roman" panose="02020603050405020304" pitchFamily="18" charset="0"/>
              <a:cs typeface="Times New Roman" panose="02020603050405020304" pitchFamily="18" charset="0"/>
            </a:endParaRPr>
          </a:p>
          <a:p>
            <a:pPr algn="ctr"/>
            <a:r>
              <a:rPr lang="en-US" i="1" dirty="0" smtClean="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after pressing any </a:t>
            </a:r>
            <a:r>
              <a:rPr lang="en-US" i="1" dirty="0" smtClean="0">
                <a:latin typeface="Times New Roman" panose="02020603050405020304" pitchFamily="18" charset="0"/>
                <a:cs typeface="Times New Roman" panose="02020603050405020304" pitchFamily="18" charset="0"/>
              </a:rPr>
              <a:t>key.</a:t>
            </a:r>
          </a:p>
          <a:p>
            <a:pPr algn="ctr"/>
            <a:r>
              <a:rPr lang="en-US" i="1" dirty="0" smtClean="0">
                <a:latin typeface="Times New Roman" panose="02020603050405020304" pitchFamily="18" charset="0"/>
                <a:cs typeface="Times New Roman" panose="02020603050405020304" pitchFamily="18" charset="0"/>
              </a:rPr>
              <a:t>Instruction for other game which is casino game</a:t>
            </a:r>
            <a:endParaRPr lang="en-US" i="1" dirty="0">
              <a:latin typeface="Times New Roman" panose="02020603050405020304" pitchFamily="18" charset="0"/>
              <a:cs typeface="Times New Roman" panose="02020603050405020304" pitchFamily="18" charset="0"/>
            </a:endParaRPr>
          </a:p>
          <a:p>
            <a:pPr algn="ctr"/>
            <a:endParaRPr lang="en-US" i="1" dirty="0">
              <a:latin typeface="Times New Roman" panose="02020603050405020304" pitchFamily="18" charset="0"/>
              <a:cs typeface="Times New Roman" panose="02020603050405020304" pitchFamily="18" charset="0"/>
            </a:endParaRPr>
          </a:p>
        </p:txBody>
      </p:sp>
      <p:sp>
        <p:nvSpPr>
          <p:cNvPr id="9" name="Right Arrow 8"/>
          <p:cNvSpPr/>
          <p:nvPr/>
        </p:nvSpPr>
        <p:spPr>
          <a:xfrm>
            <a:off x="5221479" y="3075455"/>
            <a:ext cx="1427147" cy="675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065" y="2387848"/>
            <a:ext cx="4047857" cy="203143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6893" y="4436615"/>
            <a:ext cx="4035029" cy="2153058"/>
          </a:xfrm>
          <a:prstGeom prst="rect">
            <a:avLst/>
          </a:prstGeom>
        </p:spPr>
      </p:pic>
      <p:sp>
        <p:nvSpPr>
          <p:cNvPr id="13" name="Right Arrow 12"/>
          <p:cNvSpPr/>
          <p:nvPr/>
        </p:nvSpPr>
        <p:spPr>
          <a:xfrm>
            <a:off x="5013529" y="5175585"/>
            <a:ext cx="1427147" cy="675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47755" y="4657459"/>
            <a:ext cx="3559325" cy="1264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smtClean="0">
              <a:latin typeface="Times New Roman" panose="02020603050405020304" pitchFamily="18" charset="0"/>
              <a:cs typeface="Times New Roman" panose="02020603050405020304" pitchFamily="18" charset="0"/>
            </a:endParaRPr>
          </a:p>
          <a:p>
            <a:pPr algn="ctr"/>
            <a:r>
              <a:rPr lang="en-US" i="1" dirty="0" smtClean="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after pressing any </a:t>
            </a:r>
            <a:r>
              <a:rPr lang="en-US" i="1" dirty="0" smtClean="0">
                <a:latin typeface="Times New Roman" panose="02020603050405020304" pitchFamily="18" charset="0"/>
                <a:cs typeface="Times New Roman" panose="02020603050405020304" pitchFamily="18" charset="0"/>
              </a:rPr>
              <a:t>key.</a:t>
            </a:r>
          </a:p>
          <a:p>
            <a:pPr algn="ctr"/>
            <a:r>
              <a:rPr lang="en-US" i="1" dirty="0">
                <a:latin typeface="Times New Roman" panose="02020603050405020304" pitchFamily="18" charset="0"/>
                <a:cs typeface="Times New Roman" panose="02020603050405020304" pitchFamily="18" charset="0"/>
              </a:rPr>
              <a:t>Instruction for other game which is </a:t>
            </a:r>
            <a:r>
              <a:rPr lang="en-US" i="1" dirty="0" smtClean="0">
                <a:latin typeface="Times New Roman" panose="02020603050405020304" pitchFamily="18" charset="0"/>
                <a:cs typeface="Times New Roman" panose="02020603050405020304" pitchFamily="18" charset="0"/>
              </a:rPr>
              <a:t>word searching </a:t>
            </a:r>
            <a:r>
              <a:rPr lang="en-US" i="1" dirty="0">
                <a:latin typeface="Times New Roman" panose="02020603050405020304" pitchFamily="18" charset="0"/>
                <a:cs typeface="Times New Roman" panose="02020603050405020304" pitchFamily="18" charset="0"/>
              </a:rPr>
              <a:t>game</a:t>
            </a:r>
          </a:p>
          <a:p>
            <a:pPr algn="ctr"/>
            <a:endParaRPr lang="en-US" i="1" dirty="0" smtClean="0">
              <a:latin typeface="Times New Roman" panose="02020603050405020304" pitchFamily="18" charset="0"/>
              <a:cs typeface="Times New Roman" panose="02020603050405020304" pitchFamily="18" charset="0"/>
            </a:endParaRPr>
          </a:p>
          <a:p>
            <a:pPr algn="ctr"/>
            <a:endParaRPr lang="en-US" i="1" dirty="0">
              <a:latin typeface="Times New Roman" panose="02020603050405020304" pitchFamily="18" charset="0"/>
              <a:cs typeface="Times New Roman" panose="02020603050405020304" pitchFamily="18" charset="0"/>
            </a:endParaRPr>
          </a:p>
        </p:txBody>
      </p:sp>
      <p:sp>
        <p:nvSpPr>
          <p:cNvPr id="15" name="Rounded Rectangle 14"/>
          <p:cNvSpPr/>
          <p:nvPr/>
        </p:nvSpPr>
        <p:spPr>
          <a:xfrm>
            <a:off x="97908" y="6115582"/>
            <a:ext cx="5629194" cy="605893"/>
          </a:xfrm>
          <a:prstGeom prst="roundRect">
            <a:avLst/>
          </a:prstGeom>
          <a:solidFill>
            <a:schemeClr val="accent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rgbClr val="7030A0"/>
                </a:solidFill>
                <a:latin typeface="Times New Roman" panose="02020603050405020304" pitchFamily="18" charset="0"/>
                <a:cs typeface="Times New Roman" panose="02020603050405020304" pitchFamily="18" charset="0"/>
              </a:rPr>
              <a:t>Time taken to read all instruction </a:t>
            </a:r>
            <a:r>
              <a:rPr lang="en-US" i="1" dirty="0" err="1" smtClean="0">
                <a:solidFill>
                  <a:srgbClr val="7030A0"/>
                </a:solidFill>
                <a:latin typeface="Times New Roman" panose="02020603050405020304" pitchFamily="18" charset="0"/>
                <a:cs typeface="Times New Roman" panose="02020603050405020304" pitchFamily="18" charset="0"/>
              </a:rPr>
              <a:t>asMentioned</a:t>
            </a:r>
            <a:r>
              <a:rPr lang="en-US" i="1" dirty="0" smtClean="0">
                <a:solidFill>
                  <a:srgbClr val="7030A0"/>
                </a:solidFill>
                <a:latin typeface="Times New Roman" panose="02020603050405020304" pitchFamily="18" charset="0"/>
                <a:cs typeface="Times New Roman" panose="02020603050405020304" pitchFamily="18" charset="0"/>
              </a:rPr>
              <a:t> in the introduction</a:t>
            </a:r>
            <a:endParaRPr lang="en-US"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210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sp>
        <p:nvSpPr>
          <p:cNvPr id="7" name="Rounded Rectangle 6"/>
          <p:cNvSpPr/>
          <p:nvPr/>
        </p:nvSpPr>
        <p:spPr>
          <a:xfrm>
            <a:off x="85459" y="1331766"/>
            <a:ext cx="3042301" cy="3949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Times New Roman" panose="02020603050405020304" pitchFamily="18" charset="0"/>
                <a:cs typeface="Times New Roman" panose="02020603050405020304" pitchFamily="18" charset="0"/>
              </a:rPr>
              <a:t>A</a:t>
            </a:r>
            <a:r>
              <a:rPr lang="en-US" i="1" dirty="0" smtClean="0">
                <a:latin typeface="Times New Roman" panose="02020603050405020304" pitchFamily="18" charset="0"/>
                <a:cs typeface="Times New Roman" panose="02020603050405020304" pitchFamily="18" charset="0"/>
              </a:rPr>
              <a:t>fter selecting option number 7.</a:t>
            </a:r>
          </a:p>
          <a:p>
            <a:pPr algn="ctr"/>
            <a:r>
              <a:rPr lang="en-US" i="1" dirty="0" smtClean="0">
                <a:latin typeface="Times New Roman" panose="02020603050405020304" pitchFamily="18" charset="0"/>
                <a:cs typeface="Times New Roman" panose="02020603050405020304" pitchFamily="18" charset="0"/>
              </a:rPr>
              <a:t>Current day, date ,time along with total time spend on multigame system.(sum of time spend on every game is reflected at the very end) </a:t>
            </a:r>
          </a:p>
          <a:p>
            <a:pPr algn="ctr"/>
            <a:r>
              <a:rPr lang="en-US" i="1" dirty="0" smtClean="0">
                <a:latin typeface="Times New Roman" panose="02020603050405020304" pitchFamily="18" charset="0"/>
                <a:cs typeface="Times New Roman" panose="02020603050405020304" pitchFamily="18" charset="0"/>
              </a:rPr>
              <a:t>As mentioned in introduction.</a:t>
            </a:r>
          </a:p>
        </p:txBody>
      </p:sp>
      <p:sp>
        <p:nvSpPr>
          <p:cNvPr id="8" name="Right Arrow 7"/>
          <p:cNvSpPr/>
          <p:nvPr/>
        </p:nvSpPr>
        <p:spPr>
          <a:xfrm>
            <a:off x="3226036" y="2988546"/>
            <a:ext cx="1076771" cy="534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4614728" y="290558"/>
            <a:ext cx="7366475" cy="5794048"/>
          </a:xfrm>
          <a:prstGeom prst="roundRect">
            <a:avLst/>
          </a:prstGeom>
          <a:solidFill>
            <a:schemeClr val="bg2"/>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843" y="623843"/>
            <a:ext cx="6773897" cy="5144568"/>
          </a:xfrm>
          <a:prstGeom prst="rect">
            <a:avLst/>
          </a:prstGeom>
        </p:spPr>
      </p:pic>
    </p:spTree>
    <p:extLst>
      <p:ext uri="{BB962C8B-B14F-4D97-AF65-F5344CB8AC3E}">
        <p14:creationId xmlns:p14="http://schemas.microsoft.com/office/powerpoint/2010/main" val="143978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132034" cy="365125"/>
          </a:xfrm>
        </p:spPr>
        <p:txBody>
          <a:bodyPr/>
          <a:lstStyle/>
          <a:p>
            <a:fld id="{BDCDBBEF-AA6C-4BA6-85B2-A17D7F280E38}" type="slidenum">
              <a:rPr lang="en-US" smtClean="0"/>
              <a:pPr/>
              <a:t>28</a:t>
            </a:fld>
            <a:endParaRPr lang="en-US"/>
          </a:p>
        </p:txBody>
      </p:sp>
      <p:sp>
        <p:nvSpPr>
          <p:cNvPr id="7" name="Content Placeholder 6"/>
          <p:cNvSpPr>
            <a:spLocks noGrp="1"/>
          </p:cNvSpPr>
          <p:nvPr>
            <p:ph idx="1"/>
          </p:nvPr>
        </p:nvSpPr>
        <p:spPr/>
        <p:txBody>
          <a:bodyPr/>
          <a:lstStyle/>
          <a:p>
            <a:endParaRPr lang="en-US"/>
          </a:p>
        </p:txBody>
      </p:sp>
      <p:sp>
        <p:nvSpPr>
          <p:cNvPr id="8" name="Rounded Rectangle 7"/>
          <p:cNvSpPr/>
          <p:nvPr/>
        </p:nvSpPr>
        <p:spPr>
          <a:xfrm>
            <a:off x="727105" y="94004"/>
            <a:ext cx="11015529" cy="662747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0" name="Content Placeholder 2"/>
          <p:cNvSpPr txBox="1">
            <a:spLocks/>
          </p:cNvSpPr>
          <p:nvPr/>
        </p:nvSpPr>
        <p:spPr>
          <a:xfrm>
            <a:off x="727105" y="18478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latin typeface="Times New Roman" panose="02020603050405020304" pitchFamily="18" charset="0"/>
                <a:cs typeface="Times New Roman" panose="02020603050405020304" pitchFamily="18" charset="0"/>
              </a:rPr>
              <a:t>Name of our project was : Multi Game System.</a:t>
            </a:r>
          </a:p>
          <a:p>
            <a:r>
              <a:rPr lang="en-US" sz="2400" i="1" dirty="0" smtClean="0">
                <a:latin typeface="Times New Roman" panose="02020603050405020304" pitchFamily="18" charset="0"/>
                <a:cs typeface="Times New Roman" panose="02020603050405020304" pitchFamily="18" charset="0"/>
              </a:rPr>
              <a:t>It consists of some different types of Games.</a:t>
            </a:r>
          </a:p>
          <a:p>
            <a:r>
              <a:rPr lang="en-US" sz="2400" i="1" dirty="0" smtClean="0">
                <a:latin typeface="Times New Roman" panose="02020603050405020304" pitchFamily="18" charset="0"/>
                <a:cs typeface="Times New Roman" panose="02020603050405020304" pitchFamily="18" charset="0"/>
              </a:rPr>
              <a:t>It allows user(player) to Select any game from given games list, and to play it.</a:t>
            </a:r>
          </a:p>
          <a:p>
            <a:r>
              <a:rPr lang="en-US" sz="2400" i="1" dirty="0" smtClean="0">
                <a:latin typeface="Times New Roman" panose="02020603050405020304" pitchFamily="18" charset="0"/>
                <a:cs typeface="Times New Roman" panose="02020603050405020304" pitchFamily="18" charset="0"/>
              </a:rPr>
              <a:t>It also consist of option named played history , which counts and display number of time a particular game is played or visited.</a:t>
            </a:r>
          </a:p>
          <a:p>
            <a:r>
              <a:rPr lang="en-US" sz="2400" i="1" dirty="0" smtClean="0">
                <a:latin typeface="Times New Roman" panose="02020603050405020304" pitchFamily="18" charset="0"/>
                <a:cs typeface="Times New Roman" panose="02020603050405020304" pitchFamily="18" charset="0"/>
              </a:rPr>
              <a:t>It also contain an option for instruction which gives some quick instruction to the player for ease of playing and better understanding</a:t>
            </a:r>
            <a:r>
              <a:rPr lang="en-US" sz="2400" dirty="0" smtClean="0"/>
              <a:t>.</a:t>
            </a:r>
          </a:p>
          <a:p>
            <a:r>
              <a:rPr lang="en-US" sz="2400" i="1" dirty="0" smtClean="0">
                <a:latin typeface="Times New Roman" panose="02020603050405020304" pitchFamily="18" charset="0"/>
                <a:cs typeface="Times New Roman" panose="02020603050405020304" pitchFamily="18" charset="0"/>
              </a:rPr>
              <a:t>It produces a beep sound for user(player) for better experience.</a:t>
            </a:r>
          </a:p>
          <a:p>
            <a:r>
              <a:rPr lang="en-US" sz="2400" i="1" dirty="0" smtClean="0">
                <a:latin typeface="Times New Roman" panose="02020603050405020304" pitchFamily="18" charset="0"/>
                <a:cs typeface="Times New Roman" panose="02020603050405020304" pitchFamily="18" charset="0"/>
              </a:rPr>
              <a:t>It stores the score by help and use of file handling.</a:t>
            </a:r>
          </a:p>
          <a:p>
            <a:r>
              <a:rPr lang="en-US" sz="2400" i="1" dirty="0" smtClean="0">
                <a:latin typeface="Times New Roman" panose="02020603050405020304" pitchFamily="18" charset="0"/>
                <a:cs typeface="Times New Roman" panose="02020603050405020304" pitchFamily="18" charset="0"/>
              </a:rPr>
              <a:t>It update name and new highest score accordingly automatically.</a:t>
            </a:r>
            <a:endParaRPr lang="en-US" sz="2400" i="1"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999858" y="919846"/>
            <a:ext cx="3956703" cy="7263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i="1" u="sng" dirty="0">
                <a:solidFill>
                  <a:srgbClr val="0070C0"/>
                </a:solidFill>
                <a:latin typeface="Times New Roman" panose="02020603050405020304" pitchFamily="18" charset="0"/>
                <a:cs typeface="Times New Roman" panose="02020603050405020304" pitchFamily="18" charset="0"/>
              </a:rPr>
              <a:t>CONCLUSION</a:t>
            </a:r>
            <a:endParaRPr lang="en-US" sz="2800" dirty="0">
              <a:solidFill>
                <a:srgbClr val="0070C0"/>
              </a:solidFill>
            </a:endParaRPr>
          </a:p>
        </p:txBody>
      </p:sp>
    </p:spTree>
    <p:extLst>
      <p:ext uri="{BB962C8B-B14F-4D97-AF65-F5344CB8AC3E}">
        <p14:creationId xmlns:p14="http://schemas.microsoft.com/office/powerpoint/2010/main" val="880465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a:xfrm>
            <a:off x="8610600" y="6356350"/>
            <a:ext cx="3174050" cy="365125"/>
          </a:xfrm>
        </p:spPr>
        <p:txBody>
          <a:bodyPr/>
          <a:lstStyle/>
          <a:p>
            <a:fld id="{BDCDBBEF-AA6C-4BA6-85B2-A17D7F280E38}" type="slidenum">
              <a:rPr lang="en-US" smtClean="0"/>
              <a:pPr/>
              <a:t>29</a:t>
            </a:fld>
            <a:endParaRPr lang="en-US"/>
          </a:p>
        </p:txBody>
      </p:sp>
      <p:sp>
        <p:nvSpPr>
          <p:cNvPr id="5" name="Rounded Rectangle 4"/>
          <p:cNvSpPr/>
          <p:nvPr/>
        </p:nvSpPr>
        <p:spPr>
          <a:xfrm>
            <a:off x="769121" y="246761"/>
            <a:ext cx="11015529" cy="6542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buFont typeface="Wingdings" panose="05000000000000000000" pitchFamily="2" charset="2"/>
              <a:buChar char="Ø"/>
            </a:pPr>
            <a:endParaRPr lang="en-US" sz="2400" i="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i="1" dirty="0" smtClean="0">
                <a:latin typeface="Times New Roman" panose="02020603050405020304" pitchFamily="18" charset="0"/>
                <a:cs typeface="Times New Roman" panose="02020603050405020304" pitchFamily="18" charset="0"/>
              </a:rPr>
              <a:t>Future </a:t>
            </a:r>
            <a:r>
              <a:rPr lang="en-US" sz="2400" i="1" dirty="0">
                <a:latin typeface="Times New Roman" panose="02020603050405020304" pitchFamily="18" charset="0"/>
                <a:cs typeface="Times New Roman" panose="02020603050405020304" pitchFamily="18" charset="0"/>
              </a:rPr>
              <a:t>scope for the project named Multi game system is as follows:</a:t>
            </a:r>
          </a:p>
          <a:p>
            <a:pPr marL="285750" indent="-285750">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We have left many option left for the updation of the project.</a:t>
            </a:r>
          </a:p>
          <a:p>
            <a:pPr marL="285750" indent="-285750">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As we know now-a-days player are versatile so we can many new games in future.</a:t>
            </a:r>
          </a:p>
          <a:p>
            <a:pPr marL="285750" lvl="0" indent="-285750">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We can give more advance software for multi game system including more facilities.</a:t>
            </a:r>
          </a:p>
          <a:p>
            <a:pPr marL="285750" lvl="0" indent="-285750">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We can host the platform on online servers to make it accessible worldwide.</a:t>
            </a:r>
          </a:p>
          <a:p>
            <a:pPr marL="285750" indent="-285750">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We can add more games in list of available games list.</a:t>
            </a:r>
          </a:p>
          <a:p>
            <a:pPr marL="285750" indent="-285750">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The beep sound is already included in game, for further more improvement we can add theme song in particular game for better experience and fun.</a:t>
            </a:r>
          </a:p>
          <a:p>
            <a:endParaRPr lang="en-US" sz="2400" i="1" dirty="0">
              <a:latin typeface="Times New Roman" panose="02020603050405020304" pitchFamily="18" charset="0"/>
              <a:cs typeface="Times New Roman" panose="02020603050405020304" pitchFamily="18" charset="0"/>
            </a:endParaRPr>
          </a:p>
          <a:p>
            <a:pPr algn="ctr"/>
            <a:endParaRPr lang="en-US" dirty="0"/>
          </a:p>
        </p:txBody>
      </p:sp>
      <p:sp>
        <p:nvSpPr>
          <p:cNvPr id="6" name="Rounded Rectangle 5"/>
          <p:cNvSpPr/>
          <p:nvPr/>
        </p:nvSpPr>
        <p:spPr>
          <a:xfrm>
            <a:off x="1281870" y="1213814"/>
            <a:ext cx="3956703" cy="7263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i="1" u="sng" dirty="0">
                <a:solidFill>
                  <a:schemeClr val="accent4">
                    <a:lumMod val="75000"/>
                  </a:schemeClr>
                </a:solidFill>
                <a:latin typeface="Times New Roman" panose="02020603050405020304" pitchFamily="18" charset="0"/>
                <a:cs typeface="Times New Roman" panose="02020603050405020304" pitchFamily="18" charset="0"/>
              </a:rPr>
              <a:t>FUTURE SCOPE</a:t>
            </a:r>
            <a:endParaRPr lang="en-US" sz="2800" dirty="0">
              <a:solidFill>
                <a:srgbClr val="0070C0"/>
              </a:solidFill>
            </a:endParaRPr>
          </a:p>
        </p:txBody>
      </p:sp>
    </p:spTree>
    <p:extLst>
      <p:ext uri="{BB962C8B-B14F-4D97-AF65-F5344CB8AC3E}">
        <p14:creationId xmlns:p14="http://schemas.microsoft.com/office/powerpoint/2010/main" val="601748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6968"/>
            <a:ext cx="10515600" cy="5298393"/>
          </a:xfrm>
        </p:spPr>
        <p:txBody>
          <a:bodyPr>
            <a:normAutofit fontScale="77500" lnSpcReduction="20000"/>
          </a:bodyPr>
          <a:lstStyle/>
          <a:p>
            <a:r>
              <a:rPr lang="en-US" sz="2700" i="1" dirty="0" smtClean="0">
                <a:latin typeface="Times New Roman" panose="02020603050405020304" pitchFamily="18" charset="0"/>
                <a:cs typeface="Times New Roman" panose="02020603050405020304" pitchFamily="18" charset="0"/>
              </a:rPr>
              <a:t>Name of our project is multi-game system as its name suggest it have multiple game and allow user(player) to choose any game from given games list and play it. </a:t>
            </a:r>
          </a:p>
          <a:p>
            <a:r>
              <a:rPr lang="en-US" sz="2700" i="1" dirty="0" smtClean="0">
                <a:latin typeface="Times New Roman" panose="02020603050405020304" pitchFamily="18" charset="0"/>
                <a:cs typeface="Times New Roman" panose="02020603050405020304" pitchFamily="18" charset="0"/>
              </a:rPr>
              <a:t>In beginning user(player) will be given some options.</a:t>
            </a:r>
          </a:p>
          <a:p>
            <a:pPr marL="0" indent="0">
              <a:buNone/>
            </a:pPr>
            <a:r>
              <a:rPr lang="en-US" sz="2700" i="1" dirty="0" smtClean="0">
                <a:latin typeface="Times New Roman" panose="02020603050405020304" pitchFamily="18" charset="0"/>
                <a:cs typeface="Times New Roman" panose="02020603050405020304" pitchFamily="18" charset="0"/>
              </a:rPr>
              <a:t>  Options as follows :-</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Gaming </a:t>
            </a:r>
            <a:r>
              <a:rPr lang="en-US" sz="2400" dirty="0">
                <a:latin typeface="Times New Roman" panose="02020603050405020304" pitchFamily="18" charset="0"/>
                <a:cs typeface="Times New Roman" panose="02020603050405020304" pitchFamily="18" charset="0"/>
              </a:rPr>
              <a:t> Hub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Available games                                               Played History</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r>
              <a:rPr lang="en-US" sz="2700" i="1" dirty="0" smtClean="0">
                <a:latin typeface="Times New Roman" panose="02020603050405020304" pitchFamily="18" charset="0"/>
                <a:cs typeface="Times New Roman" panose="02020603050405020304" pitchFamily="18" charset="0"/>
              </a:rPr>
              <a:t>This project is made with the help of object oriented programming </a:t>
            </a:r>
            <a:endParaRPr lang="en-US" sz="27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5" name="Rounded Rectangle 4"/>
          <p:cNvSpPr/>
          <p:nvPr/>
        </p:nvSpPr>
        <p:spPr>
          <a:xfrm>
            <a:off x="1444240" y="3819970"/>
            <a:ext cx="2315910" cy="2096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en-US" dirty="0">
                <a:latin typeface="Times New Roman" panose="02020603050405020304" pitchFamily="18" charset="0"/>
                <a:cs typeface="Times New Roman" panose="02020603050405020304" pitchFamily="18" charset="0"/>
              </a:rPr>
              <a:t>Car game</a:t>
            </a:r>
          </a:p>
          <a:p>
            <a:pPr marL="457200" indent="-457200">
              <a:buAutoNum type="arabicPeriod"/>
            </a:pPr>
            <a:r>
              <a:rPr lang="en-US" dirty="0">
                <a:latin typeface="Times New Roman" panose="02020603050405020304" pitchFamily="18" charset="0"/>
                <a:cs typeface="Times New Roman" panose="02020603050405020304" pitchFamily="18" charset="0"/>
              </a:rPr>
              <a:t>Tic Tac Toe </a:t>
            </a:r>
          </a:p>
          <a:p>
            <a:pPr marL="457200" indent="-457200">
              <a:buAutoNum type="arabicPeriod"/>
            </a:pPr>
            <a:r>
              <a:rPr lang="en-US" dirty="0">
                <a:latin typeface="Times New Roman" panose="02020603050405020304" pitchFamily="18" charset="0"/>
                <a:cs typeface="Times New Roman" panose="02020603050405020304" pitchFamily="18" charset="0"/>
              </a:rPr>
              <a:t>Casino game</a:t>
            </a:r>
          </a:p>
          <a:p>
            <a:pPr marL="457200" indent="-457200">
              <a:buAutoNum type="arabicPeriod"/>
            </a:pPr>
            <a:r>
              <a:rPr lang="en-US" dirty="0" smtClean="0">
                <a:latin typeface="Times New Roman" panose="02020603050405020304" pitchFamily="18" charset="0"/>
                <a:cs typeface="Times New Roman" panose="02020603050405020304" pitchFamily="18" charset="0"/>
              </a:rPr>
              <a:t>Word Guessing</a:t>
            </a:r>
          </a:p>
          <a:p>
            <a:pPr marL="457200" indent="-457200">
              <a:buAutoNum type="arabicPeriod"/>
            </a:pPr>
            <a:r>
              <a:rPr lang="en-US" dirty="0" smtClean="0">
                <a:latin typeface="Times New Roman" panose="02020603050405020304" pitchFamily="18" charset="0"/>
                <a:cs typeface="Times New Roman" panose="02020603050405020304" pitchFamily="18" charset="0"/>
              </a:rPr>
              <a:t>Hangman</a:t>
            </a:r>
          </a:p>
          <a:p>
            <a:pPr marL="457200" indent="-457200">
              <a:buAutoNum type="arabicPeriod"/>
            </a:pPr>
            <a:r>
              <a:rPr lang="en-US" dirty="0" smtClean="0">
                <a:latin typeface="Times New Roman" panose="02020603050405020304" pitchFamily="18" charset="0"/>
                <a:cs typeface="Times New Roman" panose="02020603050405020304" pitchFamily="18" charset="0"/>
              </a:rPr>
              <a:t>Instruction </a:t>
            </a: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Quit </a:t>
            </a:r>
          </a:p>
          <a:p>
            <a:pPr algn="ctr"/>
            <a:endParaRPr lang="en-US" dirty="0"/>
          </a:p>
        </p:txBody>
      </p:sp>
      <p:sp>
        <p:nvSpPr>
          <p:cNvPr id="6" name="Rounded Rectangle 5"/>
          <p:cNvSpPr/>
          <p:nvPr/>
        </p:nvSpPr>
        <p:spPr>
          <a:xfrm>
            <a:off x="6294689" y="3882240"/>
            <a:ext cx="2396383" cy="2050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en-US" dirty="0">
                <a:latin typeface="Times New Roman" panose="02020603050405020304" pitchFamily="18" charset="0"/>
                <a:cs typeface="Times New Roman" panose="02020603050405020304" pitchFamily="18" charset="0"/>
              </a:rPr>
              <a:t>Car </a:t>
            </a:r>
            <a:r>
              <a:rPr lang="en-US" dirty="0" smtClean="0">
                <a:latin typeface="Times New Roman" panose="02020603050405020304" pitchFamily="18" charset="0"/>
                <a:cs typeface="Times New Roman" panose="02020603050405020304" pitchFamily="18" charset="0"/>
              </a:rPr>
              <a:t>game :51</a:t>
            </a: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Tic Tac Toe </a:t>
            </a:r>
            <a:r>
              <a:rPr lang="en-US" dirty="0" smtClean="0">
                <a:latin typeface="Times New Roman" panose="02020603050405020304" pitchFamily="18" charset="0"/>
                <a:cs typeface="Times New Roman" panose="02020603050405020304" pitchFamily="18" charset="0"/>
              </a:rPr>
              <a:t>:21</a:t>
            </a: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Casino </a:t>
            </a:r>
            <a:r>
              <a:rPr lang="en-US" dirty="0" smtClean="0">
                <a:latin typeface="Times New Roman" panose="02020603050405020304" pitchFamily="18" charset="0"/>
                <a:cs typeface="Times New Roman" panose="02020603050405020304" pitchFamily="18" charset="0"/>
              </a:rPr>
              <a:t>game :37</a:t>
            </a: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smtClean="0">
                <a:latin typeface="Times New Roman" panose="02020603050405020304" pitchFamily="18" charset="0"/>
                <a:cs typeface="Times New Roman" panose="02020603050405020304" pitchFamily="18" charset="0"/>
              </a:rPr>
              <a:t>Word Guess :25</a:t>
            </a:r>
          </a:p>
          <a:p>
            <a:pPr marL="457200" indent="-457200">
              <a:buAutoNum type="arabicPeriod"/>
            </a:pPr>
            <a:r>
              <a:rPr lang="en-US" dirty="0" smtClean="0">
                <a:latin typeface="Times New Roman" panose="02020603050405020304" pitchFamily="18" charset="0"/>
                <a:cs typeface="Times New Roman" panose="02020603050405020304" pitchFamily="18" charset="0"/>
              </a:rPr>
              <a:t>Hangman: 36</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endParaRPr lang="en-US" dirty="0"/>
          </a:p>
        </p:txBody>
      </p:sp>
      <p:sp>
        <p:nvSpPr>
          <p:cNvPr id="8" name="Rounded Rectangle 7"/>
          <p:cNvSpPr/>
          <p:nvPr/>
        </p:nvSpPr>
        <p:spPr>
          <a:xfrm>
            <a:off x="4307083" y="3087273"/>
            <a:ext cx="1555335" cy="333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794618" y="3420559"/>
            <a:ext cx="1768980" cy="3352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294690" y="3424832"/>
            <a:ext cx="1490529" cy="3076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51133" y="2914116"/>
            <a:ext cx="7768127" cy="33328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57129" y="222191"/>
            <a:ext cx="7375021" cy="111949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b="1" i="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INTRODUCTION TO PROJECT</a:t>
            </a:r>
            <a:endParaRPr lang="en-US" sz="3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401012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32905" y="6406281"/>
            <a:ext cx="2743200" cy="365125"/>
          </a:xfrm>
        </p:spPr>
        <p:txBody>
          <a:bodyPr/>
          <a:lstStyle/>
          <a:p>
            <a:fld id="{BDCDBBEF-AA6C-4BA6-85B2-A17D7F280E38}" type="slidenum">
              <a:rPr lang="en-US" smtClean="0"/>
              <a:pPr/>
              <a:t>30</a:t>
            </a:fld>
            <a:endParaRPr lang="en-US"/>
          </a:p>
        </p:txBody>
      </p:sp>
      <p:sp>
        <p:nvSpPr>
          <p:cNvPr id="6" name="Rounded Rectangle 5"/>
          <p:cNvSpPr/>
          <p:nvPr/>
        </p:nvSpPr>
        <p:spPr>
          <a:xfrm>
            <a:off x="838201" y="179462"/>
            <a:ext cx="10886630" cy="6542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buFont typeface="Wingdings" panose="05000000000000000000" pitchFamily="2" charset="2"/>
              <a:buChar char="Ø"/>
            </a:pPr>
            <a:endParaRPr lang="en-US" sz="2400" i="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smtClean="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pPr algn="ctr"/>
            <a:endParaRPr lang="en-US" dirty="0"/>
          </a:p>
        </p:txBody>
      </p:sp>
      <p:sp>
        <p:nvSpPr>
          <p:cNvPr id="7" name="Rectangle 6"/>
          <p:cNvSpPr/>
          <p:nvPr/>
        </p:nvSpPr>
        <p:spPr>
          <a:xfrm>
            <a:off x="1219200" y="1183600"/>
            <a:ext cx="7813705" cy="535531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 Timer:    </a:t>
            </a:r>
            <a:r>
              <a:rPr lang="en-US" u="sng" dirty="0">
                <a:latin typeface="Times New Roman" panose="02020603050405020304" pitchFamily="18" charset="0"/>
                <a:cs typeface="Times New Roman" panose="02020603050405020304" pitchFamily="18" charset="0"/>
                <a:hlinkClick r:id="rId2"/>
              </a:rPr>
              <a:t>https://stackoverflow.com/a/27856440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Hangman: </a:t>
            </a:r>
            <a:r>
              <a:rPr lang="en-US" u="sng" dirty="0">
                <a:latin typeface="Times New Roman" panose="02020603050405020304" pitchFamily="18" charset="0"/>
                <a:cs typeface="Times New Roman" panose="02020603050405020304" pitchFamily="18" charset="0"/>
                <a:hlinkClick r:id="rId3"/>
              </a:rPr>
              <a:t>https://www.youtube.com/watch?v=dnZfFKh-Nz8&amp;t=1s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Word guessing:</a:t>
            </a:r>
          </a:p>
          <a:p>
            <a:r>
              <a:rPr lang="en-US" u="sng" dirty="0">
                <a:latin typeface="Times New Roman" panose="02020603050405020304" pitchFamily="18" charset="0"/>
                <a:cs typeface="Times New Roman" panose="02020603050405020304" pitchFamily="18" charset="0"/>
                <a:hlinkClick r:id="rId4"/>
              </a:rPr>
              <a:t>https://www.google.com/search?q=word+guessing+game+c%2B%2B&amp;oq=word+guessing+&amp;aqs=chrome.1.69i57j69i59l2j69i60.8662j0j4&amp;sourceid=chrome&amp;ie=UTF-8</a:t>
            </a:r>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hlinkClick r:id="rId5"/>
              </a:rPr>
              <a:t>https://github.com/jayprakashkumar1/word-guessing-game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[4] Casino game:</a:t>
            </a:r>
          </a:p>
          <a:p>
            <a:r>
              <a:rPr lang="en-US" u="sng" dirty="0">
                <a:latin typeface="Times New Roman" panose="02020603050405020304" pitchFamily="18" charset="0"/>
                <a:cs typeface="Times New Roman" panose="02020603050405020304" pitchFamily="18" charset="0"/>
                <a:hlinkClick r:id="rId6"/>
              </a:rPr>
              <a:t>http://www.cppforschool.com/project/casino-game-project.html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Car game:</a:t>
            </a:r>
          </a:p>
          <a:p>
            <a:r>
              <a:rPr lang="en-US" u="sng" dirty="0">
                <a:latin typeface="Times New Roman" panose="02020603050405020304" pitchFamily="18" charset="0"/>
                <a:cs typeface="Times New Roman" panose="02020603050405020304" pitchFamily="18" charset="0"/>
                <a:hlinkClick r:id="rId7"/>
              </a:rPr>
              <a:t>https://www.google.com/search?q=car+game+in+c%2B%2B+without+graphics&amp;oq=car+ga&amp;aqs=chrome.0.69i59l2j69i57j69i60l3.18871j0j1&amp;sourceid=chrome&amp;ie=UTF-8</a:t>
            </a:r>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hlinkClick r:id="rId8"/>
              </a:rPr>
              <a:t>https://www.youtube.com/watch?v=X4LyyvGLABg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Tic Tac toe:</a:t>
            </a:r>
          </a:p>
          <a:p>
            <a:r>
              <a:rPr lang="en-US" u="sng" dirty="0">
                <a:latin typeface="Times New Roman" panose="02020603050405020304" pitchFamily="18" charset="0"/>
                <a:cs typeface="Times New Roman" panose="02020603050405020304" pitchFamily="18" charset="0"/>
                <a:hlinkClick r:id="rId9"/>
              </a:rPr>
              <a:t>https://www.google.com/</a:t>
            </a:r>
            <a:r>
              <a:rPr lang="en-US" u="sng" dirty="0" err="1">
                <a:latin typeface="Times New Roman" panose="02020603050405020304" pitchFamily="18" charset="0"/>
                <a:cs typeface="Times New Roman" panose="02020603050405020304" pitchFamily="18" charset="0"/>
                <a:hlinkClick r:id="rId9"/>
              </a:rPr>
              <a:t>search?q</a:t>
            </a:r>
            <a:r>
              <a:rPr lang="en-US" u="sng" dirty="0">
                <a:latin typeface="Times New Roman" panose="02020603050405020304" pitchFamily="18" charset="0"/>
                <a:cs typeface="Times New Roman" panose="02020603050405020304" pitchFamily="18" charset="0"/>
                <a:hlinkClick r:id="rId9"/>
              </a:rPr>
              <a:t>=tic+tac+toe+game+in+c%2B%2B&amp;oq=tic+tac+toe+game+in+c%2B%2B&amp;aqs=chrome..69i57.12890j0j1&amp;sourceid=</a:t>
            </a:r>
            <a:r>
              <a:rPr lang="en-US" u="sng" dirty="0" err="1">
                <a:latin typeface="Times New Roman" panose="02020603050405020304" pitchFamily="18" charset="0"/>
                <a:cs typeface="Times New Roman" panose="02020603050405020304" pitchFamily="18" charset="0"/>
                <a:hlinkClick r:id="rId9"/>
              </a:rPr>
              <a:t>chrome&amp;ie</a:t>
            </a:r>
            <a:r>
              <a:rPr lang="en-US" u="sng" dirty="0">
                <a:latin typeface="Times New Roman" panose="02020603050405020304" pitchFamily="18" charset="0"/>
                <a:cs typeface="Times New Roman" panose="02020603050405020304" pitchFamily="18" charset="0"/>
                <a:hlinkClick r:id="rId9"/>
              </a:rPr>
              <a:t>=UTF-8</a:t>
            </a:r>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hlinkClick r:id="rId10"/>
              </a:rPr>
              <a:t>https://www.geeksforgeeks.org/implementation-of-tic-tac-toe-game/</a:t>
            </a:r>
            <a:endParaRPr lang="en-US"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1538244" y="318335"/>
            <a:ext cx="3956703" cy="7263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u="sng"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US" sz="2800" dirty="0">
              <a:solidFill>
                <a:schemeClr val="accent1">
                  <a:lumMod val="75000"/>
                </a:schemeClr>
              </a:solidFill>
            </a:endParaRPr>
          </a:p>
        </p:txBody>
      </p:sp>
    </p:spTree>
    <p:extLst>
      <p:ext uri="{BB962C8B-B14F-4D97-AF65-F5344CB8AC3E}">
        <p14:creationId xmlns:p14="http://schemas.microsoft.com/office/powerpoint/2010/main" val="1952428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652"/>
            <a:ext cx="10515600" cy="6246975"/>
          </a:xfrm>
        </p:spPr>
        <p:txBody>
          <a:bodyPr>
            <a:normAutofit fontScale="77500" lnSpcReduction="20000"/>
          </a:bodyPr>
          <a:lstStyle/>
          <a:p>
            <a:r>
              <a:rPr lang="en-US" sz="2100" i="1" dirty="0" smtClean="0">
                <a:latin typeface="Times New Roman" panose="02020603050405020304" pitchFamily="18" charset="0"/>
                <a:cs typeface="Times New Roman" panose="02020603050405020304" pitchFamily="18" charset="0"/>
              </a:rPr>
              <a:t>From given option as shown in interface user(player) can choose any option.</a:t>
            </a:r>
          </a:p>
          <a:p>
            <a:r>
              <a:rPr lang="en-US" sz="2100" i="1" dirty="0" smtClean="0">
                <a:solidFill>
                  <a:srgbClr val="FF0000"/>
                </a:solidFill>
                <a:latin typeface="Times New Roman" panose="02020603050405020304" pitchFamily="18" charset="0"/>
                <a:cs typeface="Times New Roman" panose="02020603050405020304" pitchFamily="18" charset="0"/>
              </a:rPr>
              <a:t>At the end of each game user(player) will be show time duration for which user(player) had played the game</a:t>
            </a:r>
          </a:p>
          <a:p>
            <a:r>
              <a:rPr lang="en-US" sz="2100" i="1" dirty="0" smtClean="0">
                <a:solidFill>
                  <a:srgbClr val="FF0000"/>
                </a:solidFill>
                <a:latin typeface="Times New Roman" panose="02020603050405020304" pitchFamily="18" charset="0"/>
                <a:cs typeface="Times New Roman" panose="02020603050405020304" pitchFamily="18" charset="0"/>
              </a:rPr>
              <a:t>It will also show the current date and time along with the time duration for which </a:t>
            </a:r>
            <a:r>
              <a:rPr lang="en-US" sz="2100" i="1" dirty="0">
                <a:solidFill>
                  <a:srgbClr val="FF0000"/>
                </a:solidFill>
                <a:latin typeface="Times New Roman" panose="02020603050405020304" pitchFamily="18" charset="0"/>
                <a:cs typeface="Times New Roman" panose="02020603050405020304" pitchFamily="18" charset="0"/>
              </a:rPr>
              <a:t>user(player</a:t>
            </a:r>
            <a:r>
              <a:rPr lang="en-US" sz="2100" i="1" dirty="0" smtClean="0">
                <a:solidFill>
                  <a:srgbClr val="FF0000"/>
                </a:solidFill>
                <a:latin typeface="Times New Roman" panose="02020603050405020304" pitchFamily="18" charset="0"/>
                <a:cs typeface="Times New Roman" panose="02020603050405020304" pitchFamily="18" charset="0"/>
              </a:rPr>
              <a:t>) has played the whole game(time spend of multi-game system).</a:t>
            </a:r>
          </a:p>
          <a:p>
            <a:r>
              <a:rPr lang="en-US" sz="2100" i="1" dirty="0" smtClean="0">
                <a:solidFill>
                  <a:srgbClr val="FF0000"/>
                </a:solidFill>
                <a:latin typeface="Times New Roman" panose="02020603050405020304" pitchFamily="18" charset="0"/>
                <a:cs typeface="Times New Roman" panose="02020603050405020304" pitchFamily="18" charset="0"/>
              </a:rPr>
              <a:t>It also produces the beep sound in games like word guessing. To raise up the playing experience</a:t>
            </a:r>
            <a:r>
              <a:rPr lang="en-US" sz="2100" i="1" dirty="0" smtClean="0">
                <a:latin typeface="Times New Roman" panose="02020603050405020304" pitchFamily="18" charset="0"/>
                <a:cs typeface="Times New Roman" panose="02020603050405020304" pitchFamily="18" charset="0"/>
              </a:rPr>
              <a:t>.</a:t>
            </a:r>
          </a:p>
          <a:p>
            <a:r>
              <a:rPr lang="en-US" sz="2100" i="1" dirty="0" smtClean="0">
                <a:solidFill>
                  <a:srgbClr val="FF0000"/>
                </a:solidFill>
                <a:latin typeface="Times New Roman" panose="02020603050405020304" pitchFamily="18" charset="0"/>
                <a:cs typeface="Times New Roman" panose="02020603050405020304" pitchFamily="18" charset="0"/>
              </a:rPr>
              <a:t>At the start of each game loading will be displayed to tell player to be ready. </a:t>
            </a:r>
            <a:endParaRPr lang="en-US" sz="2100" i="1" dirty="0" smtClean="0">
              <a:solidFill>
                <a:srgbClr val="FF0000"/>
              </a:solidFill>
              <a:latin typeface="Times New Roman" panose="02020603050405020304" pitchFamily="18" charset="0"/>
              <a:cs typeface="Times New Roman" panose="02020603050405020304" pitchFamily="18" charset="0"/>
            </a:endParaRPr>
          </a:p>
          <a:p>
            <a:r>
              <a:rPr lang="en-US" sz="2100" i="1" u="sng" dirty="0" smtClean="0">
                <a:solidFill>
                  <a:schemeClr val="accent6">
                    <a:lumMod val="50000"/>
                  </a:schemeClr>
                </a:solidFill>
                <a:latin typeface="Times New Roman" panose="02020603050405020304" pitchFamily="18" charset="0"/>
                <a:cs typeface="Times New Roman" panose="02020603050405020304" pitchFamily="18" charset="0"/>
              </a:rPr>
              <a:t>The highest score updation, player name, word for word guessing and played history is updated through files with help of files handling so it is mandatory to have those files in system .</a:t>
            </a:r>
            <a:endParaRPr lang="en-US" sz="2100" i="1" u="sng" dirty="0" smtClean="0">
              <a:solidFill>
                <a:schemeClr val="accent6">
                  <a:lumMod val="50000"/>
                </a:schemeClr>
              </a:solidFill>
              <a:latin typeface="Times New Roman" panose="02020603050405020304" pitchFamily="18" charset="0"/>
              <a:cs typeface="Times New Roman" panose="02020603050405020304" pitchFamily="18" charset="0"/>
            </a:endParaRPr>
          </a:p>
          <a:p>
            <a:endParaRPr lang="en-US" sz="2100" i="1" dirty="0" smtClean="0">
              <a:solidFill>
                <a:srgbClr val="FF0000"/>
              </a:solidFill>
              <a:latin typeface="Times New Roman" panose="02020603050405020304" pitchFamily="18" charset="0"/>
              <a:cs typeface="Times New Roman" panose="02020603050405020304" pitchFamily="18" charset="0"/>
            </a:endParaRPr>
          </a:p>
          <a:p>
            <a:r>
              <a:rPr lang="en-US" sz="2100" i="1" dirty="0" smtClean="0">
                <a:latin typeface="Times New Roman" panose="02020603050405020304" pitchFamily="18" charset="0"/>
                <a:cs typeface="Times New Roman" panose="02020603050405020304" pitchFamily="18" charset="0"/>
              </a:rPr>
              <a:t>If the </a:t>
            </a:r>
            <a:r>
              <a:rPr lang="en-US" sz="2100" i="1" dirty="0">
                <a:latin typeface="Times New Roman" panose="02020603050405020304" pitchFamily="18" charset="0"/>
                <a:cs typeface="Times New Roman" panose="02020603050405020304" pitchFamily="18" charset="0"/>
              </a:rPr>
              <a:t>user(player</a:t>
            </a:r>
            <a:r>
              <a:rPr lang="en-US" sz="2100" i="1" dirty="0" smtClean="0">
                <a:latin typeface="Times New Roman" panose="02020603050405020304" pitchFamily="18" charset="0"/>
                <a:cs typeface="Times New Roman" panose="02020603050405020304" pitchFamily="18" charset="0"/>
              </a:rPr>
              <a:t>) choose Car game. the gaming interface of Car game will open.</a:t>
            </a:r>
          </a:p>
          <a:p>
            <a:endParaRPr lang="en-US" sz="2100"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smtClean="0"/>
              <a:t> </a:t>
            </a:r>
            <a:r>
              <a:rPr lang="en-US" u="sng" dirty="0" smtClean="0">
                <a:solidFill>
                  <a:srgbClr val="002060"/>
                </a:solidFill>
                <a:latin typeface="Times New Roman" panose="02020603050405020304" pitchFamily="18" charset="0"/>
                <a:cs typeface="Times New Roman" panose="02020603050405020304" pitchFamily="18" charset="0"/>
              </a:rPr>
              <a:t>Detail About Car game:- </a:t>
            </a:r>
          </a:p>
          <a:p>
            <a:pPr marL="0" indent="0">
              <a:buNone/>
            </a:pPr>
            <a:endParaRPr lang="en-US" u="sng" dirty="0" smtClean="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t>       </a:t>
            </a:r>
            <a:r>
              <a:rPr lang="en-US" sz="2100" i="1" dirty="0" smtClean="0">
                <a:latin typeface="Times New Roman" panose="02020603050405020304" pitchFamily="18" charset="0"/>
                <a:cs typeface="Times New Roman" panose="02020603050405020304" pitchFamily="18" charset="0"/>
              </a:rPr>
              <a:t>If the user(player) opted to play car game. user(player) will be showed loading screen and the game will be started</a:t>
            </a:r>
          </a:p>
          <a:p>
            <a:pPr>
              <a:buFont typeface="Wingdings" panose="05000000000000000000" pitchFamily="2" charset="2"/>
              <a:buChar char="Ø"/>
            </a:pPr>
            <a:r>
              <a:rPr lang="en-US" sz="2100" i="1" dirty="0" smtClean="0">
                <a:latin typeface="Times New Roman" panose="02020603050405020304" pitchFamily="18" charset="0"/>
                <a:cs typeface="Times New Roman" panose="02020603050405020304" pitchFamily="18" charset="0"/>
              </a:rPr>
              <a:t>     user(player) have to move car to left or Right to avoid car crashes with other </a:t>
            </a:r>
          </a:p>
          <a:p>
            <a:pPr marL="0" indent="0">
              <a:buNone/>
            </a:pPr>
            <a:r>
              <a:rPr lang="en-US" sz="2100" i="1" dirty="0" smtClean="0">
                <a:latin typeface="Times New Roman" panose="02020603050405020304" pitchFamily="18" charset="0"/>
                <a:cs typeface="Times New Roman" panose="02020603050405020304" pitchFamily="18" charset="0"/>
              </a:rPr>
              <a:t>         cars </a:t>
            </a:r>
            <a:r>
              <a:rPr lang="en-US" sz="2100" i="1" dirty="0">
                <a:latin typeface="Times New Roman" panose="02020603050405020304" pitchFamily="18" charset="0"/>
                <a:cs typeface="Times New Roman" panose="02020603050405020304" pitchFamily="18" charset="0"/>
              </a:rPr>
              <a:t>coming from the opposite side</a:t>
            </a:r>
            <a:r>
              <a:rPr lang="en-US" sz="2100" i="1" dirty="0" smtClean="0">
                <a:latin typeface="Times New Roman" panose="02020603050405020304" pitchFamily="18" charset="0"/>
                <a:cs typeface="Times New Roman" panose="02020603050405020304" pitchFamily="18" charset="0"/>
              </a:rPr>
              <a:t>.</a:t>
            </a:r>
            <a:endParaRPr lang="en-US" sz="21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i="1" dirty="0" smtClean="0">
                <a:latin typeface="Times New Roman" panose="02020603050405020304" pitchFamily="18" charset="0"/>
                <a:cs typeface="Times New Roman" panose="02020603050405020304" pitchFamily="18" charset="0"/>
              </a:rPr>
              <a:t>       The Score of </a:t>
            </a:r>
            <a:r>
              <a:rPr lang="en-US" sz="2100" i="1" dirty="0">
                <a:latin typeface="Times New Roman" panose="02020603050405020304" pitchFamily="18" charset="0"/>
                <a:cs typeface="Times New Roman" panose="02020603050405020304" pitchFamily="18" charset="0"/>
              </a:rPr>
              <a:t>user(player</a:t>
            </a:r>
            <a:r>
              <a:rPr lang="en-US" sz="2100" i="1" dirty="0" smtClean="0">
                <a:latin typeface="Times New Roman" panose="02020603050405020304" pitchFamily="18" charset="0"/>
                <a:cs typeface="Times New Roman" panose="02020603050405020304" pitchFamily="18" charset="0"/>
              </a:rPr>
              <a:t>) will be calculated on right side depending upon the</a:t>
            </a:r>
            <a:endParaRPr lang="en-US" sz="2100" i="1" dirty="0">
              <a:latin typeface="Times New Roman" panose="02020603050405020304" pitchFamily="18" charset="0"/>
              <a:cs typeface="Times New Roman" panose="02020603050405020304" pitchFamily="18" charset="0"/>
            </a:endParaRPr>
          </a:p>
          <a:p>
            <a:pPr marL="0" indent="0">
              <a:buNone/>
            </a:pPr>
            <a:r>
              <a:rPr lang="en-US" sz="2100" i="1" dirty="0">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        distance   </a:t>
            </a:r>
            <a:r>
              <a:rPr lang="en-US" sz="2100" i="1" dirty="0">
                <a:latin typeface="Times New Roman" panose="02020603050405020304" pitchFamily="18" charset="0"/>
                <a:cs typeface="Times New Roman" panose="02020603050405020304" pitchFamily="18" charset="0"/>
              </a:rPr>
              <a:t>user have </a:t>
            </a:r>
            <a:r>
              <a:rPr lang="en-US" sz="2100" i="1" dirty="0" smtClean="0">
                <a:latin typeface="Times New Roman" panose="02020603050405020304" pitchFamily="18" charset="0"/>
                <a:cs typeface="Times New Roman" panose="02020603050405020304" pitchFamily="18" charset="0"/>
              </a:rPr>
              <a:t>covered. </a:t>
            </a:r>
            <a:endParaRPr lang="en-US" sz="21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i="1" dirty="0" smtClean="0">
                <a:latin typeface="Times New Roman" panose="02020603050405020304" pitchFamily="18" charset="0"/>
                <a:cs typeface="Times New Roman" panose="02020603050405020304" pitchFamily="18" charset="0"/>
              </a:rPr>
              <a:t>       It will also calculated Highest score, to give a target to </a:t>
            </a:r>
            <a:r>
              <a:rPr lang="en-US" sz="2100" i="1" dirty="0">
                <a:latin typeface="Times New Roman" panose="02020603050405020304" pitchFamily="18" charset="0"/>
                <a:cs typeface="Times New Roman" panose="02020603050405020304" pitchFamily="18" charset="0"/>
              </a:rPr>
              <a:t>user(player</a:t>
            </a:r>
            <a:r>
              <a:rPr lang="en-US" sz="2100" i="1" dirty="0" smtClean="0">
                <a:latin typeface="Times New Roman" panose="02020603050405020304" pitchFamily="18" charset="0"/>
                <a:cs typeface="Times New Roman" panose="02020603050405020304" pitchFamily="18" charset="0"/>
              </a:rPr>
              <a:t>) to break record of</a:t>
            </a:r>
          </a:p>
          <a:p>
            <a:pPr marL="0" indent="0">
              <a:buNone/>
            </a:pPr>
            <a:r>
              <a:rPr lang="en-US" sz="2100" i="1" dirty="0">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highest score.</a:t>
            </a:r>
          </a:p>
          <a:p>
            <a:pPr>
              <a:buFont typeface="Wingdings" panose="05000000000000000000" pitchFamily="2" charset="2"/>
              <a:buChar char="Ø"/>
            </a:pP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2" name="Rounded Rectangle 1"/>
          <p:cNvSpPr/>
          <p:nvPr/>
        </p:nvSpPr>
        <p:spPr>
          <a:xfrm>
            <a:off x="906566" y="3311494"/>
            <a:ext cx="3767983" cy="42728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7130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3645"/>
            <a:ext cx="10515600" cy="6571716"/>
          </a:xfrm>
        </p:spPr>
        <p:txBody>
          <a:bodyPr>
            <a:normAutofit fontScale="85000" lnSpcReduction="20000"/>
          </a:bodyPr>
          <a:lstStyle/>
          <a:p>
            <a:r>
              <a:rPr lang="en-US" sz="2700" i="1" dirty="0">
                <a:latin typeface="Times New Roman" panose="02020603050405020304" pitchFamily="18" charset="0"/>
                <a:cs typeface="Times New Roman" panose="02020603050405020304" pitchFamily="18" charset="0"/>
              </a:rPr>
              <a:t>If the user(player) choose </a:t>
            </a:r>
            <a:r>
              <a:rPr lang="en-US" sz="2700" i="1" dirty="0" smtClean="0">
                <a:latin typeface="Times New Roman" panose="02020603050405020304" pitchFamily="18" charset="0"/>
                <a:cs typeface="Times New Roman" panose="02020603050405020304" pitchFamily="18" charset="0"/>
              </a:rPr>
              <a:t>Tic </a:t>
            </a:r>
            <a:r>
              <a:rPr lang="en-US" sz="2700" i="1" dirty="0">
                <a:latin typeface="Times New Roman" panose="02020603050405020304" pitchFamily="18" charset="0"/>
                <a:cs typeface="Times New Roman" panose="02020603050405020304" pitchFamily="18" charset="0"/>
              </a:rPr>
              <a:t>T</a:t>
            </a:r>
            <a:r>
              <a:rPr lang="en-US" sz="2700" i="1" dirty="0" smtClean="0">
                <a:latin typeface="Times New Roman" panose="02020603050405020304" pitchFamily="18" charset="0"/>
                <a:cs typeface="Times New Roman" panose="02020603050405020304" pitchFamily="18" charset="0"/>
              </a:rPr>
              <a:t>ac Toe. </a:t>
            </a:r>
            <a:r>
              <a:rPr lang="en-US" sz="2700" i="1" dirty="0">
                <a:latin typeface="Times New Roman" panose="02020603050405020304" pitchFamily="18" charset="0"/>
                <a:cs typeface="Times New Roman" panose="02020603050405020304" pitchFamily="18" charset="0"/>
              </a:rPr>
              <a:t>the gaming </a:t>
            </a:r>
            <a:r>
              <a:rPr lang="en-US" sz="2700" i="1" dirty="0" smtClean="0">
                <a:latin typeface="Times New Roman" panose="02020603050405020304" pitchFamily="18" charset="0"/>
                <a:cs typeface="Times New Roman" panose="02020603050405020304" pitchFamily="18" charset="0"/>
              </a:rPr>
              <a:t>interface of Tic Tac Toe </a:t>
            </a:r>
            <a:r>
              <a:rPr lang="en-US" sz="2700" i="1" dirty="0">
                <a:latin typeface="Times New Roman" panose="02020603050405020304" pitchFamily="18" charset="0"/>
                <a:cs typeface="Times New Roman" panose="02020603050405020304" pitchFamily="18" charset="0"/>
              </a:rPr>
              <a:t>will </a:t>
            </a:r>
            <a:r>
              <a:rPr lang="en-US" sz="2700" i="1" dirty="0" smtClean="0">
                <a:latin typeface="Times New Roman" panose="02020603050405020304" pitchFamily="18" charset="0"/>
                <a:cs typeface="Times New Roman" panose="02020603050405020304" pitchFamily="18" charset="0"/>
              </a:rPr>
              <a:t>open.</a:t>
            </a:r>
          </a:p>
          <a:p>
            <a:endParaRPr lang="en-US" sz="27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000" dirty="0" smtClean="0">
                <a:latin typeface="Times New Roman" panose="02020603050405020304" pitchFamily="18" charset="0"/>
                <a:cs typeface="Times New Roman" panose="02020603050405020304" pitchFamily="18" charset="0"/>
              </a:rPr>
              <a:t>       </a:t>
            </a:r>
            <a:r>
              <a:rPr lang="en-US" sz="3300" u="sng" dirty="0" smtClean="0">
                <a:solidFill>
                  <a:srgbClr val="002060"/>
                </a:solidFill>
                <a:latin typeface="Times New Roman" panose="02020603050405020304" pitchFamily="18" charset="0"/>
                <a:cs typeface="Times New Roman" panose="02020603050405020304" pitchFamily="18" charset="0"/>
              </a:rPr>
              <a:t>Detail </a:t>
            </a:r>
            <a:r>
              <a:rPr lang="en-US" sz="3300" u="sng" dirty="0">
                <a:solidFill>
                  <a:srgbClr val="002060"/>
                </a:solidFill>
                <a:latin typeface="Times New Roman" panose="02020603050405020304" pitchFamily="18" charset="0"/>
                <a:cs typeface="Times New Roman" panose="02020603050405020304" pitchFamily="18" charset="0"/>
              </a:rPr>
              <a:t>About </a:t>
            </a:r>
            <a:r>
              <a:rPr lang="en-US" sz="3300" u="sng" dirty="0" smtClean="0">
                <a:solidFill>
                  <a:srgbClr val="002060"/>
                </a:solidFill>
                <a:latin typeface="Times New Roman" panose="02020603050405020304" pitchFamily="18" charset="0"/>
                <a:cs typeface="Times New Roman" panose="02020603050405020304" pitchFamily="18" charset="0"/>
              </a:rPr>
              <a:t>Tic Tac Toe:- </a:t>
            </a:r>
          </a:p>
          <a:p>
            <a:pPr>
              <a:buFont typeface="Wingdings" panose="05000000000000000000" pitchFamily="2" charset="2"/>
              <a:buChar char="Ø"/>
            </a:pPr>
            <a:r>
              <a:rPr lang="en-US" sz="3000" i="1" dirty="0" smtClean="0">
                <a:latin typeface="Times New Roman" panose="02020603050405020304" pitchFamily="18" charset="0"/>
                <a:cs typeface="Times New Roman" panose="02020603050405020304" pitchFamily="18" charset="0"/>
              </a:rPr>
              <a:t>      </a:t>
            </a:r>
            <a:r>
              <a:rPr lang="en-US" sz="2500" i="1" dirty="0" smtClean="0">
                <a:latin typeface="Times New Roman" panose="02020603050405020304" pitchFamily="18" charset="0"/>
                <a:cs typeface="Times New Roman" panose="02020603050405020304" pitchFamily="18" charset="0"/>
              </a:rPr>
              <a:t>If the user(player) opted to play Tic Tac Toe game. user(player) will be first asked to </a:t>
            </a:r>
          </a:p>
          <a:p>
            <a:pPr marL="0" indent="0">
              <a:buNone/>
            </a:pPr>
            <a:r>
              <a:rPr lang="en-US" sz="2500" i="1" dirty="0" smtClean="0">
                <a:latin typeface="Times New Roman" panose="02020603050405020304" pitchFamily="18" charset="0"/>
                <a:cs typeface="Times New Roman" panose="02020603050405020304" pitchFamily="18" charset="0"/>
              </a:rPr>
              <a:t>            Choose  </a:t>
            </a:r>
            <a:r>
              <a:rPr lang="en-US" sz="2500" i="1" dirty="0">
                <a:latin typeface="Times New Roman" panose="02020603050405020304" pitchFamily="18" charset="0"/>
                <a:cs typeface="Times New Roman" panose="02020603050405020304" pitchFamily="18" charset="0"/>
              </a:rPr>
              <a:t>option    from given option of :- 1 for Single player(Human </a:t>
            </a:r>
            <a:r>
              <a:rPr lang="en-US" sz="2500" i="1" dirty="0" err="1">
                <a:latin typeface="Times New Roman" panose="02020603050405020304" pitchFamily="18" charset="0"/>
                <a:cs typeface="Times New Roman" panose="02020603050405020304" pitchFamily="18" charset="0"/>
              </a:rPr>
              <a:t>vs</a:t>
            </a:r>
            <a:r>
              <a:rPr lang="en-US" sz="2500" i="1" dirty="0">
                <a:latin typeface="Times New Roman" panose="02020603050405020304" pitchFamily="18" charset="0"/>
                <a:cs typeface="Times New Roman" panose="02020603050405020304" pitchFamily="18" charset="0"/>
              </a:rPr>
              <a:t> Computer),  2 for</a:t>
            </a:r>
            <a:endParaRPr lang="en-US" sz="2500" i="1" dirty="0" smtClean="0">
              <a:latin typeface="Times New Roman" panose="02020603050405020304" pitchFamily="18" charset="0"/>
              <a:cs typeface="Times New Roman" panose="02020603050405020304" pitchFamily="18" charset="0"/>
            </a:endParaRPr>
          </a:p>
          <a:p>
            <a:pPr marL="0" indent="0">
              <a:buNone/>
            </a:pPr>
            <a:r>
              <a:rPr lang="en-US" sz="2500" i="1" dirty="0" smtClean="0">
                <a:latin typeface="Times New Roman" panose="02020603050405020304" pitchFamily="18" charset="0"/>
                <a:cs typeface="Times New Roman" panose="02020603050405020304" pitchFamily="18" charset="0"/>
              </a:rPr>
              <a:t>           double player(two humans),  3 for quit.</a:t>
            </a:r>
          </a:p>
          <a:p>
            <a:pPr>
              <a:buFont typeface="Wingdings" panose="05000000000000000000" pitchFamily="2" charset="2"/>
              <a:buChar char="Ø"/>
            </a:pPr>
            <a:r>
              <a:rPr lang="en-US" sz="2500" i="1" dirty="0" smtClean="0">
                <a:latin typeface="Times New Roman" panose="02020603050405020304" pitchFamily="18" charset="0"/>
                <a:cs typeface="Times New Roman" panose="02020603050405020304" pitchFamily="18" charset="0"/>
              </a:rPr>
              <a:t>       After selecting one option user(player) will be asked to Enter His/hers name. </a:t>
            </a:r>
          </a:p>
          <a:p>
            <a:pPr>
              <a:buFont typeface="Wingdings" panose="05000000000000000000" pitchFamily="2" charset="2"/>
              <a:buChar char="Ø"/>
            </a:pPr>
            <a:r>
              <a:rPr lang="en-US" sz="2500" i="1" dirty="0" smtClean="0">
                <a:latin typeface="Times New Roman" panose="02020603050405020304" pitchFamily="18" charset="0"/>
                <a:cs typeface="Times New Roman" panose="02020603050405020304" pitchFamily="18" charset="0"/>
              </a:rPr>
              <a:t>      As the Tic Tac Toe game have nine blocks , Each blocks will be given numbers from 1 – 9 </a:t>
            </a:r>
          </a:p>
          <a:p>
            <a:pPr marL="0" indent="0">
              <a:buNone/>
            </a:pPr>
            <a:r>
              <a:rPr lang="en-US" sz="2500" i="1" dirty="0" smtClean="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by  pressing the number user(player) can mark cross in the block</a:t>
            </a:r>
            <a:r>
              <a:rPr lang="en-US" sz="2500" i="1" dirty="0" smtClean="0">
                <a:latin typeface="Times New Roman" panose="02020603050405020304" pitchFamily="18" charset="0"/>
                <a:cs typeface="Times New Roman" panose="02020603050405020304" pitchFamily="18" charset="0"/>
              </a:rPr>
              <a:t>.</a:t>
            </a:r>
            <a:endParaRPr lang="en-US" sz="25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i="1" dirty="0" smtClean="0">
                <a:latin typeface="Times New Roman" panose="02020603050405020304" pitchFamily="18" charset="0"/>
                <a:cs typeface="Times New Roman" panose="02020603050405020304" pitchFamily="18" charset="0"/>
              </a:rPr>
              <a:t>     If the user(player) chooses used block, a notification will be shown as : The “X” is invalid.</a:t>
            </a:r>
          </a:p>
          <a:p>
            <a:pPr>
              <a:buFont typeface="Wingdings" panose="05000000000000000000" pitchFamily="2" charset="2"/>
              <a:buChar char="Ø"/>
            </a:pPr>
            <a:r>
              <a:rPr lang="en-US" sz="2500" i="1" dirty="0" smtClean="0">
                <a:latin typeface="Times New Roman" panose="02020603050405020304" pitchFamily="18" charset="0"/>
                <a:cs typeface="Times New Roman" panose="02020603050405020304" pitchFamily="18" charset="0"/>
              </a:rPr>
              <a:t>       “X” is block number pressed by user(player).</a:t>
            </a:r>
          </a:p>
          <a:p>
            <a:pPr marL="0" indent="0">
              <a:buNone/>
            </a:pPr>
            <a:endParaRPr lang="en-US" sz="3000" i="1" dirty="0">
              <a:latin typeface="Times New Roman" panose="02020603050405020304" pitchFamily="18" charset="0"/>
              <a:cs typeface="Times New Roman" panose="02020603050405020304" pitchFamily="18" charset="0"/>
            </a:endParaRPr>
          </a:p>
          <a:p>
            <a:r>
              <a:rPr lang="en-US" sz="2500" i="1" dirty="0" smtClean="0">
                <a:latin typeface="Times New Roman" panose="02020603050405020304" pitchFamily="18" charset="0"/>
                <a:cs typeface="Times New Roman" panose="02020603050405020304" pitchFamily="18" charset="0"/>
              </a:rPr>
              <a:t>If </a:t>
            </a:r>
            <a:r>
              <a:rPr lang="en-US" sz="2500" i="1" dirty="0">
                <a:latin typeface="Times New Roman" panose="02020603050405020304" pitchFamily="18" charset="0"/>
                <a:cs typeface="Times New Roman" panose="02020603050405020304" pitchFamily="18" charset="0"/>
              </a:rPr>
              <a:t>the user(player) choose Casino game the gaming interface of Casino game will open</a:t>
            </a:r>
            <a:r>
              <a:rPr lang="en-US" sz="2500" i="1" dirty="0" smtClean="0">
                <a:latin typeface="Times New Roman" panose="02020603050405020304" pitchFamily="18" charset="0"/>
                <a:cs typeface="Times New Roman" panose="02020603050405020304" pitchFamily="18" charset="0"/>
              </a:rPr>
              <a:t>.</a:t>
            </a:r>
          </a:p>
          <a:p>
            <a:endParaRPr lang="en-US" sz="30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4000" dirty="0" smtClean="0">
                <a:solidFill>
                  <a:srgbClr val="002060"/>
                </a:solidFill>
                <a:latin typeface="Times New Roman" panose="02020603050405020304" pitchFamily="18" charset="0"/>
                <a:cs typeface="Times New Roman" panose="02020603050405020304" pitchFamily="18" charset="0"/>
              </a:rPr>
              <a:t>      </a:t>
            </a:r>
            <a:r>
              <a:rPr lang="en-US" sz="3300" u="sng" dirty="0" smtClean="0">
                <a:solidFill>
                  <a:srgbClr val="002060"/>
                </a:solidFill>
                <a:latin typeface="Times New Roman" panose="02020603050405020304" pitchFamily="18" charset="0"/>
                <a:cs typeface="Times New Roman" panose="02020603050405020304" pitchFamily="18" charset="0"/>
              </a:rPr>
              <a:t>Detail </a:t>
            </a:r>
            <a:r>
              <a:rPr lang="en-US" sz="3300" u="sng" dirty="0">
                <a:solidFill>
                  <a:srgbClr val="002060"/>
                </a:solidFill>
                <a:latin typeface="Times New Roman" panose="02020603050405020304" pitchFamily="18" charset="0"/>
                <a:cs typeface="Times New Roman" panose="02020603050405020304" pitchFamily="18" charset="0"/>
              </a:rPr>
              <a:t>About Casino game:- </a:t>
            </a:r>
            <a:endParaRPr lang="en-US" sz="3300" u="sng" dirty="0" smtClean="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i="1" dirty="0" smtClean="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If the user(player) opted to play car game. user(player) will be first asked to  Enter His/hers name. </a:t>
            </a:r>
          </a:p>
          <a:p>
            <a:pPr>
              <a:buFont typeface="Wingdings" panose="05000000000000000000" pitchFamily="2" charset="2"/>
              <a:buChar char="Ø"/>
            </a:pPr>
            <a:endParaRPr lang="en-US" sz="30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sp>
        <p:nvSpPr>
          <p:cNvPr id="5" name="Rounded Rectangle 4"/>
          <p:cNvSpPr/>
          <p:nvPr/>
        </p:nvSpPr>
        <p:spPr>
          <a:xfrm>
            <a:off x="1914970" y="5418034"/>
            <a:ext cx="4067086" cy="42728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1631535" y="921523"/>
            <a:ext cx="4067086" cy="42728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7372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745"/>
            <a:ext cx="10515600" cy="6459730"/>
          </a:xfrm>
        </p:spPr>
        <p:txBody>
          <a:bodyPr>
            <a:normAutofit/>
          </a:bodyPr>
          <a:lstStyle/>
          <a:p>
            <a:pPr>
              <a:buFont typeface="Wingdings" panose="05000000000000000000" pitchFamily="2" charset="2"/>
              <a:buChar char="Ø"/>
            </a:pPr>
            <a:r>
              <a:rPr lang="en-US" sz="2100" i="1" dirty="0" smtClean="0">
                <a:latin typeface="Times New Roman" panose="02020603050405020304" pitchFamily="18" charset="0"/>
                <a:cs typeface="Times New Roman" panose="02020603050405020304" pitchFamily="18" charset="0"/>
              </a:rPr>
              <a:t>Then </a:t>
            </a:r>
            <a:r>
              <a:rPr lang="en-US" sz="2100" i="1" dirty="0">
                <a:latin typeface="Times New Roman" panose="02020603050405020304" pitchFamily="18" charset="0"/>
                <a:cs typeface="Times New Roman" panose="02020603050405020304" pitchFamily="18" charset="0"/>
              </a:rPr>
              <a:t>user(player) will be asked the amount he wants to deposit.</a:t>
            </a:r>
          </a:p>
          <a:p>
            <a:pPr>
              <a:buFont typeface="Wingdings" panose="05000000000000000000" pitchFamily="2" charset="2"/>
              <a:buChar char="Ø"/>
            </a:pPr>
            <a:r>
              <a:rPr lang="en-US" sz="2100" i="1" dirty="0">
                <a:latin typeface="Times New Roman" panose="02020603050405020304" pitchFamily="18" charset="0"/>
                <a:cs typeface="Times New Roman" panose="02020603050405020304" pitchFamily="18" charset="0"/>
              </a:rPr>
              <a:t>Then user(player) will be asked to enter amount for first round.</a:t>
            </a:r>
          </a:p>
          <a:p>
            <a:pPr>
              <a:buFont typeface="Wingdings" panose="05000000000000000000" pitchFamily="2" charset="2"/>
              <a:buChar char="Ø"/>
            </a:pPr>
            <a:r>
              <a:rPr lang="en-US" sz="2100" i="1" dirty="0">
                <a:latin typeface="Times New Roman" panose="02020603050405020304" pitchFamily="18" charset="0"/>
                <a:cs typeface="Times New Roman" panose="02020603050405020304" pitchFamily="18" charset="0"/>
              </a:rPr>
              <a:t>Then user(player) will be asked to guess a number between 1-9, if  the number guessed will be same as the number generated by system user will won the 8 time the money had bet. After loosing 4 times in row user(player) will also get special offer of lucky </a:t>
            </a:r>
            <a:r>
              <a:rPr lang="en-US" sz="2100" i="1" dirty="0" smtClean="0">
                <a:latin typeface="Times New Roman" panose="02020603050405020304" pitchFamily="18" charset="0"/>
                <a:cs typeface="Times New Roman" panose="02020603050405020304" pitchFamily="18" charset="0"/>
              </a:rPr>
              <a:t>draw. Which gives only two numbers for guessing to increase the winning probability of the user(player).</a:t>
            </a:r>
          </a:p>
          <a:p>
            <a:pPr>
              <a:buFont typeface="Wingdings" panose="05000000000000000000" pitchFamily="2" charset="2"/>
              <a:buChar char="Ø"/>
            </a:pPr>
            <a:endParaRPr lang="en-US" sz="2100" i="1" dirty="0" smtClean="0">
              <a:latin typeface="Times New Roman" panose="02020603050405020304" pitchFamily="18" charset="0"/>
              <a:cs typeface="Times New Roman" panose="02020603050405020304" pitchFamily="18" charset="0"/>
            </a:endParaRPr>
          </a:p>
          <a:p>
            <a:r>
              <a:rPr lang="en-US" sz="2100" i="1" dirty="0">
                <a:latin typeface="Times New Roman" panose="02020603050405020304" pitchFamily="18" charset="0"/>
                <a:cs typeface="Times New Roman" panose="02020603050405020304" pitchFamily="18" charset="0"/>
              </a:rPr>
              <a:t>If the user(player) choose Car game. the gaming interface of Car game will open.</a:t>
            </a:r>
          </a:p>
          <a:p>
            <a:pPr marL="0" indent="0">
              <a:buNone/>
            </a:pPr>
            <a:endParaRPr lang="en-US" sz="21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US" sz="2400" u="sng" dirty="0">
                <a:solidFill>
                  <a:srgbClr val="002060"/>
                </a:solidFill>
                <a:latin typeface="Times New Roman" panose="02020603050405020304" pitchFamily="18" charset="0"/>
                <a:cs typeface="Times New Roman" panose="02020603050405020304" pitchFamily="18" charset="0"/>
              </a:rPr>
              <a:t>Detail About </a:t>
            </a:r>
            <a:r>
              <a:rPr lang="en-US" sz="2400" u="sng" dirty="0" smtClean="0">
                <a:solidFill>
                  <a:srgbClr val="002060"/>
                </a:solidFill>
                <a:latin typeface="Times New Roman" panose="02020603050405020304" pitchFamily="18" charset="0"/>
                <a:cs typeface="Times New Roman" panose="02020603050405020304" pitchFamily="18" charset="0"/>
              </a:rPr>
              <a:t>Word guessing :- </a:t>
            </a:r>
          </a:p>
          <a:p>
            <a:pPr>
              <a:buFont typeface="Wingdings" panose="05000000000000000000" pitchFamily="2" charset="2"/>
              <a:buChar char="Ø"/>
            </a:pPr>
            <a:r>
              <a:rPr lang="en-US" sz="2400" i="1" dirty="0">
                <a:solidFill>
                  <a:srgbClr val="002060"/>
                </a:solidFill>
                <a:latin typeface="Times New Roman" panose="02020603050405020304" pitchFamily="18" charset="0"/>
                <a:cs typeface="Times New Roman" panose="02020603050405020304" pitchFamily="18" charset="0"/>
              </a:rPr>
              <a:t> </a:t>
            </a:r>
            <a:r>
              <a:rPr lang="en-US" sz="2100" i="1" dirty="0" smtClean="0">
                <a:latin typeface="Times New Roman" panose="02020603050405020304" pitchFamily="18" charset="0"/>
                <a:cs typeface="Times New Roman" panose="02020603050405020304" pitchFamily="18" charset="0"/>
              </a:rPr>
              <a:t>After starting the word guessing game user(player) gets a quick instruction of the game.</a:t>
            </a:r>
          </a:p>
          <a:p>
            <a:pPr>
              <a:buFont typeface="Wingdings" panose="05000000000000000000" pitchFamily="2" charset="2"/>
              <a:buChar char="Ø"/>
            </a:pPr>
            <a:r>
              <a:rPr lang="en-US" sz="2100" i="1" dirty="0" smtClean="0">
                <a:latin typeface="Times New Roman" panose="02020603050405020304" pitchFamily="18" charset="0"/>
                <a:cs typeface="Times New Roman" panose="02020603050405020304" pitchFamily="18" charset="0"/>
              </a:rPr>
              <a:t>Then user is shown the word with missing alphabet, from which user have to guess the word and type the word including with the alphabet those are missing.</a:t>
            </a:r>
          </a:p>
          <a:p>
            <a:pPr>
              <a:buFont typeface="Wingdings" panose="05000000000000000000" pitchFamily="2" charset="2"/>
              <a:buChar char="Ø"/>
            </a:pPr>
            <a:r>
              <a:rPr lang="en-US" sz="2100" i="1" dirty="0" smtClean="0">
                <a:latin typeface="Times New Roman" panose="02020603050405020304" pitchFamily="18" charset="0"/>
                <a:cs typeface="Times New Roman" panose="02020603050405020304" pitchFamily="18" charset="0"/>
              </a:rPr>
              <a:t>If the user(player) enters wrong answer -2 of the score will be deducted.</a:t>
            </a:r>
          </a:p>
          <a:p>
            <a:pPr>
              <a:buFont typeface="Wingdings" panose="05000000000000000000" pitchFamily="2" charset="2"/>
              <a:buChar char="Ø"/>
            </a:pPr>
            <a:r>
              <a:rPr lang="en-US" sz="2100" i="1" dirty="0" smtClean="0">
                <a:latin typeface="Times New Roman" panose="02020603050405020304" pitchFamily="18" charset="0"/>
                <a:cs typeface="Times New Roman" panose="02020603050405020304" pitchFamily="18" charset="0"/>
              </a:rPr>
              <a:t>If the user(player) enters correct answer user(player) will +points and a beep sound along with green screen to show a positive sign.  </a:t>
            </a:r>
            <a:endParaRPr lang="en-US" sz="2100" i="1" dirty="0">
              <a:latin typeface="Times New Roman" panose="02020603050405020304" pitchFamily="18" charset="0"/>
              <a:cs typeface="Times New Roman" panose="02020603050405020304" pitchFamily="18" charset="0"/>
            </a:endParaRPr>
          </a:p>
          <a:p>
            <a:pPr marL="0" indent="0">
              <a:buNone/>
            </a:pPr>
            <a:endParaRPr lang="en-US" sz="2100" i="1"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5" name="Rounded Rectangle 4"/>
          <p:cNvSpPr/>
          <p:nvPr/>
        </p:nvSpPr>
        <p:spPr>
          <a:xfrm>
            <a:off x="1256944" y="3631963"/>
            <a:ext cx="4067086" cy="42728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4701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sz="2800" i="1" u="sng" dirty="0">
                <a:solidFill>
                  <a:srgbClr val="002060"/>
                </a:solidFill>
                <a:latin typeface="Times New Roman" panose="02020603050405020304" pitchFamily="18" charset="0"/>
                <a:cs typeface="Times New Roman" panose="02020603050405020304" pitchFamily="18" charset="0"/>
              </a:rPr>
              <a:t>Detail About Hangman game :- </a:t>
            </a:r>
            <a:r>
              <a:rPr lang="en-US" b="1" i="1" dirty="0"/>
              <a:t/>
            </a:r>
            <a:br>
              <a:rPr lang="en-US" b="1" i="1" dirty="0"/>
            </a:br>
            <a:endParaRPr lang="en-US" dirty="0"/>
          </a:p>
        </p:txBody>
      </p:sp>
      <p:sp>
        <p:nvSpPr>
          <p:cNvPr id="3" name="Content Placeholder 2"/>
          <p:cNvSpPr>
            <a:spLocks noGrp="1"/>
          </p:cNvSpPr>
          <p:nvPr>
            <p:ph idx="1"/>
          </p:nvPr>
        </p:nvSpPr>
        <p:spPr/>
        <p:txBody>
          <a:bodyPr>
            <a:normAutofit/>
          </a:bodyPr>
          <a:lstStyle/>
          <a:p>
            <a:r>
              <a:rPr lang="en-US" sz="2400" i="1" dirty="0" smtClean="0">
                <a:latin typeface="Times New Roman" panose="02020603050405020304" pitchFamily="18" charset="0"/>
                <a:cs typeface="Times New Roman" panose="02020603050405020304" pitchFamily="18" charset="0"/>
              </a:rPr>
              <a:t>In this game user(player) will be given blanks according to the number of letters present in the word</a:t>
            </a:r>
          </a:p>
          <a:p>
            <a:r>
              <a:rPr lang="en-US" sz="2400" i="1" dirty="0" smtClean="0">
                <a:latin typeface="Times New Roman" panose="02020603050405020304" pitchFamily="18" charset="0"/>
                <a:cs typeface="Times New Roman" panose="02020603050405020304" pitchFamily="18" charset="0"/>
              </a:rPr>
              <a:t>User(player) will be given hint below , regarding the word.</a:t>
            </a:r>
          </a:p>
          <a:p>
            <a:r>
              <a:rPr lang="en-US" sz="2400" i="1" dirty="0" smtClean="0">
                <a:latin typeface="Times New Roman" panose="02020603050405020304" pitchFamily="18" charset="0"/>
                <a:cs typeface="Times New Roman" panose="02020603050405020304" pitchFamily="18" charset="0"/>
              </a:rPr>
              <a:t>If the user(player) Enters wrong alphabet a structure of hanging man will start creating with each incorrect letter.</a:t>
            </a:r>
          </a:p>
          <a:p>
            <a:r>
              <a:rPr lang="en-US" sz="2400" i="1" dirty="0" smtClean="0">
                <a:latin typeface="Times New Roman" panose="02020603050405020304" pitchFamily="18" charset="0"/>
                <a:cs typeface="Times New Roman" panose="02020603050405020304" pitchFamily="18" charset="0"/>
              </a:rPr>
              <a:t>And if the user(player) successfully enters all the letter before the structure is created fully.</a:t>
            </a:r>
          </a:p>
          <a:p>
            <a:r>
              <a:rPr lang="en-US" sz="2400" i="1" dirty="0" smtClean="0">
                <a:latin typeface="Times New Roman" panose="02020603050405020304" pitchFamily="18" charset="0"/>
                <a:cs typeface="Times New Roman" panose="02020603050405020304" pitchFamily="18" charset="0"/>
              </a:rPr>
              <a:t>User(player will win the game.</a:t>
            </a:r>
          </a:p>
          <a:p>
            <a:r>
              <a:rPr lang="en-US" sz="2400" i="1" dirty="0" smtClean="0">
                <a:latin typeface="Times New Roman" panose="02020603050405020304" pitchFamily="18" charset="0"/>
                <a:cs typeface="Times New Roman" panose="02020603050405020304" pitchFamily="18" charset="0"/>
              </a:rPr>
              <a:t>With each incorrect word score will be deducted and with each correct alphabet score will be added.</a:t>
            </a:r>
            <a:endParaRPr lang="en-US" sz="2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86791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i="1" dirty="0">
                <a:solidFill>
                  <a:srgbClr val="7030A0"/>
                </a:solidFill>
                <a:latin typeface="Times New Roman" panose="02020603050405020304" pitchFamily="18" charset="0"/>
                <a:cs typeface="Times New Roman" panose="02020603050405020304" pitchFamily="18" charset="0"/>
              </a:rPr>
              <a:t>At the end of each user(player) will be asked for a rematch. If user(player)  chooses Y(yes), user(player) can continue to play. And N(No) for exiting.</a:t>
            </a:r>
          </a:p>
          <a:p>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If the user(player) choose Instruction the interface with some instruction which will help user(player) to understand multi-game system.</a:t>
            </a:r>
          </a:p>
          <a:p>
            <a:r>
              <a:rPr lang="en-US" sz="2400" i="1" dirty="0">
                <a:latin typeface="Times New Roman" panose="02020603050405020304" pitchFamily="18" charset="0"/>
                <a:cs typeface="Times New Roman" panose="02020603050405020304" pitchFamily="18" charset="0"/>
              </a:rPr>
              <a:t>If the user(player) choose Quit the multi-game system will be closed.</a:t>
            </a:r>
          </a:p>
          <a:p>
            <a:r>
              <a:rPr lang="en-US" sz="2400" i="1" dirty="0">
                <a:latin typeface="Times New Roman" panose="02020603050405020304" pitchFamily="18" charset="0"/>
                <a:cs typeface="Times New Roman" panose="02020603050405020304" pitchFamily="18" charset="0"/>
              </a:rPr>
              <a:t>Now use of Played history function as shown in interface.</a:t>
            </a:r>
          </a:p>
          <a:p>
            <a:r>
              <a:rPr lang="en-US" sz="2400" i="1" dirty="0">
                <a:latin typeface="Times New Roman" panose="02020603050405020304" pitchFamily="18" charset="0"/>
                <a:cs typeface="Times New Roman" panose="02020603050405020304" pitchFamily="18" charset="0"/>
              </a:rPr>
              <a:t>It will Count the number of times user(player) has played each games. or we can say how many times user(player) has visited options under Available games except quit.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Rounded Rectangle 4"/>
          <p:cNvSpPr/>
          <p:nvPr/>
        </p:nvSpPr>
        <p:spPr>
          <a:xfrm>
            <a:off x="838200" y="1897166"/>
            <a:ext cx="10195133" cy="7947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33742" y="445909"/>
            <a:ext cx="9591230" cy="1015663"/>
          </a:xfrm>
          <a:prstGeom prst="rect">
            <a:avLst/>
          </a:prstGeom>
        </p:spPr>
        <p:txBody>
          <a:bodyPr wrap="square">
            <a:spAutoFit/>
          </a:bodyPr>
          <a:lstStyle/>
          <a:p>
            <a:pPr marL="285750" indent="-285750">
              <a:buFont typeface="Wingdings" panose="05000000000000000000" pitchFamily="2" charset="2"/>
              <a:buChar char="q"/>
            </a:pPr>
            <a:r>
              <a:rPr lang="en-US" sz="2000" i="1" dirty="0" smtClean="0">
                <a:solidFill>
                  <a:srgbClr val="0070C0"/>
                </a:solidFill>
                <a:latin typeface="Times New Roman" panose="02020603050405020304" pitchFamily="18" charset="0"/>
                <a:cs typeface="Times New Roman" panose="02020603050405020304" pitchFamily="18" charset="0"/>
              </a:rPr>
              <a:t>At the end of the every game user(player) will be showed elapsed time of each game.</a:t>
            </a:r>
          </a:p>
          <a:p>
            <a:pPr marL="285750" indent="-285750">
              <a:buFont typeface="Wingdings" panose="05000000000000000000" pitchFamily="2" charset="2"/>
              <a:buChar char="q"/>
            </a:pPr>
            <a:r>
              <a:rPr lang="en-US" sz="2000" i="1" dirty="0" smtClean="0">
                <a:solidFill>
                  <a:srgbClr val="0070C0"/>
                </a:solidFill>
                <a:latin typeface="Times New Roman" panose="02020603050405020304" pitchFamily="18" charset="0"/>
                <a:cs typeface="Times New Roman" panose="02020603050405020304" pitchFamily="18" charset="0"/>
              </a:rPr>
              <a:t>At </a:t>
            </a:r>
            <a:r>
              <a:rPr lang="en-US" sz="2000" i="1" dirty="0">
                <a:solidFill>
                  <a:srgbClr val="0070C0"/>
                </a:solidFill>
                <a:latin typeface="Times New Roman" panose="02020603050405020304" pitchFamily="18" charset="0"/>
                <a:cs typeface="Times New Roman" panose="02020603050405020304" pitchFamily="18" charset="0"/>
              </a:rPr>
              <a:t>the end of </a:t>
            </a:r>
            <a:r>
              <a:rPr lang="en-US" sz="2000" i="1" dirty="0" smtClean="0">
                <a:solidFill>
                  <a:srgbClr val="0070C0"/>
                </a:solidFill>
                <a:latin typeface="Times New Roman" panose="02020603050405020304" pitchFamily="18" charset="0"/>
                <a:cs typeface="Times New Roman" panose="02020603050405020304" pitchFamily="18" charset="0"/>
              </a:rPr>
              <a:t>game </a:t>
            </a:r>
            <a:r>
              <a:rPr lang="en-US" sz="2000" i="1" dirty="0">
                <a:solidFill>
                  <a:srgbClr val="0070C0"/>
                </a:solidFill>
                <a:latin typeface="Times New Roman" panose="02020603050405020304" pitchFamily="18" charset="0"/>
                <a:cs typeface="Times New Roman" panose="02020603050405020304" pitchFamily="18" charset="0"/>
              </a:rPr>
              <a:t>user(player) will be </a:t>
            </a:r>
            <a:r>
              <a:rPr lang="en-US" sz="2000" i="1" dirty="0" smtClean="0">
                <a:solidFill>
                  <a:srgbClr val="0070C0"/>
                </a:solidFill>
                <a:latin typeface="Times New Roman" panose="02020603050405020304" pitchFamily="18" charset="0"/>
                <a:cs typeface="Times New Roman" panose="02020603050405020304" pitchFamily="18" charset="0"/>
              </a:rPr>
              <a:t>showed current day , date and time as well as time duration for which user(player) has played the whole game(sum of all elapsed time).</a:t>
            </a:r>
            <a:endParaRPr lang="en-US"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545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818832" cy="908197"/>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i="1" u="sng" dirty="0">
                <a:solidFill>
                  <a:schemeClr val="accent4">
                    <a:lumMod val="75000"/>
                  </a:schemeClr>
                </a:solidFill>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838200" y="1521151"/>
            <a:ext cx="10515600" cy="5200324"/>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0" indent="0">
              <a:buNone/>
            </a:pPr>
            <a:endParaRPr lang="en-US" sz="2400" i="1" dirty="0" smtClean="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The need of this projects named as Multi –game system are as follows:</a:t>
            </a:r>
          </a:p>
          <a:p>
            <a:r>
              <a:rPr lang="en-US" sz="2400" i="1" dirty="0" smtClean="0">
                <a:latin typeface="Times New Roman" panose="02020603050405020304" pitchFamily="18" charset="0"/>
                <a:cs typeface="Times New Roman" panose="02020603050405020304" pitchFamily="18" charset="0"/>
              </a:rPr>
              <a:t>To improve the concept of different header files.</a:t>
            </a:r>
          </a:p>
          <a:p>
            <a:r>
              <a:rPr lang="en-US" sz="2400" i="1" dirty="0" smtClean="0">
                <a:latin typeface="Times New Roman" panose="02020603050405020304" pitchFamily="18" charset="0"/>
                <a:cs typeface="Times New Roman" panose="02020603050405020304" pitchFamily="18" charset="0"/>
              </a:rPr>
              <a:t>To learn in deep concepts of object oriented programming language.</a:t>
            </a:r>
          </a:p>
          <a:p>
            <a:r>
              <a:rPr lang="en-US" sz="2400" i="1" dirty="0" smtClean="0">
                <a:latin typeface="Times New Roman" panose="02020603050405020304" pitchFamily="18" charset="0"/>
                <a:cs typeface="Times New Roman" panose="02020603050405020304" pitchFamily="18" charset="0"/>
              </a:rPr>
              <a:t>This game allows user(player) to choose games as it have the list of the games and we can add more games in the list in future.</a:t>
            </a:r>
          </a:p>
          <a:p>
            <a:r>
              <a:rPr lang="en-US" b="1" i="1" dirty="0">
                <a:latin typeface="Times New Roman" panose="02020603050405020304" pitchFamily="18" charset="0"/>
                <a:cs typeface="Times New Roman" panose="02020603050405020304" pitchFamily="18" charset="0"/>
              </a:rPr>
              <a:t>For relieving stress </a:t>
            </a:r>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As we all are aware that everyone is dealing with a stressful life now-a-days and looking an easiest way to cope with it. And for this problem this multigame system will help user to use their spare time to get relaxed.</a:t>
            </a:r>
          </a:p>
          <a:p>
            <a:pPr marL="0" indent="0">
              <a:buNone/>
            </a:pPr>
            <a:endParaRPr lang="en-US"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Less Requirements </a:t>
            </a:r>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As we know other games requirements are too high and complex and it is difficult for everyone to manage those requirements as a help and to solution to this problem this multi-game system requires very less requirements and everyone can enjoy it.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93034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6730</TotalTime>
  <Words>2498</Words>
  <Application>Microsoft Office PowerPoint</Application>
  <PresentationFormat>Widescreen</PresentationFormat>
  <Paragraphs>399</Paragraphs>
  <Slides>30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30</vt:i4>
      </vt:variant>
    </vt:vector>
  </HeadingPairs>
  <TitlesOfParts>
    <vt:vector size="41" baseType="lpstr">
      <vt:lpstr>Arial Unicode MS</vt:lpstr>
      <vt:lpstr>Arial</vt:lpstr>
      <vt:lpstr>Calibri</vt:lpstr>
      <vt:lpstr>Calibri Light</vt:lpstr>
      <vt:lpstr>Casper</vt:lpstr>
      <vt:lpstr>Karla</vt:lpstr>
      <vt:lpstr>Times New Roman</vt:lpstr>
      <vt:lpstr>Wingdings</vt:lpstr>
      <vt:lpstr>1_Office Theme</vt:lpstr>
      <vt:lpstr>2_Office Theme</vt:lpstr>
      <vt:lpstr>Contents Slide Master</vt:lpstr>
      <vt:lpstr>PowerPoint Presentation</vt:lpstr>
      <vt:lpstr>PowerPoint Presentation</vt:lpstr>
      <vt:lpstr>PowerPoint Presentation</vt:lpstr>
      <vt:lpstr>PowerPoint Presentation</vt:lpstr>
      <vt:lpstr>PowerPoint Presentation</vt:lpstr>
      <vt:lpstr>PowerPoint Presentation</vt:lpstr>
      <vt:lpstr> Detail About Hangman game :-  </vt:lpstr>
      <vt:lpstr>PowerPoint Presentation</vt:lpstr>
      <vt:lpstr>PROBLEM FORMULATION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SHUBHAM</cp:lastModifiedBy>
  <cp:revision>544</cp:revision>
  <dcterms:created xsi:type="dcterms:W3CDTF">2019-01-09T10:33:58Z</dcterms:created>
  <dcterms:modified xsi:type="dcterms:W3CDTF">2021-07-27T05:52:42Z</dcterms:modified>
</cp:coreProperties>
</file>