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61" r:id="rId4"/>
    <p:sldId id="266" r:id="rId5"/>
    <p:sldId id="262" r:id="rId6"/>
    <p:sldId id="264" r:id="rId7"/>
    <p:sldId id="265" r:id="rId8"/>
    <p:sldId id="263" r:id="rId9"/>
    <p:sldId id="267" r:id="rId10"/>
    <p:sldId id="25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1" autoAdjust="0"/>
    <p:restoredTop sz="94660" autoAdjust="0"/>
  </p:normalViewPr>
  <p:slideViewPr>
    <p:cSldViewPr snapToGrid="0">
      <p:cViewPr>
        <p:scale>
          <a:sx n="81" d="100"/>
          <a:sy n="81" d="100"/>
        </p:scale>
        <p:origin x="-288" y="21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 panose="020B0604020202020204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9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8154" y="466705"/>
            <a:ext cx="8897815" cy="1479326"/>
          </a:xfrm>
        </p:spPr>
        <p:txBody>
          <a:bodyPr>
            <a:noAutofit/>
          </a:bodyPr>
          <a:lstStyle/>
          <a:p>
            <a:pPr algn="ctr"/>
            <a:r>
              <a:rPr lang="en-US" sz="5400" dirty="0" err="1" smtClean="0">
                <a:latin typeface="Castellar" panose="020A0402060406010301" pitchFamily="18" charset="0"/>
                <a:cs typeface="Aldhabi" panose="020B0604020202020204" pitchFamily="2" charset="-78"/>
              </a:rPr>
              <a:t>LuxyRide</a:t>
            </a:r>
            <a:endParaRPr lang="en-IN" sz="5400" dirty="0">
              <a:latin typeface="Castellar" panose="020A0402060406010301" pitchFamily="18" charset="0"/>
              <a:cs typeface="Aldhabi" panose="020B0604020202020204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8173" y="3429000"/>
            <a:ext cx="7197726" cy="2648504"/>
          </a:xfrm>
        </p:spPr>
        <p:txBody>
          <a:bodyPr>
            <a:normAutofit/>
          </a:bodyPr>
          <a:lstStyle/>
          <a:p>
            <a:pPr algn="l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AKSHAY KUMAR SHARMA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123" y="609600"/>
            <a:ext cx="11605846" cy="1456267"/>
          </a:xfrm>
        </p:spPr>
        <p:txBody>
          <a:bodyPr/>
          <a:lstStyle/>
          <a:p>
            <a:r>
              <a:rPr lang="en-US" dirty="0" smtClean="0">
                <a:latin typeface="Castellar" panose="020A0402060406010301" pitchFamily="18" charset="0"/>
              </a:rPr>
              <a:t>  Credit Card Types AND THEIR IMPACTS</a:t>
            </a:r>
            <a:endParaRPr lang="en-US" dirty="0">
              <a:latin typeface="Castellar" panose="020A0402060406010301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75" y="2584195"/>
            <a:ext cx="5591910" cy="4602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Content Placeholder 4"/>
          <p:cNvGraphicFramePr/>
          <p:nvPr/>
        </p:nvGraphicFramePr>
        <p:xfrm>
          <a:off x="6037385" y="2704916"/>
          <a:ext cx="5943600" cy="3890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/>
                <a:gridCol w="1072354"/>
                <a:gridCol w="1326818"/>
                <a:gridCol w="1224759"/>
                <a:gridCol w="1252869"/>
              </a:tblGrid>
              <a:tr h="66027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Master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Card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American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Express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Visa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Discover</a:t>
                      </a:r>
                      <a:endParaRPr lang="en-US" dirty="0"/>
                    </a:p>
                  </a:txBody>
                  <a:tcPr/>
                </a:tc>
              </a:tr>
              <a:tr h="771851">
                <a:tc>
                  <a:txBody>
                    <a:bodyPr/>
                    <a:lstStyle/>
                    <a:p>
                      <a:r>
                        <a:rPr lang="en-US" dirty="0" smtClean="0"/>
                        <a:t>Count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1836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2484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3712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148</a:t>
                      </a:r>
                      <a:endParaRPr lang="en-US" dirty="0"/>
                    </a:p>
                  </a:txBody>
                  <a:tcPr/>
                </a:tc>
              </a:tr>
              <a:tr h="771851">
                <a:tc>
                  <a:txBody>
                    <a:bodyPr/>
                    <a:lstStyle/>
                    <a:p>
                      <a:r>
                        <a:rPr lang="en-US" dirty="0" smtClean="0"/>
                        <a:t>Mean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Profit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24.92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24.85</a:t>
                      </a:r>
                      <a:endParaRPr lang="en-US" dirty="0"/>
                    </a:p>
                  </a:txBody>
                  <a:tcPr/>
                </a:tc>
              </a:tr>
              <a:tr h="771851">
                <a:tc>
                  <a:txBody>
                    <a:bodyPr/>
                    <a:lstStyle/>
                    <a:p>
                      <a:r>
                        <a:rPr lang="en-US" dirty="0" smtClean="0"/>
                        <a:t>Profit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45764.87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61905.95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91143.07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3678.80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  <a:tr h="771851">
                <a:tc>
                  <a:txBody>
                    <a:bodyPr/>
                    <a:lstStyle/>
                    <a:p>
                      <a:r>
                        <a:rPr lang="en-US" dirty="0" smtClean="0"/>
                        <a:t>Profit</a:t>
                      </a:r>
                      <a:endParaRPr lang="en-US" dirty="0" smtClean="0"/>
                    </a:p>
                    <a:p>
                      <a:r>
                        <a:rPr lang="en-US" dirty="0" smtClean="0"/>
                        <a:t>After </a:t>
                      </a:r>
                      <a:r>
                        <a:rPr lang="en-US" dirty="0" err="1" smtClean="0"/>
                        <a:t>Cashback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38762.52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61905.95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91143.07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3678.80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Castellar" panose="020A0402060406010301" pitchFamily="18" charset="0"/>
              </a:rPr>
              <a:t>CASHBACK</a:t>
            </a:r>
            <a:endParaRPr lang="en-US" dirty="0">
              <a:latin typeface="Castellar" panose="020A0402060406010301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062" y="2763389"/>
            <a:ext cx="7831015" cy="3649133"/>
          </a:xfrm>
        </p:spPr>
        <p:txBody>
          <a:bodyPr/>
          <a:lstStyle/>
          <a:p>
            <a:r>
              <a:rPr lang="en-US" dirty="0" smtClean="0"/>
              <a:t>We have given </a:t>
            </a:r>
            <a:r>
              <a:rPr lang="en-US" dirty="0" err="1" smtClean="0"/>
              <a:t>cashback</a:t>
            </a:r>
            <a:r>
              <a:rPr lang="en-US" dirty="0" smtClean="0"/>
              <a:t> as 2% of the  </a:t>
            </a:r>
            <a:r>
              <a:rPr lang="en-US" dirty="0" err="1" smtClean="0"/>
              <a:t>customer_total</a:t>
            </a:r>
            <a:r>
              <a:rPr lang="en-US" dirty="0" smtClean="0"/>
              <a:t> to MasterCard users </a:t>
            </a:r>
            <a:r>
              <a:rPr lang="en-US" dirty="0" err="1" smtClean="0"/>
              <a:t>exculsively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 The entire </a:t>
            </a:r>
            <a:r>
              <a:rPr lang="en-US" dirty="0" err="1" smtClean="0"/>
              <a:t>cashback</a:t>
            </a:r>
            <a:r>
              <a:rPr lang="en-US" dirty="0" smtClean="0"/>
              <a:t> was paid out of our own </a:t>
            </a:r>
            <a:r>
              <a:rPr lang="en-US" dirty="0" err="1" smtClean="0"/>
              <a:t>Luxi</a:t>
            </a:r>
            <a:r>
              <a:rPr lang="en-US" dirty="0" smtClean="0"/>
              <a:t> Profit.  The  total amount we give in </a:t>
            </a:r>
            <a:r>
              <a:rPr lang="en-US" dirty="0" err="1" smtClean="0"/>
              <a:t>cashback</a:t>
            </a:r>
            <a:r>
              <a:rPr lang="en-US" dirty="0" smtClean="0"/>
              <a:t> is  $ 7002.34.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99% of the </a:t>
            </a:r>
            <a:r>
              <a:rPr lang="en-US" dirty="0" err="1" smtClean="0"/>
              <a:t>cashbacks</a:t>
            </a:r>
            <a:r>
              <a:rPr lang="en-US" dirty="0" smtClean="0"/>
              <a:t> remain within $ 7 range and the mean is $ 3.8.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Only 0.87% of the </a:t>
            </a:r>
            <a:r>
              <a:rPr lang="en-US" dirty="0" err="1" smtClean="0"/>
              <a:t>cashbacks</a:t>
            </a:r>
            <a:r>
              <a:rPr lang="en-US" dirty="0" smtClean="0"/>
              <a:t> cross the $ 7  range. </a:t>
            </a:r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0348" y="2517529"/>
            <a:ext cx="4131652" cy="3894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22" y="609600"/>
            <a:ext cx="11843439" cy="1456267"/>
          </a:xfrm>
        </p:spPr>
        <p:txBody>
          <a:bodyPr/>
          <a:lstStyle/>
          <a:p>
            <a:r>
              <a:rPr lang="en-US" dirty="0" smtClean="0">
                <a:latin typeface="Castellar" panose="020A0402060406010301" pitchFamily="18" charset="0"/>
              </a:rPr>
              <a:t>Merchant acc. id and its components</a:t>
            </a:r>
            <a:endParaRPr lang="en-US" dirty="0">
              <a:latin typeface="Castellar" panose="020A0402060406010301" pitchFamily="18" charset="0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314" y="2172927"/>
            <a:ext cx="5606761" cy="465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977661" y="644771"/>
            <a:ext cx="5756031" cy="1430214"/>
          </a:xfrm>
        </p:spPr>
        <p:txBody>
          <a:bodyPr/>
          <a:lstStyle/>
          <a:p>
            <a:r>
              <a:rPr lang="en-US" sz="3600" dirty="0" smtClean="0">
                <a:latin typeface="Castellar" panose="020A0402060406010301" pitchFamily="18" charset="0"/>
              </a:rPr>
              <a:t>Profit</a:t>
            </a:r>
            <a:r>
              <a:rPr lang="en-US" dirty="0" smtClean="0">
                <a:latin typeface="Castellar" panose="020A0402060406010301" pitchFamily="18" charset="0"/>
              </a:rPr>
              <a:t> Dependencies</a:t>
            </a:r>
            <a:endParaRPr lang="en-US" dirty="0">
              <a:latin typeface="Castellar" panose="020A0402060406010301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85800" y="2661138"/>
            <a:ext cx="10131428" cy="3130062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 smtClean="0">
                <a:latin typeface="Century Schoolbook" pitchFamily="18" charset="0"/>
              </a:rPr>
              <a:t>Our profit that is denoted by </a:t>
            </a:r>
            <a:r>
              <a:rPr lang="en-US" sz="2400" dirty="0" err="1" smtClean="0">
                <a:latin typeface="Century Schoolbook" pitchFamily="18" charset="0"/>
              </a:rPr>
              <a:t>Luxi</a:t>
            </a:r>
            <a:r>
              <a:rPr lang="en-US" sz="2400" dirty="0" smtClean="0">
                <a:latin typeface="Century Schoolbook" pitchFamily="18" charset="0"/>
              </a:rPr>
              <a:t> Profit is mainly dependent on a few factors :-</a:t>
            </a:r>
            <a:endParaRPr lang="en-US" sz="2400" dirty="0" smtClean="0">
              <a:latin typeface="Century Schoolbook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Century Schoolbook" pitchFamily="18" charset="0"/>
              </a:rPr>
              <a:t>gratuity_price</a:t>
            </a:r>
            <a:r>
              <a:rPr lang="en-US" dirty="0" smtClean="0">
                <a:latin typeface="Century Schoolbook" pitchFamily="18" charset="0"/>
              </a:rPr>
              <a:t>                             </a:t>
            </a:r>
            <a:r>
              <a:rPr lang="en-US" dirty="0" smtClean="0">
                <a:latin typeface="Century Schoolbook" pitchFamily="18" charset="0"/>
              </a:rPr>
              <a:t> </a:t>
            </a:r>
            <a:r>
              <a:rPr lang="en-US" dirty="0" smtClean="0">
                <a:latin typeface="Century Schoolbook" pitchFamily="18" charset="0"/>
              </a:rPr>
              <a:t>- 42.84</a:t>
            </a:r>
            <a:endParaRPr lang="en-US" dirty="0">
              <a:latin typeface="Century Schoolbook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Century Schoolbook" pitchFamily="18" charset="0"/>
              </a:rPr>
              <a:t>affiliate_gratuity_price</a:t>
            </a:r>
            <a:r>
              <a:rPr lang="en-US" dirty="0" smtClean="0">
                <a:latin typeface="Century Schoolbook" pitchFamily="18" charset="0"/>
              </a:rPr>
              <a:t>               </a:t>
            </a:r>
            <a:r>
              <a:rPr lang="en-US" dirty="0" smtClean="0">
                <a:latin typeface="Century Schoolbook" pitchFamily="18" charset="0"/>
              </a:rPr>
              <a:t>- </a:t>
            </a:r>
            <a:r>
              <a:rPr lang="en-US" dirty="0" smtClean="0">
                <a:latin typeface="Century Schoolbook" pitchFamily="18" charset="0"/>
              </a:rPr>
              <a:t>43.06</a:t>
            </a:r>
            <a:endParaRPr lang="en-US" dirty="0">
              <a:latin typeface="Century Schoolbook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Century Schoolbook" pitchFamily="18" charset="0"/>
              </a:rPr>
              <a:t>affiliate_processing_fee</a:t>
            </a:r>
            <a:r>
              <a:rPr lang="en-US" dirty="0" smtClean="0">
                <a:latin typeface="Century Schoolbook" pitchFamily="18" charset="0"/>
              </a:rPr>
              <a:t>              </a:t>
            </a:r>
            <a:r>
              <a:rPr lang="en-US" dirty="0" smtClean="0">
                <a:latin typeface="Century Schoolbook" pitchFamily="18" charset="0"/>
              </a:rPr>
              <a:t>- </a:t>
            </a:r>
            <a:r>
              <a:rPr lang="en-US" dirty="0" smtClean="0">
                <a:latin typeface="Century Schoolbook" pitchFamily="18" charset="0"/>
              </a:rPr>
              <a:t>72.44</a:t>
            </a:r>
            <a:endParaRPr lang="en-US" dirty="0">
              <a:latin typeface="Century Schoolbook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Century Schoolbook" pitchFamily="18" charset="0"/>
              </a:rPr>
              <a:t>affiliate_trip_price</a:t>
            </a:r>
            <a:r>
              <a:rPr lang="en-US" dirty="0" smtClean="0">
                <a:latin typeface="Century Schoolbook" pitchFamily="18" charset="0"/>
              </a:rPr>
              <a:t>                      </a:t>
            </a:r>
            <a:r>
              <a:rPr lang="en-US" dirty="0" smtClean="0">
                <a:latin typeface="Century Schoolbook" pitchFamily="18" charset="0"/>
              </a:rPr>
              <a:t>- </a:t>
            </a:r>
            <a:r>
              <a:rPr lang="en-US" dirty="0" smtClean="0">
                <a:latin typeface="Century Schoolbook" pitchFamily="18" charset="0"/>
              </a:rPr>
              <a:t>66.79 </a:t>
            </a:r>
            <a:endParaRPr lang="en-US" dirty="0" smtClean="0">
              <a:latin typeface="Century Schoolbook" pitchFamily="18" charset="0"/>
            </a:endParaRPr>
          </a:p>
          <a:p>
            <a:endParaRPr lang="en-US" dirty="0">
              <a:latin typeface="Century Schoolbook" pitchFamily="18" charset="0"/>
            </a:endParaRPr>
          </a:p>
          <a:p>
            <a:r>
              <a:rPr lang="en-US" dirty="0" smtClean="0">
                <a:latin typeface="Century Schoolbook" pitchFamily="18" charset="0"/>
              </a:rPr>
              <a:t>We utilized </a:t>
            </a:r>
            <a:r>
              <a:rPr lang="en-US" dirty="0" smtClean="0">
                <a:latin typeface="Century Schoolbook" pitchFamily="18" charset="0"/>
              </a:rPr>
              <a:t>17% </a:t>
            </a:r>
            <a:r>
              <a:rPr lang="en-US" dirty="0" smtClean="0">
                <a:latin typeface="Century Schoolbook" pitchFamily="18" charset="0"/>
              </a:rPr>
              <a:t>of the total gratuity price to boost our profit up. </a:t>
            </a:r>
            <a:endParaRPr lang="en-US" dirty="0">
              <a:latin typeface="Century Schoolbook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908" y="785446"/>
            <a:ext cx="6164653" cy="1477108"/>
          </a:xfrm>
        </p:spPr>
        <p:txBody>
          <a:bodyPr/>
          <a:lstStyle/>
          <a:p>
            <a:r>
              <a:rPr lang="en-US" sz="3600" dirty="0" smtClean="0">
                <a:latin typeface="Castellar" panose="020A0402060406010301" pitchFamily="18" charset="0"/>
              </a:rPr>
              <a:t>Gratuity</a:t>
            </a:r>
            <a:r>
              <a:rPr lang="en-US" dirty="0" smtClean="0">
                <a:latin typeface="Castellar" panose="020A0402060406010301" pitchFamily="18" charset="0"/>
              </a:rPr>
              <a:t> </a:t>
            </a:r>
            <a:r>
              <a:rPr lang="en-US" sz="3600" dirty="0" smtClean="0">
                <a:latin typeface="Castellar" panose="020A0402060406010301" pitchFamily="18" charset="0"/>
              </a:rPr>
              <a:t>Price</a:t>
            </a:r>
            <a:r>
              <a:rPr lang="en-US" dirty="0" smtClean="0">
                <a:latin typeface="Castellar" panose="020A0402060406010301" pitchFamily="18" charset="0"/>
              </a:rPr>
              <a:t> </a:t>
            </a:r>
            <a:endParaRPr lang="en-US" dirty="0">
              <a:latin typeface="Castellar" panose="020A0402060406010301" pitchFamily="18" charset="0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Gratuity Price has most of its values between 0 and 25. </a:t>
            </a:r>
            <a:endParaRPr lang="en-US" dirty="0" smtClean="0"/>
          </a:p>
          <a:p>
            <a:r>
              <a:rPr lang="en-US" dirty="0" smtClean="0"/>
              <a:t>Thus even if we take 18% of its total value we will be getting an average of $ 4-5 .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Same for the affiliate gratuity price. </a:t>
            </a:r>
            <a:endParaRPr lang="en-US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7630" y="1006111"/>
            <a:ext cx="4876799" cy="4620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5815" y="703385"/>
            <a:ext cx="4079631" cy="1491436"/>
          </a:xfrm>
        </p:spPr>
        <p:txBody>
          <a:bodyPr/>
          <a:lstStyle/>
          <a:p>
            <a:r>
              <a:rPr lang="en-US" dirty="0" smtClean="0">
                <a:latin typeface="Castellar" panose="020A0402060406010301" pitchFamily="18" charset="0"/>
              </a:rPr>
              <a:t>Final profit</a:t>
            </a:r>
            <a:endParaRPr lang="en-US" dirty="0">
              <a:latin typeface="Castellar" panose="020A0402060406010301" pitchFamily="18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2342714"/>
            <a:ext cx="4995863" cy="3247310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1363" y="2342714"/>
            <a:ext cx="4995862" cy="3247310"/>
          </a:xfr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8445" y="925471"/>
            <a:ext cx="8247185" cy="1371600"/>
          </a:xfrm>
        </p:spPr>
        <p:txBody>
          <a:bodyPr>
            <a:noAutofit/>
          </a:bodyPr>
          <a:lstStyle/>
          <a:p>
            <a:r>
              <a:rPr lang="en-US" sz="4400" dirty="0" smtClean="0">
                <a:latin typeface="Castellar" panose="020A0402060406010301" pitchFamily="18" charset="0"/>
              </a:rPr>
              <a:t>  Final Comparison</a:t>
            </a:r>
            <a:endParaRPr lang="en-US" sz="4400" dirty="0">
              <a:latin typeface="Castellar" panose="020A0402060406010301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332892" y="2767428"/>
          <a:ext cx="7092462" cy="3927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3116"/>
                <a:gridCol w="1724398"/>
                <a:gridCol w="1821832"/>
                <a:gridCol w="1773116"/>
              </a:tblGrid>
              <a:tr h="130907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Before Cash back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After</a:t>
                      </a:r>
                      <a:r>
                        <a:rPr lang="en-US" sz="2400" baseline="0" dirty="0" smtClean="0"/>
                        <a:t> Cash back to MasterCard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After Final Changes of 0.17%</a:t>
                      </a:r>
                      <a:endParaRPr lang="en-US" sz="2400" dirty="0"/>
                    </a:p>
                  </a:txBody>
                  <a:tcPr/>
                </a:tc>
              </a:tr>
              <a:tr h="130907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Profit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202492.69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195490.3494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249894.34</a:t>
                      </a:r>
                      <a:endParaRPr lang="en-US" sz="2000" dirty="0"/>
                    </a:p>
                  </a:txBody>
                  <a:tcPr/>
                </a:tc>
              </a:tr>
              <a:tr h="130907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Profit Percentage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13.016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12.57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16.06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0807" y="1431853"/>
            <a:ext cx="10131425" cy="364913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dirty="0">
                <a:latin typeface="Castellar" panose="020A0402060406010301" pitchFamily="18" charset="0"/>
              </a:rPr>
              <a:t>THANK YOU </a:t>
            </a:r>
            <a:endParaRPr lang="en-IN" sz="6000" dirty="0">
              <a:latin typeface="Castellar" panose="020A0402060406010301" pitchFamily="18" charset="0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{AEFAA40A-CBF4-4885-BF75-9D35ADDBE32A}tf03457452</Template>
  <TotalTime>0</TotalTime>
  <Words>1345</Words>
  <Application>WPS Presentation</Application>
  <PresentationFormat>Custom</PresentationFormat>
  <Paragraphs>127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3" baseType="lpstr">
      <vt:lpstr>Arial</vt:lpstr>
      <vt:lpstr>SimSun</vt:lpstr>
      <vt:lpstr>Wingdings</vt:lpstr>
      <vt:lpstr>Arial</vt:lpstr>
      <vt:lpstr>Castellar</vt:lpstr>
      <vt:lpstr>Segoe Print</vt:lpstr>
      <vt:lpstr>Aldhabi</vt:lpstr>
      <vt:lpstr>Times New Roman</vt:lpstr>
      <vt:lpstr>Century Schoolbook</vt:lpstr>
      <vt:lpstr>Calibri</vt:lpstr>
      <vt:lpstr>Microsoft YaHei</vt:lpstr>
      <vt:lpstr>Arial Unicode MS</vt:lpstr>
      <vt:lpstr>Calibri Light</vt:lpstr>
      <vt:lpstr>Celestial</vt:lpstr>
      <vt:lpstr>LuxyRide</vt:lpstr>
      <vt:lpstr>  Credit Card Types AND THEIR IMPACTS</vt:lpstr>
      <vt:lpstr>CASHBACK</vt:lpstr>
      <vt:lpstr>Merchant acc. id and its components</vt:lpstr>
      <vt:lpstr>Profit Dependencies</vt:lpstr>
      <vt:lpstr>Gratuity Price </vt:lpstr>
      <vt:lpstr>Final profit</vt:lpstr>
      <vt:lpstr>  Final Comparison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recognition using deep learning</dc:title>
  <dc:creator>Cynthia Welton</dc:creator>
  <cp:lastModifiedBy>Akki Sharma</cp:lastModifiedBy>
  <cp:revision>25</cp:revision>
  <dcterms:created xsi:type="dcterms:W3CDTF">2021-05-13T08:36:00Z</dcterms:created>
  <dcterms:modified xsi:type="dcterms:W3CDTF">2021-09-26T07:48:21Z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FE114ABE36E84149B14EB2E64A180F53</vt:lpwstr>
  </property>
  <property fmtid="{D5CDD505-2E9C-101B-9397-08002B2CF9AE}" pid="3" name="KSOProductBuildVer">
    <vt:lpwstr>1033-11.2.0.10323</vt:lpwstr>
  </property>
</Properties>
</file>