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77" r:id="rId3"/>
    <p:sldId id="278" r:id="rId4"/>
    <p:sldId id="281" r:id="rId5"/>
    <p:sldId id="258" r:id="rId6"/>
    <p:sldId id="280" r:id="rId7"/>
    <p:sldId id="279" r:id="rId8"/>
    <p:sldId id="282" r:id="rId9"/>
    <p:sldId id="284" r:id="rId10"/>
    <p:sldId id="285" r:id="rId11"/>
    <p:sldId id="288" r:id="rId12"/>
    <p:sldId id="28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6">
          <p15:clr>
            <a:srgbClr val="A4A3A4"/>
          </p15:clr>
        </p15:guide>
        <p15:guide id="2" pos="286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7" d="100"/>
          <a:sy n="77" d="100"/>
        </p:scale>
        <p:origin x="1206" y="138"/>
      </p:cViewPr>
      <p:guideLst>
        <p:guide orient="horz" pos="2166"/>
        <p:guide pos="286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DA716E0-ADAC-4AB9-A8C7-7602795C48AB}"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7B77D-840D-4CBE-9F31-A3462FAC56F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A716E0-ADAC-4AB9-A8C7-7602795C48AB}"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7B77D-840D-4CBE-9F31-A3462FAC56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A716E0-ADAC-4AB9-A8C7-7602795C48AB}"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7B77D-840D-4CBE-9F31-A3462FAC56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A716E0-ADAC-4AB9-A8C7-7602795C48AB}"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7B77D-840D-4CBE-9F31-A3462FAC56F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A716E0-ADAC-4AB9-A8C7-7602795C48AB}"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7B77D-840D-4CBE-9F31-A3462FAC56F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DA716E0-ADAC-4AB9-A8C7-7602795C48AB}"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17B77D-840D-4CBE-9F31-A3462FAC56F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DA716E0-ADAC-4AB9-A8C7-7602795C48AB}" type="datetimeFigureOut">
              <a:rPr lang="en-US" smtClean="0"/>
              <a:t>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17B77D-840D-4CBE-9F31-A3462FAC56F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DA716E0-ADAC-4AB9-A8C7-7602795C48AB}" type="datetimeFigureOut">
              <a:rPr lang="en-US" smtClean="0"/>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17B77D-840D-4CBE-9F31-A3462FAC56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A716E0-ADAC-4AB9-A8C7-7602795C48AB}" type="datetimeFigureOut">
              <a:rPr lang="en-US" smtClean="0"/>
              <a:t>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17B77D-840D-4CBE-9F31-A3462FAC56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A716E0-ADAC-4AB9-A8C7-7602795C48AB}"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17B77D-840D-4CBE-9F31-A3462FAC56F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A716E0-ADAC-4AB9-A8C7-7602795C48AB}"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17B77D-840D-4CBE-9F31-A3462FAC56F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A716E0-ADAC-4AB9-A8C7-7602795C48AB}" type="datetimeFigureOut">
              <a:rPr lang="en-US" smtClean="0"/>
              <a:t>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17B77D-840D-4CBE-9F31-A3462FAC56F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Future%20Planning.xlsx"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pngimg.com/download/66563"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Work%20Planning.xlsx"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896" y="20782"/>
            <a:ext cx="9144000" cy="6858000"/>
          </a:xfrm>
          <a:prstGeom prst="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76200" y="1327664"/>
            <a:ext cx="4876800" cy="584775"/>
          </a:xfrm>
          <a:prstGeom prst="rect">
            <a:avLst/>
          </a:prstGeom>
          <a:solidFill>
            <a:schemeClr val="tx1"/>
          </a:solidFill>
        </p:spPr>
        <p:txBody>
          <a:bodyPr wrap="square" rtlCol="0">
            <a:spAutoFit/>
          </a:bodyPr>
          <a:lstStyle/>
          <a:p>
            <a:r>
              <a:rPr lang="en-US" sz="3200" b="1" dirty="0">
                <a:solidFill>
                  <a:schemeClr val="bg1"/>
                </a:solidFill>
                <a:effectLst>
                  <a:outerShdw blurRad="38100" dist="38100" dir="2700000" algn="tl">
                    <a:srgbClr val="000000">
                      <a:alpha val="43137"/>
                    </a:srgbClr>
                  </a:outerShdw>
                </a:effectLst>
              </a:rPr>
              <a:t>DOCUMENT SERVER</a:t>
            </a:r>
          </a:p>
        </p:txBody>
      </p:sp>
      <p:sp>
        <p:nvSpPr>
          <p:cNvPr id="17" name="TextBox 16"/>
          <p:cNvSpPr txBox="1"/>
          <p:nvPr/>
        </p:nvSpPr>
        <p:spPr>
          <a:xfrm>
            <a:off x="0" y="3218819"/>
            <a:ext cx="3028949" cy="400110"/>
          </a:xfrm>
          <a:prstGeom prst="rect">
            <a:avLst/>
          </a:prstGeom>
          <a:solidFill>
            <a:schemeClr val="tx1">
              <a:lumMod val="50000"/>
              <a:lumOff val="50000"/>
            </a:schemeClr>
          </a:solidFill>
        </p:spPr>
        <p:txBody>
          <a:bodyPr wrap="square" rtlCol="0">
            <a:spAutoFit/>
          </a:bodyPr>
          <a:lstStyle/>
          <a:p>
            <a:pPr algn="just"/>
            <a:r>
              <a:rPr lang="en-US" sz="2000" dirty="0">
                <a:solidFill>
                  <a:schemeClr val="bg1"/>
                </a:solidFill>
                <a:latin typeface="Times New Roman" panose="02020603050405020304" pitchFamily="18" charset="0"/>
                <a:cs typeface="Times New Roman" panose="02020603050405020304" pitchFamily="18" charset="0"/>
              </a:rPr>
              <a:t>PROJECT BY</a:t>
            </a:r>
          </a:p>
        </p:txBody>
      </p:sp>
      <p:sp>
        <p:nvSpPr>
          <p:cNvPr id="20" name="TextBox 19"/>
          <p:cNvSpPr txBox="1"/>
          <p:nvPr/>
        </p:nvSpPr>
        <p:spPr>
          <a:xfrm>
            <a:off x="6019800" y="3124200"/>
            <a:ext cx="3124200" cy="400110"/>
          </a:xfrm>
          <a:prstGeom prst="rect">
            <a:avLst/>
          </a:prstGeom>
          <a:solidFill>
            <a:schemeClr val="tx1">
              <a:lumMod val="50000"/>
              <a:lumOff val="50000"/>
            </a:schemeClr>
          </a:solid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PROJECT GUIDE</a:t>
            </a: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1286" y="338373"/>
            <a:ext cx="2043114" cy="2245534"/>
          </a:xfrm>
          <a:prstGeom prst="rect">
            <a:avLst/>
          </a:prstGeom>
        </p:spPr>
      </p:pic>
      <p:sp>
        <p:nvSpPr>
          <p:cNvPr id="23" name="TextBox 22"/>
          <p:cNvSpPr txBox="1"/>
          <p:nvPr/>
        </p:nvSpPr>
        <p:spPr>
          <a:xfrm>
            <a:off x="90487" y="173393"/>
            <a:ext cx="7086600" cy="1077218"/>
          </a:xfrm>
          <a:prstGeom prst="rect">
            <a:avLst/>
          </a:prstGeom>
          <a:noFill/>
        </p:spPr>
        <p:txBody>
          <a:bodyPr wrap="square" rtlCol="0">
            <a:spAutoFit/>
          </a:bodyPr>
          <a:lstStyle/>
          <a:p>
            <a:r>
              <a:rPr lang="en-US" sz="3200" b="1" dirty="0"/>
              <a:t>KONARK INSTITUTE OF </a:t>
            </a:r>
          </a:p>
          <a:p>
            <a:r>
              <a:rPr lang="en-US" sz="3200" b="1" dirty="0"/>
              <a:t>SCIENCE AND TECHNOLOGY</a:t>
            </a:r>
          </a:p>
        </p:txBody>
      </p:sp>
      <p:sp>
        <p:nvSpPr>
          <p:cNvPr id="24" name="TextBox 23"/>
          <p:cNvSpPr txBox="1"/>
          <p:nvPr/>
        </p:nvSpPr>
        <p:spPr>
          <a:xfrm>
            <a:off x="90487" y="3810000"/>
            <a:ext cx="3033713"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Akshay Kumar (1801214006)</a:t>
            </a:r>
          </a:p>
          <a:p>
            <a:pPr algn="just"/>
            <a:r>
              <a:rPr lang="en-US" dirty="0" err="1">
                <a:latin typeface="Times New Roman" panose="02020603050405020304" pitchFamily="18" charset="0"/>
                <a:cs typeface="Times New Roman" panose="02020603050405020304" pitchFamily="18" charset="0"/>
              </a:rPr>
              <a:t>Khushi</a:t>
            </a:r>
            <a:r>
              <a:rPr lang="en-US" dirty="0">
                <a:latin typeface="Times New Roman" panose="02020603050405020304" pitchFamily="18" charset="0"/>
                <a:cs typeface="Times New Roman" panose="02020603050405020304" pitchFamily="18" charset="0"/>
              </a:rPr>
              <a:t> (1801214032)</a:t>
            </a:r>
          </a:p>
          <a:p>
            <a:pPr algn="just"/>
            <a:r>
              <a:rPr lang="en-US" dirty="0" err="1">
                <a:latin typeface="Times New Roman" panose="02020603050405020304" pitchFamily="18" charset="0"/>
                <a:cs typeface="Times New Roman" panose="02020603050405020304" pitchFamily="18" charset="0"/>
              </a:rPr>
              <a:t>Neha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Bhagat</a:t>
            </a:r>
            <a:r>
              <a:rPr lang="en-US" dirty="0">
                <a:latin typeface="Times New Roman" panose="02020603050405020304" pitchFamily="18" charset="0"/>
                <a:cs typeface="Times New Roman" panose="02020603050405020304" pitchFamily="18" charset="0"/>
              </a:rPr>
              <a:t> (1801214050)</a:t>
            </a:r>
          </a:p>
          <a:p>
            <a:pPr algn="just"/>
            <a:r>
              <a:rPr lang="en-US" dirty="0" err="1">
                <a:latin typeface="Times New Roman" panose="02020603050405020304" pitchFamily="18" charset="0"/>
                <a:cs typeface="Times New Roman" panose="02020603050405020304" pitchFamily="18" charset="0"/>
              </a:rPr>
              <a:t>Niranjan</a:t>
            </a:r>
            <a:r>
              <a:rPr lang="en-US" dirty="0">
                <a:latin typeface="Times New Roman" panose="02020603050405020304" pitchFamily="18" charset="0"/>
                <a:cs typeface="Times New Roman" panose="02020603050405020304" pitchFamily="18" charset="0"/>
              </a:rPr>
              <a:t> Singh (1801214054</a:t>
            </a:r>
            <a:r>
              <a:rPr lang="en-US" dirty="0"/>
              <a:t>)</a:t>
            </a:r>
          </a:p>
        </p:txBody>
      </p:sp>
      <p:sp>
        <p:nvSpPr>
          <p:cNvPr id="26" name="TextBox 25"/>
          <p:cNvSpPr txBox="1"/>
          <p:nvPr/>
        </p:nvSpPr>
        <p:spPr>
          <a:xfrm>
            <a:off x="3028949" y="4587262"/>
            <a:ext cx="3619499" cy="1477328"/>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Submitted for the partial fulfillment </a:t>
            </a:r>
          </a:p>
          <a:p>
            <a:pPr algn="ctr"/>
            <a:r>
              <a:rPr lang="en-US" dirty="0">
                <a:latin typeface="Times New Roman" panose="02020603050405020304" pitchFamily="18" charset="0"/>
                <a:cs typeface="Times New Roman" panose="02020603050405020304" pitchFamily="18" charset="0"/>
              </a:rPr>
              <a:t>Of</a:t>
            </a:r>
          </a:p>
          <a:p>
            <a:pPr algn="ctr"/>
            <a:r>
              <a:rPr lang="en-US" dirty="0">
                <a:latin typeface="Times New Roman" panose="02020603050405020304" pitchFamily="18" charset="0"/>
                <a:cs typeface="Times New Roman" panose="02020603050405020304" pitchFamily="18" charset="0"/>
              </a:rPr>
              <a:t>Bachelor of Technology</a:t>
            </a:r>
          </a:p>
          <a:p>
            <a:pPr algn="ctr"/>
            <a:r>
              <a:rPr lang="en-US" dirty="0">
                <a:latin typeface="Times New Roman" panose="02020603050405020304" pitchFamily="18" charset="0"/>
                <a:cs typeface="Times New Roman" panose="02020603050405020304" pitchFamily="18" charset="0"/>
              </a:rPr>
              <a:t>In</a:t>
            </a:r>
          </a:p>
          <a:p>
            <a:pPr algn="ctr"/>
            <a:r>
              <a:rPr lang="en-US" dirty="0">
                <a:latin typeface="Times New Roman" panose="02020603050405020304" pitchFamily="18" charset="0"/>
                <a:cs typeface="Times New Roman" panose="02020603050405020304" pitchFamily="18" charset="0"/>
              </a:rPr>
              <a:t>Computer Science Engineering</a:t>
            </a:r>
          </a:p>
        </p:txBody>
      </p:sp>
      <p:sp>
        <p:nvSpPr>
          <p:cNvPr id="28" name="TextBox 27"/>
          <p:cNvSpPr txBox="1"/>
          <p:nvPr/>
        </p:nvSpPr>
        <p:spPr>
          <a:xfrm>
            <a:off x="5791200" y="3663932"/>
            <a:ext cx="33528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Guide:- Dr. L.N Padhy </a:t>
            </a:r>
          </a:p>
          <a:p>
            <a:r>
              <a:rPr lang="en-US" dirty="0">
                <a:latin typeface="Times New Roman" panose="02020603050405020304" pitchFamily="18" charset="0"/>
                <a:cs typeface="Times New Roman" panose="02020603050405020304" pitchFamily="18" charset="0"/>
              </a:rPr>
              <a:t> Co-guide:- Mr. Subhashis Mishra</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2113919"/>
            <a:ext cx="2286000" cy="2209800"/>
          </a:xfrm>
          <a:prstGeom prst="rect">
            <a:avLst/>
          </a:prstGeom>
        </p:spPr>
      </p:pic>
    </p:spTree>
  </p:cSld>
  <p:clrMapOvr>
    <a:masterClrMapping/>
  </p:clrMapOvr>
  <p:transition>
    <p:pull/>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97000"/>
          </a:schemeClr>
        </a:solidFill>
        <a:effectLst/>
      </p:bgPr>
    </p:bg>
    <p:spTree>
      <p:nvGrpSpPr>
        <p:cNvPr id="1" name=""/>
        <p:cNvGrpSpPr/>
        <p:nvPr/>
      </p:nvGrpSpPr>
      <p:grpSpPr>
        <a:xfrm>
          <a:off x="0" y="0"/>
          <a:ext cx="0" cy="0"/>
          <a:chOff x="0" y="0"/>
          <a:chExt cx="0" cy="0"/>
        </a:xfrm>
      </p:grpSpPr>
      <p:sp>
        <p:nvSpPr>
          <p:cNvPr id="13" name="Rectangle 12"/>
          <p:cNvSpPr/>
          <p:nvPr/>
        </p:nvSpPr>
        <p:spPr>
          <a:xfrm>
            <a:off x="0" y="9525"/>
            <a:ext cx="9144000" cy="6858000"/>
          </a:xfrm>
          <a:prstGeom prst="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1304925"/>
            <a:ext cx="4466590" cy="368300"/>
          </a:xfrm>
          <a:prstGeom prst="rect">
            <a:avLst/>
          </a:prstGeom>
          <a:solidFill>
            <a:schemeClr val="bg1"/>
          </a:solidFill>
        </p:spPr>
        <p:txBody>
          <a:bodyPr wrap="square" rtlCol="0">
            <a:spAutoFit/>
          </a:bodyPr>
          <a:lstStyle/>
          <a:p>
            <a:endParaRPr lang="en-US" b="1" dirty="0"/>
          </a:p>
        </p:txBody>
      </p:sp>
      <p:sp>
        <p:nvSpPr>
          <p:cNvPr id="4" name="Text Box 3"/>
          <p:cNvSpPr txBox="1"/>
          <p:nvPr/>
        </p:nvSpPr>
        <p:spPr>
          <a:xfrm>
            <a:off x="7452360" y="450215"/>
            <a:ext cx="309880" cy="368300"/>
          </a:xfrm>
          <a:prstGeom prst="rect">
            <a:avLst/>
          </a:prstGeom>
          <a:noFill/>
        </p:spPr>
        <p:txBody>
          <a:bodyPr wrap="none" rtlCol="0">
            <a:spAutoFit/>
          </a:bodyPr>
          <a:lstStyle/>
          <a:p>
            <a:endParaRPr lang="en-US"/>
          </a:p>
        </p:txBody>
      </p:sp>
      <p:sp>
        <p:nvSpPr>
          <p:cNvPr id="5" name="Text Box 4"/>
          <p:cNvSpPr txBox="1"/>
          <p:nvPr/>
        </p:nvSpPr>
        <p:spPr>
          <a:xfrm>
            <a:off x="4549775" y="1270000"/>
            <a:ext cx="4345940" cy="460375"/>
          </a:xfrm>
          <a:prstGeom prst="rect">
            <a:avLst/>
          </a:prstGeom>
          <a:solidFill>
            <a:schemeClr val="bg1"/>
          </a:solidFill>
        </p:spPr>
        <p:txBody>
          <a:bodyPr wrap="square" rtlCol="0">
            <a:spAutoFit/>
          </a:bodyPr>
          <a:lstStyle/>
          <a:p>
            <a:endParaRPr lang="en-US" sz="2400"/>
          </a:p>
        </p:txBody>
      </p:sp>
      <p:sp>
        <p:nvSpPr>
          <p:cNvPr id="2" name="Text Box 1"/>
          <p:cNvSpPr txBox="1"/>
          <p:nvPr/>
        </p:nvSpPr>
        <p:spPr>
          <a:xfrm>
            <a:off x="212090" y="929640"/>
            <a:ext cx="4969510" cy="521970"/>
          </a:xfrm>
          <a:prstGeom prst="rect">
            <a:avLst/>
          </a:prstGeom>
          <a:noFill/>
        </p:spPr>
        <p:txBody>
          <a:bodyPr wrap="square" rtlCol="0">
            <a:spAutoFit/>
          </a:bodyPr>
          <a:lstStyle/>
          <a:p>
            <a:r>
              <a:rPr lang="en-US" sz="2800" b="1"/>
              <a:t>Developed module of user</a:t>
            </a:r>
          </a:p>
        </p:txBody>
      </p:sp>
      <p:pic>
        <p:nvPicPr>
          <p:cNvPr id="6" name="Picture 5"/>
          <p:cNvPicPr>
            <a:picLocks noChangeAspect="1"/>
          </p:cNvPicPr>
          <p:nvPr/>
        </p:nvPicPr>
        <p:blipFill>
          <a:blip r:embed="rId2"/>
          <a:stretch>
            <a:fillRect/>
          </a:stretch>
        </p:blipFill>
        <p:spPr>
          <a:xfrm>
            <a:off x="212090" y="2895601"/>
            <a:ext cx="3778250" cy="2895600"/>
          </a:xfrm>
          <a:prstGeom prst="rect">
            <a:avLst/>
          </a:prstGeom>
        </p:spPr>
      </p:pic>
      <p:pic>
        <p:nvPicPr>
          <p:cNvPr id="7" name="Picture 6"/>
          <p:cNvPicPr>
            <a:picLocks noChangeAspect="1"/>
          </p:cNvPicPr>
          <p:nvPr/>
        </p:nvPicPr>
        <p:blipFill>
          <a:blip r:embed="rId3"/>
          <a:stretch>
            <a:fillRect/>
          </a:stretch>
        </p:blipFill>
        <p:spPr>
          <a:xfrm>
            <a:off x="4419600" y="2895600"/>
            <a:ext cx="4168140" cy="2895601"/>
          </a:xfrm>
          <a:prstGeom prst="rect">
            <a:avLst/>
          </a:prstGeom>
        </p:spPr>
      </p:pic>
      <p:sp>
        <p:nvSpPr>
          <p:cNvPr id="8" name="Text Box 7"/>
          <p:cNvSpPr txBox="1"/>
          <p:nvPr/>
        </p:nvSpPr>
        <p:spPr>
          <a:xfrm>
            <a:off x="508635" y="1921510"/>
            <a:ext cx="3649345" cy="460375"/>
          </a:xfrm>
          <a:prstGeom prst="rect">
            <a:avLst/>
          </a:prstGeom>
          <a:noFill/>
        </p:spPr>
        <p:txBody>
          <a:bodyPr wrap="square" rtlCol="0">
            <a:spAutoFit/>
          </a:bodyPr>
          <a:lstStyle/>
          <a:p>
            <a:pPr marL="285750" indent="-285750">
              <a:buFont typeface="Arial" panose="020B0604020202020204" pitchFamily="34" charset="0"/>
              <a:buChar char="•"/>
            </a:pPr>
            <a:r>
              <a:rPr lang="en-US" sz="2400"/>
              <a:t>User registration page</a:t>
            </a:r>
          </a:p>
        </p:txBody>
      </p:sp>
      <p:sp>
        <p:nvSpPr>
          <p:cNvPr id="9" name="Text Box 8"/>
          <p:cNvSpPr txBox="1"/>
          <p:nvPr/>
        </p:nvSpPr>
        <p:spPr>
          <a:xfrm>
            <a:off x="4578985" y="1965325"/>
            <a:ext cx="3574415" cy="460375"/>
          </a:xfrm>
          <a:prstGeom prst="rect">
            <a:avLst/>
          </a:prstGeom>
          <a:noFill/>
        </p:spPr>
        <p:txBody>
          <a:bodyPr wrap="square" rtlCol="0">
            <a:spAutoFit/>
          </a:bodyPr>
          <a:lstStyle/>
          <a:p>
            <a:pPr marL="285750" indent="-285750">
              <a:buFont typeface="Arial" panose="020B0604020202020204" pitchFamily="34" charset="0"/>
              <a:buChar char="•"/>
            </a:pPr>
            <a:r>
              <a:rPr lang="en-US" sz="2400"/>
              <a:t>User login page</a:t>
            </a:r>
          </a:p>
        </p:txBody>
      </p:sp>
    </p:spTree>
  </p:cSld>
  <p:clrMapOvr>
    <a:masterClrMapping/>
  </p:clrMapOvr>
  <p:transition>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3">
            <a:extLst>
              <a:ext uri="{FF2B5EF4-FFF2-40B4-BE49-F238E27FC236}">
                <a16:creationId xmlns:a16="http://schemas.microsoft.com/office/drawing/2014/main" id="{3A618183-86E0-434F-92FD-CDECC83771C8}"/>
              </a:ext>
            </a:extLst>
          </p:cNvPr>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4">
            <a:extLst>
              <a:ext uri="{FF2B5EF4-FFF2-40B4-BE49-F238E27FC236}">
                <a16:creationId xmlns:a16="http://schemas.microsoft.com/office/drawing/2014/main" id="{0B234115-287C-44BD-9377-A7723688E3BE}"/>
              </a:ext>
            </a:extLst>
          </p:cNvPr>
          <p:cNvSpPr txBox="1"/>
          <p:nvPr/>
        </p:nvSpPr>
        <p:spPr>
          <a:xfrm>
            <a:off x="148747" y="640021"/>
            <a:ext cx="4807585" cy="584775"/>
          </a:xfrm>
          <a:prstGeom prst="rect">
            <a:avLst/>
          </a:prstGeom>
          <a:solidFill>
            <a:schemeClr val="bg1"/>
          </a:solidFill>
        </p:spPr>
        <p:txBody>
          <a:bodyPr wrap="square" rtlCol="0">
            <a:spAutoFit/>
          </a:bodyPr>
          <a:lstStyle/>
          <a:p>
            <a:pPr marL="457200" indent="-457200">
              <a:buFont typeface="Wingdings" panose="05000000000000000000" charset="0"/>
              <a:buChar char="Ø"/>
            </a:pPr>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PLANNING</a:t>
            </a:r>
          </a:p>
        </p:txBody>
      </p:sp>
      <p:sp>
        <p:nvSpPr>
          <p:cNvPr id="4" name="Text Box 5">
            <a:extLst>
              <a:ext uri="{FF2B5EF4-FFF2-40B4-BE49-F238E27FC236}">
                <a16:creationId xmlns:a16="http://schemas.microsoft.com/office/drawing/2014/main" id="{7E22618E-984E-46CA-B7AE-2A5A64547CBB}"/>
              </a:ext>
            </a:extLst>
          </p:cNvPr>
          <p:cNvSpPr txBox="1"/>
          <p:nvPr/>
        </p:nvSpPr>
        <p:spPr>
          <a:xfrm>
            <a:off x="609600" y="1828800"/>
            <a:ext cx="7821295" cy="830997"/>
          </a:xfrm>
          <a:prstGeom prst="rect">
            <a:avLst/>
          </a:prstGeom>
          <a:noFill/>
        </p:spPr>
        <p:txBody>
          <a:bodyPr wrap="square" rtlCol="0">
            <a:spAutoFit/>
          </a:bodyPr>
          <a:lstStyle/>
          <a:p>
            <a:pPr indent="0" algn="just">
              <a:buFont typeface="Arial" panose="020B0604020202020204" pitchFamily="34" charset="0"/>
              <a:buNone/>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D16DB6E8-CE57-4173-9D3B-A3BDC6879E7B}"/>
              </a:ext>
            </a:extLst>
          </p:cNvPr>
          <p:cNvSpPr/>
          <p:nvPr/>
        </p:nvSpPr>
        <p:spPr>
          <a:xfrm>
            <a:off x="0" y="9525"/>
            <a:ext cx="9144000" cy="6858000"/>
          </a:xfrm>
          <a:prstGeom prst="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5A2915A-3E5B-4040-B4C5-239540FC4BDA}"/>
              </a:ext>
            </a:extLst>
          </p:cNvPr>
          <p:cNvSpPr txBox="1"/>
          <p:nvPr/>
        </p:nvSpPr>
        <p:spPr>
          <a:xfrm>
            <a:off x="381000" y="1304925"/>
            <a:ext cx="4466590" cy="368300"/>
          </a:xfrm>
          <a:prstGeom prst="rect">
            <a:avLst/>
          </a:prstGeom>
          <a:solidFill>
            <a:schemeClr val="bg1"/>
          </a:solidFill>
        </p:spPr>
        <p:txBody>
          <a:bodyPr wrap="square" rtlCol="0">
            <a:spAutoFit/>
          </a:bodyPr>
          <a:lstStyle/>
          <a:p>
            <a:endParaRPr lang="en-US" b="1" dirty="0"/>
          </a:p>
        </p:txBody>
      </p:sp>
      <p:sp>
        <p:nvSpPr>
          <p:cNvPr id="15" name="Text Box 3">
            <a:extLst>
              <a:ext uri="{FF2B5EF4-FFF2-40B4-BE49-F238E27FC236}">
                <a16:creationId xmlns:a16="http://schemas.microsoft.com/office/drawing/2014/main" id="{349E56EF-54F8-4639-93B4-8F0E2D88098E}"/>
              </a:ext>
            </a:extLst>
          </p:cNvPr>
          <p:cNvSpPr txBox="1"/>
          <p:nvPr/>
        </p:nvSpPr>
        <p:spPr>
          <a:xfrm>
            <a:off x="7452360" y="450215"/>
            <a:ext cx="309880" cy="368300"/>
          </a:xfrm>
          <a:prstGeom prst="rect">
            <a:avLst/>
          </a:prstGeom>
          <a:noFill/>
        </p:spPr>
        <p:txBody>
          <a:bodyPr wrap="none" rtlCol="0">
            <a:spAutoFit/>
          </a:bodyPr>
          <a:lstStyle/>
          <a:p>
            <a:endParaRPr lang="en-US"/>
          </a:p>
        </p:txBody>
      </p:sp>
      <p:sp>
        <p:nvSpPr>
          <p:cNvPr id="16" name="Text Box 4">
            <a:extLst>
              <a:ext uri="{FF2B5EF4-FFF2-40B4-BE49-F238E27FC236}">
                <a16:creationId xmlns:a16="http://schemas.microsoft.com/office/drawing/2014/main" id="{A8DEB60F-9BC5-49AD-B39D-047EA0076738}"/>
              </a:ext>
            </a:extLst>
          </p:cNvPr>
          <p:cNvSpPr txBox="1"/>
          <p:nvPr/>
        </p:nvSpPr>
        <p:spPr>
          <a:xfrm>
            <a:off x="4549775" y="1270000"/>
            <a:ext cx="4345940" cy="460375"/>
          </a:xfrm>
          <a:prstGeom prst="rect">
            <a:avLst/>
          </a:prstGeom>
          <a:solidFill>
            <a:schemeClr val="bg1"/>
          </a:solidFill>
        </p:spPr>
        <p:txBody>
          <a:bodyPr wrap="square" rtlCol="0">
            <a:spAutoFit/>
          </a:bodyPr>
          <a:lstStyle/>
          <a:p>
            <a:endParaRPr lang="en-US" sz="2400"/>
          </a:p>
        </p:txBody>
      </p:sp>
      <p:sp>
        <p:nvSpPr>
          <p:cNvPr id="18" name="Text Box 5">
            <a:extLst>
              <a:ext uri="{FF2B5EF4-FFF2-40B4-BE49-F238E27FC236}">
                <a16:creationId xmlns:a16="http://schemas.microsoft.com/office/drawing/2014/main" id="{CD006E52-A880-4FEB-9072-B503744A3493}"/>
              </a:ext>
            </a:extLst>
          </p:cNvPr>
          <p:cNvSpPr txBox="1"/>
          <p:nvPr/>
        </p:nvSpPr>
        <p:spPr>
          <a:xfrm>
            <a:off x="444816" y="2050845"/>
            <a:ext cx="3963988" cy="3108543"/>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1. Admin</a:t>
            </a:r>
          </a:p>
          <a:p>
            <a:pPr marL="742950" lvl="1"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Admin Dashboard</a:t>
            </a:r>
          </a:p>
          <a:p>
            <a:pPr marL="742950" lvl="1"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Starred</a:t>
            </a:r>
          </a:p>
          <a:p>
            <a:pPr marL="742950" lvl="1"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Shared</a:t>
            </a:r>
          </a:p>
          <a:p>
            <a:pPr marL="742950" lvl="1"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Accessibility rights</a:t>
            </a:r>
          </a:p>
          <a:p>
            <a:pPr marL="742950" lvl="1"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Media Management</a:t>
            </a:r>
          </a:p>
          <a:p>
            <a:pPr marL="742950" lvl="1"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File Management</a:t>
            </a:r>
          </a:p>
        </p:txBody>
      </p:sp>
      <p:sp>
        <p:nvSpPr>
          <p:cNvPr id="19" name="Text Box 6">
            <a:extLst>
              <a:ext uri="{FF2B5EF4-FFF2-40B4-BE49-F238E27FC236}">
                <a16:creationId xmlns:a16="http://schemas.microsoft.com/office/drawing/2014/main" id="{70E80FC8-1E61-4CCA-B94D-18F16BB0BC7D}"/>
              </a:ext>
            </a:extLst>
          </p:cNvPr>
          <p:cNvSpPr txBox="1"/>
          <p:nvPr/>
        </p:nvSpPr>
        <p:spPr>
          <a:xfrm>
            <a:off x="4648040" y="2074902"/>
            <a:ext cx="4149409" cy="2246769"/>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2. User</a:t>
            </a:r>
          </a:p>
          <a:p>
            <a:pPr marL="742950" lvl="1"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Home Page</a:t>
            </a:r>
          </a:p>
          <a:p>
            <a:pPr marL="742950" lvl="1"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Starred</a:t>
            </a:r>
          </a:p>
          <a:p>
            <a:pPr marL="742950" lvl="1"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Shared</a:t>
            </a:r>
          </a:p>
          <a:p>
            <a:pPr marL="742950" lvl="1"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File Management</a:t>
            </a:r>
          </a:p>
        </p:txBody>
      </p:sp>
      <p:sp>
        <p:nvSpPr>
          <p:cNvPr id="20" name="Text Box 7">
            <a:extLst>
              <a:ext uri="{FF2B5EF4-FFF2-40B4-BE49-F238E27FC236}">
                <a16:creationId xmlns:a16="http://schemas.microsoft.com/office/drawing/2014/main" id="{B60DD7A6-2EA4-4619-A4C8-47F513624C78}"/>
              </a:ext>
            </a:extLst>
          </p:cNvPr>
          <p:cNvSpPr txBox="1"/>
          <p:nvPr/>
        </p:nvSpPr>
        <p:spPr>
          <a:xfrm>
            <a:off x="515937" y="1429200"/>
            <a:ext cx="757110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hlinkClick r:id="rId2" action="ppaction://hlinkfile"/>
              </a:rPr>
              <a:t>Modules</a:t>
            </a:r>
            <a:r>
              <a:rPr lang="en-US" sz="2800" dirty="0">
                <a:latin typeface="Times New Roman" panose="02020603050405020304" pitchFamily="18" charset="0"/>
                <a:cs typeface="Times New Roman" panose="02020603050405020304" pitchFamily="18" charset="0"/>
              </a:rPr>
              <a:t> to be developed are:-</a:t>
            </a:r>
          </a:p>
        </p:txBody>
      </p:sp>
    </p:spTree>
    <p:extLst>
      <p:ext uri="{BB962C8B-B14F-4D97-AF65-F5344CB8AC3E}">
        <p14:creationId xmlns:p14="http://schemas.microsoft.com/office/powerpoint/2010/main" val="676854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s 3"/>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F7D2A89-2968-4F69-9386-9F3F8258B46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28600" y="397788"/>
            <a:ext cx="8382000" cy="5651414"/>
          </a:xfrm>
          <a:prstGeom prst="rect">
            <a:avLst/>
          </a:prstGeom>
        </p:spPr>
      </p:pic>
    </p:spTree>
    <p:extLst>
      <p:ext uri="{BB962C8B-B14F-4D97-AF65-F5344CB8AC3E}">
        <p14:creationId xmlns:p14="http://schemas.microsoft.com/office/powerpoint/2010/main" val="3509595659"/>
      </p:ext>
    </p:extLst>
  </p:cSld>
  <p:clrMapOvr>
    <a:masterClrMapping/>
  </p:clrMapOvr>
  <p:transition>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97000"/>
          </a:schemeClr>
        </a:solidFill>
        <a:effectLst/>
      </p:bgPr>
    </p:bg>
    <p:spTree>
      <p:nvGrpSpPr>
        <p:cNvPr id="1" name=""/>
        <p:cNvGrpSpPr/>
        <p:nvPr/>
      </p:nvGrpSpPr>
      <p:grpSpPr>
        <a:xfrm>
          <a:off x="0" y="0"/>
          <a:ext cx="0" cy="0"/>
          <a:chOff x="0" y="0"/>
          <a:chExt cx="0" cy="0"/>
        </a:xfrm>
      </p:grpSpPr>
      <p:sp>
        <p:nvSpPr>
          <p:cNvPr id="13" name="Rectangle 12"/>
          <p:cNvSpPr/>
          <p:nvPr/>
        </p:nvSpPr>
        <p:spPr>
          <a:xfrm>
            <a:off x="0" y="9525"/>
            <a:ext cx="9144000" cy="6858000"/>
          </a:xfrm>
          <a:prstGeom prst="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1304925"/>
            <a:ext cx="4466590" cy="368300"/>
          </a:xfrm>
          <a:prstGeom prst="rect">
            <a:avLst/>
          </a:prstGeom>
          <a:solidFill>
            <a:schemeClr val="bg1"/>
          </a:solidFill>
        </p:spPr>
        <p:txBody>
          <a:bodyPr wrap="square" rtlCol="0">
            <a:spAutoFit/>
          </a:bodyPr>
          <a:lstStyle/>
          <a:p>
            <a:endParaRPr lang="en-US" b="1" dirty="0"/>
          </a:p>
        </p:txBody>
      </p:sp>
      <p:sp>
        <p:nvSpPr>
          <p:cNvPr id="4" name="Text Box 3"/>
          <p:cNvSpPr txBox="1"/>
          <p:nvPr/>
        </p:nvSpPr>
        <p:spPr>
          <a:xfrm>
            <a:off x="7452360" y="450215"/>
            <a:ext cx="309880" cy="368300"/>
          </a:xfrm>
          <a:prstGeom prst="rect">
            <a:avLst/>
          </a:prstGeom>
          <a:noFill/>
        </p:spPr>
        <p:txBody>
          <a:bodyPr wrap="none" rtlCol="0">
            <a:spAutoFit/>
          </a:bodyPr>
          <a:lstStyle/>
          <a:p>
            <a:endParaRPr lang="en-US"/>
          </a:p>
        </p:txBody>
      </p:sp>
      <p:sp>
        <p:nvSpPr>
          <p:cNvPr id="5" name="Text Box 4"/>
          <p:cNvSpPr txBox="1"/>
          <p:nvPr/>
        </p:nvSpPr>
        <p:spPr>
          <a:xfrm>
            <a:off x="4549775" y="1270000"/>
            <a:ext cx="4345940" cy="460375"/>
          </a:xfrm>
          <a:prstGeom prst="rect">
            <a:avLst/>
          </a:prstGeom>
          <a:solidFill>
            <a:schemeClr val="bg1"/>
          </a:solidFill>
        </p:spPr>
        <p:txBody>
          <a:bodyPr wrap="square" rtlCol="0">
            <a:spAutoFit/>
          </a:bodyPr>
          <a:lstStyle/>
          <a:p>
            <a:endParaRPr lang="en-US" sz="2400"/>
          </a:p>
        </p:txBody>
      </p:sp>
      <p:sp>
        <p:nvSpPr>
          <p:cNvPr id="6" name="Text Box 5"/>
          <p:cNvSpPr txBox="1"/>
          <p:nvPr/>
        </p:nvSpPr>
        <p:spPr>
          <a:xfrm>
            <a:off x="1676400" y="1311910"/>
            <a:ext cx="3761105" cy="646331"/>
          </a:xfrm>
          <a:prstGeom prst="rect">
            <a:avLst/>
          </a:prstGeom>
          <a:noFill/>
        </p:spPr>
        <p:txBody>
          <a:bodyPr wrap="square" rtlCol="0">
            <a:spAutoFit/>
          </a:bodyPr>
          <a:lstStyle/>
          <a:p>
            <a:r>
              <a:rPr lang="en-US"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a:t>
            </a:r>
          </a:p>
        </p:txBody>
      </p:sp>
      <p:sp>
        <p:nvSpPr>
          <p:cNvPr id="10" name="Text Box 9"/>
          <p:cNvSpPr txBox="1"/>
          <p:nvPr/>
        </p:nvSpPr>
        <p:spPr>
          <a:xfrm>
            <a:off x="2133600" y="2209800"/>
            <a:ext cx="5312410" cy="2062103"/>
          </a:xfrm>
          <a:prstGeom prst="rect">
            <a:avLst/>
          </a:prstGeom>
          <a:noFill/>
        </p:spPr>
        <p:txBody>
          <a:bodyPr wrap="square" rtlCol="0">
            <a:spAutoFit/>
          </a:bodyPr>
          <a:lstStyle/>
          <a:p>
            <a:pPr marL="285750" indent="-285750">
              <a:buFont typeface="Wingdings" panose="05000000000000000000" charset="0"/>
              <a:buChar char="Ø"/>
            </a:pPr>
            <a:r>
              <a:rPr lang="en-US" sz="3200" dirty="0">
                <a:latin typeface="Times New Roman" panose="02020603050405020304" pitchFamily="18" charset="0"/>
                <a:cs typeface="Times New Roman" panose="02020603050405020304" pitchFamily="18" charset="0"/>
              </a:rPr>
              <a:t>Objective</a:t>
            </a:r>
          </a:p>
          <a:p>
            <a:pPr marL="285750" indent="-285750">
              <a:buFont typeface="Wingdings" panose="05000000000000000000" charset="0"/>
              <a:buChar char="Ø"/>
            </a:pPr>
            <a:r>
              <a:rPr lang="en-US" sz="3200" dirty="0">
                <a:latin typeface="Times New Roman" panose="02020603050405020304" pitchFamily="18" charset="0"/>
                <a:cs typeface="Times New Roman" panose="02020603050405020304" pitchFamily="18" charset="0"/>
              </a:rPr>
              <a:t>Project Planning</a:t>
            </a:r>
          </a:p>
          <a:p>
            <a:pPr marL="285750" indent="-285750">
              <a:buFont typeface="Wingdings" panose="05000000000000000000" charset="0"/>
              <a:buChar char="Ø"/>
            </a:pPr>
            <a:r>
              <a:rPr lang="en-US" sz="3200" dirty="0">
                <a:latin typeface="Times New Roman" panose="02020603050405020304" pitchFamily="18" charset="0"/>
                <a:cs typeface="Times New Roman" panose="02020603050405020304" pitchFamily="18" charset="0"/>
              </a:rPr>
              <a:t>Developed Module</a:t>
            </a:r>
          </a:p>
          <a:p>
            <a:pPr marL="285750" indent="-285750">
              <a:buFont typeface="Wingdings" panose="05000000000000000000" charset="0"/>
              <a:buChar char="Ø"/>
            </a:pPr>
            <a:r>
              <a:rPr lang="en-US" sz="3200" dirty="0">
                <a:latin typeface="Times New Roman" panose="02020603050405020304" pitchFamily="18" charset="0"/>
                <a:cs typeface="Times New Roman" panose="02020603050405020304" pitchFamily="18" charset="0"/>
              </a:rPr>
              <a:t>Future Planning</a:t>
            </a:r>
          </a:p>
        </p:txBody>
      </p:sp>
    </p:spTree>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97000"/>
          </a:schemeClr>
        </a:solidFill>
        <a:effectLst/>
      </p:bgPr>
    </p:bg>
    <p:spTree>
      <p:nvGrpSpPr>
        <p:cNvPr id="1" name=""/>
        <p:cNvGrpSpPr/>
        <p:nvPr/>
      </p:nvGrpSpPr>
      <p:grpSpPr>
        <a:xfrm>
          <a:off x="0" y="0"/>
          <a:ext cx="0" cy="0"/>
          <a:chOff x="0" y="0"/>
          <a:chExt cx="0" cy="0"/>
        </a:xfrm>
      </p:grpSpPr>
      <p:sp>
        <p:nvSpPr>
          <p:cNvPr id="13" name="Rectangle 12"/>
          <p:cNvSpPr/>
          <p:nvPr/>
        </p:nvSpPr>
        <p:spPr>
          <a:xfrm>
            <a:off x="0" y="9525"/>
            <a:ext cx="9144000" cy="6858000"/>
          </a:xfrm>
          <a:prstGeom prst="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1304925"/>
            <a:ext cx="4466590" cy="368300"/>
          </a:xfrm>
          <a:prstGeom prst="rect">
            <a:avLst/>
          </a:prstGeom>
          <a:solidFill>
            <a:schemeClr val="bg1"/>
          </a:solidFill>
        </p:spPr>
        <p:txBody>
          <a:bodyPr wrap="square" rtlCol="0">
            <a:spAutoFit/>
          </a:bodyPr>
          <a:lstStyle/>
          <a:p>
            <a:endParaRPr lang="en-US" b="1" dirty="0"/>
          </a:p>
        </p:txBody>
      </p:sp>
      <p:sp>
        <p:nvSpPr>
          <p:cNvPr id="4" name="Text Box 3"/>
          <p:cNvSpPr txBox="1"/>
          <p:nvPr/>
        </p:nvSpPr>
        <p:spPr>
          <a:xfrm>
            <a:off x="7452360" y="450215"/>
            <a:ext cx="309880" cy="368300"/>
          </a:xfrm>
          <a:prstGeom prst="rect">
            <a:avLst/>
          </a:prstGeom>
          <a:noFill/>
        </p:spPr>
        <p:txBody>
          <a:bodyPr wrap="none" rtlCol="0">
            <a:spAutoFit/>
          </a:bodyPr>
          <a:lstStyle/>
          <a:p>
            <a:endParaRPr lang="en-US"/>
          </a:p>
        </p:txBody>
      </p:sp>
      <p:sp>
        <p:nvSpPr>
          <p:cNvPr id="5" name="Text Box 4"/>
          <p:cNvSpPr txBox="1"/>
          <p:nvPr/>
        </p:nvSpPr>
        <p:spPr>
          <a:xfrm>
            <a:off x="4549775" y="1270000"/>
            <a:ext cx="4345940" cy="460375"/>
          </a:xfrm>
          <a:prstGeom prst="rect">
            <a:avLst/>
          </a:prstGeom>
          <a:solidFill>
            <a:schemeClr val="bg1"/>
          </a:solidFill>
        </p:spPr>
        <p:txBody>
          <a:bodyPr wrap="square" rtlCol="0">
            <a:spAutoFit/>
          </a:bodyPr>
          <a:lstStyle/>
          <a:p>
            <a:endParaRPr lang="en-US" sz="2400"/>
          </a:p>
        </p:txBody>
      </p:sp>
      <p:sp>
        <p:nvSpPr>
          <p:cNvPr id="6" name="Text Box 5"/>
          <p:cNvSpPr txBox="1"/>
          <p:nvPr/>
        </p:nvSpPr>
        <p:spPr>
          <a:xfrm>
            <a:off x="83185" y="857885"/>
            <a:ext cx="5393055" cy="3046095"/>
          </a:xfrm>
          <a:prstGeom prst="rect">
            <a:avLst/>
          </a:prstGeom>
          <a:noFill/>
        </p:spPr>
        <p:txBody>
          <a:bodyPr wrap="square" rtlCol="0">
            <a:spAutoFit/>
          </a:bodyPr>
          <a:lstStyle/>
          <a:p>
            <a:pPr marL="457200" indent="-457200">
              <a:buFont typeface="Wingdings" panose="05000000000000000000" charset="0"/>
              <a:buChar char="Ø"/>
            </a:pPr>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a:t>
            </a:r>
          </a:p>
          <a:p>
            <a:pPr marL="457200" indent="-457200">
              <a:buFont typeface="Wingdings" panose="05000000000000000000" charset="0"/>
              <a:buChar char="Ø"/>
            </a:pPr>
            <a:endParaRPr lang="en-US" sz="3200" b="1" u="sng" dirty="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endParaRPr lang="en-US" sz="3200" b="1" u="sng" dirty="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endParaRPr lang="en-US" sz="3200" b="1" u="sng" dirty="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endParaRPr lang="en-US" sz="3200" b="1" u="sng" dirty="0">
              <a:latin typeface="Times New Roman" panose="02020603050405020304" pitchFamily="18" charset="0"/>
              <a:cs typeface="Times New Roman" panose="02020603050405020304" pitchFamily="18" charset="0"/>
            </a:endParaRPr>
          </a:p>
          <a:p>
            <a:pPr indent="0">
              <a:buFont typeface="Wingdings" panose="05000000000000000000" charset="0"/>
              <a:buNone/>
            </a:pPr>
            <a:endParaRPr lang="en-US" sz="3200" b="1" u="sng"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756920" y="1788795"/>
            <a:ext cx="7943850" cy="4338320"/>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The basic objective of document server is for storing the data and also to achieve security and backup services. This will solve the issue of document losses due to various reason such as System crash, Virus etc.</a:t>
            </a:r>
          </a:p>
          <a:p>
            <a:pPr algn="just"/>
            <a:r>
              <a:rPr lang="en-US" sz="2800" dirty="0">
                <a:latin typeface="Times New Roman" panose="02020603050405020304" pitchFamily="18" charset="0"/>
                <a:cs typeface="Times New Roman" panose="02020603050405020304" pitchFamily="18" charset="0"/>
              </a:rPr>
              <a:t>Users will be provided with a USERID and Password. They have to login into it and should be capable of storing data by uploading it into the server. The formats allowed are to be allowed by the admin as per user.</a:t>
            </a:r>
          </a:p>
          <a:p>
            <a:pPr marL="285750" indent="-285750" algn="just"/>
            <a:r>
              <a:rPr lang="en-US" sz="2400" dirty="0"/>
              <a:t>	</a:t>
            </a:r>
          </a:p>
        </p:txBody>
      </p:sp>
      <p:sp>
        <p:nvSpPr>
          <p:cNvPr id="11" name="Text Box 10"/>
          <p:cNvSpPr txBox="1"/>
          <p:nvPr/>
        </p:nvSpPr>
        <p:spPr>
          <a:xfrm>
            <a:off x="229870" y="1318895"/>
            <a:ext cx="309880" cy="368300"/>
          </a:xfrm>
          <a:prstGeom prst="rect">
            <a:avLst/>
          </a:prstGeom>
          <a:noFill/>
        </p:spPr>
        <p:txBody>
          <a:bodyPr wrap="none" rtlCol="0">
            <a:spAutoFit/>
          </a:bodyPr>
          <a:lstStyle/>
          <a:p>
            <a:endParaRPr lang="en-US"/>
          </a:p>
        </p:txBody>
      </p:sp>
    </p:spTree>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97000"/>
          </a:schemeClr>
        </a:solidFill>
        <a:effectLst/>
      </p:bgPr>
    </p:bg>
    <p:spTree>
      <p:nvGrpSpPr>
        <p:cNvPr id="1" name=""/>
        <p:cNvGrpSpPr/>
        <p:nvPr/>
      </p:nvGrpSpPr>
      <p:grpSpPr>
        <a:xfrm>
          <a:off x="0" y="0"/>
          <a:ext cx="0" cy="0"/>
          <a:chOff x="0" y="0"/>
          <a:chExt cx="0" cy="0"/>
        </a:xfrm>
      </p:grpSpPr>
      <p:sp>
        <p:nvSpPr>
          <p:cNvPr id="13" name="Rectangle 12"/>
          <p:cNvSpPr/>
          <p:nvPr/>
        </p:nvSpPr>
        <p:spPr>
          <a:xfrm>
            <a:off x="0" y="9525"/>
            <a:ext cx="9144000" cy="6858000"/>
          </a:xfrm>
          <a:prstGeom prst="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1304925"/>
            <a:ext cx="4466590" cy="368300"/>
          </a:xfrm>
          <a:prstGeom prst="rect">
            <a:avLst/>
          </a:prstGeom>
          <a:solidFill>
            <a:schemeClr val="bg1"/>
          </a:solidFill>
        </p:spPr>
        <p:txBody>
          <a:bodyPr wrap="square" rtlCol="0">
            <a:spAutoFit/>
          </a:bodyPr>
          <a:lstStyle/>
          <a:p>
            <a:endParaRPr lang="en-US" b="1" dirty="0"/>
          </a:p>
        </p:txBody>
      </p:sp>
      <p:sp>
        <p:nvSpPr>
          <p:cNvPr id="4" name="Text Box 3"/>
          <p:cNvSpPr txBox="1"/>
          <p:nvPr/>
        </p:nvSpPr>
        <p:spPr>
          <a:xfrm>
            <a:off x="7452360" y="450215"/>
            <a:ext cx="309880" cy="368300"/>
          </a:xfrm>
          <a:prstGeom prst="rect">
            <a:avLst/>
          </a:prstGeom>
          <a:noFill/>
        </p:spPr>
        <p:txBody>
          <a:bodyPr wrap="none" rtlCol="0">
            <a:spAutoFit/>
          </a:bodyPr>
          <a:lstStyle/>
          <a:p>
            <a:endParaRPr lang="en-US"/>
          </a:p>
        </p:txBody>
      </p:sp>
      <p:sp>
        <p:nvSpPr>
          <p:cNvPr id="5" name="Text Box 4"/>
          <p:cNvSpPr txBox="1"/>
          <p:nvPr/>
        </p:nvSpPr>
        <p:spPr>
          <a:xfrm>
            <a:off x="4549775" y="1270000"/>
            <a:ext cx="4345940" cy="460375"/>
          </a:xfrm>
          <a:prstGeom prst="rect">
            <a:avLst/>
          </a:prstGeom>
          <a:solidFill>
            <a:schemeClr val="bg1"/>
          </a:solidFill>
        </p:spPr>
        <p:txBody>
          <a:bodyPr wrap="square" rtlCol="0">
            <a:spAutoFit/>
          </a:bodyPr>
          <a:lstStyle/>
          <a:p>
            <a:endParaRPr lang="en-US" sz="2400"/>
          </a:p>
        </p:txBody>
      </p:sp>
      <p:sp>
        <p:nvSpPr>
          <p:cNvPr id="2" name="Text Box 1"/>
          <p:cNvSpPr txBox="1"/>
          <p:nvPr/>
        </p:nvSpPr>
        <p:spPr>
          <a:xfrm>
            <a:off x="999490" y="2604770"/>
            <a:ext cx="7195185" cy="3107690"/>
          </a:xfrm>
          <a:prstGeom prst="rect">
            <a:avLst/>
          </a:prstGeom>
          <a:noFill/>
        </p:spPr>
        <p:txBody>
          <a:bodyPr wrap="square" rtlCol="0">
            <a:spAutoFit/>
          </a:bodyPr>
          <a:lstStyle/>
          <a:p>
            <a:pPr marL="285750" indent="-28575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sym typeface="+mn-ea"/>
              </a:rPr>
              <a:t>Front end</a:t>
            </a:r>
          </a:p>
          <a:p>
            <a:pPr lvl="2" indent="0" algn="just">
              <a:buFont typeface="Wingdings" panose="05000000000000000000" pitchFamily="2" charset="2"/>
              <a:buNone/>
            </a:pPr>
            <a:r>
              <a:rPr lang="en-US" sz="2800" dirty="0">
                <a:latin typeface="Times New Roman" panose="02020603050405020304" pitchFamily="18" charset="0"/>
                <a:cs typeface="Times New Roman" panose="02020603050405020304" pitchFamily="18" charset="0"/>
                <a:sym typeface="+mn-ea"/>
              </a:rPr>
              <a:t>	UI Technologies:- HTML, CSS</a:t>
            </a:r>
          </a:p>
          <a:p>
            <a:pPr algn="just"/>
            <a:r>
              <a:rPr lang="en-US" sz="2800" dirty="0">
                <a:latin typeface="Times New Roman" panose="02020603050405020304" pitchFamily="18" charset="0"/>
                <a:cs typeface="Times New Roman" panose="02020603050405020304" pitchFamily="18" charset="0"/>
                <a:sym typeface="+mn-ea"/>
              </a:rPr>
              <a:t>		Language:- PHP 8</a:t>
            </a: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sym typeface="+mn-ea"/>
              </a:rPr>
              <a:t>		Framework:-Laravel 8</a:t>
            </a:r>
            <a:endParaRPr lang="en-US"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sym typeface="+mn-ea"/>
              </a:rPr>
              <a:t>Back end</a:t>
            </a: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sym typeface="+mn-ea"/>
              </a:rPr>
              <a:t>                     Database:- PostgreSQL 14</a:t>
            </a:r>
          </a:p>
          <a:p>
            <a:endParaRPr lang="en-US" sz="2800" dirty="0">
              <a:latin typeface="Times New Roman" panose="02020603050405020304" pitchFamily="18" charset="0"/>
              <a:cs typeface="Times New Roman" panose="02020603050405020304" pitchFamily="18" charset="0"/>
              <a:sym typeface="+mn-ea"/>
            </a:endParaRPr>
          </a:p>
        </p:txBody>
      </p:sp>
      <p:sp>
        <p:nvSpPr>
          <p:cNvPr id="6" name="Text Box 5"/>
          <p:cNvSpPr txBox="1"/>
          <p:nvPr/>
        </p:nvSpPr>
        <p:spPr>
          <a:xfrm>
            <a:off x="483870" y="1244600"/>
            <a:ext cx="7285990" cy="583565"/>
          </a:xfrm>
          <a:prstGeom prst="rect">
            <a:avLst/>
          </a:prstGeom>
          <a:noFill/>
        </p:spPr>
        <p:txBody>
          <a:bodyPr wrap="square" rtlCol="0">
            <a:spAutoFit/>
          </a:bodyPr>
          <a:lstStyle/>
          <a:p>
            <a:pPr marL="285750" indent="-285750">
              <a:buFont typeface="Wingdings" panose="05000000000000000000" charset="0"/>
              <a:buChar char="Ø"/>
            </a:pPr>
            <a:r>
              <a:rPr lang="en-US" sz="3200" b="1" u="sng">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TOOLS AND PLATFORM USED</a:t>
            </a:r>
          </a:p>
        </p:txBody>
      </p:sp>
    </p:spTree>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97000"/>
          </a:schemeClr>
        </a:solidFill>
        <a:effectLst/>
      </p:bgPr>
    </p:bg>
    <p:spTree>
      <p:nvGrpSpPr>
        <p:cNvPr id="1" name=""/>
        <p:cNvGrpSpPr/>
        <p:nvPr/>
      </p:nvGrpSpPr>
      <p:grpSpPr>
        <a:xfrm>
          <a:off x="0" y="0"/>
          <a:ext cx="0" cy="0"/>
          <a:chOff x="0" y="0"/>
          <a:chExt cx="0" cy="0"/>
        </a:xfrm>
      </p:grpSpPr>
      <p:sp>
        <p:nvSpPr>
          <p:cNvPr id="13" name="Rectangle 12"/>
          <p:cNvSpPr/>
          <p:nvPr/>
        </p:nvSpPr>
        <p:spPr>
          <a:xfrm>
            <a:off x="0" y="9525"/>
            <a:ext cx="9144000" cy="6858000"/>
          </a:xfrm>
          <a:prstGeom prst="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28600" y="432089"/>
            <a:ext cx="4572000" cy="583565"/>
          </a:xfrm>
          <a:prstGeom prst="rect">
            <a:avLst/>
          </a:prstGeom>
          <a:solidFill>
            <a:schemeClr val="bg1"/>
          </a:solidFill>
        </p:spPr>
        <p:txBody>
          <a:bodyPr wrap="square" rtlCol="0">
            <a:spAutoFit/>
          </a:bodyPr>
          <a:lstStyle/>
          <a:p>
            <a:pPr marL="285750" indent="-285750">
              <a:buFont typeface="Wingdings" panose="05000000000000000000" charset="0"/>
              <a:buChar char="Ø"/>
            </a:pPr>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Planning</a:t>
            </a:r>
          </a:p>
        </p:txBody>
      </p:sp>
      <p:sp>
        <p:nvSpPr>
          <p:cNvPr id="3" name="TextBox 2"/>
          <p:cNvSpPr txBox="1"/>
          <p:nvPr/>
        </p:nvSpPr>
        <p:spPr>
          <a:xfrm>
            <a:off x="381000" y="1304925"/>
            <a:ext cx="4466590" cy="368300"/>
          </a:xfrm>
          <a:prstGeom prst="rect">
            <a:avLst/>
          </a:prstGeom>
          <a:solidFill>
            <a:schemeClr val="bg1"/>
          </a:solidFill>
        </p:spPr>
        <p:txBody>
          <a:bodyPr wrap="square" rtlCol="0">
            <a:spAutoFit/>
          </a:bodyPr>
          <a:lstStyle/>
          <a:p>
            <a:endParaRPr lang="en-US" b="1" dirty="0"/>
          </a:p>
        </p:txBody>
      </p:sp>
      <p:sp>
        <p:nvSpPr>
          <p:cNvPr id="4" name="Text Box 3"/>
          <p:cNvSpPr txBox="1"/>
          <p:nvPr/>
        </p:nvSpPr>
        <p:spPr>
          <a:xfrm>
            <a:off x="7452360" y="450215"/>
            <a:ext cx="309880" cy="368300"/>
          </a:xfrm>
          <a:prstGeom prst="rect">
            <a:avLst/>
          </a:prstGeom>
          <a:noFill/>
        </p:spPr>
        <p:txBody>
          <a:bodyPr wrap="none" rtlCol="0">
            <a:spAutoFit/>
          </a:bodyPr>
          <a:lstStyle/>
          <a:p>
            <a:endParaRPr lang="en-US"/>
          </a:p>
        </p:txBody>
      </p:sp>
      <p:sp>
        <p:nvSpPr>
          <p:cNvPr id="5" name="Text Box 4"/>
          <p:cNvSpPr txBox="1"/>
          <p:nvPr/>
        </p:nvSpPr>
        <p:spPr>
          <a:xfrm>
            <a:off x="4549775" y="1270000"/>
            <a:ext cx="4345940" cy="460375"/>
          </a:xfrm>
          <a:prstGeom prst="rect">
            <a:avLst/>
          </a:prstGeom>
          <a:solidFill>
            <a:schemeClr val="bg1"/>
          </a:solidFill>
        </p:spPr>
        <p:txBody>
          <a:bodyPr wrap="square" rtlCol="0">
            <a:spAutoFit/>
          </a:bodyPr>
          <a:lstStyle/>
          <a:p>
            <a:endParaRPr lang="en-US" sz="2400"/>
          </a:p>
        </p:txBody>
      </p:sp>
      <p:graphicFrame>
        <p:nvGraphicFramePr>
          <p:cNvPr id="7" name="Table 6"/>
          <p:cNvGraphicFramePr/>
          <p:nvPr/>
        </p:nvGraphicFramePr>
        <p:xfrm>
          <a:off x="304800" y="2143125"/>
          <a:ext cx="4112260" cy="3834765"/>
        </p:xfrm>
        <a:graphic>
          <a:graphicData uri="http://schemas.openxmlformats.org/drawingml/2006/table">
            <a:tbl>
              <a:tblPr firstRow="1" bandRow="1">
                <a:tableStyleId>{5C22544A-7EE6-4342-B048-85BDC9FD1C3A}</a:tableStyleId>
              </a:tblPr>
              <a:tblGrid>
                <a:gridCol w="2134235">
                  <a:extLst>
                    <a:ext uri="{9D8B030D-6E8A-4147-A177-3AD203B41FA5}">
                      <a16:colId xmlns:a16="http://schemas.microsoft.com/office/drawing/2014/main" val="20000"/>
                    </a:ext>
                  </a:extLst>
                </a:gridCol>
                <a:gridCol w="1978025">
                  <a:extLst>
                    <a:ext uri="{9D8B030D-6E8A-4147-A177-3AD203B41FA5}">
                      <a16:colId xmlns:a16="http://schemas.microsoft.com/office/drawing/2014/main" val="20001"/>
                    </a:ext>
                  </a:extLst>
                </a:gridCol>
              </a:tblGrid>
              <a:tr h="426085">
                <a:tc>
                  <a:txBody>
                    <a:bodyPr/>
                    <a:lstStyle/>
                    <a:p>
                      <a:pPr algn="ctr">
                        <a:buNone/>
                      </a:pPr>
                      <a:r>
                        <a:rPr lang="en-US" dirty="0">
                          <a:latin typeface="Times New Roman" panose="02020603050405020304" pitchFamily="18" charset="0"/>
                          <a:cs typeface="Times New Roman" panose="02020603050405020304" pitchFamily="18" charset="0"/>
                        </a:rPr>
                        <a:t>MODULES</a:t>
                      </a:r>
                    </a:p>
                  </a:txBody>
                  <a:tcPr/>
                </a:tc>
                <a:tc>
                  <a:txBody>
                    <a:bodyPr/>
                    <a:lstStyle/>
                    <a:p>
                      <a:pPr algn="just">
                        <a:buNone/>
                      </a:pPr>
                      <a:r>
                        <a:rPr lang="en-US" dirty="0">
                          <a:latin typeface="Times New Roman" panose="02020603050405020304" pitchFamily="18" charset="0"/>
                          <a:cs typeface="Times New Roman" panose="02020603050405020304" pitchFamily="18" charset="0"/>
                        </a:rPr>
                        <a:t>STATUS</a:t>
                      </a:r>
                    </a:p>
                  </a:txBody>
                  <a:tcPr/>
                </a:tc>
                <a:extLst>
                  <a:ext uri="{0D108BD9-81ED-4DB2-BD59-A6C34878D82A}">
                    <a16:rowId xmlns:a16="http://schemas.microsoft.com/office/drawing/2014/main" val="10000"/>
                  </a:ext>
                </a:extLst>
              </a:tr>
              <a:tr h="426085">
                <a:tc>
                  <a:txBody>
                    <a:bodyPr/>
                    <a:lstStyle/>
                    <a:p>
                      <a:pPr algn="just">
                        <a:buNone/>
                      </a:pPr>
                      <a:r>
                        <a:rPr lang="en-US" dirty="0">
                          <a:latin typeface="Times New Roman" panose="02020603050405020304" pitchFamily="18" charset="0"/>
                          <a:cs typeface="Times New Roman" panose="02020603050405020304" pitchFamily="18" charset="0"/>
                        </a:rPr>
                        <a:t>Register</a:t>
                      </a:r>
                    </a:p>
                  </a:txBody>
                  <a:tcPr/>
                </a:tc>
                <a:tc>
                  <a:txBody>
                    <a:bodyPr/>
                    <a:lstStyle/>
                    <a:p>
                      <a:pPr algn="just">
                        <a:buNone/>
                      </a:pPr>
                      <a:r>
                        <a:rPr lang="en-US"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10001"/>
                  </a:ext>
                </a:extLst>
              </a:tr>
              <a:tr h="426085">
                <a:tc>
                  <a:txBody>
                    <a:bodyPr/>
                    <a:lstStyle/>
                    <a:p>
                      <a:pPr algn="just">
                        <a:buNone/>
                      </a:pPr>
                      <a:r>
                        <a:rPr lang="en-US" dirty="0">
                          <a:latin typeface="Times New Roman" panose="02020603050405020304" pitchFamily="18" charset="0"/>
                          <a:cs typeface="Times New Roman" panose="02020603050405020304" pitchFamily="18" charset="0"/>
                        </a:rPr>
                        <a:t>Login</a:t>
                      </a:r>
                    </a:p>
                  </a:txBody>
                  <a:tcPr/>
                </a:tc>
                <a:tc>
                  <a:txBody>
                    <a:bodyPr/>
                    <a:lstStyle/>
                    <a:p>
                      <a:pPr algn="just">
                        <a:buNone/>
                      </a:pPr>
                      <a:r>
                        <a:rPr lang="en-US" sz="1800" dirty="0">
                          <a:latin typeface="Times New Roman" panose="02020603050405020304" pitchFamily="18" charset="0"/>
                          <a:cs typeface="Times New Roman" panose="02020603050405020304" pitchFamily="18" charset="0"/>
                          <a:sym typeface="+mn-ea"/>
                        </a:rPr>
                        <a:t>Completed</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426085">
                <a:tc>
                  <a:txBody>
                    <a:bodyPr/>
                    <a:lstStyle/>
                    <a:p>
                      <a:pPr algn="just">
                        <a:buNone/>
                      </a:pPr>
                      <a:r>
                        <a:rPr lang="en-US">
                          <a:latin typeface="Times New Roman" panose="02020603050405020304" pitchFamily="18" charset="0"/>
                          <a:cs typeface="Times New Roman" panose="02020603050405020304" pitchFamily="18" charset="0"/>
                        </a:rPr>
                        <a:t>Home Page</a:t>
                      </a:r>
                    </a:p>
                  </a:txBody>
                  <a:tcPr/>
                </a:tc>
                <a:tc>
                  <a:txBody>
                    <a:bodyPr/>
                    <a:lstStyle/>
                    <a:p>
                      <a:pPr algn="just">
                        <a:buNone/>
                      </a:pPr>
                      <a:r>
                        <a:rPr lang="en-US" sz="1800" dirty="0">
                          <a:latin typeface="Times New Roman" panose="02020603050405020304" pitchFamily="18" charset="0"/>
                          <a:cs typeface="Times New Roman" panose="02020603050405020304" pitchFamily="18" charset="0"/>
                          <a:sym typeface="+mn-ea"/>
                        </a:rPr>
                        <a:t>Completed</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426085">
                <a:tc>
                  <a:txBody>
                    <a:bodyPr/>
                    <a:lstStyle/>
                    <a:p>
                      <a:pPr algn="just">
                        <a:buNone/>
                      </a:pPr>
                      <a:r>
                        <a:rPr lang="en-US">
                          <a:latin typeface="Times New Roman" panose="02020603050405020304" pitchFamily="18" charset="0"/>
                          <a:cs typeface="Times New Roman" panose="02020603050405020304" pitchFamily="18" charset="0"/>
                        </a:rPr>
                        <a:t>Logout</a:t>
                      </a:r>
                    </a:p>
                  </a:txBody>
                  <a:tcPr/>
                </a:tc>
                <a:tc>
                  <a:txBody>
                    <a:bodyPr/>
                    <a:lstStyle/>
                    <a:p>
                      <a:pPr algn="just">
                        <a:buNone/>
                      </a:pPr>
                      <a:r>
                        <a:rPr lang="en-US"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10004"/>
                  </a:ext>
                </a:extLst>
              </a:tr>
              <a:tr h="426085">
                <a:tc>
                  <a:txBody>
                    <a:bodyPr/>
                    <a:lstStyle/>
                    <a:p>
                      <a:pPr algn="just">
                        <a:buNone/>
                      </a:pPr>
                      <a:r>
                        <a:rPr lang="en-US" sz="1800" dirty="0">
                          <a:latin typeface="Times New Roman" panose="02020603050405020304" pitchFamily="18" charset="0"/>
                          <a:cs typeface="Times New Roman" panose="02020603050405020304" pitchFamily="18" charset="0"/>
                          <a:sym typeface="+mn-ea"/>
                        </a:rPr>
                        <a:t>View users Activity</a:t>
                      </a:r>
                      <a:endParaRPr lang="en-US" dirty="0">
                        <a:latin typeface="Times New Roman" panose="02020603050405020304" pitchFamily="18" charset="0"/>
                        <a:cs typeface="Times New Roman" panose="02020603050405020304" pitchFamily="18" charset="0"/>
                      </a:endParaRPr>
                    </a:p>
                  </a:txBody>
                  <a:tcPr/>
                </a:tc>
                <a:tc>
                  <a:txBody>
                    <a:bodyPr/>
                    <a:lstStyle/>
                    <a:p>
                      <a:pPr algn="just">
                        <a:buNone/>
                      </a:pPr>
                      <a:r>
                        <a:rPr lang="en-US" dirty="0">
                          <a:latin typeface="Times New Roman" panose="02020603050405020304" pitchFamily="18" charset="0"/>
                          <a:cs typeface="Times New Roman" panose="02020603050405020304" pitchFamily="18" charset="0"/>
                        </a:rPr>
                        <a:t>Working</a:t>
                      </a:r>
                    </a:p>
                  </a:txBody>
                  <a:tcPr/>
                </a:tc>
                <a:extLst>
                  <a:ext uri="{0D108BD9-81ED-4DB2-BD59-A6C34878D82A}">
                    <a16:rowId xmlns:a16="http://schemas.microsoft.com/office/drawing/2014/main" val="10005"/>
                  </a:ext>
                </a:extLst>
              </a:tr>
              <a:tr h="426085">
                <a:tc>
                  <a:txBody>
                    <a:bodyPr/>
                    <a:lstStyle/>
                    <a:p>
                      <a:pPr algn="just">
                        <a:buNone/>
                      </a:pPr>
                      <a:r>
                        <a:rPr lang="en-US" sz="1800">
                          <a:latin typeface="Times New Roman" panose="02020603050405020304" pitchFamily="18" charset="0"/>
                          <a:cs typeface="Times New Roman" panose="02020603050405020304" pitchFamily="18" charset="0"/>
                          <a:sym typeface="+mn-ea"/>
                        </a:rPr>
                        <a:t>Shared</a:t>
                      </a:r>
                      <a:endParaRPr lang="en-US">
                        <a:latin typeface="Times New Roman" panose="02020603050405020304" pitchFamily="18" charset="0"/>
                        <a:cs typeface="Times New Roman" panose="02020603050405020304" pitchFamily="18" charset="0"/>
                      </a:endParaRPr>
                    </a:p>
                  </a:txBody>
                  <a:tcPr/>
                </a:tc>
                <a:tc>
                  <a:txBody>
                    <a:bodyPr/>
                    <a:lstStyle/>
                    <a:p>
                      <a:pPr algn="just">
                        <a:buNone/>
                      </a:pPr>
                      <a:r>
                        <a:rPr lang="en-US" dirty="0">
                          <a:latin typeface="Times New Roman" panose="02020603050405020304" pitchFamily="18" charset="0"/>
                          <a:cs typeface="Times New Roman" panose="02020603050405020304" pitchFamily="18" charset="0"/>
                        </a:rPr>
                        <a:t>Working</a:t>
                      </a:r>
                    </a:p>
                  </a:txBody>
                  <a:tcPr/>
                </a:tc>
                <a:extLst>
                  <a:ext uri="{0D108BD9-81ED-4DB2-BD59-A6C34878D82A}">
                    <a16:rowId xmlns:a16="http://schemas.microsoft.com/office/drawing/2014/main" val="10006"/>
                  </a:ext>
                </a:extLst>
              </a:tr>
              <a:tr h="426085">
                <a:tc>
                  <a:txBody>
                    <a:bodyPr/>
                    <a:lstStyle/>
                    <a:p>
                      <a:pPr algn="just">
                        <a:buNone/>
                      </a:pPr>
                      <a:r>
                        <a:rPr lang="en-US" sz="1800">
                          <a:latin typeface="Times New Roman" panose="02020603050405020304" pitchFamily="18" charset="0"/>
                          <a:cs typeface="Times New Roman" panose="02020603050405020304" pitchFamily="18" charset="0"/>
                          <a:sym typeface="+mn-ea"/>
                        </a:rPr>
                        <a:t>Starred</a:t>
                      </a:r>
                      <a:endParaRPr lang="en-US">
                        <a:latin typeface="Times New Roman" panose="02020603050405020304" pitchFamily="18" charset="0"/>
                        <a:cs typeface="Times New Roman" panose="02020603050405020304" pitchFamily="18" charset="0"/>
                      </a:endParaRPr>
                    </a:p>
                  </a:txBody>
                  <a:tcPr/>
                </a:tc>
                <a:tc>
                  <a:txBody>
                    <a:bodyPr/>
                    <a:lstStyle/>
                    <a:p>
                      <a:pPr algn="just">
                        <a:buNone/>
                      </a:pPr>
                      <a:r>
                        <a:rPr lang="en-US" dirty="0">
                          <a:latin typeface="Times New Roman" panose="02020603050405020304" pitchFamily="18" charset="0"/>
                          <a:cs typeface="Times New Roman" panose="02020603050405020304" pitchFamily="18" charset="0"/>
                        </a:rPr>
                        <a:t>Working</a:t>
                      </a:r>
                    </a:p>
                  </a:txBody>
                  <a:tcPr/>
                </a:tc>
                <a:extLst>
                  <a:ext uri="{0D108BD9-81ED-4DB2-BD59-A6C34878D82A}">
                    <a16:rowId xmlns:a16="http://schemas.microsoft.com/office/drawing/2014/main" val="10007"/>
                  </a:ext>
                </a:extLst>
              </a:tr>
              <a:tr h="426085">
                <a:tc>
                  <a:txBody>
                    <a:bodyPr/>
                    <a:lstStyle/>
                    <a:p>
                      <a:pPr algn="just">
                        <a:buNone/>
                      </a:pPr>
                      <a:r>
                        <a:rPr lang="en-US">
                          <a:latin typeface="Times New Roman" panose="02020603050405020304" pitchFamily="18" charset="0"/>
                          <a:cs typeface="Times New Roman" panose="02020603050405020304" pitchFamily="18" charset="0"/>
                        </a:rPr>
                        <a:t>Accessible Rights</a:t>
                      </a:r>
                    </a:p>
                  </a:txBody>
                  <a:tcPr/>
                </a:tc>
                <a:tc>
                  <a:txBody>
                    <a:bodyPr/>
                    <a:lstStyle/>
                    <a:p>
                      <a:pPr algn="just">
                        <a:buNone/>
                      </a:pPr>
                      <a:r>
                        <a:rPr lang="en-US" dirty="0">
                          <a:latin typeface="Times New Roman" panose="02020603050405020304" pitchFamily="18" charset="0"/>
                          <a:cs typeface="Times New Roman" panose="02020603050405020304" pitchFamily="18" charset="0"/>
                        </a:rPr>
                        <a:t>Working</a:t>
                      </a:r>
                    </a:p>
                  </a:txBody>
                  <a:tcPr/>
                </a:tc>
                <a:extLst>
                  <a:ext uri="{0D108BD9-81ED-4DB2-BD59-A6C34878D82A}">
                    <a16:rowId xmlns:a16="http://schemas.microsoft.com/office/drawing/2014/main" val="10008"/>
                  </a:ext>
                </a:extLst>
              </a:tr>
            </a:tbl>
          </a:graphicData>
        </a:graphic>
      </p:graphicFrame>
      <p:graphicFrame>
        <p:nvGraphicFramePr>
          <p:cNvPr id="8" name="Table 7"/>
          <p:cNvGraphicFramePr/>
          <p:nvPr>
            <p:extLst>
              <p:ext uri="{D42A27DB-BD31-4B8C-83A1-F6EECF244321}">
                <p14:modId xmlns:p14="http://schemas.microsoft.com/office/powerpoint/2010/main" val="2372356212"/>
              </p:ext>
            </p:extLst>
          </p:nvPr>
        </p:nvGraphicFramePr>
        <p:xfrm>
          <a:off x="4724400" y="2143125"/>
          <a:ext cx="4112260" cy="3834765"/>
        </p:xfrm>
        <a:graphic>
          <a:graphicData uri="http://schemas.openxmlformats.org/drawingml/2006/table">
            <a:tbl>
              <a:tblPr firstRow="1" bandRow="1">
                <a:tableStyleId>{5C22544A-7EE6-4342-B048-85BDC9FD1C3A}</a:tableStyleId>
              </a:tblPr>
              <a:tblGrid>
                <a:gridCol w="2185670">
                  <a:extLst>
                    <a:ext uri="{9D8B030D-6E8A-4147-A177-3AD203B41FA5}">
                      <a16:colId xmlns:a16="http://schemas.microsoft.com/office/drawing/2014/main" val="20000"/>
                    </a:ext>
                  </a:extLst>
                </a:gridCol>
                <a:gridCol w="1926590">
                  <a:extLst>
                    <a:ext uri="{9D8B030D-6E8A-4147-A177-3AD203B41FA5}">
                      <a16:colId xmlns:a16="http://schemas.microsoft.com/office/drawing/2014/main" val="20001"/>
                    </a:ext>
                  </a:extLst>
                </a:gridCol>
              </a:tblGrid>
              <a:tr h="426085">
                <a:tc>
                  <a:txBody>
                    <a:bodyPr/>
                    <a:lstStyle/>
                    <a:p>
                      <a:pPr algn="ctr">
                        <a:buNone/>
                      </a:pPr>
                      <a:r>
                        <a:rPr lang="en-US" dirty="0">
                          <a:latin typeface="Times New Roman" panose="02020603050405020304" pitchFamily="18" charset="0"/>
                          <a:cs typeface="Times New Roman" panose="02020603050405020304" pitchFamily="18" charset="0"/>
                        </a:rPr>
                        <a:t>MODULES</a:t>
                      </a:r>
                    </a:p>
                  </a:txBody>
                  <a:tcPr/>
                </a:tc>
                <a:tc>
                  <a:txBody>
                    <a:bodyPr/>
                    <a:lstStyle/>
                    <a:p>
                      <a:pPr algn="ctr">
                        <a:buNone/>
                      </a:pPr>
                      <a:r>
                        <a:rPr lang="en-US" dirty="0">
                          <a:latin typeface="Times New Roman" panose="02020603050405020304" pitchFamily="18" charset="0"/>
                          <a:cs typeface="Times New Roman" panose="02020603050405020304" pitchFamily="18" charset="0"/>
                        </a:rPr>
                        <a:t>STATUS</a:t>
                      </a:r>
                    </a:p>
                  </a:txBody>
                  <a:tcPr/>
                </a:tc>
                <a:extLst>
                  <a:ext uri="{0D108BD9-81ED-4DB2-BD59-A6C34878D82A}">
                    <a16:rowId xmlns:a16="http://schemas.microsoft.com/office/drawing/2014/main" val="10000"/>
                  </a:ext>
                </a:extLst>
              </a:tr>
              <a:tr h="426085">
                <a:tc>
                  <a:txBody>
                    <a:bodyPr/>
                    <a:lstStyle/>
                    <a:p>
                      <a:pPr algn="just">
                        <a:buNone/>
                      </a:pPr>
                      <a:r>
                        <a:rPr lang="en-US">
                          <a:latin typeface="Times New Roman" panose="02020603050405020304" pitchFamily="18" charset="0"/>
                          <a:cs typeface="Times New Roman" panose="02020603050405020304" pitchFamily="18" charset="0"/>
                        </a:rPr>
                        <a:t>Admin Security</a:t>
                      </a:r>
                    </a:p>
                  </a:txBody>
                  <a:tcPr/>
                </a:tc>
                <a:tc>
                  <a:txBody>
                    <a:bodyPr/>
                    <a:lstStyle/>
                    <a:p>
                      <a:pPr algn="just">
                        <a:buNone/>
                      </a:pPr>
                      <a:r>
                        <a:rPr lang="en-US" dirty="0">
                          <a:latin typeface="Times New Roman" panose="02020603050405020304" pitchFamily="18" charset="0"/>
                          <a:cs typeface="Times New Roman" panose="02020603050405020304" pitchFamily="18" charset="0"/>
                        </a:rPr>
                        <a:t>Not Completed</a:t>
                      </a:r>
                    </a:p>
                  </a:txBody>
                  <a:tcPr/>
                </a:tc>
                <a:extLst>
                  <a:ext uri="{0D108BD9-81ED-4DB2-BD59-A6C34878D82A}">
                    <a16:rowId xmlns:a16="http://schemas.microsoft.com/office/drawing/2014/main" val="10001"/>
                  </a:ext>
                </a:extLst>
              </a:tr>
              <a:tr h="426085">
                <a:tc>
                  <a:txBody>
                    <a:bodyPr/>
                    <a:lstStyle/>
                    <a:p>
                      <a:pPr algn="just">
                        <a:buNone/>
                      </a:pPr>
                      <a:r>
                        <a:rPr lang="en-US">
                          <a:latin typeface="Times New Roman" panose="02020603050405020304" pitchFamily="18" charset="0"/>
                          <a:cs typeface="Times New Roman" panose="02020603050405020304" pitchFamily="18" charset="0"/>
                        </a:rPr>
                        <a:t>Media Management</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Not Completed</a:t>
                      </a:r>
                    </a:p>
                  </a:txBody>
                  <a:tcPr/>
                </a:tc>
                <a:extLst>
                  <a:ext uri="{0D108BD9-81ED-4DB2-BD59-A6C34878D82A}">
                    <a16:rowId xmlns:a16="http://schemas.microsoft.com/office/drawing/2014/main" val="10002"/>
                  </a:ext>
                </a:extLst>
              </a:tr>
              <a:tr h="426085">
                <a:tc>
                  <a:txBody>
                    <a:bodyPr/>
                    <a:lstStyle/>
                    <a:p>
                      <a:pPr algn="just">
                        <a:buNone/>
                      </a:pPr>
                      <a:r>
                        <a:rPr lang="en-US">
                          <a:latin typeface="Times New Roman" panose="02020603050405020304" pitchFamily="18" charset="0"/>
                          <a:cs typeface="Times New Roman" panose="02020603050405020304" pitchFamily="18" charset="0"/>
                        </a:rPr>
                        <a:t>File Management</a:t>
                      </a:r>
                    </a:p>
                  </a:txBody>
                  <a:tcPr/>
                </a:tc>
                <a:tc>
                  <a:txBody>
                    <a:bodyPr/>
                    <a:lstStyle/>
                    <a:p>
                      <a:pPr algn="just">
                        <a:buNone/>
                      </a:pPr>
                      <a:r>
                        <a:rPr lang="en-US" dirty="0">
                          <a:latin typeface="Times New Roman" panose="02020603050405020304" pitchFamily="18" charset="0"/>
                          <a:cs typeface="Times New Roman" panose="02020603050405020304" pitchFamily="18" charset="0"/>
                        </a:rPr>
                        <a:t>Not Completed</a:t>
                      </a:r>
                    </a:p>
                  </a:txBody>
                  <a:tcPr/>
                </a:tc>
                <a:extLst>
                  <a:ext uri="{0D108BD9-81ED-4DB2-BD59-A6C34878D82A}">
                    <a16:rowId xmlns:a16="http://schemas.microsoft.com/office/drawing/2014/main" val="10003"/>
                  </a:ext>
                </a:extLst>
              </a:tr>
              <a:tr h="426085">
                <a:tc>
                  <a:txBody>
                    <a:bodyPr/>
                    <a:lstStyle/>
                    <a:p>
                      <a:pPr algn="just">
                        <a:buNone/>
                      </a:pPr>
                      <a:r>
                        <a:rPr lang="en-US" dirty="0">
                          <a:latin typeface="Times New Roman" panose="02020603050405020304" pitchFamily="18" charset="0"/>
                          <a:cs typeface="Times New Roman" panose="02020603050405020304" pitchFamily="18" charset="0"/>
                        </a:rPr>
                        <a:t>Upload Files</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Not Completed</a:t>
                      </a:r>
                    </a:p>
                  </a:txBody>
                  <a:tcPr/>
                </a:tc>
                <a:extLst>
                  <a:ext uri="{0D108BD9-81ED-4DB2-BD59-A6C34878D82A}">
                    <a16:rowId xmlns:a16="http://schemas.microsoft.com/office/drawing/2014/main" val="10004"/>
                  </a:ext>
                </a:extLst>
              </a:tr>
              <a:tr h="426085">
                <a:tc>
                  <a:txBody>
                    <a:bodyPr/>
                    <a:lstStyle/>
                    <a:p>
                      <a:pPr algn="just">
                        <a:buNone/>
                      </a:pPr>
                      <a:r>
                        <a:rPr lang="en-US" dirty="0">
                          <a:latin typeface="Times New Roman" panose="02020603050405020304" pitchFamily="18" charset="0"/>
                          <a:cs typeface="Times New Roman" panose="02020603050405020304" pitchFamily="18" charset="0"/>
                        </a:rPr>
                        <a:t>View Files</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Not Completed</a:t>
                      </a:r>
                    </a:p>
                  </a:txBody>
                  <a:tcPr/>
                </a:tc>
                <a:extLst>
                  <a:ext uri="{0D108BD9-81ED-4DB2-BD59-A6C34878D82A}">
                    <a16:rowId xmlns:a16="http://schemas.microsoft.com/office/drawing/2014/main" val="10005"/>
                  </a:ext>
                </a:extLst>
              </a:tr>
              <a:tr h="426085">
                <a:tc>
                  <a:txBody>
                    <a:bodyPr/>
                    <a:lstStyle/>
                    <a:p>
                      <a:pPr algn="just">
                        <a:buNone/>
                      </a:pPr>
                      <a:r>
                        <a:rPr lang="en-US" dirty="0">
                          <a:latin typeface="Times New Roman" panose="02020603050405020304" pitchFamily="18" charset="0"/>
                          <a:cs typeface="Times New Roman" panose="02020603050405020304" pitchFamily="18" charset="0"/>
                        </a:rPr>
                        <a:t>Download Files</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Not Completed</a:t>
                      </a:r>
                    </a:p>
                  </a:txBody>
                  <a:tcPr/>
                </a:tc>
                <a:extLst>
                  <a:ext uri="{0D108BD9-81ED-4DB2-BD59-A6C34878D82A}">
                    <a16:rowId xmlns:a16="http://schemas.microsoft.com/office/drawing/2014/main" val="10006"/>
                  </a:ext>
                </a:extLst>
              </a:tr>
              <a:tr h="426085">
                <a:tc>
                  <a:txBody>
                    <a:bodyPr/>
                    <a:lstStyle/>
                    <a:p>
                      <a:pPr algn="just">
                        <a:buNone/>
                      </a:pPr>
                      <a:r>
                        <a:rPr lang="en-US" dirty="0">
                          <a:latin typeface="Times New Roman" panose="02020603050405020304" pitchFamily="18" charset="0"/>
                          <a:cs typeface="Times New Roman" panose="02020603050405020304" pitchFamily="18" charset="0"/>
                        </a:rPr>
                        <a:t>Share Files</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Not Completed</a:t>
                      </a:r>
                    </a:p>
                  </a:txBody>
                  <a:tcPr/>
                </a:tc>
                <a:extLst>
                  <a:ext uri="{0D108BD9-81ED-4DB2-BD59-A6C34878D82A}">
                    <a16:rowId xmlns:a16="http://schemas.microsoft.com/office/drawing/2014/main" val="10007"/>
                  </a:ext>
                </a:extLst>
              </a:tr>
              <a:tr h="426085">
                <a:tc>
                  <a:txBody>
                    <a:bodyPr/>
                    <a:lstStyle/>
                    <a:p>
                      <a:pPr algn="just">
                        <a:buNone/>
                      </a:pPr>
                      <a:r>
                        <a:rPr lang="en-US" dirty="0">
                          <a:latin typeface="Times New Roman" panose="02020603050405020304" pitchFamily="18" charset="0"/>
                          <a:cs typeface="Times New Roman" panose="02020603050405020304" pitchFamily="18" charset="0"/>
                        </a:rPr>
                        <a:t>Delete Files</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Not Completed</a:t>
                      </a:r>
                    </a:p>
                  </a:txBody>
                  <a:tcPr/>
                </a:tc>
                <a:extLst>
                  <a:ext uri="{0D108BD9-81ED-4DB2-BD59-A6C34878D82A}">
                    <a16:rowId xmlns:a16="http://schemas.microsoft.com/office/drawing/2014/main" val="10008"/>
                  </a:ext>
                </a:extLst>
              </a:tr>
            </a:tbl>
          </a:graphicData>
        </a:graphic>
      </p:graphicFrame>
      <p:sp>
        <p:nvSpPr>
          <p:cNvPr id="9" name="Text Box 8"/>
          <p:cNvSpPr txBox="1"/>
          <p:nvPr/>
        </p:nvSpPr>
        <p:spPr>
          <a:xfrm>
            <a:off x="533400" y="1228725"/>
            <a:ext cx="7689215" cy="829945"/>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Our project Document Server has two modules:-</a:t>
            </a:r>
          </a:p>
          <a:p>
            <a:pPr marL="285750"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Admin </a:t>
            </a:r>
          </a:p>
        </p:txBody>
      </p:sp>
    </p:spTree>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97000"/>
          </a:schemeClr>
        </a:solidFill>
        <a:effectLst/>
      </p:bgPr>
    </p:bg>
    <p:spTree>
      <p:nvGrpSpPr>
        <p:cNvPr id="1" name=""/>
        <p:cNvGrpSpPr/>
        <p:nvPr/>
      </p:nvGrpSpPr>
      <p:grpSpPr>
        <a:xfrm>
          <a:off x="0" y="0"/>
          <a:ext cx="0" cy="0"/>
          <a:chOff x="0" y="0"/>
          <a:chExt cx="0" cy="0"/>
        </a:xfrm>
      </p:grpSpPr>
      <p:sp>
        <p:nvSpPr>
          <p:cNvPr id="13" name="Rectangle 12"/>
          <p:cNvSpPr/>
          <p:nvPr/>
        </p:nvSpPr>
        <p:spPr>
          <a:xfrm>
            <a:off x="0" y="9525"/>
            <a:ext cx="9144000" cy="6858000"/>
          </a:xfrm>
          <a:prstGeom prst="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1304925"/>
            <a:ext cx="4466590" cy="368300"/>
          </a:xfrm>
          <a:prstGeom prst="rect">
            <a:avLst/>
          </a:prstGeom>
          <a:solidFill>
            <a:schemeClr val="bg1"/>
          </a:solidFill>
        </p:spPr>
        <p:txBody>
          <a:bodyPr wrap="square" rtlCol="0">
            <a:spAutoFit/>
          </a:bodyPr>
          <a:lstStyle/>
          <a:p>
            <a:endParaRPr lang="en-US" b="1" dirty="0"/>
          </a:p>
        </p:txBody>
      </p:sp>
      <p:sp>
        <p:nvSpPr>
          <p:cNvPr id="4" name="Text Box 3"/>
          <p:cNvSpPr txBox="1"/>
          <p:nvPr/>
        </p:nvSpPr>
        <p:spPr>
          <a:xfrm>
            <a:off x="7452360" y="450215"/>
            <a:ext cx="309880" cy="368300"/>
          </a:xfrm>
          <a:prstGeom prst="rect">
            <a:avLst/>
          </a:prstGeom>
          <a:noFill/>
        </p:spPr>
        <p:txBody>
          <a:bodyPr wrap="none" rtlCol="0">
            <a:spAutoFit/>
          </a:bodyPr>
          <a:lstStyle/>
          <a:p>
            <a:endParaRPr lang="en-US"/>
          </a:p>
        </p:txBody>
      </p:sp>
      <p:sp>
        <p:nvSpPr>
          <p:cNvPr id="5" name="Text Box 4"/>
          <p:cNvSpPr txBox="1"/>
          <p:nvPr/>
        </p:nvSpPr>
        <p:spPr>
          <a:xfrm>
            <a:off x="4549775" y="1270000"/>
            <a:ext cx="4345940" cy="460375"/>
          </a:xfrm>
          <a:prstGeom prst="rect">
            <a:avLst/>
          </a:prstGeom>
          <a:solidFill>
            <a:schemeClr val="bg1"/>
          </a:solidFill>
        </p:spPr>
        <p:txBody>
          <a:bodyPr wrap="square" rtlCol="0">
            <a:spAutoFit/>
          </a:bodyPr>
          <a:lstStyle/>
          <a:p>
            <a:endParaRPr lang="en-US" sz="2400"/>
          </a:p>
        </p:txBody>
      </p:sp>
      <p:sp>
        <p:nvSpPr>
          <p:cNvPr id="2" name="Text Box 1"/>
          <p:cNvSpPr txBox="1"/>
          <p:nvPr/>
        </p:nvSpPr>
        <p:spPr>
          <a:xfrm>
            <a:off x="533400" y="685800"/>
            <a:ext cx="2938780" cy="521970"/>
          </a:xfrm>
          <a:prstGeom prst="rect">
            <a:avLst/>
          </a:prstGeom>
          <a:noFill/>
        </p:spPr>
        <p:txBody>
          <a:bodyPr wrap="square" rtlCol="0">
            <a:spAutoFit/>
          </a:bodyPr>
          <a:lstStyle/>
          <a:p>
            <a:pPr marL="342900" indent="-3429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User</a:t>
            </a:r>
          </a:p>
        </p:txBody>
      </p:sp>
      <p:graphicFrame>
        <p:nvGraphicFramePr>
          <p:cNvPr id="7" name="Table 6"/>
          <p:cNvGraphicFramePr/>
          <p:nvPr/>
        </p:nvGraphicFramePr>
        <p:xfrm>
          <a:off x="304800" y="2133600"/>
          <a:ext cx="4112260" cy="3408680"/>
        </p:xfrm>
        <a:graphic>
          <a:graphicData uri="http://schemas.openxmlformats.org/drawingml/2006/table">
            <a:tbl>
              <a:tblPr firstRow="1" bandRow="1">
                <a:tableStyleId>{5C22544A-7EE6-4342-B048-85BDC9FD1C3A}</a:tableStyleId>
              </a:tblPr>
              <a:tblGrid>
                <a:gridCol w="2289175">
                  <a:extLst>
                    <a:ext uri="{9D8B030D-6E8A-4147-A177-3AD203B41FA5}">
                      <a16:colId xmlns:a16="http://schemas.microsoft.com/office/drawing/2014/main" val="20000"/>
                    </a:ext>
                  </a:extLst>
                </a:gridCol>
                <a:gridCol w="1823085">
                  <a:extLst>
                    <a:ext uri="{9D8B030D-6E8A-4147-A177-3AD203B41FA5}">
                      <a16:colId xmlns:a16="http://schemas.microsoft.com/office/drawing/2014/main" val="20001"/>
                    </a:ext>
                  </a:extLst>
                </a:gridCol>
              </a:tblGrid>
              <a:tr h="426085">
                <a:tc>
                  <a:txBody>
                    <a:bodyPr/>
                    <a:lstStyle/>
                    <a:p>
                      <a:pPr algn="ctr">
                        <a:buNone/>
                      </a:pPr>
                      <a:r>
                        <a:rPr lang="en-US" dirty="0">
                          <a:latin typeface="Times New Roman" panose="02020603050405020304" pitchFamily="18" charset="0"/>
                          <a:cs typeface="Times New Roman" panose="02020603050405020304" pitchFamily="18" charset="0"/>
                        </a:rPr>
                        <a:t>MODULES</a:t>
                      </a:r>
                    </a:p>
                  </a:txBody>
                  <a:tcPr/>
                </a:tc>
                <a:tc>
                  <a:txBody>
                    <a:bodyPr/>
                    <a:lstStyle/>
                    <a:p>
                      <a:pPr algn="ctr">
                        <a:buNone/>
                      </a:pPr>
                      <a:r>
                        <a:rPr lang="en-US" dirty="0">
                          <a:latin typeface="Times New Roman" panose="02020603050405020304" pitchFamily="18" charset="0"/>
                          <a:cs typeface="Times New Roman" panose="02020603050405020304" pitchFamily="18" charset="0"/>
                        </a:rPr>
                        <a:t>STATUS</a:t>
                      </a:r>
                    </a:p>
                  </a:txBody>
                  <a:tcPr/>
                </a:tc>
                <a:extLst>
                  <a:ext uri="{0D108BD9-81ED-4DB2-BD59-A6C34878D82A}">
                    <a16:rowId xmlns:a16="http://schemas.microsoft.com/office/drawing/2014/main" val="10000"/>
                  </a:ext>
                </a:extLst>
              </a:tr>
              <a:tr h="426085">
                <a:tc>
                  <a:txBody>
                    <a:bodyPr/>
                    <a:lstStyle/>
                    <a:p>
                      <a:pPr algn="just">
                        <a:buNone/>
                      </a:pPr>
                      <a:r>
                        <a:rPr lang="en-US">
                          <a:latin typeface="Times New Roman" panose="02020603050405020304" pitchFamily="18" charset="0"/>
                          <a:cs typeface="Times New Roman" panose="02020603050405020304" pitchFamily="18" charset="0"/>
                        </a:rPr>
                        <a:t>Register</a:t>
                      </a:r>
                    </a:p>
                  </a:txBody>
                  <a:tcPr/>
                </a:tc>
                <a:tc>
                  <a:txBody>
                    <a:bodyPr/>
                    <a:lstStyle/>
                    <a:p>
                      <a:pPr algn="just">
                        <a:buNone/>
                      </a:pPr>
                      <a:r>
                        <a:rPr lang="en-US"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10001"/>
                  </a:ext>
                </a:extLst>
              </a:tr>
              <a:tr h="426085">
                <a:tc>
                  <a:txBody>
                    <a:bodyPr/>
                    <a:lstStyle/>
                    <a:p>
                      <a:pPr algn="just">
                        <a:buNone/>
                      </a:pPr>
                      <a:r>
                        <a:rPr lang="en-US">
                          <a:latin typeface="Times New Roman" panose="02020603050405020304" pitchFamily="18" charset="0"/>
                          <a:cs typeface="Times New Roman" panose="02020603050405020304" pitchFamily="18" charset="0"/>
                        </a:rPr>
                        <a:t>Login</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10002"/>
                  </a:ext>
                </a:extLst>
              </a:tr>
              <a:tr h="426085">
                <a:tc>
                  <a:txBody>
                    <a:bodyPr/>
                    <a:lstStyle/>
                    <a:p>
                      <a:pPr algn="just">
                        <a:buNone/>
                      </a:pPr>
                      <a:r>
                        <a:rPr lang="en-US" dirty="0">
                          <a:latin typeface="Times New Roman" panose="02020603050405020304" pitchFamily="18" charset="0"/>
                          <a:cs typeface="Times New Roman" panose="02020603050405020304" pitchFamily="18" charset="0"/>
                        </a:rPr>
                        <a:t>Home Page</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10003"/>
                  </a:ext>
                </a:extLst>
              </a:tr>
              <a:tr h="426085">
                <a:tc>
                  <a:txBody>
                    <a:bodyPr/>
                    <a:lstStyle/>
                    <a:p>
                      <a:pPr algn="just">
                        <a:buNone/>
                      </a:pPr>
                      <a:r>
                        <a:rPr lang="en-US" dirty="0">
                          <a:latin typeface="Times New Roman" panose="02020603050405020304" pitchFamily="18" charset="0"/>
                          <a:cs typeface="Times New Roman" panose="02020603050405020304" pitchFamily="18" charset="0"/>
                        </a:rPr>
                        <a:t>Logout</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10004"/>
                  </a:ext>
                </a:extLst>
              </a:tr>
              <a:tr h="426085">
                <a:tc>
                  <a:txBody>
                    <a:bodyPr/>
                    <a:lstStyle/>
                    <a:p>
                      <a:pPr algn="just">
                        <a:buNone/>
                      </a:pPr>
                      <a:r>
                        <a:rPr lang="en-US">
                          <a:latin typeface="Times New Roman" panose="02020603050405020304" pitchFamily="18" charset="0"/>
                          <a:cs typeface="Times New Roman" panose="02020603050405020304" pitchFamily="18" charset="0"/>
                        </a:rPr>
                        <a:t>Shared</a:t>
                      </a:r>
                    </a:p>
                  </a:txBody>
                  <a:tcPr/>
                </a:tc>
                <a:tc>
                  <a:txBody>
                    <a:bodyPr/>
                    <a:lstStyle/>
                    <a:p>
                      <a:pPr algn="just">
                        <a:buNone/>
                      </a:pPr>
                      <a:r>
                        <a:rPr lang="en-US" dirty="0">
                          <a:latin typeface="Times New Roman" panose="02020603050405020304" pitchFamily="18" charset="0"/>
                          <a:cs typeface="Times New Roman" panose="02020603050405020304" pitchFamily="18" charset="0"/>
                        </a:rPr>
                        <a:t>Working</a:t>
                      </a:r>
                    </a:p>
                  </a:txBody>
                  <a:tcPr/>
                </a:tc>
                <a:extLst>
                  <a:ext uri="{0D108BD9-81ED-4DB2-BD59-A6C34878D82A}">
                    <a16:rowId xmlns:a16="http://schemas.microsoft.com/office/drawing/2014/main" val="10005"/>
                  </a:ext>
                </a:extLst>
              </a:tr>
              <a:tr h="426085">
                <a:tc>
                  <a:txBody>
                    <a:bodyPr/>
                    <a:lstStyle/>
                    <a:p>
                      <a:pPr algn="just">
                        <a:buNone/>
                      </a:pPr>
                      <a:r>
                        <a:rPr lang="en-US">
                          <a:latin typeface="Times New Roman" panose="02020603050405020304" pitchFamily="18" charset="0"/>
                          <a:cs typeface="Times New Roman" panose="02020603050405020304" pitchFamily="18" charset="0"/>
                        </a:rPr>
                        <a:t>Starred</a:t>
                      </a:r>
                    </a:p>
                  </a:txBody>
                  <a:tcPr/>
                </a:tc>
                <a:tc>
                  <a:txBody>
                    <a:bodyPr/>
                    <a:lstStyle/>
                    <a:p>
                      <a:pPr algn="just">
                        <a:buNone/>
                      </a:pPr>
                      <a:r>
                        <a:rPr lang="en-US" dirty="0">
                          <a:latin typeface="Times New Roman" panose="02020603050405020304" pitchFamily="18" charset="0"/>
                          <a:cs typeface="Times New Roman" panose="02020603050405020304" pitchFamily="18" charset="0"/>
                        </a:rPr>
                        <a:t>Working</a:t>
                      </a:r>
                    </a:p>
                  </a:txBody>
                  <a:tcPr/>
                </a:tc>
                <a:extLst>
                  <a:ext uri="{0D108BD9-81ED-4DB2-BD59-A6C34878D82A}">
                    <a16:rowId xmlns:a16="http://schemas.microsoft.com/office/drawing/2014/main" val="10006"/>
                  </a:ext>
                </a:extLst>
              </a:tr>
              <a:tr h="426085">
                <a:tc>
                  <a:txBody>
                    <a:bodyPr/>
                    <a:lstStyle/>
                    <a:p>
                      <a:pPr algn="just">
                        <a:buNone/>
                      </a:pPr>
                      <a:r>
                        <a:rPr lang="en-US" dirty="0">
                          <a:latin typeface="Times New Roman" panose="02020603050405020304" pitchFamily="18" charset="0"/>
                          <a:cs typeface="Times New Roman" panose="02020603050405020304" pitchFamily="18" charset="0"/>
                        </a:rPr>
                        <a:t>User Security</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Working</a:t>
                      </a:r>
                    </a:p>
                  </a:txBody>
                  <a:tcPr/>
                </a:tc>
                <a:extLst>
                  <a:ext uri="{0D108BD9-81ED-4DB2-BD59-A6C34878D82A}">
                    <a16:rowId xmlns:a16="http://schemas.microsoft.com/office/drawing/2014/main" val="10007"/>
                  </a:ext>
                </a:extLst>
              </a:tr>
            </a:tbl>
          </a:graphicData>
        </a:graphic>
      </p:graphicFrame>
      <p:graphicFrame>
        <p:nvGraphicFramePr>
          <p:cNvPr id="6" name="Table 5"/>
          <p:cNvGraphicFramePr/>
          <p:nvPr/>
        </p:nvGraphicFramePr>
        <p:xfrm>
          <a:off x="4622800" y="2133600"/>
          <a:ext cx="4137660" cy="3408680"/>
        </p:xfrm>
        <a:graphic>
          <a:graphicData uri="http://schemas.openxmlformats.org/drawingml/2006/table">
            <a:tbl>
              <a:tblPr firstRow="1" bandRow="1">
                <a:tableStyleId>{5C22544A-7EE6-4342-B048-85BDC9FD1C3A}</a:tableStyleId>
              </a:tblPr>
              <a:tblGrid>
                <a:gridCol w="2379345">
                  <a:extLst>
                    <a:ext uri="{9D8B030D-6E8A-4147-A177-3AD203B41FA5}">
                      <a16:colId xmlns:a16="http://schemas.microsoft.com/office/drawing/2014/main" val="20000"/>
                    </a:ext>
                  </a:extLst>
                </a:gridCol>
                <a:gridCol w="1758315">
                  <a:extLst>
                    <a:ext uri="{9D8B030D-6E8A-4147-A177-3AD203B41FA5}">
                      <a16:colId xmlns:a16="http://schemas.microsoft.com/office/drawing/2014/main" val="20001"/>
                    </a:ext>
                  </a:extLst>
                </a:gridCol>
              </a:tblGrid>
              <a:tr h="426085">
                <a:tc>
                  <a:txBody>
                    <a:bodyPr/>
                    <a:lstStyle/>
                    <a:p>
                      <a:pPr algn="ctr">
                        <a:buNone/>
                      </a:pPr>
                      <a:r>
                        <a:rPr lang="en-US" dirty="0">
                          <a:latin typeface="Times New Roman" panose="02020603050405020304" pitchFamily="18" charset="0"/>
                          <a:cs typeface="Times New Roman" panose="02020603050405020304" pitchFamily="18" charset="0"/>
                        </a:rPr>
                        <a:t>MODULES</a:t>
                      </a:r>
                    </a:p>
                  </a:txBody>
                  <a:tcPr/>
                </a:tc>
                <a:tc>
                  <a:txBody>
                    <a:bodyPr/>
                    <a:lstStyle/>
                    <a:p>
                      <a:pPr algn="ctr">
                        <a:buNone/>
                      </a:pPr>
                      <a:r>
                        <a:rPr lang="en-US" dirty="0">
                          <a:latin typeface="Times New Roman" panose="02020603050405020304" pitchFamily="18" charset="0"/>
                          <a:cs typeface="Times New Roman" panose="02020603050405020304" pitchFamily="18" charset="0"/>
                        </a:rPr>
                        <a:t>STATUS</a:t>
                      </a:r>
                    </a:p>
                  </a:txBody>
                  <a:tcPr/>
                </a:tc>
                <a:extLst>
                  <a:ext uri="{0D108BD9-81ED-4DB2-BD59-A6C34878D82A}">
                    <a16:rowId xmlns:a16="http://schemas.microsoft.com/office/drawing/2014/main" val="10000"/>
                  </a:ext>
                </a:extLst>
              </a:tr>
              <a:tr h="426085">
                <a:tc>
                  <a:txBody>
                    <a:bodyPr/>
                    <a:lstStyle/>
                    <a:p>
                      <a:pPr algn="just">
                        <a:buNone/>
                      </a:pPr>
                      <a:r>
                        <a:rPr lang="en-US">
                          <a:latin typeface="Times New Roman" panose="02020603050405020304" pitchFamily="18" charset="0"/>
                          <a:cs typeface="Times New Roman" panose="02020603050405020304" pitchFamily="18" charset="0"/>
                        </a:rPr>
                        <a:t>Upload Files</a:t>
                      </a:r>
                    </a:p>
                  </a:txBody>
                  <a:tcPr/>
                </a:tc>
                <a:tc>
                  <a:txBody>
                    <a:bodyPr/>
                    <a:lstStyle/>
                    <a:p>
                      <a:pPr algn="just">
                        <a:buNone/>
                      </a:pPr>
                      <a:r>
                        <a:rPr lang="en-US" dirty="0">
                          <a:latin typeface="Times New Roman" panose="02020603050405020304" pitchFamily="18" charset="0"/>
                          <a:cs typeface="Times New Roman" panose="02020603050405020304" pitchFamily="18" charset="0"/>
                        </a:rPr>
                        <a:t>Not Completed</a:t>
                      </a:r>
                    </a:p>
                  </a:txBody>
                  <a:tcPr/>
                </a:tc>
                <a:extLst>
                  <a:ext uri="{0D108BD9-81ED-4DB2-BD59-A6C34878D82A}">
                    <a16:rowId xmlns:a16="http://schemas.microsoft.com/office/drawing/2014/main" val="10001"/>
                  </a:ext>
                </a:extLst>
              </a:tr>
              <a:tr h="426085">
                <a:tc>
                  <a:txBody>
                    <a:bodyPr/>
                    <a:lstStyle/>
                    <a:p>
                      <a:pPr algn="just">
                        <a:buNone/>
                      </a:pPr>
                      <a:r>
                        <a:rPr lang="en-US" sz="1800">
                          <a:latin typeface="Times New Roman" panose="02020603050405020304" pitchFamily="18" charset="0"/>
                          <a:cs typeface="Times New Roman" panose="02020603050405020304" pitchFamily="18" charset="0"/>
                          <a:sym typeface="+mn-ea"/>
                        </a:rPr>
                        <a:t>View Files</a:t>
                      </a:r>
                      <a:endParaRPr lang="en-US">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Not Completed</a:t>
                      </a:r>
                    </a:p>
                  </a:txBody>
                  <a:tcPr/>
                </a:tc>
                <a:extLst>
                  <a:ext uri="{0D108BD9-81ED-4DB2-BD59-A6C34878D82A}">
                    <a16:rowId xmlns:a16="http://schemas.microsoft.com/office/drawing/2014/main" val="10002"/>
                  </a:ext>
                </a:extLst>
              </a:tr>
              <a:tr h="426085">
                <a:tc>
                  <a:txBody>
                    <a:bodyPr/>
                    <a:lstStyle/>
                    <a:p>
                      <a:pPr algn="just">
                        <a:buNone/>
                      </a:pPr>
                      <a:r>
                        <a:rPr lang="en-US" sz="1800" dirty="0">
                          <a:latin typeface="Times New Roman" panose="02020603050405020304" pitchFamily="18" charset="0"/>
                          <a:cs typeface="Times New Roman" panose="02020603050405020304" pitchFamily="18" charset="0"/>
                          <a:sym typeface="+mn-ea"/>
                        </a:rPr>
                        <a:t>Download Files</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Not Completed</a:t>
                      </a:r>
                    </a:p>
                  </a:txBody>
                  <a:tcPr/>
                </a:tc>
                <a:extLst>
                  <a:ext uri="{0D108BD9-81ED-4DB2-BD59-A6C34878D82A}">
                    <a16:rowId xmlns:a16="http://schemas.microsoft.com/office/drawing/2014/main" val="10003"/>
                  </a:ext>
                </a:extLst>
              </a:tr>
              <a:tr h="426085">
                <a:tc>
                  <a:txBody>
                    <a:bodyPr/>
                    <a:lstStyle/>
                    <a:p>
                      <a:pPr algn="just">
                        <a:buNone/>
                      </a:pPr>
                      <a:r>
                        <a:rPr lang="en-US" sz="1800" dirty="0">
                          <a:latin typeface="Times New Roman" panose="02020603050405020304" pitchFamily="18" charset="0"/>
                          <a:cs typeface="Times New Roman" panose="02020603050405020304" pitchFamily="18" charset="0"/>
                          <a:sym typeface="+mn-ea"/>
                        </a:rPr>
                        <a:t>Share Files</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Not Completed</a:t>
                      </a:r>
                    </a:p>
                  </a:txBody>
                  <a:tcPr/>
                </a:tc>
                <a:extLst>
                  <a:ext uri="{0D108BD9-81ED-4DB2-BD59-A6C34878D82A}">
                    <a16:rowId xmlns:a16="http://schemas.microsoft.com/office/drawing/2014/main" val="10004"/>
                  </a:ext>
                </a:extLst>
              </a:tr>
              <a:tr h="426085">
                <a:tc>
                  <a:txBody>
                    <a:bodyPr/>
                    <a:lstStyle/>
                    <a:p>
                      <a:pPr algn="just">
                        <a:buNone/>
                      </a:pPr>
                      <a:r>
                        <a:rPr lang="en-US" sz="1800" dirty="0">
                          <a:latin typeface="Times New Roman" panose="02020603050405020304" pitchFamily="18" charset="0"/>
                          <a:cs typeface="Times New Roman" panose="02020603050405020304" pitchFamily="18" charset="0"/>
                          <a:sym typeface="+mn-ea"/>
                        </a:rPr>
                        <a:t>Delete Files</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Not Completed</a:t>
                      </a:r>
                    </a:p>
                  </a:txBody>
                  <a:tcPr/>
                </a:tc>
                <a:extLst>
                  <a:ext uri="{0D108BD9-81ED-4DB2-BD59-A6C34878D82A}">
                    <a16:rowId xmlns:a16="http://schemas.microsoft.com/office/drawing/2014/main" val="10005"/>
                  </a:ext>
                </a:extLst>
              </a:tr>
              <a:tr h="426085">
                <a:tc>
                  <a:txBody>
                    <a:bodyPr/>
                    <a:lstStyle/>
                    <a:p>
                      <a:pPr algn="just">
                        <a:buNone/>
                      </a:pPr>
                      <a:r>
                        <a:rPr lang="en-US" dirty="0">
                          <a:latin typeface="Times New Roman" panose="02020603050405020304" pitchFamily="18" charset="0"/>
                          <a:cs typeface="Times New Roman" panose="02020603050405020304" pitchFamily="18" charset="0"/>
                        </a:rPr>
                        <a:t>User file Management</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Not Completed</a:t>
                      </a:r>
                    </a:p>
                  </a:txBody>
                  <a:tcPr/>
                </a:tc>
                <a:extLst>
                  <a:ext uri="{0D108BD9-81ED-4DB2-BD59-A6C34878D82A}">
                    <a16:rowId xmlns:a16="http://schemas.microsoft.com/office/drawing/2014/main" val="10006"/>
                  </a:ext>
                </a:extLst>
              </a:tr>
              <a:tr h="426085">
                <a:tc>
                  <a:txBody>
                    <a:bodyPr/>
                    <a:lstStyle/>
                    <a:p>
                      <a:pPr algn="just">
                        <a:buNone/>
                      </a:pPr>
                      <a:endParaRPr lang="en-US"/>
                    </a:p>
                  </a:txBody>
                  <a:tcPr/>
                </a:tc>
                <a:tc>
                  <a:txBody>
                    <a:bodyPr/>
                    <a:lstStyle/>
                    <a:p>
                      <a:pPr algn="just">
                        <a:buNone/>
                      </a:pPr>
                      <a:endParaRPr lang="en-US" dirty="0"/>
                    </a:p>
                  </a:txBody>
                  <a:tcPr/>
                </a:tc>
                <a:extLst>
                  <a:ext uri="{0D108BD9-81ED-4DB2-BD59-A6C34878D82A}">
                    <a16:rowId xmlns:a16="http://schemas.microsoft.com/office/drawing/2014/main" val="10007"/>
                  </a:ext>
                </a:extLst>
              </a:tr>
            </a:tbl>
          </a:graphicData>
        </a:graphic>
      </p:graphicFrame>
      <p:sp>
        <p:nvSpPr>
          <p:cNvPr id="14" name="Text Box 13"/>
          <p:cNvSpPr txBox="1"/>
          <p:nvPr/>
        </p:nvSpPr>
        <p:spPr>
          <a:xfrm>
            <a:off x="928370" y="1370965"/>
            <a:ext cx="661543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user has certain activities such as:-</a:t>
            </a:r>
          </a:p>
        </p:txBody>
      </p:sp>
    </p:spTree>
  </p:cSld>
  <p:clrMapOvr>
    <a:masterClrMapping/>
  </p:clrMapOvr>
  <p:transition>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97000"/>
          </a:schemeClr>
        </a:solidFill>
        <a:effectLst/>
      </p:bgPr>
    </p:bg>
    <p:spTree>
      <p:nvGrpSpPr>
        <p:cNvPr id="1" name=""/>
        <p:cNvGrpSpPr/>
        <p:nvPr/>
      </p:nvGrpSpPr>
      <p:grpSpPr>
        <a:xfrm>
          <a:off x="0" y="0"/>
          <a:ext cx="0" cy="0"/>
          <a:chOff x="0" y="0"/>
          <a:chExt cx="0" cy="0"/>
        </a:xfrm>
      </p:grpSpPr>
      <p:sp>
        <p:nvSpPr>
          <p:cNvPr id="13" name="Rectangle 12"/>
          <p:cNvSpPr/>
          <p:nvPr/>
        </p:nvSpPr>
        <p:spPr>
          <a:xfrm>
            <a:off x="0" y="9525"/>
            <a:ext cx="9144000" cy="6858000"/>
          </a:xfrm>
          <a:prstGeom prst="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1304925"/>
            <a:ext cx="4466590" cy="368300"/>
          </a:xfrm>
          <a:prstGeom prst="rect">
            <a:avLst/>
          </a:prstGeom>
          <a:solidFill>
            <a:schemeClr val="bg1"/>
          </a:solidFill>
        </p:spPr>
        <p:txBody>
          <a:bodyPr wrap="square" rtlCol="0">
            <a:spAutoFit/>
          </a:bodyPr>
          <a:lstStyle/>
          <a:p>
            <a:endParaRPr lang="en-US" b="1" dirty="0"/>
          </a:p>
        </p:txBody>
      </p:sp>
      <p:sp>
        <p:nvSpPr>
          <p:cNvPr id="4" name="Text Box 3"/>
          <p:cNvSpPr txBox="1"/>
          <p:nvPr/>
        </p:nvSpPr>
        <p:spPr>
          <a:xfrm>
            <a:off x="7452360" y="450215"/>
            <a:ext cx="309880" cy="368300"/>
          </a:xfrm>
          <a:prstGeom prst="rect">
            <a:avLst/>
          </a:prstGeom>
          <a:noFill/>
        </p:spPr>
        <p:txBody>
          <a:bodyPr wrap="none" rtlCol="0">
            <a:spAutoFit/>
          </a:bodyPr>
          <a:lstStyle/>
          <a:p>
            <a:endParaRPr lang="en-US"/>
          </a:p>
        </p:txBody>
      </p:sp>
      <p:sp>
        <p:nvSpPr>
          <p:cNvPr id="5" name="Text Box 4"/>
          <p:cNvSpPr txBox="1"/>
          <p:nvPr/>
        </p:nvSpPr>
        <p:spPr>
          <a:xfrm>
            <a:off x="4549775" y="1270000"/>
            <a:ext cx="4345940" cy="460375"/>
          </a:xfrm>
          <a:prstGeom prst="rect">
            <a:avLst/>
          </a:prstGeom>
          <a:solidFill>
            <a:schemeClr val="bg1"/>
          </a:solidFill>
        </p:spPr>
        <p:txBody>
          <a:bodyPr wrap="square" rtlCol="0">
            <a:spAutoFit/>
          </a:bodyPr>
          <a:lstStyle/>
          <a:p>
            <a:endParaRPr lang="en-US" sz="2400"/>
          </a:p>
        </p:txBody>
      </p:sp>
      <p:sp>
        <p:nvSpPr>
          <p:cNvPr id="2" name="Text Box 1"/>
          <p:cNvSpPr txBox="1"/>
          <p:nvPr/>
        </p:nvSpPr>
        <p:spPr>
          <a:xfrm>
            <a:off x="74930" y="1111885"/>
            <a:ext cx="5640070" cy="583565"/>
          </a:xfrm>
          <a:prstGeom prst="rect">
            <a:avLst/>
          </a:prstGeom>
          <a:noFill/>
        </p:spPr>
        <p:txBody>
          <a:bodyPr wrap="square" rtlCol="0">
            <a:spAutoFit/>
          </a:bodyPr>
          <a:lstStyle/>
          <a:p>
            <a:pPr marL="457200" indent="-457200">
              <a:buFont typeface="Wingdings" panose="05000000000000000000" charset="0"/>
              <a:buChar char="Ø"/>
            </a:pPr>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Developed Module</a:t>
            </a:r>
          </a:p>
        </p:txBody>
      </p:sp>
      <p:sp>
        <p:nvSpPr>
          <p:cNvPr id="6" name="Text Box 5"/>
          <p:cNvSpPr txBox="1"/>
          <p:nvPr/>
        </p:nvSpPr>
        <p:spPr>
          <a:xfrm>
            <a:off x="914400" y="2819400"/>
            <a:ext cx="3237230" cy="2245360"/>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2.  Admin</a:t>
            </a:r>
          </a:p>
          <a:p>
            <a:pPr marL="742950" lvl="1"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Register</a:t>
            </a:r>
          </a:p>
          <a:p>
            <a:pPr marL="742950" lvl="1"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Login</a:t>
            </a:r>
          </a:p>
          <a:p>
            <a:pPr marL="742950" lvl="1"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Homepage</a:t>
            </a:r>
          </a:p>
          <a:p>
            <a:pPr marL="742950" lvl="1"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Logout</a:t>
            </a:r>
          </a:p>
        </p:txBody>
      </p:sp>
      <p:sp>
        <p:nvSpPr>
          <p:cNvPr id="7" name="Text Box 6"/>
          <p:cNvSpPr txBox="1"/>
          <p:nvPr/>
        </p:nvSpPr>
        <p:spPr>
          <a:xfrm>
            <a:off x="4724400" y="2819400"/>
            <a:ext cx="3630295" cy="2245360"/>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3.  User</a:t>
            </a:r>
          </a:p>
          <a:p>
            <a:pPr marL="742950" lvl="1"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Register</a:t>
            </a:r>
          </a:p>
          <a:p>
            <a:pPr marL="742950" lvl="1"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Login</a:t>
            </a:r>
          </a:p>
          <a:p>
            <a:pPr marL="742950" lvl="1"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Homepage</a:t>
            </a:r>
          </a:p>
          <a:p>
            <a:pPr marL="742950" lvl="1"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Logout</a:t>
            </a:r>
          </a:p>
        </p:txBody>
      </p:sp>
      <p:sp>
        <p:nvSpPr>
          <p:cNvPr id="8" name="Text Box 7"/>
          <p:cNvSpPr txBox="1"/>
          <p:nvPr/>
        </p:nvSpPr>
        <p:spPr>
          <a:xfrm>
            <a:off x="884555" y="1889125"/>
            <a:ext cx="7571105" cy="95313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hlinkClick r:id="rId2" action="ppaction://hlinkfile"/>
              </a:rPr>
              <a:t>Modules</a:t>
            </a:r>
            <a:r>
              <a:rPr lang="en-US" sz="2800" dirty="0">
                <a:latin typeface="Times New Roman" panose="02020603050405020304" pitchFamily="18" charset="0"/>
                <a:cs typeface="Times New Roman" panose="02020603050405020304" pitchFamily="18" charset="0"/>
              </a:rPr>
              <a:t> that is developed are:-</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Front page</a:t>
            </a:r>
          </a:p>
        </p:txBody>
      </p:sp>
    </p:spTree>
  </p:cSld>
  <p:clrMapOvr>
    <a:masterClrMapping/>
  </p:clrMapOvr>
  <p:transition>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97000"/>
          </a:schemeClr>
        </a:solidFill>
        <a:effectLst/>
      </p:bgPr>
    </p:bg>
    <p:spTree>
      <p:nvGrpSpPr>
        <p:cNvPr id="1" name=""/>
        <p:cNvGrpSpPr/>
        <p:nvPr/>
      </p:nvGrpSpPr>
      <p:grpSpPr>
        <a:xfrm>
          <a:off x="0" y="0"/>
          <a:ext cx="0" cy="0"/>
          <a:chOff x="0" y="0"/>
          <a:chExt cx="0" cy="0"/>
        </a:xfrm>
      </p:grpSpPr>
      <p:sp>
        <p:nvSpPr>
          <p:cNvPr id="13" name="Rectangle 12"/>
          <p:cNvSpPr/>
          <p:nvPr/>
        </p:nvSpPr>
        <p:spPr>
          <a:xfrm>
            <a:off x="0" y="9525"/>
            <a:ext cx="9144000" cy="6858000"/>
          </a:xfrm>
          <a:prstGeom prst="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1304925"/>
            <a:ext cx="4466590" cy="368300"/>
          </a:xfrm>
          <a:prstGeom prst="rect">
            <a:avLst/>
          </a:prstGeom>
          <a:solidFill>
            <a:schemeClr val="bg1"/>
          </a:solidFill>
        </p:spPr>
        <p:txBody>
          <a:bodyPr wrap="square" rtlCol="0">
            <a:spAutoFit/>
          </a:bodyPr>
          <a:lstStyle/>
          <a:p>
            <a:endParaRPr lang="en-US" b="1" dirty="0"/>
          </a:p>
        </p:txBody>
      </p:sp>
      <p:sp>
        <p:nvSpPr>
          <p:cNvPr id="4" name="Text Box 3"/>
          <p:cNvSpPr txBox="1"/>
          <p:nvPr/>
        </p:nvSpPr>
        <p:spPr>
          <a:xfrm>
            <a:off x="7452360" y="450215"/>
            <a:ext cx="309880" cy="368300"/>
          </a:xfrm>
          <a:prstGeom prst="rect">
            <a:avLst/>
          </a:prstGeom>
          <a:noFill/>
        </p:spPr>
        <p:txBody>
          <a:bodyPr wrap="none" rtlCol="0">
            <a:spAutoFit/>
          </a:bodyPr>
          <a:lstStyle/>
          <a:p>
            <a:endParaRPr lang="en-US"/>
          </a:p>
        </p:txBody>
      </p:sp>
      <p:sp>
        <p:nvSpPr>
          <p:cNvPr id="5" name="Text Box 4"/>
          <p:cNvSpPr txBox="1"/>
          <p:nvPr/>
        </p:nvSpPr>
        <p:spPr>
          <a:xfrm>
            <a:off x="4549775" y="1270000"/>
            <a:ext cx="4345940" cy="460375"/>
          </a:xfrm>
          <a:prstGeom prst="rect">
            <a:avLst/>
          </a:prstGeom>
          <a:solidFill>
            <a:schemeClr val="bg1"/>
          </a:solidFill>
        </p:spPr>
        <p:txBody>
          <a:bodyPr wrap="square" rtlCol="0">
            <a:spAutoFit/>
          </a:bodyPr>
          <a:lstStyle/>
          <a:p>
            <a:endParaRPr lang="en-US" sz="2400"/>
          </a:p>
        </p:txBody>
      </p:sp>
      <p:pic>
        <p:nvPicPr>
          <p:cNvPr id="2" name="Picture 1"/>
          <p:cNvPicPr>
            <a:picLocks noChangeAspect="1"/>
          </p:cNvPicPr>
          <p:nvPr/>
        </p:nvPicPr>
        <p:blipFill>
          <a:blip r:embed="rId2"/>
          <a:stretch>
            <a:fillRect/>
          </a:stretch>
        </p:blipFill>
        <p:spPr>
          <a:xfrm>
            <a:off x="152400" y="1365250"/>
            <a:ext cx="8849995" cy="5436870"/>
          </a:xfrm>
          <a:prstGeom prst="rect">
            <a:avLst/>
          </a:prstGeom>
        </p:spPr>
      </p:pic>
      <p:sp>
        <p:nvSpPr>
          <p:cNvPr id="6" name="Text Box 5"/>
          <p:cNvSpPr txBox="1"/>
          <p:nvPr/>
        </p:nvSpPr>
        <p:spPr>
          <a:xfrm>
            <a:off x="40005" y="457200"/>
            <a:ext cx="6436995" cy="645160"/>
          </a:xfrm>
          <a:prstGeom prst="rect">
            <a:avLst/>
          </a:prstGeom>
          <a:noFill/>
        </p:spPr>
        <p:txBody>
          <a:bodyPr wrap="square" rtlCol="0">
            <a:spAutoFit/>
          </a:bodyPr>
          <a:lstStyle/>
          <a:p>
            <a:r>
              <a:rPr lang="en-US" sz="3600" b="1"/>
              <a:t>Front Page</a:t>
            </a:r>
          </a:p>
        </p:txBody>
      </p:sp>
    </p:spTree>
  </p:cSld>
  <p:clrMapOvr>
    <a:masterClrMapping/>
  </p:clrMapOvr>
  <p:transition>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97000"/>
          </a:schemeClr>
        </a:solidFill>
        <a:effectLst/>
      </p:bgPr>
    </p:bg>
    <p:spTree>
      <p:nvGrpSpPr>
        <p:cNvPr id="1" name=""/>
        <p:cNvGrpSpPr/>
        <p:nvPr/>
      </p:nvGrpSpPr>
      <p:grpSpPr>
        <a:xfrm>
          <a:off x="0" y="0"/>
          <a:ext cx="0" cy="0"/>
          <a:chOff x="0" y="0"/>
          <a:chExt cx="0" cy="0"/>
        </a:xfrm>
      </p:grpSpPr>
      <p:sp>
        <p:nvSpPr>
          <p:cNvPr id="13" name="Rectangle 12"/>
          <p:cNvSpPr/>
          <p:nvPr/>
        </p:nvSpPr>
        <p:spPr>
          <a:xfrm>
            <a:off x="0" y="9525"/>
            <a:ext cx="9144000" cy="6858000"/>
          </a:xfrm>
          <a:prstGeom prst="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1304925"/>
            <a:ext cx="4466590" cy="368300"/>
          </a:xfrm>
          <a:prstGeom prst="rect">
            <a:avLst/>
          </a:prstGeom>
          <a:solidFill>
            <a:schemeClr val="bg1"/>
          </a:solidFill>
        </p:spPr>
        <p:txBody>
          <a:bodyPr wrap="square" rtlCol="0">
            <a:spAutoFit/>
          </a:bodyPr>
          <a:lstStyle/>
          <a:p>
            <a:endParaRPr lang="en-US" b="1" dirty="0"/>
          </a:p>
        </p:txBody>
      </p:sp>
      <p:sp>
        <p:nvSpPr>
          <p:cNvPr id="4" name="Text Box 3"/>
          <p:cNvSpPr txBox="1"/>
          <p:nvPr/>
        </p:nvSpPr>
        <p:spPr>
          <a:xfrm>
            <a:off x="7452360" y="450215"/>
            <a:ext cx="309880" cy="368300"/>
          </a:xfrm>
          <a:prstGeom prst="rect">
            <a:avLst/>
          </a:prstGeom>
          <a:noFill/>
        </p:spPr>
        <p:txBody>
          <a:bodyPr wrap="none" rtlCol="0">
            <a:spAutoFit/>
          </a:bodyPr>
          <a:lstStyle/>
          <a:p>
            <a:endParaRPr lang="en-US"/>
          </a:p>
        </p:txBody>
      </p:sp>
      <p:sp>
        <p:nvSpPr>
          <p:cNvPr id="5" name="Text Box 4"/>
          <p:cNvSpPr txBox="1"/>
          <p:nvPr/>
        </p:nvSpPr>
        <p:spPr>
          <a:xfrm>
            <a:off x="4549775" y="1270000"/>
            <a:ext cx="4345940" cy="460375"/>
          </a:xfrm>
          <a:prstGeom prst="rect">
            <a:avLst/>
          </a:prstGeom>
          <a:solidFill>
            <a:schemeClr val="bg1"/>
          </a:solidFill>
        </p:spPr>
        <p:txBody>
          <a:bodyPr wrap="square" rtlCol="0">
            <a:spAutoFit/>
          </a:bodyPr>
          <a:lstStyle/>
          <a:p>
            <a:endParaRPr lang="en-US" sz="2400"/>
          </a:p>
        </p:txBody>
      </p:sp>
      <p:sp>
        <p:nvSpPr>
          <p:cNvPr id="2" name="Text Box 1"/>
          <p:cNvSpPr txBox="1"/>
          <p:nvPr/>
        </p:nvSpPr>
        <p:spPr>
          <a:xfrm>
            <a:off x="76200" y="533400"/>
            <a:ext cx="5883910" cy="521970"/>
          </a:xfrm>
          <a:prstGeom prst="rect">
            <a:avLst/>
          </a:prstGeom>
          <a:noFill/>
        </p:spPr>
        <p:txBody>
          <a:bodyPr wrap="square" rtlCol="0">
            <a:spAutoFit/>
          </a:bodyPr>
          <a:lstStyle/>
          <a:p>
            <a:r>
              <a:rPr lang="en-US" sz="2800" b="1"/>
              <a:t>Developed Module of Admin</a:t>
            </a:r>
          </a:p>
        </p:txBody>
      </p:sp>
      <p:pic>
        <p:nvPicPr>
          <p:cNvPr id="6" name="Picture 5"/>
          <p:cNvPicPr>
            <a:picLocks noChangeAspect="1"/>
          </p:cNvPicPr>
          <p:nvPr/>
        </p:nvPicPr>
        <p:blipFill>
          <a:blip r:embed="rId2"/>
          <a:stretch>
            <a:fillRect/>
          </a:stretch>
        </p:blipFill>
        <p:spPr>
          <a:xfrm>
            <a:off x="1295400" y="2438400"/>
            <a:ext cx="6782435" cy="4103370"/>
          </a:xfrm>
          <a:prstGeom prst="rect">
            <a:avLst/>
          </a:prstGeom>
        </p:spPr>
      </p:pic>
      <p:sp>
        <p:nvSpPr>
          <p:cNvPr id="7" name="Text Box 6"/>
          <p:cNvSpPr txBox="1"/>
          <p:nvPr/>
        </p:nvSpPr>
        <p:spPr>
          <a:xfrm>
            <a:off x="762000" y="1371600"/>
            <a:ext cx="6830060" cy="1198880"/>
          </a:xfrm>
          <a:prstGeom prst="rect">
            <a:avLst/>
          </a:prstGeom>
          <a:noFill/>
        </p:spPr>
        <p:txBody>
          <a:bodyPr wrap="square" rtlCol="0">
            <a:spAutoFit/>
          </a:bodyPr>
          <a:lstStyle/>
          <a:p>
            <a:pPr marL="285750" indent="-285750">
              <a:buFont typeface="Arial" panose="020B0604020202020204" pitchFamily="34" charset="0"/>
              <a:buChar char="•"/>
            </a:pPr>
            <a:r>
              <a:rPr lang="en-US" sz="2400"/>
              <a:t>Admin will be registering from command prompt</a:t>
            </a:r>
          </a:p>
          <a:p>
            <a:pPr marL="285750" indent="-285750">
              <a:buFont typeface="Arial" panose="020B0604020202020204" pitchFamily="34" charset="0"/>
              <a:buChar char="•"/>
            </a:pPr>
            <a:r>
              <a:rPr lang="en-US" sz="2400"/>
              <a:t>Admin login page</a:t>
            </a:r>
          </a:p>
          <a:p>
            <a:pPr marL="285750" indent="-285750">
              <a:buFont typeface="Arial" panose="020B0604020202020204" pitchFamily="34" charset="0"/>
              <a:buChar char="•"/>
            </a:pPr>
            <a:endParaRPr lang="en-US" sz="2400"/>
          </a:p>
        </p:txBody>
      </p:sp>
    </p:spTree>
  </p:cSld>
  <p:clrMapOvr>
    <a:masterClrMapping/>
  </p:clrMapOvr>
  <p:transition>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389</Words>
  <Application>Microsoft Office PowerPoint</Application>
  <PresentationFormat>On-screen Show (4:3)</PresentationFormat>
  <Paragraphs>140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graceneha256@gmail.com</dc:creator>
  <cp:lastModifiedBy>AKSHAY KUMAR</cp:lastModifiedBy>
  <cp:revision>47</cp:revision>
  <dcterms:created xsi:type="dcterms:W3CDTF">2021-12-26T13:31:00Z</dcterms:created>
  <dcterms:modified xsi:type="dcterms:W3CDTF">2022-01-04T08:55:32Z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3A26CC9020644498AEDF2186F6CCCD06</vt:lpwstr>
  </property>
  <property fmtid="{D5CDD505-2E9C-101B-9397-08002B2CF9AE}" pid="3" name="KSOProductBuildVer">
    <vt:lpwstr>1033-11.2.0.10426</vt:lpwstr>
  </property>
</Properties>
</file>