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3740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nivasan, Kartik" initials="SK" lastIdx="3" clrIdx="0">
    <p:extLst>
      <p:ext uri="{19B8F6BF-5375-455C-9EA6-DF929625EA0E}">
        <p15:presenceInfo xmlns:p15="http://schemas.microsoft.com/office/powerpoint/2012/main" userId="S::ks8460@intl.att.com::a0c3a7ff-97fe-4762-8926-f8e9a310d4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294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1T17:48:10.055" idx="3">
    <p:pos x="4307" y="764"/>
    <p:text>MechID Owner to request for Upstart Role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61822-BCB7-4A24-AAD7-1BACDABE8DC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3405E-2312-4651-A2CE-91DB8EE40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32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t.com/legal/terms.attWebsiteTermsOfUse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t.com/legal/terms.attWebsiteTermsOfUse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t.com/legal/terms.attWebsiteTermsOfUse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>
                <a:hlinkClick r:id="rId3"/>
              </a:rPr>
              <a:t>© 2021 AT&amp;T Intellectual Property.</a:t>
            </a:r>
            <a:r>
              <a:rPr lang="en-US" dirty="0"/>
              <a:t> AT&amp;T, Globe logo, and DIRECTV are registered trademarks of AT&amp;T Intellectual Property and/or AT&amp;T affiliated companies. All other marks are the property of their respective owners.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3405E-2312-4651-A2CE-91DB8EE40E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22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>
                <a:hlinkClick r:id="rId3"/>
              </a:rPr>
              <a:t>© 2021 AT&amp;T Intellectual Property.</a:t>
            </a:r>
            <a:r>
              <a:rPr lang="en-US" dirty="0"/>
              <a:t> AT&amp;T, Globe logo, and DIRECTV are registered trademarks of AT&amp;T Intellectual Property and/or AT&amp;T affiliated companies. All other marks are the property of their respective owners.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3405E-2312-4651-A2CE-91DB8EE40E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98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>
                <a:hlinkClick r:id="rId3"/>
              </a:rPr>
              <a:t>© 2021 AT&amp;T Intellectual Property.</a:t>
            </a:r>
            <a:r>
              <a:rPr lang="en-US" dirty="0"/>
              <a:t> AT&amp;T, Globe logo, and DIRECTV are registered trademarks of AT&amp;T Intellectual Property and/or AT&amp;T affiliated companies. All other marks are the property of their respective owners.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3405E-2312-4651-A2CE-91DB8EE40E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2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18C4-F980-451F-9961-C86C064EBB4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0681-407E-4205-87A3-85BA03FA5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18C4-F980-451F-9961-C86C064EBB4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0681-407E-4205-87A3-85BA03FA5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8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18C4-F980-451F-9961-C86C064EBB4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0681-407E-4205-87A3-85BA03FA579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7156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18C4-F980-451F-9961-C86C064EBB4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0681-407E-4205-87A3-85BA03FA5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10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18C4-F980-451F-9961-C86C064EBB4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0681-407E-4205-87A3-85BA03FA579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2066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18C4-F980-451F-9961-C86C064EBB4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0681-407E-4205-87A3-85BA03FA5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49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18C4-F980-451F-9961-C86C064EBB4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0681-407E-4205-87A3-85BA03FA5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48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18C4-F980-451F-9961-C86C064EBB4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0681-407E-4205-87A3-85BA03FA5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96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201C-18F5-49C2-80C7-2FD5FB136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74A95-B586-4C28-A545-0C7156A86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0D965-F22B-44F0-B710-47DDFCEA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18C4-F980-451F-9961-C86C064EBB4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FC94E-B04E-4D5C-8167-4952FA9D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D988D-0F2E-4478-9838-6F568E64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0681-407E-4205-87A3-85BA03FA5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82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B29C-D471-423F-A621-9F0EDBF2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93B09-299D-4A2F-B38C-A97617335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118DD-291F-46C2-B0A4-BCF209C5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18C4-F980-451F-9961-C86C064EBB4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4B02A-9E36-4E75-BB8B-EC69B57C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BFAF1-55EE-4BB1-958A-B1C075F2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0681-407E-4205-87A3-85BA03FA5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21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9F4F-7430-4D24-A39D-8E17DD3E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338C0-DDC9-4392-9B85-185D78EC9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BDE47-EAEF-480D-89FF-5EBB9792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18C4-F980-451F-9961-C86C064EBB4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3F3C-83DF-4E88-B0DE-E8DAED36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ED9F4-500C-4E93-AAB2-78562854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0681-407E-4205-87A3-85BA03FA5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18C4-F980-451F-9961-C86C064EBB4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0681-407E-4205-87A3-85BA03FA5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099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CBC50-8A20-40AA-BE5D-E28B88DC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92ED7-E762-456E-92BE-E1E97ABF1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437E8-6691-4594-BBF8-175552F0E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7AD44-9878-4C38-BD74-69DD0711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18C4-F980-451F-9961-C86C064EBB4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4DDF4-0FC3-4EE5-A7D0-38BE0E35A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F4585-5158-4BD9-9A73-2B887698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0681-407E-4205-87A3-85BA03FA5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836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BC27-F7CC-4750-ABA8-D2FC2FBB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EBEAB-2960-4511-B582-E83D50EF5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75266-E1C8-45AE-B320-B83E440C8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840CA-A81D-4F27-90BC-DC7864B64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2D8B99-B01A-4E5C-898C-C12F5FE00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BC53C-00D1-4D41-AF0C-12DCD9B0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18C4-F980-451F-9961-C86C064EBB4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2E4C6-D0E0-4ECC-9D6B-46F0AC91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03F5E-995A-4157-BE44-5B97C064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0681-407E-4205-87A3-85BA03FA5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37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C649-18C4-421E-9A90-7BBE9E98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85A0C-F468-4B56-AD58-60126A2D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18C4-F980-451F-9961-C86C064EBB4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C3E5A-6574-4C87-93D1-286F88E5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036A4-D9B0-4661-9FC5-AD4415F7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0681-407E-4205-87A3-85BA03FA5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850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DF9B7-DAF2-4527-B95B-2139C216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18C4-F980-451F-9961-C86C064EBB4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7FDB4-FEBE-48D2-9659-10349A0EE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49994-08FA-4194-AD50-525DC407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0681-407E-4205-87A3-85BA03FA5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394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6710-ED4A-4077-A9DF-F3FCFDF2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12279-E822-4F9D-9810-87352C3A6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9BB6E-17C6-4A19-AE81-519C45832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4C760-1645-4A63-9D00-F8E2D89E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18C4-F980-451F-9961-C86C064EBB4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05E76-55F9-4AB3-98F3-0D7AA21E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DE5E8-BAB8-4354-BD7D-C4B3A09AB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0681-407E-4205-87A3-85BA03FA5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255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FCF7-3C09-4AF7-9398-9DEC651B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FF71E2-625D-4C01-B7A2-EE2A95DCB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86EFC-DDEB-4CE2-9B87-95A4C69AF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96732-1277-42D6-AB5C-35A79585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18C4-F980-451F-9961-C86C064EBB4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12D31-5599-4977-A946-401C4C3C8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B34D2-504F-4CB5-B773-C40E3AF4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0681-407E-4205-87A3-85BA03FA5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13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4D0A-6E7A-4861-953E-663CBC91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B5583-EF1A-4873-A9F1-47A9E0E8C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6C367-7424-4003-8604-CB88A2E4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18C4-F980-451F-9961-C86C064EBB4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7EB7-C470-4D8F-A75A-88EB9318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B73C0-C4B8-4C66-A992-6D9515DA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0681-407E-4205-87A3-85BA03FA5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070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BF9E43-272D-436A-A077-E9926D384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641C0-D3F5-4CAD-BF67-FC666ED64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8801F-3AC3-4744-8B87-1B04C65F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18C4-F980-451F-9961-C86C064EBB4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CC7E7-B2B2-4691-8AEA-9CD2D93E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94238-D4C7-4ED2-B66E-233CAA38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0681-407E-4205-87A3-85BA03FA5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8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18C4-F980-451F-9961-C86C064EBB4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0681-407E-4205-87A3-85BA03FA5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3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18C4-F980-451F-9961-C86C064EBB4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0681-407E-4205-87A3-85BA03FA5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4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18C4-F980-451F-9961-C86C064EBB4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0681-407E-4205-87A3-85BA03FA5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99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18C4-F980-451F-9961-C86C064EBB4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0681-407E-4205-87A3-85BA03FA5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1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18C4-F980-451F-9961-C86C064EBB4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0681-407E-4205-87A3-85BA03FA5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8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18C4-F980-451F-9961-C86C064EBB4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0681-407E-4205-87A3-85BA03FA5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8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0681-407E-4205-87A3-85BA03FA579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18C4-F980-451F-9961-C86C064EBB4D}" type="datetimeFigureOut">
              <a:rPr lang="en-US" smtClean="0"/>
              <a:t>6/10/2021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7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18C4-F980-451F-9961-C86C064EBB4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500681-407E-4205-87A3-85BA03FA5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7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71FB6-1469-4C63-BCED-D9187A51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488F9-C410-4135-86B0-BF4BC64BB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3C701-369F-40EF-9BE6-95A49B2D3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18C4-F980-451F-9961-C86C064EBB4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7CB54-6A1E-4E07-8B74-584941F92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99281-14FD-4E7D-89EF-31A020351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00681-407E-4205-87A3-85BA03FA5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7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8.png"/><Relationship Id="rId3" Type="http://schemas.openxmlformats.org/officeDocument/2006/relationships/image" Target="../media/image1.png"/><Relationship Id="rId21" Type="http://schemas.openxmlformats.org/officeDocument/2006/relationships/comments" Target="../comments/comment1.xml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.png"/><Relationship Id="rId11" Type="http://schemas.openxmlformats.org/officeDocument/2006/relationships/image" Target="../media/image8.png"/><Relationship Id="rId5" Type="http://schemas.openxmlformats.org/officeDocument/2006/relationships/image" Target="../media/image15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6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11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13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975B60-E7F9-4167-87A5-209B3F71E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4" y="1282701"/>
            <a:ext cx="5184023" cy="3783569"/>
          </a:xfrm>
        </p:spPr>
        <p:txBody>
          <a:bodyPr anchor="ctr">
            <a:normAutofit/>
          </a:bodyPr>
          <a:lstStyle/>
          <a:p>
            <a:r>
              <a:rPr lang="en-US" dirty="0"/>
              <a:t>DATA PRODUCT SLA Reporting Automation 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F8237-B0BA-4471-9CBF-0F03488D1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120" y="2876315"/>
            <a:ext cx="3602567" cy="1096899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Project Plan</a:t>
            </a:r>
          </a:p>
        </p:txBody>
      </p:sp>
      <p:pic>
        <p:nvPicPr>
          <p:cNvPr id="33" name="Picture 32" descr="A picture containing icon&#10;&#10;Description automatically generated">
            <a:extLst>
              <a:ext uri="{FF2B5EF4-FFF2-40B4-BE49-F238E27FC236}">
                <a16:creationId xmlns:a16="http://schemas.microsoft.com/office/drawing/2014/main" id="{518863B7-C025-45E1-A829-A09AAC716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6" y="6243562"/>
            <a:ext cx="1283789" cy="52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0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B85B-B2E0-4120-92AD-23A4422A1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908" y="25964"/>
            <a:ext cx="8318184" cy="43971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Process – Daily SLA Reporting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E6C684-EEB7-4F4A-BBB8-7B61C6A5C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6" y="2293918"/>
            <a:ext cx="1312576" cy="1312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8F66CF-7913-45D4-9509-4787686E1833}"/>
              </a:ext>
            </a:extLst>
          </p:cNvPr>
          <p:cNvSpPr txBox="1"/>
          <p:nvPr/>
        </p:nvSpPr>
        <p:spPr>
          <a:xfrm>
            <a:off x="-247136" y="3451166"/>
            <a:ext cx="2380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Product Engineers/Owners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E00D040-0050-440A-ACCB-EECA8573B340}"/>
              </a:ext>
            </a:extLst>
          </p:cNvPr>
          <p:cNvSpPr/>
          <p:nvPr/>
        </p:nvSpPr>
        <p:spPr>
          <a:xfrm>
            <a:off x="1647074" y="2919015"/>
            <a:ext cx="1202724" cy="205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EFE446-EBC2-4157-9BF3-01346309E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488" y="2240624"/>
            <a:ext cx="686460" cy="6864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44A724-A926-488A-BFBB-7E40EA5889AB}"/>
              </a:ext>
            </a:extLst>
          </p:cNvPr>
          <p:cNvSpPr txBox="1"/>
          <p:nvPr/>
        </p:nvSpPr>
        <p:spPr>
          <a:xfrm>
            <a:off x="1186375" y="1541241"/>
            <a:ext cx="23213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Manually documented information – list of schemas, critical tables, latency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6A442B-E022-42E2-BBF0-AE1CC95D1F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593" y="2385798"/>
            <a:ext cx="903622" cy="9036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3E10E6-41A2-4D18-8174-FB1934E6653B}"/>
              </a:ext>
            </a:extLst>
          </p:cNvPr>
          <p:cNvSpPr txBox="1"/>
          <p:nvPr/>
        </p:nvSpPr>
        <p:spPr>
          <a:xfrm>
            <a:off x="2248436" y="3451166"/>
            <a:ext cx="2380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Product Engineers Offshore/Development Team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E89BD4-8723-409E-AB75-28D047E27535}"/>
              </a:ext>
            </a:extLst>
          </p:cNvPr>
          <p:cNvSpPr txBox="1"/>
          <p:nvPr/>
        </p:nvSpPr>
        <p:spPr>
          <a:xfrm>
            <a:off x="4934683" y="3276649"/>
            <a:ext cx="2014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Backend Database (Vertica DWS)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7BF5E97-6ABD-422A-B0CE-30AFE2C1DF6D}"/>
              </a:ext>
            </a:extLst>
          </p:cNvPr>
          <p:cNvSpPr/>
          <p:nvPr/>
        </p:nvSpPr>
        <p:spPr>
          <a:xfrm>
            <a:off x="4038544" y="2919015"/>
            <a:ext cx="1584051" cy="205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D4B323-5C80-43B1-B4B7-227D7C4D73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56" y="2220032"/>
            <a:ext cx="649224" cy="6492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CF7C6A1-88CB-4176-878A-E492ACF0F4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869" y="2662924"/>
            <a:ext cx="649224" cy="6492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8833A14-B1C4-402C-BEA2-FDEAE5BFA933}"/>
              </a:ext>
            </a:extLst>
          </p:cNvPr>
          <p:cNvSpPr txBox="1"/>
          <p:nvPr/>
        </p:nvSpPr>
        <p:spPr>
          <a:xfrm>
            <a:off x="3601189" y="1555254"/>
            <a:ext cx="23213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the reference table entries manually for the new Data Product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2B8D047-3730-4F6C-8036-981A9BA10B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412" y="2203784"/>
            <a:ext cx="649224" cy="649224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3AEA4094-4122-4EB8-9FEA-25F65259CC6F}"/>
              </a:ext>
            </a:extLst>
          </p:cNvPr>
          <p:cNvSpPr/>
          <p:nvPr/>
        </p:nvSpPr>
        <p:spPr>
          <a:xfrm>
            <a:off x="6398093" y="2880392"/>
            <a:ext cx="2418390" cy="213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FEDC8C-AFD9-4431-AF9A-BE01B0726359}"/>
              </a:ext>
            </a:extLst>
          </p:cNvPr>
          <p:cNvSpPr txBox="1"/>
          <p:nvPr/>
        </p:nvSpPr>
        <p:spPr>
          <a:xfrm>
            <a:off x="7110560" y="1438194"/>
            <a:ext cx="2014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SLA computation for the report – Automated Bash Script Cron Jobs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841B48A-3070-4832-AEFA-43034AF5C7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488" y="2619699"/>
            <a:ext cx="649224" cy="64922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B1A2FB8-4994-4B81-BBC0-A6426B5B3884}"/>
              </a:ext>
            </a:extLst>
          </p:cNvPr>
          <p:cNvSpPr txBox="1"/>
          <p:nvPr/>
        </p:nvSpPr>
        <p:spPr>
          <a:xfrm>
            <a:off x="8590758" y="3254396"/>
            <a:ext cx="1718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Reporting Schema (Vertica DWS)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C59263-33F8-41C4-9A46-8F8133F64567}"/>
              </a:ext>
            </a:extLst>
          </p:cNvPr>
          <p:cNvSpPr/>
          <p:nvPr/>
        </p:nvSpPr>
        <p:spPr>
          <a:xfrm>
            <a:off x="6925" y="1428089"/>
            <a:ext cx="6988313" cy="3329618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EF8762C-5AB8-467D-9AEB-C2E2621A8B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783" y="4072776"/>
            <a:ext cx="453681" cy="45368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1F454BA-0FF2-47D0-945C-7A8DC859FB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488" y="4717593"/>
            <a:ext cx="649224" cy="649224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29E7CFFB-DAF8-4FDB-8A94-4EBAEC994555}"/>
              </a:ext>
            </a:extLst>
          </p:cNvPr>
          <p:cNvSpPr/>
          <p:nvPr/>
        </p:nvSpPr>
        <p:spPr>
          <a:xfrm rot="5400000">
            <a:off x="9010888" y="4221356"/>
            <a:ext cx="878421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43342-B854-4C57-8F79-771457D77372}"/>
              </a:ext>
            </a:extLst>
          </p:cNvPr>
          <p:cNvSpPr txBox="1"/>
          <p:nvPr/>
        </p:nvSpPr>
        <p:spPr>
          <a:xfrm>
            <a:off x="2277813" y="1112454"/>
            <a:ext cx="2321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Manual Process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1D34E0-CE10-4EDC-8150-BE0D17452D32}"/>
              </a:ext>
            </a:extLst>
          </p:cNvPr>
          <p:cNvSpPr txBox="1"/>
          <p:nvPr/>
        </p:nvSpPr>
        <p:spPr>
          <a:xfrm>
            <a:off x="7373847" y="4757707"/>
            <a:ext cx="1807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 BI Dataset – PBI Service(Cloud)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E7CF09-097C-4A3A-B078-63B5E21A7E56}"/>
              </a:ext>
            </a:extLst>
          </p:cNvPr>
          <p:cNvSpPr txBox="1"/>
          <p:nvPr/>
        </p:nvSpPr>
        <p:spPr>
          <a:xfrm>
            <a:off x="9450099" y="3999945"/>
            <a:ext cx="2014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Daily Scheduled Refresh / Data Sync via Gateway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6068166-F4F5-4291-A574-A567B3D293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168" y="2557389"/>
            <a:ext cx="649224" cy="649224"/>
          </a:xfrm>
          <a:prstGeom prst="rect">
            <a:avLst/>
          </a:prstGeom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94071CBA-7740-4B2D-932A-05BFE5236880}"/>
              </a:ext>
            </a:extLst>
          </p:cNvPr>
          <p:cNvSpPr/>
          <p:nvPr/>
        </p:nvSpPr>
        <p:spPr>
          <a:xfrm>
            <a:off x="9774712" y="2837609"/>
            <a:ext cx="759696" cy="206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9D13381-D0C3-4167-A4F5-DB543D2C78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107" y="2418462"/>
            <a:ext cx="434546" cy="43454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C831DC4-41CB-4F3B-88DC-3CB7033B75AC}"/>
              </a:ext>
            </a:extLst>
          </p:cNvPr>
          <p:cNvSpPr txBox="1"/>
          <p:nvPr/>
        </p:nvSpPr>
        <p:spPr>
          <a:xfrm>
            <a:off x="9371839" y="1950140"/>
            <a:ext cx="1408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Cron Jobs for Email Alerts</a:t>
            </a:r>
          </a:p>
        </p:txBody>
      </p:sp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DE826E60-4FC6-4008-B545-04FD3177794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582" y="5867930"/>
            <a:ext cx="557718" cy="55638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E546FEE-FE76-44CE-B664-BB3C45E12FA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9213521" y="5239964"/>
            <a:ext cx="528874" cy="52887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5EF0664-65A7-420F-BE3D-E0ABB3500994}"/>
              </a:ext>
            </a:extLst>
          </p:cNvPr>
          <p:cNvSpPr txBox="1"/>
          <p:nvPr/>
        </p:nvSpPr>
        <p:spPr>
          <a:xfrm>
            <a:off x="8590756" y="6517970"/>
            <a:ext cx="1718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 BI Report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D02E4F-D8A0-4939-ACA9-405AABC2689A}"/>
              </a:ext>
            </a:extLst>
          </p:cNvPr>
          <p:cNvSpPr txBox="1"/>
          <p:nvPr/>
        </p:nvSpPr>
        <p:spPr>
          <a:xfrm>
            <a:off x="7754934" y="1131359"/>
            <a:ext cx="2321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Automated Process</a:t>
            </a:r>
          </a:p>
        </p:txBody>
      </p:sp>
      <p:pic>
        <p:nvPicPr>
          <p:cNvPr id="43" name="Picture 42" descr="A picture containing icon&#10;&#10;Description automatically generated">
            <a:extLst>
              <a:ext uri="{FF2B5EF4-FFF2-40B4-BE49-F238E27FC236}">
                <a16:creationId xmlns:a16="http://schemas.microsoft.com/office/drawing/2014/main" id="{3CB1BD54-089F-4778-9EF3-E3F8FB060BA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6" y="6409196"/>
            <a:ext cx="880213" cy="3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6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AEF3-8E13-4F4D-832C-D34FE7AD8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960" y="0"/>
            <a:ext cx="6722077" cy="502508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New Approach Blueprint - Tentative</a:t>
            </a:r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3B72C126-BBB8-4786-B033-064489953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6" y="6409196"/>
            <a:ext cx="880213" cy="3612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2706B3-D238-4395-9E45-B63B85FB6E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063" y="2361228"/>
            <a:ext cx="905248" cy="904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E18980-1953-4DCB-A371-5BFB49868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2918" y="3331097"/>
            <a:ext cx="752475" cy="428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77DC80-9188-43AF-97C3-CF80A46B4F7C}"/>
              </a:ext>
            </a:extLst>
          </p:cNvPr>
          <p:cNvSpPr txBox="1"/>
          <p:nvPr/>
        </p:nvSpPr>
        <p:spPr>
          <a:xfrm>
            <a:off x="-94170" y="3523651"/>
            <a:ext cx="2380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Product Engineers/Owners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121CE007-7F8B-4557-9570-2FDBB9A42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65" y="2425388"/>
            <a:ext cx="1312576" cy="131257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70E5AB9-11A6-4715-9816-860A5FF74DE9}"/>
              </a:ext>
            </a:extLst>
          </p:cNvPr>
          <p:cNvSpPr/>
          <p:nvPr/>
        </p:nvSpPr>
        <p:spPr>
          <a:xfrm>
            <a:off x="1756989" y="2984727"/>
            <a:ext cx="1202724" cy="205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E191FB-2E92-4086-B362-7F7A40CF95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339" y="2343124"/>
            <a:ext cx="649224" cy="6492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B7ED14-9841-41B0-A7A5-CA1BD52B5C6C}"/>
              </a:ext>
            </a:extLst>
          </p:cNvPr>
          <p:cNvSpPr txBox="1"/>
          <p:nvPr/>
        </p:nvSpPr>
        <p:spPr>
          <a:xfrm>
            <a:off x="962746" y="1407121"/>
            <a:ext cx="26464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Metadata Information in Amp/DPC, inclusive of critical table,  SLA details and other reporting attributes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6E36C7-ECDD-4CD9-A7B8-F4674880C4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974" y="2526708"/>
            <a:ext cx="905248" cy="90524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E0DC2D91-3C6B-48EE-A621-19FB1E066A9B}"/>
              </a:ext>
            </a:extLst>
          </p:cNvPr>
          <p:cNvSpPr/>
          <p:nvPr/>
        </p:nvSpPr>
        <p:spPr>
          <a:xfrm>
            <a:off x="4273660" y="2962640"/>
            <a:ext cx="1880003" cy="162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506943-DCF4-43D3-91E5-550DE66622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424" y="1877484"/>
            <a:ext cx="649224" cy="6492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930A2C-6F13-4861-95A0-6D9905B2DD1E}"/>
              </a:ext>
            </a:extLst>
          </p:cNvPr>
          <p:cNvSpPr txBox="1"/>
          <p:nvPr/>
        </p:nvSpPr>
        <p:spPr>
          <a:xfrm>
            <a:off x="4300720" y="3150970"/>
            <a:ext cx="17524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Metadata to be loaded in DWS schema via a Feed or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A1FCF4-D6A8-4BEA-B40A-36EEA7FD1D26}"/>
              </a:ext>
            </a:extLst>
          </p:cNvPr>
          <p:cNvSpPr txBox="1"/>
          <p:nvPr/>
        </p:nvSpPr>
        <p:spPr>
          <a:xfrm>
            <a:off x="5682988" y="3315148"/>
            <a:ext cx="2014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Backend Database (Vertica DWS)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F463994-66A7-466B-A343-5FC63B9B5C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753" y="2236883"/>
            <a:ext cx="649224" cy="6492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055D98-A9E7-4571-9B61-6F2EB1F617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448" y="2707834"/>
            <a:ext cx="649224" cy="6492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7835F16-DE01-421E-A18A-E80A394558D6}"/>
              </a:ext>
            </a:extLst>
          </p:cNvPr>
          <p:cNvSpPr txBox="1"/>
          <p:nvPr/>
        </p:nvSpPr>
        <p:spPr>
          <a:xfrm>
            <a:off x="9205718" y="3342531"/>
            <a:ext cx="1718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Reporting Schema (Vertica DWS)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1273697-2764-446D-B1F9-098B580D6D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43" y="4160911"/>
            <a:ext cx="453681" cy="45368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E0F1E50-62D9-4438-9805-82B5415F12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448" y="4805728"/>
            <a:ext cx="649224" cy="649224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8149E6DE-0FB7-4005-BCB5-23CF7DBCC93F}"/>
              </a:ext>
            </a:extLst>
          </p:cNvPr>
          <p:cNvSpPr/>
          <p:nvPr/>
        </p:nvSpPr>
        <p:spPr>
          <a:xfrm rot="5400000">
            <a:off x="9625848" y="4309491"/>
            <a:ext cx="878421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593725-E4C1-4DFA-9E41-47A040F78DBE}"/>
              </a:ext>
            </a:extLst>
          </p:cNvPr>
          <p:cNvSpPr txBox="1"/>
          <p:nvPr/>
        </p:nvSpPr>
        <p:spPr>
          <a:xfrm>
            <a:off x="7988807" y="4845842"/>
            <a:ext cx="1807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 BI Dataset – PBI Service(Cloud)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B1E355-41A1-4178-881C-84D06AA38E44}"/>
              </a:ext>
            </a:extLst>
          </p:cNvPr>
          <p:cNvSpPr txBox="1"/>
          <p:nvPr/>
        </p:nvSpPr>
        <p:spPr>
          <a:xfrm>
            <a:off x="10180645" y="5323733"/>
            <a:ext cx="2014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Daily Scheduled Refresh / Data Sync via Gateway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FEB70C7-155D-4F13-91DE-E385AD6C71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763" y="2582753"/>
            <a:ext cx="649224" cy="649224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9938F07A-DEFF-47BD-8AA9-145080429228}"/>
              </a:ext>
            </a:extLst>
          </p:cNvPr>
          <p:cNvSpPr/>
          <p:nvPr/>
        </p:nvSpPr>
        <p:spPr>
          <a:xfrm>
            <a:off x="10389672" y="2925744"/>
            <a:ext cx="759696" cy="206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82D5C76-EC36-4459-B064-4F4BBE3849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067" y="2506597"/>
            <a:ext cx="434546" cy="43454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7323D6-8780-4E6F-B753-7CC41BE0E4C9}"/>
              </a:ext>
            </a:extLst>
          </p:cNvPr>
          <p:cNvSpPr txBox="1"/>
          <p:nvPr/>
        </p:nvSpPr>
        <p:spPr>
          <a:xfrm>
            <a:off x="9986799" y="2038275"/>
            <a:ext cx="1408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Cron Jobs for Email Alerts</a:t>
            </a:r>
          </a:p>
        </p:txBody>
      </p: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3E84AC39-8A73-47C6-84D0-F42255FF62C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542" y="5956065"/>
            <a:ext cx="557718" cy="55638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B94E773-91DE-4065-9FB4-15BB472E781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5400000">
            <a:off x="9828481" y="5328099"/>
            <a:ext cx="528874" cy="52887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EB254CD-2767-472C-B732-67562D45FE9A}"/>
              </a:ext>
            </a:extLst>
          </p:cNvPr>
          <p:cNvSpPr txBox="1"/>
          <p:nvPr/>
        </p:nvSpPr>
        <p:spPr>
          <a:xfrm>
            <a:off x="9233576" y="6528246"/>
            <a:ext cx="1718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 BI Report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FB8762B-8B4E-4D1E-8499-48822B2A1E9B}"/>
              </a:ext>
            </a:extLst>
          </p:cNvPr>
          <p:cNvSpPr/>
          <p:nvPr/>
        </p:nvSpPr>
        <p:spPr>
          <a:xfrm>
            <a:off x="7051924" y="2937740"/>
            <a:ext cx="2418390" cy="213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06DE19-DC2B-439F-AD75-9D3BAB3215FE}"/>
              </a:ext>
            </a:extLst>
          </p:cNvPr>
          <p:cNvSpPr txBox="1"/>
          <p:nvPr/>
        </p:nvSpPr>
        <p:spPr>
          <a:xfrm>
            <a:off x="7216764" y="1093553"/>
            <a:ext cx="17972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SLA computation for the report based on new changes – Automated Bash Script Cron Jobs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95F7CB-4949-494B-9BED-28763E2C9786}"/>
              </a:ext>
            </a:extLst>
          </p:cNvPr>
          <p:cNvSpPr/>
          <p:nvPr/>
        </p:nvSpPr>
        <p:spPr>
          <a:xfrm>
            <a:off x="90194" y="1327539"/>
            <a:ext cx="4238290" cy="3329618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94BA547-335E-4493-8A04-9561E389609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04" y="2287221"/>
            <a:ext cx="649224" cy="64922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1E9D51A-8E7B-4FBF-AF4D-8846A9833FD9}"/>
              </a:ext>
            </a:extLst>
          </p:cNvPr>
          <p:cNvSpPr/>
          <p:nvPr/>
        </p:nvSpPr>
        <p:spPr>
          <a:xfrm>
            <a:off x="42974" y="521362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DPE or Data Product Owner must enable reporting for the respective Data Product, after confirming all the reporting attributes for the report to be displayed in Power BI.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C7475C3-1FF3-4A65-B3C0-032CC20DFD3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326" y="2353562"/>
            <a:ext cx="434298" cy="43429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11E7805-9641-4D0B-85DB-58DEC2AD5DC0}"/>
              </a:ext>
            </a:extLst>
          </p:cNvPr>
          <p:cNvSpPr txBox="1"/>
          <p:nvPr/>
        </p:nvSpPr>
        <p:spPr>
          <a:xfrm>
            <a:off x="1063414" y="1015260"/>
            <a:ext cx="2321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Manual Process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5D0261F-D264-44C8-879F-92E53502FAD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430" y="1455322"/>
            <a:ext cx="649224" cy="649224"/>
          </a:xfrm>
          <a:prstGeom prst="rect">
            <a:avLst/>
          </a:prstGeom>
        </p:spPr>
      </p:pic>
      <p:sp>
        <p:nvSpPr>
          <p:cNvPr id="42" name="Arrow: Right 41">
            <a:extLst>
              <a:ext uri="{FF2B5EF4-FFF2-40B4-BE49-F238E27FC236}">
                <a16:creationId xmlns:a16="http://schemas.microsoft.com/office/drawing/2014/main" id="{B06A95B9-65EA-4873-8256-3C46ADB98A66}"/>
              </a:ext>
            </a:extLst>
          </p:cNvPr>
          <p:cNvSpPr/>
          <p:nvPr/>
        </p:nvSpPr>
        <p:spPr>
          <a:xfrm rot="14031957">
            <a:off x="5793386" y="2296106"/>
            <a:ext cx="572140" cy="196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705704-60A4-4206-ABFA-40F71EA05436}"/>
              </a:ext>
            </a:extLst>
          </p:cNvPr>
          <p:cNvSpPr txBox="1"/>
          <p:nvPr/>
        </p:nvSpPr>
        <p:spPr>
          <a:xfrm>
            <a:off x="4571749" y="761863"/>
            <a:ext cx="2321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 to </a:t>
            </a:r>
            <a:r>
              <a:rPr lang="en-US" sz="14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MechID</a:t>
            </a:r>
            <a:r>
              <a:rPr lang="en-US" sz="1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Owner for raising Upstart Roles if not active already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EBDA2510-9F86-4BFE-9CF2-37EA65D67933}"/>
              </a:ext>
            </a:extLst>
          </p:cNvPr>
          <p:cNvSpPr/>
          <p:nvPr/>
        </p:nvSpPr>
        <p:spPr>
          <a:xfrm>
            <a:off x="6041257" y="1699285"/>
            <a:ext cx="572140" cy="196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D4698C6-7634-4337-966B-B896F0DEE04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21" y="1459770"/>
            <a:ext cx="649224" cy="649224"/>
          </a:xfrm>
          <a:prstGeom prst="rect">
            <a:avLst/>
          </a:prstGeom>
        </p:spPr>
      </p:pic>
      <p:sp>
        <p:nvSpPr>
          <p:cNvPr id="46" name="Arrow: Right 45">
            <a:extLst>
              <a:ext uri="{FF2B5EF4-FFF2-40B4-BE49-F238E27FC236}">
                <a16:creationId xmlns:a16="http://schemas.microsoft.com/office/drawing/2014/main" id="{EC70A814-CB7F-4D28-8ADB-AE5371D1A82C}"/>
              </a:ext>
            </a:extLst>
          </p:cNvPr>
          <p:cNvSpPr/>
          <p:nvPr/>
        </p:nvSpPr>
        <p:spPr>
          <a:xfrm rot="7660146">
            <a:off x="6489213" y="2282438"/>
            <a:ext cx="572140" cy="196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668CD2-AF8C-4295-A55F-C9BB647E7876}"/>
              </a:ext>
            </a:extLst>
          </p:cNvPr>
          <p:cNvSpPr/>
          <p:nvPr/>
        </p:nvSpPr>
        <p:spPr>
          <a:xfrm>
            <a:off x="6522860" y="1213009"/>
            <a:ext cx="828498" cy="100523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7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C426-4CFD-4F58-AFBB-E2034D83B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16" y="175656"/>
            <a:ext cx="10515600" cy="623416"/>
          </a:xfrm>
        </p:spPr>
        <p:txBody>
          <a:bodyPr>
            <a:normAutofit/>
          </a:bodyPr>
          <a:lstStyle/>
          <a:p>
            <a:r>
              <a:rPr lang="en-US" sz="2000" dirty="0"/>
              <a:t>Amp Form Elements  						* Mandatory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7204A-83D4-4585-8582-98AB94218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16" y="988542"/>
            <a:ext cx="10515600" cy="5246087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/>
              <a:t>Source Platform* – </a:t>
            </a:r>
            <a:r>
              <a:rPr lang="en-US" sz="1600" dirty="0" err="1"/>
              <a:t>HadoopKM</a:t>
            </a:r>
            <a:r>
              <a:rPr lang="en-US" sz="1600" dirty="0"/>
              <a:t>, Vertica eCDW, Teradata eCDW </a:t>
            </a:r>
            <a:r>
              <a:rPr lang="en-US" sz="1600" dirty="0" err="1"/>
              <a:t>etc</a:t>
            </a:r>
            <a:r>
              <a:rPr lang="en-US" sz="1600" dirty="0"/>
              <a:t> - Available</a:t>
            </a:r>
          </a:p>
          <a:p>
            <a:r>
              <a:rPr lang="en-US" sz="1600" dirty="0"/>
              <a:t>Source Database/Schema* - Available</a:t>
            </a:r>
          </a:p>
          <a:p>
            <a:r>
              <a:rPr lang="en-US" sz="1600" dirty="0"/>
              <a:t>Source Table(s)/View(s)* - Available</a:t>
            </a:r>
          </a:p>
          <a:p>
            <a:r>
              <a:rPr lang="en-US" sz="1600" dirty="0"/>
              <a:t>Target Platform* – </a:t>
            </a:r>
            <a:r>
              <a:rPr lang="en-US" sz="1600" dirty="0" err="1"/>
              <a:t>HadoopKM</a:t>
            </a:r>
            <a:r>
              <a:rPr lang="en-US" sz="1600" dirty="0"/>
              <a:t>, Vertica eCDW, Teradata eCDW </a:t>
            </a:r>
            <a:r>
              <a:rPr lang="en-US" sz="1600" dirty="0" err="1"/>
              <a:t>etc</a:t>
            </a:r>
            <a:r>
              <a:rPr lang="en-US" sz="1600" dirty="0"/>
              <a:t> - Available</a:t>
            </a:r>
          </a:p>
          <a:p>
            <a:r>
              <a:rPr lang="en-US" sz="1600" dirty="0"/>
              <a:t>Database/Schema*	 - Available</a:t>
            </a:r>
          </a:p>
          <a:p>
            <a:r>
              <a:rPr lang="en-US" sz="1600" dirty="0"/>
              <a:t>Table Name* - Available</a:t>
            </a:r>
          </a:p>
          <a:p>
            <a:r>
              <a:rPr lang="en-US" sz="1600" dirty="0"/>
              <a:t>TWS Job(Optional) - </a:t>
            </a:r>
            <a:r>
              <a:rPr lang="en-US" sz="1600" dirty="0">
                <a:highlight>
                  <a:srgbClr val="FFFF00"/>
                </a:highlight>
              </a:rPr>
              <a:t>NA</a:t>
            </a:r>
          </a:p>
          <a:p>
            <a:r>
              <a:rPr lang="en-US" sz="1600" dirty="0"/>
              <a:t>SLA Time* - Available</a:t>
            </a:r>
          </a:p>
          <a:p>
            <a:r>
              <a:rPr lang="en-US" sz="1600" dirty="0"/>
              <a:t>Execution Latency*(</a:t>
            </a:r>
            <a:r>
              <a:rPr lang="en-US" sz="1600" dirty="0" err="1"/>
              <a:t>wrt</a:t>
            </a:r>
            <a:r>
              <a:rPr lang="en-US" sz="1600" dirty="0"/>
              <a:t>. to last load time) – </a:t>
            </a:r>
            <a:r>
              <a:rPr lang="en-US" sz="1600" dirty="0">
                <a:highlight>
                  <a:srgbClr val="FFFF00"/>
                </a:highlight>
              </a:rPr>
              <a:t>NA  </a:t>
            </a:r>
          </a:p>
          <a:p>
            <a:r>
              <a:rPr lang="en-US" sz="1600" dirty="0"/>
              <a:t>Consider Volume for SLA ? (Y/N)* - </a:t>
            </a:r>
            <a:r>
              <a:rPr lang="en-US" sz="1600" dirty="0">
                <a:highlight>
                  <a:srgbClr val="FFFF00"/>
                </a:highlight>
              </a:rPr>
              <a:t>NA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	if Y → Select Lower Threshold* and Upper Threshold,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     Check partition column* - (load date, </a:t>
            </a:r>
            <a:r>
              <a:rPr lang="en-US" sz="1600" dirty="0" err="1"/>
              <a:t>data_dt</a:t>
            </a:r>
            <a:r>
              <a:rPr lang="en-US" sz="1600" dirty="0"/>
              <a:t>, etc.)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     Data Latency*(</a:t>
            </a:r>
            <a:r>
              <a:rPr lang="en-US" sz="1600" dirty="0" err="1"/>
              <a:t>wrt</a:t>
            </a:r>
            <a:r>
              <a:rPr lang="en-US" sz="1600" dirty="0"/>
              <a:t>. to last loaded partition availability)</a:t>
            </a:r>
          </a:p>
          <a:p>
            <a:r>
              <a:rPr lang="en-US" sz="1600" dirty="0"/>
              <a:t>Load Frequency*(Hourly/Daily/Weekly/Monthly/Annual/Not-Defined) - Available</a:t>
            </a:r>
          </a:p>
          <a:p>
            <a:r>
              <a:rPr lang="en-US" sz="1600" dirty="0"/>
              <a:t>Audit Column for Checking last load/execution* (Max value of - </a:t>
            </a:r>
            <a:r>
              <a:rPr lang="en-US" sz="1600" dirty="0" err="1"/>
              <a:t>load_ts</a:t>
            </a:r>
            <a:r>
              <a:rPr lang="en-US" sz="1600" dirty="0"/>
              <a:t>, </a:t>
            </a:r>
            <a:r>
              <a:rPr lang="en-US" sz="1600" dirty="0" err="1"/>
              <a:t>load_dt_tm</a:t>
            </a:r>
            <a:r>
              <a:rPr lang="en-US" sz="1600" dirty="0"/>
              <a:t>, </a:t>
            </a:r>
            <a:r>
              <a:rPr lang="en-US" sz="1600" dirty="0" err="1"/>
              <a:t>load_dt,etc</a:t>
            </a:r>
            <a:r>
              <a:rPr lang="en-US" sz="1600" dirty="0"/>
              <a:t>.) - </a:t>
            </a:r>
            <a:r>
              <a:rPr lang="en-US" sz="1600" dirty="0">
                <a:highlight>
                  <a:srgbClr val="FFFF00"/>
                </a:highlight>
              </a:rPr>
              <a:t>NA</a:t>
            </a:r>
          </a:p>
          <a:p>
            <a:r>
              <a:rPr lang="en-US" sz="1600" dirty="0"/>
              <a:t>Partition Load Check* - Primary/Alternate table column - </a:t>
            </a:r>
            <a:r>
              <a:rPr lang="en-US" sz="1600" dirty="0">
                <a:highlight>
                  <a:srgbClr val="FFFF00"/>
                </a:highlight>
              </a:rPr>
              <a:t>NA</a:t>
            </a:r>
          </a:p>
          <a:p>
            <a:r>
              <a:rPr lang="en-US" sz="1600" dirty="0"/>
              <a:t>Upstart Role for Access* - Available</a:t>
            </a:r>
          </a:p>
          <a:p>
            <a:r>
              <a:rPr lang="en-US" sz="1600" dirty="0"/>
              <a:t>Enable Reporting at Table Level* (Y/N) - </a:t>
            </a:r>
            <a:r>
              <a:rPr lang="en-US" sz="1600" dirty="0">
                <a:highlight>
                  <a:srgbClr val="FFFF00"/>
                </a:highlight>
              </a:rPr>
              <a:t>NA</a:t>
            </a:r>
          </a:p>
          <a:p>
            <a:r>
              <a:rPr lang="en-US" sz="1600" dirty="0"/>
              <a:t>Enable Reporting at Data Product (BRD) Level* (Y/N) - </a:t>
            </a:r>
            <a:r>
              <a:rPr lang="en-US" sz="1600" dirty="0">
                <a:highlight>
                  <a:srgbClr val="FFFF00"/>
                </a:highlight>
              </a:rPr>
              <a:t>NA</a:t>
            </a:r>
          </a:p>
          <a:p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968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</TotalTime>
  <Words>623</Words>
  <Application>Microsoft Office PowerPoint</Application>
  <PresentationFormat>Widescreen</PresentationFormat>
  <Paragraphs>56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Trebuchet MS</vt:lpstr>
      <vt:lpstr>Wingdings</vt:lpstr>
      <vt:lpstr>Wingdings 3</vt:lpstr>
      <vt:lpstr>Facet</vt:lpstr>
      <vt:lpstr>Office Theme</vt:lpstr>
      <vt:lpstr>DATA PRODUCT SLA Reporting Automation </vt:lpstr>
      <vt:lpstr>Current Process – Daily SLA Reporting</vt:lpstr>
      <vt:lpstr>New Approach Blueprint - Tentative</vt:lpstr>
      <vt:lpstr>Amp Form Elements        * Mandatory Fields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Product SLA Reporting Automation</dc:title>
  <dc:creator>Srinivasan, Kartik</dc:creator>
  <cp:lastModifiedBy>BANDARU, SURESH</cp:lastModifiedBy>
  <cp:revision>53</cp:revision>
  <dcterms:created xsi:type="dcterms:W3CDTF">2021-04-27T09:41:04Z</dcterms:created>
  <dcterms:modified xsi:type="dcterms:W3CDTF">2021-06-10T18:47:27Z</dcterms:modified>
</cp:coreProperties>
</file>