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6"/>
  </p:notesMasterIdLst>
  <p:sldIdLst>
    <p:sldId id="256" r:id="rId2"/>
    <p:sldId id="257" r:id="rId3"/>
    <p:sldId id="258" r:id="rId4"/>
    <p:sldId id="264" r:id="rId5"/>
    <p:sldId id="259" r:id="rId6"/>
    <p:sldId id="260" r:id="rId7"/>
    <p:sldId id="263" r:id="rId8"/>
    <p:sldId id="261" r:id="rId9"/>
    <p:sldId id="262" r:id="rId10"/>
    <p:sldId id="267" r:id="rId11"/>
    <p:sldId id="265" r:id="rId12"/>
    <p:sldId id="268" r:id="rId13"/>
    <p:sldId id="269"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3"/>
    <p:restoredTop sz="89583"/>
  </p:normalViewPr>
  <p:slideViewPr>
    <p:cSldViewPr snapToGrid="0" snapToObjects="1">
      <p:cViewPr varScale="1">
        <p:scale>
          <a:sx n="139" d="100"/>
          <a:sy n="139" d="100"/>
        </p:scale>
        <p:origin x="8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B269DC-4507-2842-AFEA-68A41AEAB898}" type="datetimeFigureOut">
              <a:rPr lang="en-US" smtClean="0"/>
              <a:t>11/12/20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16F348-68FC-AF44-9E6A-8C8DB3B7E1A6}" type="slidenum">
              <a:rPr lang="en-US" smtClean="0"/>
              <a:t>‹#›</a:t>
            </a:fld>
            <a:endParaRPr lang="en-US"/>
          </a:p>
        </p:txBody>
      </p:sp>
    </p:spTree>
    <p:extLst>
      <p:ext uri="{BB962C8B-B14F-4D97-AF65-F5344CB8AC3E}">
        <p14:creationId xmlns:p14="http://schemas.microsoft.com/office/powerpoint/2010/main" val="184424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16F348-68FC-AF44-9E6A-8C8DB3B7E1A6}" type="slidenum">
              <a:rPr lang="en-US" smtClean="0"/>
              <a:t>9</a:t>
            </a:fld>
            <a:endParaRPr lang="en-US"/>
          </a:p>
        </p:txBody>
      </p:sp>
    </p:spTree>
    <p:extLst>
      <p:ext uri="{BB962C8B-B14F-4D97-AF65-F5344CB8AC3E}">
        <p14:creationId xmlns:p14="http://schemas.microsoft.com/office/powerpoint/2010/main" val="2829069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16F348-68FC-AF44-9E6A-8C8DB3B7E1A6}" type="slidenum">
              <a:rPr lang="en-US" smtClean="0"/>
              <a:t>10</a:t>
            </a:fld>
            <a:endParaRPr lang="en-US"/>
          </a:p>
        </p:txBody>
      </p:sp>
    </p:spTree>
    <p:extLst>
      <p:ext uri="{BB962C8B-B14F-4D97-AF65-F5344CB8AC3E}">
        <p14:creationId xmlns:p14="http://schemas.microsoft.com/office/powerpoint/2010/main" val="3485788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27F808-1788-6448-A337-D40E3CBC988B}" type="datetime1">
              <a:rPr lang="en-US" smtClean="0"/>
              <a:t>11/12/20</a:t>
            </a:fld>
            <a:endParaRPr lang="en-US"/>
          </a:p>
        </p:txBody>
      </p:sp>
      <p:sp>
        <p:nvSpPr>
          <p:cNvPr id="5" name="Footer Placeholder 4"/>
          <p:cNvSpPr>
            <a:spLocks noGrp="1"/>
          </p:cNvSpPr>
          <p:nvPr>
            <p:ph type="ftr" sz="quarter" idx="11"/>
          </p:nvPr>
        </p:nvSpPr>
        <p:spPr/>
        <p:txBody>
          <a:bodyPr/>
          <a:lstStyle/>
          <a:p>
            <a:r>
              <a:rPr lang="en-US"/>
              <a:t>Digité, Inc.</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89E0AA9-B52E-1543-A743-F1E40F7F80E4}" type="slidenum">
              <a:rPr lang="en-US" smtClean="0"/>
              <a:t>‹#›</a:t>
            </a:fld>
            <a:endParaRPr lang="en-US"/>
          </a:p>
        </p:txBody>
      </p:sp>
    </p:spTree>
    <p:extLst>
      <p:ext uri="{BB962C8B-B14F-4D97-AF65-F5344CB8AC3E}">
        <p14:creationId xmlns:p14="http://schemas.microsoft.com/office/powerpoint/2010/main" val="2038264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3C7039-DFE7-684C-9B76-41002BB7166C}" type="datetime1">
              <a:rPr lang="en-US" smtClean="0"/>
              <a:t>11/12/20</a:t>
            </a:fld>
            <a:endParaRPr lang="en-US"/>
          </a:p>
        </p:txBody>
      </p:sp>
      <p:sp>
        <p:nvSpPr>
          <p:cNvPr id="5" name="Footer Placeholder 4"/>
          <p:cNvSpPr>
            <a:spLocks noGrp="1"/>
          </p:cNvSpPr>
          <p:nvPr>
            <p:ph type="ftr" sz="quarter" idx="11"/>
          </p:nvPr>
        </p:nvSpPr>
        <p:spPr/>
        <p:txBody>
          <a:bodyPr/>
          <a:lstStyle/>
          <a:p>
            <a:r>
              <a:rPr lang="en-US"/>
              <a:t>Digité, Inc.</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89E0AA9-B52E-1543-A743-F1E40F7F80E4}" type="slidenum">
              <a:rPr lang="en-US" smtClean="0"/>
              <a:t>‹#›</a:t>
            </a:fld>
            <a:endParaRPr lang="en-US"/>
          </a:p>
        </p:txBody>
      </p:sp>
    </p:spTree>
    <p:extLst>
      <p:ext uri="{BB962C8B-B14F-4D97-AF65-F5344CB8AC3E}">
        <p14:creationId xmlns:p14="http://schemas.microsoft.com/office/powerpoint/2010/main" val="1354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C3AA94-B038-C641-BDCE-3ED2E56B09CA}" type="datetime1">
              <a:rPr lang="en-US" smtClean="0"/>
              <a:t>11/12/20</a:t>
            </a:fld>
            <a:endParaRPr lang="en-US"/>
          </a:p>
        </p:txBody>
      </p:sp>
      <p:sp>
        <p:nvSpPr>
          <p:cNvPr id="5" name="Footer Placeholder 4"/>
          <p:cNvSpPr>
            <a:spLocks noGrp="1"/>
          </p:cNvSpPr>
          <p:nvPr>
            <p:ph type="ftr" sz="quarter" idx="11"/>
          </p:nvPr>
        </p:nvSpPr>
        <p:spPr/>
        <p:txBody>
          <a:bodyPr/>
          <a:lstStyle/>
          <a:p>
            <a:r>
              <a:rPr lang="en-US"/>
              <a:t>Digité, Inc.</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89E0AA9-B52E-1543-A743-F1E40F7F80E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17503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B27B90-D96B-D049-BCFB-1F6AAC16C42C}" type="datetime1">
              <a:rPr lang="en-US" smtClean="0"/>
              <a:t>11/12/20</a:t>
            </a:fld>
            <a:endParaRPr lang="en-US"/>
          </a:p>
        </p:txBody>
      </p:sp>
      <p:sp>
        <p:nvSpPr>
          <p:cNvPr id="6" name="Footer Placeholder 5"/>
          <p:cNvSpPr>
            <a:spLocks noGrp="1"/>
          </p:cNvSpPr>
          <p:nvPr>
            <p:ph type="ftr" sz="quarter" idx="11"/>
          </p:nvPr>
        </p:nvSpPr>
        <p:spPr/>
        <p:txBody>
          <a:bodyPr/>
          <a:lstStyle/>
          <a:p>
            <a:r>
              <a:rPr lang="en-US"/>
              <a:t>Digité, Inc.</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89E0AA9-B52E-1543-A743-F1E40F7F80E4}" type="slidenum">
              <a:rPr lang="en-US" smtClean="0"/>
              <a:t>‹#›</a:t>
            </a:fld>
            <a:endParaRPr lang="en-US"/>
          </a:p>
        </p:txBody>
      </p:sp>
    </p:spTree>
    <p:extLst>
      <p:ext uri="{BB962C8B-B14F-4D97-AF65-F5344CB8AC3E}">
        <p14:creationId xmlns:p14="http://schemas.microsoft.com/office/powerpoint/2010/main" val="286766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63A495A-6F36-8B4B-A0EF-8A92FD4A23BE}" type="datetime1">
              <a:rPr lang="en-US" smtClean="0"/>
              <a:t>11/12/20</a:t>
            </a:fld>
            <a:endParaRPr lang="en-US"/>
          </a:p>
        </p:txBody>
      </p:sp>
      <p:sp>
        <p:nvSpPr>
          <p:cNvPr id="6" name="Footer Placeholder 5"/>
          <p:cNvSpPr>
            <a:spLocks noGrp="1"/>
          </p:cNvSpPr>
          <p:nvPr>
            <p:ph type="ftr" sz="quarter" idx="11"/>
          </p:nvPr>
        </p:nvSpPr>
        <p:spPr/>
        <p:txBody>
          <a:bodyPr/>
          <a:lstStyle/>
          <a:p>
            <a:r>
              <a:rPr lang="en-US"/>
              <a:t>Digité, Inc.</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89E0AA9-B52E-1543-A743-F1E40F7F80E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3061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AB617A2-268B-F748-996B-2622555EA474}" type="datetime1">
              <a:rPr lang="en-US" smtClean="0"/>
              <a:t>11/12/20</a:t>
            </a:fld>
            <a:endParaRPr lang="en-US"/>
          </a:p>
        </p:txBody>
      </p:sp>
      <p:sp>
        <p:nvSpPr>
          <p:cNvPr id="6" name="Footer Placeholder 5"/>
          <p:cNvSpPr>
            <a:spLocks noGrp="1"/>
          </p:cNvSpPr>
          <p:nvPr>
            <p:ph type="ftr" sz="quarter" idx="11"/>
          </p:nvPr>
        </p:nvSpPr>
        <p:spPr/>
        <p:txBody>
          <a:bodyPr/>
          <a:lstStyle/>
          <a:p>
            <a:r>
              <a:rPr lang="en-US"/>
              <a:t>Digité, Inc.</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89E0AA9-B52E-1543-A743-F1E40F7F80E4}" type="slidenum">
              <a:rPr lang="en-US" smtClean="0"/>
              <a:t>‹#›</a:t>
            </a:fld>
            <a:endParaRPr lang="en-US"/>
          </a:p>
        </p:txBody>
      </p:sp>
    </p:spTree>
    <p:extLst>
      <p:ext uri="{BB962C8B-B14F-4D97-AF65-F5344CB8AC3E}">
        <p14:creationId xmlns:p14="http://schemas.microsoft.com/office/powerpoint/2010/main" val="213043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DEBC16-1109-CA44-934A-A47939206F7C}" type="datetime1">
              <a:rPr lang="en-US" smtClean="0"/>
              <a:t>11/12/20</a:t>
            </a:fld>
            <a:endParaRPr lang="en-US"/>
          </a:p>
        </p:txBody>
      </p:sp>
      <p:sp>
        <p:nvSpPr>
          <p:cNvPr id="5" name="Footer Placeholder 4"/>
          <p:cNvSpPr>
            <a:spLocks noGrp="1"/>
          </p:cNvSpPr>
          <p:nvPr>
            <p:ph type="ftr" sz="quarter" idx="11"/>
          </p:nvPr>
        </p:nvSpPr>
        <p:spPr/>
        <p:txBody>
          <a:bodyPr/>
          <a:lstStyle/>
          <a:p>
            <a:r>
              <a:rPr lang="en-US"/>
              <a:t>Digité, Inc.</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89E0AA9-B52E-1543-A743-F1E40F7F80E4}" type="slidenum">
              <a:rPr lang="en-US" smtClean="0"/>
              <a:t>‹#›</a:t>
            </a:fld>
            <a:endParaRPr lang="en-US"/>
          </a:p>
        </p:txBody>
      </p:sp>
    </p:spTree>
    <p:extLst>
      <p:ext uri="{BB962C8B-B14F-4D97-AF65-F5344CB8AC3E}">
        <p14:creationId xmlns:p14="http://schemas.microsoft.com/office/powerpoint/2010/main" val="161957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82CF96-E6FF-A545-82FB-C19E4D5B6FC0}" type="datetime1">
              <a:rPr lang="en-US" smtClean="0"/>
              <a:t>11/12/20</a:t>
            </a:fld>
            <a:endParaRPr lang="en-US"/>
          </a:p>
        </p:txBody>
      </p:sp>
      <p:sp>
        <p:nvSpPr>
          <p:cNvPr id="5" name="Footer Placeholder 4"/>
          <p:cNvSpPr>
            <a:spLocks noGrp="1"/>
          </p:cNvSpPr>
          <p:nvPr>
            <p:ph type="ftr" sz="quarter" idx="11"/>
          </p:nvPr>
        </p:nvSpPr>
        <p:spPr/>
        <p:txBody>
          <a:bodyPr/>
          <a:lstStyle/>
          <a:p>
            <a:r>
              <a:rPr lang="en-US"/>
              <a:t>Digité, Inc.</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89E0AA9-B52E-1543-A743-F1E40F7F80E4}" type="slidenum">
              <a:rPr lang="en-US" smtClean="0"/>
              <a:t>‹#›</a:t>
            </a:fld>
            <a:endParaRPr lang="en-US"/>
          </a:p>
        </p:txBody>
      </p:sp>
    </p:spTree>
    <p:extLst>
      <p:ext uri="{BB962C8B-B14F-4D97-AF65-F5344CB8AC3E}">
        <p14:creationId xmlns:p14="http://schemas.microsoft.com/office/powerpoint/2010/main" val="345971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8804D1-0F30-8E47-9015-FB021335389D}" type="datetime1">
              <a:rPr lang="en-US" smtClean="0"/>
              <a:t>11/12/20</a:t>
            </a:fld>
            <a:endParaRPr lang="en-US"/>
          </a:p>
        </p:txBody>
      </p:sp>
      <p:sp>
        <p:nvSpPr>
          <p:cNvPr id="5" name="Footer Placeholder 4"/>
          <p:cNvSpPr>
            <a:spLocks noGrp="1"/>
          </p:cNvSpPr>
          <p:nvPr>
            <p:ph type="ftr" sz="quarter" idx="11"/>
          </p:nvPr>
        </p:nvSpPr>
        <p:spPr/>
        <p:txBody>
          <a:bodyPr/>
          <a:lstStyle/>
          <a:p>
            <a:r>
              <a:rPr lang="en-US"/>
              <a:t>Digité, Inc.</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89E0AA9-B52E-1543-A743-F1E40F7F80E4}" type="slidenum">
              <a:rPr lang="en-US" smtClean="0"/>
              <a:t>‹#›</a:t>
            </a:fld>
            <a:endParaRPr lang="en-US"/>
          </a:p>
        </p:txBody>
      </p:sp>
    </p:spTree>
    <p:extLst>
      <p:ext uri="{BB962C8B-B14F-4D97-AF65-F5344CB8AC3E}">
        <p14:creationId xmlns:p14="http://schemas.microsoft.com/office/powerpoint/2010/main" val="3062962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BC74DB-E2B4-354C-95A0-62097836A5F8}" type="datetime1">
              <a:rPr lang="en-US" smtClean="0"/>
              <a:t>11/12/20</a:t>
            </a:fld>
            <a:endParaRPr lang="en-US"/>
          </a:p>
        </p:txBody>
      </p:sp>
      <p:sp>
        <p:nvSpPr>
          <p:cNvPr id="5" name="Footer Placeholder 4"/>
          <p:cNvSpPr>
            <a:spLocks noGrp="1"/>
          </p:cNvSpPr>
          <p:nvPr>
            <p:ph type="ftr" sz="quarter" idx="11"/>
          </p:nvPr>
        </p:nvSpPr>
        <p:spPr/>
        <p:txBody>
          <a:bodyPr/>
          <a:lstStyle/>
          <a:p>
            <a:r>
              <a:rPr lang="en-US"/>
              <a:t>Digité, Inc.</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89E0AA9-B52E-1543-A743-F1E40F7F80E4}" type="slidenum">
              <a:rPr lang="en-US" smtClean="0"/>
              <a:t>‹#›</a:t>
            </a:fld>
            <a:endParaRPr lang="en-US"/>
          </a:p>
        </p:txBody>
      </p:sp>
    </p:spTree>
    <p:extLst>
      <p:ext uri="{BB962C8B-B14F-4D97-AF65-F5344CB8AC3E}">
        <p14:creationId xmlns:p14="http://schemas.microsoft.com/office/powerpoint/2010/main" val="149357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522013-2A4E-EF40-9FC0-9F01D7E2C7CC}" type="datetime1">
              <a:rPr lang="en-US" smtClean="0"/>
              <a:t>11/12/20</a:t>
            </a:fld>
            <a:endParaRPr lang="en-US"/>
          </a:p>
        </p:txBody>
      </p:sp>
      <p:sp>
        <p:nvSpPr>
          <p:cNvPr id="6" name="Footer Placeholder 5"/>
          <p:cNvSpPr>
            <a:spLocks noGrp="1"/>
          </p:cNvSpPr>
          <p:nvPr>
            <p:ph type="ftr" sz="quarter" idx="11"/>
          </p:nvPr>
        </p:nvSpPr>
        <p:spPr/>
        <p:txBody>
          <a:bodyPr/>
          <a:lstStyle/>
          <a:p>
            <a:r>
              <a:rPr lang="en-US"/>
              <a:t>Digité, Inc.</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89E0AA9-B52E-1543-A743-F1E40F7F80E4}" type="slidenum">
              <a:rPr lang="en-US" smtClean="0"/>
              <a:t>‹#›</a:t>
            </a:fld>
            <a:endParaRPr lang="en-US"/>
          </a:p>
        </p:txBody>
      </p:sp>
    </p:spTree>
    <p:extLst>
      <p:ext uri="{BB962C8B-B14F-4D97-AF65-F5344CB8AC3E}">
        <p14:creationId xmlns:p14="http://schemas.microsoft.com/office/powerpoint/2010/main" val="2519384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24E615-6566-E34E-9313-1D320FAEB6CD}" type="datetime1">
              <a:rPr lang="en-US" smtClean="0"/>
              <a:t>11/12/20</a:t>
            </a:fld>
            <a:endParaRPr lang="en-US"/>
          </a:p>
        </p:txBody>
      </p:sp>
      <p:sp>
        <p:nvSpPr>
          <p:cNvPr id="8" name="Footer Placeholder 7"/>
          <p:cNvSpPr>
            <a:spLocks noGrp="1"/>
          </p:cNvSpPr>
          <p:nvPr>
            <p:ph type="ftr" sz="quarter" idx="11"/>
          </p:nvPr>
        </p:nvSpPr>
        <p:spPr/>
        <p:txBody>
          <a:bodyPr/>
          <a:lstStyle/>
          <a:p>
            <a:r>
              <a:rPr lang="en-US"/>
              <a:t>Digité, Inc.</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89E0AA9-B52E-1543-A743-F1E40F7F80E4}" type="slidenum">
              <a:rPr lang="en-US" smtClean="0"/>
              <a:t>‹#›</a:t>
            </a:fld>
            <a:endParaRPr lang="en-US"/>
          </a:p>
        </p:txBody>
      </p:sp>
    </p:spTree>
    <p:extLst>
      <p:ext uri="{BB962C8B-B14F-4D97-AF65-F5344CB8AC3E}">
        <p14:creationId xmlns:p14="http://schemas.microsoft.com/office/powerpoint/2010/main" val="3782677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9490AC-51A6-9C43-835B-5E52F775D1AE}" type="datetime1">
              <a:rPr lang="en-US" smtClean="0"/>
              <a:t>11/12/20</a:t>
            </a:fld>
            <a:endParaRPr lang="en-US"/>
          </a:p>
        </p:txBody>
      </p:sp>
      <p:sp>
        <p:nvSpPr>
          <p:cNvPr id="4" name="Footer Placeholder 3"/>
          <p:cNvSpPr>
            <a:spLocks noGrp="1"/>
          </p:cNvSpPr>
          <p:nvPr>
            <p:ph type="ftr" sz="quarter" idx="11"/>
          </p:nvPr>
        </p:nvSpPr>
        <p:spPr/>
        <p:txBody>
          <a:bodyPr/>
          <a:lstStyle/>
          <a:p>
            <a:r>
              <a:rPr lang="en-US"/>
              <a:t>Digité, Inc.</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89E0AA9-B52E-1543-A743-F1E40F7F80E4}" type="slidenum">
              <a:rPr lang="en-US" smtClean="0"/>
              <a:t>‹#›</a:t>
            </a:fld>
            <a:endParaRPr lang="en-US"/>
          </a:p>
        </p:txBody>
      </p:sp>
    </p:spTree>
    <p:extLst>
      <p:ext uri="{BB962C8B-B14F-4D97-AF65-F5344CB8AC3E}">
        <p14:creationId xmlns:p14="http://schemas.microsoft.com/office/powerpoint/2010/main" val="106983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50BCF3-5073-9541-9B3F-0EE53EC01831}" type="datetime1">
              <a:rPr lang="en-US" smtClean="0"/>
              <a:t>11/12/20</a:t>
            </a:fld>
            <a:endParaRPr lang="en-US"/>
          </a:p>
        </p:txBody>
      </p:sp>
      <p:sp>
        <p:nvSpPr>
          <p:cNvPr id="3" name="Footer Placeholder 2"/>
          <p:cNvSpPr>
            <a:spLocks noGrp="1"/>
          </p:cNvSpPr>
          <p:nvPr>
            <p:ph type="ftr" sz="quarter" idx="11"/>
          </p:nvPr>
        </p:nvSpPr>
        <p:spPr/>
        <p:txBody>
          <a:bodyPr/>
          <a:lstStyle/>
          <a:p>
            <a:r>
              <a:rPr lang="en-US"/>
              <a:t>Digité, Inc.</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89E0AA9-B52E-1543-A743-F1E40F7F80E4}" type="slidenum">
              <a:rPr lang="en-US" smtClean="0"/>
              <a:t>‹#›</a:t>
            </a:fld>
            <a:endParaRPr lang="en-US"/>
          </a:p>
        </p:txBody>
      </p:sp>
    </p:spTree>
    <p:extLst>
      <p:ext uri="{BB962C8B-B14F-4D97-AF65-F5344CB8AC3E}">
        <p14:creationId xmlns:p14="http://schemas.microsoft.com/office/powerpoint/2010/main" val="370325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B36135-70DD-CE4B-BEE7-15B7A8624730}" type="datetime1">
              <a:rPr lang="en-US" smtClean="0"/>
              <a:t>11/12/20</a:t>
            </a:fld>
            <a:endParaRPr lang="en-US"/>
          </a:p>
        </p:txBody>
      </p:sp>
      <p:sp>
        <p:nvSpPr>
          <p:cNvPr id="6" name="Footer Placeholder 5"/>
          <p:cNvSpPr>
            <a:spLocks noGrp="1"/>
          </p:cNvSpPr>
          <p:nvPr>
            <p:ph type="ftr" sz="quarter" idx="11"/>
          </p:nvPr>
        </p:nvSpPr>
        <p:spPr/>
        <p:txBody>
          <a:bodyPr/>
          <a:lstStyle/>
          <a:p>
            <a:r>
              <a:rPr lang="en-US"/>
              <a:t>Digité, Inc.</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89E0AA9-B52E-1543-A743-F1E40F7F80E4}" type="slidenum">
              <a:rPr lang="en-US" smtClean="0"/>
              <a:t>‹#›</a:t>
            </a:fld>
            <a:endParaRPr lang="en-US"/>
          </a:p>
        </p:txBody>
      </p:sp>
    </p:spTree>
    <p:extLst>
      <p:ext uri="{BB962C8B-B14F-4D97-AF65-F5344CB8AC3E}">
        <p14:creationId xmlns:p14="http://schemas.microsoft.com/office/powerpoint/2010/main" val="1719555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6C618-9233-714E-9DF1-B255DC19DA9A}" type="datetime1">
              <a:rPr lang="en-US" smtClean="0"/>
              <a:t>11/12/20</a:t>
            </a:fld>
            <a:endParaRPr lang="en-US"/>
          </a:p>
        </p:txBody>
      </p:sp>
      <p:sp>
        <p:nvSpPr>
          <p:cNvPr id="6" name="Footer Placeholder 5"/>
          <p:cNvSpPr>
            <a:spLocks noGrp="1"/>
          </p:cNvSpPr>
          <p:nvPr>
            <p:ph type="ftr" sz="quarter" idx="11"/>
          </p:nvPr>
        </p:nvSpPr>
        <p:spPr/>
        <p:txBody>
          <a:bodyPr/>
          <a:lstStyle/>
          <a:p>
            <a:r>
              <a:rPr lang="en-US"/>
              <a:t>Digité, Inc.</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89E0AA9-B52E-1543-A743-F1E40F7F80E4}" type="slidenum">
              <a:rPr lang="en-US" smtClean="0"/>
              <a:t>‹#›</a:t>
            </a:fld>
            <a:endParaRPr lang="en-US"/>
          </a:p>
        </p:txBody>
      </p:sp>
    </p:spTree>
    <p:extLst>
      <p:ext uri="{BB962C8B-B14F-4D97-AF65-F5344CB8AC3E}">
        <p14:creationId xmlns:p14="http://schemas.microsoft.com/office/powerpoint/2010/main" val="242981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2B45EB-C8DD-1A43-8B60-DC946EB0D7CF}" type="datetime1">
              <a:rPr lang="en-US" smtClean="0"/>
              <a:t>11/12/20</a:t>
            </a:fld>
            <a:endParaRPr lang="en-US"/>
          </a:p>
        </p:txBody>
      </p:sp>
      <p:sp>
        <p:nvSpPr>
          <p:cNvPr id="5" name="Footer Placeholder 4"/>
          <p:cNvSpPr>
            <a:spLocks noGrp="1"/>
          </p:cNvSpPr>
          <p:nvPr>
            <p:ph type="ftr" sz="quarter" idx="3"/>
          </p:nvPr>
        </p:nvSpPr>
        <p:spPr>
          <a:xfrm>
            <a:off x="2589212" y="6488127"/>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Digité, Inc.</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89E0AA9-B52E-1543-A743-F1E40F7F80E4}" type="slidenum">
              <a:rPr lang="en-US" smtClean="0"/>
              <a:t>‹#›</a:t>
            </a:fld>
            <a:endParaRPr lang="en-US"/>
          </a:p>
        </p:txBody>
      </p:sp>
    </p:spTree>
    <p:extLst>
      <p:ext uri="{BB962C8B-B14F-4D97-AF65-F5344CB8AC3E}">
        <p14:creationId xmlns:p14="http://schemas.microsoft.com/office/powerpoint/2010/main" val="23687588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E9F11-2397-DC46-93E7-78C3E685F83B}"/>
              </a:ext>
            </a:extLst>
          </p:cNvPr>
          <p:cNvSpPr>
            <a:spLocks noGrp="1"/>
          </p:cNvSpPr>
          <p:nvPr>
            <p:ph type="ctrTitle"/>
          </p:nvPr>
        </p:nvSpPr>
        <p:spPr/>
        <p:txBody>
          <a:bodyPr>
            <a:normAutofit fontScale="90000"/>
          </a:bodyPr>
          <a:lstStyle/>
          <a:p>
            <a:r>
              <a:rPr lang="en-US" dirty="0"/>
              <a:t>What I’d like to see added/ dropped/ if I had a free hand</a:t>
            </a:r>
          </a:p>
        </p:txBody>
      </p:sp>
      <p:sp>
        <p:nvSpPr>
          <p:cNvPr id="3" name="Subtitle 2">
            <a:extLst>
              <a:ext uri="{FF2B5EF4-FFF2-40B4-BE49-F238E27FC236}">
                <a16:creationId xmlns:a16="http://schemas.microsoft.com/office/drawing/2014/main" id="{E4499D82-2F59-CF41-9D02-5237C94D85F6}"/>
              </a:ext>
            </a:extLst>
          </p:cNvPr>
          <p:cNvSpPr>
            <a:spLocks noGrp="1"/>
          </p:cNvSpPr>
          <p:nvPr>
            <p:ph type="subTitle" idx="1"/>
          </p:nvPr>
        </p:nvSpPr>
        <p:spPr/>
        <p:txBody>
          <a:bodyPr>
            <a:normAutofit/>
          </a:bodyPr>
          <a:lstStyle/>
          <a:p>
            <a:r>
              <a:rPr lang="en-US" dirty="0"/>
              <a:t>Mahesh</a:t>
            </a:r>
          </a:p>
        </p:txBody>
      </p:sp>
    </p:spTree>
    <p:extLst>
      <p:ext uri="{BB962C8B-B14F-4D97-AF65-F5344CB8AC3E}">
        <p14:creationId xmlns:p14="http://schemas.microsoft.com/office/powerpoint/2010/main" val="3579163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D477-0C69-F646-9200-DE33D952566C}"/>
              </a:ext>
            </a:extLst>
          </p:cNvPr>
          <p:cNvSpPr>
            <a:spLocks noGrp="1"/>
          </p:cNvSpPr>
          <p:nvPr>
            <p:ph type="title"/>
          </p:nvPr>
        </p:nvSpPr>
        <p:spPr/>
        <p:txBody>
          <a:bodyPr>
            <a:normAutofit/>
          </a:bodyPr>
          <a:lstStyle/>
          <a:p>
            <a:r>
              <a:rPr lang="en-US" dirty="0"/>
              <a:t>2. What </a:t>
            </a:r>
            <a:r>
              <a:rPr lang="en-US" b="1" u="sng" dirty="0"/>
              <a:t>PRODUCTS</a:t>
            </a:r>
            <a:r>
              <a:rPr lang="en-US" dirty="0"/>
              <a:t> CAN WE DROP?</a:t>
            </a:r>
          </a:p>
        </p:txBody>
      </p:sp>
      <p:sp>
        <p:nvSpPr>
          <p:cNvPr id="3" name="Content Placeholder 2">
            <a:extLst>
              <a:ext uri="{FF2B5EF4-FFF2-40B4-BE49-F238E27FC236}">
                <a16:creationId xmlns:a16="http://schemas.microsoft.com/office/drawing/2014/main" id="{1BAED560-2766-3046-BFEC-BC5C43AFFB22}"/>
              </a:ext>
            </a:extLst>
          </p:cNvPr>
          <p:cNvSpPr>
            <a:spLocks noGrp="1"/>
          </p:cNvSpPr>
          <p:nvPr>
            <p:ph idx="1"/>
          </p:nvPr>
        </p:nvSpPr>
        <p:spPr/>
        <p:txBody>
          <a:bodyPr>
            <a:normAutofit fontScale="92500" lnSpcReduction="10000"/>
          </a:bodyPr>
          <a:lstStyle/>
          <a:p>
            <a:r>
              <a:rPr lang="en-US" dirty="0"/>
              <a:t>A more </a:t>
            </a:r>
            <a:r>
              <a:rPr lang="en-US" b="1" dirty="0"/>
              <a:t>DRASTIC</a:t>
            </a:r>
            <a:r>
              <a:rPr lang="en-US" dirty="0"/>
              <a:t> - but nevertheless worthwhile option to consider.</a:t>
            </a:r>
          </a:p>
          <a:p>
            <a:r>
              <a:rPr lang="en-US" dirty="0"/>
              <a:t>Given the current revenues of SwiftEnterprise AND it’s Agile/ Kanban capabilities, we focus ALL energies on that platform</a:t>
            </a:r>
          </a:p>
          <a:p>
            <a:r>
              <a:rPr lang="en-US" dirty="0"/>
              <a:t>DROP SwiftKanban and SwiftEASe (</a:t>
            </a:r>
            <a:r>
              <a:rPr lang="en-US" dirty="0" err="1"/>
              <a:t>Gandiva</a:t>
            </a:r>
            <a:r>
              <a:rPr lang="en-US" dirty="0"/>
              <a:t> platform) ALTOGETHER!</a:t>
            </a:r>
          </a:p>
          <a:p>
            <a:r>
              <a:rPr lang="en-US" dirty="0"/>
              <a:t>Build the minimum viable set of Kanban and SAFe capabilities in SwiftEnterprise (we are not too far in SK, for SAFe we need to follow a DIFFERENT strategy instead of the current SwiftEASe package we have)</a:t>
            </a:r>
          </a:p>
          <a:p>
            <a:r>
              <a:rPr lang="en-US" dirty="0"/>
              <a:t>Add new Kanban/ Scaled Agile features to current capabilities based on CURRENT CUSTOMER USAGE and other market/ sales drivers</a:t>
            </a:r>
          </a:p>
          <a:p>
            <a:r>
              <a:rPr lang="en-US" dirty="0"/>
              <a:t>CREATE Complete OOB “packages” from SwiftEnterprise product to meet specific market segment requirements</a:t>
            </a:r>
          </a:p>
          <a:p>
            <a:r>
              <a:rPr lang="en-US" dirty="0"/>
              <a:t>Work out a migration strategy for the largest SK customers</a:t>
            </a:r>
          </a:p>
          <a:p>
            <a:pPr lvl="1"/>
            <a:endParaRPr lang="en-US" dirty="0"/>
          </a:p>
        </p:txBody>
      </p:sp>
      <p:sp>
        <p:nvSpPr>
          <p:cNvPr id="4" name="Footer Placeholder 3">
            <a:extLst>
              <a:ext uri="{FF2B5EF4-FFF2-40B4-BE49-F238E27FC236}">
                <a16:creationId xmlns:a16="http://schemas.microsoft.com/office/drawing/2014/main" id="{AF059FBE-8EA8-FB42-8FC2-728A2CE76C81}"/>
              </a:ext>
            </a:extLst>
          </p:cNvPr>
          <p:cNvSpPr>
            <a:spLocks noGrp="1"/>
          </p:cNvSpPr>
          <p:nvPr>
            <p:ph type="ftr" sz="quarter" idx="11"/>
          </p:nvPr>
        </p:nvSpPr>
        <p:spPr/>
        <p:txBody>
          <a:bodyPr/>
          <a:lstStyle/>
          <a:p>
            <a:r>
              <a:rPr lang="en-US" dirty="0"/>
              <a:t>Digité, Inc.</a:t>
            </a:r>
          </a:p>
        </p:txBody>
      </p:sp>
      <p:sp>
        <p:nvSpPr>
          <p:cNvPr id="5" name="Slide Number Placeholder 4">
            <a:extLst>
              <a:ext uri="{FF2B5EF4-FFF2-40B4-BE49-F238E27FC236}">
                <a16:creationId xmlns:a16="http://schemas.microsoft.com/office/drawing/2014/main" id="{CB1120AA-9A41-F94A-AA40-016D38E1FDA4}"/>
              </a:ext>
            </a:extLst>
          </p:cNvPr>
          <p:cNvSpPr>
            <a:spLocks noGrp="1"/>
          </p:cNvSpPr>
          <p:nvPr>
            <p:ph type="sldNum" sz="quarter" idx="12"/>
          </p:nvPr>
        </p:nvSpPr>
        <p:spPr/>
        <p:txBody>
          <a:bodyPr/>
          <a:lstStyle/>
          <a:p>
            <a:fld id="{D89E0AA9-B52E-1543-A743-F1E40F7F80E4}" type="slidenum">
              <a:rPr lang="en-US" smtClean="0"/>
              <a:t>10</a:t>
            </a:fld>
            <a:endParaRPr lang="en-US"/>
          </a:p>
        </p:txBody>
      </p:sp>
    </p:spTree>
    <p:extLst>
      <p:ext uri="{BB962C8B-B14F-4D97-AF65-F5344CB8AC3E}">
        <p14:creationId xmlns:p14="http://schemas.microsoft.com/office/powerpoint/2010/main" val="18343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FFD1-1CD1-5F43-B62A-0A8AF646FB44}"/>
              </a:ext>
            </a:extLst>
          </p:cNvPr>
          <p:cNvSpPr>
            <a:spLocks noGrp="1"/>
          </p:cNvSpPr>
          <p:nvPr>
            <p:ph type="title"/>
          </p:nvPr>
        </p:nvSpPr>
        <p:spPr/>
        <p:txBody>
          <a:bodyPr>
            <a:noAutofit/>
          </a:bodyPr>
          <a:lstStyle/>
          <a:p>
            <a:r>
              <a:rPr lang="en-US" sz="2400" dirty="0"/>
              <a:t>3. If given a free hand, what features/ technology I would like to see in the product to make it successful.</a:t>
            </a:r>
            <a:br>
              <a:rPr lang="en-US" sz="2400" dirty="0"/>
            </a:br>
            <a:endParaRPr lang="en-US" sz="2400" dirty="0"/>
          </a:p>
        </p:txBody>
      </p:sp>
      <p:sp>
        <p:nvSpPr>
          <p:cNvPr id="3" name="Content Placeholder 2">
            <a:extLst>
              <a:ext uri="{FF2B5EF4-FFF2-40B4-BE49-F238E27FC236}">
                <a16:creationId xmlns:a16="http://schemas.microsoft.com/office/drawing/2014/main" id="{41DB6509-85DB-534F-BF77-144B3F5D8FAF}"/>
              </a:ext>
            </a:extLst>
          </p:cNvPr>
          <p:cNvSpPr>
            <a:spLocks noGrp="1"/>
          </p:cNvSpPr>
          <p:nvPr>
            <p:ph idx="1"/>
          </p:nvPr>
        </p:nvSpPr>
        <p:spPr/>
        <p:txBody>
          <a:bodyPr/>
          <a:lstStyle/>
          <a:p>
            <a:r>
              <a:rPr lang="en-US" dirty="0"/>
              <a:t>Miro/ Mural-like collaborative User Interface</a:t>
            </a:r>
          </a:p>
          <a:p>
            <a:r>
              <a:rPr lang="en-US" dirty="0"/>
              <a:t>A “Landing page” (if Miro/ Mural type interface not possible) for a “composite” view with multiple widgets relevant to the specific persona, with ability to further configure</a:t>
            </a:r>
          </a:p>
          <a:p>
            <a:r>
              <a:rPr lang="en-US" dirty="0"/>
              <a:t>High-value, “clever” use of AI/ ML, Mobile and Collaboration features to make the products WOW for end-users, especially Team Members, Project Managers, senior execs</a:t>
            </a:r>
          </a:p>
          <a:p>
            <a:r>
              <a:rPr lang="en-US" dirty="0"/>
              <a:t>MOST IMPORTANTLY – define a CLEAR set of Market Segments/ Personas that WE MUST SUPPORT BRILLIANTLY</a:t>
            </a:r>
          </a:p>
          <a:p>
            <a:r>
              <a:rPr lang="en-US" dirty="0"/>
              <a:t>INCLUDING – DOCUMENTATION/ ON-DEMAND ONLINE TRAINING/ SUPPORT</a:t>
            </a:r>
          </a:p>
        </p:txBody>
      </p:sp>
      <p:sp>
        <p:nvSpPr>
          <p:cNvPr id="4" name="Footer Placeholder 3">
            <a:extLst>
              <a:ext uri="{FF2B5EF4-FFF2-40B4-BE49-F238E27FC236}">
                <a16:creationId xmlns:a16="http://schemas.microsoft.com/office/drawing/2014/main" id="{2DA37938-1FC4-3D48-83DA-2550900200D7}"/>
              </a:ext>
            </a:extLst>
          </p:cNvPr>
          <p:cNvSpPr>
            <a:spLocks noGrp="1"/>
          </p:cNvSpPr>
          <p:nvPr>
            <p:ph type="ftr" sz="quarter" idx="11"/>
          </p:nvPr>
        </p:nvSpPr>
        <p:spPr/>
        <p:txBody>
          <a:bodyPr/>
          <a:lstStyle/>
          <a:p>
            <a:r>
              <a:rPr lang="en-US"/>
              <a:t>Digité, Inc.</a:t>
            </a:r>
          </a:p>
        </p:txBody>
      </p:sp>
      <p:sp>
        <p:nvSpPr>
          <p:cNvPr id="5" name="Slide Number Placeholder 4">
            <a:extLst>
              <a:ext uri="{FF2B5EF4-FFF2-40B4-BE49-F238E27FC236}">
                <a16:creationId xmlns:a16="http://schemas.microsoft.com/office/drawing/2014/main" id="{440A7364-D662-7B40-9F7A-13CF05EBF39C}"/>
              </a:ext>
            </a:extLst>
          </p:cNvPr>
          <p:cNvSpPr>
            <a:spLocks noGrp="1"/>
          </p:cNvSpPr>
          <p:nvPr>
            <p:ph type="sldNum" sz="quarter" idx="12"/>
          </p:nvPr>
        </p:nvSpPr>
        <p:spPr/>
        <p:txBody>
          <a:bodyPr/>
          <a:lstStyle/>
          <a:p>
            <a:fld id="{D89E0AA9-B52E-1543-A743-F1E40F7F80E4}" type="slidenum">
              <a:rPr lang="en-US" smtClean="0"/>
              <a:t>11</a:t>
            </a:fld>
            <a:endParaRPr lang="en-US"/>
          </a:p>
        </p:txBody>
      </p:sp>
    </p:spTree>
    <p:extLst>
      <p:ext uri="{BB962C8B-B14F-4D97-AF65-F5344CB8AC3E}">
        <p14:creationId xmlns:p14="http://schemas.microsoft.com/office/powerpoint/2010/main" val="4023674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FFD1-1CD1-5F43-B62A-0A8AF646FB44}"/>
              </a:ext>
            </a:extLst>
          </p:cNvPr>
          <p:cNvSpPr>
            <a:spLocks noGrp="1"/>
          </p:cNvSpPr>
          <p:nvPr>
            <p:ph type="title"/>
          </p:nvPr>
        </p:nvSpPr>
        <p:spPr/>
        <p:txBody>
          <a:bodyPr>
            <a:noAutofit/>
          </a:bodyPr>
          <a:lstStyle/>
          <a:p>
            <a:r>
              <a:rPr lang="en-US" sz="2400" dirty="0"/>
              <a:t>3. If given a free hand, what features/ technology I would like to see in the product to make it successful.</a:t>
            </a:r>
            <a:br>
              <a:rPr lang="en-US" sz="2400" dirty="0"/>
            </a:br>
            <a:endParaRPr lang="en-US" sz="2400" dirty="0"/>
          </a:p>
        </p:txBody>
      </p:sp>
      <p:sp>
        <p:nvSpPr>
          <p:cNvPr id="3" name="Content Placeholder 2">
            <a:extLst>
              <a:ext uri="{FF2B5EF4-FFF2-40B4-BE49-F238E27FC236}">
                <a16:creationId xmlns:a16="http://schemas.microsoft.com/office/drawing/2014/main" id="{41DB6509-85DB-534F-BF77-144B3F5D8FAF}"/>
              </a:ext>
            </a:extLst>
          </p:cNvPr>
          <p:cNvSpPr>
            <a:spLocks noGrp="1"/>
          </p:cNvSpPr>
          <p:nvPr>
            <p:ph idx="1"/>
          </p:nvPr>
        </p:nvSpPr>
        <p:spPr/>
        <p:txBody>
          <a:bodyPr>
            <a:normAutofit fontScale="77500" lnSpcReduction="20000"/>
          </a:bodyPr>
          <a:lstStyle/>
          <a:p>
            <a:r>
              <a:rPr lang="en-US" dirty="0"/>
              <a:t>Most importantly, I’d like to provide DEEP, HIGH-VALUE, BUSINESS-CRITIAL FUNCTIONALITY for SPECIFIC PERSONAS to take care of the following </a:t>
            </a:r>
            <a:r>
              <a:rPr lang="en-US" b="1" u="sng" dirty="0"/>
              <a:t>failures</a:t>
            </a:r>
            <a:r>
              <a:rPr lang="en-US" dirty="0"/>
              <a:t> - </a:t>
            </a:r>
          </a:p>
          <a:p>
            <a:r>
              <a:rPr lang="en-US" dirty="0"/>
              <a:t>SwiftEnterprise </a:t>
            </a:r>
          </a:p>
          <a:p>
            <a:pPr lvl="1"/>
            <a:r>
              <a:rPr lang="en-US" dirty="0"/>
              <a:t>Our fundamental premise of a common, integrated, 20-30% functionality product did not pan out.  Products with deep functionality and strong business value have succeeded</a:t>
            </a:r>
          </a:p>
          <a:p>
            <a:pPr lvl="1"/>
            <a:r>
              <a:rPr lang="en-US" dirty="0"/>
              <a:t>Our transition to </a:t>
            </a:r>
            <a:r>
              <a:rPr lang="en-US" dirty="0" err="1"/>
              <a:t>Eforms</a:t>
            </a:r>
            <a:r>
              <a:rPr lang="en-US" dirty="0"/>
              <a:t> and ECR/ Rules FURTHER eroded our domain product/ solution capability. We became even more dependent on the customers HAVING TO CONFIGURE THEIR OWN SOLUTIONS</a:t>
            </a:r>
          </a:p>
          <a:p>
            <a:pPr lvl="1"/>
            <a:r>
              <a:rPr lang="en-US" dirty="0"/>
              <a:t>We need to FIX this HUGE weakness in our SwiftEnterprise product/ platform with full-function, high quality, UI/ UX products/ solutions OUT of BOX for ease of adoption and implementation.</a:t>
            </a:r>
          </a:p>
          <a:p>
            <a:r>
              <a:rPr lang="en-US" dirty="0"/>
              <a:t>SwiftKanban/ SwiftEASe</a:t>
            </a:r>
          </a:p>
          <a:p>
            <a:pPr lvl="1"/>
            <a:r>
              <a:rPr lang="en-US" dirty="0"/>
              <a:t>We have succeeded with SwiftKanban – we need to make it MUCH BETTER from UI/ Performance perspective</a:t>
            </a:r>
          </a:p>
          <a:p>
            <a:pPr lvl="1"/>
            <a:r>
              <a:rPr lang="en-US" dirty="0"/>
              <a:t>With SwiftEASe, we have a very badly designed product that is very hard to use. We also have a weak market positioning with many other “team level products” able to scale for multiple scaled agile methods</a:t>
            </a:r>
          </a:p>
          <a:p>
            <a:pPr lvl="1"/>
            <a:r>
              <a:rPr lang="en-US" dirty="0"/>
              <a:t>We also missed the bus with PACKAGING SwiftEASe as a separate product instead of actually enabling it on top of SwiftKanban.</a:t>
            </a:r>
          </a:p>
        </p:txBody>
      </p:sp>
      <p:sp>
        <p:nvSpPr>
          <p:cNvPr id="4" name="Footer Placeholder 3">
            <a:extLst>
              <a:ext uri="{FF2B5EF4-FFF2-40B4-BE49-F238E27FC236}">
                <a16:creationId xmlns:a16="http://schemas.microsoft.com/office/drawing/2014/main" id="{2DA37938-1FC4-3D48-83DA-2550900200D7}"/>
              </a:ext>
            </a:extLst>
          </p:cNvPr>
          <p:cNvSpPr>
            <a:spLocks noGrp="1"/>
          </p:cNvSpPr>
          <p:nvPr>
            <p:ph type="ftr" sz="quarter" idx="11"/>
          </p:nvPr>
        </p:nvSpPr>
        <p:spPr/>
        <p:txBody>
          <a:bodyPr/>
          <a:lstStyle/>
          <a:p>
            <a:r>
              <a:rPr lang="en-US"/>
              <a:t>Digité, Inc.</a:t>
            </a:r>
          </a:p>
        </p:txBody>
      </p:sp>
      <p:sp>
        <p:nvSpPr>
          <p:cNvPr id="5" name="Slide Number Placeholder 4">
            <a:extLst>
              <a:ext uri="{FF2B5EF4-FFF2-40B4-BE49-F238E27FC236}">
                <a16:creationId xmlns:a16="http://schemas.microsoft.com/office/drawing/2014/main" id="{440A7364-D662-7B40-9F7A-13CF05EBF39C}"/>
              </a:ext>
            </a:extLst>
          </p:cNvPr>
          <p:cNvSpPr>
            <a:spLocks noGrp="1"/>
          </p:cNvSpPr>
          <p:nvPr>
            <p:ph type="sldNum" sz="quarter" idx="12"/>
          </p:nvPr>
        </p:nvSpPr>
        <p:spPr/>
        <p:txBody>
          <a:bodyPr/>
          <a:lstStyle/>
          <a:p>
            <a:fld id="{D89E0AA9-B52E-1543-A743-F1E40F7F80E4}" type="slidenum">
              <a:rPr lang="en-US" smtClean="0"/>
              <a:t>12</a:t>
            </a:fld>
            <a:endParaRPr lang="en-US"/>
          </a:p>
        </p:txBody>
      </p:sp>
    </p:spTree>
    <p:extLst>
      <p:ext uri="{BB962C8B-B14F-4D97-AF65-F5344CB8AC3E}">
        <p14:creationId xmlns:p14="http://schemas.microsoft.com/office/powerpoint/2010/main" val="2654016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6311B-53AC-134A-8E53-BC489F0E622B}"/>
              </a:ext>
            </a:extLst>
          </p:cNvPr>
          <p:cNvSpPr>
            <a:spLocks noGrp="1"/>
          </p:cNvSpPr>
          <p:nvPr>
            <p:ph type="title"/>
          </p:nvPr>
        </p:nvSpPr>
        <p:spPr/>
        <p:txBody>
          <a:bodyPr/>
          <a:lstStyle/>
          <a:p>
            <a:r>
              <a:rPr lang="en-US" dirty="0"/>
              <a:t>NET NET, THIS IS WHAT I WOULD </a:t>
            </a:r>
            <a:r>
              <a:rPr lang="en-US" b="1" u="sng" dirty="0"/>
              <a:t>LOVE</a:t>
            </a:r>
            <a:r>
              <a:rPr lang="en-US" dirty="0"/>
              <a:t> TO DO:</a:t>
            </a:r>
          </a:p>
        </p:txBody>
      </p:sp>
      <p:sp>
        <p:nvSpPr>
          <p:cNvPr id="3" name="Content Placeholder 2">
            <a:extLst>
              <a:ext uri="{FF2B5EF4-FFF2-40B4-BE49-F238E27FC236}">
                <a16:creationId xmlns:a16="http://schemas.microsoft.com/office/drawing/2014/main" id="{75BB6F64-3876-DA48-8532-83546F5DE06F}"/>
              </a:ext>
            </a:extLst>
          </p:cNvPr>
          <p:cNvSpPr>
            <a:spLocks noGrp="1"/>
          </p:cNvSpPr>
          <p:nvPr>
            <p:ph idx="1"/>
          </p:nvPr>
        </p:nvSpPr>
        <p:spPr/>
        <p:txBody>
          <a:bodyPr>
            <a:normAutofit fontScale="92500" lnSpcReduction="20000"/>
          </a:bodyPr>
          <a:lstStyle/>
          <a:p>
            <a:r>
              <a:rPr lang="en-US" dirty="0"/>
              <a:t>Design a new collaborative “canvas-style” user interface for high-value user interaction/ solution</a:t>
            </a:r>
          </a:p>
          <a:p>
            <a:r>
              <a:rPr lang="en-US" dirty="0"/>
              <a:t>Build SwiftEnterprise into a powerful “Agile PPM” product with strong PPM and Resource/ Demand and other features I listed. Carve out specific ”packages” from that for specific market segments/ user personas</a:t>
            </a:r>
          </a:p>
          <a:p>
            <a:r>
              <a:rPr lang="en-US" dirty="0"/>
              <a:t>At a minimum, COMBINE SwiftKanban and SwiftEASe into a more “customer-configurable” offering – call it </a:t>
            </a:r>
            <a:r>
              <a:rPr lang="en-US" dirty="0" err="1"/>
              <a:t>SwiftAGILITY</a:t>
            </a:r>
            <a:endParaRPr lang="en-US" dirty="0"/>
          </a:p>
          <a:p>
            <a:r>
              <a:rPr lang="en-US" dirty="0"/>
              <a:t>TIGHTLY/ NATIVELY integrate SwiftEnterprise and </a:t>
            </a:r>
            <a:r>
              <a:rPr lang="en-US" dirty="0" err="1"/>
              <a:t>SwiftAGILITY</a:t>
            </a:r>
            <a:endParaRPr lang="en-US" dirty="0"/>
          </a:p>
          <a:p>
            <a:r>
              <a:rPr lang="en-US" dirty="0"/>
              <a:t>At a maximum, (RE)BUILD SK and SwiftEASe capability in SwiftEnterprise and DROP current SK/ SwiftEASe</a:t>
            </a:r>
          </a:p>
          <a:p>
            <a:r>
              <a:rPr lang="en-US" dirty="0"/>
              <a:t>Focus on High Quality, Best UI/ UX and Super Performance</a:t>
            </a:r>
          </a:p>
          <a:p>
            <a:r>
              <a:rPr lang="en-US" dirty="0"/>
              <a:t>Launch new packages/ solutions and more PRICING options</a:t>
            </a:r>
          </a:p>
          <a:p>
            <a:r>
              <a:rPr lang="en-US" dirty="0"/>
              <a:t>Invest more in Marketing/ Content Generation for higher volume of leads</a:t>
            </a:r>
          </a:p>
        </p:txBody>
      </p:sp>
      <p:sp>
        <p:nvSpPr>
          <p:cNvPr id="4" name="Footer Placeholder 3">
            <a:extLst>
              <a:ext uri="{FF2B5EF4-FFF2-40B4-BE49-F238E27FC236}">
                <a16:creationId xmlns:a16="http://schemas.microsoft.com/office/drawing/2014/main" id="{6E619AAA-9B12-F443-B169-8D3D49A58A15}"/>
              </a:ext>
            </a:extLst>
          </p:cNvPr>
          <p:cNvSpPr>
            <a:spLocks noGrp="1"/>
          </p:cNvSpPr>
          <p:nvPr>
            <p:ph type="ftr" sz="quarter" idx="11"/>
          </p:nvPr>
        </p:nvSpPr>
        <p:spPr/>
        <p:txBody>
          <a:bodyPr/>
          <a:lstStyle/>
          <a:p>
            <a:r>
              <a:rPr lang="en-US"/>
              <a:t>Digité, Inc.</a:t>
            </a:r>
          </a:p>
        </p:txBody>
      </p:sp>
      <p:sp>
        <p:nvSpPr>
          <p:cNvPr id="5" name="Slide Number Placeholder 4">
            <a:extLst>
              <a:ext uri="{FF2B5EF4-FFF2-40B4-BE49-F238E27FC236}">
                <a16:creationId xmlns:a16="http://schemas.microsoft.com/office/drawing/2014/main" id="{0631DEB4-FF88-8347-852D-CE36202BBB4D}"/>
              </a:ext>
            </a:extLst>
          </p:cNvPr>
          <p:cNvSpPr>
            <a:spLocks noGrp="1"/>
          </p:cNvSpPr>
          <p:nvPr>
            <p:ph type="sldNum" sz="quarter" idx="12"/>
          </p:nvPr>
        </p:nvSpPr>
        <p:spPr/>
        <p:txBody>
          <a:bodyPr/>
          <a:lstStyle/>
          <a:p>
            <a:fld id="{D89E0AA9-B52E-1543-A743-F1E40F7F80E4}" type="slidenum">
              <a:rPr lang="en-US" smtClean="0"/>
              <a:t>13</a:t>
            </a:fld>
            <a:endParaRPr lang="en-US"/>
          </a:p>
        </p:txBody>
      </p:sp>
    </p:spTree>
    <p:extLst>
      <p:ext uri="{BB962C8B-B14F-4D97-AF65-F5344CB8AC3E}">
        <p14:creationId xmlns:p14="http://schemas.microsoft.com/office/powerpoint/2010/main" val="537587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FFD1-1CD1-5F43-B62A-0A8AF646FB44}"/>
              </a:ext>
            </a:extLst>
          </p:cNvPr>
          <p:cNvSpPr>
            <a:spLocks noGrp="1"/>
          </p:cNvSpPr>
          <p:nvPr>
            <p:ph type="title"/>
          </p:nvPr>
        </p:nvSpPr>
        <p:spPr/>
        <p:txBody>
          <a:bodyPr>
            <a:noAutofit/>
          </a:bodyPr>
          <a:lstStyle/>
          <a:p>
            <a:r>
              <a:rPr lang="en-US" sz="2400" dirty="0"/>
              <a:t>4. What I’d like is a CAREFUL and FOCUSED Discussion amongst the senior leadership on the following topics</a:t>
            </a:r>
          </a:p>
        </p:txBody>
      </p:sp>
      <p:sp>
        <p:nvSpPr>
          <p:cNvPr id="3" name="Content Placeholder 2">
            <a:extLst>
              <a:ext uri="{FF2B5EF4-FFF2-40B4-BE49-F238E27FC236}">
                <a16:creationId xmlns:a16="http://schemas.microsoft.com/office/drawing/2014/main" id="{41DB6509-85DB-534F-BF77-144B3F5D8FAF}"/>
              </a:ext>
            </a:extLst>
          </p:cNvPr>
          <p:cNvSpPr>
            <a:spLocks noGrp="1"/>
          </p:cNvSpPr>
          <p:nvPr>
            <p:ph idx="1"/>
          </p:nvPr>
        </p:nvSpPr>
        <p:spPr/>
        <p:txBody>
          <a:bodyPr>
            <a:normAutofit fontScale="77500" lnSpcReduction="20000"/>
          </a:bodyPr>
          <a:lstStyle/>
          <a:p>
            <a:r>
              <a:rPr lang="en-US" dirty="0"/>
              <a:t>What is our end-game, what hard deadlines are we willing to commit to?</a:t>
            </a:r>
          </a:p>
          <a:p>
            <a:r>
              <a:rPr lang="en-US" dirty="0"/>
              <a:t>Do we keep building for the new world of Lean/ Agile? Is a move to build traditional PPM/ Resource Management </a:t>
            </a:r>
          </a:p>
          <a:p>
            <a:r>
              <a:rPr lang="en-US" dirty="0"/>
              <a:t>What is the success model we want to emulate?</a:t>
            </a:r>
          </a:p>
          <a:p>
            <a:pPr lvl="1"/>
            <a:r>
              <a:rPr lang="en-US" dirty="0"/>
              <a:t>Option 1: Focused Few Offerings, with exit options like Rally, Trello, </a:t>
            </a:r>
            <a:r>
              <a:rPr lang="en-US" dirty="0" err="1"/>
              <a:t>Leankit</a:t>
            </a:r>
            <a:r>
              <a:rPr lang="en-US" dirty="0"/>
              <a:t> and </a:t>
            </a:r>
            <a:r>
              <a:rPr lang="en-US" dirty="0" err="1"/>
              <a:t>AgileCraft</a:t>
            </a:r>
            <a:r>
              <a:rPr lang="en-US" dirty="0"/>
              <a:t> did and what Kanbanize appears to be doing</a:t>
            </a:r>
          </a:p>
          <a:p>
            <a:pPr lvl="1"/>
            <a:r>
              <a:rPr lang="en-US" dirty="0"/>
              <a:t>Option 2: Build multiple offerings for multiple markets (Unsure which company acquisition matches this model)</a:t>
            </a:r>
          </a:p>
          <a:p>
            <a:r>
              <a:rPr lang="en-US" dirty="0"/>
              <a:t>What do we need to ensure – </a:t>
            </a:r>
          </a:p>
          <a:p>
            <a:pPr lvl="1"/>
            <a:r>
              <a:rPr lang="en-US" dirty="0"/>
              <a:t>We have the right level of Product Management DEPTH to define and drive products well and comprehensively, for a powerful UX?</a:t>
            </a:r>
          </a:p>
          <a:p>
            <a:pPr lvl="1"/>
            <a:r>
              <a:rPr lang="en-US" dirty="0"/>
              <a:t>We have the SKILLS and EXPERIENCE in Engineering to build top-quality UI, QUALITY and PERFORMANCE?</a:t>
            </a:r>
          </a:p>
          <a:p>
            <a:r>
              <a:rPr lang="en-US" dirty="0"/>
              <a:t>Is it the right strategy to build more products/ functionality or to improve existing capabilities in an accelerated manner (which we MAY already be doing) and instead drive some of the funding to Marketing and Sales? Of course, some of the options I have listed (such as merging SK and SwiftEASe) are a MUST-DO in my opinion as well!</a:t>
            </a:r>
          </a:p>
        </p:txBody>
      </p:sp>
      <p:sp>
        <p:nvSpPr>
          <p:cNvPr id="4" name="Footer Placeholder 3">
            <a:extLst>
              <a:ext uri="{FF2B5EF4-FFF2-40B4-BE49-F238E27FC236}">
                <a16:creationId xmlns:a16="http://schemas.microsoft.com/office/drawing/2014/main" id="{2DA37938-1FC4-3D48-83DA-2550900200D7}"/>
              </a:ext>
            </a:extLst>
          </p:cNvPr>
          <p:cNvSpPr>
            <a:spLocks noGrp="1"/>
          </p:cNvSpPr>
          <p:nvPr>
            <p:ph type="ftr" sz="quarter" idx="11"/>
          </p:nvPr>
        </p:nvSpPr>
        <p:spPr/>
        <p:txBody>
          <a:bodyPr/>
          <a:lstStyle/>
          <a:p>
            <a:r>
              <a:rPr lang="en-US"/>
              <a:t>Digité, Inc.</a:t>
            </a:r>
          </a:p>
        </p:txBody>
      </p:sp>
      <p:sp>
        <p:nvSpPr>
          <p:cNvPr id="5" name="Slide Number Placeholder 4">
            <a:extLst>
              <a:ext uri="{FF2B5EF4-FFF2-40B4-BE49-F238E27FC236}">
                <a16:creationId xmlns:a16="http://schemas.microsoft.com/office/drawing/2014/main" id="{440A7364-D662-7B40-9F7A-13CF05EBF39C}"/>
              </a:ext>
            </a:extLst>
          </p:cNvPr>
          <p:cNvSpPr>
            <a:spLocks noGrp="1"/>
          </p:cNvSpPr>
          <p:nvPr>
            <p:ph type="sldNum" sz="quarter" idx="12"/>
          </p:nvPr>
        </p:nvSpPr>
        <p:spPr/>
        <p:txBody>
          <a:bodyPr/>
          <a:lstStyle/>
          <a:p>
            <a:fld id="{D89E0AA9-B52E-1543-A743-F1E40F7F80E4}" type="slidenum">
              <a:rPr lang="en-US" smtClean="0"/>
              <a:t>14</a:t>
            </a:fld>
            <a:endParaRPr lang="en-US"/>
          </a:p>
        </p:txBody>
      </p:sp>
    </p:spTree>
    <p:extLst>
      <p:ext uri="{BB962C8B-B14F-4D97-AF65-F5344CB8AC3E}">
        <p14:creationId xmlns:p14="http://schemas.microsoft.com/office/powerpoint/2010/main" val="193591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37C1F-F812-5346-B2E1-6207668D425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4E6834D-F4EA-3049-A69A-BD62D92977A7}"/>
              </a:ext>
            </a:extLst>
          </p:cNvPr>
          <p:cNvSpPr>
            <a:spLocks noGrp="1"/>
          </p:cNvSpPr>
          <p:nvPr>
            <p:ph idx="1"/>
          </p:nvPr>
        </p:nvSpPr>
        <p:spPr/>
        <p:txBody>
          <a:bodyPr/>
          <a:lstStyle/>
          <a:p>
            <a:r>
              <a:rPr lang="en-US" dirty="0"/>
              <a:t>Having seen lots of products/demos/</a:t>
            </a:r>
            <a:r>
              <a:rPr lang="en-US" dirty="0" err="1"/>
              <a:t>Youtube</a:t>
            </a:r>
            <a:r>
              <a:rPr lang="en-US" dirty="0"/>
              <a:t>, in your mind, what features/Tech would you like to have in the product going forward which you feel would make the product successful in the space we currently operate?  </a:t>
            </a:r>
          </a:p>
          <a:p>
            <a:r>
              <a:rPr lang="en-US" dirty="0"/>
              <a:t>What frivolous features/Tech we currently have and is overly configured which may be dropped? Consider the same space</a:t>
            </a:r>
          </a:p>
          <a:p>
            <a:r>
              <a:rPr lang="en-US" dirty="0"/>
              <a:t>In your opinion if you were given a free hand what features/technology you would like to see in the product to make it successful.</a:t>
            </a:r>
          </a:p>
          <a:p>
            <a:endParaRPr lang="en-US" dirty="0"/>
          </a:p>
        </p:txBody>
      </p:sp>
      <p:sp>
        <p:nvSpPr>
          <p:cNvPr id="4" name="Footer Placeholder 3">
            <a:extLst>
              <a:ext uri="{FF2B5EF4-FFF2-40B4-BE49-F238E27FC236}">
                <a16:creationId xmlns:a16="http://schemas.microsoft.com/office/drawing/2014/main" id="{0504CABD-B9C6-3A46-928D-DDCF031323BF}"/>
              </a:ext>
            </a:extLst>
          </p:cNvPr>
          <p:cNvSpPr>
            <a:spLocks noGrp="1"/>
          </p:cNvSpPr>
          <p:nvPr>
            <p:ph type="ftr" sz="quarter" idx="11"/>
          </p:nvPr>
        </p:nvSpPr>
        <p:spPr/>
        <p:txBody>
          <a:bodyPr/>
          <a:lstStyle/>
          <a:p>
            <a:r>
              <a:rPr lang="en-US"/>
              <a:t>Digité, Inc.</a:t>
            </a:r>
          </a:p>
        </p:txBody>
      </p:sp>
      <p:sp>
        <p:nvSpPr>
          <p:cNvPr id="5" name="Slide Number Placeholder 4">
            <a:extLst>
              <a:ext uri="{FF2B5EF4-FFF2-40B4-BE49-F238E27FC236}">
                <a16:creationId xmlns:a16="http://schemas.microsoft.com/office/drawing/2014/main" id="{6B6009B7-E790-364A-A83D-738444012960}"/>
              </a:ext>
            </a:extLst>
          </p:cNvPr>
          <p:cNvSpPr>
            <a:spLocks noGrp="1"/>
          </p:cNvSpPr>
          <p:nvPr>
            <p:ph type="sldNum" sz="quarter" idx="12"/>
          </p:nvPr>
        </p:nvSpPr>
        <p:spPr/>
        <p:txBody>
          <a:bodyPr/>
          <a:lstStyle/>
          <a:p>
            <a:fld id="{D89E0AA9-B52E-1543-A743-F1E40F7F80E4}" type="slidenum">
              <a:rPr lang="en-US" smtClean="0"/>
              <a:t>2</a:t>
            </a:fld>
            <a:endParaRPr lang="en-US"/>
          </a:p>
        </p:txBody>
      </p:sp>
    </p:spTree>
    <p:extLst>
      <p:ext uri="{BB962C8B-B14F-4D97-AF65-F5344CB8AC3E}">
        <p14:creationId xmlns:p14="http://schemas.microsoft.com/office/powerpoint/2010/main" val="2536951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6CEB-F39F-E84E-805D-AC772661E024}"/>
              </a:ext>
            </a:extLst>
          </p:cNvPr>
          <p:cNvSpPr>
            <a:spLocks noGrp="1"/>
          </p:cNvSpPr>
          <p:nvPr>
            <p:ph type="title"/>
          </p:nvPr>
        </p:nvSpPr>
        <p:spPr/>
        <p:txBody>
          <a:bodyPr/>
          <a:lstStyle/>
          <a:p>
            <a:r>
              <a:rPr lang="en-US" dirty="0"/>
              <a:t>1. Features/Tech I would like:</a:t>
            </a:r>
            <a:br>
              <a:rPr lang="en-US" dirty="0"/>
            </a:br>
            <a:r>
              <a:rPr lang="en-US" dirty="0"/>
              <a:t>SwiftEnterprise</a:t>
            </a:r>
          </a:p>
        </p:txBody>
      </p:sp>
      <p:sp>
        <p:nvSpPr>
          <p:cNvPr id="3" name="Content Placeholder 2">
            <a:extLst>
              <a:ext uri="{FF2B5EF4-FFF2-40B4-BE49-F238E27FC236}">
                <a16:creationId xmlns:a16="http://schemas.microsoft.com/office/drawing/2014/main" id="{484BAAE5-AD51-294D-BFFD-FB8C2AF2A3A7}"/>
              </a:ext>
            </a:extLst>
          </p:cNvPr>
          <p:cNvSpPr>
            <a:spLocks noGrp="1"/>
          </p:cNvSpPr>
          <p:nvPr>
            <p:ph idx="1"/>
          </p:nvPr>
        </p:nvSpPr>
        <p:spPr/>
        <p:txBody>
          <a:bodyPr>
            <a:normAutofit/>
          </a:bodyPr>
          <a:lstStyle/>
          <a:p>
            <a:r>
              <a:rPr lang="en-US" dirty="0"/>
              <a:t>Key Features/ Modules (New or Improved Existing) with strong functionality - </a:t>
            </a:r>
          </a:p>
          <a:p>
            <a:pPr lvl="1"/>
            <a:r>
              <a:rPr lang="en-US" dirty="0"/>
              <a:t>Idea/ Request/ RFP Management</a:t>
            </a:r>
          </a:p>
          <a:p>
            <a:pPr lvl="1"/>
            <a:r>
              <a:rPr lang="en-US" dirty="0"/>
              <a:t>Portfolio Management</a:t>
            </a:r>
          </a:p>
          <a:p>
            <a:pPr lvl="1"/>
            <a:r>
              <a:rPr lang="en-US" dirty="0"/>
              <a:t>Financials, including interface to Invoicing/ Billing</a:t>
            </a:r>
          </a:p>
          <a:p>
            <a:pPr lvl="1"/>
            <a:r>
              <a:rPr lang="en-US" dirty="0"/>
              <a:t>Resource/ Demand Management</a:t>
            </a:r>
          </a:p>
          <a:p>
            <a:pPr lvl="1"/>
            <a:r>
              <a:rPr lang="en-US" dirty="0"/>
              <a:t>Scheduling (</a:t>
            </a:r>
            <a:r>
              <a:rPr lang="en-US" dirty="0" err="1"/>
              <a:t>STaRT</a:t>
            </a:r>
            <a:r>
              <a:rPr lang="en-US" dirty="0"/>
              <a:t> Turbo version)</a:t>
            </a:r>
          </a:p>
          <a:p>
            <a:pPr lvl="1"/>
            <a:r>
              <a:rPr lang="en-US" dirty="0"/>
              <a:t>Integrated Agile Work Management – support for Scrum/ Kanban</a:t>
            </a:r>
          </a:p>
          <a:p>
            <a:pPr lvl="1"/>
            <a:r>
              <a:rPr lang="en-US" dirty="0"/>
              <a:t>User-configurable Reporting/ Analytics</a:t>
            </a:r>
          </a:p>
        </p:txBody>
      </p:sp>
      <p:sp>
        <p:nvSpPr>
          <p:cNvPr id="4" name="Footer Placeholder 3">
            <a:extLst>
              <a:ext uri="{FF2B5EF4-FFF2-40B4-BE49-F238E27FC236}">
                <a16:creationId xmlns:a16="http://schemas.microsoft.com/office/drawing/2014/main" id="{C8EACC1F-F9A9-1446-930B-EF35A64C8867}"/>
              </a:ext>
            </a:extLst>
          </p:cNvPr>
          <p:cNvSpPr>
            <a:spLocks noGrp="1"/>
          </p:cNvSpPr>
          <p:nvPr>
            <p:ph type="ftr" sz="quarter" idx="11"/>
          </p:nvPr>
        </p:nvSpPr>
        <p:spPr/>
        <p:txBody>
          <a:bodyPr/>
          <a:lstStyle/>
          <a:p>
            <a:r>
              <a:rPr lang="en-US" dirty="0"/>
              <a:t>Digité, Inc.</a:t>
            </a:r>
          </a:p>
        </p:txBody>
      </p:sp>
      <p:sp>
        <p:nvSpPr>
          <p:cNvPr id="5" name="Slide Number Placeholder 4">
            <a:extLst>
              <a:ext uri="{FF2B5EF4-FFF2-40B4-BE49-F238E27FC236}">
                <a16:creationId xmlns:a16="http://schemas.microsoft.com/office/drawing/2014/main" id="{4B9C30D2-AFFE-7849-B20C-7D93C017353B}"/>
              </a:ext>
            </a:extLst>
          </p:cNvPr>
          <p:cNvSpPr>
            <a:spLocks noGrp="1"/>
          </p:cNvSpPr>
          <p:nvPr>
            <p:ph type="sldNum" sz="quarter" idx="12"/>
          </p:nvPr>
        </p:nvSpPr>
        <p:spPr/>
        <p:txBody>
          <a:bodyPr/>
          <a:lstStyle/>
          <a:p>
            <a:fld id="{D89E0AA9-B52E-1543-A743-F1E40F7F80E4}" type="slidenum">
              <a:rPr lang="en-US" smtClean="0"/>
              <a:t>3</a:t>
            </a:fld>
            <a:endParaRPr lang="en-US"/>
          </a:p>
        </p:txBody>
      </p:sp>
    </p:spTree>
    <p:extLst>
      <p:ext uri="{BB962C8B-B14F-4D97-AF65-F5344CB8AC3E}">
        <p14:creationId xmlns:p14="http://schemas.microsoft.com/office/powerpoint/2010/main" val="2642075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6CEB-F39F-E84E-805D-AC772661E024}"/>
              </a:ext>
            </a:extLst>
          </p:cNvPr>
          <p:cNvSpPr>
            <a:spLocks noGrp="1"/>
          </p:cNvSpPr>
          <p:nvPr>
            <p:ph type="title"/>
          </p:nvPr>
        </p:nvSpPr>
        <p:spPr/>
        <p:txBody>
          <a:bodyPr/>
          <a:lstStyle/>
          <a:p>
            <a:r>
              <a:rPr lang="en-US" dirty="0"/>
              <a:t>1. Features/Tech I would like:</a:t>
            </a:r>
            <a:br>
              <a:rPr lang="en-US" dirty="0"/>
            </a:br>
            <a:r>
              <a:rPr lang="en-US" dirty="0"/>
              <a:t>SwiftEnterprise – contd.</a:t>
            </a:r>
          </a:p>
        </p:txBody>
      </p:sp>
      <p:sp>
        <p:nvSpPr>
          <p:cNvPr id="3" name="Content Placeholder 2">
            <a:extLst>
              <a:ext uri="{FF2B5EF4-FFF2-40B4-BE49-F238E27FC236}">
                <a16:creationId xmlns:a16="http://schemas.microsoft.com/office/drawing/2014/main" id="{484BAAE5-AD51-294D-BFFD-FB8C2AF2A3A7}"/>
              </a:ext>
            </a:extLst>
          </p:cNvPr>
          <p:cNvSpPr>
            <a:spLocks noGrp="1"/>
          </p:cNvSpPr>
          <p:nvPr>
            <p:ph idx="1"/>
          </p:nvPr>
        </p:nvSpPr>
        <p:spPr/>
        <p:txBody>
          <a:bodyPr>
            <a:normAutofit/>
          </a:bodyPr>
          <a:lstStyle/>
          <a:p>
            <a:r>
              <a:rPr lang="en-US" dirty="0"/>
              <a:t>Key Features/ Modules (New or Improved Existing) with strong functionality - </a:t>
            </a:r>
          </a:p>
          <a:p>
            <a:pPr lvl="1"/>
            <a:r>
              <a:rPr lang="en-US" dirty="0"/>
              <a:t>Excellent, responsive UX/ UI</a:t>
            </a:r>
          </a:p>
          <a:p>
            <a:pPr lvl="1"/>
            <a:r>
              <a:rPr lang="en-US" dirty="0"/>
              <a:t>Excellent team collaboration/ integration with collaboration tools – Slack, Teams, Google Chat/ Meeting, Zoom – including access/ visibility to team calendar, documents, interaction, etc. in ONE place</a:t>
            </a:r>
          </a:p>
          <a:p>
            <a:pPr lvl="1"/>
            <a:r>
              <a:rPr lang="en-US" dirty="0"/>
              <a:t>Workflow + Rules</a:t>
            </a:r>
          </a:p>
          <a:p>
            <a:pPr lvl="1"/>
            <a:r>
              <a:rPr lang="en-US" dirty="0"/>
              <a:t>Ubiquitous AI/ ML Features</a:t>
            </a:r>
          </a:p>
          <a:p>
            <a:pPr lvl="1"/>
            <a:r>
              <a:rPr lang="en-US" dirty="0"/>
              <a:t>Integrations with key ALM/ CRM/ ERP Systems, including SSO</a:t>
            </a:r>
          </a:p>
          <a:p>
            <a:pPr lvl="1"/>
            <a:r>
              <a:rPr lang="en-US" dirty="0"/>
              <a:t>Improved “Composite” Landing page which provides a comprehensive starting view for ANY user persona – and makes it easier for the to drill down to whatever they need to</a:t>
            </a:r>
          </a:p>
        </p:txBody>
      </p:sp>
      <p:sp>
        <p:nvSpPr>
          <p:cNvPr id="4" name="Footer Placeholder 3">
            <a:extLst>
              <a:ext uri="{FF2B5EF4-FFF2-40B4-BE49-F238E27FC236}">
                <a16:creationId xmlns:a16="http://schemas.microsoft.com/office/drawing/2014/main" id="{C8EACC1F-F9A9-1446-930B-EF35A64C8867}"/>
              </a:ext>
            </a:extLst>
          </p:cNvPr>
          <p:cNvSpPr>
            <a:spLocks noGrp="1"/>
          </p:cNvSpPr>
          <p:nvPr>
            <p:ph type="ftr" sz="quarter" idx="11"/>
          </p:nvPr>
        </p:nvSpPr>
        <p:spPr/>
        <p:txBody>
          <a:bodyPr/>
          <a:lstStyle/>
          <a:p>
            <a:r>
              <a:rPr lang="en-US" dirty="0"/>
              <a:t>Digité, Inc.</a:t>
            </a:r>
          </a:p>
        </p:txBody>
      </p:sp>
      <p:sp>
        <p:nvSpPr>
          <p:cNvPr id="5" name="Slide Number Placeholder 4">
            <a:extLst>
              <a:ext uri="{FF2B5EF4-FFF2-40B4-BE49-F238E27FC236}">
                <a16:creationId xmlns:a16="http://schemas.microsoft.com/office/drawing/2014/main" id="{4B9C30D2-AFFE-7849-B20C-7D93C017353B}"/>
              </a:ext>
            </a:extLst>
          </p:cNvPr>
          <p:cNvSpPr>
            <a:spLocks noGrp="1"/>
          </p:cNvSpPr>
          <p:nvPr>
            <p:ph type="sldNum" sz="quarter" idx="12"/>
          </p:nvPr>
        </p:nvSpPr>
        <p:spPr/>
        <p:txBody>
          <a:bodyPr/>
          <a:lstStyle/>
          <a:p>
            <a:fld id="{D89E0AA9-B52E-1543-A743-F1E40F7F80E4}" type="slidenum">
              <a:rPr lang="en-US" smtClean="0"/>
              <a:t>4</a:t>
            </a:fld>
            <a:endParaRPr lang="en-US"/>
          </a:p>
        </p:txBody>
      </p:sp>
    </p:spTree>
    <p:extLst>
      <p:ext uri="{BB962C8B-B14F-4D97-AF65-F5344CB8AC3E}">
        <p14:creationId xmlns:p14="http://schemas.microsoft.com/office/powerpoint/2010/main" val="225974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6CEB-F39F-E84E-805D-AC772661E024}"/>
              </a:ext>
            </a:extLst>
          </p:cNvPr>
          <p:cNvSpPr>
            <a:spLocks noGrp="1"/>
          </p:cNvSpPr>
          <p:nvPr>
            <p:ph type="title"/>
          </p:nvPr>
        </p:nvSpPr>
        <p:spPr/>
        <p:txBody>
          <a:bodyPr/>
          <a:lstStyle/>
          <a:p>
            <a:r>
              <a:rPr lang="en-US" dirty="0"/>
              <a:t>1. Features/Tech I would like:</a:t>
            </a:r>
            <a:br>
              <a:rPr lang="en-US" dirty="0"/>
            </a:br>
            <a:r>
              <a:rPr lang="en-US" dirty="0"/>
              <a:t>SwiftEnterprise</a:t>
            </a:r>
          </a:p>
        </p:txBody>
      </p:sp>
      <p:sp>
        <p:nvSpPr>
          <p:cNvPr id="3" name="Content Placeholder 2">
            <a:extLst>
              <a:ext uri="{FF2B5EF4-FFF2-40B4-BE49-F238E27FC236}">
                <a16:creationId xmlns:a16="http://schemas.microsoft.com/office/drawing/2014/main" id="{484BAAE5-AD51-294D-BFFD-FB8C2AF2A3A7}"/>
              </a:ext>
            </a:extLst>
          </p:cNvPr>
          <p:cNvSpPr>
            <a:spLocks noGrp="1"/>
          </p:cNvSpPr>
          <p:nvPr>
            <p:ph idx="1"/>
          </p:nvPr>
        </p:nvSpPr>
        <p:spPr/>
        <p:txBody>
          <a:bodyPr/>
          <a:lstStyle/>
          <a:p>
            <a:r>
              <a:rPr lang="en-US" dirty="0"/>
              <a:t>Specific OOB Configurations/ Modules for specific segments</a:t>
            </a:r>
          </a:p>
          <a:p>
            <a:pPr lvl="1"/>
            <a:r>
              <a:rPr lang="en-US" dirty="0"/>
              <a:t>Small/ Functions/ Business Teams - Basic Project Scheduling/ Timesheet/ Resource Management/ Issues/ Risk Management/ Document/ Collaboration</a:t>
            </a:r>
          </a:p>
          <a:p>
            <a:pPr lvl="1"/>
            <a:r>
              <a:rPr lang="en-US" dirty="0"/>
              <a:t>(Small) Agile Teams – Same as above + Kanban Board with Scrum/ Kanban Metrics</a:t>
            </a:r>
          </a:p>
          <a:p>
            <a:pPr lvl="1"/>
            <a:r>
              <a:rPr lang="en-US" dirty="0"/>
              <a:t>Enterprise Project/ Program/ Portfolio Management – All modules (for corporate IT as well as general business functions)</a:t>
            </a:r>
          </a:p>
          <a:p>
            <a:pPr lvl="1"/>
            <a:r>
              <a:rPr lang="en-US" dirty="0"/>
              <a:t>Enterprise Business Delivery Management – All modules with focus on Resource/ Demand/ Capacity Planning, support for Billing/ Revenue Leakage and CSAT reporting, etc. AND Transformative AI/ ML leveraging their data (for IT Services companies)</a:t>
            </a:r>
          </a:p>
          <a:p>
            <a:pPr lvl="1"/>
            <a:endParaRPr lang="en-US" dirty="0"/>
          </a:p>
        </p:txBody>
      </p:sp>
      <p:sp>
        <p:nvSpPr>
          <p:cNvPr id="4" name="Footer Placeholder 3">
            <a:extLst>
              <a:ext uri="{FF2B5EF4-FFF2-40B4-BE49-F238E27FC236}">
                <a16:creationId xmlns:a16="http://schemas.microsoft.com/office/drawing/2014/main" id="{C8EACC1F-F9A9-1446-930B-EF35A64C8867}"/>
              </a:ext>
            </a:extLst>
          </p:cNvPr>
          <p:cNvSpPr>
            <a:spLocks noGrp="1"/>
          </p:cNvSpPr>
          <p:nvPr>
            <p:ph type="ftr" sz="quarter" idx="11"/>
          </p:nvPr>
        </p:nvSpPr>
        <p:spPr/>
        <p:txBody>
          <a:bodyPr/>
          <a:lstStyle/>
          <a:p>
            <a:r>
              <a:rPr lang="en-US"/>
              <a:t>Digité, Inc.</a:t>
            </a:r>
          </a:p>
        </p:txBody>
      </p:sp>
      <p:sp>
        <p:nvSpPr>
          <p:cNvPr id="5" name="Slide Number Placeholder 4">
            <a:extLst>
              <a:ext uri="{FF2B5EF4-FFF2-40B4-BE49-F238E27FC236}">
                <a16:creationId xmlns:a16="http://schemas.microsoft.com/office/drawing/2014/main" id="{4B9C30D2-AFFE-7849-B20C-7D93C017353B}"/>
              </a:ext>
            </a:extLst>
          </p:cNvPr>
          <p:cNvSpPr>
            <a:spLocks noGrp="1"/>
          </p:cNvSpPr>
          <p:nvPr>
            <p:ph type="sldNum" sz="quarter" idx="12"/>
          </p:nvPr>
        </p:nvSpPr>
        <p:spPr/>
        <p:txBody>
          <a:bodyPr/>
          <a:lstStyle/>
          <a:p>
            <a:fld id="{D89E0AA9-B52E-1543-A743-F1E40F7F80E4}" type="slidenum">
              <a:rPr lang="en-US" smtClean="0"/>
              <a:t>5</a:t>
            </a:fld>
            <a:endParaRPr lang="en-US"/>
          </a:p>
        </p:txBody>
      </p:sp>
    </p:spTree>
    <p:extLst>
      <p:ext uri="{BB962C8B-B14F-4D97-AF65-F5344CB8AC3E}">
        <p14:creationId xmlns:p14="http://schemas.microsoft.com/office/powerpoint/2010/main" val="3886777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6CEB-F39F-E84E-805D-AC772661E024}"/>
              </a:ext>
            </a:extLst>
          </p:cNvPr>
          <p:cNvSpPr>
            <a:spLocks noGrp="1"/>
          </p:cNvSpPr>
          <p:nvPr>
            <p:ph type="title"/>
          </p:nvPr>
        </p:nvSpPr>
        <p:spPr/>
        <p:txBody>
          <a:bodyPr/>
          <a:lstStyle/>
          <a:p>
            <a:r>
              <a:rPr lang="en-US" dirty="0"/>
              <a:t>1. Features/Tech I would like:</a:t>
            </a:r>
            <a:br>
              <a:rPr lang="en-US" dirty="0"/>
            </a:br>
            <a:r>
              <a:rPr lang="en-US" dirty="0"/>
              <a:t>MERGE SwiftKanban and SwiftEASe</a:t>
            </a:r>
          </a:p>
        </p:txBody>
      </p:sp>
      <p:sp>
        <p:nvSpPr>
          <p:cNvPr id="3" name="Content Placeholder 2">
            <a:extLst>
              <a:ext uri="{FF2B5EF4-FFF2-40B4-BE49-F238E27FC236}">
                <a16:creationId xmlns:a16="http://schemas.microsoft.com/office/drawing/2014/main" id="{484BAAE5-AD51-294D-BFFD-FB8C2AF2A3A7}"/>
              </a:ext>
            </a:extLst>
          </p:cNvPr>
          <p:cNvSpPr>
            <a:spLocks noGrp="1"/>
          </p:cNvSpPr>
          <p:nvPr>
            <p:ph idx="1"/>
          </p:nvPr>
        </p:nvSpPr>
        <p:spPr/>
        <p:txBody>
          <a:bodyPr>
            <a:normAutofit lnSpcReduction="10000"/>
          </a:bodyPr>
          <a:lstStyle/>
          <a:p>
            <a:r>
              <a:rPr lang="en-US" dirty="0"/>
              <a:t>Combine the two in single package, single database, single SaaS instance</a:t>
            </a:r>
          </a:p>
          <a:p>
            <a:r>
              <a:rPr lang="en-US" dirty="0"/>
              <a:t>Customers should be able to manage Scrum, Kanban and SAFe (and other Scaled Agile methods in the future) in single license offering</a:t>
            </a:r>
          </a:p>
          <a:p>
            <a:r>
              <a:rPr lang="en-US" dirty="0"/>
              <a:t>Rethink SAFe (and other scaled agile methods) support with a complete re-write (or refactoring if possible) of the various features of SwiftEASe in a manner that reflect the way different teams work (similar to the Team Room functionality of VersionOne) – to make it completely EASY to use, instead of the NIGHTMARE it is currently</a:t>
            </a:r>
          </a:p>
          <a:p>
            <a:r>
              <a:rPr lang="en-US" dirty="0"/>
              <a:t>Improved UI/ UX/ Performance to match more nimble tools</a:t>
            </a:r>
          </a:p>
          <a:p>
            <a:r>
              <a:rPr lang="en-US" dirty="0"/>
              <a:t>Provide at least 2 “packages” of SwiftKanban – one, a Trello replacement and the other, our current offerings</a:t>
            </a:r>
          </a:p>
          <a:p>
            <a:r>
              <a:rPr lang="en-US" dirty="0"/>
              <a:t>Rename the combined product to something like </a:t>
            </a:r>
            <a:r>
              <a:rPr lang="en-US" dirty="0" err="1"/>
              <a:t>SwiftAGILITY</a:t>
            </a:r>
            <a:endParaRPr lang="en-US" dirty="0"/>
          </a:p>
          <a:p>
            <a:pPr lvl="1"/>
            <a:endParaRPr lang="en-US" dirty="0"/>
          </a:p>
        </p:txBody>
      </p:sp>
      <p:sp>
        <p:nvSpPr>
          <p:cNvPr id="4" name="Footer Placeholder 3">
            <a:extLst>
              <a:ext uri="{FF2B5EF4-FFF2-40B4-BE49-F238E27FC236}">
                <a16:creationId xmlns:a16="http://schemas.microsoft.com/office/drawing/2014/main" id="{C8EACC1F-F9A9-1446-930B-EF35A64C8867}"/>
              </a:ext>
            </a:extLst>
          </p:cNvPr>
          <p:cNvSpPr>
            <a:spLocks noGrp="1"/>
          </p:cNvSpPr>
          <p:nvPr>
            <p:ph type="ftr" sz="quarter" idx="11"/>
          </p:nvPr>
        </p:nvSpPr>
        <p:spPr/>
        <p:txBody>
          <a:bodyPr/>
          <a:lstStyle/>
          <a:p>
            <a:r>
              <a:rPr lang="en-US"/>
              <a:t>Digité, Inc.</a:t>
            </a:r>
          </a:p>
        </p:txBody>
      </p:sp>
      <p:sp>
        <p:nvSpPr>
          <p:cNvPr id="5" name="Slide Number Placeholder 4">
            <a:extLst>
              <a:ext uri="{FF2B5EF4-FFF2-40B4-BE49-F238E27FC236}">
                <a16:creationId xmlns:a16="http://schemas.microsoft.com/office/drawing/2014/main" id="{4B9C30D2-AFFE-7849-B20C-7D93C017353B}"/>
              </a:ext>
            </a:extLst>
          </p:cNvPr>
          <p:cNvSpPr>
            <a:spLocks noGrp="1"/>
          </p:cNvSpPr>
          <p:nvPr>
            <p:ph type="sldNum" sz="quarter" idx="12"/>
          </p:nvPr>
        </p:nvSpPr>
        <p:spPr/>
        <p:txBody>
          <a:bodyPr/>
          <a:lstStyle/>
          <a:p>
            <a:fld id="{D89E0AA9-B52E-1543-A743-F1E40F7F80E4}" type="slidenum">
              <a:rPr lang="en-US" smtClean="0"/>
              <a:t>6</a:t>
            </a:fld>
            <a:endParaRPr lang="en-US"/>
          </a:p>
        </p:txBody>
      </p:sp>
    </p:spTree>
    <p:extLst>
      <p:ext uri="{BB962C8B-B14F-4D97-AF65-F5344CB8AC3E}">
        <p14:creationId xmlns:p14="http://schemas.microsoft.com/office/powerpoint/2010/main" val="179539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6CEB-F39F-E84E-805D-AC772661E024}"/>
              </a:ext>
            </a:extLst>
          </p:cNvPr>
          <p:cNvSpPr>
            <a:spLocks noGrp="1"/>
          </p:cNvSpPr>
          <p:nvPr>
            <p:ph type="title"/>
          </p:nvPr>
        </p:nvSpPr>
        <p:spPr/>
        <p:txBody>
          <a:bodyPr/>
          <a:lstStyle/>
          <a:p>
            <a:r>
              <a:rPr lang="en-US" dirty="0"/>
              <a:t>1. Features/Tech I would like:</a:t>
            </a:r>
            <a:br>
              <a:rPr lang="en-US" dirty="0"/>
            </a:br>
            <a:r>
              <a:rPr lang="en-US" dirty="0" err="1"/>
              <a:t>SwiftAGILITY</a:t>
            </a:r>
            <a:endParaRPr lang="en-US" dirty="0"/>
          </a:p>
        </p:txBody>
      </p:sp>
      <p:sp>
        <p:nvSpPr>
          <p:cNvPr id="3" name="Content Placeholder 2">
            <a:extLst>
              <a:ext uri="{FF2B5EF4-FFF2-40B4-BE49-F238E27FC236}">
                <a16:creationId xmlns:a16="http://schemas.microsoft.com/office/drawing/2014/main" id="{484BAAE5-AD51-294D-BFFD-FB8C2AF2A3A7}"/>
              </a:ext>
            </a:extLst>
          </p:cNvPr>
          <p:cNvSpPr>
            <a:spLocks noGrp="1"/>
          </p:cNvSpPr>
          <p:nvPr>
            <p:ph idx="1"/>
          </p:nvPr>
        </p:nvSpPr>
        <p:spPr/>
        <p:txBody>
          <a:bodyPr>
            <a:normAutofit fontScale="70000" lnSpcReduction="20000"/>
          </a:bodyPr>
          <a:lstStyle/>
          <a:p>
            <a:r>
              <a:rPr lang="en-US" dirty="0"/>
              <a:t>Single Wall/ Canvass/ Workspace with MULTIPLE OBJECTS – Kanban boards, calendars, documents, different lists, comments/ chat, “meeting rooms”, etc. – SIMILAR to Miro/ Mural interface</a:t>
            </a:r>
          </a:p>
          <a:p>
            <a:r>
              <a:rPr lang="en-US" dirty="0"/>
              <a:t>Ability to tie together existing/ new boards in configurable structures to support Portfolio Kanban, SAFe or other scaled agile methods (no preconceived notion – hard-coding – of which scaling method to follow)</a:t>
            </a:r>
          </a:p>
          <a:p>
            <a:r>
              <a:rPr lang="en-US" dirty="0"/>
              <a:t>Single integrated Kanban board, Dependency Board and Hierarchy/ Traceability Boards WITHOUT SWITCHING/ LOSING CONTEXT</a:t>
            </a:r>
          </a:p>
          <a:p>
            <a:r>
              <a:rPr lang="en-US" dirty="0"/>
              <a:t>Ability to scale “ON-THE-GO” – not be forced to PRE-DECIDE level of SAFe (or other) </a:t>
            </a:r>
          </a:p>
          <a:p>
            <a:r>
              <a:rPr lang="en-US" dirty="0"/>
              <a:t>Provide ALL data/ info needed by EACH team/ user-persona – in ONE “workspace” that does not require moving from one “board” to another and losing context</a:t>
            </a:r>
          </a:p>
          <a:p>
            <a:r>
              <a:rPr lang="en-US" dirty="0"/>
              <a:t>Excellent team collaboration/ integration with collaboration tools – Slack, Teams, Google Chat/ Meeting, Zoom – including access/ visibility to team calendar, documents, interaction, etc. in ONE place</a:t>
            </a:r>
          </a:p>
          <a:p>
            <a:r>
              <a:rPr lang="en-US" dirty="0"/>
              <a:t>Presence-detection to know who else is online at that time time and use the collaboration tools to collaborate effectively</a:t>
            </a:r>
          </a:p>
          <a:p>
            <a:r>
              <a:rPr lang="en-US" dirty="0"/>
              <a:t>OOB set of top 20 integrations needed for collaboration, product/ software development and DevOps</a:t>
            </a:r>
          </a:p>
          <a:p>
            <a:r>
              <a:rPr lang="en-US" dirty="0"/>
              <a:t>Reasonable set of Agile/ Scaled Agile Metrics and Reports – INCLUDING MULTI-BOARD/ WORKSPACE Reporting</a:t>
            </a:r>
          </a:p>
          <a:p>
            <a:endParaRPr lang="en-US" dirty="0"/>
          </a:p>
        </p:txBody>
      </p:sp>
      <p:sp>
        <p:nvSpPr>
          <p:cNvPr id="4" name="Footer Placeholder 3">
            <a:extLst>
              <a:ext uri="{FF2B5EF4-FFF2-40B4-BE49-F238E27FC236}">
                <a16:creationId xmlns:a16="http://schemas.microsoft.com/office/drawing/2014/main" id="{C8EACC1F-F9A9-1446-930B-EF35A64C8867}"/>
              </a:ext>
            </a:extLst>
          </p:cNvPr>
          <p:cNvSpPr>
            <a:spLocks noGrp="1"/>
          </p:cNvSpPr>
          <p:nvPr>
            <p:ph type="ftr" sz="quarter" idx="11"/>
          </p:nvPr>
        </p:nvSpPr>
        <p:spPr/>
        <p:txBody>
          <a:bodyPr/>
          <a:lstStyle/>
          <a:p>
            <a:r>
              <a:rPr lang="en-US"/>
              <a:t>Digité, Inc.</a:t>
            </a:r>
          </a:p>
        </p:txBody>
      </p:sp>
      <p:sp>
        <p:nvSpPr>
          <p:cNvPr id="5" name="Slide Number Placeholder 4">
            <a:extLst>
              <a:ext uri="{FF2B5EF4-FFF2-40B4-BE49-F238E27FC236}">
                <a16:creationId xmlns:a16="http://schemas.microsoft.com/office/drawing/2014/main" id="{4B9C30D2-AFFE-7849-B20C-7D93C017353B}"/>
              </a:ext>
            </a:extLst>
          </p:cNvPr>
          <p:cNvSpPr>
            <a:spLocks noGrp="1"/>
          </p:cNvSpPr>
          <p:nvPr>
            <p:ph type="sldNum" sz="quarter" idx="12"/>
          </p:nvPr>
        </p:nvSpPr>
        <p:spPr/>
        <p:txBody>
          <a:bodyPr/>
          <a:lstStyle/>
          <a:p>
            <a:fld id="{D89E0AA9-B52E-1543-A743-F1E40F7F80E4}" type="slidenum">
              <a:rPr lang="en-US" smtClean="0"/>
              <a:t>7</a:t>
            </a:fld>
            <a:endParaRPr lang="en-US"/>
          </a:p>
        </p:txBody>
      </p:sp>
    </p:spTree>
    <p:extLst>
      <p:ext uri="{BB962C8B-B14F-4D97-AF65-F5344CB8AC3E}">
        <p14:creationId xmlns:p14="http://schemas.microsoft.com/office/powerpoint/2010/main" val="398733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6CEB-F39F-E84E-805D-AC772661E024}"/>
              </a:ext>
            </a:extLst>
          </p:cNvPr>
          <p:cNvSpPr>
            <a:spLocks noGrp="1"/>
          </p:cNvSpPr>
          <p:nvPr>
            <p:ph type="title"/>
          </p:nvPr>
        </p:nvSpPr>
        <p:spPr/>
        <p:txBody>
          <a:bodyPr>
            <a:normAutofit fontScale="90000"/>
          </a:bodyPr>
          <a:lstStyle/>
          <a:p>
            <a:r>
              <a:rPr lang="en-US" dirty="0"/>
              <a:t>1. Features/Tech I would like:</a:t>
            </a:r>
            <a:br>
              <a:rPr lang="en-US" dirty="0"/>
            </a:br>
            <a:r>
              <a:rPr lang="en-US" dirty="0"/>
              <a:t>SwiftEnterprise + SwiftKanban/ SwiftEASe</a:t>
            </a:r>
          </a:p>
        </p:txBody>
      </p:sp>
      <p:sp>
        <p:nvSpPr>
          <p:cNvPr id="3" name="Content Placeholder 2">
            <a:extLst>
              <a:ext uri="{FF2B5EF4-FFF2-40B4-BE49-F238E27FC236}">
                <a16:creationId xmlns:a16="http://schemas.microsoft.com/office/drawing/2014/main" id="{484BAAE5-AD51-294D-BFFD-FB8C2AF2A3A7}"/>
              </a:ext>
            </a:extLst>
          </p:cNvPr>
          <p:cNvSpPr>
            <a:spLocks noGrp="1"/>
          </p:cNvSpPr>
          <p:nvPr>
            <p:ph idx="1"/>
          </p:nvPr>
        </p:nvSpPr>
        <p:spPr/>
        <p:txBody>
          <a:bodyPr/>
          <a:lstStyle/>
          <a:p>
            <a:r>
              <a:rPr lang="en-US" dirty="0"/>
              <a:t>TIGHT/ NATIVE INTEGRATION between ALL our products – but at least the 3 (or 2) key platforms</a:t>
            </a:r>
          </a:p>
          <a:p>
            <a:pPr lvl="1"/>
            <a:r>
              <a:rPr lang="en-US" dirty="0"/>
              <a:t>Ability to support customers that want “enterprise-level” functionality around Resource Management, Financials and Hierarchy/ Access Control</a:t>
            </a:r>
          </a:p>
          <a:p>
            <a:pPr lvl="1"/>
            <a:r>
              <a:rPr lang="en-US" dirty="0"/>
              <a:t>Ability to support ALL Agile Modules in a single “package”</a:t>
            </a:r>
          </a:p>
          <a:p>
            <a:r>
              <a:rPr lang="en-US" dirty="0"/>
              <a:t>In the new packaging, the following should be possible - </a:t>
            </a:r>
          </a:p>
          <a:p>
            <a:pPr lvl="1"/>
            <a:r>
              <a:rPr lang="en-US" dirty="0"/>
              <a:t>Define Org Hierarchy, Resources (users) and Access Control as well as Timesheet entry Dashboards and Reporting in SwiftEnterprise</a:t>
            </a:r>
          </a:p>
          <a:p>
            <a:pPr lvl="1"/>
            <a:r>
              <a:rPr lang="en-US" dirty="0"/>
              <a:t>Make those users and definitions “flow” to </a:t>
            </a:r>
            <a:r>
              <a:rPr lang="en-US" dirty="0" err="1"/>
              <a:t>SwiftAGILITY</a:t>
            </a:r>
            <a:endParaRPr lang="en-US" dirty="0"/>
          </a:p>
          <a:p>
            <a:pPr lvl="1"/>
            <a:r>
              <a:rPr lang="en-US" dirty="0"/>
              <a:t>Make the card/ assignment/ work data available BACK in SwiftEnterprise for Time-entry and Reporting purposes.</a:t>
            </a:r>
          </a:p>
          <a:p>
            <a:pPr lvl="1"/>
            <a:endParaRPr lang="en-US" dirty="0"/>
          </a:p>
        </p:txBody>
      </p:sp>
      <p:sp>
        <p:nvSpPr>
          <p:cNvPr id="4" name="Footer Placeholder 3">
            <a:extLst>
              <a:ext uri="{FF2B5EF4-FFF2-40B4-BE49-F238E27FC236}">
                <a16:creationId xmlns:a16="http://schemas.microsoft.com/office/drawing/2014/main" id="{C8EACC1F-F9A9-1446-930B-EF35A64C8867}"/>
              </a:ext>
            </a:extLst>
          </p:cNvPr>
          <p:cNvSpPr>
            <a:spLocks noGrp="1"/>
          </p:cNvSpPr>
          <p:nvPr>
            <p:ph type="ftr" sz="quarter" idx="11"/>
          </p:nvPr>
        </p:nvSpPr>
        <p:spPr/>
        <p:txBody>
          <a:bodyPr/>
          <a:lstStyle/>
          <a:p>
            <a:r>
              <a:rPr lang="en-US"/>
              <a:t>Digité, Inc.</a:t>
            </a:r>
          </a:p>
        </p:txBody>
      </p:sp>
      <p:sp>
        <p:nvSpPr>
          <p:cNvPr id="5" name="Slide Number Placeholder 4">
            <a:extLst>
              <a:ext uri="{FF2B5EF4-FFF2-40B4-BE49-F238E27FC236}">
                <a16:creationId xmlns:a16="http://schemas.microsoft.com/office/drawing/2014/main" id="{4B9C30D2-AFFE-7849-B20C-7D93C017353B}"/>
              </a:ext>
            </a:extLst>
          </p:cNvPr>
          <p:cNvSpPr>
            <a:spLocks noGrp="1"/>
          </p:cNvSpPr>
          <p:nvPr>
            <p:ph type="sldNum" sz="quarter" idx="12"/>
          </p:nvPr>
        </p:nvSpPr>
        <p:spPr/>
        <p:txBody>
          <a:bodyPr/>
          <a:lstStyle/>
          <a:p>
            <a:fld id="{D89E0AA9-B52E-1543-A743-F1E40F7F80E4}" type="slidenum">
              <a:rPr lang="en-US" smtClean="0"/>
              <a:t>8</a:t>
            </a:fld>
            <a:endParaRPr lang="en-US"/>
          </a:p>
        </p:txBody>
      </p:sp>
    </p:spTree>
    <p:extLst>
      <p:ext uri="{BB962C8B-B14F-4D97-AF65-F5344CB8AC3E}">
        <p14:creationId xmlns:p14="http://schemas.microsoft.com/office/powerpoint/2010/main" val="142785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D477-0C69-F646-9200-DE33D952566C}"/>
              </a:ext>
            </a:extLst>
          </p:cNvPr>
          <p:cNvSpPr>
            <a:spLocks noGrp="1"/>
          </p:cNvSpPr>
          <p:nvPr>
            <p:ph type="title"/>
          </p:nvPr>
        </p:nvSpPr>
        <p:spPr/>
        <p:txBody>
          <a:bodyPr>
            <a:normAutofit/>
          </a:bodyPr>
          <a:lstStyle/>
          <a:p>
            <a:r>
              <a:rPr lang="en-US" dirty="0"/>
              <a:t>2. What features/Tech may be dropped?</a:t>
            </a:r>
          </a:p>
        </p:txBody>
      </p:sp>
      <p:sp>
        <p:nvSpPr>
          <p:cNvPr id="3" name="Content Placeholder 2">
            <a:extLst>
              <a:ext uri="{FF2B5EF4-FFF2-40B4-BE49-F238E27FC236}">
                <a16:creationId xmlns:a16="http://schemas.microsoft.com/office/drawing/2014/main" id="{1BAED560-2766-3046-BFEC-BC5C43AFFB22}"/>
              </a:ext>
            </a:extLst>
          </p:cNvPr>
          <p:cNvSpPr>
            <a:spLocks noGrp="1"/>
          </p:cNvSpPr>
          <p:nvPr>
            <p:ph idx="1"/>
          </p:nvPr>
        </p:nvSpPr>
        <p:spPr/>
        <p:txBody>
          <a:bodyPr>
            <a:normAutofit fontScale="92500" lnSpcReduction="10000"/>
          </a:bodyPr>
          <a:lstStyle/>
          <a:p>
            <a:r>
              <a:rPr lang="en-US" dirty="0"/>
              <a:t>SwiftEnterprise – </a:t>
            </a:r>
          </a:p>
          <a:p>
            <a:pPr lvl="1"/>
            <a:r>
              <a:rPr lang="en-US" dirty="0"/>
              <a:t>Requirements/ Test Management</a:t>
            </a:r>
          </a:p>
          <a:p>
            <a:pPr lvl="1"/>
            <a:r>
              <a:rPr lang="en-US" dirty="0"/>
              <a:t>Any other module NOT being used</a:t>
            </a:r>
          </a:p>
          <a:p>
            <a:r>
              <a:rPr lang="en-US" dirty="0"/>
              <a:t>SwiftKanban/ SwiftEASe – </a:t>
            </a:r>
          </a:p>
          <a:p>
            <a:pPr lvl="1"/>
            <a:r>
              <a:rPr lang="en-US" dirty="0"/>
              <a:t>Redesign SwiftEASe into SK platform</a:t>
            </a:r>
          </a:p>
          <a:p>
            <a:pPr lvl="1"/>
            <a:r>
              <a:rPr lang="en-US" dirty="0"/>
              <a:t>DROP ALL OF current SwiftEASe, redesign/ rebuild/ reuse within SwiftKanban platform</a:t>
            </a:r>
          </a:p>
          <a:p>
            <a:pPr lvl="1"/>
            <a:r>
              <a:rPr lang="en-US" dirty="0"/>
              <a:t>Either SIGNIFICANTLY IMPROVE the “Home” page – or DROP it</a:t>
            </a:r>
          </a:p>
          <a:p>
            <a:pPr lvl="1"/>
            <a:r>
              <a:rPr lang="en-US" dirty="0"/>
              <a:t>DROP current “donut charts” OR improve their filters</a:t>
            </a:r>
          </a:p>
          <a:p>
            <a:r>
              <a:rPr lang="en-US" dirty="0"/>
              <a:t>Transformational AI</a:t>
            </a:r>
          </a:p>
          <a:p>
            <a:pPr lvl="1"/>
            <a:r>
              <a:rPr lang="en-US" dirty="0"/>
              <a:t>Examine carefully if we can ever expect the volume and quality of data from our customers’ project data for this to work powerfully</a:t>
            </a:r>
          </a:p>
          <a:p>
            <a:pPr lvl="1"/>
            <a:endParaRPr lang="en-US" dirty="0"/>
          </a:p>
          <a:p>
            <a:pPr lvl="1"/>
            <a:endParaRPr lang="en-US" dirty="0"/>
          </a:p>
        </p:txBody>
      </p:sp>
      <p:sp>
        <p:nvSpPr>
          <p:cNvPr id="4" name="Footer Placeholder 3">
            <a:extLst>
              <a:ext uri="{FF2B5EF4-FFF2-40B4-BE49-F238E27FC236}">
                <a16:creationId xmlns:a16="http://schemas.microsoft.com/office/drawing/2014/main" id="{AF059FBE-8EA8-FB42-8FC2-728A2CE76C81}"/>
              </a:ext>
            </a:extLst>
          </p:cNvPr>
          <p:cNvSpPr>
            <a:spLocks noGrp="1"/>
          </p:cNvSpPr>
          <p:nvPr>
            <p:ph type="ftr" sz="quarter" idx="11"/>
          </p:nvPr>
        </p:nvSpPr>
        <p:spPr/>
        <p:txBody>
          <a:bodyPr/>
          <a:lstStyle/>
          <a:p>
            <a:r>
              <a:rPr lang="en-US" dirty="0"/>
              <a:t>Digité, Inc.</a:t>
            </a:r>
          </a:p>
        </p:txBody>
      </p:sp>
      <p:sp>
        <p:nvSpPr>
          <p:cNvPr id="5" name="Slide Number Placeholder 4">
            <a:extLst>
              <a:ext uri="{FF2B5EF4-FFF2-40B4-BE49-F238E27FC236}">
                <a16:creationId xmlns:a16="http://schemas.microsoft.com/office/drawing/2014/main" id="{CB1120AA-9A41-F94A-AA40-016D38E1FDA4}"/>
              </a:ext>
            </a:extLst>
          </p:cNvPr>
          <p:cNvSpPr>
            <a:spLocks noGrp="1"/>
          </p:cNvSpPr>
          <p:nvPr>
            <p:ph type="sldNum" sz="quarter" idx="12"/>
          </p:nvPr>
        </p:nvSpPr>
        <p:spPr/>
        <p:txBody>
          <a:bodyPr/>
          <a:lstStyle/>
          <a:p>
            <a:fld id="{D89E0AA9-B52E-1543-A743-F1E40F7F80E4}" type="slidenum">
              <a:rPr lang="en-US" smtClean="0"/>
              <a:t>9</a:t>
            </a:fld>
            <a:endParaRPr lang="en-US"/>
          </a:p>
        </p:txBody>
      </p:sp>
    </p:spTree>
    <p:extLst>
      <p:ext uri="{BB962C8B-B14F-4D97-AF65-F5344CB8AC3E}">
        <p14:creationId xmlns:p14="http://schemas.microsoft.com/office/powerpoint/2010/main" val="8414599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TotalTime>
  <Words>1958</Words>
  <Application>Microsoft Macintosh PowerPoint</Application>
  <PresentationFormat>Widescreen</PresentationFormat>
  <Paragraphs>136</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Wisp</vt:lpstr>
      <vt:lpstr>What I’d like to see added/ dropped/ if I had a free hand</vt:lpstr>
      <vt:lpstr>QUESTIONS</vt:lpstr>
      <vt:lpstr>1. Features/Tech I would like: SwiftEnterprise</vt:lpstr>
      <vt:lpstr>1. Features/Tech I would like: SwiftEnterprise – contd.</vt:lpstr>
      <vt:lpstr>1. Features/Tech I would like: SwiftEnterprise</vt:lpstr>
      <vt:lpstr>1. Features/Tech I would like: MERGE SwiftKanban and SwiftEASe</vt:lpstr>
      <vt:lpstr>1. Features/Tech I would like: SwiftAGILITY</vt:lpstr>
      <vt:lpstr>1. Features/Tech I would like: SwiftEnterprise + SwiftKanban/ SwiftEASe</vt:lpstr>
      <vt:lpstr>2. What features/Tech may be dropped?</vt:lpstr>
      <vt:lpstr>2. What PRODUCTS CAN WE DROP?</vt:lpstr>
      <vt:lpstr>3. If given a free hand, what features/ technology I would like to see in the product to make it successful. </vt:lpstr>
      <vt:lpstr>3. If given a free hand, what features/ technology I would like to see in the product to make it successful. </vt:lpstr>
      <vt:lpstr>NET NET, THIS IS WHAT I WOULD LOVE TO DO:</vt:lpstr>
      <vt:lpstr>4. What I’d like is a CAREFUL and FOCUSED Discussion amongst the senior leadership on the following topics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Successfully Implementing Kanban with Portfolio/ Upstream Kanban</dc:title>
  <dc:creator>Mahesh Singh</dc:creator>
  <cp:lastModifiedBy>SRIDHAR AUYNAM</cp:lastModifiedBy>
  <cp:revision>67</cp:revision>
  <dcterms:created xsi:type="dcterms:W3CDTF">2020-05-28T13:27:22Z</dcterms:created>
  <dcterms:modified xsi:type="dcterms:W3CDTF">2020-11-12T17:59:23Z</dcterms:modified>
</cp:coreProperties>
</file>