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C397C-B892-1406-54C6-1DB7930F556E}" v="1256" dt="2023-08-26T12:25:43.794"/>
    <p1510:client id="{4FDAD46E-4C11-D8E3-B357-127F5E9FC2D6}" v="1" dt="2023-08-25T04:36:13.256"/>
    <p1510:client id="{86FB7BCD-6EE7-B4F2-3B8D-8A0C07647EE6}" v="4" dt="2023-08-26T10:19:25.018"/>
    <p1510:client id="{BD4F09E0-0600-4781-A393-EE28D024C429}" v="9" dt="2023-08-25T04:12:57.876"/>
    <p1510:client id="{E8D44555-C28D-BBEF-10CA-47F2ED610BF3}" v="3" dt="2023-08-26T10:19:40.90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0704" autoAdjust="0"/>
  </p:normalViewPr>
  <p:slideViewPr>
    <p:cSldViewPr snapToGrid="0">
      <p:cViewPr>
        <p:scale>
          <a:sx n="100" d="100"/>
          <a:sy n="100" d="100"/>
        </p:scale>
        <p:origin x="-134" y="-4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19521" y="4519507"/>
            <a:ext cx="4941771" cy="1152280"/>
          </a:xfrm>
        </p:spPr>
        <p:txBody>
          <a:bodyPr/>
          <a:lstStyle/>
          <a:p>
            <a:r>
              <a:rPr lang="en-US"/>
              <a:t>JOURNEY PRESENTATION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19523" y="5765631"/>
            <a:ext cx="4941770" cy="396660"/>
          </a:xfrm>
        </p:spPr>
        <p:txBody>
          <a:bodyPr vert="horz" lIns="91440" tIns="45720" rIns="91440" bIns="45720" rtlCol="0" anchor="t">
            <a:normAutofit/>
          </a:bodyPr>
          <a:lstStyle/>
          <a:p>
            <a:r>
              <a:rPr lang="en-US"/>
              <a:t>AKSHAY P</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5802-2250-6D9B-34AE-E0B8F7F34DD5}"/>
              </a:ext>
            </a:extLst>
          </p:cNvPr>
          <p:cNvSpPr>
            <a:spLocks noGrp="1"/>
          </p:cNvSpPr>
          <p:nvPr>
            <p:ph type="title"/>
          </p:nvPr>
        </p:nvSpPr>
        <p:spPr>
          <a:xfrm>
            <a:off x="838200" y="365125"/>
            <a:ext cx="10515600" cy="394230"/>
          </a:xfrm>
        </p:spPr>
        <p:txBody>
          <a:bodyPr>
            <a:normAutofit fontScale="90000"/>
          </a:bodyPr>
          <a:lstStyle/>
          <a:p>
            <a:r>
              <a:rPr lang="en-US"/>
              <a:t>Day 1 – Agile software Development</a:t>
            </a:r>
          </a:p>
        </p:txBody>
      </p:sp>
      <p:sp>
        <p:nvSpPr>
          <p:cNvPr id="4" name="Date Placeholder 3">
            <a:extLst>
              <a:ext uri="{FF2B5EF4-FFF2-40B4-BE49-F238E27FC236}">
                <a16:creationId xmlns:a16="http://schemas.microsoft.com/office/drawing/2014/main" id="{07A74514-E626-456C-D22C-8125C7671595}"/>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E5A73253-87A7-403A-F15A-F368F57125E4}"/>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16" name="TextBox 15">
            <a:extLst>
              <a:ext uri="{FF2B5EF4-FFF2-40B4-BE49-F238E27FC236}">
                <a16:creationId xmlns:a16="http://schemas.microsoft.com/office/drawing/2014/main" id="{EC9C5B03-FEE6-1B7A-15D9-54C0B1A36FE3}"/>
              </a:ext>
            </a:extLst>
          </p:cNvPr>
          <p:cNvSpPr txBox="1"/>
          <p:nvPr/>
        </p:nvSpPr>
        <p:spPr>
          <a:xfrm>
            <a:off x="282222" y="1147704"/>
            <a:ext cx="11641666"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333333"/>
                </a:solidFill>
                <a:ea typeface="+mn-lt"/>
                <a:cs typeface="+mn-lt"/>
              </a:rPr>
              <a:t>"</a:t>
            </a:r>
            <a:r>
              <a:rPr lang="en-US" sz="1600" b="1" dirty="0">
                <a:solidFill>
                  <a:srgbClr val="333333"/>
                </a:solidFill>
                <a:ea typeface="+mn-lt"/>
                <a:cs typeface="+mn-lt"/>
              </a:rPr>
              <a:t>Agile process model</a:t>
            </a:r>
            <a:r>
              <a:rPr lang="en-US" sz="1600" dirty="0">
                <a:solidFill>
                  <a:srgbClr val="333333"/>
                </a:solidFill>
                <a:ea typeface="+mn-lt"/>
                <a:cs typeface="+mn-lt"/>
              </a:rPr>
              <a:t>" is a software development approach based on iterative development. Agile methods break tasks into smaller iterations. The project scope and requirements are laid down at the beginning of the development process. Plans regarding the number of iterations, the duration and the scope of each iteration are clearly defined in advance.</a:t>
            </a:r>
            <a:endParaRPr lang="en-US" sz="1600" dirty="0"/>
          </a:p>
          <a:p>
            <a:pPr algn="just"/>
            <a:endParaRPr lang="en-US" sz="1600" dirty="0">
              <a:solidFill>
                <a:srgbClr val="610B4B"/>
              </a:solidFill>
            </a:endParaRPr>
          </a:p>
          <a:p>
            <a:pPr algn="just"/>
            <a:r>
              <a:rPr lang="en-US" sz="1600" b="1" dirty="0">
                <a:solidFill>
                  <a:srgbClr val="610B4B"/>
                </a:solidFill>
              </a:rPr>
              <a:t>Scrum</a:t>
            </a:r>
            <a:endParaRPr lang="en-US" sz="1600" b="1" dirty="0"/>
          </a:p>
          <a:p>
            <a:pPr algn="just"/>
            <a:r>
              <a:rPr lang="en-US" sz="1600" dirty="0">
                <a:solidFill>
                  <a:srgbClr val="333333"/>
                </a:solidFill>
                <a:ea typeface="+mn-lt"/>
                <a:cs typeface="+mn-lt"/>
              </a:rPr>
              <a:t>SCRUM is an agile development process focused primarily on ways to manage tasks in team-based development conditions.</a:t>
            </a:r>
            <a:endParaRPr lang="en-US" sz="1600" dirty="0"/>
          </a:p>
          <a:p>
            <a:pPr algn="just"/>
            <a:r>
              <a:rPr lang="en-US" sz="1600" dirty="0">
                <a:solidFill>
                  <a:srgbClr val="333333"/>
                </a:solidFill>
                <a:ea typeface="+mn-lt"/>
                <a:cs typeface="+mn-lt"/>
              </a:rPr>
              <a:t>There are three roles in it, and their responsibilities are:</a:t>
            </a:r>
            <a:endParaRPr lang="en-US" sz="1600" dirty="0"/>
          </a:p>
          <a:p>
            <a:pPr marL="285750" indent="-285750" algn="just">
              <a:buFont typeface="Arial"/>
              <a:buChar char="•"/>
            </a:pPr>
            <a:r>
              <a:rPr lang="en-US" sz="1600" b="1" dirty="0">
                <a:ea typeface="+mn-lt"/>
                <a:cs typeface="+mn-lt"/>
              </a:rPr>
              <a:t>Scrum Master:</a:t>
            </a:r>
            <a:r>
              <a:rPr lang="en-US" sz="1600" dirty="0">
                <a:ea typeface="+mn-lt"/>
                <a:cs typeface="+mn-lt"/>
              </a:rPr>
              <a:t> The scrum can set up the master team, arrange the meeting and remove obstacles for the process</a:t>
            </a:r>
            <a:endParaRPr lang="en-US" sz="1600" dirty="0"/>
          </a:p>
          <a:p>
            <a:pPr marL="285750" indent="-285750" algn="just">
              <a:buFont typeface="Arial"/>
              <a:buChar char="•"/>
            </a:pPr>
            <a:r>
              <a:rPr lang="en-US" sz="1600" b="1" dirty="0">
                <a:ea typeface="+mn-lt"/>
                <a:cs typeface="+mn-lt"/>
              </a:rPr>
              <a:t>Product owner:</a:t>
            </a:r>
            <a:r>
              <a:rPr lang="en-US" sz="1600" dirty="0">
                <a:ea typeface="+mn-lt"/>
                <a:cs typeface="+mn-lt"/>
              </a:rPr>
              <a:t> The product owner makes the product backlog, prioritizes the delay and is responsible for the distribution of functionality on each repetition.</a:t>
            </a:r>
            <a:endParaRPr lang="en-US" sz="1600" dirty="0"/>
          </a:p>
          <a:p>
            <a:pPr marL="285750" indent="-285750" algn="just">
              <a:buFont typeface="Arial"/>
              <a:buChar char="•"/>
            </a:pPr>
            <a:r>
              <a:rPr lang="en-US" sz="1600" b="1" dirty="0">
                <a:ea typeface="+mn-lt"/>
                <a:cs typeface="+mn-lt"/>
              </a:rPr>
              <a:t>Scrum Team:</a:t>
            </a:r>
            <a:r>
              <a:rPr lang="en-US" sz="1600" dirty="0">
                <a:ea typeface="+mn-lt"/>
                <a:cs typeface="+mn-lt"/>
              </a:rPr>
              <a:t> The team manages its work and organizes the work to complete the sprint or cycle.</a:t>
            </a:r>
            <a:endParaRPr lang="en-US" sz="1600" dirty="0"/>
          </a:p>
          <a:p>
            <a:pPr algn="just"/>
            <a:endParaRPr lang="en-US" sz="1600" dirty="0"/>
          </a:p>
          <a:p>
            <a:pPr algn="just"/>
            <a:r>
              <a:rPr lang="en-US" sz="1600" dirty="0">
                <a:solidFill>
                  <a:srgbClr val="000000"/>
                </a:solidFill>
                <a:ea typeface="+mn-lt"/>
                <a:cs typeface="+mn-lt"/>
              </a:rPr>
              <a:t>Scrum is the Framework in which a sprint takes place. A Sprint is a defined time period for developing features for a product. The maximum time for a sprint is 30 days (can be shorter but not longer).</a:t>
            </a:r>
            <a:endParaRPr lang="en-US" dirty="0"/>
          </a:p>
          <a:p>
            <a:pPr algn="just"/>
            <a:endParaRPr lang="en-US" sz="1600" dirty="0">
              <a:solidFill>
                <a:srgbClr val="000000"/>
              </a:solidFill>
            </a:endParaRPr>
          </a:p>
          <a:p>
            <a:pPr algn="just"/>
            <a:r>
              <a:rPr lang="en-US" sz="1600" b="1" dirty="0"/>
              <a:t>What is Kanban?</a:t>
            </a:r>
            <a:endParaRPr lang="en-US" b="1"/>
          </a:p>
          <a:p>
            <a:pPr algn="just"/>
            <a:r>
              <a:rPr lang="en-US" sz="1600" dirty="0">
                <a:ea typeface="+mn-lt"/>
                <a:cs typeface="+mn-lt"/>
              </a:rPr>
              <a:t>Kanban is an Agile management method built on a philosophy of continuous improvement, where work items are “pulled” from a product backlog into a steady flow of work. The framework is applied using Kanban boards—a form of visual project management. This does not include the time frame of when and how quickly the tasks should be completed.</a:t>
            </a:r>
            <a:endParaRPr lang="en-US" dirty="0"/>
          </a:p>
        </p:txBody>
      </p:sp>
    </p:spTree>
    <p:extLst>
      <p:ext uri="{BB962C8B-B14F-4D97-AF65-F5344CB8AC3E}">
        <p14:creationId xmlns:p14="http://schemas.microsoft.com/office/powerpoint/2010/main" val="10795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B2C5-DDAC-AB15-FB17-89C7B54DD0C4}"/>
              </a:ext>
            </a:extLst>
          </p:cNvPr>
          <p:cNvSpPr>
            <a:spLocks noGrp="1"/>
          </p:cNvSpPr>
          <p:nvPr>
            <p:ph type="title"/>
          </p:nvPr>
        </p:nvSpPr>
        <p:spPr>
          <a:xfrm>
            <a:off x="838200" y="73496"/>
            <a:ext cx="10515600" cy="808156"/>
          </a:xfrm>
        </p:spPr>
        <p:txBody>
          <a:bodyPr/>
          <a:lstStyle/>
          <a:p>
            <a:r>
              <a:rPr lang="en-US"/>
              <a:t>Day 2 – Agile software development</a:t>
            </a:r>
          </a:p>
        </p:txBody>
      </p:sp>
      <p:sp>
        <p:nvSpPr>
          <p:cNvPr id="4" name="Date Placeholder 3">
            <a:extLst>
              <a:ext uri="{FF2B5EF4-FFF2-40B4-BE49-F238E27FC236}">
                <a16:creationId xmlns:a16="http://schemas.microsoft.com/office/drawing/2014/main" id="{3F581E78-98E8-1E60-85F2-0ACB626E8DA7}"/>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F8AB988C-84F3-EC93-41EE-3A3FEE9A7B4B}"/>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114A0979-2DC7-4AE3-5810-ACCDE94CB09F}"/>
              </a:ext>
            </a:extLst>
          </p:cNvPr>
          <p:cNvSpPr txBox="1"/>
          <p:nvPr/>
        </p:nvSpPr>
        <p:spPr>
          <a:xfrm>
            <a:off x="324555" y="954851"/>
            <a:ext cx="1154759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1600" dirty="0">
                <a:solidFill>
                  <a:srgbClr val="222222"/>
                </a:solidFill>
                <a:ea typeface="+mn-lt"/>
                <a:cs typeface="+mn-lt"/>
              </a:rPr>
              <a:t>Waterfall Model methodology which is also known as Linear Sequential Life Cycle Model. Waterfall Model followed in the sequential order, and so project development team only moves to next phase of development or testing if the previous step completed successfully.</a:t>
            </a:r>
            <a:endParaRPr lang="en-US" sz="1600" dirty="0">
              <a:solidFill>
                <a:srgbClr val="222222"/>
              </a:solidFill>
              <a:latin typeface="Tenorite"/>
              <a:cs typeface="Arial"/>
            </a:endParaRPr>
          </a:p>
          <a:p>
            <a:pPr algn="just"/>
            <a:endParaRPr lang="en-US" sz="1600" dirty="0">
              <a:solidFill>
                <a:srgbClr val="222222"/>
              </a:solidFill>
            </a:endParaRPr>
          </a:p>
          <a:p>
            <a:pPr algn="just">
              <a:buFont typeface="Arial"/>
              <a:buChar char="•"/>
            </a:pPr>
            <a:r>
              <a:rPr lang="en-US" sz="1600" b="1" dirty="0">
                <a:solidFill>
                  <a:srgbClr val="222222"/>
                </a:solidFill>
              </a:rPr>
              <a:t>Limitations of Waterfall Model:</a:t>
            </a:r>
            <a:endParaRPr lang="en-US" sz="1600" dirty="0">
              <a:solidFill>
                <a:srgbClr val="222222"/>
              </a:solidFill>
              <a:latin typeface="Tenorite"/>
              <a:cs typeface="Arial"/>
            </a:endParaRPr>
          </a:p>
          <a:p>
            <a:pPr algn="just">
              <a:buFont typeface="Arial"/>
              <a:buChar char="•"/>
            </a:pPr>
            <a:r>
              <a:rPr lang="en-US" sz="1600" dirty="0">
                <a:solidFill>
                  <a:srgbClr val="222222"/>
                </a:solidFill>
                <a:ea typeface="+mn-lt"/>
                <a:cs typeface="+mn-lt"/>
              </a:rPr>
              <a:t>It is not an ideal model for a large size project</a:t>
            </a:r>
            <a:endParaRPr lang="en-US" sz="1600" dirty="0"/>
          </a:p>
          <a:p>
            <a:pPr algn="just">
              <a:buFont typeface="Arial"/>
              <a:buChar char="•"/>
            </a:pPr>
            <a:r>
              <a:rPr lang="en-US" sz="1600" dirty="0">
                <a:solidFill>
                  <a:srgbClr val="222222"/>
                </a:solidFill>
                <a:ea typeface="+mn-lt"/>
                <a:cs typeface="+mn-lt"/>
              </a:rPr>
              <a:t>If the requirement is not clear at the beginning, it is a less effective method.</a:t>
            </a:r>
            <a:endParaRPr lang="en-US" sz="1600" dirty="0"/>
          </a:p>
          <a:p>
            <a:pPr algn="just">
              <a:buFont typeface="Arial"/>
              <a:buChar char="•"/>
            </a:pPr>
            <a:r>
              <a:rPr lang="en-US" sz="1600" dirty="0">
                <a:solidFill>
                  <a:srgbClr val="222222"/>
                </a:solidFill>
                <a:ea typeface="+mn-lt"/>
                <a:cs typeface="+mn-lt"/>
              </a:rPr>
              <a:t>Very difficult to move back to makes changes in the previous phases.</a:t>
            </a:r>
            <a:endParaRPr lang="en-US" sz="1600" dirty="0"/>
          </a:p>
          <a:p>
            <a:pPr algn="just">
              <a:buFont typeface="Arial"/>
              <a:buChar char="•"/>
            </a:pPr>
            <a:r>
              <a:rPr lang="en-US" sz="1600" dirty="0">
                <a:solidFill>
                  <a:srgbClr val="222222"/>
                </a:solidFill>
                <a:ea typeface="+mn-lt"/>
                <a:cs typeface="+mn-lt"/>
              </a:rPr>
              <a:t>The testing process starts once development is over. Hence, it has high chances of bugs to be found later in development where they are expensive to fix.</a:t>
            </a:r>
            <a:endParaRPr lang="en-US" sz="1600" dirty="0"/>
          </a:p>
          <a:p>
            <a:pPr marL="285750" indent="-285750" algn="just">
              <a:buFont typeface="Arial,Sans-Serif"/>
              <a:buChar char="•"/>
            </a:pPr>
            <a:endParaRPr lang="en-US" sz="1600" dirty="0">
              <a:solidFill>
                <a:srgbClr val="610B38"/>
              </a:solidFill>
              <a:latin typeface="Arial"/>
              <a:cs typeface="Arial"/>
            </a:endParaRPr>
          </a:p>
          <a:p>
            <a:pPr marL="285750" indent="-285750" algn="just">
              <a:buFont typeface="Arial,Sans-Serif"/>
              <a:buChar char="•"/>
            </a:pPr>
            <a:r>
              <a:rPr lang="en-US" sz="1600" dirty="0">
                <a:latin typeface="Arial"/>
                <a:cs typeface="Arial"/>
              </a:rPr>
              <a:t>When to use the Agile Model?</a:t>
            </a:r>
            <a:endParaRPr lang="en-US" sz="1600" dirty="0"/>
          </a:p>
          <a:p>
            <a:pPr marL="285750" indent="-285750" algn="just">
              <a:buFont typeface="Arial,Sans-Serif"/>
              <a:buChar char="•"/>
            </a:pPr>
            <a:r>
              <a:rPr lang="en-US" sz="1600" dirty="0">
                <a:latin typeface="Arial"/>
                <a:cs typeface="Arial"/>
              </a:rPr>
              <a:t>When frequent changes are required.</a:t>
            </a:r>
          </a:p>
          <a:p>
            <a:pPr marL="285750" indent="-285750" algn="just">
              <a:buFont typeface="Arial,Sans-Serif"/>
              <a:buChar char="•"/>
            </a:pPr>
            <a:r>
              <a:rPr lang="en-US" sz="1600" dirty="0">
                <a:latin typeface="Arial"/>
                <a:cs typeface="Arial"/>
              </a:rPr>
              <a:t>When a highly qualified and experienced team is available.</a:t>
            </a:r>
          </a:p>
          <a:p>
            <a:pPr marL="285750" indent="-285750" algn="just">
              <a:buFont typeface="Arial,Sans-Serif"/>
              <a:buChar char="•"/>
            </a:pPr>
            <a:r>
              <a:rPr lang="en-US" sz="1600" dirty="0">
                <a:latin typeface="Arial"/>
                <a:cs typeface="Arial"/>
              </a:rPr>
              <a:t>When project size is small.</a:t>
            </a:r>
          </a:p>
          <a:p>
            <a:pPr marL="285750" indent="-285750" algn="just">
              <a:buFont typeface="Arial,Sans-Serif"/>
              <a:buChar char="•"/>
            </a:pPr>
            <a:endParaRPr lang="en-US" sz="1600" dirty="0">
              <a:latin typeface="Arial"/>
              <a:cs typeface="Arial"/>
            </a:endParaRPr>
          </a:p>
          <a:p>
            <a:pPr marL="285750" indent="-285750" algn="just">
              <a:buFont typeface="Arial,Sans-Serif"/>
              <a:buChar char="•"/>
            </a:pPr>
            <a:r>
              <a:rPr lang="en-US" sz="1600" dirty="0">
                <a:latin typeface="Arial"/>
                <a:cs typeface="Arial"/>
              </a:rPr>
              <a:t>Advantage of Agile Method:</a:t>
            </a:r>
          </a:p>
          <a:p>
            <a:pPr marL="285750" indent="-285750" algn="just">
              <a:buFont typeface="Arial,Sans-Serif"/>
              <a:buChar char="•"/>
            </a:pPr>
            <a:r>
              <a:rPr lang="en-US" sz="1600" dirty="0">
                <a:latin typeface="Arial"/>
                <a:cs typeface="Arial"/>
              </a:rPr>
              <a:t>Frequent Delivery</a:t>
            </a:r>
          </a:p>
          <a:p>
            <a:pPr marL="285750" indent="-285750" algn="just">
              <a:buFont typeface="Arial,Sans-Serif"/>
              <a:buChar char="•"/>
            </a:pPr>
            <a:r>
              <a:rPr lang="en-US" sz="1600" dirty="0">
                <a:latin typeface="Arial"/>
                <a:cs typeface="Arial"/>
              </a:rPr>
              <a:t>Efficient design and fulfils the business requirement.</a:t>
            </a:r>
          </a:p>
          <a:p>
            <a:pPr marL="285750" indent="-285750" algn="just">
              <a:buFont typeface="Arial,Sans-Serif"/>
              <a:buChar char="•"/>
            </a:pPr>
            <a:r>
              <a:rPr lang="en-US" sz="1600" dirty="0">
                <a:latin typeface="Arial"/>
                <a:cs typeface="Arial"/>
              </a:rPr>
              <a:t>Anytime changes are acceptable.</a:t>
            </a:r>
          </a:p>
          <a:p>
            <a:pPr marL="285750" indent="-285750" algn="just">
              <a:buFont typeface="Arial,Sans-Serif"/>
              <a:buChar char="•"/>
            </a:pPr>
            <a:r>
              <a:rPr lang="en-US" sz="1600" dirty="0">
                <a:latin typeface="Arial"/>
                <a:cs typeface="Arial"/>
              </a:rPr>
              <a:t>It reduces total development time.</a:t>
            </a:r>
            <a:endParaRPr lang="en-US" dirty="0"/>
          </a:p>
        </p:txBody>
      </p:sp>
    </p:spTree>
    <p:extLst>
      <p:ext uri="{BB962C8B-B14F-4D97-AF65-F5344CB8AC3E}">
        <p14:creationId xmlns:p14="http://schemas.microsoft.com/office/powerpoint/2010/main" val="149492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B97-56F4-32C5-97D4-27681078B551}"/>
              </a:ext>
            </a:extLst>
          </p:cNvPr>
          <p:cNvSpPr>
            <a:spLocks noGrp="1"/>
          </p:cNvSpPr>
          <p:nvPr>
            <p:ph type="title"/>
          </p:nvPr>
        </p:nvSpPr>
        <p:spPr>
          <a:xfrm>
            <a:off x="838200" y="365125"/>
            <a:ext cx="10515600" cy="497712"/>
          </a:xfrm>
        </p:spPr>
        <p:txBody>
          <a:bodyPr/>
          <a:lstStyle/>
          <a:p>
            <a:r>
              <a:rPr lang="en-US"/>
              <a:t>Day 3 – Software Testing</a:t>
            </a:r>
          </a:p>
        </p:txBody>
      </p:sp>
      <p:sp>
        <p:nvSpPr>
          <p:cNvPr id="4" name="Date Placeholder 3">
            <a:extLst>
              <a:ext uri="{FF2B5EF4-FFF2-40B4-BE49-F238E27FC236}">
                <a16:creationId xmlns:a16="http://schemas.microsoft.com/office/drawing/2014/main" id="{8D83EC6D-3DEF-241F-DF1D-0599372B9B4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2E162C-8018-EA1F-B510-E7DE750A497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C1E3D23-6059-AA4A-0759-FF33A8C93A1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5D0AA8B9-9943-2486-EB3C-417971DCA60A}"/>
              </a:ext>
            </a:extLst>
          </p:cNvPr>
          <p:cNvSpPr txBox="1"/>
          <p:nvPr/>
        </p:nvSpPr>
        <p:spPr>
          <a:xfrm>
            <a:off x="296333" y="903110"/>
            <a:ext cx="11811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What is the software development life cycle?</a:t>
            </a:r>
            <a:endParaRPr lang="en-US" dirty="0"/>
          </a:p>
          <a:p>
            <a:endParaRPr lang="en-US" b="1" dirty="0"/>
          </a:p>
          <a:p>
            <a:r>
              <a:rPr lang="en-US" dirty="0"/>
              <a:t>SDLC or the Software Development Life Cycle is a process that produces software with the highest quality and lowest cost in the shortest time possible. SDLC provides a well-structured flow of phases that help an organization to quickly produce high-quality software which is well-tested and ready for production use.</a:t>
            </a:r>
          </a:p>
          <a:p>
            <a:endParaRPr lang="en-US" dirty="0"/>
          </a:p>
          <a:p>
            <a:endParaRPr lang="en-US" dirty="0"/>
          </a:p>
        </p:txBody>
      </p:sp>
      <p:pic>
        <p:nvPicPr>
          <p:cNvPr id="8" name="Picture 7" descr="A diagram of software development&#10;&#10;Description automatically generated">
            <a:extLst>
              <a:ext uri="{FF2B5EF4-FFF2-40B4-BE49-F238E27FC236}">
                <a16:creationId xmlns:a16="http://schemas.microsoft.com/office/drawing/2014/main" id="{74D29202-82C8-A621-8425-B29345935EF8}"/>
              </a:ext>
            </a:extLst>
          </p:cNvPr>
          <p:cNvPicPr>
            <a:picLocks noChangeAspect="1"/>
          </p:cNvPicPr>
          <p:nvPr/>
        </p:nvPicPr>
        <p:blipFill>
          <a:blip r:embed="rId2"/>
          <a:stretch>
            <a:fillRect/>
          </a:stretch>
        </p:blipFill>
        <p:spPr>
          <a:xfrm>
            <a:off x="293512" y="2542627"/>
            <a:ext cx="5650089" cy="3400229"/>
          </a:xfrm>
          <a:prstGeom prst="rect">
            <a:avLst/>
          </a:prstGeom>
        </p:spPr>
      </p:pic>
      <p:sp>
        <p:nvSpPr>
          <p:cNvPr id="9" name="TextBox 8">
            <a:extLst>
              <a:ext uri="{FF2B5EF4-FFF2-40B4-BE49-F238E27FC236}">
                <a16:creationId xmlns:a16="http://schemas.microsoft.com/office/drawing/2014/main" id="{D65222BD-24C0-2EA3-7CBF-2EDB6A05A379}"/>
              </a:ext>
            </a:extLst>
          </p:cNvPr>
          <p:cNvSpPr txBox="1"/>
          <p:nvPr/>
        </p:nvSpPr>
        <p:spPr>
          <a:xfrm>
            <a:off x="6095998" y="2939813"/>
            <a:ext cx="515526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333333"/>
                </a:solidFill>
                <a:ea typeface="+mn-lt"/>
                <a:cs typeface="+mn-lt"/>
              </a:rPr>
              <a:t>Advantages of the software development life cycle</a:t>
            </a:r>
            <a:r>
              <a:rPr lang="en-US" dirty="0">
                <a:solidFill>
                  <a:srgbClr val="333333"/>
                </a:solidFill>
                <a:ea typeface="+mn-lt"/>
                <a:cs typeface="+mn-lt"/>
              </a:rPr>
              <a:t>:</a:t>
            </a:r>
            <a:endParaRPr lang="en-US"/>
          </a:p>
          <a:p>
            <a:pPr marL="285750" indent="-285750" algn="just">
              <a:buFont typeface="Arial"/>
              <a:buChar char="•"/>
            </a:pPr>
            <a:r>
              <a:rPr lang="en-US" dirty="0">
                <a:ea typeface="+mn-lt"/>
                <a:cs typeface="+mn-lt"/>
              </a:rPr>
              <a:t>Efficient with regard to costs</a:t>
            </a:r>
            <a:endParaRPr lang="en-US"/>
          </a:p>
          <a:p>
            <a:pPr marL="285750" indent="-285750" algn="just">
              <a:buFont typeface="Arial"/>
              <a:buChar char="•"/>
            </a:pPr>
            <a:r>
              <a:rPr lang="en-US" dirty="0">
                <a:ea typeface="+mn-lt"/>
                <a:cs typeface="+mn-lt"/>
              </a:rPr>
              <a:t>Efficacious in terms of time</a:t>
            </a:r>
            <a:endParaRPr lang="en-US"/>
          </a:p>
          <a:p>
            <a:pPr marL="285750" indent="-285750" algn="just">
              <a:buFont typeface="Arial"/>
              <a:buChar char="•"/>
            </a:pPr>
            <a:r>
              <a:rPr lang="en-US" dirty="0">
                <a:ea typeface="+mn-lt"/>
                <a:cs typeface="+mn-lt"/>
              </a:rPr>
              <a:t>Enhances teamwork and coordination, defines suitable roles for employees and increases workplace transparency.</a:t>
            </a:r>
            <a:endParaRPr lang="en-US"/>
          </a:p>
          <a:p>
            <a:pPr marL="285750" indent="-285750" algn="just">
              <a:buFont typeface="Arial"/>
              <a:buChar char="•"/>
            </a:pPr>
            <a:r>
              <a:rPr lang="en-US" dirty="0">
                <a:ea typeface="+mn-lt"/>
                <a:cs typeface="+mn-lt"/>
              </a:rPr>
              <a:t>Minimal danger when the project is implemented</a:t>
            </a:r>
            <a:endParaRPr lang="en-US" dirty="0"/>
          </a:p>
          <a:p>
            <a:pPr algn="l"/>
            <a:endParaRPr lang="en-US" dirty="0"/>
          </a:p>
        </p:txBody>
      </p:sp>
    </p:spTree>
    <p:extLst>
      <p:ext uri="{BB962C8B-B14F-4D97-AF65-F5344CB8AC3E}">
        <p14:creationId xmlns:p14="http://schemas.microsoft.com/office/powerpoint/2010/main" val="394508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066A15-6E21-8B2E-E356-6200B4745703}"/>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88A3FB9B-D6AE-6099-9FF7-7E2C6CF1D8B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F13445A3-A933-3965-6D61-2F0C26A3834F}"/>
              </a:ext>
            </a:extLst>
          </p:cNvPr>
          <p:cNvSpPr txBox="1"/>
          <p:nvPr/>
        </p:nvSpPr>
        <p:spPr>
          <a:xfrm>
            <a:off x="493888" y="776111"/>
            <a:ext cx="11557000"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00"/>
                </a:solidFill>
                <a:ea typeface="+mn-lt"/>
                <a:cs typeface="+mn-lt"/>
              </a:rPr>
              <a:t>What is the software testing life cycle?</a:t>
            </a:r>
            <a:endParaRPr lang="en-US" dirty="0"/>
          </a:p>
          <a:p>
            <a:endParaRPr lang="en-US" b="1" dirty="0">
              <a:solidFill>
                <a:srgbClr val="000000"/>
              </a:solidFill>
              <a:ea typeface="+mn-lt"/>
              <a:cs typeface="+mn-lt"/>
            </a:endParaRPr>
          </a:p>
          <a:p>
            <a:r>
              <a:rPr lang="en-US" dirty="0">
                <a:solidFill>
                  <a:srgbClr val="273239"/>
                </a:solidFill>
                <a:ea typeface="+mn-lt"/>
                <a:cs typeface="+mn-lt"/>
              </a:rPr>
              <a:t>The Software Testing Life Cycle (STLC) is a systematic approach to testing a software application to ensure that it meets the requirements and is free of defects.</a:t>
            </a:r>
            <a:endParaRPr lang="en-US"/>
          </a:p>
          <a:p>
            <a:r>
              <a:rPr lang="en-US" dirty="0">
                <a:solidFill>
                  <a:srgbClr val="273239"/>
                </a:solidFill>
                <a:ea typeface="+mn-lt"/>
                <a:cs typeface="+mn-lt"/>
              </a:rPr>
              <a:t>The main goal of the STLC is to identify and document any defects or issues in the software application as early as possible in the development process. This allows for issues to be addressed and resolved before the software is released.</a:t>
            </a:r>
            <a:endParaRPr lang="en-US" dirty="0"/>
          </a:p>
          <a:p>
            <a:endParaRPr lang="en-US" sz="1300" dirty="0">
              <a:solidFill>
                <a:srgbClr val="273239"/>
              </a:solidFill>
            </a:endParaRPr>
          </a:p>
          <a:p>
            <a:endParaRPr lang="en-US" sz="1300" dirty="0">
              <a:solidFill>
                <a:srgbClr val="273239"/>
              </a:solidFill>
            </a:endParaRPr>
          </a:p>
        </p:txBody>
      </p:sp>
      <p:pic>
        <p:nvPicPr>
          <p:cNvPr id="8" name="Picture 7" descr="A diagram of a process&#10;&#10;Description automatically generated">
            <a:extLst>
              <a:ext uri="{FF2B5EF4-FFF2-40B4-BE49-F238E27FC236}">
                <a16:creationId xmlns:a16="http://schemas.microsoft.com/office/drawing/2014/main" id="{67C74A37-68B4-DF31-F710-65CE1604FE57}"/>
              </a:ext>
            </a:extLst>
          </p:cNvPr>
          <p:cNvPicPr>
            <a:picLocks noChangeAspect="1"/>
          </p:cNvPicPr>
          <p:nvPr/>
        </p:nvPicPr>
        <p:blipFill>
          <a:blip r:embed="rId2"/>
          <a:stretch>
            <a:fillRect/>
          </a:stretch>
        </p:blipFill>
        <p:spPr>
          <a:xfrm>
            <a:off x="491067" y="3026932"/>
            <a:ext cx="5480755" cy="2920803"/>
          </a:xfrm>
          <a:prstGeom prst="rect">
            <a:avLst/>
          </a:prstGeom>
        </p:spPr>
      </p:pic>
      <p:sp>
        <p:nvSpPr>
          <p:cNvPr id="9" name="TextBox 8">
            <a:extLst>
              <a:ext uri="{FF2B5EF4-FFF2-40B4-BE49-F238E27FC236}">
                <a16:creationId xmlns:a16="http://schemas.microsoft.com/office/drawing/2014/main" id="{829AEA66-65B5-A723-8332-5B195743A0E5}"/>
              </a:ext>
            </a:extLst>
          </p:cNvPr>
          <p:cNvSpPr txBox="1"/>
          <p:nvPr/>
        </p:nvSpPr>
        <p:spPr>
          <a:xfrm>
            <a:off x="6081889" y="2836333"/>
            <a:ext cx="587022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Benefits of software testing:</a:t>
            </a:r>
          </a:p>
          <a:p>
            <a:endParaRPr lang="en-US" sz="1600" dirty="0"/>
          </a:p>
          <a:p>
            <a:r>
              <a:rPr lang="en-US" sz="1600" dirty="0"/>
              <a:t>Cost-Effective: Testing any IT project on time helps us save money in the long term. In case bugs are caught in the earlier stage of software testing, it costs less to fix.</a:t>
            </a:r>
          </a:p>
          <a:p>
            <a:endParaRPr lang="en-US" sz="1600" dirty="0">
              <a:solidFill>
                <a:srgbClr val="000000"/>
              </a:solidFill>
              <a:ea typeface="+mn-lt"/>
              <a:cs typeface="+mn-lt"/>
            </a:endParaRPr>
          </a:p>
          <a:p>
            <a:r>
              <a:rPr lang="en-US" sz="1600" dirty="0">
                <a:solidFill>
                  <a:srgbClr val="000000"/>
                </a:solidFill>
                <a:ea typeface="+mn-lt"/>
                <a:cs typeface="+mn-lt"/>
              </a:rPr>
              <a:t>Low Failure: Failure of an application impacts its working and brand value. </a:t>
            </a:r>
            <a:r>
              <a:rPr lang="en-US" sz="1600" dirty="0">
                <a:ea typeface="+mn-lt"/>
                <a:cs typeface="+mn-lt"/>
              </a:rPr>
              <a:t>Software testing helps in knowing the cases where a particular application is most likely to fail.</a:t>
            </a:r>
            <a:endParaRPr lang="en-US" sz="1600" dirty="0"/>
          </a:p>
          <a:p>
            <a:endParaRPr lang="en-US" sz="1600" dirty="0"/>
          </a:p>
          <a:p>
            <a:r>
              <a:rPr lang="en-US" sz="1600" dirty="0">
                <a:ea typeface="+mn-lt"/>
                <a:cs typeface="+mn-lt"/>
              </a:rPr>
              <a:t>Speeds Up Development: Testing an application early in the development cycle can help identify issues that would otherwise take longer to fix later.</a:t>
            </a:r>
            <a:endParaRPr lang="en-US" sz="2000" dirty="0"/>
          </a:p>
        </p:txBody>
      </p:sp>
    </p:spTree>
    <p:extLst>
      <p:ext uri="{BB962C8B-B14F-4D97-AF65-F5344CB8AC3E}">
        <p14:creationId xmlns:p14="http://schemas.microsoft.com/office/powerpoint/2010/main" val="8170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0F06-0DBC-DDCD-74CE-EEB7B919445F}"/>
              </a:ext>
            </a:extLst>
          </p:cNvPr>
          <p:cNvSpPr>
            <a:spLocks noGrp="1"/>
          </p:cNvSpPr>
          <p:nvPr>
            <p:ph type="title"/>
          </p:nvPr>
        </p:nvSpPr>
        <p:spPr>
          <a:xfrm>
            <a:off x="838200" y="365125"/>
            <a:ext cx="10515600" cy="620008"/>
          </a:xfrm>
        </p:spPr>
        <p:txBody>
          <a:bodyPr/>
          <a:lstStyle/>
          <a:p>
            <a:r>
              <a:rPr lang="en-US"/>
              <a:t>Day 4 – Database management system</a:t>
            </a:r>
          </a:p>
        </p:txBody>
      </p:sp>
      <p:sp>
        <p:nvSpPr>
          <p:cNvPr id="4" name="Date Placeholder 3">
            <a:extLst>
              <a:ext uri="{FF2B5EF4-FFF2-40B4-BE49-F238E27FC236}">
                <a16:creationId xmlns:a16="http://schemas.microsoft.com/office/drawing/2014/main" id="{62C32192-D85C-DF46-320F-C19492CD4415}"/>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A5C3DC98-3A28-EAFF-2A47-2D28714D39F0}"/>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A2ACF23E-6C9F-1C47-725A-98B7A04E91A1}"/>
              </a:ext>
            </a:extLst>
          </p:cNvPr>
          <p:cNvSpPr txBox="1"/>
          <p:nvPr/>
        </p:nvSpPr>
        <p:spPr>
          <a:xfrm>
            <a:off x="197555" y="1171222"/>
            <a:ext cx="118110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uli"/>
                <a:ea typeface="Muli"/>
                <a:cs typeface="Muli"/>
              </a:rPr>
              <a:t>What Is a Query?</a:t>
            </a:r>
          </a:p>
          <a:p>
            <a:r>
              <a:rPr lang="en-US" dirty="0">
                <a:solidFill>
                  <a:srgbClr val="36344D"/>
                </a:solidFill>
                <a:latin typeface="Muli"/>
                <a:ea typeface="Muli"/>
                <a:cs typeface="Muli"/>
              </a:rPr>
              <a:t>A database query is a request for data from a database. The request should come in a database table or a combination of tables using a code known as the query language.</a:t>
            </a:r>
            <a:endParaRPr lang="en-US" dirty="0">
              <a:solidFill>
                <a:srgbClr val="000000"/>
              </a:solidFill>
              <a:latin typeface="Tenorite"/>
              <a:ea typeface="Muli"/>
              <a:cs typeface="Muli"/>
            </a:endParaRPr>
          </a:p>
          <a:p>
            <a:endParaRPr lang="en-US" dirty="0">
              <a:solidFill>
                <a:srgbClr val="36344D"/>
              </a:solidFill>
              <a:latin typeface="Muli"/>
            </a:endParaRPr>
          </a:p>
          <a:p>
            <a:r>
              <a:rPr lang="en-US" dirty="0">
                <a:solidFill>
                  <a:srgbClr val="36344D"/>
                </a:solidFill>
                <a:latin typeface="Muli"/>
              </a:rPr>
              <a:t>Some of the most used query commands:</a:t>
            </a:r>
          </a:p>
          <a:p>
            <a:pPr marL="285750" indent="-285750">
              <a:buFont typeface="Arial"/>
              <a:buChar char="•"/>
            </a:pPr>
            <a:r>
              <a:rPr lang="en-US" sz="1600" b="1" dirty="0">
                <a:solidFill>
                  <a:srgbClr val="36344D"/>
                </a:solidFill>
                <a:latin typeface="Muli"/>
                <a:ea typeface="+mn-lt"/>
                <a:cs typeface="+mn-lt"/>
              </a:rPr>
              <a:t>SELECT</a:t>
            </a:r>
            <a:r>
              <a:rPr lang="en-US" sz="1600" dirty="0">
                <a:solidFill>
                  <a:srgbClr val="36344D"/>
                </a:solidFill>
                <a:latin typeface="Muli"/>
                <a:ea typeface="+mn-lt"/>
                <a:cs typeface="+mn-lt"/>
              </a:rPr>
              <a:t> – fetch data from the database. It’s one of the most popular commands, as every request begins with a select query.</a:t>
            </a:r>
            <a:endParaRPr lang="en-US" sz="1600" dirty="0">
              <a:latin typeface="Muli"/>
            </a:endParaRPr>
          </a:p>
          <a:p>
            <a:pPr marL="285750" indent="-285750">
              <a:buFont typeface="Arial"/>
              <a:buChar char="•"/>
            </a:pPr>
            <a:r>
              <a:rPr lang="en-US" sz="1600" b="1" dirty="0">
                <a:solidFill>
                  <a:srgbClr val="36344D"/>
                </a:solidFill>
                <a:latin typeface="Muli"/>
                <a:ea typeface="+mn-lt"/>
                <a:cs typeface="+mn-lt"/>
              </a:rPr>
              <a:t>AND</a:t>
            </a:r>
            <a:r>
              <a:rPr lang="en-US" sz="1600" dirty="0">
                <a:solidFill>
                  <a:srgbClr val="36344D"/>
                </a:solidFill>
                <a:latin typeface="Muli"/>
                <a:ea typeface="+mn-lt"/>
                <a:cs typeface="+mn-lt"/>
              </a:rPr>
              <a:t> – combine data from one or more tables.</a:t>
            </a:r>
            <a:endParaRPr lang="en-US" sz="1600">
              <a:latin typeface="Muli"/>
            </a:endParaRPr>
          </a:p>
          <a:p>
            <a:pPr marL="285750" indent="-285750">
              <a:buFont typeface="Arial"/>
              <a:buChar char="•"/>
            </a:pPr>
            <a:r>
              <a:rPr lang="en-US" sz="1600" b="1" dirty="0">
                <a:solidFill>
                  <a:srgbClr val="36344D"/>
                </a:solidFill>
                <a:latin typeface="Muli"/>
                <a:ea typeface="+mn-lt"/>
                <a:cs typeface="+mn-lt"/>
              </a:rPr>
              <a:t>CREATE TABLE</a:t>
            </a:r>
            <a:r>
              <a:rPr lang="en-US" sz="1600" dirty="0">
                <a:solidFill>
                  <a:srgbClr val="36344D"/>
                </a:solidFill>
                <a:latin typeface="Muli"/>
                <a:ea typeface="+mn-lt"/>
                <a:cs typeface="+mn-lt"/>
              </a:rPr>
              <a:t> – build different tables and specify the name of each column within.</a:t>
            </a:r>
            <a:endParaRPr lang="en-US" sz="1600">
              <a:latin typeface="Muli"/>
            </a:endParaRPr>
          </a:p>
          <a:p>
            <a:pPr marL="285750" indent="-285750">
              <a:buFont typeface="Arial"/>
              <a:buChar char="•"/>
            </a:pPr>
            <a:r>
              <a:rPr lang="en-US" sz="1600" b="1" dirty="0">
                <a:solidFill>
                  <a:srgbClr val="36344D"/>
                </a:solidFill>
                <a:latin typeface="Muli"/>
                <a:ea typeface="+mn-lt"/>
                <a:cs typeface="+mn-lt"/>
              </a:rPr>
              <a:t>ORDER BY</a:t>
            </a:r>
            <a:r>
              <a:rPr lang="en-US" sz="1600" dirty="0">
                <a:solidFill>
                  <a:srgbClr val="36344D"/>
                </a:solidFill>
                <a:latin typeface="Muli"/>
                <a:ea typeface="+mn-lt"/>
                <a:cs typeface="+mn-lt"/>
              </a:rPr>
              <a:t> – sort data results either numerically or alphabetically.</a:t>
            </a:r>
            <a:endParaRPr lang="en-US" sz="1600">
              <a:latin typeface="Muli"/>
            </a:endParaRPr>
          </a:p>
          <a:p>
            <a:pPr marL="285750" indent="-285750">
              <a:buFont typeface="Arial"/>
              <a:buChar char="•"/>
            </a:pPr>
            <a:r>
              <a:rPr lang="en-US" sz="1600" b="1" dirty="0">
                <a:solidFill>
                  <a:srgbClr val="36344D"/>
                </a:solidFill>
                <a:latin typeface="Muli"/>
                <a:ea typeface="+mn-lt"/>
                <a:cs typeface="+mn-lt"/>
              </a:rPr>
              <a:t>SUM</a:t>
            </a:r>
            <a:r>
              <a:rPr lang="en-US" sz="1600" dirty="0">
                <a:solidFill>
                  <a:srgbClr val="36344D"/>
                </a:solidFill>
                <a:latin typeface="Muli"/>
                <a:ea typeface="+mn-lt"/>
                <a:cs typeface="+mn-lt"/>
              </a:rPr>
              <a:t> – summarize data from a specific column.</a:t>
            </a:r>
            <a:endParaRPr lang="en-US" sz="1600">
              <a:latin typeface="Muli"/>
            </a:endParaRPr>
          </a:p>
          <a:p>
            <a:pPr marL="285750" indent="-285750">
              <a:buFont typeface="Arial"/>
              <a:buChar char="•"/>
            </a:pPr>
            <a:r>
              <a:rPr lang="en-US" sz="1600" b="1" dirty="0">
                <a:solidFill>
                  <a:srgbClr val="36344D"/>
                </a:solidFill>
                <a:latin typeface="Muli"/>
                <a:ea typeface="+mn-lt"/>
                <a:cs typeface="+mn-lt"/>
              </a:rPr>
              <a:t>UPDATE</a:t>
            </a:r>
            <a:r>
              <a:rPr lang="en-US" sz="1600" dirty="0">
                <a:solidFill>
                  <a:srgbClr val="36344D"/>
                </a:solidFill>
                <a:latin typeface="Muli"/>
                <a:ea typeface="+mn-lt"/>
                <a:cs typeface="+mn-lt"/>
              </a:rPr>
              <a:t> – modify existing rows in a table.</a:t>
            </a:r>
            <a:endParaRPr lang="en-US" sz="1600">
              <a:latin typeface="Muli"/>
            </a:endParaRPr>
          </a:p>
          <a:p>
            <a:pPr marL="285750" indent="-285750">
              <a:buFont typeface="Arial"/>
              <a:buChar char="•"/>
            </a:pPr>
            <a:r>
              <a:rPr lang="en-US" sz="1600" b="1" dirty="0">
                <a:solidFill>
                  <a:srgbClr val="36344D"/>
                </a:solidFill>
                <a:latin typeface="Muli"/>
                <a:ea typeface="+mn-lt"/>
                <a:cs typeface="+mn-lt"/>
              </a:rPr>
              <a:t>INSERT</a:t>
            </a:r>
            <a:r>
              <a:rPr lang="en-US" sz="1600" dirty="0">
                <a:solidFill>
                  <a:srgbClr val="36344D"/>
                </a:solidFill>
                <a:latin typeface="Muli"/>
                <a:ea typeface="+mn-lt"/>
                <a:cs typeface="+mn-lt"/>
              </a:rPr>
              <a:t> – add new data or rows to an existing table.</a:t>
            </a:r>
            <a:endParaRPr lang="en-US" sz="1600">
              <a:latin typeface="Muli"/>
            </a:endParaRPr>
          </a:p>
          <a:p>
            <a:pPr marL="285750" indent="-285750">
              <a:buFont typeface="Arial"/>
              <a:buChar char="•"/>
            </a:pPr>
            <a:r>
              <a:rPr lang="en-US" sz="1600" b="1" dirty="0">
                <a:solidFill>
                  <a:srgbClr val="36344D"/>
                </a:solidFill>
                <a:latin typeface="Muli"/>
                <a:ea typeface="+mn-lt"/>
                <a:cs typeface="+mn-lt"/>
              </a:rPr>
              <a:t>WHERE</a:t>
            </a:r>
            <a:r>
              <a:rPr lang="en-US" sz="1600" dirty="0">
                <a:solidFill>
                  <a:srgbClr val="36344D"/>
                </a:solidFill>
                <a:latin typeface="Muli"/>
                <a:ea typeface="+mn-lt"/>
                <a:cs typeface="+mn-lt"/>
              </a:rPr>
              <a:t> – filter data and get its value based on a set condition</a:t>
            </a:r>
            <a:endParaRPr lang="en-US" sz="1600" dirty="0">
              <a:latin typeface="Muli"/>
            </a:endParaRPr>
          </a:p>
          <a:p>
            <a:endParaRPr lang="en-US" sz="1600" dirty="0">
              <a:solidFill>
                <a:srgbClr val="36344D"/>
              </a:solidFill>
              <a:latin typeface="Muli"/>
            </a:endParaRPr>
          </a:p>
          <a:p>
            <a:r>
              <a:rPr lang="en-US" dirty="0">
                <a:solidFill>
                  <a:srgbClr val="273239"/>
                </a:solidFill>
                <a:latin typeface="Muli"/>
              </a:rPr>
              <a:t>SQL - Subquery</a:t>
            </a:r>
            <a:endParaRPr lang="en-US" dirty="0">
              <a:latin typeface="Muli"/>
            </a:endParaRPr>
          </a:p>
          <a:p>
            <a:r>
              <a:rPr lang="en-US" dirty="0">
                <a:solidFill>
                  <a:srgbClr val="273239"/>
                </a:solidFill>
                <a:latin typeface="Muli"/>
                <a:ea typeface="+mn-lt"/>
                <a:cs typeface="+mn-lt"/>
              </a:rPr>
              <a:t>In SQL a Subquery can be simply defined as a query within another query.</a:t>
            </a:r>
            <a:endParaRPr lang="en-US" dirty="0">
              <a:latin typeface="Muli"/>
            </a:endParaRPr>
          </a:p>
          <a:p>
            <a:endParaRPr lang="en-US" dirty="0">
              <a:solidFill>
                <a:srgbClr val="36344D"/>
              </a:solidFill>
              <a:latin typeface="Muli"/>
            </a:endParaRPr>
          </a:p>
          <a:p>
            <a:r>
              <a:rPr lang="en-US" dirty="0">
                <a:solidFill>
                  <a:srgbClr val="36344D"/>
                </a:solidFill>
                <a:latin typeface="Muli"/>
              </a:rPr>
              <a:t>Ex:   </a:t>
            </a:r>
            <a:r>
              <a:rPr lang="en-US" dirty="0">
                <a:solidFill>
                  <a:srgbClr val="273239"/>
                </a:solidFill>
                <a:latin typeface="Consolas"/>
              </a:rPr>
              <a:t>Select NAME, LOCATION, PHONE_NUMBER from DATABASE 
    WHERE ROLL_NO IN
   (SELECT ROLL_NO from STUDENT where SECTION=’A’); </a:t>
            </a:r>
            <a:endParaRPr lang="en-US" dirty="0">
              <a:solidFill>
                <a:srgbClr val="36344D"/>
              </a:solidFill>
              <a:latin typeface="Muli"/>
            </a:endParaRPr>
          </a:p>
        </p:txBody>
      </p:sp>
    </p:spTree>
    <p:extLst>
      <p:ext uri="{BB962C8B-B14F-4D97-AF65-F5344CB8AC3E}">
        <p14:creationId xmlns:p14="http://schemas.microsoft.com/office/powerpoint/2010/main" val="5990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B315-08C2-9771-1D77-F10C20F92BD9}"/>
              </a:ext>
            </a:extLst>
          </p:cNvPr>
          <p:cNvSpPr>
            <a:spLocks noGrp="1"/>
          </p:cNvSpPr>
          <p:nvPr>
            <p:ph type="title"/>
          </p:nvPr>
        </p:nvSpPr>
        <p:spPr>
          <a:xfrm>
            <a:off x="838200" y="365125"/>
            <a:ext cx="10515600" cy="507119"/>
          </a:xfrm>
        </p:spPr>
        <p:txBody>
          <a:bodyPr/>
          <a:lstStyle/>
          <a:p>
            <a:r>
              <a:rPr lang="en-US"/>
              <a:t>Day 5 – DevOps</a:t>
            </a:r>
          </a:p>
        </p:txBody>
      </p:sp>
      <p:sp>
        <p:nvSpPr>
          <p:cNvPr id="4" name="Date Placeholder 3">
            <a:extLst>
              <a:ext uri="{FF2B5EF4-FFF2-40B4-BE49-F238E27FC236}">
                <a16:creationId xmlns:a16="http://schemas.microsoft.com/office/drawing/2014/main" id="{06BAC380-BEA4-CF16-64A6-9166E4867BEC}"/>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6BF11AF6-032D-FD2F-473E-13DE3A29245F}"/>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AD33FE9D-D1BD-7D86-8421-915DA1529895}"/>
              </a:ext>
            </a:extLst>
          </p:cNvPr>
          <p:cNvSpPr txBox="1"/>
          <p:nvPr/>
        </p:nvSpPr>
        <p:spPr>
          <a:xfrm>
            <a:off x="253999" y="1001889"/>
            <a:ext cx="116981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What is DevOps?</a:t>
            </a:r>
          </a:p>
          <a:p>
            <a:pPr algn="just"/>
            <a:r>
              <a:rPr lang="en-US" dirty="0">
                <a:solidFill>
                  <a:srgbClr val="333333"/>
                </a:solidFill>
                <a:ea typeface="+mn-lt"/>
                <a:cs typeface="+mn-lt"/>
              </a:rPr>
              <a:t>The DevOps is a combination of Software Development and Operations. This allows a single team to handle the entire application lifecycle, from development to </a:t>
            </a:r>
            <a:r>
              <a:rPr lang="en-US" b="1" dirty="0">
                <a:solidFill>
                  <a:srgbClr val="333333"/>
                </a:solidFill>
                <a:ea typeface="+mn-lt"/>
                <a:cs typeface="+mn-lt"/>
              </a:rPr>
              <a:t>testing, deployment</a:t>
            </a:r>
            <a:r>
              <a:rPr lang="en-US" dirty="0">
                <a:solidFill>
                  <a:srgbClr val="333333"/>
                </a:solidFill>
                <a:ea typeface="+mn-lt"/>
                <a:cs typeface="+mn-lt"/>
              </a:rPr>
              <a:t>, and </a:t>
            </a:r>
            <a:r>
              <a:rPr lang="en-US" b="1" dirty="0">
                <a:solidFill>
                  <a:srgbClr val="333333"/>
                </a:solidFill>
                <a:ea typeface="+mn-lt"/>
                <a:cs typeface="+mn-lt"/>
              </a:rPr>
              <a:t>operations</a:t>
            </a:r>
            <a:r>
              <a:rPr lang="en-US" dirty="0">
                <a:solidFill>
                  <a:srgbClr val="333333"/>
                </a:solidFill>
                <a:ea typeface="+mn-lt"/>
                <a:cs typeface="+mn-lt"/>
              </a:rPr>
              <a:t>. DevOps helps us to reduce the disconnection between software developers, quality assurance (QA) engineers, and system administrators.</a:t>
            </a:r>
            <a:endParaRPr lang="en-US" dirty="0"/>
          </a:p>
          <a:p>
            <a:pPr algn="l"/>
            <a:endParaRPr lang="en-US" dirty="0"/>
          </a:p>
          <a:p>
            <a:endParaRPr lang="en-US" dirty="0"/>
          </a:p>
        </p:txBody>
      </p:sp>
      <p:pic>
        <p:nvPicPr>
          <p:cNvPr id="8" name="Picture 7" descr="A diagram of a diagram&#10;&#10;Description automatically generated">
            <a:extLst>
              <a:ext uri="{FF2B5EF4-FFF2-40B4-BE49-F238E27FC236}">
                <a16:creationId xmlns:a16="http://schemas.microsoft.com/office/drawing/2014/main" id="{3A0AB8DA-56B7-5808-FD95-90BD67E79CD2}"/>
              </a:ext>
            </a:extLst>
          </p:cNvPr>
          <p:cNvPicPr>
            <a:picLocks noChangeAspect="1"/>
          </p:cNvPicPr>
          <p:nvPr/>
        </p:nvPicPr>
        <p:blipFill>
          <a:blip r:embed="rId2"/>
          <a:stretch>
            <a:fillRect/>
          </a:stretch>
        </p:blipFill>
        <p:spPr>
          <a:xfrm>
            <a:off x="509881" y="2604405"/>
            <a:ext cx="4013200" cy="3624745"/>
          </a:xfrm>
          <a:prstGeom prst="rect">
            <a:avLst/>
          </a:prstGeom>
        </p:spPr>
      </p:pic>
      <p:sp>
        <p:nvSpPr>
          <p:cNvPr id="9" name="TextBox 8">
            <a:extLst>
              <a:ext uri="{FF2B5EF4-FFF2-40B4-BE49-F238E27FC236}">
                <a16:creationId xmlns:a16="http://schemas.microsoft.com/office/drawing/2014/main" id="{D38AACE1-D380-BABF-0381-B0280B0F63BD}"/>
              </a:ext>
            </a:extLst>
          </p:cNvPr>
          <p:cNvSpPr txBox="1"/>
          <p:nvPr/>
        </p:nvSpPr>
        <p:spPr>
          <a:xfrm>
            <a:off x="5206999" y="2554111"/>
            <a:ext cx="6731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t>Advantages</a:t>
            </a:r>
          </a:p>
          <a:p>
            <a:pPr marL="285750" indent="-285750" algn="just">
              <a:buFont typeface="Arial"/>
              <a:buChar char="•"/>
            </a:pPr>
            <a:r>
              <a:rPr lang="en-US" dirty="0">
                <a:ea typeface="+mn-lt"/>
                <a:cs typeface="+mn-lt"/>
              </a:rPr>
              <a:t>DevOps is an excellent approach for quick development and deployment of applications.</a:t>
            </a:r>
            <a:endParaRPr lang="en-US" dirty="0"/>
          </a:p>
          <a:p>
            <a:pPr marL="285750" indent="-285750" algn="just">
              <a:buFont typeface="Arial"/>
              <a:buChar char="•"/>
            </a:pPr>
            <a:r>
              <a:rPr lang="en-US" dirty="0">
                <a:ea typeface="+mn-lt"/>
                <a:cs typeface="+mn-lt"/>
              </a:rPr>
              <a:t>It responds faster to the market changes to improve business growth.</a:t>
            </a:r>
            <a:endParaRPr lang="en-US" dirty="0"/>
          </a:p>
          <a:p>
            <a:pPr marL="285750" indent="-285750" algn="just">
              <a:buFont typeface="Arial"/>
              <a:buChar char="•"/>
            </a:pPr>
            <a:r>
              <a:rPr lang="en-US" dirty="0">
                <a:ea typeface="+mn-lt"/>
                <a:cs typeface="+mn-lt"/>
              </a:rPr>
              <a:t>DevOps escalate business profit by decreasing software delivery time and transportation costs.</a:t>
            </a:r>
            <a:endParaRPr lang="en-US" dirty="0"/>
          </a:p>
          <a:p>
            <a:pPr marL="285750" indent="-285750" algn="just">
              <a:buFont typeface="Arial"/>
              <a:buChar char="•"/>
            </a:pPr>
            <a:r>
              <a:rPr lang="en-US" dirty="0">
                <a:ea typeface="+mn-lt"/>
                <a:cs typeface="+mn-lt"/>
              </a:rPr>
              <a:t>DevOps clears the descriptive process and gives clarity on product development and delivery.</a:t>
            </a:r>
            <a:endParaRPr lang="en-US" dirty="0"/>
          </a:p>
          <a:p>
            <a:pPr marL="285750" indent="-285750" algn="just">
              <a:buFont typeface="Arial"/>
              <a:buChar char="•"/>
            </a:pPr>
            <a:r>
              <a:rPr lang="en-US" dirty="0">
                <a:ea typeface="+mn-lt"/>
                <a:cs typeface="+mn-lt"/>
              </a:rPr>
              <a:t>It improves customer experience and satisfaction.</a:t>
            </a:r>
            <a:endParaRPr lang="en-US" dirty="0"/>
          </a:p>
          <a:p>
            <a:pPr marL="285750" indent="-285750" algn="just">
              <a:buFont typeface="Arial"/>
              <a:buChar char="•"/>
            </a:pPr>
            <a:r>
              <a:rPr lang="en-US" dirty="0">
                <a:ea typeface="+mn-lt"/>
                <a:cs typeface="+mn-lt"/>
              </a:rPr>
              <a:t>DevOps means collective responsibility, which leads to better team engagement and productivity.</a:t>
            </a:r>
            <a:endParaRPr lang="en-US" dirty="0"/>
          </a:p>
        </p:txBody>
      </p:sp>
    </p:spTree>
    <p:extLst>
      <p:ext uri="{BB962C8B-B14F-4D97-AF65-F5344CB8AC3E}">
        <p14:creationId xmlns:p14="http://schemas.microsoft.com/office/powerpoint/2010/main" val="188201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CF2A-299F-C200-A137-4B8717F0D0DE}"/>
              </a:ext>
            </a:extLst>
          </p:cNvPr>
          <p:cNvSpPr>
            <a:spLocks noGrp="1"/>
          </p:cNvSpPr>
          <p:nvPr>
            <p:ph type="title"/>
          </p:nvPr>
        </p:nvSpPr>
        <p:spPr>
          <a:xfrm>
            <a:off x="838200" y="365125"/>
            <a:ext cx="10515600" cy="507119"/>
          </a:xfrm>
        </p:spPr>
        <p:txBody>
          <a:bodyPr/>
          <a:lstStyle/>
          <a:p>
            <a:r>
              <a:rPr lang="en-US"/>
              <a:t>Day 6 – Cloud COmputing</a:t>
            </a:r>
          </a:p>
        </p:txBody>
      </p:sp>
      <p:sp>
        <p:nvSpPr>
          <p:cNvPr id="4" name="Date Placeholder 3">
            <a:extLst>
              <a:ext uri="{FF2B5EF4-FFF2-40B4-BE49-F238E27FC236}">
                <a16:creationId xmlns:a16="http://schemas.microsoft.com/office/drawing/2014/main" id="{136C729A-F235-CBEB-5C88-025A92668ED8}"/>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7751A70F-0FCB-B05C-44E1-25E427CD157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B5279E00-7E89-CA7A-58E1-FF2C1F11ABD0}"/>
              </a:ext>
            </a:extLst>
          </p:cNvPr>
          <p:cNvSpPr txBox="1"/>
          <p:nvPr/>
        </p:nvSpPr>
        <p:spPr>
          <a:xfrm>
            <a:off x="239889" y="973667"/>
            <a:ext cx="11712222"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t>What is Cloud Computing</a:t>
            </a:r>
          </a:p>
          <a:p>
            <a:pPr algn="just"/>
            <a:r>
              <a:rPr lang="en-US" sz="1600" dirty="0">
                <a:solidFill>
                  <a:srgbClr val="333333"/>
                </a:solidFill>
                <a:ea typeface="+mn-lt"/>
                <a:cs typeface="+mn-lt"/>
              </a:rPr>
              <a:t>The term cloud refers to a network or the internet. It is a technology that uses remote servers on the internet to store, manage, and access data online rather than local drives. The data can be anything such as files, images, documents, audio, video, and more.</a:t>
            </a:r>
            <a:endParaRPr lang="en-US" sz="1600" dirty="0"/>
          </a:p>
          <a:p>
            <a:pPr algn="l"/>
            <a:endParaRPr lang="en-US" sz="1600" dirty="0"/>
          </a:p>
          <a:p>
            <a:r>
              <a:rPr lang="en-US" sz="1600" dirty="0"/>
              <a:t>Three types of cloud computing services:</a:t>
            </a:r>
          </a:p>
          <a:p>
            <a:endParaRPr lang="en-US" sz="1600" dirty="0">
              <a:solidFill>
                <a:srgbClr val="000000"/>
              </a:solidFill>
            </a:endParaRPr>
          </a:p>
          <a:p>
            <a:r>
              <a:rPr lang="en-US" sz="1600" b="1" dirty="0">
                <a:solidFill>
                  <a:srgbClr val="202124"/>
                </a:solidFill>
              </a:rPr>
              <a:t>Infrastructure as a service</a:t>
            </a:r>
            <a:r>
              <a:rPr lang="en-US" sz="1600" b="1" dirty="0">
                <a:solidFill>
                  <a:srgbClr val="202124"/>
                </a:solidFill>
                <a:ea typeface="+mn-lt"/>
                <a:cs typeface="+mn-lt"/>
              </a:rPr>
              <a:t> (IaaS)</a:t>
            </a:r>
            <a:r>
              <a:rPr lang="en-US" sz="1600" dirty="0">
                <a:solidFill>
                  <a:srgbClr val="202124"/>
                </a:solidFill>
                <a:ea typeface="+mn-lt"/>
                <a:cs typeface="+mn-lt"/>
              </a:rPr>
              <a:t> offers on-demand access to IT infrastructure services, including compute, storage, networking, and virtualization. It provides the highest level of control over your IT resources and most closely resembles traditional on-premises IT resources.</a:t>
            </a:r>
            <a:endParaRPr lang="en-US" sz="1600" dirty="0">
              <a:solidFill>
                <a:srgbClr val="202124"/>
              </a:solidFill>
            </a:endParaRPr>
          </a:p>
          <a:p>
            <a:r>
              <a:rPr lang="en-US" sz="1600" b="1" dirty="0">
                <a:solidFill>
                  <a:srgbClr val="000000"/>
                </a:solidFill>
                <a:ea typeface="+mn-lt"/>
                <a:cs typeface="+mn-lt"/>
              </a:rPr>
              <a:t>Platform as a service (PaaS)</a:t>
            </a:r>
            <a:r>
              <a:rPr lang="en-US" sz="1600" dirty="0">
                <a:solidFill>
                  <a:srgbClr val="000000"/>
                </a:solidFill>
                <a:ea typeface="+mn-lt"/>
                <a:cs typeface="+mn-lt"/>
              </a:rPr>
              <a:t> offers all the hardware and software resources needed for cloud application development. With PaaS, companies can focus fully on application development without the burden of managing and maintaining the underlying infrastructure.</a:t>
            </a:r>
            <a:endParaRPr lang="en-US" sz="1600" dirty="0">
              <a:solidFill>
                <a:srgbClr val="000000"/>
              </a:solidFill>
            </a:endParaRPr>
          </a:p>
          <a:p>
            <a:r>
              <a:rPr lang="en-US" sz="1600" b="1" dirty="0"/>
              <a:t>Software as a service (SaaS)</a:t>
            </a:r>
            <a:r>
              <a:rPr lang="en-US" sz="1600" dirty="0">
                <a:ea typeface="+mn-lt"/>
                <a:cs typeface="+mn-lt"/>
              </a:rPr>
              <a:t> delivers a full application stack as a service, from underlying infrastructure to maintenance and updates to the app software itself. A SaaS solution is often an end-user application, where both the service and the infrastructure is managed and maintained by the cloud service provider.</a:t>
            </a:r>
            <a:endParaRPr lang="en-US" sz="1600" dirty="0"/>
          </a:p>
          <a:p>
            <a:endParaRPr lang="en-US" dirty="0"/>
          </a:p>
          <a:p>
            <a:r>
              <a:rPr lang="en-US" dirty="0"/>
              <a:t>Advantages of Cloud Computing:</a:t>
            </a:r>
          </a:p>
          <a:p>
            <a:r>
              <a:rPr lang="en-US" sz="1600" dirty="0">
                <a:solidFill>
                  <a:srgbClr val="202124"/>
                </a:solidFill>
              </a:rPr>
              <a:t>It’s cost-effective</a:t>
            </a:r>
            <a:endParaRPr lang="en-US" sz="1600" dirty="0"/>
          </a:p>
          <a:p>
            <a:r>
              <a:rPr lang="en-US" sz="1600" dirty="0">
                <a:ea typeface="+mn-lt"/>
                <a:cs typeface="+mn-lt"/>
              </a:rPr>
              <a:t>Scalability and flexibility</a:t>
            </a:r>
            <a:endParaRPr lang="en-US" sz="1600" dirty="0"/>
          </a:p>
          <a:p>
            <a:r>
              <a:rPr lang="en-US" sz="1600" dirty="0">
                <a:ea typeface="+mn-lt"/>
                <a:cs typeface="+mn-lt"/>
              </a:rPr>
              <a:t>Easy to Back-up and restore data</a:t>
            </a:r>
          </a:p>
          <a:p>
            <a:r>
              <a:rPr lang="en-US" sz="1600" dirty="0"/>
              <a:t>Reliable and quickly deployable</a:t>
            </a:r>
          </a:p>
        </p:txBody>
      </p:sp>
    </p:spTree>
    <p:extLst>
      <p:ext uri="{BB962C8B-B14F-4D97-AF65-F5344CB8AC3E}">
        <p14:creationId xmlns:p14="http://schemas.microsoft.com/office/powerpoint/2010/main" val="53268681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2.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7F9B5-A097-44C6-9E8A-6F65D534F82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Minimalist presentation</Template>
  <TotalTime>0</TotalTime>
  <Words>453</Words>
  <Application>Microsoft Office PowerPoint</Application>
  <PresentationFormat>Widescreen</PresentationFormat>
  <Paragraphs>146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JOURNEY PRESENTATION</vt:lpstr>
      <vt:lpstr>Day 1 – Agile software Development</vt:lpstr>
      <vt:lpstr>Day 2 – Agile software development</vt:lpstr>
      <vt:lpstr>Day 3 – Software Testing</vt:lpstr>
      <vt:lpstr>PowerPoint Presentation</vt:lpstr>
      <vt:lpstr>Day 4 – Database management system</vt:lpstr>
      <vt:lpstr>Day 5 – DevOps</vt:lpstr>
      <vt:lpstr>Day 6 – 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PRESENTATION</dc:title>
  <dc:creator/>
  <cp:lastModifiedBy/>
  <cp:revision>245</cp:revision>
  <dcterms:created xsi:type="dcterms:W3CDTF">2023-08-25T03:59:20Z</dcterms:created>
  <dcterms:modified xsi:type="dcterms:W3CDTF">2023-08-26T12:27:04Z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