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58" r:id="rId7"/>
    <p:sldId id="259"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4E8A4A-5C89-4D03-8F4D-7DB09234FA20}">
          <p14:sldIdLst>
            <p14:sldId id="256"/>
            <p14:sldId id="257"/>
            <p14:sldId id="258"/>
            <p14:sldId id="259"/>
            <p14:sldId id="261"/>
            <p14:sldId id="262"/>
            <p14:sldId id="263"/>
          </p14:sldIdLst>
        </p14:section>
        <p14:section name="Untitled Section" id="{5D5CAFFE-80B5-43B3-AB73-2546C389493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07BCEC-C1AA-A09B-5110-BDFE0492EF10}" v="376" dt="2023-09-01T09:55:30.674"/>
    <p1510:client id="{49DC397C-B892-1406-54C6-1DB7930F556E}" v="1256" dt="2023-08-26T12:25:43.794"/>
    <p1510:client id="{4FDAD46E-4C11-D8E3-B357-127F5E9FC2D6}" v="1" dt="2023-08-25T04:36:13.256"/>
    <p1510:client id="{641789B1-7AFE-CDFA-0047-C1D3F3C63C2F}" v="120" dt="2023-09-01T10:01:32.972"/>
    <p1510:client id="{86FB7BCD-6EE7-B4F2-3B8D-8A0C07647EE6}" v="4" dt="2023-08-26T10:19:25.018"/>
    <p1510:client id="{9543939D-8B33-DD06-BEB8-A1CD1BBD4077}" v="253" dt="2023-09-01T08:21:22.670"/>
    <p1510:client id="{BD4F09E0-0600-4781-A393-EE28D024C429}" v="9" dt="2023-08-25T04:12:57.876"/>
    <p1510:client id="{E8D44555-C28D-BBEF-10CA-47F2ED610BF3}" v="3" dt="2023-08-26T10:19:40.90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9/1/2023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519521" y="4519507"/>
            <a:ext cx="4941771" cy="1152280"/>
          </a:xfrm>
        </p:spPr>
        <p:txBody>
          <a:bodyPr/>
          <a:lstStyle/>
          <a:p>
            <a:r>
              <a:rPr lang="en-US"/>
              <a:t>JOURNEY PRESENTATION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519523" y="5765631"/>
            <a:ext cx="4941770" cy="396660"/>
          </a:xfrm>
        </p:spPr>
        <p:txBody>
          <a:bodyPr vert="horz" lIns="91440" tIns="45720" rIns="91440" bIns="45720" rtlCol="0" anchor="t">
            <a:normAutofit/>
          </a:bodyPr>
          <a:lstStyle/>
          <a:p>
            <a:r>
              <a:rPr lang="en-US"/>
              <a:t>AKSHAY P</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5802-2250-6D9B-34AE-E0B8F7F34DD5}"/>
              </a:ext>
            </a:extLst>
          </p:cNvPr>
          <p:cNvSpPr>
            <a:spLocks noGrp="1"/>
          </p:cNvSpPr>
          <p:nvPr>
            <p:ph type="title"/>
          </p:nvPr>
        </p:nvSpPr>
        <p:spPr>
          <a:xfrm>
            <a:off x="838200" y="365125"/>
            <a:ext cx="10515600" cy="394230"/>
          </a:xfrm>
        </p:spPr>
        <p:txBody>
          <a:bodyPr>
            <a:normAutofit fontScale="90000"/>
          </a:bodyPr>
          <a:lstStyle/>
          <a:p>
            <a:r>
              <a:rPr lang="en-US">
                <a:solidFill>
                  <a:srgbClr val="000000"/>
                </a:solidFill>
              </a:rPr>
              <a:t>Day 1 – Data Fundamentals and case study</a:t>
            </a:r>
          </a:p>
        </p:txBody>
      </p:sp>
      <p:sp>
        <p:nvSpPr>
          <p:cNvPr id="4" name="Date Placeholder 3">
            <a:extLst>
              <a:ext uri="{FF2B5EF4-FFF2-40B4-BE49-F238E27FC236}">
                <a16:creationId xmlns:a16="http://schemas.microsoft.com/office/drawing/2014/main" id="{07A74514-E626-456C-D22C-8125C7671595}"/>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E5A73253-87A7-403A-F15A-F368F57125E4}"/>
              </a:ext>
            </a:extLst>
          </p:cNvPr>
          <p:cNvSpPr>
            <a:spLocks noGrp="1"/>
          </p:cNvSpPr>
          <p:nvPr>
            <p:ph type="sldNum" sz="quarter" idx="12"/>
          </p:nvPr>
        </p:nvSpPr>
        <p:spPr/>
        <p:txBody>
          <a:bodyPr/>
          <a:lstStyle/>
          <a:p>
            <a:fld id="{A49DFD55-3C28-40EF-9E31-A92D2E4017FF}" type="slidenum">
              <a:rPr lang="en-US" smtClean="0"/>
              <a:pPr/>
              <a:t>2</a:t>
            </a:fld>
            <a:endParaRPr lang="en-US"/>
          </a:p>
        </p:txBody>
      </p:sp>
      <p:sp>
        <p:nvSpPr>
          <p:cNvPr id="16" name="TextBox 15">
            <a:extLst>
              <a:ext uri="{FF2B5EF4-FFF2-40B4-BE49-F238E27FC236}">
                <a16:creationId xmlns:a16="http://schemas.microsoft.com/office/drawing/2014/main" id="{EC9C5B03-FEE6-1B7A-15D9-54C0B1A36FE3}"/>
              </a:ext>
            </a:extLst>
          </p:cNvPr>
          <p:cNvSpPr txBox="1"/>
          <p:nvPr/>
        </p:nvSpPr>
        <p:spPr>
          <a:xfrm>
            <a:off x="282222" y="1147704"/>
            <a:ext cx="11641666"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rgbClr val="333333"/>
                </a:solidFill>
                <a:ea typeface="+mn-lt"/>
                <a:cs typeface="+mn-lt"/>
              </a:rPr>
              <a:t>•</a:t>
            </a:r>
            <a:r>
              <a:rPr lang="en-US">
                <a:solidFill>
                  <a:srgbClr val="333333"/>
                </a:solidFill>
                <a:ea typeface="+mn-lt"/>
                <a:cs typeface="+mn-lt"/>
              </a:rPr>
              <a:t>We were given a case study combining everything we had learned the past week.</a:t>
            </a:r>
            <a:endParaRPr lang="en-US"/>
          </a:p>
          <a:p>
            <a:pPr algn="just"/>
            <a:r>
              <a:rPr lang="en-US">
                <a:solidFill>
                  <a:srgbClr val="333333"/>
                </a:solidFill>
                <a:ea typeface="+mn-lt"/>
                <a:cs typeface="+mn-lt"/>
              </a:rPr>
              <a:t>•We were asked to improve S/W Processes through dev-ops and then automate testing of their Java application.</a:t>
            </a:r>
            <a:endParaRPr lang="en-US"/>
          </a:p>
          <a:p>
            <a:pPr algn="just"/>
            <a:r>
              <a:rPr lang="en-US">
                <a:solidFill>
                  <a:srgbClr val="333333"/>
                </a:solidFill>
                <a:ea typeface="+mn-lt"/>
                <a:cs typeface="+mn-lt"/>
              </a:rPr>
              <a:t>•Created an Azure Dev-ops project and assigning different tasks , epics , sprints for the development process.</a:t>
            </a:r>
            <a:endParaRPr lang="en-US"/>
          </a:p>
          <a:p>
            <a:pPr algn="just"/>
            <a:r>
              <a:rPr lang="en-US">
                <a:solidFill>
                  <a:srgbClr val="333333"/>
                </a:solidFill>
                <a:ea typeface="+mn-lt"/>
                <a:cs typeface="+mn-lt"/>
              </a:rPr>
              <a:t>•Forked a GitHub Repository and connected to a local machine.</a:t>
            </a:r>
            <a:endParaRPr lang="en-US"/>
          </a:p>
          <a:p>
            <a:pPr algn="just"/>
            <a:r>
              <a:rPr lang="en-US">
                <a:solidFill>
                  <a:srgbClr val="333333"/>
                </a:solidFill>
                <a:ea typeface="+mn-lt"/>
                <a:cs typeface="+mn-lt"/>
              </a:rPr>
              <a:t>•Created an Azure VM and connected to it using an online environment.</a:t>
            </a:r>
            <a:endParaRPr lang="en-US"/>
          </a:p>
          <a:p>
            <a:pPr algn="just"/>
            <a:r>
              <a:rPr lang="en-US">
                <a:solidFill>
                  <a:srgbClr val="333333"/>
                </a:solidFill>
                <a:ea typeface="+mn-lt"/>
                <a:cs typeface="+mn-lt"/>
              </a:rPr>
              <a:t>•Downloaded and installed latest version of Maven into the VM created.</a:t>
            </a:r>
            <a:endParaRPr lang="en-US"/>
          </a:p>
          <a:p>
            <a:pPr algn="just"/>
            <a:r>
              <a:rPr lang="en-US">
                <a:solidFill>
                  <a:srgbClr val="333333"/>
                </a:solidFill>
                <a:ea typeface="+mn-lt"/>
                <a:cs typeface="+mn-lt"/>
              </a:rPr>
              <a:t>•Created a Docker file for the Java Spring Boot Application.</a:t>
            </a:r>
            <a:endParaRPr lang="en-US"/>
          </a:p>
          <a:p>
            <a:pPr algn="just"/>
            <a:r>
              <a:rPr lang="en-US">
                <a:solidFill>
                  <a:srgbClr val="333333"/>
                </a:solidFill>
                <a:ea typeface="+mn-lt"/>
                <a:cs typeface="+mn-lt"/>
              </a:rPr>
              <a:t>•Configured Azure Web App and set up GitHub actions workflow.</a:t>
            </a:r>
            <a:endParaRPr lang="en-US"/>
          </a:p>
          <a:p>
            <a:pPr algn="just"/>
            <a:endParaRPr lang="en-US">
              <a:solidFill>
                <a:srgbClr val="333333"/>
              </a:solidFill>
            </a:endParaRPr>
          </a:p>
          <a:p>
            <a:pPr algn="just"/>
            <a:r>
              <a:rPr lang="en-US">
                <a:solidFill>
                  <a:srgbClr val="333333"/>
                </a:solidFill>
                <a:ea typeface="+mn-lt"/>
                <a:cs typeface="+mn-lt"/>
              </a:rPr>
              <a:t>Some of the most used DML commands:</a:t>
            </a:r>
          </a:p>
          <a:p>
            <a:pPr algn="just"/>
            <a:r>
              <a:rPr lang="en-US" b="1">
                <a:solidFill>
                  <a:srgbClr val="333333"/>
                </a:solidFill>
                <a:ea typeface="+mn-lt"/>
                <a:cs typeface="+mn-lt"/>
              </a:rPr>
              <a:t>SELECT</a:t>
            </a:r>
            <a:r>
              <a:rPr lang="en-US">
                <a:solidFill>
                  <a:srgbClr val="333333"/>
                </a:solidFill>
                <a:ea typeface="+mn-lt"/>
                <a:cs typeface="+mn-lt"/>
              </a:rPr>
              <a:t> – fetch data from the database. It’s one of the most popular commands, as every request begins with a select query.</a:t>
            </a:r>
          </a:p>
          <a:p>
            <a:pPr algn="just"/>
            <a:r>
              <a:rPr lang="en-US" b="1">
                <a:solidFill>
                  <a:srgbClr val="333333"/>
                </a:solidFill>
                <a:ea typeface="+mn-lt"/>
                <a:cs typeface="+mn-lt"/>
              </a:rPr>
              <a:t>AND</a:t>
            </a:r>
            <a:r>
              <a:rPr lang="en-US">
                <a:solidFill>
                  <a:srgbClr val="333333"/>
                </a:solidFill>
                <a:ea typeface="+mn-lt"/>
                <a:cs typeface="+mn-lt"/>
              </a:rPr>
              <a:t> – combine data from one or more tables.</a:t>
            </a:r>
          </a:p>
          <a:p>
            <a:pPr algn="just"/>
            <a:r>
              <a:rPr lang="en-US" b="1">
                <a:solidFill>
                  <a:srgbClr val="333333"/>
                </a:solidFill>
                <a:ea typeface="+mn-lt"/>
                <a:cs typeface="+mn-lt"/>
              </a:rPr>
              <a:t>CREATE</a:t>
            </a:r>
            <a:r>
              <a:rPr lang="en-US">
                <a:solidFill>
                  <a:srgbClr val="333333"/>
                </a:solidFill>
                <a:ea typeface="+mn-lt"/>
                <a:cs typeface="+mn-lt"/>
              </a:rPr>
              <a:t> – build different tables and specify the name of each column within.</a:t>
            </a:r>
          </a:p>
          <a:p>
            <a:pPr algn="just"/>
            <a:r>
              <a:rPr lang="en-US" b="1">
                <a:solidFill>
                  <a:srgbClr val="333333"/>
                </a:solidFill>
                <a:ea typeface="+mn-lt"/>
                <a:cs typeface="+mn-lt"/>
              </a:rPr>
              <a:t>UPDATE</a:t>
            </a:r>
            <a:r>
              <a:rPr lang="en-US">
                <a:solidFill>
                  <a:srgbClr val="333333"/>
                </a:solidFill>
                <a:ea typeface="+mn-lt"/>
                <a:cs typeface="+mn-lt"/>
              </a:rPr>
              <a:t> – modify existing rows in a table.</a:t>
            </a:r>
            <a:endParaRPr lang="en-US"/>
          </a:p>
          <a:p>
            <a:pPr algn="just"/>
            <a:r>
              <a:rPr lang="en-US" b="1">
                <a:solidFill>
                  <a:srgbClr val="333333"/>
                </a:solidFill>
                <a:latin typeface="Tenorite"/>
                <a:cs typeface="Arial"/>
              </a:rPr>
              <a:t>NSERT</a:t>
            </a:r>
            <a:r>
              <a:rPr lang="en-US">
                <a:solidFill>
                  <a:srgbClr val="333333"/>
                </a:solidFill>
                <a:ea typeface="+mn-lt"/>
                <a:cs typeface="+mn-lt"/>
              </a:rPr>
              <a:t> – add new data or rows to an existing table.</a:t>
            </a:r>
            <a:endParaRPr lang="en-US"/>
          </a:p>
          <a:p>
            <a:pPr algn="just"/>
            <a:r>
              <a:rPr lang="en-US" b="1">
                <a:solidFill>
                  <a:srgbClr val="333333"/>
                </a:solidFill>
                <a:ea typeface="+mn-lt"/>
                <a:cs typeface="+mn-lt"/>
              </a:rPr>
              <a:t>WHERE</a:t>
            </a:r>
            <a:r>
              <a:rPr lang="en-US">
                <a:solidFill>
                  <a:srgbClr val="333333"/>
                </a:solidFill>
                <a:ea typeface="+mn-lt"/>
                <a:cs typeface="+mn-lt"/>
              </a:rPr>
              <a:t> – filter data and get its value based on a set condition</a:t>
            </a:r>
            <a:endParaRPr lang="en-US"/>
          </a:p>
          <a:p>
            <a:pPr algn="just"/>
            <a:endParaRPr lang="en-US" sz="1600">
              <a:solidFill>
                <a:srgbClr val="333333"/>
              </a:solidFill>
            </a:endParaRPr>
          </a:p>
          <a:p>
            <a:pPr algn="just"/>
            <a:endParaRPr lang="en-US" sz="2000">
              <a:solidFill>
                <a:srgbClr val="333333"/>
              </a:solidFill>
            </a:endParaRPr>
          </a:p>
        </p:txBody>
      </p:sp>
    </p:spTree>
    <p:extLst>
      <p:ext uri="{BB962C8B-B14F-4D97-AF65-F5344CB8AC3E}">
        <p14:creationId xmlns:p14="http://schemas.microsoft.com/office/powerpoint/2010/main" val="107950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B2C5-DDAC-AB15-FB17-89C7B54DD0C4}"/>
              </a:ext>
            </a:extLst>
          </p:cNvPr>
          <p:cNvSpPr>
            <a:spLocks noGrp="1"/>
          </p:cNvSpPr>
          <p:nvPr>
            <p:ph type="title"/>
          </p:nvPr>
        </p:nvSpPr>
        <p:spPr>
          <a:xfrm>
            <a:off x="838200" y="73496"/>
            <a:ext cx="10515600" cy="808156"/>
          </a:xfrm>
        </p:spPr>
        <p:txBody>
          <a:bodyPr/>
          <a:lstStyle/>
          <a:p>
            <a:r>
              <a:rPr lang="en-US"/>
              <a:t>Day 2 – normalization and big data</a:t>
            </a:r>
          </a:p>
        </p:txBody>
      </p:sp>
      <p:sp>
        <p:nvSpPr>
          <p:cNvPr id="4" name="Date Placeholder 3">
            <a:extLst>
              <a:ext uri="{FF2B5EF4-FFF2-40B4-BE49-F238E27FC236}">
                <a16:creationId xmlns:a16="http://schemas.microsoft.com/office/drawing/2014/main" id="{3F581E78-98E8-1E60-85F2-0ACB626E8DA7}"/>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F8AB988C-84F3-EC93-41EE-3A3FEE9A7B4B}"/>
              </a:ext>
            </a:extLst>
          </p:cNvPr>
          <p:cNvSpPr>
            <a:spLocks noGrp="1"/>
          </p:cNvSpPr>
          <p:nvPr>
            <p:ph type="sldNum" sz="quarter" idx="12"/>
          </p:nvPr>
        </p:nvSpPr>
        <p:spPr/>
        <p:txBody>
          <a:bodyPr/>
          <a:lstStyle/>
          <a:p>
            <a:fld id="{A49DFD55-3C28-40EF-9E31-A92D2E4017FF}" type="slidenum">
              <a:rPr lang="en-US" smtClean="0"/>
              <a:pPr/>
              <a:t>3</a:t>
            </a:fld>
            <a:endParaRPr lang="en-US"/>
          </a:p>
        </p:txBody>
      </p:sp>
      <p:sp>
        <p:nvSpPr>
          <p:cNvPr id="7" name="TextBox 6">
            <a:extLst>
              <a:ext uri="{FF2B5EF4-FFF2-40B4-BE49-F238E27FC236}">
                <a16:creationId xmlns:a16="http://schemas.microsoft.com/office/drawing/2014/main" id="{114A0979-2DC7-4AE3-5810-ACCDE94CB09F}"/>
              </a:ext>
            </a:extLst>
          </p:cNvPr>
          <p:cNvSpPr txBox="1"/>
          <p:nvPr/>
        </p:nvSpPr>
        <p:spPr>
          <a:xfrm>
            <a:off x="324555" y="954851"/>
            <a:ext cx="11547592"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000">
                <a:solidFill>
                  <a:srgbClr val="222222"/>
                </a:solidFill>
                <a:latin typeface="Segoe UI"/>
                <a:cs typeface="Segoe UI"/>
              </a:rPr>
              <a:t>We learned about the fundamentals of data.</a:t>
            </a:r>
          </a:p>
          <a:p>
            <a:pPr marL="285750" indent="-285750" algn="just">
              <a:buFont typeface="Arial"/>
              <a:buChar char="•"/>
            </a:pPr>
            <a:r>
              <a:rPr lang="en-US" sz="2000">
                <a:solidFill>
                  <a:srgbClr val="222222"/>
                </a:solidFill>
                <a:latin typeface="Segoe UI"/>
                <a:cs typeface="Segoe UI"/>
              </a:rPr>
              <a:t>We were given a brief overview about the different types of data and how they are represented.</a:t>
            </a:r>
          </a:p>
          <a:p>
            <a:pPr marL="285750" indent="-285750" algn="just">
              <a:buFont typeface="Arial"/>
              <a:buChar char="•"/>
            </a:pPr>
            <a:r>
              <a:rPr lang="en-US" sz="2000">
                <a:solidFill>
                  <a:srgbClr val="222222"/>
                </a:solidFill>
                <a:latin typeface="Segoe UI"/>
                <a:cs typeface="Segoe UI"/>
              </a:rPr>
              <a:t>We were also given a brief understanding of DBMS and did a case study with the help of an ER diagram.</a:t>
            </a:r>
          </a:p>
          <a:p>
            <a:pPr marL="285750" indent="-285750" algn="just">
              <a:buFont typeface="Arial"/>
              <a:buChar char="•"/>
            </a:pPr>
            <a:r>
              <a:rPr lang="en-US" sz="2000">
                <a:solidFill>
                  <a:srgbClr val="222222"/>
                </a:solidFill>
                <a:latin typeface="Segoe UI"/>
                <a:cs typeface="Segoe UI"/>
              </a:rPr>
              <a:t>Normalization is a process to reduce the redundancy and anomalies in a relational database.</a:t>
            </a:r>
          </a:p>
          <a:p>
            <a:pPr marL="285750" indent="-285750" algn="just">
              <a:buFont typeface="Arial"/>
              <a:buChar char="•"/>
            </a:pPr>
            <a:endParaRPr lang="en-US" sz="2000">
              <a:solidFill>
                <a:srgbClr val="222222"/>
              </a:solidFill>
              <a:latin typeface="Segoe UI"/>
              <a:cs typeface="Segoe UI"/>
            </a:endParaRPr>
          </a:p>
          <a:p>
            <a:pPr marL="285750" indent="-285750" algn="just">
              <a:buFont typeface="Arial"/>
              <a:buChar char="•"/>
            </a:pPr>
            <a:r>
              <a:rPr lang="en-US" sz="2000">
                <a:solidFill>
                  <a:srgbClr val="222222"/>
                </a:solidFill>
                <a:latin typeface="Segoe UI"/>
                <a:cs typeface="Segoe UI"/>
              </a:rPr>
              <a:t>Advantages of Normalization</a:t>
            </a:r>
          </a:p>
          <a:p>
            <a:pPr marL="285750" indent="-285750" algn="just">
              <a:buFont typeface="Arial,Sans-Serif"/>
              <a:buChar char="•"/>
            </a:pPr>
            <a:r>
              <a:rPr lang="en-US" sz="2000">
                <a:solidFill>
                  <a:srgbClr val="222222"/>
                </a:solidFill>
                <a:latin typeface="Arial"/>
                <a:cs typeface="Arial"/>
              </a:rPr>
              <a:t>Normalization helps to minimize data redundancy.</a:t>
            </a:r>
          </a:p>
          <a:p>
            <a:pPr marL="285750" indent="-285750" algn="just">
              <a:buFont typeface="Arial,Sans-Serif"/>
              <a:buChar char="•"/>
            </a:pPr>
            <a:r>
              <a:rPr lang="en-US" sz="2000">
                <a:solidFill>
                  <a:srgbClr val="222222"/>
                </a:solidFill>
                <a:latin typeface="Arial"/>
                <a:cs typeface="Arial"/>
              </a:rPr>
              <a:t>Greater overall database organization.</a:t>
            </a:r>
          </a:p>
          <a:p>
            <a:pPr marL="285750" indent="-285750" algn="just">
              <a:buFont typeface="Arial,Sans-Serif"/>
              <a:buChar char="•"/>
            </a:pPr>
            <a:r>
              <a:rPr lang="en-US" sz="2000">
                <a:solidFill>
                  <a:srgbClr val="222222"/>
                </a:solidFill>
                <a:latin typeface="Arial"/>
                <a:cs typeface="Arial"/>
              </a:rPr>
              <a:t>Data consistency within the database.</a:t>
            </a:r>
          </a:p>
          <a:p>
            <a:pPr marL="285750" indent="-285750" algn="just">
              <a:buFont typeface="Arial,Sans-Serif"/>
              <a:buChar char="•"/>
            </a:pPr>
            <a:r>
              <a:rPr lang="en-US" sz="2000">
                <a:solidFill>
                  <a:srgbClr val="222222"/>
                </a:solidFill>
                <a:latin typeface="Arial"/>
                <a:cs typeface="Arial"/>
              </a:rPr>
              <a:t>Much more flexible database design.</a:t>
            </a:r>
          </a:p>
          <a:p>
            <a:pPr marL="285750" indent="-285750" algn="just">
              <a:buFont typeface="Arial,Sans-Serif"/>
              <a:buChar char="•"/>
            </a:pPr>
            <a:r>
              <a:rPr lang="en-US" sz="2000">
                <a:solidFill>
                  <a:srgbClr val="222222"/>
                </a:solidFill>
                <a:latin typeface="Arial"/>
                <a:cs typeface="Arial"/>
              </a:rPr>
              <a:t>Enforces the concept of relational integrity.</a:t>
            </a:r>
          </a:p>
          <a:p>
            <a:pPr marL="285750" indent="-285750" algn="just">
              <a:buFont typeface="Arial"/>
              <a:buChar char="•"/>
            </a:pPr>
            <a:endParaRPr lang="en-US" sz="2000">
              <a:solidFill>
                <a:srgbClr val="222222"/>
              </a:solidFill>
              <a:latin typeface="Segoe UI"/>
              <a:cs typeface="Segoe UI"/>
            </a:endParaRPr>
          </a:p>
          <a:p>
            <a:pPr marL="285750" indent="-285750" algn="just">
              <a:buFont typeface="Arial"/>
              <a:buChar char="•"/>
            </a:pPr>
            <a:r>
              <a:rPr lang="en-US" sz="2000">
                <a:solidFill>
                  <a:srgbClr val="222222"/>
                </a:solidFill>
                <a:latin typeface="Segoe UI"/>
                <a:cs typeface="Segoe UI"/>
              </a:rPr>
              <a:t>Three types of normalization: 1NF, 2NF, 3NF and BCNF</a:t>
            </a:r>
          </a:p>
          <a:p>
            <a:pPr marL="285750" indent="-285750" algn="just">
              <a:buFont typeface="Arial"/>
              <a:buChar char="•"/>
            </a:pPr>
            <a:r>
              <a:rPr lang="en-US" sz="2000">
                <a:solidFill>
                  <a:srgbClr val="222222"/>
                </a:solidFill>
                <a:latin typeface="Segoe UI"/>
                <a:cs typeface="Segoe UI"/>
              </a:rPr>
              <a:t>Brief overview on dimension modelling.</a:t>
            </a:r>
          </a:p>
        </p:txBody>
      </p:sp>
    </p:spTree>
    <p:extLst>
      <p:ext uri="{BB962C8B-B14F-4D97-AF65-F5344CB8AC3E}">
        <p14:creationId xmlns:p14="http://schemas.microsoft.com/office/powerpoint/2010/main" val="149492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AB97-56F4-32C5-97D4-27681078B551}"/>
              </a:ext>
            </a:extLst>
          </p:cNvPr>
          <p:cNvSpPr>
            <a:spLocks noGrp="1"/>
          </p:cNvSpPr>
          <p:nvPr>
            <p:ph type="title"/>
          </p:nvPr>
        </p:nvSpPr>
        <p:spPr>
          <a:xfrm>
            <a:off x="838200" y="365125"/>
            <a:ext cx="10515600" cy="497712"/>
          </a:xfrm>
        </p:spPr>
        <p:txBody>
          <a:bodyPr/>
          <a:lstStyle/>
          <a:p>
            <a:r>
              <a:rPr lang="en-US">
                <a:solidFill>
                  <a:srgbClr val="000000"/>
                </a:solidFill>
              </a:rPr>
              <a:t>Day 3 – Azure SQL</a:t>
            </a:r>
            <a:endParaRPr lang="en-US"/>
          </a:p>
        </p:txBody>
      </p:sp>
      <p:sp>
        <p:nvSpPr>
          <p:cNvPr id="4" name="Date Placeholder 3">
            <a:extLst>
              <a:ext uri="{FF2B5EF4-FFF2-40B4-BE49-F238E27FC236}">
                <a16:creationId xmlns:a16="http://schemas.microsoft.com/office/drawing/2014/main" id="{8D83EC6D-3DEF-241F-DF1D-0599372B9B4F}"/>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6C1E3D23-6059-AA4A-0759-FF33A8C93A11}"/>
              </a:ext>
            </a:extLst>
          </p:cNvPr>
          <p:cNvSpPr>
            <a:spLocks noGrp="1"/>
          </p:cNvSpPr>
          <p:nvPr>
            <p:ph type="sldNum" sz="quarter" idx="12"/>
          </p:nvPr>
        </p:nvSpPr>
        <p:spPr/>
        <p:txBody>
          <a:bodyPr/>
          <a:lstStyle/>
          <a:p>
            <a:fld id="{A49DFD55-3C28-40EF-9E31-A92D2E4017FF}" type="slidenum">
              <a:rPr lang="en-US" smtClean="0"/>
              <a:pPr/>
              <a:t>4</a:t>
            </a:fld>
            <a:endParaRPr lang="en-US"/>
          </a:p>
        </p:txBody>
      </p:sp>
      <p:sp>
        <p:nvSpPr>
          <p:cNvPr id="7" name="TextBox 6">
            <a:extLst>
              <a:ext uri="{FF2B5EF4-FFF2-40B4-BE49-F238E27FC236}">
                <a16:creationId xmlns:a16="http://schemas.microsoft.com/office/drawing/2014/main" id="{5D0AA8B9-9943-2486-EB3C-417971DCA60A}"/>
              </a:ext>
            </a:extLst>
          </p:cNvPr>
          <p:cNvSpPr txBox="1"/>
          <p:nvPr/>
        </p:nvSpPr>
        <p:spPr>
          <a:xfrm>
            <a:off x="296333" y="903110"/>
            <a:ext cx="118110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p>
          <a:p>
            <a:endParaRPr lang="en-US"/>
          </a:p>
          <a:p>
            <a:endParaRPr lang="en-US"/>
          </a:p>
        </p:txBody>
      </p:sp>
      <p:pic>
        <p:nvPicPr>
          <p:cNvPr id="3" name="Picture 2" descr="A white text on a blue background&#10;&#10;Description automatically generated">
            <a:extLst>
              <a:ext uri="{FF2B5EF4-FFF2-40B4-BE49-F238E27FC236}">
                <a16:creationId xmlns:a16="http://schemas.microsoft.com/office/drawing/2014/main" id="{A4C5989D-99ED-0045-7CF2-AB7C273EF519}"/>
              </a:ext>
            </a:extLst>
          </p:cNvPr>
          <p:cNvPicPr>
            <a:picLocks noChangeAspect="1"/>
          </p:cNvPicPr>
          <p:nvPr/>
        </p:nvPicPr>
        <p:blipFill>
          <a:blip r:embed="rId2"/>
          <a:stretch>
            <a:fillRect/>
          </a:stretch>
        </p:blipFill>
        <p:spPr>
          <a:xfrm>
            <a:off x="566327" y="1023498"/>
            <a:ext cx="11049939" cy="3747968"/>
          </a:xfrm>
          <a:prstGeom prst="rect">
            <a:avLst/>
          </a:prstGeom>
        </p:spPr>
      </p:pic>
      <p:sp>
        <p:nvSpPr>
          <p:cNvPr id="9" name="TextBox 8">
            <a:extLst>
              <a:ext uri="{FF2B5EF4-FFF2-40B4-BE49-F238E27FC236}">
                <a16:creationId xmlns:a16="http://schemas.microsoft.com/office/drawing/2014/main" id="{FFE7F667-8E8F-040D-0030-36083C8589FB}"/>
              </a:ext>
            </a:extLst>
          </p:cNvPr>
          <p:cNvSpPr txBox="1"/>
          <p:nvPr/>
        </p:nvSpPr>
        <p:spPr>
          <a:xfrm>
            <a:off x="691443" y="4985925"/>
            <a:ext cx="108091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ea typeface="+mn-lt"/>
                <a:cs typeface="+mn-lt"/>
              </a:rPr>
              <a:t>•Hadoop is an open-source framework from Apache and is used to store process and analyze data which are very huge in volume. Hadoop is written in Java and is not OLAP (online analytical processing). It is used for batch/offline processing. </a:t>
            </a:r>
            <a:endParaRPr lang="en-US"/>
          </a:p>
        </p:txBody>
      </p:sp>
    </p:spTree>
    <p:extLst>
      <p:ext uri="{BB962C8B-B14F-4D97-AF65-F5344CB8AC3E}">
        <p14:creationId xmlns:p14="http://schemas.microsoft.com/office/powerpoint/2010/main" val="394508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0F06-0DBC-DDCD-74CE-EEB7B919445F}"/>
              </a:ext>
            </a:extLst>
          </p:cNvPr>
          <p:cNvSpPr>
            <a:spLocks noGrp="1"/>
          </p:cNvSpPr>
          <p:nvPr>
            <p:ph type="title"/>
          </p:nvPr>
        </p:nvSpPr>
        <p:spPr>
          <a:xfrm>
            <a:off x="838200" y="365125"/>
            <a:ext cx="10515600" cy="620008"/>
          </a:xfrm>
        </p:spPr>
        <p:txBody>
          <a:bodyPr/>
          <a:lstStyle/>
          <a:p>
            <a:r>
              <a:rPr lang="en-US"/>
              <a:t>Day 3 –  Azure sql</a:t>
            </a:r>
          </a:p>
        </p:txBody>
      </p:sp>
      <p:sp>
        <p:nvSpPr>
          <p:cNvPr id="4" name="Date Placeholder 3">
            <a:extLst>
              <a:ext uri="{FF2B5EF4-FFF2-40B4-BE49-F238E27FC236}">
                <a16:creationId xmlns:a16="http://schemas.microsoft.com/office/drawing/2014/main" id="{62C32192-D85C-DF46-320F-C19492CD4415}"/>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A5C3DC98-3A28-EAFF-2A47-2D28714D39F0}"/>
              </a:ext>
            </a:extLst>
          </p:cNvPr>
          <p:cNvSpPr>
            <a:spLocks noGrp="1"/>
          </p:cNvSpPr>
          <p:nvPr>
            <p:ph type="sldNum" sz="quarter" idx="12"/>
          </p:nvPr>
        </p:nvSpPr>
        <p:spPr/>
        <p:txBody>
          <a:bodyPr/>
          <a:lstStyle/>
          <a:p>
            <a:fld id="{A49DFD55-3C28-40EF-9E31-A92D2E4017FF}" type="slidenum">
              <a:rPr lang="en-US" smtClean="0"/>
              <a:pPr/>
              <a:t>5</a:t>
            </a:fld>
            <a:endParaRPr lang="en-US"/>
          </a:p>
        </p:txBody>
      </p:sp>
      <p:sp>
        <p:nvSpPr>
          <p:cNvPr id="7" name="TextBox 6">
            <a:extLst>
              <a:ext uri="{FF2B5EF4-FFF2-40B4-BE49-F238E27FC236}">
                <a16:creationId xmlns:a16="http://schemas.microsoft.com/office/drawing/2014/main" id="{A2ACF23E-6C9F-1C47-725A-98B7A04E91A1}"/>
              </a:ext>
            </a:extLst>
          </p:cNvPr>
          <p:cNvSpPr txBox="1"/>
          <p:nvPr/>
        </p:nvSpPr>
        <p:spPr>
          <a:xfrm>
            <a:off x="197555" y="1171222"/>
            <a:ext cx="11811000"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rgbClr val="610B38"/>
                </a:solidFill>
              </a:rPr>
              <a:t>Modules of Hadoop</a:t>
            </a:r>
            <a:endParaRPr lang="en-US" sz="2000"/>
          </a:p>
          <a:p>
            <a:pPr marL="285750" indent="-285750" algn="just">
              <a:buFont typeface="Arial"/>
              <a:buChar char="•"/>
            </a:pPr>
            <a:r>
              <a:rPr lang="en-US" sz="2000" b="1">
                <a:ea typeface="+mn-lt"/>
                <a:cs typeface="+mn-lt"/>
              </a:rPr>
              <a:t>HDFS:</a:t>
            </a:r>
            <a:r>
              <a:rPr lang="en-US" sz="2000">
                <a:ea typeface="+mn-lt"/>
                <a:cs typeface="+mn-lt"/>
              </a:rPr>
              <a:t> Hadoop Distributed File System. Google published its paper GFS and on the basis of that HDFS was developed. It states that the files will be broken into blocks and stored in nodes over the distributed architecture.</a:t>
            </a:r>
            <a:endParaRPr lang="en-US" sz="2000"/>
          </a:p>
          <a:p>
            <a:pPr marL="285750" indent="-285750" algn="just">
              <a:buFont typeface="Arial"/>
              <a:buChar char="•"/>
            </a:pPr>
            <a:r>
              <a:rPr lang="en-US" sz="2000" b="1">
                <a:ea typeface="+mn-lt"/>
                <a:cs typeface="+mn-lt"/>
              </a:rPr>
              <a:t>Yarn:</a:t>
            </a:r>
            <a:r>
              <a:rPr lang="en-US" sz="2000">
                <a:ea typeface="+mn-lt"/>
                <a:cs typeface="+mn-lt"/>
              </a:rPr>
              <a:t> Yet another Resource Negotiator is used for job scheduling and manage the cluster.</a:t>
            </a:r>
            <a:endParaRPr lang="en-US" sz="2000"/>
          </a:p>
          <a:p>
            <a:pPr marL="285750" indent="-285750" algn="just">
              <a:buFont typeface="Arial"/>
              <a:buChar char="•"/>
            </a:pPr>
            <a:r>
              <a:rPr lang="en-US" sz="2000" b="1">
                <a:ea typeface="+mn-lt"/>
                <a:cs typeface="+mn-lt"/>
              </a:rPr>
              <a:t>Map Reduce:</a:t>
            </a:r>
            <a:r>
              <a:rPr lang="en-US" sz="2000">
                <a:ea typeface="+mn-lt"/>
                <a:cs typeface="+mn-lt"/>
              </a:rPr>
              <a:t> This is a framework which helps Java programs to do the parallel computation on data using key value pair. The Map task takes input data and converts it into a data set which can be computed in Key value pair. The output of Map task is consumed by reduce task and then the out of reducer gives the desired result.</a:t>
            </a:r>
            <a:endParaRPr lang="en-US" sz="2000"/>
          </a:p>
          <a:p>
            <a:pPr marL="285750" indent="-285750" algn="just">
              <a:buFont typeface="Arial"/>
              <a:buChar char="•"/>
            </a:pPr>
            <a:r>
              <a:rPr lang="en-US" sz="2000" b="1">
                <a:ea typeface="+mn-lt"/>
                <a:cs typeface="+mn-lt"/>
              </a:rPr>
              <a:t>Hadoop Common:</a:t>
            </a:r>
            <a:r>
              <a:rPr lang="en-US" sz="2000">
                <a:ea typeface="+mn-lt"/>
                <a:cs typeface="+mn-lt"/>
              </a:rPr>
              <a:t> These Java libraries are used to start Hadoop and are used by other Hadoop modules.</a:t>
            </a:r>
            <a:endParaRPr lang="en-US" sz="2000"/>
          </a:p>
          <a:p>
            <a:endParaRPr lang="en-US" b="1">
              <a:latin typeface="Muli"/>
            </a:endParaRPr>
          </a:p>
          <a:p>
            <a:r>
              <a:rPr lang="en-US" sz="2000">
                <a:ea typeface="+mn-lt"/>
                <a:cs typeface="+mn-lt"/>
              </a:rPr>
              <a:t>Azure Blob Storage is a highly scalable and efficient cloud storage solution designed for storing and retrieving large amounts of unstructured data, such as documents, images, and videos.</a:t>
            </a:r>
          </a:p>
          <a:p>
            <a:endParaRPr lang="en-US" b="1">
              <a:latin typeface="Muli"/>
            </a:endParaRPr>
          </a:p>
        </p:txBody>
      </p:sp>
    </p:spTree>
    <p:extLst>
      <p:ext uri="{BB962C8B-B14F-4D97-AF65-F5344CB8AC3E}">
        <p14:creationId xmlns:p14="http://schemas.microsoft.com/office/powerpoint/2010/main" val="5990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B315-08C2-9771-1D77-F10C20F92BD9}"/>
              </a:ext>
            </a:extLst>
          </p:cNvPr>
          <p:cNvSpPr>
            <a:spLocks noGrp="1"/>
          </p:cNvSpPr>
          <p:nvPr>
            <p:ph type="title"/>
          </p:nvPr>
        </p:nvSpPr>
        <p:spPr>
          <a:xfrm>
            <a:off x="838200" y="365125"/>
            <a:ext cx="10515600" cy="507119"/>
          </a:xfrm>
        </p:spPr>
        <p:txBody>
          <a:bodyPr/>
          <a:lstStyle/>
          <a:p>
            <a:r>
              <a:rPr lang="en-US">
                <a:solidFill>
                  <a:srgbClr val="000000"/>
                </a:solidFill>
              </a:rPr>
              <a:t>Day 4 – Azure storage</a:t>
            </a:r>
            <a:endParaRPr lang="en-US"/>
          </a:p>
        </p:txBody>
      </p:sp>
      <p:sp>
        <p:nvSpPr>
          <p:cNvPr id="4" name="Date Placeholder 3">
            <a:extLst>
              <a:ext uri="{FF2B5EF4-FFF2-40B4-BE49-F238E27FC236}">
                <a16:creationId xmlns:a16="http://schemas.microsoft.com/office/drawing/2014/main" id="{06BAC380-BEA4-CF16-64A6-9166E4867BEC}"/>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6BF11AF6-032D-FD2F-473E-13DE3A29245F}"/>
              </a:ext>
            </a:extLst>
          </p:cNvPr>
          <p:cNvSpPr>
            <a:spLocks noGrp="1"/>
          </p:cNvSpPr>
          <p:nvPr>
            <p:ph type="sldNum" sz="quarter" idx="12"/>
          </p:nvPr>
        </p:nvSpPr>
        <p:spPr/>
        <p:txBody>
          <a:bodyPr/>
          <a:lstStyle/>
          <a:p>
            <a:fld id="{A49DFD55-3C28-40EF-9E31-A92D2E4017FF}" type="slidenum">
              <a:rPr lang="en-US" smtClean="0"/>
              <a:pPr/>
              <a:t>6</a:t>
            </a:fld>
            <a:endParaRPr lang="en-US"/>
          </a:p>
        </p:txBody>
      </p:sp>
      <p:sp>
        <p:nvSpPr>
          <p:cNvPr id="7" name="TextBox 6">
            <a:extLst>
              <a:ext uri="{FF2B5EF4-FFF2-40B4-BE49-F238E27FC236}">
                <a16:creationId xmlns:a16="http://schemas.microsoft.com/office/drawing/2014/main" id="{AD33FE9D-D1BD-7D86-8421-915DA1529895}"/>
              </a:ext>
            </a:extLst>
          </p:cNvPr>
          <p:cNvSpPr txBox="1"/>
          <p:nvPr/>
        </p:nvSpPr>
        <p:spPr>
          <a:xfrm>
            <a:off x="253999" y="1001889"/>
            <a:ext cx="11698111"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ea typeface="+mn-lt"/>
                <a:cs typeface="+mn-lt"/>
              </a:rPr>
              <a:t>Azure Storage is a cloud-based storage solution provided by Microsoft Azure. It offers a range of different storage options to meet the needs of various applications and workloads.</a:t>
            </a:r>
            <a:endParaRPr lang="en-US" sz="2000"/>
          </a:p>
          <a:p>
            <a:pPr algn="l"/>
            <a:endParaRPr lang="en-US" sz="2000"/>
          </a:p>
          <a:p>
            <a:r>
              <a:rPr lang="en-US" sz="2000"/>
              <a:t>Worked on </a:t>
            </a:r>
            <a:r>
              <a:rPr lang="en-US" sz="2000" err="1"/>
              <a:t>sql</a:t>
            </a:r>
            <a:r>
              <a:rPr lang="en-US" sz="2000"/>
              <a:t> commands:</a:t>
            </a:r>
          </a:p>
          <a:p>
            <a:r>
              <a:rPr lang="en-US">
                <a:ea typeface="+mn-lt"/>
                <a:cs typeface="+mn-lt"/>
              </a:rPr>
              <a:t>select * from emp </a:t>
            </a:r>
            <a:endParaRPr lang="en-US"/>
          </a:p>
          <a:p>
            <a:r>
              <a:rPr lang="en-US">
                <a:ea typeface="+mn-lt"/>
                <a:cs typeface="+mn-lt"/>
              </a:rPr>
              <a:t>select * from emp where </a:t>
            </a:r>
            <a:r>
              <a:rPr lang="en-US" err="1">
                <a:ea typeface="+mn-lt"/>
                <a:cs typeface="+mn-lt"/>
              </a:rPr>
              <a:t>sal</a:t>
            </a:r>
            <a:r>
              <a:rPr lang="en-US">
                <a:ea typeface="+mn-lt"/>
                <a:cs typeface="+mn-lt"/>
              </a:rPr>
              <a:t> between 2000 and 3000</a:t>
            </a:r>
            <a:endParaRPr lang="en-US"/>
          </a:p>
          <a:p>
            <a:r>
              <a:rPr lang="en-US">
                <a:ea typeface="+mn-lt"/>
                <a:cs typeface="+mn-lt"/>
              </a:rPr>
              <a:t>select * from emp where </a:t>
            </a:r>
            <a:r>
              <a:rPr lang="en-US" err="1">
                <a:ea typeface="+mn-lt"/>
                <a:cs typeface="+mn-lt"/>
              </a:rPr>
              <a:t>sal</a:t>
            </a:r>
            <a:r>
              <a:rPr lang="en-US">
                <a:ea typeface="+mn-lt"/>
                <a:cs typeface="+mn-lt"/>
              </a:rPr>
              <a:t> not between 2000 and 3000</a:t>
            </a:r>
            <a:endParaRPr lang="en-US"/>
          </a:p>
          <a:p>
            <a:r>
              <a:rPr lang="en-US">
                <a:ea typeface="+mn-lt"/>
                <a:cs typeface="+mn-lt"/>
              </a:rPr>
              <a:t>select * from emp where </a:t>
            </a:r>
            <a:r>
              <a:rPr lang="en-US" err="1">
                <a:ea typeface="+mn-lt"/>
                <a:cs typeface="+mn-lt"/>
              </a:rPr>
              <a:t>ename</a:t>
            </a:r>
            <a:r>
              <a:rPr lang="en-US">
                <a:ea typeface="+mn-lt"/>
                <a:cs typeface="+mn-lt"/>
              </a:rPr>
              <a:t> like 's%'</a:t>
            </a:r>
            <a:endParaRPr lang="en-US"/>
          </a:p>
          <a:p>
            <a:r>
              <a:rPr lang="en-US">
                <a:ea typeface="+mn-lt"/>
                <a:cs typeface="+mn-lt"/>
              </a:rPr>
              <a:t>select * from emp where comm is not null</a:t>
            </a:r>
            <a:endParaRPr lang="en-US"/>
          </a:p>
          <a:p>
            <a:r>
              <a:rPr lang="en-US">
                <a:ea typeface="+mn-lt"/>
                <a:cs typeface="+mn-lt"/>
              </a:rPr>
              <a:t>select </a:t>
            </a:r>
            <a:r>
              <a:rPr lang="en-US" err="1">
                <a:ea typeface="+mn-lt"/>
                <a:cs typeface="+mn-lt"/>
              </a:rPr>
              <a:t>ename</a:t>
            </a:r>
            <a:r>
              <a:rPr lang="en-US">
                <a:ea typeface="+mn-lt"/>
                <a:cs typeface="+mn-lt"/>
              </a:rPr>
              <a:t>, </a:t>
            </a:r>
            <a:r>
              <a:rPr lang="en-US" err="1">
                <a:ea typeface="+mn-lt"/>
                <a:cs typeface="+mn-lt"/>
              </a:rPr>
              <a:t>len</a:t>
            </a:r>
            <a:r>
              <a:rPr lang="en-US">
                <a:ea typeface="+mn-lt"/>
                <a:cs typeface="+mn-lt"/>
              </a:rPr>
              <a:t>(</a:t>
            </a:r>
            <a:r>
              <a:rPr lang="en-US" err="1">
                <a:ea typeface="+mn-lt"/>
                <a:cs typeface="+mn-lt"/>
              </a:rPr>
              <a:t>ename</a:t>
            </a:r>
            <a:r>
              <a:rPr lang="en-US">
                <a:ea typeface="+mn-lt"/>
                <a:cs typeface="+mn-lt"/>
              </a:rPr>
              <a:t>) from emp</a:t>
            </a:r>
            <a:endParaRPr lang="en-US"/>
          </a:p>
          <a:p>
            <a:r>
              <a:rPr lang="en-US">
                <a:ea typeface="+mn-lt"/>
                <a:cs typeface="+mn-lt"/>
              </a:rPr>
              <a:t>select ASCII('B')</a:t>
            </a:r>
            <a:endParaRPr lang="en-US"/>
          </a:p>
          <a:p>
            <a:r>
              <a:rPr lang="en-US">
                <a:ea typeface="+mn-lt"/>
                <a:cs typeface="+mn-lt"/>
              </a:rPr>
              <a:t>select </a:t>
            </a:r>
            <a:r>
              <a:rPr lang="en-US" err="1">
                <a:ea typeface="+mn-lt"/>
                <a:cs typeface="+mn-lt"/>
              </a:rPr>
              <a:t>ename</a:t>
            </a:r>
            <a:r>
              <a:rPr lang="en-US">
                <a:ea typeface="+mn-lt"/>
                <a:cs typeface="+mn-lt"/>
              </a:rPr>
              <a:t>, </a:t>
            </a:r>
            <a:r>
              <a:rPr lang="en-US" err="1">
                <a:ea typeface="+mn-lt"/>
                <a:cs typeface="+mn-lt"/>
              </a:rPr>
              <a:t>concat</a:t>
            </a:r>
            <a:r>
              <a:rPr lang="en-US">
                <a:ea typeface="+mn-lt"/>
                <a:cs typeface="+mn-lt"/>
              </a:rPr>
              <a:t>('Hi ',</a:t>
            </a:r>
            <a:r>
              <a:rPr lang="en-US" err="1">
                <a:ea typeface="+mn-lt"/>
                <a:cs typeface="+mn-lt"/>
              </a:rPr>
              <a:t>ename</a:t>
            </a:r>
            <a:r>
              <a:rPr lang="en-US">
                <a:ea typeface="+mn-lt"/>
                <a:cs typeface="+mn-lt"/>
              </a:rPr>
              <a:t>) as ename1 from emp</a:t>
            </a:r>
            <a:endParaRPr lang="en-US"/>
          </a:p>
          <a:p>
            <a:r>
              <a:rPr lang="en-US">
                <a:ea typeface="+mn-lt"/>
                <a:cs typeface="+mn-lt"/>
              </a:rPr>
              <a:t>select </a:t>
            </a:r>
            <a:r>
              <a:rPr lang="en-US" err="1">
                <a:ea typeface="+mn-lt"/>
                <a:cs typeface="+mn-lt"/>
              </a:rPr>
              <a:t>ename</a:t>
            </a:r>
            <a:r>
              <a:rPr lang="en-US">
                <a:ea typeface="+mn-lt"/>
                <a:cs typeface="+mn-lt"/>
              </a:rPr>
              <a:t>, right(ename,3) from emp;</a:t>
            </a:r>
            <a:endParaRPr lang="en-US"/>
          </a:p>
          <a:p>
            <a:r>
              <a:rPr lang="en-US">
                <a:ea typeface="+mn-lt"/>
                <a:cs typeface="+mn-lt"/>
              </a:rPr>
              <a:t>select </a:t>
            </a:r>
            <a:r>
              <a:rPr lang="en-US" err="1">
                <a:ea typeface="+mn-lt"/>
                <a:cs typeface="+mn-lt"/>
              </a:rPr>
              <a:t>ename</a:t>
            </a:r>
            <a:r>
              <a:rPr lang="en-US">
                <a:ea typeface="+mn-lt"/>
                <a:cs typeface="+mn-lt"/>
              </a:rPr>
              <a:t>, substring(ename,2,2) from emp;</a:t>
            </a:r>
            <a:endParaRPr lang="en-US"/>
          </a:p>
          <a:p>
            <a:r>
              <a:rPr lang="en-US">
                <a:ea typeface="+mn-lt"/>
                <a:cs typeface="+mn-lt"/>
              </a:rPr>
              <a:t>select </a:t>
            </a:r>
            <a:r>
              <a:rPr lang="en-US" err="1">
                <a:ea typeface="+mn-lt"/>
                <a:cs typeface="+mn-lt"/>
              </a:rPr>
              <a:t>charindex</a:t>
            </a:r>
            <a:r>
              <a:rPr lang="en-US">
                <a:ea typeface="+mn-lt"/>
                <a:cs typeface="+mn-lt"/>
              </a:rPr>
              <a:t>('</a:t>
            </a:r>
            <a:r>
              <a:rPr lang="en-US" err="1">
                <a:ea typeface="+mn-lt"/>
                <a:cs typeface="+mn-lt"/>
              </a:rPr>
              <a:t>sql</a:t>
            </a:r>
            <a:r>
              <a:rPr lang="en-US">
                <a:ea typeface="+mn-lt"/>
                <a:cs typeface="+mn-lt"/>
              </a:rPr>
              <a:t>','</a:t>
            </a:r>
            <a:r>
              <a:rPr lang="en-US" err="1">
                <a:ea typeface="+mn-lt"/>
                <a:cs typeface="+mn-lt"/>
              </a:rPr>
              <a:t>i</a:t>
            </a:r>
            <a:r>
              <a:rPr lang="en-US">
                <a:ea typeface="+mn-lt"/>
                <a:cs typeface="+mn-lt"/>
              </a:rPr>
              <a:t> love </a:t>
            </a:r>
            <a:r>
              <a:rPr lang="en-US" err="1">
                <a:ea typeface="+mn-lt"/>
                <a:cs typeface="+mn-lt"/>
              </a:rPr>
              <a:t>sql</a:t>
            </a:r>
            <a:r>
              <a:rPr lang="en-US">
                <a:ea typeface="+mn-lt"/>
                <a:cs typeface="+mn-lt"/>
              </a:rPr>
              <a:t>')</a:t>
            </a:r>
            <a:endParaRPr lang="en-US"/>
          </a:p>
          <a:p>
            <a:r>
              <a:rPr lang="en-US">
                <a:ea typeface="+mn-lt"/>
                <a:cs typeface="+mn-lt"/>
              </a:rPr>
              <a:t>select </a:t>
            </a:r>
            <a:r>
              <a:rPr lang="en-US" err="1">
                <a:ea typeface="+mn-lt"/>
                <a:cs typeface="+mn-lt"/>
              </a:rPr>
              <a:t>Nullif</a:t>
            </a:r>
            <a:r>
              <a:rPr lang="en-US">
                <a:ea typeface="+mn-lt"/>
                <a:cs typeface="+mn-lt"/>
              </a:rPr>
              <a:t>(</a:t>
            </a:r>
            <a:r>
              <a:rPr lang="en-US" err="1">
                <a:ea typeface="+mn-lt"/>
                <a:cs typeface="+mn-lt"/>
              </a:rPr>
              <a:t>ename</a:t>
            </a:r>
            <a:r>
              <a:rPr lang="en-US">
                <a:ea typeface="+mn-lt"/>
                <a:cs typeface="+mn-lt"/>
              </a:rPr>
              <a:t>,'smith') as ename_0 from emp</a:t>
            </a:r>
            <a:endParaRPr lang="en-US"/>
          </a:p>
          <a:p>
            <a:r>
              <a:rPr lang="en-US">
                <a:ea typeface="+mn-lt"/>
                <a:cs typeface="+mn-lt"/>
              </a:rPr>
              <a:t>select </a:t>
            </a:r>
            <a:r>
              <a:rPr lang="en-US" err="1">
                <a:ea typeface="+mn-lt"/>
                <a:cs typeface="+mn-lt"/>
              </a:rPr>
              <a:t>sal,iif</a:t>
            </a:r>
            <a:r>
              <a:rPr lang="en-US">
                <a:ea typeface="+mn-lt"/>
                <a:cs typeface="+mn-lt"/>
              </a:rPr>
              <a:t>(</a:t>
            </a:r>
            <a:r>
              <a:rPr lang="en-US" err="1">
                <a:ea typeface="+mn-lt"/>
                <a:cs typeface="+mn-lt"/>
              </a:rPr>
              <a:t>sal</a:t>
            </a:r>
            <a:r>
              <a:rPr lang="en-US">
                <a:ea typeface="+mn-lt"/>
                <a:cs typeface="+mn-lt"/>
              </a:rPr>
              <a:t>&gt;3000,'good </a:t>
            </a:r>
            <a:r>
              <a:rPr lang="en-US" err="1">
                <a:ea typeface="+mn-lt"/>
                <a:cs typeface="+mn-lt"/>
              </a:rPr>
              <a:t>sal</a:t>
            </a:r>
            <a:r>
              <a:rPr lang="en-US">
                <a:ea typeface="+mn-lt"/>
                <a:cs typeface="+mn-lt"/>
              </a:rPr>
              <a:t>',</a:t>
            </a:r>
            <a:r>
              <a:rPr lang="en-US" err="1">
                <a:ea typeface="+mn-lt"/>
                <a:cs typeface="+mn-lt"/>
              </a:rPr>
              <a:t>iif</a:t>
            </a:r>
            <a:r>
              <a:rPr lang="en-US">
                <a:ea typeface="+mn-lt"/>
                <a:cs typeface="+mn-lt"/>
              </a:rPr>
              <a:t>(</a:t>
            </a:r>
            <a:r>
              <a:rPr lang="en-US" err="1">
                <a:ea typeface="+mn-lt"/>
                <a:cs typeface="+mn-lt"/>
              </a:rPr>
              <a:t>sal</a:t>
            </a:r>
            <a:r>
              <a:rPr lang="en-US">
                <a:ea typeface="+mn-lt"/>
                <a:cs typeface="+mn-lt"/>
              </a:rPr>
              <a:t>&gt;2000,'avg </a:t>
            </a:r>
            <a:r>
              <a:rPr lang="en-US" err="1">
                <a:ea typeface="+mn-lt"/>
                <a:cs typeface="+mn-lt"/>
              </a:rPr>
              <a:t>sal</a:t>
            </a:r>
            <a:r>
              <a:rPr lang="en-US">
                <a:ea typeface="+mn-lt"/>
                <a:cs typeface="+mn-lt"/>
              </a:rPr>
              <a:t>','poor')) </a:t>
            </a:r>
            <a:r>
              <a:rPr lang="en-US" err="1">
                <a:ea typeface="+mn-lt"/>
                <a:cs typeface="+mn-lt"/>
              </a:rPr>
              <a:t>sal_desc</a:t>
            </a:r>
            <a:r>
              <a:rPr lang="en-US">
                <a:ea typeface="+mn-lt"/>
                <a:cs typeface="+mn-lt"/>
              </a:rPr>
              <a:t> from emp</a:t>
            </a:r>
            <a:endParaRPr lang="en-US"/>
          </a:p>
          <a:p>
            <a:r>
              <a:rPr lang="en-US">
                <a:ea typeface="+mn-lt"/>
                <a:cs typeface="+mn-lt"/>
              </a:rPr>
              <a:t>select </a:t>
            </a:r>
            <a:r>
              <a:rPr lang="en-US" err="1">
                <a:ea typeface="+mn-lt"/>
                <a:cs typeface="+mn-lt"/>
              </a:rPr>
              <a:t>empno,ename,sal</a:t>
            </a:r>
            <a:r>
              <a:rPr lang="en-US">
                <a:ea typeface="+mn-lt"/>
                <a:cs typeface="+mn-lt"/>
              </a:rPr>
              <a:t>, rank() over(order by </a:t>
            </a:r>
            <a:r>
              <a:rPr lang="en-US" err="1">
                <a:ea typeface="+mn-lt"/>
                <a:cs typeface="+mn-lt"/>
              </a:rPr>
              <a:t>sal</a:t>
            </a:r>
            <a:r>
              <a:rPr lang="en-US">
                <a:ea typeface="+mn-lt"/>
                <a:cs typeface="+mn-lt"/>
              </a:rPr>
              <a:t>) as </a:t>
            </a:r>
            <a:r>
              <a:rPr lang="en-US" err="1">
                <a:ea typeface="+mn-lt"/>
                <a:cs typeface="+mn-lt"/>
              </a:rPr>
              <a:t>sal_rank</a:t>
            </a:r>
            <a:r>
              <a:rPr lang="en-US">
                <a:ea typeface="+mn-lt"/>
                <a:cs typeface="+mn-lt"/>
              </a:rPr>
              <a:t> from emp</a:t>
            </a:r>
            <a:endParaRPr lang="en-US"/>
          </a:p>
        </p:txBody>
      </p:sp>
      <p:sp>
        <p:nvSpPr>
          <p:cNvPr id="9" name="TextBox 8">
            <a:extLst>
              <a:ext uri="{FF2B5EF4-FFF2-40B4-BE49-F238E27FC236}">
                <a16:creationId xmlns:a16="http://schemas.microsoft.com/office/drawing/2014/main" id="{D38AACE1-D380-BABF-0381-B0280B0F63BD}"/>
              </a:ext>
            </a:extLst>
          </p:cNvPr>
          <p:cNvSpPr txBox="1"/>
          <p:nvPr/>
        </p:nvSpPr>
        <p:spPr>
          <a:xfrm>
            <a:off x="5206999" y="2554111"/>
            <a:ext cx="6731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b="1"/>
          </a:p>
        </p:txBody>
      </p:sp>
    </p:spTree>
    <p:extLst>
      <p:ext uri="{BB962C8B-B14F-4D97-AF65-F5344CB8AC3E}">
        <p14:creationId xmlns:p14="http://schemas.microsoft.com/office/powerpoint/2010/main" val="188201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946E955-3CBB-09D8-5CBC-BFA2C2082137}"/>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97CFC2D5-EBED-D911-9C11-9A53B47C1A97}"/>
              </a:ext>
            </a:extLst>
          </p:cNvPr>
          <p:cNvSpPr>
            <a:spLocks noGrp="1"/>
          </p:cNvSpPr>
          <p:nvPr>
            <p:ph type="sldNum" sz="quarter" idx="12"/>
          </p:nvPr>
        </p:nvSpPr>
        <p:spPr/>
        <p:txBody>
          <a:bodyPr/>
          <a:lstStyle/>
          <a:p>
            <a:fld id="{A49DFD55-3C28-40EF-9E31-A92D2E4017FF}" type="slidenum">
              <a:rPr lang="en-US" smtClean="0"/>
              <a:pPr/>
              <a:t>7</a:t>
            </a:fld>
            <a:endParaRPr lang="en-US"/>
          </a:p>
        </p:txBody>
      </p:sp>
      <p:sp>
        <p:nvSpPr>
          <p:cNvPr id="7" name="TextBox 6">
            <a:extLst>
              <a:ext uri="{FF2B5EF4-FFF2-40B4-BE49-F238E27FC236}">
                <a16:creationId xmlns:a16="http://schemas.microsoft.com/office/drawing/2014/main" id="{13393421-0443-A4E1-6691-E44878236A5B}"/>
              </a:ext>
            </a:extLst>
          </p:cNvPr>
          <p:cNvSpPr txBox="1"/>
          <p:nvPr/>
        </p:nvSpPr>
        <p:spPr>
          <a:xfrm>
            <a:off x="592666" y="860777"/>
            <a:ext cx="11147777" cy="5334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7F4AC96C-2EF0-2AB0-61E9-AAAB7008378F}"/>
              </a:ext>
            </a:extLst>
          </p:cNvPr>
          <p:cNvSpPr txBox="1"/>
          <p:nvPr/>
        </p:nvSpPr>
        <p:spPr>
          <a:xfrm>
            <a:off x="587962" y="258703"/>
            <a:ext cx="11223037"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a:latin typeface="Segoe UI"/>
              <a:cs typeface="Segoe UI"/>
            </a:endParaRPr>
          </a:p>
          <a:p>
            <a:r>
              <a:rPr lang="en-US" sz="1600">
                <a:latin typeface="Segoe UI"/>
                <a:cs typeface="Segoe UI"/>
              </a:rPr>
              <a:t>select </a:t>
            </a:r>
            <a:r>
              <a:rPr lang="en-US" sz="1600" err="1">
                <a:latin typeface="Segoe UI"/>
                <a:cs typeface="Segoe UI"/>
              </a:rPr>
              <a:t>empno,ename,sal,deptno,dense_rank</a:t>
            </a:r>
            <a:r>
              <a:rPr lang="en-US" sz="1600">
                <a:latin typeface="Segoe UI"/>
                <a:cs typeface="Segoe UI"/>
              </a:rPr>
              <a:t>() over(partition by </a:t>
            </a:r>
            <a:r>
              <a:rPr lang="en-US" sz="1600" err="1">
                <a:latin typeface="Segoe UI"/>
                <a:cs typeface="Segoe UI"/>
              </a:rPr>
              <a:t>deptno</a:t>
            </a:r>
            <a:r>
              <a:rPr lang="en-US" sz="1600">
                <a:latin typeface="Segoe UI"/>
                <a:cs typeface="Segoe UI"/>
              </a:rPr>
              <a:t> order by </a:t>
            </a:r>
            <a:r>
              <a:rPr lang="en-US" sz="1600" err="1">
                <a:latin typeface="Segoe UI"/>
                <a:cs typeface="Segoe UI"/>
              </a:rPr>
              <a:t>sal</a:t>
            </a:r>
            <a:r>
              <a:rPr lang="en-US" sz="1600">
                <a:latin typeface="Segoe UI"/>
                <a:cs typeface="Segoe UI"/>
              </a:rPr>
              <a:t> desc) as </a:t>
            </a:r>
            <a:r>
              <a:rPr lang="en-US" sz="1600" err="1">
                <a:latin typeface="Segoe UI"/>
                <a:cs typeface="Segoe UI"/>
              </a:rPr>
              <a:t>deptrank</a:t>
            </a:r>
            <a:r>
              <a:rPr lang="en-US" sz="1600">
                <a:latin typeface="Segoe UI"/>
                <a:cs typeface="Segoe UI"/>
              </a:rPr>
              <a:t> from emp</a:t>
            </a:r>
          </a:p>
          <a:p>
            <a:r>
              <a:rPr lang="en-US" sz="1600">
                <a:latin typeface="Segoe UI"/>
                <a:cs typeface="Segoe UI"/>
              </a:rPr>
              <a:t>select </a:t>
            </a:r>
            <a:r>
              <a:rPr lang="en-US" sz="1600" err="1">
                <a:latin typeface="Segoe UI"/>
                <a:cs typeface="Segoe UI"/>
              </a:rPr>
              <a:t>row_number</a:t>
            </a:r>
            <a:r>
              <a:rPr lang="en-US" sz="1600">
                <a:latin typeface="Segoe UI"/>
                <a:cs typeface="Segoe UI"/>
              </a:rPr>
              <a:t>() over(order by </a:t>
            </a:r>
            <a:r>
              <a:rPr lang="en-US" sz="1600" err="1">
                <a:latin typeface="Segoe UI"/>
                <a:cs typeface="Segoe UI"/>
              </a:rPr>
              <a:t>empno</a:t>
            </a:r>
            <a:r>
              <a:rPr lang="en-US" sz="1600">
                <a:latin typeface="Segoe UI"/>
                <a:cs typeface="Segoe UI"/>
              </a:rPr>
              <a:t>) as </a:t>
            </a:r>
            <a:r>
              <a:rPr lang="en-US" sz="1600" err="1">
                <a:latin typeface="Segoe UI"/>
                <a:cs typeface="Segoe UI"/>
              </a:rPr>
              <a:t>slno,empno,ename</a:t>
            </a:r>
            <a:r>
              <a:rPr lang="en-US" sz="1600">
                <a:latin typeface="Segoe UI"/>
                <a:cs typeface="Segoe UI"/>
              </a:rPr>
              <a:t> from emp</a:t>
            </a:r>
          </a:p>
          <a:p>
            <a:r>
              <a:rPr lang="en-US" sz="1600">
                <a:latin typeface="Segoe UI"/>
                <a:cs typeface="Segoe UI"/>
              </a:rPr>
              <a:t>select </a:t>
            </a:r>
            <a:r>
              <a:rPr lang="en-US" sz="1600" err="1">
                <a:latin typeface="Segoe UI"/>
                <a:cs typeface="Segoe UI"/>
              </a:rPr>
              <a:t>row_number</a:t>
            </a:r>
            <a:r>
              <a:rPr lang="en-US" sz="1600">
                <a:latin typeface="Segoe UI"/>
                <a:cs typeface="Segoe UI"/>
              </a:rPr>
              <a:t>() over(partition by </a:t>
            </a:r>
            <a:r>
              <a:rPr lang="en-US" sz="1600" err="1">
                <a:latin typeface="Segoe UI"/>
                <a:cs typeface="Segoe UI"/>
              </a:rPr>
              <a:t>deptno</a:t>
            </a:r>
            <a:r>
              <a:rPr lang="en-US" sz="1600">
                <a:latin typeface="Segoe UI"/>
                <a:cs typeface="Segoe UI"/>
              </a:rPr>
              <a:t>) as </a:t>
            </a:r>
            <a:r>
              <a:rPr lang="en-US" sz="1600" err="1">
                <a:latin typeface="Segoe UI"/>
                <a:cs typeface="Segoe UI"/>
              </a:rPr>
              <a:t>slno,empno</a:t>
            </a:r>
            <a:r>
              <a:rPr lang="en-US" sz="1600">
                <a:latin typeface="Segoe UI"/>
                <a:cs typeface="Segoe UI"/>
              </a:rPr>
              <a:t>, </a:t>
            </a:r>
            <a:r>
              <a:rPr lang="en-US" sz="1600" err="1">
                <a:latin typeface="Segoe UI"/>
                <a:cs typeface="Segoe UI"/>
              </a:rPr>
              <a:t>ename</a:t>
            </a:r>
            <a:r>
              <a:rPr lang="en-US" sz="1600">
                <a:latin typeface="Segoe UI"/>
                <a:cs typeface="Segoe UI"/>
              </a:rPr>
              <a:t> from emp</a:t>
            </a:r>
          </a:p>
          <a:p>
            <a:r>
              <a:rPr lang="en-US" sz="1600">
                <a:latin typeface="Segoe UI"/>
                <a:cs typeface="Segoe UI"/>
              </a:rPr>
              <a:t>select * from emp</a:t>
            </a:r>
          </a:p>
          <a:p>
            <a:r>
              <a:rPr lang="en-US" sz="1600">
                <a:latin typeface="Segoe UI"/>
                <a:cs typeface="Segoe UI"/>
              </a:rPr>
              <a:t>select * from dept</a:t>
            </a:r>
          </a:p>
          <a:p>
            <a:endParaRPr lang="en-US" sz="1600">
              <a:latin typeface="Segoe UI"/>
              <a:cs typeface="Segoe UI"/>
            </a:endParaRPr>
          </a:p>
          <a:p>
            <a:r>
              <a:rPr lang="en-US" sz="1600">
                <a:latin typeface="Segoe UI"/>
                <a:cs typeface="Segoe UI"/>
              </a:rPr>
              <a:t>insert into emp values(1,'akshay','it',7902,getdate(),4000,0,70);</a:t>
            </a:r>
          </a:p>
          <a:p>
            <a:r>
              <a:rPr lang="en-US" sz="1600">
                <a:latin typeface="Segoe UI"/>
                <a:cs typeface="Segoe UI"/>
              </a:rPr>
              <a:t>insert into dept values(60,'marketing','chennai')</a:t>
            </a:r>
          </a:p>
          <a:p>
            <a:endParaRPr lang="en-US" sz="1600">
              <a:latin typeface="Segoe UI"/>
              <a:cs typeface="Segoe UI"/>
            </a:endParaRPr>
          </a:p>
          <a:p>
            <a:r>
              <a:rPr lang="en-US" sz="1600">
                <a:latin typeface="Segoe UI"/>
                <a:cs typeface="Segoe UI"/>
              </a:rPr>
              <a:t>insert into dept values(40,'Operation','Boston')</a:t>
            </a:r>
          </a:p>
          <a:p>
            <a:endParaRPr lang="en-US" sz="1600">
              <a:latin typeface="Segoe UI"/>
              <a:cs typeface="Segoe UI"/>
            </a:endParaRPr>
          </a:p>
          <a:p>
            <a:r>
              <a:rPr lang="en-US" sz="1600">
                <a:latin typeface="Segoe UI"/>
                <a:cs typeface="Segoe UI"/>
              </a:rPr>
              <a:t>select </a:t>
            </a:r>
            <a:r>
              <a:rPr lang="en-US" sz="1600" err="1">
                <a:latin typeface="Segoe UI"/>
                <a:cs typeface="Segoe UI"/>
              </a:rPr>
              <a:t>sal</a:t>
            </a:r>
            <a:r>
              <a:rPr lang="en-US" sz="1600">
                <a:latin typeface="Segoe UI"/>
                <a:cs typeface="Segoe UI"/>
              </a:rPr>
              <a:t> from emp where </a:t>
            </a:r>
            <a:r>
              <a:rPr lang="en-US" sz="1600" err="1">
                <a:latin typeface="Segoe UI"/>
                <a:cs typeface="Segoe UI"/>
              </a:rPr>
              <a:t>ename</a:t>
            </a:r>
            <a:r>
              <a:rPr lang="en-US" sz="1600">
                <a:latin typeface="Segoe UI"/>
                <a:cs typeface="Segoe UI"/>
              </a:rPr>
              <a:t>='SMITH'</a:t>
            </a:r>
          </a:p>
          <a:p>
            <a:r>
              <a:rPr lang="en-US" sz="1600">
                <a:latin typeface="Segoe UI"/>
                <a:cs typeface="Segoe UI"/>
              </a:rPr>
              <a:t>select * from emp where </a:t>
            </a:r>
            <a:r>
              <a:rPr lang="en-US" sz="1600" err="1">
                <a:latin typeface="Segoe UI"/>
                <a:cs typeface="Segoe UI"/>
              </a:rPr>
              <a:t>sal</a:t>
            </a:r>
            <a:r>
              <a:rPr lang="en-US" sz="1600">
                <a:latin typeface="Segoe UI"/>
                <a:cs typeface="Segoe UI"/>
              </a:rPr>
              <a:t>&gt;(select </a:t>
            </a:r>
            <a:r>
              <a:rPr lang="en-US" sz="1600" err="1">
                <a:latin typeface="Segoe UI"/>
                <a:cs typeface="Segoe UI"/>
              </a:rPr>
              <a:t>sal</a:t>
            </a:r>
            <a:r>
              <a:rPr lang="en-US" sz="1600">
                <a:latin typeface="Segoe UI"/>
                <a:cs typeface="Segoe UI"/>
              </a:rPr>
              <a:t> from emp where </a:t>
            </a:r>
            <a:r>
              <a:rPr lang="en-US" sz="1600" err="1">
                <a:latin typeface="Segoe UI"/>
                <a:cs typeface="Segoe UI"/>
              </a:rPr>
              <a:t>ename</a:t>
            </a:r>
            <a:r>
              <a:rPr lang="en-US" sz="1600">
                <a:latin typeface="Segoe UI"/>
                <a:cs typeface="Segoe UI"/>
              </a:rPr>
              <a:t>='smith')</a:t>
            </a:r>
          </a:p>
          <a:p>
            <a:r>
              <a:rPr lang="en-US" sz="1600">
                <a:latin typeface="Segoe UI"/>
                <a:cs typeface="Segoe UI"/>
              </a:rPr>
              <a:t>select </a:t>
            </a:r>
            <a:r>
              <a:rPr lang="en-US" sz="1600" err="1">
                <a:latin typeface="Segoe UI"/>
                <a:cs typeface="Segoe UI"/>
              </a:rPr>
              <a:t>ename</a:t>
            </a:r>
            <a:r>
              <a:rPr lang="en-US" sz="1600">
                <a:latin typeface="Segoe UI"/>
                <a:cs typeface="Segoe UI"/>
              </a:rPr>
              <a:t>  from emp where </a:t>
            </a:r>
            <a:r>
              <a:rPr lang="en-US" sz="1600" err="1">
                <a:latin typeface="Segoe UI"/>
                <a:cs typeface="Segoe UI"/>
              </a:rPr>
              <a:t>sal</a:t>
            </a:r>
            <a:r>
              <a:rPr lang="en-US" sz="1600">
                <a:latin typeface="Segoe UI"/>
                <a:cs typeface="Segoe UI"/>
              </a:rPr>
              <a:t>&gt;(select avg(</a:t>
            </a:r>
            <a:r>
              <a:rPr lang="en-US" sz="1600" err="1">
                <a:latin typeface="Segoe UI"/>
                <a:cs typeface="Segoe UI"/>
              </a:rPr>
              <a:t>sal</a:t>
            </a:r>
            <a:r>
              <a:rPr lang="en-US" sz="1600">
                <a:latin typeface="Segoe UI"/>
                <a:cs typeface="Segoe UI"/>
              </a:rPr>
              <a:t>) from emp)</a:t>
            </a:r>
          </a:p>
          <a:p>
            <a:r>
              <a:rPr lang="en-US" sz="1600">
                <a:latin typeface="Segoe UI"/>
                <a:cs typeface="Segoe UI"/>
              </a:rPr>
              <a:t>select </a:t>
            </a:r>
            <a:r>
              <a:rPr lang="en-US" sz="1600" err="1">
                <a:latin typeface="Segoe UI"/>
                <a:cs typeface="Segoe UI"/>
              </a:rPr>
              <a:t>ename</a:t>
            </a:r>
            <a:r>
              <a:rPr lang="en-US" sz="1600">
                <a:latin typeface="Segoe UI"/>
                <a:cs typeface="Segoe UI"/>
              </a:rPr>
              <a:t> from emp where </a:t>
            </a:r>
            <a:r>
              <a:rPr lang="en-US" sz="1600" err="1">
                <a:latin typeface="Segoe UI"/>
                <a:cs typeface="Segoe UI"/>
              </a:rPr>
              <a:t>sal</a:t>
            </a:r>
            <a:r>
              <a:rPr lang="en-US" sz="1600">
                <a:latin typeface="Segoe UI"/>
                <a:cs typeface="Segoe UI"/>
              </a:rPr>
              <a:t> = (select </a:t>
            </a:r>
            <a:r>
              <a:rPr lang="en-US" sz="1600" err="1">
                <a:latin typeface="Segoe UI"/>
                <a:cs typeface="Segoe UI"/>
              </a:rPr>
              <a:t>maX</a:t>
            </a:r>
            <a:r>
              <a:rPr lang="en-US" sz="1600">
                <a:latin typeface="Segoe UI"/>
                <a:cs typeface="Segoe UI"/>
              </a:rPr>
              <a:t>(</a:t>
            </a:r>
            <a:r>
              <a:rPr lang="en-US" sz="1600" err="1">
                <a:latin typeface="Segoe UI"/>
                <a:cs typeface="Segoe UI"/>
              </a:rPr>
              <a:t>sal</a:t>
            </a:r>
            <a:r>
              <a:rPr lang="en-US" sz="1600">
                <a:latin typeface="Segoe UI"/>
                <a:cs typeface="Segoe UI"/>
              </a:rPr>
              <a:t>) from emp)</a:t>
            </a:r>
          </a:p>
          <a:p>
            <a:endParaRPr lang="en-US" sz="1600">
              <a:latin typeface="Segoe UI"/>
              <a:cs typeface="Segoe UI"/>
            </a:endParaRPr>
          </a:p>
          <a:p>
            <a:endParaRPr lang="en-US" sz="1600">
              <a:latin typeface="Segoe UI"/>
              <a:cs typeface="Segoe UI"/>
            </a:endParaRPr>
          </a:p>
          <a:p>
            <a:r>
              <a:rPr lang="en-US" sz="1600">
                <a:latin typeface="Segoe UI"/>
                <a:cs typeface="Segoe UI"/>
              </a:rPr>
              <a:t>select * from dept where </a:t>
            </a:r>
            <a:r>
              <a:rPr lang="en-US" sz="1600" err="1">
                <a:latin typeface="Segoe UI"/>
                <a:cs typeface="Segoe UI"/>
              </a:rPr>
              <a:t>deptno</a:t>
            </a:r>
            <a:r>
              <a:rPr lang="en-US" sz="1600">
                <a:latin typeface="Segoe UI"/>
                <a:cs typeface="Segoe UI"/>
              </a:rPr>
              <a:t> not in (select distinct </a:t>
            </a:r>
            <a:r>
              <a:rPr lang="en-US" sz="1600" err="1">
                <a:latin typeface="Segoe UI"/>
                <a:cs typeface="Segoe UI"/>
              </a:rPr>
              <a:t>deptno</a:t>
            </a:r>
            <a:r>
              <a:rPr lang="en-US" sz="1600">
                <a:latin typeface="Segoe UI"/>
                <a:cs typeface="Segoe UI"/>
              </a:rPr>
              <a:t> from emp)</a:t>
            </a:r>
          </a:p>
          <a:p>
            <a:endParaRPr lang="en-US" sz="1600">
              <a:latin typeface="Segoe UI"/>
              <a:cs typeface="Segoe UI"/>
            </a:endParaRPr>
          </a:p>
          <a:p>
            <a:r>
              <a:rPr lang="en-US" sz="1600">
                <a:latin typeface="Segoe UI"/>
                <a:cs typeface="Segoe UI"/>
              </a:rPr>
              <a:t>select * from emp o where </a:t>
            </a:r>
            <a:r>
              <a:rPr lang="en-US" sz="1600" err="1">
                <a:latin typeface="Segoe UI"/>
                <a:cs typeface="Segoe UI"/>
              </a:rPr>
              <a:t>sal</a:t>
            </a:r>
            <a:r>
              <a:rPr lang="en-US" sz="1600">
                <a:latin typeface="Segoe UI"/>
                <a:cs typeface="Segoe UI"/>
              </a:rPr>
              <a:t>&gt;(select avg(</a:t>
            </a:r>
            <a:r>
              <a:rPr lang="en-US" sz="1600" err="1">
                <a:latin typeface="Segoe UI"/>
                <a:cs typeface="Segoe UI"/>
              </a:rPr>
              <a:t>sal</a:t>
            </a:r>
            <a:r>
              <a:rPr lang="en-US" sz="1600">
                <a:latin typeface="Segoe UI"/>
                <a:cs typeface="Segoe UI"/>
              </a:rPr>
              <a:t>) from emp </a:t>
            </a:r>
            <a:r>
              <a:rPr lang="en-US" sz="1600" err="1">
                <a:latin typeface="Segoe UI"/>
                <a:cs typeface="Segoe UI"/>
              </a:rPr>
              <a:t>i</a:t>
            </a:r>
            <a:r>
              <a:rPr lang="en-US" sz="1600">
                <a:latin typeface="Segoe UI"/>
                <a:cs typeface="Segoe UI"/>
              </a:rPr>
              <a:t> where </a:t>
            </a:r>
            <a:r>
              <a:rPr lang="en-US" sz="1600" err="1">
                <a:latin typeface="Segoe UI"/>
                <a:cs typeface="Segoe UI"/>
              </a:rPr>
              <a:t>o.deptno</a:t>
            </a:r>
            <a:r>
              <a:rPr lang="en-US" sz="1600">
                <a:latin typeface="Segoe UI"/>
                <a:cs typeface="Segoe UI"/>
              </a:rPr>
              <a:t>=</a:t>
            </a:r>
            <a:r>
              <a:rPr lang="en-US" sz="1600" err="1">
                <a:latin typeface="Segoe UI"/>
                <a:cs typeface="Segoe UI"/>
              </a:rPr>
              <a:t>i.deptno</a:t>
            </a:r>
            <a:r>
              <a:rPr lang="en-US" sz="1600">
                <a:latin typeface="Segoe UI"/>
                <a:cs typeface="Segoe UI"/>
              </a:rPr>
              <a:t>);</a:t>
            </a:r>
          </a:p>
          <a:p>
            <a:endParaRPr lang="en-US" sz="1600">
              <a:latin typeface="Segoe UI"/>
              <a:cs typeface="Segoe UI"/>
            </a:endParaRPr>
          </a:p>
          <a:p>
            <a:r>
              <a:rPr lang="en-US" sz="1600">
                <a:latin typeface="Segoe UI"/>
                <a:cs typeface="Segoe UI"/>
              </a:rPr>
              <a:t>select </a:t>
            </a:r>
            <a:r>
              <a:rPr lang="en-US" sz="1600" err="1">
                <a:latin typeface="Segoe UI"/>
                <a:cs typeface="Segoe UI"/>
              </a:rPr>
              <a:t>dname,sum</a:t>
            </a:r>
            <a:r>
              <a:rPr lang="en-US" sz="1600">
                <a:latin typeface="Segoe UI"/>
                <a:cs typeface="Segoe UI"/>
              </a:rPr>
              <a:t>(</a:t>
            </a:r>
            <a:r>
              <a:rPr lang="en-US" sz="1600" err="1">
                <a:latin typeface="Segoe UI"/>
                <a:cs typeface="Segoe UI"/>
              </a:rPr>
              <a:t>sal</a:t>
            </a:r>
            <a:r>
              <a:rPr lang="en-US" sz="1600">
                <a:latin typeface="Segoe UI"/>
                <a:cs typeface="Segoe UI"/>
              </a:rPr>
              <a:t>) as </a:t>
            </a:r>
            <a:r>
              <a:rPr lang="en-US" sz="1600" err="1">
                <a:latin typeface="Segoe UI"/>
                <a:cs typeface="Segoe UI"/>
              </a:rPr>
              <a:t>sum_sal</a:t>
            </a:r>
            <a:r>
              <a:rPr lang="en-US" sz="1600">
                <a:latin typeface="Segoe UI"/>
                <a:cs typeface="Segoe UI"/>
              </a:rPr>
              <a:t>, max(</a:t>
            </a:r>
            <a:r>
              <a:rPr lang="en-US" sz="1600" err="1">
                <a:latin typeface="Segoe UI"/>
                <a:cs typeface="Segoe UI"/>
              </a:rPr>
              <a:t>sal</a:t>
            </a:r>
            <a:r>
              <a:rPr lang="en-US" sz="1600">
                <a:latin typeface="Segoe UI"/>
                <a:cs typeface="Segoe UI"/>
              </a:rPr>
              <a:t>) as </a:t>
            </a:r>
            <a:r>
              <a:rPr lang="en-US" sz="1600" err="1">
                <a:latin typeface="Segoe UI"/>
                <a:cs typeface="Segoe UI"/>
              </a:rPr>
              <a:t>max_sal</a:t>
            </a:r>
            <a:r>
              <a:rPr lang="en-US" sz="1600">
                <a:latin typeface="Segoe UI"/>
                <a:cs typeface="Segoe UI"/>
              </a:rPr>
              <a:t>, avg(</a:t>
            </a:r>
            <a:r>
              <a:rPr lang="en-US" sz="1600" err="1">
                <a:latin typeface="Segoe UI"/>
                <a:cs typeface="Segoe UI"/>
              </a:rPr>
              <a:t>sal</a:t>
            </a:r>
            <a:r>
              <a:rPr lang="en-US" sz="1600">
                <a:latin typeface="Segoe UI"/>
                <a:cs typeface="Segoe UI"/>
              </a:rPr>
              <a:t>) as </a:t>
            </a:r>
            <a:r>
              <a:rPr lang="en-US" sz="1600" err="1">
                <a:latin typeface="Segoe UI"/>
                <a:cs typeface="Segoe UI"/>
              </a:rPr>
              <a:t>avg_sal</a:t>
            </a:r>
            <a:r>
              <a:rPr lang="en-US" sz="1600">
                <a:latin typeface="Segoe UI"/>
                <a:cs typeface="Segoe UI"/>
              </a:rPr>
              <a:t>, count(</a:t>
            </a:r>
            <a:r>
              <a:rPr lang="en-US" sz="1600" err="1">
                <a:latin typeface="Segoe UI"/>
                <a:cs typeface="Segoe UI"/>
              </a:rPr>
              <a:t>sal</a:t>
            </a:r>
            <a:r>
              <a:rPr lang="en-US" sz="1600">
                <a:latin typeface="Segoe UI"/>
                <a:cs typeface="Segoe UI"/>
              </a:rPr>
              <a:t>) as </a:t>
            </a:r>
            <a:r>
              <a:rPr lang="en-US" sz="1600" err="1">
                <a:latin typeface="Segoe UI"/>
                <a:cs typeface="Segoe UI"/>
              </a:rPr>
              <a:t>noofrecords</a:t>
            </a:r>
            <a:r>
              <a:rPr lang="en-US" sz="1600">
                <a:latin typeface="Segoe UI"/>
                <a:cs typeface="Segoe UI"/>
              </a:rPr>
              <a:t> from emp e join dept d on </a:t>
            </a:r>
            <a:r>
              <a:rPr lang="en-US" sz="1600" err="1">
                <a:latin typeface="Segoe UI"/>
                <a:cs typeface="Segoe UI"/>
              </a:rPr>
              <a:t>e.deptno</a:t>
            </a:r>
            <a:r>
              <a:rPr lang="en-US" sz="1600">
                <a:latin typeface="Segoe UI"/>
                <a:cs typeface="Segoe UI"/>
              </a:rPr>
              <a:t>=</a:t>
            </a:r>
            <a:r>
              <a:rPr lang="en-US" sz="1600" err="1">
                <a:latin typeface="Segoe UI"/>
                <a:cs typeface="Segoe UI"/>
              </a:rPr>
              <a:t>d.deptno</a:t>
            </a:r>
            <a:r>
              <a:rPr lang="en-US" sz="1600">
                <a:latin typeface="Segoe UI"/>
                <a:cs typeface="Segoe UI"/>
              </a:rPr>
              <a:t> group by </a:t>
            </a:r>
            <a:r>
              <a:rPr lang="en-US" sz="1600" err="1">
                <a:latin typeface="Segoe UI"/>
                <a:cs typeface="Segoe UI"/>
              </a:rPr>
              <a:t>dname</a:t>
            </a:r>
            <a:r>
              <a:rPr lang="en-US" sz="1600">
                <a:latin typeface="Segoe UI"/>
                <a:cs typeface="Segoe UI"/>
              </a:rPr>
              <a:t> </a:t>
            </a:r>
          </a:p>
          <a:p>
            <a:endParaRPr lang="en-US" sz="1600">
              <a:latin typeface="Segoe UI"/>
              <a:cs typeface="Segoe UI"/>
            </a:endParaRPr>
          </a:p>
          <a:p>
            <a:pPr algn="l"/>
            <a:endParaRPr lang="en-US" sz="1600"/>
          </a:p>
        </p:txBody>
      </p:sp>
    </p:spTree>
    <p:extLst>
      <p:ext uri="{BB962C8B-B14F-4D97-AF65-F5344CB8AC3E}">
        <p14:creationId xmlns:p14="http://schemas.microsoft.com/office/powerpoint/2010/main" val="3001326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7F9B5-A097-44C6-9E8A-6F65D534F82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651AEBA8-55C6-45C9-B32E-3F669A6785AF}">
  <ds:schemaRefs>
    <ds:schemaRef ds:uri="http://schemas.microsoft.com/sharepoint/v3/contenttype/forms"/>
  </ds:schemaRefs>
</ds:datastoreItem>
</file>

<file path=customXml/itemProps3.xml><?xml version="1.0" encoding="utf-8"?>
<ds:datastoreItem xmlns:ds="http://schemas.openxmlformats.org/officeDocument/2006/customXml" ds:itemID="{23F433AB-7807-4CA6-867C-64919B5CD82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Minimalist presentation</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JOURNEY PRESENTATION</vt:lpstr>
      <vt:lpstr>Day 1 – Data Fundamentals and case study</vt:lpstr>
      <vt:lpstr>Day 2 – normalization and big data</vt:lpstr>
      <vt:lpstr>Day 3 – Azure SQL</vt:lpstr>
      <vt:lpstr>Day 3 –  Azure sql</vt:lpstr>
      <vt:lpstr>Day 4 – Azure storage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PRESENTATION</dc:title>
  <dc:creator/>
  <cp:revision>3</cp:revision>
  <dcterms:created xsi:type="dcterms:W3CDTF">2023-08-25T03:59:20Z</dcterms:created>
  <dcterms:modified xsi:type="dcterms:W3CDTF">2023-09-01T10:48:21Z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