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4E8A4A-5C89-4D03-8F4D-7DB09234FA20}">
          <p14:sldIdLst>
            <p14:sldId id="256"/>
            <p14:sldId id="257"/>
            <p14:sldId id="259"/>
            <p14:sldId id="258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</p14:sldIdLst>
        </p14:section>
        <p14:section name="Untitled Section" id="{5D5CAFFE-80B5-43B3-AB73-2546C389493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7BCEC-C1AA-A09B-5110-BDFE0492EF10}" v="376" dt="2023-09-01T09:55:30.674"/>
    <p1510:client id="{49DC397C-B892-1406-54C6-1DB7930F556E}" v="1256" dt="2023-08-26T12:25:43.794"/>
    <p1510:client id="{4FDAD46E-4C11-D8E3-B357-127F5E9FC2D6}" v="1" dt="2023-08-25T04:36:13.256"/>
    <p1510:client id="{641789B1-7AFE-CDFA-0047-C1D3F3C63C2F}" v="120" dt="2023-09-01T10:01:32.972"/>
    <p1510:client id="{6ED92484-6FA0-57E5-6013-C02BB9B549A7}" v="485" dt="2023-09-08T10:06:37.117"/>
    <p1510:client id="{86FB7BCD-6EE7-B4F2-3B8D-8A0C07647EE6}" v="4" dt="2023-08-26T10:19:25.018"/>
    <p1510:client id="{9543939D-8B33-DD06-BEB8-A1CD1BBD4077}" v="253" dt="2023-09-01T08:21:22.670"/>
    <p1510:client id="{BD4F09E0-0600-4781-A393-EE28D024C429}" v="9" dt="2023-08-25T04:12:57.876"/>
    <p1510:client id="{E8D44555-C28D-BBEF-10CA-47F2ED610BF3}" v="3" dt="2023-08-26T10:19:40.90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521" y="4519507"/>
            <a:ext cx="4941771" cy="1152280"/>
          </a:xfrm>
        </p:spPr>
        <p:txBody>
          <a:bodyPr/>
          <a:lstStyle/>
          <a:p>
            <a:r>
              <a:rPr lang="en-US"/>
              <a:t>JOURNEY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9523" y="5765631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AKSHAY 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56050-7C27-258D-8A6A-C747F64F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8783-B26D-B3E7-2D7C-1DFCF7A4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DB8788-5716-E967-3961-44B847A6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0" y="326190"/>
            <a:ext cx="11085093" cy="59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5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AB1A-4DD6-FA2D-19EF-EEC2FA97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1E07-4878-B369-0304-76147615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5173F21-116F-8D51-4E1C-EE108875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8" y="110916"/>
            <a:ext cx="10704093" cy="624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2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80D4-F905-BA49-6561-D84EE3DF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7C99-283B-FBC6-F949-C27DCF9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0D8ECB-2AAE-8358-2C2F-95D90CFB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5" y="144617"/>
            <a:ext cx="10633909" cy="62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3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5802-2250-6D9B-34AE-E0B8F7F3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23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0000"/>
                </a:solidFill>
              </a:rPr>
              <a:t>Day 1 – Azure storage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514-E626-456C-D22C-8125C767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3253-87A7-403A-F15A-F368F571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C5B03-FEE6-1B7A-15D9-54C0B1A36FE3}"/>
              </a:ext>
            </a:extLst>
          </p:cNvPr>
          <p:cNvSpPr txBox="1"/>
          <p:nvPr/>
        </p:nvSpPr>
        <p:spPr>
          <a:xfrm>
            <a:off x="272196" y="1027389"/>
            <a:ext cx="11641666" cy="54014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300" dirty="0">
                <a:ea typeface="+mn-lt"/>
                <a:cs typeface="+mn-lt"/>
              </a:rPr>
              <a:t>•We were given an overview on Azure Storage.</a:t>
            </a:r>
            <a:endParaRPr lang="en-US" sz="2300"/>
          </a:p>
          <a:p>
            <a:pPr algn="just"/>
            <a:r>
              <a:rPr lang="en-US" sz="2300" dirty="0">
                <a:ea typeface="+mn-lt"/>
                <a:cs typeface="+mn-lt"/>
              </a:rPr>
              <a:t>•It offers a variety of storage solutions to help organizations store, manage, and access their data in a scalable, reliable, and secure manner.</a:t>
            </a:r>
            <a:endParaRPr lang="en-US" sz="2300"/>
          </a:p>
          <a:p>
            <a:pPr algn="just"/>
            <a:r>
              <a:rPr lang="en-US" sz="2300" dirty="0">
                <a:ea typeface="+mn-lt"/>
                <a:cs typeface="+mn-lt"/>
              </a:rPr>
              <a:t>•Azure Storage is widely used by businesses and developers for a wide range of applications, including data storage, backup, disaster recovery, and application development.</a:t>
            </a:r>
            <a:endParaRPr lang="en-US" sz="2300"/>
          </a:p>
          <a:p>
            <a:pPr algn="just"/>
            <a:r>
              <a:rPr lang="en-US" sz="2300" dirty="0">
                <a:ea typeface="+mn-lt"/>
                <a:cs typeface="+mn-lt"/>
              </a:rPr>
              <a:t>•We learned how to create a storage account and how to work with containers.</a:t>
            </a:r>
            <a:endParaRPr lang="en-US" sz="2300"/>
          </a:p>
          <a:p>
            <a:pPr algn="just"/>
            <a:r>
              <a:rPr lang="en-US" sz="2300" dirty="0">
                <a:ea typeface="+mn-lt"/>
                <a:cs typeface="+mn-lt"/>
              </a:rPr>
              <a:t>•We also learned about the different data services such as the Blob , Queue, and Table services</a:t>
            </a:r>
            <a:endParaRPr lang="en-US" sz="2300"/>
          </a:p>
          <a:p>
            <a:r>
              <a:rPr lang="en-US" sz="2300" dirty="0">
                <a:ea typeface="+mn-lt"/>
                <a:cs typeface="+mn-lt"/>
              </a:rPr>
              <a:t>•</a:t>
            </a:r>
            <a:r>
              <a:rPr lang="en-US" sz="2300" dirty="0">
                <a:latin typeface="Tenorite"/>
                <a:ea typeface="+mn-lt"/>
                <a:cs typeface="Arial"/>
              </a:rPr>
              <a:t>Also learned out LRS and GRS. </a:t>
            </a:r>
            <a:r>
              <a:rPr lang="en-US" sz="2300" dirty="0">
                <a:solidFill>
                  <a:srgbClr val="111111"/>
                </a:solidFill>
                <a:latin typeface="Tenorite"/>
                <a:ea typeface="+mn-lt"/>
                <a:cs typeface="Arial"/>
              </a:rPr>
              <a:t>LRS and GRS are different redundancies of the Azure storage. LRS stands for Locally Redundant Storage, which means that data is stored three times within a single region. GRS stands for Geo-Redundant Storage, which provides additional redundancy for data storage compared to LRS</a:t>
            </a:r>
            <a:endParaRPr lang="en-US" sz="2300"/>
          </a:p>
          <a:p>
            <a:pPr algn="just"/>
            <a:r>
              <a:rPr lang="en-US" sz="2300" dirty="0">
                <a:ea typeface="+mn-lt"/>
                <a:cs typeface="+mn-lt"/>
              </a:rPr>
              <a:t>•Blob Storage is designed for storing unstructured data, such as documents, images, videos, and backups.</a:t>
            </a:r>
          </a:p>
        </p:txBody>
      </p:sp>
    </p:spTree>
    <p:extLst>
      <p:ext uri="{BB962C8B-B14F-4D97-AF65-F5344CB8AC3E}">
        <p14:creationId xmlns:p14="http://schemas.microsoft.com/office/powerpoint/2010/main" val="107950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AB97-56F4-32C5-97D4-27681078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712"/>
          </a:xfrm>
        </p:spPr>
        <p:txBody>
          <a:bodyPr>
            <a:normAutofit/>
          </a:bodyPr>
          <a:lstStyle/>
          <a:p>
            <a:r>
              <a:rPr lang="en-US" sz="2500">
                <a:ea typeface="+mj-lt"/>
                <a:cs typeface="+mj-lt"/>
              </a:rPr>
              <a:t>Day 2 – resource group creation using bash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EC6D-3DEF-241F-DF1D-0599372B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3D23-6059-AA4A-0759-FF33A8C9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AA8B9-9943-2486-EB3C-417971DCA60A}"/>
              </a:ext>
            </a:extLst>
          </p:cNvPr>
          <p:cNvSpPr txBox="1"/>
          <p:nvPr/>
        </p:nvSpPr>
        <p:spPr>
          <a:xfrm>
            <a:off x="296333" y="903110"/>
            <a:ext cx="11811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  <a:p>
            <a:endParaRPr lang="en-US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7F667-8E8F-040D-0030-36083C8589FB}"/>
              </a:ext>
            </a:extLst>
          </p:cNvPr>
          <p:cNvSpPr txBox="1"/>
          <p:nvPr/>
        </p:nvSpPr>
        <p:spPr>
          <a:xfrm>
            <a:off x="801732" y="1035557"/>
            <a:ext cx="1080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0415FE-CB82-83A0-0690-2E1AB37B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0" y="1082991"/>
            <a:ext cx="11265568" cy="50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8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2C5-DDAC-AB15-FB17-89C7B54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96"/>
            <a:ext cx="10515600" cy="808156"/>
          </a:xfrm>
        </p:spPr>
        <p:txBody>
          <a:bodyPr/>
          <a:lstStyle/>
          <a:p>
            <a:r>
              <a:rPr lang="en-US"/>
              <a:t>Day 3 – </a:t>
            </a:r>
            <a:r>
              <a:rPr lang="en-US">
                <a:ea typeface="+mj-lt"/>
                <a:cs typeface="+mj-lt"/>
              </a:rPr>
              <a:t>Azure storage overview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1E78-98E8-1E60-85F2-0ACB626E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988C-84F3-EC93-41EE-3A3FEE9A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824A4D-DBF6-85B1-7D42-57E070859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6" y="1176357"/>
            <a:ext cx="11205409" cy="49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2192-D85C-DF46-320F-C19492CD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DC98-3A28-EAFF-2A47-2D28714D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A127084-9559-8351-319B-3D5C870A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8" y="911991"/>
            <a:ext cx="11736805" cy="49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B315-08C2-9771-1D77-F10C20F9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119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Day 4 – Azure data factory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C380-BEA4-CF16-64A6-9166E486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1AF6-032D-FD2F-473E-13DE3A2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3FE9D-D1BD-7D86-8421-915DA1529895}"/>
              </a:ext>
            </a:extLst>
          </p:cNvPr>
          <p:cNvSpPr txBox="1"/>
          <p:nvPr/>
        </p:nvSpPr>
        <p:spPr>
          <a:xfrm>
            <a:off x="253999" y="1001889"/>
            <a:ext cx="1168808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Azure Data Factory is a cloud-based data integration service that allows us to create data-driven workflows for orchestrating and automating data movement and data transformation. It can be used for various purposes such as:</a:t>
            </a:r>
            <a:endParaRPr lang="en-US" dirty="0"/>
          </a:p>
          <a:p>
            <a:pPr algn="just"/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Supporting data migrations</a:t>
            </a:r>
            <a:endParaRPr lang="en-US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Getting data from a client’s server or online data to an Azure Data Lake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Azure Data Factory has four key components to define input/output data and process events:</a:t>
            </a:r>
          </a:p>
          <a:p>
            <a:pPr algn="just"/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Datasets represent data structures within the data stores. An input dataset represents the input for an activity, and an output dataset represents the output of an activity.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Linked services define the connection information for external resources. Linked services can be reused across multiple datasets and pipelines.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Pipelines define a logical grouping of activities that together perform a task. A pipeline is made up of one or more activities.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Activities are the processing steps performed on the input datasets. Activities can be chained together to form a pipeline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201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955-3CBB-09D8-5CBC-BFA2C208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AC96C-2EF0-2AB0-61E9-AAAB7008378F}"/>
              </a:ext>
            </a:extLst>
          </p:cNvPr>
          <p:cNvSpPr txBox="1"/>
          <p:nvPr/>
        </p:nvSpPr>
        <p:spPr>
          <a:xfrm>
            <a:off x="397462" y="-1981"/>
            <a:ext cx="1122303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latin typeface="Segoe UI"/>
              <a:cs typeface="Segoe UI"/>
            </a:endParaRPr>
          </a:p>
          <a:p>
            <a:pPr algn="ctr"/>
            <a:r>
              <a:rPr lang="en-US" sz="2800" cap="all" dirty="0">
                <a:ea typeface="+mn-lt"/>
                <a:cs typeface="+mn-lt"/>
              </a:rPr>
              <a:t>Day 4 &amp; 5 – Azure data factory</a:t>
            </a:r>
            <a:endParaRPr lang="en-US" dirty="0"/>
          </a:p>
          <a:p>
            <a:endParaRPr lang="en-US" sz="1600">
              <a:latin typeface="Segoe UI"/>
              <a:cs typeface="Segoe UI"/>
            </a:endParaRPr>
          </a:p>
          <a:p>
            <a:pPr algn="l"/>
            <a:endParaRPr lang="en-US" sz="160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A27C-C9BB-4ADE-142F-89E6BAD5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7" y="815441"/>
            <a:ext cx="10704092" cy="56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2065-4F67-EE1B-3A10-DF6D669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03D5-525C-422B-C76F-53866367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91F217E-86AB-63EA-EF57-AEAF927A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40903"/>
            <a:ext cx="11125198" cy="61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3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274B-601D-2E81-F217-7AE67DE1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73157-86F1-4853-C79F-83F8B77D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F25E3BF-14D1-B52B-DAFC-2B736C38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3042"/>
            <a:ext cx="10974805" cy="60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JOURNEY PRESENTATION</vt:lpstr>
      <vt:lpstr>Day 1 – Azure storage overview</vt:lpstr>
      <vt:lpstr>Day 2 – resource group creation using bash</vt:lpstr>
      <vt:lpstr>Day 3 – Azure storage overview</vt:lpstr>
      <vt:lpstr>PowerPoint Presentation</vt:lpstr>
      <vt:lpstr>Day 4 – Azure data factory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</dc:title>
  <dc:creator/>
  <cp:revision>125</cp:revision>
  <dcterms:created xsi:type="dcterms:W3CDTF">2023-08-25T03:59:20Z</dcterms:created>
  <dcterms:modified xsi:type="dcterms:W3CDTF">2023-09-08T10:07:00Z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