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59" r:id="rId7"/>
    <p:sldId id="258" r:id="rId8"/>
    <p:sldId id="261" r:id="rId9"/>
    <p:sldId id="262" r:id="rId10"/>
    <p:sldId id="265" r:id="rId11"/>
    <p:sldId id="264"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44E8A4A-5C89-4D03-8F4D-7DB09234FA20}">
          <p14:sldIdLst>
            <p14:sldId id="256"/>
            <p14:sldId id="257"/>
            <p14:sldId id="259"/>
            <p14:sldId id="258"/>
            <p14:sldId id="261"/>
            <p14:sldId id="262"/>
            <p14:sldId id="265"/>
            <p14:sldId id="264"/>
            <p14:sldId id="266"/>
            <p14:sldId id="267"/>
            <p14:sldId id="268"/>
            <p14:sldId id="269"/>
          </p14:sldIdLst>
        </p14:section>
        <p14:section name="Untitled Section" id="{5D5CAFFE-80B5-43B3-AB73-2546C389493C}">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07BCEC-C1AA-A09B-5110-BDFE0492EF10}" v="376" dt="2023-09-01T09:55:30.674"/>
    <p1510:client id="{49DC397C-B892-1406-54C6-1DB7930F556E}" v="1256" dt="2023-08-26T12:25:43.794"/>
    <p1510:client id="{4FDAD46E-4C11-D8E3-B357-127F5E9FC2D6}" v="1" dt="2023-08-25T04:36:13.256"/>
    <p1510:client id="{641789B1-7AFE-CDFA-0047-C1D3F3C63C2F}" v="120" dt="2023-09-01T10:01:32.972"/>
    <p1510:client id="{6ED92484-6FA0-57E5-6013-C02BB9B549A7}" v="485" dt="2023-09-08T10:06:37.117"/>
    <p1510:client id="{86FB7BCD-6EE7-B4F2-3B8D-8A0C07647EE6}" v="4" dt="2023-08-26T10:19:25.018"/>
    <p1510:client id="{9543939D-8B33-DD06-BEB8-A1CD1BBD4077}" v="253" dt="2023-09-01T08:21:22.670"/>
    <p1510:client id="{B7F08E5C-F434-6B5D-5066-9E1CBB138364}" v="587" dt="2023-09-19T11:42:02.320"/>
    <p1510:client id="{BD4F09E0-0600-4781-A393-EE28D024C429}" v="9" dt="2023-08-25T04:12:57.876"/>
    <p1510:client id="{E8D44555-C28D-BBEF-10CA-47F2ED610BF3}" v="3" dt="2023-08-26T10:19:40.908"/>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7F243D-DBB3-4874-A1F1-072ACEF8123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F75B7C9-5879-4773-B59E-666FB19E4D2F}">
      <dgm:prSet/>
      <dgm:spPr/>
      <dgm:t>
        <a:bodyPr/>
        <a:lstStyle/>
        <a:p>
          <a:r>
            <a:rPr lang="en-US"/>
            <a:t>Power BI is a business intelligence and data visualization tool developed by Microsoft. It enables users to connect to various data sources, transform and clean data, and create interactive reports and dashboards. Power BI is known for its user-friendly interface and robust capabilities for data exploration and analysis. </a:t>
          </a:r>
        </a:p>
      </dgm:t>
    </dgm:pt>
    <dgm:pt modelId="{A2F31069-742E-4AD1-8379-DB099332A394}" type="parTrans" cxnId="{39515C43-A75B-4FD6-A5F0-8F4FCA045BBF}">
      <dgm:prSet/>
      <dgm:spPr/>
      <dgm:t>
        <a:bodyPr/>
        <a:lstStyle/>
        <a:p>
          <a:endParaRPr lang="en-US"/>
        </a:p>
      </dgm:t>
    </dgm:pt>
    <dgm:pt modelId="{5B08F0F4-CE93-41C2-B152-4D7A8F475C99}" type="sibTrans" cxnId="{39515C43-A75B-4FD6-A5F0-8F4FCA045BBF}">
      <dgm:prSet/>
      <dgm:spPr/>
      <dgm:t>
        <a:bodyPr/>
        <a:lstStyle/>
        <a:p>
          <a:endParaRPr lang="en-US"/>
        </a:p>
      </dgm:t>
    </dgm:pt>
    <dgm:pt modelId="{8BFCCB04-864C-4CFA-950A-595FA37A43FE}">
      <dgm:prSet/>
      <dgm:spPr/>
      <dgm:t>
        <a:bodyPr/>
        <a:lstStyle/>
        <a:p>
          <a:r>
            <a:rPr lang="en-US"/>
            <a:t>Key features include data modeling, DAX (Data Analysis Expressions) for creating calculated measures and columns, a wide range of visualizations, and the ability to publish reports to the Power BI service for sharing and collaboration. It is widely used for data-driven decision-making in organizations, helping users gain valuable insights from their data.</a:t>
          </a:r>
        </a:p>
      </dgm:t>
    </dgm:pt>
    <dgm:pt modelId="{8CE54228-F5FE-49BD-B4CA-AAC805B37470}" type="parTrans" cxnId="{A6FEC4B5-F527-46D2-A30B-F75597164AA0}">
      <dgm:prSet/>
      <dgm:spPr/>
      <dgm:t>
        <a:bodyPr/>
        <a:lstStyle/>
        <a:p>
          <a:endParaRPr lang="en-US"/>
        </a:p>
      </dgm:t>
    </dgm:pt>
    <dgm:pt modelId="{899D3E35-4E8D-4A71-8613-123082E16557}" type="sibTrans" cxnId="{A6FEC4B5-F527-46D2-A30B-F75597164AA0}">
      <dgm:prSet/>
      <dgm:spPr/>
      <dgm:t>
        <a:bodyPr/>
        <a:lstStyle/>
        <a:p>
          <a:endParaRPr lang="en-US"/>
        </a:p>
      </dgm:t>
    </dgm:pt>
    <dgm:pt modelId="{E972D650-4A1B-4FAB-A0B9-055C5869DC39}" type="pres">
      <dgm:prSet presAssocID="{637F243D-DBB3-4874-A1F1-072ACEF81238}" presName="root" presStyleCnt="0">
        <dgm:presLayoutVars>
          <dgm:dir/>
          <dgm:resizeHandles val="exact"/>
        </dgm:presLayoutVars>
      </dgm:prSet>
      <dgm:spPr/>
    </dgm:pt>
    <dgm:pt modelId="{33F6AD44-CF8A-4383-881D-1498CC07EC2D}" type="pres">
      <dgm:prSet presAssocID="{6F75B7C9-5879-4773-B59E-666FB19E4D2F}" presName="compNode" presStyleCnt="0"/>
      <dgm:spPr/>
    </dgm:pt>
    <dgm:pt modelId="{73A0FA9E-6130-4913-886E-DD2146D408B6}" type="pres">
      <dgm:prSet presAssocID="{6F75B7C9-5879-4773-B59E-666FB19E4D2F}" presName="bgRect" presStyleLbl="bgShp" presStyleIdx="0" presStyleCnt="2"/>
      <dgm:spPr/>
    </dgm:pt>
    <dgm:pt modelId="{FF86BED4-5EB3-479B-B6F9-0FA7F1772D8A}" type="pres">
      <dgm:prSet presAssocID="{6F75B7C9-5879-4773-B59E-666FB19E4D2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5DCD4F1-5515-4118-B905-2C545F6E0590}" type="pres">
      <dgm:prSet presAssocID="{6F75B7C9-5879-4773-B59E-666FB19E4D2F}" presName="spaceRect" presStyleCnt="0"/>
      <dgm:spPr/>
    </dgm:pt>
    <dgm:pt modelId="{8B1C52AD-D851-49D9-87B8-0E3A7631D8A9}" type="pres">
      <dgm:prSet presAssocID="{6F75B7C9-5879-4773-B59E-666FB19E4D2F}" presName="parTx" presStyleLbl="revTx" presStyleIdx="0" presStyleCnt="2">
        <dgm:presLayoutVars>
          <dgm:chMax val="0"/>
          <dgm:chPref val="0"/>
        </dgm:presLayoutVars>
      </dgm:prSet>
      <dgm:spPr/>
    </dgm:pt>
    <dgm:pt modelId="{05B83014-BC2F-4B1A-AF85-64731C3DDB85}" type="pres">
      <dgm:prSet presAssocID="{5B08F0F4-CE93-41C2-B152-4D7A8F475C99}" presName="sibTrans" presStyleCnt="0"/>
      <dgm:spPr/>
    </dgm:pt>
    <dgm:pt modelId="{85C456C7-57F9-4AE6-A663-C402F0DD5AF5}" type="pres">
      <dgm:prSet presAssocID="{8BFCCB04-864C-4CFA-950A-595FA37A43FE}" presName="compNode" presStyleCnt="0"/>
      <dgm:spPr/>
    </dgm:pt>
    <dgm:pt modelId="{5A6FB453-9704-4E78-B16C-693A62AAD4D5}" type="pres">
      <dgm:prSet presAssocID="{8BFCCB04-864C-4CFA-950A-595FA37A43FE}" presName="bgRect" presStyleLbl="bgShp" presStyleIdx="1" presStyleCnt="2"/>
      <dgm:spPr/>
    </dgm:pt>
    <dgm:pt modelId="{C0D2AF82-16B9-42B5-A44D-ED0455A90040}" type="pres">
      <dgm:prSet presAssocID="{8BFCCB04-864C-4CFA-950A-595FA37A43F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1EC87F57-EA74-4E6C-ACCE-1592CF66C616}" type="pres">
      <dgm:prSet presAssocID="{8BFCCB04-864C-4CFA-950A-595FA37A43FE}" presName="spaceRect" presStyleCnt="0"/>
      <dgm:spPr/>
    </dgm:pt>
    <dgm:pt modelId="{EA444E91-D772-48A9-88BF-E0CCCC2151AA}" type="pres">
      <dgm:prSet presAssocID="{8BFCCB04-864C-4CFA-950A-595FA37A43FE}" presName="parTx" presStyleLbl="revTx" presStyleIdx="1" presStyleCnt="2">
        <dgm:presLayoutVars>
          <dgm:chMax val="0"/>
          <dgm:chPref val="0"/>
        </dgm:presLayoutVars>
      </dgm:prSet>
      <dgm:spPr/>
    </dgm:pt>
  </dgm:ptLst>
  <dgm:cxnLst>
    <dgm:cxn modelId="{39515C43-A75B-4FD6-A5F0-8F4FCA045BBF}" srcId="{637F243D-DBB3-4874-A1F1-072ACEF81238}" destId="{6F75B7C9-5879-4773-B59E-666FB19E4D2F}" srcOrd="0" destOrd="0" parTransId="{A2F31069-742E-4AD1-8379-DB099332A394}" sibTransId="{5B08F0F4-CE93-41C2-B152-4D7A8F475C99}"/>
    <dgm:cxn modelId="{279F7386-18F7-482A-ABA2-13516626AF7D}" type="presOf" srcId="{8BFCCB04-864C-4CFA-950A-595FA37A43FE}" destId="{EA444E91-D772-48A9-88BF-E0CCCC2151AA}" srcOrd="0" destOrd="0" presId="urn:microsoft.com/office/officeart/2018/2/layout/IconVerticalSolidList"/>
    <dgm:cxn modelId="{09396B9C-6902-4141-A93F-E72B4FFB7E85}" type="presOf" srcId="{637F243D-DBB3-4874-A1F1-072ACEF81238}" destId="{E972D650-4A1B-4FAB-A0B9-055C5869DC39}" srcOrd="0" destOrd="0" presId="urn:microsoft.com/office/officeart/2018/2/layout/IconVerticalSolidList"/>
    <dgm:cxn modelId="{A6FEC4B5-F527-46D2-A30B-F75597164AA0}" srcId="{637F243D-DBB3-4874-A1F1-072ACEF81238}" destId="{8BFCCB04-864C-4CFA-950A-595FA37A43FE}" srcOrd="1" destOrd="0" parTransId="{8CE54228-F5FE-49BD-B4CA-AAC805B37470}" sibTransId="{899D3E35-4E8D-4A71-8613-123082E16557}"/>
    <dgm:cxn modelId="{432294EA-399B-4B9C-B60A-0D85A1F3FB8C}" type="presOf" srcId="{6F75B7C9-5879-4773-B59E-666FB19E4D2F}" destId="{8B1C52AD-D851-49D9-87B8-0E3A7631D8A9}" srcOrd="0" destOrd="0" presId="urn:microsoft.com/office/officeart/2018/2/layout/IconVerticalSolidList"/>
    <dgm:cxn modelId="{96508A7F-ACDB-463A-8F5F-3122417677BD}" type="presParOf" srcId="{E972D650-4A1B-4FAB-A0B9-055C5869DC39}" destId="{33F6AD44-CF8A-4383-881D-1498CC07EC2D}" srcOrd="0" destOrd="0" presId="urn:microsoft.com/office/officeart/2018/2/layout/IconVerticalSolidList"/>
    <dgm:cxn modelId="{EA452EFC-9CE0-411E-BECA-E13AECD4A68E}" type="presParOf" srcId="{33F6AD44-CF8A-4383-881D-1498CC07EC2D}" destId="{73A0FA9E-6130-4913-886E-DD2146D408B6}" srcOrd="0" destOrd="0" presId="urn:microsoft.com/office/officeart/2018/2/layout/IconVerticalSolidList"/>
    <dgm:cxn modelId="{F83FE245-AC12-4B36-A960-D5932C312419}" type="presParOf" srcId="{33F6AD44-CF8A-4383-881D-1498CC07EC2D}" destId="{FF86BED4-5EB3-479B-B6F9-0FA7F1772D8A}" srcOrd="1" destOrd="0" presId="urn:microsoft.com/office/officeart/2018/2/layout/IconVerticalSolidList"/>
    <dgm:cxn modelId="{7C962F62-9A5E-4216-A755-C3BA39885800}" type="presParOf" srcId="{33F6AD44-CF8A-4383-881D-1498CC07EC2D}" destId="{75DCD4F1-5515-4118-B905-2C545F6E0590}" srcOrd="2" destOrd="0" presId="urn:microsoft.com/office/officeart/2018/2/layout/IconVerticalSolidList"/>
    <dgm:cxn modelId="{19A30EA0-0AFE-481E-BFB5-761845D8F50B}" type="presParOf" srcId="{33F6AD44-CF8A-4383-881D-1498CC07EC2D}" destId="{8B1C52AD-D851-49D9-87B8-0E3A7631D8A9}" srcOrd="3" destOrd="0" presId="urn:microsoft.com/office/officeart/2018/2/layout/IconVerticalSolidList"/>
    <dgm:cxn modelId="{A0C0A4A5-3649-4E66-9B1B-6427F75AA409}" type="presParOf" srcId="{E972D650-4A1B-4FAB-A0B9-055C5869DC39}" destId="{05B83014-BC2F-4B1A-AF85-64731C3DDB85}" srcOrd="1" destOrd="0" presId="urn:microsoft.com/office/officeart/2018/2/layout/IconVerticalSolidList"/>
    <dgm:cxn modelId="{E559AB5C-E46E-4F00-AF45-516E0EF3F4E6}" type="presParOf" srcId="{E972D650-4A1B-4FAB-A0B9-055C5869DC39}" destId="{85C456C7-57F9-4AE6-A663-C402F0DD5AF5}" srcOrd="2" destOrd="0" presId="urn:microsoft.com/office/officeart/2018/2/layout/IconVerticalSolidList"/>
    <dgm:cxn modelId="{B262CEF2-C7CD-46C7-A1E7-98BCBF896B79}" type="presParOf" srcId="{85C456C7-57F9-4AE6-A663-C402F0DD5AF5}" destId="{5A6FB453-9704-4E78-B16C-693A62AAD4D5}" srcOrd="0" destOrd="0" presId="urn:microsoft.com/office/officeart/2018/2/layout/IconVerticalSolidList"/>
    <dgm:cxn modelId="{F22BE01D-8C92-44F4-9DF5-182A12037EF7}" type="presParOf" srcId="{85C456C7-57F9-4AE6-A663-C402F0DD5AF5}" destId="{C0D2AF82-16B9-42B5-A44D-ED0455A90040}" srcOrd="1" destOrd="0" presId="urn:microsoft.com/office/officeart/2018/2/layout/IconVerticalSolidList"/>
    <dgm:cxn modelId="{151A8D0A-19D8-464C-8ED2-E162E7E9506D}" type="presParOf" srcId="{85C456C7-57F9-4AE6-A663-C402F0DD5AF5}" destId="{1EC87F57-EA74-4E6C-ACCE-1592CF66C616}" srcOrd="2" destOrd="0" presId="urn:microsoft.com/office/officeart/2018/2/layout/IconVerticalSolidList"/>
    <dgm:cxn modelId="{68F7E241-DBF2-468F-8C8E-C07C3CE18ABA}" type="presParOf" srcId="{85C456C7-57F9-4AE6-A663-C402F0DD5AF5}" destId="{EA444E91-D772-48A9-88BF-E0CCCC2151A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A0FA9E-6130-4913-886E-DD2146D408B6}">
      <dsp:nvSpPr>
        <dsp:cNvPr id="0" name=""/>
        <dsp:cNvSpPr/>
      </dsp:nvSpPr>
      <dsp:spPr>
        <a:xfrm>
          <a:off x="0" y="608548"/>
          <a:ext cx="10515600" cy="112347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86BED4-5EB3-479B-B6F9-0FA7F1772D8A}">
      <dsp:nvSpPr>
        <dsp:cNvPr id="0" name=""/>
        <dsp:cNvSpPr/>
      </dsp:nvSpPr>
      <dsp:spPr>
        <a:xfrm>
          <a:off x="339850" y="861329"/>
          <a:ext cx="617910" cy="6179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1C52AD-D851-49D9-87B8-0E3A7631D8A9}">
      <dsp:nvSpPr>
        <dsp:cNvPr id="0" name=""/>
        <dsp:cNvSpPr/>
      </dsp:nvSpPr>
      <dsp:spPr>
        <a:xfrm>
          <a:off x="1297612" y="608548"/>
          <a:ext cx="9217987" cy="1123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901" tIns="118901" rIns="118901" bIns="118901" numCol="1" spcCol="1270" anchor="ctr" anchorCtr="0">
          <a:noAutofit/>
        </a:bodyPr>
        <a:lstStyle/>
        <a:p>
          <a:pPr marL="0" lvl="0" indent="0" algn="l" defTabSz="711200">
            <a:lnSpc>
              <a:spcPct val="90000"/>
            </a:lnSpc>
            <a:spcBef>
              <a:spcPct val="0"/>
            </a:spcBef>
            <a:spcAft>
              <a:spcPct val="35000"/>
            </a:spcAft>
            <a:buNone/>
          </a:pPr>
          <a:r>
            <a:rPr lang="en-US" sz="1600" kern="1200"/>
            <a:t>Power BI is a business intelligence and data visualization tool developed by Microsoft. It enables users to connect to various data sources, transform and clean data, and create interactive reports and dashboards. Power BI is known for its user-friendly interface and robust capabilities for data exploration and analysis. </a:t>
          </a:r>
        </a:p>
      </dsp:txBody>
      <dsp:txXfrm>
        <a:off x="1297612" y="608548"/>
        <a:ext cx="9217987" cy="1123473"/>
      </dsp:txXfrm>
    </dsp:sp>
    <dsp:sp modelId="{5A6FB453-9704-4E78-B16C-693A62AAD4D5}">
      <dsp:nvSpPr>
        <dsp:cNvPr id="0" name=""/>
        <dsp:cNvSpPr/>
      </dsp:nvSpPr>
      <dsp:spPr>
        <a:xfrm>
          <a:off x="0" y="2012890"/>
          <a:ext cx="10515600" cy="112347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D2AF82-16B9-42B5-A44D-ED0455A90040}">
      <dsp:nvSpPr>
        <dsp:cNvPr id="0" name=""/>
        <dsp:cNvSpPr/>
      </dsp:nvSpPr>
      <dsp:spPr>
        <a:xfrm>
          <a:off x="339850" y="2265672"/>
          <a:ext cx="617910" cy="6179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444E91-D772-48A9-88BF-E0CCCC2151AA}">
      <dsp:nvSpPr>
        <dsp:cNvPr id="0" name=""/>
        <dsp:cNvSpPr/>
      </dsp:nvSpPr>
      <dsp:spPr>
        <a:xfrm>
          <a:off x="1297612" y="2012890"/>
          <a:ext cx="9217987" cy="1123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901" tIns="118901" rIns="118901" bIns="118901" numCol="1" spcCol="1270" anchor="ctr" anchorCtr="0">
          <a:noAutofit/>
        </a:bodyPr>
        <a:lstStyle/>
        <a:p>
          <a:pPr marL="0" lvl="0" indent="0" algn="l" defTabSz="711200">
            <a:lnSpc>
              <a:spcPct val="90000"/>
            </a:lnSpc>
            <a:spcBef>
              <a:spcPct val="0"/>
            </a:spcBef>
            <a:spcAft>
              <a:spcPct val="35000"/>
            </a:spcAft>
            <a:buNone/>
          </a:pPr>
          <a:r>
            <a:rPr lang="en-US" sz="1600" kern="1200"/>
            <a:t>Key features include data modeling, DAX (Data Analysis Expressions) for creating calculated measures and columns, a wide range of visualizations, and the ability to publish reports to the Power BI service for sharing and collaboration. It is widely used for data-driven decision-making in organizations, helping users gain valuable insights from their data.</a:t>
          </a:r>
        </a:p>
      </dsp:txBody>
      <dsp:txXfrm>
        <a:off x="1297612" y="2012890"/>
        <a:ext cx="9217987" cy="112347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9/19/2023</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9/19/2023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519521" y="4519507"/>
            <a:ext cx="4941771" cy="1152280"/>
          </a:xfrm>
        </p:spPr>
        <p:txBody>
          <a:bodyPr/>
          <a:lstStyle/>
          <a:p>
            <a:r>
              <a:rPr lang="en-US"/>
              <a:t>JOURNEY PRESENTATION</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519523" y="5765631"/>
            <a:ext cx="4941770" cy="396660"/>
          </a:xfrm>
        </p:spPr>
        <p:txBody>
          <a:bodyPr vert="horz" lIns="91440" tIns="45720" rIns="91440" bIns="45720" rtlCol="0" anchor="t">
            <a:normAutofit/>
          </a:bodyPr>
          <a:lstStyle/>
          <a:p>
            <a:r>
              <a:rPr lang="en-US"/>
              <a:t>AKSHAY P</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E95AB1A-4DD6-FA2D-19EF-EEC2FA97B798}"/>
              </a:ext>
            </a:extLst>
          </p:cNvPr>
          <p:cNvSpPr>
            <a:spLocks noGrp="1"/>
          </p:cNvSpPr>
          <p:nvPr>
            <p:ph type="dt" sz="half" idx="10"/>
          </p:nvPr>
        </p:nvSpPr>
        <p:spPr/>
        <p:txBody>
          <a:bodyPr/>
          <a:lstStyle/>
          <a:p>
            <a:r>
              <a:rPr lang="en-US"/>
              <a:t>20XX</a:t>
            </a:r>
          </a:p>
        </p:txBody>
      </p:sp>
      <p:sp>
        <p:nvSpPr>
          <p:cNvPr id="6" name="Slide Number Placeholder 5">
            <a:extLst>
              <a:ext uri="{FF2B5EF4-FFF2-40B4-BE49-F238E27FC236}">
                <a16:creationId xmlns:a16="http://schemas.microsoft.com/office/drawing/2014/main" id="{CC4B1E07-4878-B369-0304-761476150ED7}"/>
              </a:ext>
            </a:extLst>
          </p:cNvPr>
          <p:cNvSpPr>
            <a:spLocks noGrp="1"/>
          </p:cNvSpPr>
          <p:nvPr>
            <p:ph type="sldNum" sz="quarter" idx="12"/>
          </p:nvPr>
        </p:nvSpPr>
        <p:spPr/>
        <p:txBody>
          <a:bodyPr/>
          <a:lstStyle/>
          <a:p>
            <a:fld id="{A49DFD55-3C28-40EF-9E31-A92D2E4017FF}" type="slidenum">
              <a:rPr lang="en-US" smtClean="0"/>
              <a:pPr/>
              <a:t>10</a:t>
            </a:fld>
            <a:endParaRPr lang="en-US"/>
          </a:p>
        </p:txBody>
      </p:sp>
      <p:pic>
        <p:nvPicPr>
          <p:cNvPr id="2" name="Picture 1" descr="A screenshot of a computer&#10;&#10;Description automatically generated">
            <a:extLst>
              <a:ext uri="{FF2B5EF4-FFF2-40B4-BE49-F238E27FC236}">
                <a16:creationId xmlns:a16="http://schemas.microsoft.com/office/drawing/2014/main" id="{8FCA80EC-1498-669D-2D5C-BF26222F078F}"/>
              </a:ext>
            </a:extLst>
          </p:cNvPr>
          <p:cNvPicPr>
            <a:picLocks noChangeAspect="1"/>
          </p:cNvPicPr>
          <p:nvPr/>
        </p:nvPicPr>
        <p:blipFill>
          <a:blip r:embed="rId2"/>
          <a:stretch>
            <a:fillRect/>
          </a:stretch>
        </p:blipFill>
        <p:spPr>
          <a:xfrm>
            <a:off x="1584960" y="610870"/>
            <a:ext cx="9245600" cy="5758180"/>
          </a:xfrm>
          <a:prstGeom prst="rect">
            <a:avLst/>
          </a:prstGeom>
        </p:spPr>
      </p:pic>
    </p:spTree>
    <p:extLst>
      <p:ext uri="{BB962C8B-B14F-4D97-AF65-F5344CB8AC3E}">
        <p14:creationId xmlns:p14="http://schemas.microsoft.com/office/powerpoint/2010/main" val="3130825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E680D4-F905-BA49-6561-D84EE3DF680E}"/>
              </a:ext>
            </a:extLst>
          </p:cNvPr>
          <p:cNvSpPr>
            <a:spLocks noGrp="1"/>
          </p:cNvSpPr>
          <p:nvPr>
            <p:ph type="dt" sz="half" idx="10"/>
          </p:nvPr>
        </p:nvSpPr>
        <p:spPr/>
        <p:txBody>
          <a:bodyPr/>
          <a:lstStyle/>
          <a:p>
            <a:r>
              <a:rPr lang="en-US"/>
              <a:t>20XX</a:t>
            </a:r>
          </a:p>
        </p:txBody>
      </p:sp>
      <p:sp>
        <p:nvSpPr>
          <p:cNvPr id="6" name="Slide Number Placeholder 5">
            <a:extLst>
              <a:ext uri="{FF2B5EF4-FFF2-40B4-BE49-F238E27FC236}">
                <a16:creationId xmlns:a16="http://schemas.microsoft.com/office/drawing/2014/main" id="{0C087C99-283B-FBC6-F949-C27DCF946EBD}"/>
              </a:ext>
            </a:extLst>
          </p:cNvPr>
          <p:cNvSpPr>
            <a:spLocks noGrp="1"/>
          </p:cNvSpPr>
          <p:nvPr>
            <p:ph type="sldNum" sz="quarter" idx="12"/>
          </p:nvPr>
        </p:nvSpPr>
        <p:spPr/>
        <p:txBody>
          <a:bodyPr/>
          <a:lstStyle/>
          <a:p>
            <a:fld id="{A49DFD55-3C28-40EF-9E31-A92D2E4017FF}" type="slidenum">
              <a:rPr lang="en-US" smtClean="0"/>
              <a:pPr/>
              <a:t>11</a:t>
            </a:fld>
            <a:endParaRPr lang="en-US"/>
          </a:p>
        </p:txBody>
      </p:sp>
      <p:sp>
        <p:nvSpPr>
          <p:cNvPr id="2" name="TextBox 1">
            <a:extLst>
              <a:ext uri="{FF2B5EF4-FFF2-40B4-BE49-F238E27FC236}">
                <a16:creationId xmlns:a16="http://schemas.microsoft.com/office/drawing/2014/main" id="{25ED6B43-3E3A-9215-4827-444367E18F84}"/>
              </a:ext>
            </a:extLst>
          </p:cNvPr>
          <p:cNvSpPr txBox="1"/>
          <p:nvPr/>
        </p:nvSpPr>
        <p:spPr>
          <a:xfrm>
            <a:off x="3855719" y="381000"/>
            <a:ext cx="493775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800" b="1" dirty="0">
                <a:ea typeface="+mn-lt"/>
                <a:cs typeface="+mn-lt"/>
              </a:rPr>
              <a:t>Visualizations</a:t>
            </a:r>
            <a:endParaRPr lang="en-US" dirty="0"/>
          </a:p>
        </p:txBody>
      </p:sp>
      <p:pic>
        <p:nvPicPr>
          <p:cNvPr id="3" name="Picture 2" descr="A pie chart with numbers and a few percentages&#10;&#10;Description automatically generated">
            <a:extLst>
              <a:ext uri="{FF2B5EF4-FFF2-40B4-BE49-F238E27FC236}">
                <a16:creationId xmlns:a16="http://schemas.microsoft.com/office/drawing/2014/main" id="{C62E5495-9C31-A752-FC64-BFF34102D2E1}"/>
              </a:ext>
            </a:extLst>
          </p:cNvPr>
          <p:cNvPicPr>
            <a:picLocks noChangeAspect="1"/>
          </p:cNvPicPr>
          <p:nvPr/>
        </p:nvPicPr>
        <p:blipFill>
          <a:blip r:embed="rId2"/>
          <a:stretch>
            <a:fillRect/>
          </a:stretch>
        </p:blipFill>
        <p:spPr>
          <a:xfrm>
            <a:off x="457200" y="2152477"/>
            <a:ext cx="4856480" cy="3863686"/>
          </a:xfrm>
          <a:prstGeom prst="rect">
            <a:avLst/>
          </a:prstGeom>
        </p:spPr>
      </p:pic>
      <p:pic>
        <p:nvPicPr>
          <p:cNvPr id="5" name="Picture 4" descr="A graph of blue bars&#10;&#10;Description automatically generated">
            <a:extLst>
              <a:ext uri="{FF2B5EF4-FFF2-40B4-BE49-F238E27FC236}">
                <a16:creationId xmlns:a16="http://schemas.microsoft.com/office/drawing/2014/main" id="{424FB373-AE1C-30F1-0670-B35C50722AC1}"/>
              </a:ext>
            </a:extLst>
          </p:cNvPr>
          <p:cNvPicPr>
            <a:picLocks noChangeAspect="1"/>
          </p:cNvPicPr>
          <p:nvPr/>
        </p:nvPicPr>
        <p:blipFill>
          <a:blip r:embed="rId3"/>
          <a:stretch>
            <a:fillRect/>
          </a:stretch>
        </p:blipFill>
        <p:spPr>
          <a:xfrm>
            <a:off x="6685280" y="2148242"/>
            <a:ext cx="4206240" cy="3983915"/>
          </a:xfrm>
          <a:prstGeom prst="rect">
            <a:avLst/>
          </a:prstGeom>
        </p:spPr>
      </p:pic>
      <p:sp>
        <p:nvSpPr>
          <p:cNvPr id="8" name="TextBox 7">
            <a:extLst>
              <a:ext uri="{FF2B5EF4-FFF2-40B4-BE49-F238E27FC236}">
                <a16:creationId xmlns:a16="http://schemas.microsoft.com/office/drawing/2014/main" id="{AD222B66-64C1-125F-A9B8-97684923F13B}"/>
              </a:ext>
            </a:extLst>
          </p:cNvPr>
          <p:cNvSpPr txBox="1"/>
          <p:nvPr/>
        </p:nvSpPr>
        <p:spPr>
          <a:xfrm>
            <a:off x="716280" y="1376680"/>
            <a:ext cx="402336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     Location wise revenue</a:t>
            </a:r>
            <a:endParaRPr lang="en-US" sz="2400" dirty="0"/>
          </a:p>
          <a:p>
            <a:pPr algn="l"/>
            <a:endParaRPr lang="en-US" sz="2000" dirty="0"/>
          </a:p>
        </p:txBody>
      </p:sp>
      <p:sp>
        <p:nvSpPr>
          <p:cNvPr id="9" name="TextBox 8">
            <a:extLst>
              <a:ext uri="{FF2B5EF4-FFF2-40B4-BE49-F238E27FC236}">
                <a16:creationId xmlns:a16="http://schemas.microsoft.com/office/drawing/2014/main" id="{31676115-3C16-8B44-D0F4-F3C5315CF939}"/>
              </a:ext>
            </a:extLst>
          </p:cNvPr>
          <p:cNvSpPr txBox="1"/>
          <p:nvPr/>
        </p:nvSpPr>
        <p:spPr>
          <a:xfrm>
            <a:off x="7152640" y="1386840"/>
            <a:ext cx="315468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dirty="0">
                <a:ea typeface="+mn-lt"/>
                <a:cs typeface="+mn-lt"/>
              </a:rPr>
              <a:t>Quantity vs product</a:t>
            </a:r>
            <a:endParaRPr lang="en-US" dirty="0"/>
          </a:p>
          <a:p>
            <a:pPr algn="l"/>
            <a:endParaRPr lang="en-US" dirty="0"/>
          </a:p>
        </p:txBody>
      </p:sp>
    </p:spTree>
    <p:extLst>
      <p:ext uri="{BB962C8B-B14F-4D97-AF65-F5344CB8AC3E}">
        <p14:creationId xmlns:p14="http://schemas.microsoft.com/office/powerpoint/2010/main" val="3365836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DC05A24-A06E-BA9F-ADBD-FE0B31F66FE7}"/>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403E7A08-05BB-D0E0-142D-3D761713FFCD}"/>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DF93F395-72C2-0A9C-0200-1473D2808093}"/>
              </a:ext>
            </a:extLst>
          </p:cNvPr>
          <p:cNvSpPr>
            <a:spLocks noGrp="1"/>
          </p:cNvSpPr>
          <p:nvPr>
            <p:ph type="sldNum" sz="quarter" idx="12"/>
          </p:nvPr>
        </p:nvSpPr>
        <p:spPr/>
        <p:txBody>
          <a:bodyPr/>
          <a:lstStyle/>
          <a:p>
            <a:fld id="{A49DFD55-3C28-40EF-9E31-A92D2E4017FF}" type="slidenum">
              <a:rPr lang="en-US" smtClean="0"/>
              <a:pPr/>
              <a:t>12</a:t>
            </a:fld>
            <a:endParaRPr lang="en-US"/>
          </a:p>
        </p:txBody>
      </p:sp>
      <p:sp>
        <p:nvSpPr>
          <p:cNvPr id="7" name="TextBox 6">
            <a:extLst>
              <a:ext uri="{FF2B5EF4-FFF2-40B4-BE49-F238E27FC236}">
                <a16:creationId xmlns:a16="http://schemas.microsoft.com/office/drawing/2014/main" id="{7AA94354-A402-360E-B11F-79F2D8D95E98}"/>
              </a:ext>
            </a:extLst>
          </p:cNvPr>
          <p:cNvSpPr txBox="1"/>
          <p:nvPr/>
        </p:nvSpPr>
        <p:spPr>
          <a:xfrm>
            <a:off x="3581400" y="477520"/>
            <a:ext cx="555752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dirty="0">
                <a:ea typeface="+mn-lt"/>
                <a:cs typeface="+mn-lt"/>
              </a:rPr>
              <a:t>Revenue by Quarter</a:t>
            </a:r>
            <a:endParaRPr lang="en-US"/>
          </a:p>
        </p:txBody>
      </p:sp>
      <p:pic>
        <p:nvPicPr>
          <p:cNvPr id="8" name="Picture 7" descr="A blue line graph on a white background&#10;&#10;Description automatically generated">
            <a:extLst>
              <a:ext uri="{FF2B5EF4-FFF2-40B4-BE49-F238E27FC236}">
                <a16:creationId xmlns:a16="http://schemas.microsoft.com/office/drawing/2014/main" id="{6AEBCBA2-F1E1-ED7C-94FB-54B36D0262AC}"/>
              </a:ext>
            </a:extLst>
          </p:cNvPr>
          <p:cNvPicPr>
            <a:picLocks noChangeAspect="1"/>
          </p:cNvPicPr>
          <p:nvPr/>
        </p:nvPicPr>
        <p:blipFill>
          <a:blip r:embed="rId2"/>
          <a:stretch>
            <a:fillRect/>
          </a:stretch>
        </p:blipFill>
        <p:spPr>
          <a:xfrm>
            <a:off x="2397760" y="1493662"/>
            <a:ext cx="7223760" cy="4683476"/>
          </a:xfrm>
          <a:prstGeom prst="rect">
            <a:avLst/>
          </a:prstGeom>
        </p:spPr>
      </p:pic>
    </p:spTree>
    <p:extLst>
      <p:ext uri="{BB962C8B-B14F-4D97-AF65-F5344CB8AC3E}">
        <p14:creationId xmlns:p14="http://schemas.microsoft.com/office/powerpoint/2010/main" val="2301088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55802-2250-6D9B-34AE-E0B8F7F34DD5}"/>
              </a:ext>
            </a:extLst>
          </p:cNvPr>
          <p:cNvSpPr>
            <a:spLocks noGrp="1"/>
          </p:cNvSpPr>
          <p:nvPr>
            <p:ph type="title"/>
          </p:nvPr>
        </p:nvSpPr>
        <p:spPr>
          <a:xfrm>
            <a:off x="828040" y="202565"/>
            <a:ext cx="10525760" cy="820950"/>
          </a:xfrm>
        </p:spPr>
        <p:txBody>
          <a:bodyPr>
            <a:noAutofit/>
          </a:bodyPr>
          <a:lstStyle/>
          <a:p>
            <a:r>
              <a:rPr lang="en-US" sz="6000"/>
              <a:t>Agenda</a:t>
            </a:r>
            <a:endParaRPr lang="en-US" sz="6000" dirty="0"/>
          </a:p>
        </p:txBody>
      </p:sp>
      <p:sp>
        <p:nvSpPr>
          <p:cNvPr id="4" name="Date Placeholder 3">
            <a:extLst>
              <a:ext uri="{FF2B5EF4-FFF2-40B4-BE49-F238E27FC236}">
                <a16:creationId xmlns:a16="http://schemas.microsoft.com/office/drawing/2014/main" id="{07A74514-E626-456C-D22C-8125C7671595}"/>
              </a:ext>
            </a:extLst>
          </p:cNvPr>
          <p:cNvSpPr>
            <a:spLocks noGrp="1"/>
          </p:cNvSpPr>
          <p:nvPr>
            <p:ph type="dt" sz="half" idx="10"/>
          </p:nvPr>
        </p:nvSpPr>
        <p:spPr/>
        <p:txBody>
          <a:bodyPr/>
          <a:lstStyle/>
          <a:p>
            <a:r>
              <a:rPr lang="en-US"/>
              <a:t>20XX</a:t>
            </a:r>
          </a:p>
        </p:txBody>
      </p:sp>
      <p:sp>
        <p:nvSpPr>
          <p:cNvPr id="6" name="Slide Number Placeholder 5">
            <a:extLst>
              <a:ext uri="{FF2B5EF4-FFF2-40B4-BE49-F238E27FC236}">
                <a16:creationId xmlns:a16="http://schemas.microsoft.com/office/drawing/2014/main" id="{E5A73253-87A7-403A-F15A-F368F57125E4}"/>
              </a:ext>
            </a:extLst>
          </p:cNvPr>
          <p:cNvSpPr>
            <a:spLocks noGrp="1"/>
          </p:cNvSpPr>
          <p:nvPr>
            <p:ph type="sldNum" sz="quarter" idx="12"/>
          </p:nvPr>
        </p:nvSpPr>
        <p:spPr/>
        <p:txBody>
          <a:bodyPr/>
          <a:lstStyle/>
          <a:p>
            <a:fld id="{A49DFD55-3C28-40EF-9E31-A92D2E4017FF}" type="slidenum">
              <a:rPr lang="en-US" smtClean="0"/>
              <a:pPr/>
              <a:t>2</a:t>
            </a:fld>
            <a:endParaRPr lang="en-US"/>
          </a:p>
        </p:txBody>
      </p:sp>
      <p:sp>
        <p:nvSpPr>
          <p:cNvPr id="16" name="TextBox 15">
            <a:extLst>
              <a:ext uri="{FF2B5EF4-FFF2-40B4-BE49-F238E27FC236}">
                <a16:creationId xmlns:a16="http://schemas.microsoft.com/office/drawing/2014/main" id="{EC9C5B03-FEE6-1B7A-15D9-54C0B1A36FE3}"/>
              </a:ext>
            </a:extLst>
          </p:cNvPr>
          <p:cNvSpPr txBox="1"/>
          <p:nvPr/>
        </p:nvSpPr>
        <p:spPr>
          <a:xfrm>
            <a:off x="272196" y="1027389"/>
            <a:ext cx="11641666" cy="4462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2300" dirty="0">
              <a:ea typeface="+mn-lt"/>
              <a:cs typeface="+mn-lt"/>
            </a:endParaRPr>
          </a:p>
        </p:txBody>
      </p:sp>
      <p:pic>
        <p:nvPicPr>
          <p:cNvPr id="5" name="Picture 4" descr="A blue and white rectangles with black text&#10;&#10;Description automatically generated">
            <a:extLst>
              <a:ext uri="{FF2B5EF4-FFF2-40B4-BE49-F238E27FC236}">
                <a16:creationId xmlns:a16="http://schemas.microsoft.com/office/drawing/2014/main" id="{02A9559B-E17C-58F6-ED40-3D6A13D282A8}"/>
              </a:ext>
            </a:extLst>
          </p:cNvPr>
          <p:cNvPicPr>
            <a:picLocks noChangeAspect="1"/>
          </p:cNvPicPr>
          <p:nvPr/>
        </p:nvPicPr>
        <p:blipFill>
          <a:blip r:embed="rId2"/>
          <a:stretch>
            <a:fillRect/>
          </a:stretch>
        </p:blipFill>
        <p:spPr>
          <a:xfrm>
            <a:off x="619760" y="1544472"/>
            <a:ext cx="10922000" cy="3758896"/>
          </a:xfrm>
          <a:prstGeom prst="rect">
            <a:avLst/>
          </a:prstGeom>
        </p:spPr>
      </p:pic>
    </p:spTree>
    <p:extLst>
      <p:ext uri="{BB962C8B-B14F-4D97-AF65-F5344CB8AC3E}">
        <p14:creationId xmlns:p14="http://schemas.microsoft.com/office/powerpoint/2010/main" val="1079503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5AB97-56F4-32C5-97D4-27681078B551}"/>
              </a:ext>
            </a:extLst>
          </p:cNvPr>
          <p:cNvSpPr>
            <a:spLocks noGrp="1"/>
          </p:cNvSpPr>
          <p:nvPr>
            <p:ph type="title"/>
          </p:nvPr>
        </p:nvSpPr>
        <p:spPr>
          <a:xfrm>
            <a:off x="838200" y="365125"/>
            <a:ext cx="10505440" cy="843152"/>
          </a:xfrm>
        </p:spPr>
        <p:txBody>
          <a:bodyPr>
            <a:noAutofit/>
          </a:bodyPr>
          <a:lstStyle/>
          <a:p>
            <a:r>
              <a:rPr lang="en-US" sz="4000"/>
              <a:t>Azure Synapse</a:t>
            </a:r>
            <a:endParaRPr lang="en-US" sz="4000" dirty="0"/>
          </a:p>
        </p:txBody>
      </p:sp>
      <p:sp>
        <p:nvSpPr>
          <p:cNvPr id="4" name="Date Placeholder 3">
            <a:extLst>
              <a:ext uri="{FF2B5EF4-FFF2-40B4-BE49-F238E27FC236}">
                <a16:creationId xmlns:a16="http://schemas.microsoft.com/office/drawing/2014/main" id="{8D83EC6D-3DEF-241F-DF1D-0599372B9B4F}"/>
              </a:ext>
            </a:extLst>
          </p:cNvPr>
          <p:cNvSpPr>
            <a:spLocks noGrp="1"/>
          </p:cNvSpPr>
          <p:nvPr>
            <p:ph type="dt" sz="half" idx="10"/>
          </p:nvPr>
        </p:nvSpPr>
        <p:spPr/>
        <p:txBody>
          <a:bodyPr/>
          <a:lstStyle/>
          <a:p>
            <a:r>
              <a:rPr lang="en-US"/>
              <a:t>20XX</a:t>
            </a:r>
          </a:p>
        </p:txBody>
      </p:sp>
      <p:sp>
        <p:nvSpPr>
          <p:cNvPr id="6" name="Slide Number Placeholder 5">
            <a:extLst>
              <a:ext uri="{FF2B5EF4-FFF2-40B4-BE49-F238E27FC236}">
                <a16:creationId xmlns:a16="http://schemas.microsoft.com/office/drawing/2014/main" id="{6C1E3D23-6059-AA4A-0759-FF33A8C93A11}"/>
              </a:ext>
            </a:extLst>
          </p:cNvPr>
          <p:cNvSpPr>
            <a:spLocks noGrp="1"/>
          </p:cNvSpPr>
          <p:nvPr>
            <p:ph type="sldNum" sz="quarter" idx="12"/>
          </p:nvPr>
        </p:nvSpPr>
        <p:spPr/>
        <p:txBody>
          <a:bodyPr/>
          <a:lstStyle/>
          <a:p>
            <a:fld id="{A49DFD55-3C28-40EF-9E31-A92D2E4017FF}" type="slidenum">
              <a:rPr lang="en-US" smtClean="0"/>
              <a:pPr/>
              <a:t>3</a:t>
            </a:fld>
            <a:endParaRPr lang="en-US"/>
          </a:p>
        </p:txBody>
      </p:sp>
      <p:sp>
        <p:nvSpPr>
          <p:cNvPr id="7" name="TextBox 6">
            <a:extLst>
              <a:ext uri="{FF2B5EF4-FFF2-40B4-BE49-F238E27FC236}">
                <a16:creationId xmlns:a16="http://schemas.microsoft.com/office/drawing/2014/main" id="{5D0AA8B9-9943-2486-EB3C-417971DCA60A}"/>
              </a:ext>
            </a:extLst>
          </p:cNvPr>
          <p:cNvSpPr txBox="1"/>
          <p:nvPr/>
        </p:nvSpPr>
        <p:spPr>
          <a:xfrm>
            <a:off x="296333" y="903110"/>
            <a:ext cx="118110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a:p>
          <a:p>
            <a:endParaRPr lang="en-US"/>
          </a:p>
          <a:p>
            <a:endParaRPr lang="en-US"/>
          </a:p>
        </p:txBody>
      </p:sp>
      <p:sp>
        <p:nvSpPr>
          <p:cNvPr id="9" name="TextBox 8">
            <a:extLst>
              <a:ext uri="{FF2B5EF4-FFF2-40B4-BE49-F238E27FC236}">
                <a16:creationId xmlns:a16="http://schemas.microsoft.com/office/drawing/2014/main" id="{FFE7F667-8E8F-040D-0030-36083C8589FB}"/>
              </a:ext>
            </a:extLst>
          </p:cNvPr>
          <p:cNvSpPr txBox="1"/>
          <p:nvPr/>
        </p:nvSpPr>
        <p:spPr>
          <a:xfrm>
            <a:off x="852532" y="1482597"/>
            <a:ext cx="10809111"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mn-lt"/>
                <a:cs typeface="+mn-lt"/>
              </a:rPr>
              <a:t>Azure Synapse Analytics is a cloud-based analytics service offered by Microsoft Azure. It integrates data from different sources and provides a managed data warehousing solution for analyzing large volumes of structured data.</a:t>
            </a:r>
            <a:endParaRPr lang="en-US" dirty="0">
              <a:ea typeface="+mn-lt"/>
              <a:cs typeface="+mn-lt"/>
            </a:endParaRPr>
          </a:p>
          <a:p>
            <a:r>
              <a:rPr lang="en-US" sz="2800" dirty="0">
                <a:ea typeface="+mn-lt"/>
                <a:cs typeface="+mn-lt"/>
              </a:rPr>
              <a:t>It's part of the Azure data services ecosystem, making it a powerful tool for data analytics and insights.</a:t>
            </a:r>
            <a:endParaRPr lang="en-US" dirty="0"/>
          </a:p>
          <a:p>
            <a:endParaRPr lang="en-US" dirty="0"/>
          </a:p>
        </p:txBody>
      </p:sp>
    </p:spTree>
    <p:extLst>
      <p:ext uri="{BB962C8B-B14F-4D97-AF65-F5344CB8AC3E}">
        <p14:creationId xmlns:p14="http://schemas.microsoft.com/office/powerpoint/2010/main" val="3945084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DB2C5-DDAC-AB15-FB17-89C7B54DD0C4}"/>
              </a:ext>
            </a:extLst>
          </p:cNvPr>
          <p:cNvSpPr>
            <a:spLocks noGrp="1"/>
          </p:cNvSpPr>
          <p:nvPr>
            <p:ph type="title"/>
          </p:nvPr>
        </p:nvSpPr>
        <p:spPr>
          <a:xfrm>
            <a:off x="838200" y="73496"/>
            <a:ext cx="10505440" cy="1082476"/>
          </a:xfrm>
        </p:spPr>
        <p:txBody>
          <a:bodyPr>
            <a:normAutofit/>
          </a:bodyPr>
          <a:lstStyle/>
          <a:p>
            <a:r>
              <a:rPr lang="en-US" sz="4400"/>
              <a:t>Basics</a:t>
            </a:r>
          </a:p>
        </p:txBody>
      </p:sp>
      <p:sp>
        <p:nvSpPr>
          <p:cNvPr id="4" name="Date Placeholder 3">
            <a:extLst>
              <a:ext uri="{FF2B5EF4-FFF2-40B4-BE49-F238E27FC236}">
                <a16:creationId xmlns:a16="http://schemas.microsoft.com/office/drawing/2014/main" id="{3F581E78-98E8-1E60-85F2-0ACB626E8DA7}"/>
              </a:ext>
            </a:extLst>
          </p:cNvPr>
          <p:cNvSpPr>
            <a:spLocks noGrp="1"/>
          </p:cNvSpPr>
          <p:nvPr>
            <p:ph type="dt" sz="half" idx="10"/>
          </p:nvPr>
        </p:nvSpPr>
        <p:spPr/>
        <p:txBody>
          <a:bodyPr/>
          <a:lstStyle/>
          <a:p>
            <a:r>
              <a:rPr lang="en-US"/>
              <a:t>20XX</a:t>
            </a:r>
          </a:p>
        </p:txBody>
      </p:sp>
      <p:sp>
        <p:nvSpPr>
          <p:cNvPr id="6" name="Slide Number Placeholder 5">
            <a:extLst>
              <a:ext uri="{FF2B5EF4-FFF2-40B4-BE49-F238E27FC236}">
                <a16:creationId xmlns:a16="http://schemas.microsoft.com/office/drawing/2014/main" id="{F8AB988C-84F3-EC93-41EE-3A3FEE9A7B4B}"/>
              </a:ext>
            </a:extLst>
          </p:cNvPr>
          <p:cNvSpPr>
            <a:spLocks noGrp="1"/>
          </p:cNvSpPr>
          <p:nvPr>
            <p:ph type="sldNum" sz="quarter" idx="12"/>
          </p:nvPr>
        </p:nvSpPr>
        <p:spPr/>
        <p:txBody>
          <a:bodyPr/>
          <a:lstStyle/>
          <a:p>
            <a:fld id="{A49DFD55-3C28-40EF-9E31-A92D2E4017FF}" type="slidenum">
              <a:rPr lang="en-US" smtClean="0"/>
              <a:pPr/>
              <a:t>4</a:t>
            </a:fld>
            <a:endParaRPr lang="en-US"/>
          </a:p>
        </p:txBody>
      </p:sp>
      <p:sp>
        <p:nvSpPr>
          <p:cNvPr id="5" name="TextBox 4">
            <a:extLst>
              <a:ext uri="{FF2B5EF4-FFF2-40B4-BE49-F238E27FC236}">
                <a16:creationId xmlns:a16="http://schemas.microsoft.com/office/drawing/2014/main" id="{E6FB14FD-BEA6-5D14-CF95-38AC7DF38E97}"/>
              </a:ext>
            </a:extLst>
          </p:cNvPr>
          <p:cNvSpPr txBox="1"/>
          <p:nvPr/>
        </p:nvSpPr>
        <p:spPr>
          <a:xfrm>
            <a:off x="1214120" y="1564640"/>
            <a:ext cx="4572000"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ea typeface="+mn-lt"/>
                <a:cs typeface="+mn-lt"/>
              </a:rPr>
              <a:t>When to use synapse</a:t>
            </a:r>
            <a:endParaRPr lang="en-US" sz="3200" dirty="0"/>
          </a:p>
          <a:p>
            <a:pPr algn="l"/>
            <a:endParaRPr lang="en-US" sz="2000" dirty="0"/>
          </a:p>
        </p:txBody>
      </p:sp>
      <p:sp>
        <p:nvSpPr>
          <p:cNvPr id="7" name="TextBox 6">
            <a:extLst>
              <a:ext uri="{FF2B5EF4-FFF2-40B4-BE49-F238E27FC236}">
                <a16:creationId xmlns:a16="http://schemas.microsoft.com/office/drawing/2014/main" id="{60BCA002-E5AD-7688-E59A-8099C1C3823D}"/>
              </a:ext>
            </a:extLst>
          </p:cNvPr>
          <p:cNvSpPr txBox="1"/>
          <p:nvPr/>
        </p:nvSpPr>
        <p:spPr>
          <a:xfrm>
            <a:off x="6720840" y="1600200"/>
            <a:ext cx="4267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ea typeface="+mn-lt"/>
                <a:cs typeface="+mn-lt"/>
              </a:rPr>
              <a:t>Serverless SQL pool</a:t>
            </a:r>
            <a:endParaRPr lang="en-US" sz="3200"/>
          </a:p>
        </p:txBody>
      </p:sp>
      <p:sp>
        <p:nvSpPr>
          <p:cNvPr id="8" name="TextBox 7">
            <a:extLst>
              <a:ext uri="{FF2B5EF4-FFF2-40B4-BE49-F238E27FC236}">
                <a16:creationId xmlns:a16="http://schemas.microsoft.com/office/drawing/2014/main" id="{F6AFDB9F-59CC-937E-831F-9037BBE325E0}"/>
              </a:ext>
            </a:extLst>
          </p:cNvPr>
          <p:cNvSpPr txBox="1"/>
          <p:nvPr/>
        </p:nvSpPr>
        <p:spPr>
          <a:xfrm>
            <a:off x="1219199" y="2529840"/>
            <a:ext cx="437388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ea typeface="+mn-lt"/>
                <a:cs typeface="+mn-lt"/>
              </a:rPr>
              <a:t>Need for a managed service</a:t>
            </a:r>
            <a:endParaRPr lang="en-US" sz="2400" dirty="0"/>
          </a:p>
          <a:p>
            <a:pPr marL="342900" indent="-342900">
              <a:buFont typeface="Arial"/>
              <a:buChar char="•"/>
            </a:pPr>
            <a:r>
              <a:rPr lang="en-US" sz="2400" dirty="0">
                <a:ea typeface="+mn-lt"/>
                <a:cs typeface="+mn-lt"/>
              </a:rPr>
              <a:t>When u have large dataset and complex queries</a:t>
            </a:r>
            <a:endParaRPr lang="en-US" sz="2400" dirty="0"/>
          </a:p>
          <a:p>
            <a:pPr marL="342900" indent="-342900">
              <a:buFont typeface="Arial"/>
              <a:buChar char="•"/>
            </a:pPr>
            <a:r>
              <a:rPr lang="en-US" sz="2400" dirty="0">
                <a:ea typeface="+mn-lt"/>
                <a:cs typeface="+mn-lt"/>
              </a:rPr>
              <a:t>Manage structured and unstructured data set</a:t>
            </a:r>
            <a:endParaRPr lang="en-US" sz="2400" dirty="0"/>
          </a:p>
          <a:p>
            <a:pPr marL="342900" indent="-342900">
              <a:buFont typeface="Arial"/>
              <a:buChar char="•"/>
            </a:pPr>
            <a:r>
              <a:rPr lang="en-US" sz="2400" dirty="0">
                <a:ea typeface="+mn-lt"/>
                <a:cs typeface="+mn-lt"/>
              </a:rPr>
              <a:t>Data pipeline orchestration</a:t>
            </a:r>
            <a:endParaRPr lang="en-US" sz="2400" dirty="0"/>
          </a:p>
          <a:p>
            <a:pPr marL="342900" indent="-342900">
              <a:buFont typeface="Arial"/>
              <a:buChar char="•"/>
            </a:pPr>
            <a:r>
              <a:rPr lang="en-US" sz="2400" dirty="0">
                <a:ea typeface="+mn-lt"/>
                <a:cs typeface="+mn-lt"/>
              </a:rPr>
              <a:t>Analytics on real-time operational data</a:t>
            </a:r>
            <a:endParaRPr lang="en-US" sz="2400" dirty="0"/>
          </a:p>
          <a:p>
            <a:pPr algn="l"/>
            <a:endParaRPr lang="en-US" sz="2400" dirty="0"/>
          </a:p>
        </p:txBody>
      </p:sp>
      <p:sp>
        <p:nvSpPr>
          <p:cNvPr id="9" name="TextBox 8">
            <a:extLst>
              <a:ext uri="{FF2B5EF4-FFF2-40B4-BE49-F238E27FC236}">
                <a16:creationId xmlns:a16="http://schemas.microsoft.com/office/drawing/2014/main" id="{16A3D8CE-CFF6-40A1-243D-7E7AB9BC0086}"/>
              </a:ext>
            </a:extLst>
          </p:cNvPr>
          <p:cNvSpPr txBox="1"/>
          <p:nvPr/>
        </p:nvSpPr>
        <p:spPr>
          <a:xfrm>
            <a:off x="6736080" y="2514600"/>
            <a:ext cx="411480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ea typeface="+mn-lt"/>
                <a:cs typeface="+mn-lt"/>
              </a:rPr>
              <a:t>Serverless SQL pool</a:t>
            </a:r>
            <a:endParaRPr lang="en-US" sz="2400"/>
          </a:p>
          <a:p>
            <a:pPr marL="342900" indent="-342900">
              <a:buFont typeface="Arial"/>
              <a:buChar char="•"/>
            </a:pPr>
            <a:r>
              <a:rPr lang="en-US" sz="2400" dirty="0">
                <a:ea typeface="+mn-lt"/>
                <a:cs typeface="+mn-lt"/>
              </a:rPr>
              <a:t>Pay as u go model</a:t>
            </a:r>
            <a:endParaRPr lang="en-US" sz="2400"/>
          </a:p>
          <a:p>
            <a:pPr marL="342900" indent="-342900">
              <a:buFont typeface="Arial"/>
              <a:buChar char="•"/>
            </a:pPr>
            <a:r>
              <a:rPr lang="en-US" sz="2400" dirty="0">
                <a:ea typeface="+mn-lt"/>
                <a:cs typeface="+mn-lt"/>
              </a:rPr>
              <a:t>Dedicated compute resources which allow u control and optimize performance using DWU</a:t>
            </a:r>
            <a:endParaRPr lang="en-US" sz="2400" dirty="0"/>
          </a:p>
          <a:p>
            <a:pPr algn="l"/>
            <a:endParaRPr lang="en-US" sz="2400" dirty="0"/>
          </a:p>
        </p:txBody>
      </p:sp>
    </p:spTree>
    <p:extLst>
      <p:ext uri="{BB962C8B-B14F-4D97-AF65-F5344CB8AC3E}">
        <p14:creationId xmlns:p14="http://schemas.microsoft.com/office/powerpoint/2010/main" val="1494929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2C32192-D85C-DF46-320F-C19492CD4415}"/>
              </a:ext>
            </a:extLst>
          </p:cNvPr>
          <p:cNvSpPr>
            <a:spLocks noGrp="1"/>
          </p:cNvSpPr>
          <p:nvPr>
            <p:ph type="dt" sz="half" idx="10"/>
          </p:nvPr>
        </p:nvSpPr>
        <p:spPr/>
        <p:txBody>
          <a:bodyPr/>
          <a:lstStyle/>
          <a:p>
            <a:r>
              <a:rPr lang="en-US"/>
              <a:t>20XX</a:t>
            </a:r>
          </a:p>
        </p:txBody>
      </p:sp>
      <p:sp>
        <p:nvSpPr>
          <p:cNvPr id="6" name="Slide Number Placeholder 5">
            <a:extLst>
              <a:ext uri="{FF2B5EF4-FFF2-40B4-BE49-F238E27FC236}">
                <a16:creationId xmlns:a16="http://schemas.microsoft.com/office/drawing/2014/main" id="{A5C3DC98-3A28-EAFF-2A47-2D28714D39F0}"/>
              </a:ext>
            </a:extLst>
          </p:cNvPr>
          <p:cNvSpPr>
            <a:spLocks noGrp="1"/>
          </p:cNvSpPr>
          <p:nvPr>
            <p:ph type="sldNum" sz="quarter" idx="12"/>
          </p:nvPr>
        </p:nvSpPr>
        <p:spPr/>
        <p:txBody>
          <a:bodyPr/>
          <a:lstStyle/>
          <a:p>
            <a:fld id="{A49DFD55-3C28-40EF-9E31-A92D2E4017FF}" type="slidenum">
              <a:rPr lang="en-US" smtClean="0"/>
              <a:pPr/>
              <a:t>5</a:t>
            </a:fld>
            <a:endParaRPr lang="en-US"/>
          </a:p>
        </p:txBody>
      </p:sp>
      <p:sp>
        <p:nvSpPr>
          <p:cNvPr id="2" name="TextBox 1">
            <a:extLst>
              <a:ext uri="{FF2B5EF4-FFF2-40B4-BE49-F238E27FC236}">
                <a16:creationId xmlns:a16="http://schemas.microsoft.com/office/drawing/2014/main" id="{7F1A6C7B-804D-DA2C-143D-A9B659D130C0}"/>
              </a:ext>
            </a:extLst>
          </p:cNvPr>
          <p:cNvSpPr txBox="1"/>
          <p:nvPr/>
        </p:nvSpPr>
        <p:spPr>
          <a:xfrm>
            <a:off x="4516120" y="-35560"/>
            <a:ext cx="408432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dirty="0"/>
              <a:t>Develop</a:t>
            </a:r>
          </a:p>
        </p:txBody>
      </p:sp>
      <p:pic>
        <p:nvPicPr>
          <p:cNvPr id="5" name="Picture 4" descr="A screenshot of a computer&#10;&#10;Description automatically generated">
            <a:extLst>
              <a:ext uri="{FF2B5EF4-FFF2-40B4-BE49-F238E27FC236}">
                <a16:creationId xmlns:a16="http://schemas.microsoft.com/office/drawing/2014/main" id="{0C1D492A-8244-61A7-DE7D-9BD78A2A8FB6}"/>
              </a:ext>
            </a:extLst>
          </p:cNvPr>
          <p:cNvPicPr>
            <a:picLocks noChangeAspect="1"/>
          </p:cNvPicPr>
          <p:nvPr/>
        </p:nvPicPr>
        <p:blipFill>
          <a:blip r:embed="rId2"/>
          <a:stretch>
            <a:fillRect/>
          </a:stretch>
        </p:blipFill>
        <p:spPr>
          <a:xfrm>
            <a:off x="579120" y="623082"/>
            <a:ext cx="10444480" cy="5855675"/>
          </a:xfrm>
          <a:prstGeom prst="rect">
            <a:avLst/>
          </a:prstGeom>
        </p:spPr>
      </p:pic>
    </p:spTree>
    <p:extLst>
      <p:ext uri="{BB962C8B-B14F-4D97-AF65-F5344CB8AC3E}">
        <p14:creationId xmlns:p14="http://schemas.microsoft.com/office/powerpoint/2010/main" val="59900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6BAC380-BEA4-CF16-64A6-9166E4867BEC}"/>
              </a:ext>
            </a:extLst>
          </p:cNvPr>
          <p:cNvSpPr>
            <a:spLocks noGrp="1"/>
          </p:cNvSpPr>
          <p:nvPr>
            <p:ph type="dt" sz="half" idx="10"/>
          </p:nvPr>
        </p:nvSpPr>
        <p:spPr/>
        <p:txBody>
          <a:bodyPr/>
          <a:lstStyle/>
          <a:p>
            <a:r>
              <a:rPr lang="en-US"/>
              <a:t>20XX</a:t>
            </a:r>
          </a:p>
        </p:txBody>
      </p:sp>
      <p:sp>
        <p:nvSpPr>
          <p:cNvPr id="6" name="Slide Number Placeholder 5">
            <a:extLst>
              <a:ext uri="{FF2B5EF4-FFF2-40B4-BE49-F238E27FC236}">
                <a16:creationId xmlns:a16="http://schemas.microsoft.com/office/drawing/2014/main" id="{6BF11AF6-032D-FD2F-473E-13DE3A29245F}"/>
              </a:ext>
            </a:extLst>
          </p:cNvPr>
          <p:cNvSpPr>
            <a:spLocks noGrp="1"/>
          </p:cNvSpPr>
          <p:nvPr>
            <p:ph type="sldNum" sz="quarter" idx="12"/>
          </p:nvPr>
        </p:nvSpPr>
        <p:spPr/>
        <p:txBody>
          <a:bodyPr/>
          <a:lstStyle/>
          <a:p>
            <a:fld id="{A49DFD55-3C28-40EF-9E31-A92D2E4017FF}" type="slidenum">
              <a:rPr lang="en-US" smtClean="0"/>
              <a:pPr/>
              <a:t>6</a:t>
            </a:fld>
            <a:endParaRPr lang="en-US"/>
          </a:p>
        </p:txBody>
      </p:sp>
      <p:pic>
        <p:nvPicPr>
          <p:cNvPr id="3" name="Picture 2" descr="A screenshot of a computer&#10;&#10;Description automatically generated">
            <a:extLst>
              <a:ext uri="{FF2B5EF4-FFF2-40B4-BE49-F238E27FC236}">
                <a16:creationId xmlns:a16="http://schemas.microsoft.com/office/drawing/2014/main" id="{DCFB36C0-0121-377E-4E34-490D60932EC8}"/>
              </a:ext>
            </a:extLst>
          </p:cNvPr>
          <p:cNvPicPr>
            <a:picLocks noChangeAspect="1"/>
          </p:cNvPicPr>
          <p:nvPr/>
        </p:nvPicPr>
        <p:blipFill>
          <a:blip r:embed="rId2"/>
          <a:stretch>
            <a:fillRect/>
          </a:stretch>
        </p:blipFill>
        <p:spPr>
          <a:xfrm>
            <a:off x="650240" y="188346"/>
            <a:ext cx="10891520" cy="6176507"/>
          </a:xfrm>
          <a:prstGeom prst="rect">
            <a:avLst/>
          </a:prstGeom>
        </p:spPr>
      </p:pic>
    </p:spTree>
    <p:extLst>
      <p:ext uri="{BB962C8B-B14F-4D97-AF65-F5344CB8AC3E}">
        <p14:creationId xmlns:p14="http://schemas.microsoft.com/office/powerpoint/2010/main" val="1882019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357940-CA47-D3A9-4CF2-90DC4ED1C9BB}"/>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4800" kern="1200" cap="all" spc="150" baseline="0" dirty="0">
                <a:latin typeface="+mj-lt"/>
                <a:ea typeface="+mj-ea"/>
                <a:cs typeface="+mj-cs"/>
              </a:rPr>
              <a:t>Power BI</a:t>
            </a:r>
          </a:p>
        </p:txBody>
      </p:sp>
      <p:sp>
        <p:nvSpPr>
          <p:cNvPr id="4" name="Date Placeholder 3">
            <a:extLst>
              <a:ext uri="{FF2B5EF4-FFF2-40B4-BE49-F238E27FC236}">
                <a16:creationId xmlns:a16="http://schemas.microsoft.com/office/drawing/2014/main" id="{BC742065-4F67-EE1B-3A10-DF6D66922558}"/>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kern="1200">
                <a:latin typeface="+mn-lt"/>
                <a:ea typeface="+mn-ea"/>
                <a:cs typeface="+mn-cs"/>
              </a:rPr>
              <a:t>20XX</a:t>
            </a:r>
          </a:p>
        </p:txBody>
      </p:sp>
      <p:sp>
        <p:nvSpPr>
          <p:cNvPr id="12" name="Footer Placeholder 4">
            <a:extLst>
              <a:ext uri="{FF2B5EF4-FFF2-40B4-BE49-F238E27FC236}">
                <a16:creationId xmlns:a16="http://schemas.microsoft.com/office/drawing/2014/main" id="{D8505595-CE9B-C307-229F-56C1C855E78C}"/>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690D03D5-525C-422B-C76F-53866367A0D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7</a:t>
            </a:fld>
            <a:endParaRPr lang="en-US"/>
          </a:p>
        </p:txBody>
      </p:sp>
      <p:graphicFrame>
        <p:nvGraphicFramePr>
          <p:cNvPr id="8" name="TextBox 2">
            <a:extLst>
              <a:ext uri="{FF2B5EF4-FFF2-40B4-BE49-F238E27FC236}">
                <a16:creationId xmlns:a16="http://schemas.microsoft.com/office/drawing/2014/main" id="{97B25C10-B54C-50BB-0BA5-E90F7894F56C}"/>
              </a:ext>
            </a:extLst>
          </p:cNvPr>
          <p:cNvGraphicFramePr/>
          <p:nvPr>
            <p:extLst>
              <p:ext uri="{D42A27DB-BD31-4B8C-83A1-F6EECF244321}">
                <p14:modId xmlns:p14="http://schemas.microsoft.com/office/powerpoint/2010/main" val="1359662159"/>
              </p:ext>
            </p:extLst>
          </p:nvPr>
        </p:nvGraphicFramePr>
        <p:xfrm>
          <a:off x="889000" y="1684661"/>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1339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4D1274B-601D-2E81-F217-7AE67DE1E709}"/>
              </a:ext>
            </a:extLst>
          </p:cNvPr>
          <p:cNvSpPr>
            <a:spLocks noGrp="1"/>
          </p:cNvSpPr>
          <p:nvPr>
            <p:ph type="dt" sz="half" idx="10"/>
          </p:nvPr>
        </p:nvSpPr>
        <p:spPr/>
        <p:txBody>
          <a:bodyPr/>
          <a:lstStyle/>
          <a:p>
            <a:r>
              <a:rPr lang="en-US"/>
              <a:t>20XX</a:t>
            </a:r>
          </a:p>
        </p:txBody>
      </p:sp>
      <p:sp>
        <p:nvSpPr>
          <p:cNvPr id="6" name="Slide Number Placeholder 5">
            <a:extLst>
              <a:ext uri="{FF2B5EF4-FFF2-40B4-BE49-F238E27FC236}">
                <a16:creationId xmlns:a16="http://schemas.microsoft.com/office/drawing/2014/main" id="{F6073157-86F1-4853-C79F-83F8B77D51C4}"/>
              </a:ext>
            </a:extLst>
          </p:cNvPr>
          <p:cNvSpPr>
            <a:spLocks noGrp="1"/>
          </p:cNvSpPr>
          <p:nvPr>
            <p:ph type="sldNum" sz="quarter" idx="12"/>
          </p:nvPr>
        </p:nvSpPr>
        <p:spPr/>
        <p:txBody>
          <a:bodyPr/>
          <a:lstStyle/>
          <a:p>
            <a:fld id="{A49DFD55-3C28-40EF-9E31-A92D2E4017FF}" type="slidenum">
              <a:rPr lang="en-US" smtClean="0"/>
              <a:pPr/>
              <a:t>8</a:t>
            </a:fld>
            <a:endParaRPr lang="en-US"/>
          </a:p>
        </p:txBody>
      </p:sp>
      <p:sp>
        <p:nvSpPr>
          <p:cNvPr id="2" name="TextBox 1">
            <a:extLst>
              <a:ext uri="{FF2B5EF4-FFF2-40B4-BE49-F238E27FC236}">
                <a16:creationId xmlns:a16="http://schemas.microsoft.com/office/drawing/2014/main" id="{EB1F1497-0447-0D88-5FC3-A9C9DC7F8B12}"/>
              </a:ext>
            </a:extLst>
          </p:cNvPr>
          <p:cNvSpPr txBox="1"/>
          <p:nvPr/>
        </p:nvSpPr>
        <p:spPr>
          <a:xfrm>
            <a:off x="3505200" y="66040"/>
            <a:ext cx="477012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a:ea typeface="+mn-lt"/>
                <a:cs typeface="+mn-lt"/>
              </a:rPr>
              <a:t>Basic operations</a:t>
            </a:r>
            <a:endParaRPr lang="en-US" dirty="0"/>
          </a:p>
        </p:txBody>
      </p:sp>
      <p:pic>
        <p:nvPicPr>
          <p:cNvPr id="3" name="Picture 2" descr="A screenshot of a computer&#10;&#10;Description automatically generated">
            <a:extLst>
              <a:ext uri="{FF2B5EF4-FFF2-40B4-BE49-F238E27FC236}">
                <a16:creationId xmlns:a16="http://schemas.microsoft.com/office/drawing/2014/main" id="{9D56DB8F-0F76-D83E-38C6-A14F7C22139F}"/>
              </a:ext>
            </a:extLst>
          </p:cNvPr>
          <p:cNvPicPr>
            <a:picLocks noChangeAspect="1"/>
          </p:cNvPicPr>
          <p:nvPr/>
        </p:nvPicPr>
        <p:blipFill>
          <a:blip r:embed="rId2"/>
          <a:stretch>
            <a:fillRect/>
          </a:stretch>
        </p:blipFill>
        <p:spPr>
          <a:xfrm>
            <a:off x="218857" y="2368061"/>
            <a:ext cx="4292183" cy="3759805"/>
          </a:xfrm>
          <a:prstGeom prst="rect">
            <a:avLst/>
          </a:prstGeom>
        </p:spPr>
      </p:pic>
      <p:sp>
        <p:nvSpPr>
          <p:cNvPr id="5" name="TextBox 4">
            <a:extLst>
              <a:ext uri="{FF2B5EF4-FFF2-40B4-BE49-F238E27FC236}">
                <a16:creationId xmlns:a16="http://schemas.microsoft.com/office/drawing/2014/main" id="{9EDF24DA-A697-4479-36A8-2EFA5186A091}"/>
              </a:ext>
            </a:extLst>
          </p:cNvPr>
          <p:cNvSpPr txBox="1"/>
          <p:nvPr/>
        </p:nvSpPr>
        <p:spPr>
          <a:xfrm>
            <a:off x="472439" y="1386840"/>
            <a:ext cx="379475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dirty="0"/>
              <a:t>Merge</a:t>
            </a:r>
          </a:p>
        </p:txBody>
      </p:sp>
      <p:pic>
        <p:nvPicPr>
          <p:cNvPr id="8" name="Picture 7" descr="A screenshot of a computer&#10;&#10;Description automatically generated">
            <a:extLst>
              <a:ext uri="{FF2B5EF4-FFF2-40B4-BE49-F238E27FC236}">
                <a16:creationId xmlns:a16="http://schemas.microsoft.com/office/drawing/2014/main" id="{40359DFF-36DF-FD86-90BE-BC432D0D0286}"/>
              </a:ext>
            </a:extLst>
          </p:cNvPr>
          <p:cNvPicPr>
            <a:picLocks noChangeAspect="1"/>
          </p:cNvPicPr>
          <p:nvPr/>
        </p:nvPicPr>
        <p:blipFill>
          <a:blip r:embed="rId3"/>
          <a:stretch>
            <a:fillRect/>
          </a:stretch>
        </p:blipFill>
        <p:spPr>
          <a:xfrm>
            <a:off x="5974080" y="2370020"/>
            <a:ext cx="4582160" cy="3753720"/>
          </a:xfrm>
          <a:prstGeom prst="rect">
            <a:avLst/>
          </a:prstGeom>
        </p:spPr>
      </p:pic>
      <p:sp>
        <p:nvSpPr>
          <p:cNvPr id="9" name="TextBox 8">
            <a:extLst>
              <a:ext uri="{FF2B5EF4-FFF2-40B4-BE49-F238E27FC236}">
                <a16:creationId xmlns:a16="http://schemas.microsoft.com/office/drawing/2014/main" id="{19774200-6A27-4A0B-CC44-F7DDAFF49B13}"/>
              </a:ext>
            </a:extLst>
          </p:cNvPr>
          <p:cNvSpPr txBox="1"/>
          <p:nvPr/>
        </p:nvSpPr>
        <p:spPr>
          <a:xfrm>
            <a:off x="6416040" y="1391920"/>
            <a:ext cx="132588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dirty="0"/>
              <a:t>Filter</a:t>
            </a:r>
          </a:p>
        </p:txBody>
      </p:sp>
    </p:spTree>
    <p:extLst>
      <p:ext uri="{BB962C8B-B14F-4D97-AF65-F5344CB8AC3E}">
        <p14:creationId xmlns:p14="http://schemas.microsoft.com/office/powerpoint/2010/main" val="2907454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5D56050-7C27-258D-8A6A-C747F64FD1B4}"/>
              </a:ext>
            </a:extLst>
          </p:cNvPr>
          <p:cNvSpPr>
            <a:spLocks noGrp="1"/>
          </p:cNvSpPr>
          <p:nvPr>
            <p:ph type="dt" sz="half" idx="10"/>
          </p:nvPr>
        </p:nvSpPr>
        <p:spPr/>
        <p:txBody>
          <a:bodyPr/>
          <a:lstStyle/>
          <a:p>
            <a:r>
              <a:rPr lang="en-US"/>
              <a:t>20XX</a:t>
            </a:r>
          </a:p>
        </p:txBody>
      </p:sp>
      <p:sp>
        <p:nvSpPr>
          <p:cNvPr id="6" name="Slide Number Placeholder 5">
            <a:extLst>
              <a:ext uri="{FF2B5EF4-FFF2-40B4-BE49-F238E27FC236}">
                <a16:creationId xmlns:a16="http://schemas.microsoft.com/office/drawing/2014/main" id="{94CB8783-B26D-B3E7-2D7C-1DFCF7A4155B}"/>
              </a:ext>
            </a:extLst>
          </p:cNvPr>
          <p:cNvSpPr>
            <a:spLocks noGrp="1"/>
          </p:cNvSpPr>
          <p:nvPr>
            <p:ph type="sldNum" sz="quarter" idx="12"/>
          </p:nvPr>
        </p:nvSpPr>
        <p:spPr/>
        <p:txBody>
          <a:bodyPr/>
          <a:lstStyle/>
          <a:p>
            <a:fld id="{A49DFD55-3C28-40EF-9E31-A92D2E4017FF}" type="slidenum">
              <a:rPr lang="en-US" smtClean="0"/>
              <a:pPr/>
              <a:t>9</a:t>
            </a:fld>
            <a:endParaRPr lang="en-US"/>
          </a:p>
        </p:txBody>
      </p:sp>
      <p:sp>
        <p:nvSpPr>
          <p:cNvPr id="2" name="TextBox 1">
            <a:extLst>
              <a:ext uri="{FF2B5EF4-FFF2-40B4-BE49-F238E27FC236}">
                <a16:creationId xmlns:a16="http://schemas.microsoft.com/office/drawing/2014/main" id="{BD0B8612-577B-169A-3AB9-F98950DA0A7C}"/>
              </a:ext>
            </a:extLst>
          </p:cNvPr>
          <p:cNvSpPr txBox="1"/>
          <p:nvPr/>
        </p:nvSpPr>
        <p:spPr>
          <a:xfrm>
            <a:off x="3418840" y="213360"/>
            <a:ext cx="51816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a:ea typeface="+mn-lt"/>
                <a:cs typeface="+mn-lt"/>
              </a:rPr>
              <a:t>Data Modelling</a:t>
            </a:r>
            <a:endParaRPr lang="en-US" dirty="0"/>
          </a:p>
        </p:txBody>
      </p:sp>
      <p:pic>
        <p:nvPicPr>
          <p:cNvPr id="3" name="Picture 2" descr="A screenshot of a computer&#10;&#10;Description automatically generated">
            <a:extLst>
              <a:ext uri="{FF2B5EF4-FFF2-40B4-BE49-F238E27FC236}">
                <a16:creationId xmlns:a16="http://schemas.microsoft.com/office/drawing/2014/main" id="{4E7336A8-25A6-E398-6A6B-2E43AFBC5160}"/>
              </a:ext>
            </a:extLst>
          </p:cNvPr>
          <p:cNvPicPr>
            <a:picLocks noChangeAspect="1"/>
          </p:cNvPicPr>
          <p:nvPr/>
        </p:nvPicPr>
        <p:blipFill>
          <a:blip r:embed="rId2"/>
          <a:stretch>
            <a:fillRect/>
          </a:stretch>
        </p:blipFill>
        <p:spPr>
          <a:xfrm>
            <a:off x="426720" y="1979815"/>
            <a:ext cx="4907280" cy="4280131"/>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532E884E-3604-0B6B-B572-A73378A51BFD}"/>
              </a:ext>
            </a:extLst>
          </p:cNvPr>
          <p:cNvPicPr>
            <a:picLocks noChangeAspect="1"/>
          </p:cNvPicPr>
          <p:nvPr/>
        </p:nvPicPr>
        <p:blipFill>
          <a:blip r:embed="rId3"/>
          <a:stretch>
            <a:fillRect/>
          </a:stretch>
        </p:blipFill>
        <p:spPr>
          <a:xfrm>
            <a:off x="6858000" y="1973780"/>
            <a:ext cx="4907280" cy="4373480"/>
          </a:xfrm>
          <a:prstGeom prst="rect">
            <a:avLst/>
          </a:prstGeom>
        </p:spPr>
      </p:pic>
      <p:sp>
        <p:nvSpPr>
          <p:cNvPr id="8" name="TextBox 7">
            <a:extLst>
              <a:ext uri="{FF2B5EF4-FFF2-40B4-BE49-F238E27FC236}">
                <a16:creationId xmlns:a16="http://schemas.microsoft.com/office/drawing/2014/main" id="{77367318-58DB-E818-4C28-D543DBE3858E}"/>
              </a:ext>
            </a:extLst>
          </p:cNvPr>
          <p:cNvSpPr txBox="1"/>
          <p:nvPr/>
        </p:nvSpPr>
        <p:spPr>
          <a:xfrm>
            <a:off x="929639" y="1112520"/>
            <a:ext cx="362712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Creating Relations</a:t>
            </a:r>
          </a:p>
        </p:txBody>
      </p:sp>
      <p:sp>
        <p:nvSpPr>
          <p:cNvPr id="9" name="TextBox 8">
            <a:extLst>
              <a:ext uri="{FF2B5EF4-FFF2-40B4-BE49-F238E27FC236}">
                <a16:creationId xmlns:a16="http://schemas.microsoft.com/office/drawing/2014/main" id="{7398D098-B665-2669-91D1-96F23583A8BD}"/>
              </a:ext>
            </a:extLst>
          </p:cNvPr>
          <p:cNvSpPr txBox="1"/>
          <p:nvPr/>
        </p:nvSpPr>
        <p:spPr>
          <a:xfrm>
            <a:off x="7909560" y="1112520"/>
            <a:ext cx="34290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Creating Hierarchy</a:t>
            </a:r>
          </a:p>
        </p:txBody>
      </p:sp>
    </p:spTree>
    <p:extLst>
      <p:ext uri="{BB962C8B-B14F-4D97-AF65-F5344CB8AC3E}">
        <p14:creationId xmlns:p14="http://schemas.microsoft.com/office/powerpoint/2010/main" val="1534752360"/>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1AEBA8-55C6-45C9-B32E-3F669A6785AF}">
  <ds:schemaRefs>
    <ds:schemaRef ds:uri="http://schemas.microsoft.com/sharepoint/v3/contenttype/forms"/>
  </ds:schemaRefs>
</ds:datastoreItem>
</file>

<file path=customXml/itemProps2.xml><?xml version="1.0" encoding="utf-8"?>
<ds:datastoreItem xmlns:ds="http://schemas.openxmlformats.org/officeDocument/2006/customXml" ds:itemID="{6F17F9B5-A097-44C6-9E8A-6F65D534F822}">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23F433AB-7807-4CA6-867C-64919B5CD82F}">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Minimalist presentation</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JOURNEY PRESENTATION</vt:lpstr>
      <vt:lpstr>Agenda</vt:lpstr>
      <vt:lpstr>Azure Synapse</vt:lpstr>
      <vt:lpstr>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JOURNEY PRESENTATION</dc:title>
  <dc:creator/>
  <cp:revision>263</cp:revision>
  <dcterms:created xsi:type="dcterms:W3CDTF">2023-08-25T03:59:20Z</dcterms:created>
  <dcterms:modified xsi:type="dcterms:W3CDTF">2023-09-19T11:42:26Z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