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58" r:id="rId8"/>
    <p:sldId id="261" r:id="rId9"/>
    <p:sldId id="262" r:id="rId10"/>
    <p:sldId id="270" r:id="rId11"/>
    <p:sldId id="271" r:id="rId12"/>
    <p:sldId id="265" r:id="rId13"/>
    <p:sldId id="264" r:id="rId14"/>
    <p:sldId id="266" r:id="rId15"/>
    <p:sldId id="272" r:id="rId16"/>
    <p:sldId id="26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4E8A4A-5C89-4D03-8F4D-7DB09234FA20}">
          <p14:sldIdLst>
            <p14:sldId id="256"/>
            <p14:sldId id="257"/>
            <p14:sldId id="259"/>
            <p14:sldId id="258"/>
            <p14:sldId id="261"/>
            <p14:sldId id="262"/>
            <p14:sldId id="270"/>
            <p14:sldId id="271"/>
            <p14:sldId id="265"/>
            <p14:sldId id="264"/>
            <p14:sldId id="266"/>
            <p14:sldId id="272"/>
            <p14:sldId id="267"/>
            <p14:sldId id="273"/>
            <p14:sldId id="274"/>
          </p14:sldIdLst>
        </p14:section>
        <p14:section name="Untitled Section" id="{5D5CAFFE-80B5-43B3-AB73-2546C389493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7BCEC-C1AA-A09B-5110-BDFE0492EF10}" v="376" dt="2023-09-01T09:55:30.674"/>
    <p1510:client id="{49DC397C-B892-1406-54C6-1DB7930F556E}" v="1256" dt="2023-08-26T12:25:43.794"/>
    <p1510:client id="{4FDAD46E-4C11-D8E3-B357-127F5E9FC2D6}" v="1" dt="2023-08-25T04:36:13.256"/>
    <p1510:client id="{641789B1-7AFE-CDFA-0047-C1D3F3C63C2F}" v="120" dt="2023-09-01T10:01:32.972"/>
    <p1510:client id="{6ED92484-6FA0-57E5-6013-C02BB9B549A7}" v="485" dt="2023-09-08T10:06:37.117"/>
    <p1510:client id="{72F91EF0-88D6-5FFE-5900-AB2638D9FA6C}" v="69" dt="2023-09-22T09:01:29.989"/>
    <p1510:client id="{86FB7BCD-6EE7-B4F2-3B8D-8A0C07647EE6}" v="4" dt="2023-08-26T10:19:25.018"/>
    <p1510:client id="{8EA5B411-524A-E066-EAD0-5E0D7CB0CBB2}" v="77" dt="2023-09-22T08:42:51.417"/>
    <p1510:client id="{9543939D-8B33-DD06-BEB8-A1CD1BBD4077}" v="253" dt="2023-09-01T08:21:22.670"/>
    <p1510:client id="{B7F08E5C-F434-6B5D-5066-9E1CBB138364}" v="587" dt="2023-09-19T11:42:02.320"/>
    <p1510:client id="{B878C26C-8E7C-B2D0-613D-1F005472D494}" v="223" dt="2023-09-22T07:01:57.571"/>
    <p1510:client id="{BD4F09E0-0600-4781-A393-EE28D024C429}" v="9" dt="2023-08-25T04:12:57.876"/>
    <p1510:client id="{E8D44555-C28D-BBEF-10CA-47F2ED610BF3}" v="3" dt="2023-08-26T10:19:40.90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521" y="4519507"/>
            <a:ext cx="4941771" cy="1152280"/>
          </a:xfrm>
        </p:spPr>
        <p:txBody>
          <a:bodyPr/>
          <a:lstStyle/>
          <a:p>
            <a:r>
              <a:rPr lang="en-US"/>
              <a:t>JOURNEY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9523" y="5765631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AKSHAY 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274B-601D-2E81-F217-7AE67DE1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3157-86F1-4853-C79F-83F8B77D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F1497-0447-0D88-5FC3-A9C9DC7F8B12}"/>
              </a:ext>
            </a:extLst>
          </p:cNvPr>
          <p:cNvSpPr txBox="1"/>
          <p:nvPr/>
        </p:nvSpPr>
        <p:spPr>
          <a:xfrm>
            <a:off x="1361440" y="187960"/>
            <a:ext cx="96977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ea typeface="+mn-lt"/>
                <a:cs typeface="+mn-lt"/>
              </a:rPr>
              <a:t>RDD (Resilient distributed dataset)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DFFF6-4D93-F1B8-E1FE-612C18F4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1346357"/>
            <a:ext cx="11684000" cy="47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56050-7C27-258D-8A6A-C747F64F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8783-B26D-B3E7-2D7C-1DFCF7A4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B8612-577B-169A-3AB9-F98950DA0A7C}"/>
              </a:ext>
            </a:extLst>
          </p:cNvPr>
          <p:cNvSpPr txBox="1"/>
          <p:nvPr/>
        </p:nvSpPr>
        <p:spPr>
          <a:xfrm>
            <a:off x="4028440" y="213360"/>
            <a:ext cx="4572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ea typeface="+mn-lt"/>
                <a:cs typeface="+mn-lt"/>
              </a:rPr>
              <a:t>Hands-On</a:t>
            </a:r>
            <a:endParaRPr lang="en-US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7021D9-3618-ED99-4AE2-AD7C3C12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1045488"/>
            <a:ext cx="8453120" cy="51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5587-2C53-8252-8348-1DAFF5EE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2391-6F9C-80D5-843D-E3CCB48F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A63-3571-F7AB-B222-016C7CE4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F34FB642-E366-F2A4-0BFD-8B99B6C8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181"/>
            <a:ext cx="9245600" cy="58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5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AB1A-4DD6-FA2D-19EF-EEC2FA97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1E07-4878-B369-0304-76147615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7FAFF6C-A11C-4139-C582-08DA1791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819075"/>
            <a:ext cx="10088880" cy="49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2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D48D0-992D-2401-D1B3-B99763E9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E99C-8D4E-E59F-C039-1A918F79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A4EC-0BAA-E97F-CB88-DCF0B351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1B131E-9D59-53DA-2E93-787E4D22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560467"/>
            <a:ext cx="10535920" cy="57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0B83-CA8F-9A9D-FD75-D93408B4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E789-BE51-996C-6609-7A27934C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9529-5363-77B4-D710-B98AE090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B9EE-2822-EF02-C6AF-29496E30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631825"/>
            <a:ext cx="10637520" cy="54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1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5802-2250-6D9B-34AE-E0B8F7F3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202565"/>
            <a:ext cx="10525760" cy="820950"/>
          </a:xfrm>
        </p:spPr>
        <p:txBody>
          <a:bodyPr>
            <a:noAutofit/>
          </a:bodyPr>
          <a:lstStyle/>
          <a:p>
            <a:r>
              <a:rPr lang="en-US" sz="6000"/>
              <a:t>Agenda</a:t>
            </a:r>
            <a:endParaRPr lang="en-US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514-E626-456C-D22C-8125C767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3253-87A7-403A-F15A-F368F571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C5B03-FEE6-1B7A-15D9-54C0B1A36FE3}"/>
              </a:ext>
            </a:extLst>
          </p:cNvPr>
          <p:cNvSpPr txBox="1"/>
          <p:nvPr/>
        </p:nvSpPr>
        <p:spPr>
          <a:xfrm>
            <a:off x="272196" y="1027389"/>
            <a:ext cx="11641666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300" dirty="0">
              <a:ea typeface="+mn-lt"/>
              <a:cs typeface="+mn-lt"/>
            </a:endParaRPr>
          </a:p>
        </p:txBody>
      </p:sp>
      <p:pic>
        <p:nvPicPr>
          <p:cNvPr id="3" name="Picture 2" descr="A blue hexagons with white text&#10;&#10;Description automatically generated">
            <a:extLst>
              <a:ext uri="{FF2B5EF4-FFF2-40B4-BE49-F238E27FC236}">
                <a16:creationId xmlns:a16="http://schemas.microsoft.com/office/drawing/2014/main" id="{1E5ED8E5-17CC-BA99-0214-AF22278C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1472763"/>
            <a:ext cx="12100560" cy="4196954"/>
          </a:xfrm>
          <a:prstGeom prst="rect">
            <a:avLst/>
          </a:prstGeom>
        </p:spPr>
      </p:pic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187C1913-E67F-4CC4-E144-8CAFAB79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86840"/>
            <a:ext cx="2743200" cy="2743200"/>
          </a:xfrm>
          <a:prstGeom prst="rect">
            <a:avLst/>
          </a:prstGeom>
        </p:spPr>
      </p:pic>
      <p:pic>
        <p:nvPicPr>
          <p:cNvPr id="8" name="Picture 7" descr="A logo with a star&#10;&#10;Description automatically generated">
            <a:extLst>
              <a:ext uri="{FF2B5EF4-FFF2-40B4-BE49-F238E27FC236}">
                <a16:creationId xmlns:a16="http://schemas.microsoft.com/office/drawing/2014/main" id="{EFD1894B-BC5D-4533-37FC-183896A5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658" y="3861752"/>
            <a:ext cx="1741805" cy="14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0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AB97-56F4-32C5-97D4-27681078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440" cy="843152"/>
          </a:xfrm>
        </p:spPr>
        <p:txBody>
          <a:bodyPr>
            <a:noAutofit/>
          </a:bodyPr>
          <a:lstStyle/>
          <a:p>
            <a:r>
              <a:rPr lang="en-US" sz="4000"/>
              <a:t>Python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EC6D-3DEF-241F-DF1D-0599372B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3D23-6059-AA4A-0759-FF33A8C9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AA8B9-9943-2486-EB3C-417971DCA60A}"/>
              </a:ext>
            </a:extLst>
          </p:cNvPr>
          <p:cNvSpPr txBox="1"/>
          <p:nvPr/>
        </p:nvSpPr>
        <p:spPr>
          <a:xfrm>
            <a:off x="296333" y="903110"/>
            <a:ext cx="11811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  <a:p>
            <a:endParaRPr lang="en-US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7F667-8E8F-040D-0030-36083C8589FB}"/>
              </a:ext>
            </a:extLst>
          </p:cNvPr>
          <p:cNvSpPr txBox="1"/>
          <p:nvPr/>
        </p:nvSpPr>
        <p:spPr>
          <a:xfrm>
            <a:off x="852532" y="1482597"/>
            <a:ext cx="1080911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Python is a high-level programming language known for its readability and user-friendly syntax. It features a dynamic type system, which means you don't need to specify data types when declaring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8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2C5-DDAC-AB15-FB17-89C7B54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144616"/>
            <a:ext cx="10505440" cy="1082476"/>
          </a:xfrm>
        </p:spPr>
        <p:txBody>
          <a:bodyPr>
            <a:normAutofit/>
          </a:bodyPr>
          <a:lstStyle/>
          <a:p>
            <a:r>
              <a:rPr lang="en-US" sz="4400"/>
              <a:t>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1E78-98E8-1E60-85F2-0ACB626E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988C-84F3-EC93-41EE-3A3FEE9A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14FD-BEA6-5D14-CF95-38AC7DF38E97}"/>
              </a:ext>
            </a:extLst>
          </p:cNvPr>
          <p:cNvSpPr txBox="1"/>
          <p:nvPr/>
        </p:nvSpPr>
        <p:spPr>
          <a:xfrm>
            <a:off x="695960" y="1584960"/>
            <a:ext cx="23469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Readability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CA002-E5AD-7688-E59A-8099C1C3823D}"/>
              </a:ext>
            </a:extLst>
          </p:cNvPr>
          <p:cNvSpPr txBox="1"/>
          <p:nvPr/>
        </p:nvSpPr>
        <p:spPr>
          <a:xfrm>
            <a:off x="4018280" y="1579880"/>
            <a:ext cx="2966720" cy="5949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Cross-Platform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FDB9F-59CC-937E-831F-9037BBE325E0}"/>
              </a:ext>
            </a:extLst>
          </p:cNvPr>
          <p:cNvSpPr txBox="1"/>
          <p:nvPr/>
        </p:nvSpPr>
        <p:spPr>
          <a:xfrm>
            <a:off x="457199" y="2519680"/>
            <a:ext cx="30530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Python has an easy-to-read syntax, making it easy to write and understand code. Its use of keywords and indentation helps maintain code structure.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3D8CE-CFF6-40A1-243D-7E7AB9BC0086}"/>
              </a:ext>
            </a:extLst>
          </p:cNvPr>
          <p:cNvSpPr txBox="1"/>
          <p:nvPr/>
        </p:nvSpPr>
        <p:spPr>
          <a:xfrm>
            <a:off x="8087360" y="2524760"/>
            <a:ext cx="312928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Python is a high-level programming language, which means that it abstracts low-level details, making coding easier for developers.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A03D9-C1AD-9C0C-C5C3-6190A536A45E}"/>
              </a:ext>
            </a:extLst>
          </p:cNvPr>
          <p:cNvSpPr txBox="1"/>
          <p:nvPr/>
        </p:nvSpPr>
        <p:spPr>
          <a:xfrm>
            <a:off x="8270240" y="1569720"/>
            <a:ext cx="30784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High level lang</a:t>
            </a:r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DA733-3E07-3B79-8166-02A544FA811E}"/>
              </a:ext>
            </a:extLst>
          </p:cNvPr>
          <p:cNvSpPr txBox="1"/>
          <p:nvPr/>
        </p:nvSpPr>
        <p:spPr>
          <a:xfrm>
            <a:off x="4008120" y="2656840"/>
            <a:ext cx="34137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Python is cross-platform, allowing code to run on various operating systems without modification.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949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2192-D85C-DF46-320F-C19492CD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DC98-3A28-EAFF-2A47-2D28714D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A6C7B-804D-DA2C-143D-A9B659D130C0}"/>
              </a:ext>
            </a:extLst>
          </p:cNvPr>
          <p:cNvSpPr txBox="1"/>
          <p:nvPr/>
        </p:nvSpPr>
        <p:spPr>
          <a:xfrm>
            <a:off x="2748280" y="289560"/>
            <a:ext cx="6695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Data Structures in Python</a:t>
            </a:r>
            <a:endParaRPr lang="en-US" dirty="0"/>
          </a:p>
        </p:txBody>
      </p:sp>
      <p:pic>
        <p:nvPicPr>
          <p:cNvPr id="3" name="Picture 2" descr="A blue arrow pointing up&#10;&#10;Description automatically generated">
            <a:extLst>
              <a:ext uri="{FF2B5EF4-FFF2-40B4-BE49-F238E27FC236}">
                <a16:creationId xmlns:a16="http://schemas.microsoft.com/office/drawing/2014/main" id="{CE654EBE-B16B-314B-A6F5-B534E1B3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8451"/>
            <a:ext cx="10962640" cy="37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C380-BEA4-CF16-64A6-9166E486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1AF6-032D-FD2F-473E-13DE3A2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308573-581B-98A2-CAD5-8EF09EF7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493938"/>
            <a:ext cx="11612880" cy="40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B54C-EC92-0549-F0F6-65AC4D19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1E3D-1DAD-E07B-7E3E-C36AEBA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CDC7-DF1F-C673-FE4D-7F9662B3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D380907-5E90-9A37-B51C-995BAC9E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510485"/>
            <a:ext cx="11369040" cy="38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64C0-E305-3A90-FC78-F395DF4A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ea typeface="+mj-lt"/>
                <a:cs typeface="+mj-lt"/>
              </a:rPr>
              <a:t>PySpark</a:t>
            </a:r>
            <a:endParaRPr lang="en-US" sz="4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CCB9-F60C-D1DF-21F9-CC76EE5E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ADDF-5FC7-C27F-75F1-DF173099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6B8D-BC25-71DD-B726-8670BAB2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02094-EC8E-A3A3-A819-9CFF9E0611D1}"/>
              </a:ext>
            </a:extLst>
          </p:cNvPr>
          <p:cNvSpPr txBox="1"/>
          <p:nvPr/>
        </p:nvSpPr>
        <p:spPr>
          <a:xfrm>
            <a:off x="401320" y="1681480"/>
            <a:ext cx="114401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ea typeface="+mn-lt"/>
                <a:cs typeface="+mn-lt"/>
              </a:rPr>
              <a:t>PySpark</a:t>
            </a:r>
            <a:r>
              <a:rPr lang="en-US" sz="3200" dirty="0">
                <a:ea typeface="+mn-lt"/>
                <a:cs typeface="+mn-lt"/>
              </a:rPr>
              <a:t> is a powerful open-source framework for distributed data processing and analysis, particularly well-suited for big data applications.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453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940-CA47-D3A9-4CF2-90DC4ED1C9B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150" dirty="0">
                <a:latin typeface="+mj-lt"/>
                <a:ea typeface="+mj-ea"/>
                <a:cs typeface="+mj-cs"/>
              </a:rPr>
              <a:t>WHY to use </a:t>
            </a:r>
            <a:r>
              <a:rPr lang="en-US" sz="4800" cap="all" spc="150" dirty="0" err="1">
                <a:latin typeface="+mj-lt"/>
                <a:ea typeface="+mj-ea"/>
                <a:cs typeface="+mj-cs"/>
              </a:rPr>
              <a:t>PYspark</a:t>
            </a:r>
            <a:endParaRPr lang="en-US" sz="4800" kern="1200" cap="all" spc="150" baseline="0" dirty="0" err="1"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2065-4F67-EE1B-3A10-DF6D669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8505595-CE9B-C307-229F-56C1C85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03D5-525C-422B-C76F-53866367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4" name="Picture 13" descr="A computer screen shot of a computer chip&#10;&#10;Description automatically generated">
            <a:extLst>
              <a:ext uri="{FF2B5EF4-FFF2-40B4-BE49-F238E27FC236}">
                <a16:creationId xmlns:a16="http://schemas.microsoft.com/office/drawing/2014/main" id="{6C91E95B-5945-B0A9-04AB-3939A416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2089318"/>
            <a:ext cx="11328400" cy="38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JOURNEY PRESENTATION</vt:lpstr>
      <vt:lpstr>Agenda</vt:lpstr>
      <vt:lpstr>Python</vt:lpstr>
      <vt:lpstr>Basics</vt:lpstr>
      <vt:lpstr>PowerPoint Presentation</vt:lpstr>
      <vt:lpstr>PowerPoint Presentation</vt:lpstr>
      <vt:lpstr>PowerPoint Presentation</vt:lpstr>
      <vt:lpstr>PySpark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</dc:title>
  <dc:creator/>
  <cp:revision>390</cp:revision>
  <dcterms:created xsi:type="dcterms:W3CDTF">2023-08-25T03:59:20Z</dcterms:created>
  <dcterms:modified xsi:type="dcterms:W3CDTF">2023-09-22T09:02:10Z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