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12/10/2023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12/10/2023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12/10/2023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cbi.nlm.nih.gov/pmc/articles/PMC7032893/" TargetMode="External"/><Relationship Id="rId2" Type="http://schemas.openxmlformats.org/officeDocument/2006/relationships/hyperlink" Target="https://dergipark.org.tr/en/pub/bajece/article/494920" TargetMode="External"/><Relationship Id="rId1" Type="http://schemas.openxmlformats.org/officeDocument/2006/relationships/slideLayout" Target="../slideLayouts/slideLayout2.xml"/><Relationship Id="rId5" Type="http://schemas.openxmlformats.org/officeDocument/2006/relationships/hyperlink" Target="https://books.google.com/books?hl=en&amp;lr=&amp;id=odCwDwAAQBAJ&amp;oi=fnd&amp;pg=PR2&amp;dq=These+scatter+plots+demonstrate+that+some+of+the+expected+predictors,+such+as+the+year,+the+return,+and+the+number+of+victories+the+competition+had+the+season+before,+&amp;ots=OW9iq6jewP&amp;sig=hZpP8vaOEOxqfQ0a-2SMJR76jNc" TargetMode="External"/><Relationship Id="rId4" Type="http://schemas.openxmlformats.org/officeDocument/2006/relationships/hyperlink" Target="https://jastt.org/index.php/jasttpath/article/view/5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CC8B242-C208-BA9B-230F-9207285093BD}"/>
              </a:ext>
            </a:extLst>
          </p:cNvPr>
          <p:cNvSpPr>
            <a:spLocks noGrp="1"/>
          </p:cNvSpPr>
          <p:nvPr>
            <p:ph type="subTitle" idx="1"/>
          </p:nvPr>
        </p:nvSpPr>
        <p:spPr>
          <a:xfrm>
            <a:off x="914400" y="1123949"/>
            <a:ext cx="10448925" cy="4724401"/>
          </a:xfrm>
        </p:spPr>
        <p:txBody>
          <a:bodyPr>
            <a:noAutofit/>
          </a:bodyPr>
          <a:lstStyle/>
          <a:p>
            <a:pPr marL="0" marR="0" indent="457200" algn="ctr">
              <a:lnSpc>
                <a:spcPct val="200000"/>
              </a:lnSpc>
              <a:spcBef>
                <a:spcPts val="0"/>
              </a:spcBef>
              <a:spcAft>
                <a:spcPts val="0"/>
              </a:spcAft>
            </a:pPr>
            <a:r>
              <a:rPr lang="en-IN" sz="2700" b="1" cap="none"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Capital State University Game-day Magazines Managerial Report</a:t>
            </a:r>
            <a:endParaRPr lang="en-US" sz="2700" cap="none" dirty="0">
              <a:solidFill>
                <a:schemeClr val="bg1"/>
              </a:solidFill>
              <a:effectLst/>
              <a:latin typeface="Times New Roman" panose="02020603050405020304" pitchFamily="18" charset="0"/>
              <a:ea typeface="Times New Roman" panose="02020603050405020304" pitchFamily="18" charset="0"/>
            </a:endParaRPr>
          </a:p>
          <a:p>
            <a:pPr marL="0" marR="0" indent="457200" algn="ctr">
              <a:lnSpc>
                <a:spcPct val="200000"/>
              </a:lnSpc>
              <a:spcBef>
                <a:spcPts val="0"/>
              </a:spcBef>
              <a:spcAft>
                <a:spcPts val="0"/>
              </a:spcAft>
            </a:pPr>
            <a:r>
              <a:rPr lang="en-US" sz="2200" cap="none" dirty="0">
                <a:solidFill>
                  <a:schemeClr val="bg1"/>
                </a:solidFill>
                <a:effectLst/>
                <a:latin typeface="Times New Roman" panose="02020603050405020304" pitchFamily="18" charset="0"/>
                <a:ea typeface="Times New Roman" panose="02020603050405020304" pitchFamily="18" charset="0"/>
              </a:rPr>
              <a:t>Akshay Appani</a:t>
            </a:r>
          </a:p>
          <a:p>
            <a:pPr marL="0" marR="0" indent="457200" algn="ctr">
              <a:lnSpc>
                <a:spcPct val="200000"/>
              </a:lnSpc>
              <a:spcBef>
                <a:spcPts val="0"/>
              </a:spcBef>
              <a:spcAft>
                <a:spcPts val="0"/>
              </a:spcAft>
            </a:pPr>
            <a:r>
              <a:rPr lang="en-US" sz="2200" cap="none" dirty="0">
                <a:solidFill>
                  <a:schemeClr val="bg1"/>
                </a:solidFill>
                <a:effectLst/>
                <a:latin typeface="Times New Roman" panose="02020603050405020304" pitchFamily="18" charset="0"/>
                <a:ea typeface="Times New Roman" panose="02020603050405020304" pitchFamily="18" charset="0"/>
              </a:rPr>
              <a:t>Trine University</a:t>
            </a:r>
          </a:p>
          <a:p>
            <a:pPr marL="0" marR="0" indent="457200" algn="ctr">
              <a:lnSpc>
                <a:spcPct val="200000"/>
              </a:lnSpc>
              <a:spcBef>
                <a:spcPts val="0"/>
              </a:spcBef>
              <a:spcAft>
                <a:spcPts val="0"/>
              </a:spcAft>
            </a:pPr>
            <a:r>
              <a:rPr lang="en-US" sz="2200" cap="none" dirty="0">
                <a:solidFill>
                  <a:schemeClr val="bg1"/>
                </a:solidFill>
                <a:latin typeface="Times New Roman" panose="02020603050405020304" pitchFamily="18" charset="0"/>
                <a:ea typeface="Times New Roman" panose="02020603050405020304" pitchFamily="18" charset="0"/>
              </a:rPr>
              <a:t>Business Analytics Capstone</a:t>
            </a:r>
            <a:endParaRPr lang="en-US" sz="2200" cap="none" dirty="0">
              <a:solidFill>
                <a:schemeClr val="bg1"/>
              </a:solidFill>
              <a:effectLst/>
              <a:latin typeface="Times New Roman" panose="02020603050405020304" pitchFamily="18" charset="0"/>
              <a:ea typeface="Times New Roman" panose="02020603050405020304" pitchFamily="18" charset="0"/>
            </a:endParaRPr>
          </a:p>
          <a:p>
            <a:pPr marL="0" marR="0" indent="457200" algn="ctr">
              <a:lnSpc>
                <a:spcPct val="200000"/>
              </a:lnSpc>
              <a:spcBef>
                <a:spcPts val="0"/>
              </a:spcBef>
              <a:spcAft>
                <a:spcPts val="0"/>
              </a:spcAft>
            </a:pPr>
            <a:endParaRPr lang="en-US" sz="2200" cap="none"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41818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6EDE7-E73F-0FAB-0439-A5FB5C66D149}"/>
              </a:ext>
            </a:extLst>
          </p:cNvPr>
          <p:cNvSpPr>
            <a:spLocks noGrp="1"/>
          </p:cNvSpPr>
          <p:nvPr>
            <p:ph type="title"/>
          </p:nvPr>
        </p:nvSpPr>
        <p:spPr/>
        <p:txBody>
          <a:bodyPr/>
          <a:lstStyle/>
          <a:p>
            <a:pPr algn="ctr"/>
            <a:r>
              <a:rPr lang="en-IN" sz="44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99D5A9E6-170B-A965-26D1-676784F817A3}"/>
              </a:ext>
            </a:extLst>
          </p:cNvPr>
          <p:cNvSpPr>
            <a:spLocks noGrp="1"/>
          </p:cNvSpPr>
          <p:nvPr>
            <p:ph idx="1"/>
          </p:nvPr>
        </p:nvSpPr>
        <p:spPr>
          <a:xfrm>
            <a:off x="390525" y="2305050"/>
            <a:ext cx="11382375" cy="4381500"/>
          </a:xfrm>
        </p:spPr>
        <p:txBody>
          <a:bodyPr>
            <a:noAutofit/>
          </a:bodyPr>
          <a:lstStyle/>
          <a:p>
            <a:pPr marL="457200" marR="0" indent="-457200">
              <a:lnSpc>
                <a:spcPct val="200000"/>
              </a:lnSpc>
              <a:spcBef>
                <a:spcPts val="0"/>
              </a:spcBef>
              <a:spcAft>
                <a:spcPts val="0"/>
              </a:spcAft>
            </a:pPr>
            <a:r>
              <a:rPr lang="en-US"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Catal, C., </a:t>
            </a:r>
            <a:r>
              <a:rPr lang="en-US" dirty="0" err="1">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Kaan</a:t>
            </a:r>
            <a:r>
              <a:rPr lang="en-US"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E. C. E., Arslan, B., &amp; </a:t>
            </a:r>
            <a:r>
              <a:rPr lang="en-US" dirty="0" err="1">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Akbulut</a:t>
            </a:r>
            <a:r>
              <a:rPr lang="en-US"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 (2019). Benchmarking of regression algorithms and time series analysis techniques for sales forecasting. </a:t>
            </a:r>
            <a:r>
              <a:rPr lang="en-US" i="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Balkan Journal of Electrical and Computer Engineering</a:t>
            </a:r>
            <a:r>
              <a:rPr lang="en-US"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i="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7</a:t>
            </a:r>
            <a:r>
              <a:rPr lang="en-US"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(1), 20-26. </a:t>
            </a:r>
            <a:r>
              <a:rPr lang="en-US"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Benchmarking of regression algorithms and time series analysis techniques for sales forecasting. </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Chowdhury, M. Z. I., &amp; Turin, T. C. (2020). Variable selection strategies and its importance in clinical prediction modelling. </a:t>
            </a:r>
            <a:r>
              <a:rPr lang="en-US" i="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Family medicine and community health</a:t>
            </a:r>
            <a:r>
              <a:rPr lang="en-US"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i="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8</a:t>
            </a:r>
            <a:r>
              <a:rPr lang="en-US"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lang="en-US"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Variable selection strategies and its importance in clinical prediction modelling.</a:t>
            </a:r>
            <a:r>
              <a:rPr lang="en-US"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dirty="0" err="1">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Maulud</a:t>
            </a:r>
            <a:r>
              <a:rPr lang="en-US"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D., &amp; Abdulazeez, A. M. (2020). A review on linear regression comprehensive in machine learning. </a:t>
            </a:r>
            <a:r>
              <a:rPr lang="en-US" i="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Journal of Applied Science and Technology Trends</a:t>
            </a:r>
            <a:r>
              <a:rPr lang="en-US"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i="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(4), 140-147. </a:t>
            </a:r>
            <a:r>
              <a:rPr lang="en-US"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A review on linear regression comprehensive in machine learning. </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Nielsen, A. (2019). </a:t>
            </a:r>
            <a:r>
              <a:rPr lang="en-US" i="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Practical time series analysis: Prediction with statistics and machine learning</a:t>
            </a:r>
            <a:r>
              <a:rPr lang="en-US"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O'Reilly Media. </a:t>
            </a:r>
            <a:r>
              <a:rPr lang="en-US"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Practical time series analysis: Prediction with statistics and machine learning. </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5039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0680B-E1D7-DAAE-56E8-A1C610264754}"/>
              </a:ext>
            </a:extLst>
          </p:cNvPr>
          <p:cNvSpPr>
            <a:spLocks noGrp="1"/>
          </p:cNvSpPr>
          <p:nvPr>
            <p:ph type="title"/>
          </p:nvPr>
        </p:nvSpPr>
        <p:spPr>
          <a:xfrm>
            <a:off x="1154954" y="792692"/>
            <a:ext cx="8761413" cy="712257"/>
          </a:xfrm>
        </p:spPr>
        <p:txBody>
          <a:bodyPr/>
          <a:lstStyle/>
          <a:p>
            <a:pPr algn="ctr"/>
            <a:r>
              <a:rPr lang="en-US" sz="4800" dirty="0"/>
              <a:t>Introduction</a:t>
            </a:r>
          </a:p>
        </p:txBody>
      </p:sp>
      <p:sp>
        <p:nvSpPr>
          <p:cNvPr id="3" name="Content Placeholder 2">
            <a:extLst>
              <a:ext uri="{FF2B5EF4-FFF2-40B4-BE49-F238E27FC236}">
                <a16:creationId xmlns:a16="http://schemas.microsoft.com/office/drawing/2014/main" id="{A150D581-BAC5-4FEB-0A33-43371A8FDECB}"/>
              </a:ext>
            </a:extLst>
          </p:cNvPr>
          <p:cNvSpPr>
            <a:spLocks noGrp="1"/>
          </p:cNvSpPr>
          <p:nvPr>
            <p:ph idx="1"/>
          </p:nvPr>
        </p:nvSpPr>
        <p:spPr>
          <a:xfrm>
            <a:off x="628650" y="2171700"/>
            <a:ext cx="11220450" cy="4438650"/>
          </a:xfrm>
        </p:spPr>
        <p:txBody>
          <a:bodyPr>
            <a:noAutofit/>
          </a:bodyPr>
          <a:lstStyle/>
          <a:p>
            <a:r>
              <a:rPr lang="en-US" dirty="0">
                <a:latin typeface="Times New Roman" panose="02020603050405020304" pitchFamily="18" charset="0"/>
                <a:cs typeface="Times New Roman" panose="02020603050405020304" pitchFamily="18" charset="0"/>
              </a:rPr>
              <a:t>Within the Magazines record, there is a substantial amount of information stored. However, not all of this information may be relevant to your current needs.</a:t>
            </a:r>
          </a:p>
          <a:p>
            <a:r>
              <a:rPr lang="en-US" dirty="0">
                <a:latin typeface="Times New Roman" panose="02020603050405020304" pitchFamily="18" charset="0"/>
                <a:cs typeface="Times New Roman" panose="02020603050405020304" pitchFamily="18" charset="0"/>
              </a:rPr>
              <a:t> I am considering whether there are any variables in the Magazines CSU dataset that should be excluded from a projection model aimed at determining the amount of football magazines that would be sold in Year 10.</a:t>
            </a:r>
          </a:p>
          <a:p>
            <a:r>
              <a:rPr lang="en-US" dirty="0">
                <a:latin typeface="Times New Roman" panose="02020603050405020304" pitchFamily="18" charset="0"/>
                <a:cs typeface="Times New Roman" panose="02020603050405020304" pitchFamily="18" charset="0"/>
              </a:rPr>
              <a:t>For CSU to be eligible for distribution, the college is required to establish a criterion for the upcoming season in the month of July. Hence, it is challenging to speculate on magazine agreements that have variables for information that will not be available until July, the anticipated submission date of CSU's proposal.</a:t>
            </a:r>
          </a:p>
          <a:p>
            <a:r>
              <a:rPr lang="en-US" dirty="0">
                <a:latin typeface="Times New Roman" panose="02020603050405020304" pitchFamily="18" charset="0"/>
                <a:cs typeface="Times New Roman" panose="02020603050405020304" pitchFamily="18" charset="0"/>
              </a:rPr>
              <a:t>Due of the college's requirement to forecast magazine deals for the upcoming season, the lack of information for July renders it unhelpful for making projections. </a:t>
            </a:r>
          </a:p>
          <a:p>
            <a:r>
              <a:rPr lang="en-US" dirty="0">
                <a:latin typeface="Times New Roman" panose="02020603050405020304" pitchFamily="18" charset="0"/>
                <a:cs typeface="Times New Roman" panose="02020603050405020304" pitchFamily="18" charset="0"/>
              </a:rPr>
              <a:t>Given that Climate, Game Day, Complete Game Participation, and The opening shot Temperature are all inquiries in July, it is evident why these variables are included in a predictive model.</a:t>
            </a:r>
          </a:p>
          <a:p>
            <a:r>
              <a:rPr lang="en-US" dirty="0">
                <a:latin typeface="Times New Roman" panose="02020603050405020304" pitchFamily="18" charset="0"/>
                <a:cs typeface="Times New Roman" panose="02020603050405020304" pitchFamily="18" charset="0"/>
              </a:rPr>
              <a:t>The number of victories and defeats that a competitor accumulated in the previous season are two examples of elements that might significantly impact their overall performance. </a:t>
            </a:r>
          </a:p>
        </p:txBody>
      </p:sp>
    </p:spTree>
    <p:extLst>
      <p:ext uri="{BB962C8B-B14F-4D97-AF65-F5344CB8AC3E}">
        <p14:creationId xmlns:p14="http://schemas.microsoft.com/office/powerpoint/2010/main" val="740934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0680B-E1D7-DAAE-56E8-A1C610264754}"/>
              </a:ext>
            </a:extLst>
          </p:cNvPr>
          <p:cNvSpPr>
            <a:spLocks noGrp="1"/>
          </p:cNvSpPr>
          <p:nvPr>
            <p:ph type="title"/>
          </p:nvPr>
        </p:nvSpPr>
        <p:spPr/>
        <p:txBody>
          <a:bodyPr/>
          <a:lstStyle/>
          <a:p>
            <a:pPr algn="ctr"/>
            <a:r>
              <a:rPr lang="en-US" sz="4400" dirty="0"/>
              <a:t>U Model Turn of events: Factors</a:t>
            </a:r>
          </a:p>
        </p:txBody>
      </p:sp>
      <p:sp>
        <p:nvSpPr>
          <p:cNvPr id="3" name="Content Placeholder 2">
            <a:extLst>
              <a:ext uri="{FF2B5EF4-FFF2-40B4-BE49-F238E27FC236}">
                <a16:creationId xmlns:a16="http://schemas.microsoft.com/office/drawing/2014/main" id="{A150D581-BAC5-4FEB-0A33-43371A8FDECB}"/>
              </a:ext>
            </a:extLst>
          </p:cNvPr>
          <p:cNvSpPr>
            <a:spLocks noGrp="1"/>
          </p:cNvSpPr>
          <p:nvPr>
            <p:ph idx="1"/>
          </p:nvPr>
        </p:nvSpPr>
        <p:spPr>
          <a:xfrm>
            <a:off x="342900" y="2276475"/>
            <a:ext cx="11525250" cy="4514850"/>
          </a:xfrm>
        </p:spPr>
        <p:txBody>
          <a:bodyPr numCol="2">
            <a:noAutofit/>
          </a:bodyPr>
          <a:lstStyle/>
          <a:p>
            <a:r>
              <a:rPr lang="en-US" dirty="0">
                <a:latin typeface="Times New Roman" panose="02020603050405020304" pitchFamily="18" charset="0"/>
                <a:cs typeface="Times New Roman" panose="02020603050405020304" pitchFamily="18" charset="0"/>
              </a:rPr>
              <a:t>Due to the requirement for colleges to forecast the upcoming season in July, the data for that month is unreliable and requests for it provide little help when trying to estimate magazine sales. </a:t>
            </a:r>
          </a:p>
          <a:p>
            <a:r>
              <a:rPr lang="en-US" dirty="0">
                <a:latin typeface="Times New Roman" panose="02020603050405020304" pitchFamily="18" charset="0"/>
                <a:cs typeface="Times New Roman" panose="02020603050405020304" pitchFamily="18" charset="0"/>
              </a:rPr>
              <a:t>The main occurrence, the circumstance Commencement attack, Collaboration, and the Ecological System Given that inquiries regarding temperature arise in July, it is crucial to include them in a model that selects items.</a:t>
            </a:r>
          </a:p>
          <a:p>
            <a:r>
              <a:rPr lang="en-US" dirty="0">
                <a:latin typeface="Times New Roman" panose="02020603050405020304" pitchFamily="18" charset="0"/>
                <a:cs typeface="Times New Roman" panose="02020603050405020304" pitchFamily="18" charset="0"/>
              </a:rPr>
              <a:t>Several viewpoints, such as the rival's number of triumphs and defeats in the previous season, might significantly influence each other. </a:t>
            </a:r>
          </a:p>
          <a:p>
            <a:r>
              <a:rPr lang="en-US" dirty="0">
                <a:latin typeface="Times New Roman" panose="02020603050405020304" pitchFamily="18" charset="0"/>
                <a:cs typeface="Times New Roman" panose="02020603050405020304" pitchFamily="18" charset="0"/>
              </a:rPr>
              <a:t>It is quite likely that relationship research will confirm that the parameters mentioned earlier have a correlation of -0.97, while the number of wins from the previous season has a correlation of -0.99. </a:t>
            </a:r>
          </a:p>
          <a:p>
            <a:r>
              <a:rPr lang="en-US" dirty="0">
                <a:latin typeface="Times New Roman" panose="02020603050405020304" pitchFamily="18" charset="0"/>
                <a:cs typeface="Times New Roman" panose="02020603050405020304" pitchFamily="18" charset="0"/>
              </a:rPr>
              <a:t>In relation to them, we should exempt one individual from the model for each pair. I conducted a comparable evaluation, and the associated components were excluded. </a:t>
            </a:r>
          </a:p>
          <a:p>
            <a:r>
              <a:rPr lang="en-US" dirty="0">
                <a:latin typeface="Times New Roman" panose="02020603050405020304" pitchFamily="18" charset="0"/>
                <a:cs typeface="Times New Roman" panose="02020603050405020304" pitchFamily="18" charset="0"/>
              </a:rPr>
              <a:t>Collaborative gameplay, opponent's pastime, game day atmosphere, frequency of calamities, previous season count, initial move.</a:t>
            </a:r>
          </a:p>
          <a:p>
            <a:r>
              <a:rPr lang="en-US" dirty="0">
                <a:latin typeface="Times New Roman" panose="02020603050405020304" pitchFamily="18" charset="0"/>
                <a:cs typeface="Times New Roman" panose="02020603050405020304" pitchFamily="18" charset="0"/>
              </a:rPr>
              <a:t>Upon examining the box plot representing the data on Arrangements, I observed intriguing outlier data. During Week 1 of Season Multi, the deals for the match against Lincoln amounted to $6,463, while the other matches had less than $5,200.</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1332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D43CF-093A-09EC-0EB9-F143AECCBCF1}"/>
              </a:ext>
            </a:extLst>
          </p:cNvPr>
          <p:cNvSpPr>
            <a:spLocks noGrp="1"/>
          </p:cNvSpPr>
          <p:nvPr>
            <p:ph type="title"/>
          </p:nvPr>
        </p:nvSpPr>
        <p:spPr>
          <a:xfrm>
            <a:off x="647700" y="979687"/>
            <a:ext cx="10810875" cy="752475"/>
          </a:xfrm>
        </p:spPr>
        <p:txBody>
          <a:bodyPr/>
          <a:lstStyle/>
          <a:p>
            <a:r>
              <a:rPr lang="en-US" sz="3000" b="1" dirty="0">
                <a:effectLst/>
                <a:latin typeface="Times New Roman" panose="02020603050405020304" pitchFamily="18" charset="0"/>
                <a:ea typeface="Times New Roman" panose="02020603050405020304" pitchFamily="18" charset="0"/>
              </a:rPr>
              <a:t>Predicting Monthly Average Sales Using a Regression Model.</a:t>
            </a:r>
            <a:endParaRPr lang="en-IN" sz="3000" dirty="0"/>
          </a:p>
        </p:txBody>
      </p:sp>
      <p:pic>
        <p:nvPicPr>
          <p:cNvPr id="5" name="image2.jpeg">
            <a:extLst>
              <a:ext uri="{FF2B5EF4-FFF2-40B4-BE49-F238E27FC236}">
                <a16:creationId xmlns:a16="http://schemas.microsoft.com/office/drawing/2014/main" id="{42220981-8D9C-A8DA-ADF8-19FC4FC75A6B}"/>
              </a:ext>
            </a:extLst>
          </p:cNvPr>
          <p:cNvPicPr>
            <a:picLocks noChangeAspect="1"/>
          </p:cNvPicPr>
          <p:nvPr/>
        </p:nvPicPr>
        <p:blipFill>
          <a:blip r:embed="rId2" cstate="print"/>
          <a:stretch>
            <a:fillRect/>
          </a:stretch>
        </p:blipFill>
        <p:spPr>
          <a:xfrm>
            <a:off x="4998448" y="2390129"/>
            <a:ext cx="3485491" cy="3080844"/>
          </a:xfrm>
          <a:prstGeom prst="rect">
            <a:avLst/>
          </a:prstGeom>
        </p:spPr>
      </p:pic>
      <p:pic>
        <p:nvPicPr>
          <p:cNvPr id="6" name="image3.jpeg">
            <a:extLst>
              <a:ext uri="{FF2B5EF4-FFF2-40B4-BE49-F238E27FC236}">
                <a16:creationId xmlns:a16="http://schemas.microsoft.com/office/drawing/2014/main" id="{D4145DE0-4984-2479-05A4-84AB64831AC9}"/>
              </a:ext>
            </a:extLst>
          </p:cNvPr>
          <p:cNvPicPr>
            <a:picLocks noChangeAspect="1"/>
          </p:cNvPicPr>
          <p:nvPr/>
        </p:nvPicPr>
        <p:blipFill>
          <a:blip r:embed="rId3" cstate="print"/>
          <a:stretch>
            <a:fillRect/>
          </a:stretch>
        </p:blipFill>
        <p:spPr>
          <a:xfrm>
            <a:off x="8758044" y="2390129"/>
            <a:ext cx="3326022" cy="3080844"/>
          </a:xfrm>
          <a:prstGeom prst="rect">
            <a:avLst/>
          </a:prstGeom>
        </p:spPr>
      </p:pic>
      <p:sp>
        <p:nvSpPr>
          <p:cNvPr id="8" name="TextBox 7">
            <a:extLst>
              <a:ext uri="{FF2B5EF4-FFF2-40B4-BE49-F238E27FC236}">
                <a16:creationId xmlns:a16="http://schemas.microsoft.com/office/drawing/2014/main" id="{EF4D7FB6-D676-3783-9938-57A3DB469316}"/>
              </a:ext>
            </a:extLst>
          </p:cNvPr>
          <p:cNvSpPr txBox="1"/>
          <p:nvPr/>
        </p:nvSpPr>
        <p:spPr>
          <a:xfrm>
            <a:off x="356292" y="2390129"/>
            <a:ext cx="4444307" cy="3498394"/>
          </a:xfrm>
          <a:prstGeom prst="rect">
            <a:avLst/>
          </a:prstGeom>
          <a:noFill/>
        </p:spPr>
        <p:txBody>
          <a:bodyPr wrap="square">
            <a:spAutoFit/>
          </a:bodyPr>
          <a:lstStyle/>
          <a:p>
            <a:pPr marL="285750" indent="-285750">
              <a:spcAft>
                <a:spcPts val="800"/>
              </a:spcAft>
              <a:buClr>
                <a:schemeClr val="accent1"/>
              </a:buClr>
              <a:buFont typeface="Wingdings" panose="05000000000000000000" pitchFamily="2" charset="2"/>
              <a:buChar char="Ø"/>
            </a:pP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Scatter charts are created to depict the relationship between variables and magazine sales, after eliminating unnecessary elements for predicting future magazine sales.</a:t>
            </a:r>
          </a:p>
          <a:p>
            <a:pPr marL="285750" indent="-285750">
              <a:spcAft>
                <a:spcPts val="800"/>
              </a:spcAft>
              <a:buClr>
                <a:schemeClr val="accent1"/>
              </a:buClr>
              <a:buFont typeface="Wingdings" panose="05000000000000000000" pitchFamily="2" charset="2"/>
              <a:buChar char="Ø"/>
            </a:pP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The scatter plots indicate that many anticipated indicators, like the year, return, and previous season's number of victories in the competition, do not exhibit a substantial correlation with magazine sales .</a:t>
            </a:r>
          </a:p>
          <a:p>
            <a:pPr marL="285750" indent="-285750">
              <a:spcAft>
                <a:spcPts val="800"/>
              </a:spcAft>
              <a:buClr>
                <a:schemeClr val="accent1"/>
              </a:buClr>
              <a:buFont typeface="Wingdings" panose="05000000000000000000" pitchFamily="2" charset="2"/>
              <a:buChar char="Ø"/>
            </a:pP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Although these factors are included in the initial  regression model, it is crucial to thoroughly analyze the model's output to ascertain its ability to reliably predict magazine sales.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EBD7DFF6-084F-CA04-8285-8F5AA295D9DD}"/>
              </a:ext>
            </a:extLst>
          </p:cNvPr>
          <p:cNvSpPr txBox="1"/>
          <p:nvPr/>
        </p:nvSpPr>
        <p:spPr>
          <a:xfrm>
            <a:off x="4998448" y="5528057"/>
            <a:ext cx="3201616" cy="457626"/>
          </a:xfrm>
          <a:prstGeom prst="rect">
            <a:avLst/>
          </a:prstGeom>
          <a:noFill/>
        </p:spPr>
        <p:txBody>
          <a:bodyPr wrap="square">
            <a:spAutoFit/>
          </a:bodyPr>
          <a:lstStyle/>
          <a:p>
            <a:pPr marL="64135">
              <a:lnSpc>
                <a:spcPct val="200000"/>
              </a:lnSpc>
              <a:spcBef>
                <a:spcPts val="450"/>
              </a:spcBef>
              <a:spcAft>
                <a:spcPts val="0"/>
              </a:spcAft>
            </a:pPr>
            <a:r>
              <a:rPr lang="en-US" sz="1400" dirty="0">
                <a:solidFill>
                  <a:srgbClr val="212121"/>
                </a:solidFill>
                <a:effectLst/>
                <a:latin typeface="Times New Roman" panose="02020603050405020304" pitchFamily="18" charset="0"/>
                <a:ea typeface="Times New Roman" panose="02020603050405020304" pitchFamily="18" charset="0"/>
              </a:rPr>
              <a:t>Chart</a:t>
            </a:r>
            <a:r>
              <a:rPr lang="en-US" sz="1400" spc="-1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2.</a:t>
            </a:r>
            <a:r>
              <a:rPr lang="en-US" sz="1400" spc="-1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Predictors</a:t>
            </a:r>
            <a:r>
              <a:rPr lang="en-US" sz="1400" spc="-1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relations with</a:t>
            </a:r>
            <a:r>
              <a:rPr lang="en-US" sz="1400" spc="-1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Sales</a:t>
            </a:r>
            <a:endParaRPr lang="en-IN" sz="1400" dirty="0">
              <a:effectLst/>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80CCB21C-473F-7230-FE58-B1C18FF83C29}"/>
              </a:ext>
            </a:extLst>
          </p:cNvPr>
          <p:cNvSpPr txBox="1"/>
          <p:nvPr/>
        </p:nvSpPr>
        <p:spPr>
          <a:xfrm>
            <a:off x="8758044" y="5528057"/>
            <a:ext cx="3077664" cy="457626"/>
          </a:xfrm>
          <a:prstGeom prst="rect">
            <a:avLst/>
          </a:prstGeom>
          <a:noFill/>
        </p:spPr>
        <p:txBody>
          <a:bodyPr wrap="square">
            <a:spAutoFit/>
          </a:bodyPr>
          <a:lstStyle/>
          <a:p>
            <a:pPr marL="64135">
              <a:lnSpc>
                <a:spcPct val="200000"/>
              </a:lnSpc>
              <a:spcBef>
                <a:spcPts val="450"/>
              </a:spcBef>
              <a:spcAft>
                <a:spcPts val="0"/>
              </a:spcAft>
            </a:pPr>
            <a:r>
              <a:rPr lang="en-US" sz="1400" dirty="0">
                <a:solidFill>
                  <a:srgbClr val="212121"/>
                </a:solidFill>
                <a:effectLst/>
                <a:latin typeface="Times New Roman" panose="02020603050405020304" pitchFamily="18" charset="0"/>
                <a:ea typeface="Times New Roman" panose="02020603050405020304" pitchFamily="18" charset="0"/>
              </a:rPr>
              <a:t>Chart</a:t>
            </a:r>
            <a:r>
              <a:rPr lang="en-US" sz="1400" spc="-1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3.</a:t>
            </a:r>
            <a:r>
              <a:rPr lang="en-US" sz="1400" spc="-1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Predictors</a:t>
            </a:r>
            <a:r>
              <a:rPr lang="en-US" sz="1400" spc="-1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relations</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with</a:t>
            </a:r>
            <a:r>
              <a:rPr lang="en-US" sz="1400" spc="-1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Sales</a:t>
            </a:r>
            <a:r>
              <a:rPr lang="en-US" sz="1400" spc="-10" dirty="0">
                <a:solidFill>
                  <a:srgbClr val="212121"/>
                </a:solidFill>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46500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EDF83-A5B3-7A2E-35A6-A129AB7CBDB6}"/>
              </a:ext>
            </a:extLst>
          </p:cNvPr>
          <p:cNvSpPr>
            <a:spLocks noGrp="1"/>
          </p:cNvSpPr>
          <p:nvPr>
            <p:ph type="title"/>
          </p:nvPr>
        </p:nvSpPr>
        <p:spPr>
          <a:xfrm>
            <a:off x="704850" y="973668"/>
            <a:ext cx="9780776" cy="706964"/>
          </a:xfrm>
        </p:spPr>
        <p:txBody>
          <a:bodyPr/>
          <a:lstStyle/>
          <a:p>
            <a:pPr marL="140335" marR="74295" indent="457200" algn="ctr">
              <a:spcBef>
                <a:spcPts val="300"/>
              </a:spcBef>
              <a:spcAft>
                <a:spcPts val="0"/>
              </a:spcAft>
            </a:pPr>
            <a:r>
              <a:rPr lang="en-US" sz="3500" b="1" dirty="0">
                <a:effectLst/>
                <a:latin typeface="Times New Roman" panose="02020603050405020304" pitchFamily="18" charset="0"/>
                <a:ea typeface="Times New Roman" panose="02020603050405020304" pitchFamily="18" charset="0"/>
                <a:cs typeface="Times New Roman" panose="02020603050405020304" pitchFamily="18" charset="0"/>
              </a:rPr>
              <a:t>The Revenue Generated by Football Magazines.</a:t>
            </a:r>
            <a:endParaRPr lang="en-US" sz="35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D9B5EF-07C9-9290-0ABD-ECE93C4CCB08}"/>
              </a:ext>
            </a:extLst>
          </p:cNvPr>
          <p:cNvSpPr>
            <a:spLocks noGrp="1"/>
          </p:cNvSpPr>
          <p:nvPr>
            <p:ph idx="1"/>
          </p:nvPr>
        </p:nvSpPr>
        <p:spPr>
          <a:xfrm>
            <a:off x="704851" y="2381250"/>
            <a:ext cx="10848974" cy="4295775"/>
          </a:xfrm>
        </p:spPr>
        <p:txBody>
          <a:bodyPr>
            <a:normAutofit/>
          </a:bodyPr>
          <a:lstStyle/>
          <a:p>
            <a:r>
              <a:rPr lang="en-US" sz="1800" dirty="0">
                <a:effectLst/>
                <a:latin typeface="Times New Roman" panose="02020603050405020304" pitchFamily="18" charset="0"/>
                <a:ea typeface="Times New Roman" panose="02020603050405020304" pitchFamily="18" charset="0"/>
              </a:rPr>
              <a:t>The forecasting model employed for those sales will be utilized in the computation to ascertain the overall magnitude of magazine sales. </a:t>
            </a:r>
          </a:p>
          <a:p>
            <a:r>
              <a:rPr lang="en-US" sz="1800" dirty="0">
                <a:effectLst/>
                <a:latin typeface="Times New Roman" panose="02020603050405020304" pitchFamily="18" charset="0"/>
                <a:ea typeface="Times New Roman" panose="02020603050405020304" pitchFamily="18" charset="0"/>
              </a:rPr>
              <a:t>Nevertheless, given forecasting models solely offer sales data, we will examine the distribution of forecast errors to ascertain the quantity of magazine copies that were really sold. </a:t>
            </a:r>
          </a:p>
          <a:p>
            <a:r>
              <a:rPr lang="en-US" sz="1800" dirty="0">
                <a:effectLst/>
                <a:latin typeface="Times New Roman" panose="02020603050405020304" pitchFamily="18" charset="0"/>
                <a:ea typeface="Times New Roman" panose="02020603050405020304" pitchFamily="18" charset="0"/>
              </a:rPr>
              <a:t>The forecast model findings show that the standard deviation is 495.61, while the average error is nil. If the error value is zero, the projection strategy will yield a legitimate outcome. </a:t>
            </a:r>
          </a:p>
          <a:p>
            <a:r>
              <a:rPr lang="en-US" sz="1800" dirty="0">
                <a:effectLst/>
                <a:latin typeface="Times New Roman" panose="02020603050405020304" pitchFamily="18" charset="0"/>
                <a:ea typeface="Times New Roman" panose="02020603050405020304" pitchFamily="18" charset="0"/>
              </a:rPr>
              <a:t>Upon considering the findings of the standard deviation, it becomes evident that the forecasting model chosen is not the most suitable. </a:t>
            </a:r>
          </a:p>
          <a:p>
            <a:r>
              <a:rPr lang="en-US" sz="1800" dirty="0">
                <a:effectLst/>
                <a:latin typeface="Times New Roman" panose="02020603050405020304" pitchFamily="18" charset="0"/>
                <a:ea typeface="Times New Roman" panose="02020603050405020304" pitchFamily="18" charset="0"/>
              </a:rPr>
              <a:t>This suggests that the anticipated statistics, which were computed using data from prior sales, have a standard deviation with an error distribution of around 495.61.</a:t>
            </a:r>
          </a:p>
          <a:p>
            <a:r>
              <a:rPr lang="en-US" sz="1800" kern="0" dirty="0">
                <a:effectLst/>
                <a:latin typeface="Times New Roman" panose="02020603050405020304" pitchFamily="18" charset="0"/>
                <a:ea typeface="Times New Roman" panose="02020603050405020304" pitchFamily="18" charset="0"/>
              </a:rPr>
              <a:t>By contrasting the level of error seen in the initial year with that observed in the ninth year. </a:t>
            </a:r>
          </a:p>
          <a:p>
            <a:r>
              <a:rPr lang="en-US" sz="1800" kern="0" dirty="0">
                <a:effectLst/>
                <a:latin typeface="Times New Roman" panose="02020603050405020304" pitchFamily="18" charset="0"/>
                <a:ea typeface="Times New Roman" panose="02020603050405020304" pitchFamily="18" charset="0"/>
              </a:rPr>
              <a:t>Due to the limited number of data points, it is not feasible to create an empirical error distribution. </a:t>
            </a:r>
            <a:endParaRPr lang="en-IN" dirty="0"/>
          </a:p>
        </p:txBody>
      </p:sp>
    </p:spTree>
    <p:extLst>
      <p:ext uri="{BB962C8B-B14F-4D97-AF65-F5344CB8AC3E}">
        <p14:creationId xmlns:p14="http://schemas.microsoft.com/office/powerpoint/2010/main" val="3266902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56D8E0-00D7-755F-3C43-3258FC7530AF}"/>
              </a:ext>
            </a:extLst>
          </p:cNvPr>
          <p:cNvSpPr>
            <a:spLocks noGrp="1"/>
          </p:cNvSpPr>
          <p:nvPr>
            <p:ph type="title"/>
          </p:nvPr>
        </p:nvSpPr>
        <p:spPr/>
        <p:txBody>
          <a:bodyPr/>
          <a:lstStyle/>
          <a:p>
            <a:pPr algn="ctr"/>
            <a:r>
              <a:rPr lang="en-US" sz="4400" dirty="0">
                <a:effectLst/>
                <a:latin typeface="Times New Roman" panose="02020603050405020304" pitchFamily="18" charset="0"/>
                <a:ea typeface="Times New Roman" panose="02020603050405020304" pitchFamily="18" charset="0"/>
                <a:cs typeface="Times New Roman" panose="02020603050405020304" pitchFamily="18" charset="0"/>
              </a:rPr>
              <a:t>Regression</a:t>
            </a:r>
            <a:endParaRPr lang="en-US" sz="4400" dirty="0"/>
          </a:p>
        </p:txBody>
      </p:sp>
      <p:pic>
        <p:nvPicPr>
          <p:cNvPr id="4" name="image7.jpeg">
            <a:extLst>
              <a:ext uri="{FF2B5EF4-FFF2-40B4-BE49-F238E27FC236}">
                <a16:creationId xmlns:a16="http://schemas.microsoft.com/office/drawing/2014/main" id="{BCD32CDF-BD09-586E-771A-76FC19C19928}"/>
              </a:ext>
            </a:extLst>
          </p:cNvPr>
          <p:cNvPicPr>
            <a:picLocks noGrp="1" noChangeAspect="1"/>
          </p:cNvPicPr>
          <p:nvPr>
            <p:ph sz="half" idx="1"/>
          </p:nvPr>
        </p:nvPicPr>
        <p:blipFill>
          <a:blip r:embed="rId2" cstate="print"/>
          <a:stretch>
            <a:fillRect/>
          </a:stretch>
        </p:blipFill>
        <p:spPr>
          <a:xfrm>
            <a:off x="6353175" y="2381087"/>
            <a:ext cx="5534025" cy="3857788"/>
          </a:xfrm>
          <a:prstGeom prst="rect">
            <a:avLst/>
          </a:prstGeom>
        </p:spPr>
      </p:pic>
      <p:sp>
        <p:nvSpPr>
          <p:cNvPr id="7" name="Content Placeholder 6">
            <a:extLst>
              <a:ext uri="{FF2B5EF4-FFF2-40B4-BE49-F238E27FC236}">
                <a16:creationId xmlns:a16="http://schemas.microsoft.com/office/drawing/2014/main" id="{9EA30366-66DF-9CFF-0C61-3F597D4758C4}"/>
              </a:ext>
            </a:extLst>
          </p:cNvPr>
          <p:cNvSpPr>
            <a:spLocks noGrp="1"/>
          </p:cNvSpPr>
          <p:nvPr>
            <p:ph sz="half" idx="2"/>
          </p:nvPr>
        </p:nvSpPr>
        <p:spPr>
          <a:xfrm>
            <a:off x="228600" y="2381087"/>
            <a:ext cx="5867400" cy="4276861"/>
          </a:xfrm>
        </p:spPr>
        <p:txBody>
          <a:bodyPr>
            <a:normAutofit lnSpcReduction="10000"/>
          </a:bodyPr>
          <a:lstStyle/>
          <a:p>
            <a:r>
              <a:rPr lang="en-US" sz="1800" dirty="0">
                <a:effectLst/>
                <a:latin typeface="Times New Roman" panose="02020603050405020304" pitchFamily="18" charset="0"/>
                <a:ea typeface="Times New Roman" panose="02020603050405020304" pitchFamily="18" charset="0"/>
              </a:rPr>
              <a:t>The regression analysis result can be used to compute the p-values for the variables Homecoming and the opponent's number of victories in the previous season.</a:t>
            </a:r>
          </a:p>
          <a:p>
            <a:r>
              <a:rPr lang="en-US" sz="1800" dirty="0">
                <a:effectLst/>
                <a:latin typeface="Times New Roman" panose="02020603050405020304" pitchFamily="18" charset="0"/>
                <a:ea typeface="Times New Roman" panose="02020603050405020304" pitchFamily="18" charset="0"/>
              </a:rPr>
              <a:t> This implies a lack of significant correlation between these characteristics and the sales volume of periodicals.</a:t>
            </a:r>
          </a:p>
          <a:p>
            <a:r>
              <a:rPr lang="en-US" sz="1800" dirty="0">
                <a:effectLst/>
                <a:latin typeface="Times New Roman" panose="02020603050405020304" pitchFamily="18" charset="0"/>
                <a:ea typeface="Times New Roman" panose="02020603050405020304" pitchFamily="18" charset="0"/>
              </a:rPr>
              <a:t> All the p-values for the preseason ranking of Colorado State University, the Conference game, and the opponent are below 0.2. </a:t>
            </a:r>
          </a:p>
          <a:p>
            <a:r>
              <a:rPr lang="en-US" sz="1800" dirty="0">
                <a:effectLst/>
                <a:latin typeface="Times New Roman" panose="02020603050405020304" pitchFamily="18" charset="0"/>
                <a:ea typeface="Times New Roman" panose="02020603050405020304" pitchFamily="18" charset="0"/>
              </a:rPr>
              <a:t>The model will exclude these components due to their low p-values, which will consequently affect the accuracy of the regression model's predictions. </a:t>
            </a:r>
          </a:p>
          <a:p>
            <a:r>
              <a:rPr lang="en-US" sz="1800" dirty="0">
                <a:effectLst/>
                <a:latin typeface="Times New Roman" panose="02020603050405020304" pitchFamily="18" charset="0"/>
                <a:ea typeface="Times New Roman" panose="02020603050405020304" pitchFamily="18" charset="0"/>
              </a:rPr>
              <a:t>Moreover, the intercept's p-value is less than 0.05, indicating its statistical significance. </a:t>
            </a:r>
          </a:p>
          <a:p>
            <a:r>
              <a:rPr lang="en-US" sz="1800" dirty="0">
                <a:effectLst/>
                <a:latin typeface="Times New Roman" panose="02020603050405020304" pitchFamily="18" charset="0"/>
                <a:ea typeface="Times New Roman" panose="02020603050405020304" pitchFamily="18" charset="0"/>
              </a:rPr>
              <a:t>Therefore, the intercept will be retained in the analysis.</a:t>
            </a:r>
          </a:p>
          <a:p>
            <a:endParaRPr lang="en-US" dirty="0"/>
          </a:p>
        </p:txBody>
      </p:sp>
      <p:sp>
        <p:nvSpPr>
          <p:cNvPr id="6" name="TextBox 5">
            <a:extLst>
              <a:ext uri="{FF2B5EF4-FFF2-40B4-BE49-F238E27FC236}">
                <a16:creationId xmlns:a16="http://schemas.microsoft.com/office/drawing/2014/main" id="{C0124BBA-447B-45CF-5962-C7019E38D0F7}"/>
              </a:ext>
            </a:extLst>
          </p:cNvPr>
          <p:cNvSpPr txBox="1"/>
          <p:nvPr/>
        </p:nvSpPr>
        <p:spPr>
          <a:xfrm>
            <a:off x="7991475" y="6096000"/>
            <a:ext cx="3000375" cy="561949"/>
          </a:xfrm>
          <a:prstGeom prst="rect">
            <a:avLst/>
          </a:prstGeom>
          <a:noFill/>
        </p:spPr>
        <p:txBody>
          <a:bodyPr wrap="square">
            <a:spAutoFit/>
          </a:bodyPr>
          <a:lstStyle/>
          <a:p>
            <a:pPr marL="64135" algn="ctr">
              <a:lnSpc>
                <a:spcPct val="200000"/>
              </a:lnSpc>
              <a:spcBef>
                <a:spcPts val="45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Regression Chart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9688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9E1181-4545-1598-57DC-BE02543E4A3B}"/>
              </a:ext>
            </a:extLst>
          </p:cNvPr>
          <p:cNvSpPr>
            <a:spLocks noGrp="1"/>
          </p:cNvSpPr>
          <p:nvPr>
            <p:ph type="title"/>
          </p:nvPr>
        </p:nvSpPr>
        <p:spPr/>
        <p:txBody>
          <a:bodyPr/>
          <a:lstStyle/>
          <a:p>
            <a:pPr algn="ctr"/>
            <a:r>
              <a:rPr lang="en-US" sz="4400" b="1" kern="0" dirty="0">
                <a:effectLst/>
                <a:latin typeface="Times New Roman" panose="02020603050405020304" pitchFamily="18" charset="0"/>
                <a:ea typeface="Times New Roman" panose="02020603050405020304" pitchFamily="18" charset="0"/>
              </a:rPr>
              <a:t>Error</a:t>
            </a:r>
            <a:r>
              <a:rPr lang="en-US" sz="4400" b="1" kern="0" spc="-10" dirty="0">
                <a:effectLst/>
                <a:latin typeface="Times New Roman" panose="02020603050405020304" pitchFamily="18" charset="0"/>
                <a:ea typeface="Times New Roman" panose="02020603050405020304" pitchFamily="18" charset="0"/>
              </a:rPr>
              <a:t> </a:t>
            </a:r>
            <a:r>
              <a:rPr lang="en-US" sz="4400" b="1" kern="0" dirty="0">
                <a:effectLst/>
                <a:latin typeface="Times New Roman" panose="02020603050405020304" pitchFamily="18" charset="0"/>
                <a:ea typeface="Times New Roman" panose="02020603050405020304" pitchFamily="18" charset="0"/>
              </a:rPr>
              <a:t>Histogram`</a:t>
            </a:r>
            <a:endParaRPr lang="en-US" sz="4400" dirty="0"/>
          </a:p>
        </p:txBody>
      </p:sp>
      <p:sp>
        <p:nvSpPr>
          <p:cNvPr id="8" name="Content Placeholder 7">
            <a:extLst>
              <a:ext uri="{FF2B5EF4-FFF2-40B4-BE49-F238E27FC236}">
                <a16:creationId xmlns:a16="http://schemas.microsoft.com/office/drawing/2014/main" id="{4D29F210-7889-922F-3492-275418F15836}"/>
              </a:ext>
            </a:extLst>
          </p:cNvPr>
          <p:cNvSpPr>
            <a:spLocks noGrp="1"/>
          </p:cNvSpPr>
          <p:nvPr>
            <p:ph sz="half" idx="2"/>
          </p:nvPr>
        </p:nvSpPr>
        <p:spPr>
          <a:xfrm>
            <a:off x="361949" y="2238375"/>
            <a:ext cx="6448425" cy="4524375"/>
          </a:xfrm>
        </p:spPr>
        <p:txBody>
          <a:bodyPr>
            <a:noAutofit/>
          </a:bodyPr>
          <a:lstStyle/>
          <a:p>
            <a:r>
              <a:rPr lang="en-US" sz="2000" dirty="0">
                <a:effectLst/>
                <a:latin typeface="Times New Roman" panose="02020603050405020304" pitchFamily="18" charset="0"/>
                <a:ea typeface="Times New Roman" panose="02020603050405020304" pitchFamily="18" charset="0"/>
              </a:rPr>
              <a:t>The subsequent equation can be utilized to ascertain the projection for each week: </a:t>
            </a:r>
          </a:p>
          <a:p>
            <a:r>
              <a:rPr lang="en-US" sz="2000" dirty="0">
                <a:effectLst/>
                <a:latin typeface="Times New Roman" panose="02020603050405020304" pitchFamily="18" charset="0"/>
                <a:ea typeface="Times New Roman" panose="02020603050405020304" pitchFamily="18" charset="0"/>
              </a:rPr>
              <a:t>The sum of 1617.0325, -108, 0.031, and 44.25 is calculated. </a:t>
            </a:r>
          </a:p>
          <a:p>
            <a:r>
              <a:rPr lang="en-US" sz="2000" dirty="0">
                <a:effectLst/>
                <a:latin typeface="Times New Roman" panose="02020603050405020304" pitchFamily="18" charset="0"/>
                <a:ea typeface="Times New Roman" panose="02020603050405020304" pitchFamily="18" charset="0"/>
              </a:rPr>
              <a:t>The average value is 3494.69. </a:t>
            </a:r>
          </a:p>
          <a:p>
            <a:r>
              <a:rPr lang="en-US" sz="2000" dirty="0">
                <a:effectLst/>
                <a:latin typeface="Times New Roman" panose="02020603050405020304" pitchFamily="18" charset="0"/>
                <a:ea typeface="Times New Roman" panose="02020603050405020304" pitchFamily="18" charset="0"/>
              </a:rPr>
              <a:t>The standard deviation is 495.61. The simulation model predicts that there will be an average of 21,432 football magazines sold during the forthcoming season, which corresponds to year 10. The standard deviation is 1,302. </a:t>
            </a:r>
          </a:p>
          <a:p>
            <a:r>
              <a:rPr lang="en-US" sz="2000" dirty="0">
                <a:effectLst/>
                <a:latin typeface="Times New Roman" panose="02020603050405020304" pitchFamily="18" charset="0"/>
                <a:ea typeface="Times New Roman" panose="02020603050405020304" pitchFamily="18" charset="0"/>
              </a:rPr>
              <a:t>The use of a simulation model offers the advantage of effectively managing input random variables, regardless of their degree of uniform distribution, which is a notable benefit.</a:t>
            </a:r>
          </a:p>
          <a:p>
            <a:endParaRPr lang="en-US" sz="2000" dirty="0"/>
          </a:p>
        </p:txBody>
      </p:sp>
      <p:pic>
        <p:nvPicPr>
          <p:cNvPr id="14" name="image4.jpeg">
            <a:extLst>
              <a:ext uri="{FF2B5EF4-FFF2-40B4-BE49-F238E27FC236}">
                <a16:creationId xmlns:a16="http://schemas.microsoft.com/office/drawing/2014/main" id="{AD20BC14-ED27-6C15-39DC-5D56956E6F8A}"/>
              </a:ext>
            </a:extLst>
          </p:cNvPr>
          <p:cNvPicPr>
            <a:picLocks noGrp="1" noChangeAspect="1"/>
          </p:cNvPicPr>
          <p:nvPr>
            <p:ph sz="quarter" idx="4"/>
          </p:nvPr>
        </p:nvPicPr>
        <p:blipFill>
          <a:blip r:embed="rId2" cstate="print"/>
          <a:stretch>
            <a:fillRect/>
          </a:stretch>
        </p:blipFill>
        <p:spPr>
          <a:xfrm>
            <a:off x="7096125" y="2333626"/>
            <a:ext cx="4924425" cy="3867149"/>
          </a:xfrm>
          <a:prstGeom prst="rect">
            <a:avLst/>
          </a:prstGeom>
        </p:spPr>
      </p:pic>
      <p:sp>
        <p:nvSpPr>
          <p:cNvPr id="15" name="TextBox 14">
            <a:extLst>
              <a:ext uri="{FF2B5EF4-FFF2-40B4-BE49-F238E27FC236}">
                <a16:creationId xmlns:a16="http://schemas.microsoft.com/office/drawing/2014/main" id="{B702EEBC-303F-8FC2-1CA4-2B3C6AFF9181}"/>
              </a:ext>
            </a:extLst>
          </p:cNvPr>
          <p:cNvSpPr txBox="1"/>
          <p:nvPr/>
        </p:nvSpPr>
        <p:spPr>
          <a:xfrm>
            <a:off x="8162925" y="6286500"/>
            <a:ext cx="3533775" cy="381000"/>
          </a:xfrm>
          <a:prstGeom prst="rect">
            <a:avLst/>
          </a:prstGeom>
          <a:noFill/>
        </p:spPr>
        <p:txBody>
          <a:bodyPr wrap="square" rtlCol="0">
            <a:spAutoFit/>
          </a:bodyPr>
          <a:lstStyle/>
          <a:p>
            <a:pPr algn="ctr"/>
            <a:r>
              <a:rPr lang="en-US" sz="1800" kern="0" dirty="0">
                <a:effectLst/>
                <a:latin typeface="Times New Roman" panose="02020603050405020304" pitchFamily="18" charset="0"/>
                <a:ea typeface="Times New Roman" panose="02020603050405020304" pitchFamily="18" charset="0"/>
              </a:rPr>
              <a:t>Error</a:t>
            </a:r>
            <a:r>
              <a:rPr lang="en-US" sz="1800" kern="0" spc="-10" dirty="0">
                <a:effectLst/>
                <a:latin typeface="Times New Roman" panose="02020603050405020304" pitchFamily="18" charset="0"/>
                <a:ea typeface="Times New Roman" panose="02020603050405020304" pitchFamily="18" charset="0"/>
              </a:rPr>
              <a:t> </a:t>
            </a:r>
            <a:r>
              <a:rPr lang="en-US" sz="1800" kern="0" dirty="0">
                <a:effectLst/>
                <a:latin typeface="Times New Roman" panose="02020603050405020304" pitchFamily="18" charset="0"/>
                <a:ea typeface="Times New Roman" panose="02020603050405020304" pitchFamily="18" charset="0"/>
              </a:rPr>
              <a:t>Histogram</a:t>
            </a:r>
            <a:endParaRPr lang="en-US" dirty="0"/>
          </a:p>
        </p:txBody>
      </p:sp>
    </p:spTree>
    <p:extLst>
      <p:ext uri="{BB962C8B-B14F-4D97-AF65-F5344CB8AC3E}">
        <p14:creationId xmlns:p14="http://schemas.microsoft.com/office/powerpoint/2010/main" val="1813290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A0A34-1928-61F8-C27A-DBC9AFA5E579}"/>
              </a:ext>
            </a:extLst>
          </p:cNvPr>
          <p:cNvSpPr>
            <a:spLocks noGrp="1"/>
          </p:cNvSpPr>
          <p:nvPr>
            <p:ph type="title"/>
          </p:nvPr>
        </p:nvSpPr>
        <p:spPr>
          <a:xfrm>
            <a:off x="1154954" y="752476"/>
            <a:ext cx="10113121" cy="1228724"/>
          </a:xfrm>
        </p:spPr>
        <p:txBody>
          <a:bodyPr/>
          <a:lstStyle/>
          <a:p>
            <a:pPr marL="140335" marR="75565" indent="457200" algn="ctr">
              <a:spcBef>
                <a:spcPts val="5"/>
              </a:spcBef>
              <a:spcAft>
                <a:spcPts val="0"/>
              </a:spcAft>
            </a:pPr>
            <a:r>
              <a:rPr lang="en-US" sz="3500" b="1" dirty="0">
                <a:effectLst/>
                <a:latin typeface="Times New Roman" panose="02020603050405020304" pitchFamily="18" charset="0"/>
                <a:ea typeface="Times New Roman" panose="02020603050405020304" pitchFamily="18" charset="0"/>
              </a:rPr>
              <a:t>Expenses Associated with Anticipated and Forecast Sales Losses</a:t>
            </a:r>
            <a:endParaRPr lang="en-US" sz="3500" dirty="0">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A88C8327-8B44-E673-8BD2-E08D71C0DCA5}"/>
              </a:ext>
            </a:extLst>
          </p:cNvPr>
          <p:cNvSpPr>
            <a:spLocks noGrp="1"/>
          </p:cNvSpPr>
          <p:nvPr>
            <p:ph idx="1"/>
          </p:nvPr>
        </p:nvSpPr>
        <p:spPr>
          <a:xfrm>
            <a:off x="295274" y="2314575"/>
            <a:ext cx="11563351" cy="4324350"/>
          </a:xfrm>
        </p:spPr>
        <p:txBody>
          <a:bodyPr>
            <a:noAutofit/>
          </a:bodyPr>
          <a:lstStyle/>
          <a:p>
            <a:pPr marL="137160" marR="73025" indent="457200">
              <a:lnSpc>
                <a:spcPct val="120000"/>
              </a:lnSpc>
              <a:spcBef>
                <a:spcPts val="5"/>
              </a:spcBef>
              <a:spcAft>
                <a:spcPts val="0"/>
              </a:spcAft>
            </a:pPr>
            <a:r>
              <a:rPr lang="en-US" sz="1900" dirty="0">
                <a:effectLst/>
                <a:latin typeface="Times New Roman" panose="02020603050405020304" pitchFamily="18" charset="0"/>
                <a:ea typeface="Times New Roman" panose="02020603050405020304" pitchFamily="18" charset="0"/>
              </a:rPr>
              <a:t>The net sales loss at Capital State University will be determined by subtracting the expenses of publishing the magazine and the costs incurred by the university's vendors from the revenue generated from magazine sales. </a:t>
            </a:r>
          </a:p>
          <a:p>
            <a:pPr marL="137160" marR="73025" indent="457200">
              <a:lnSpc>
                <a:spcPct val="120000"/>
              </a:lnSpc>
              <a:spcBef>
                <a:spcPts val="5"/>
              </a:spcBef>
              <a:spcAft>
                <a:spcPts val="0"/>
              </a:spcAft>
            </a:pPr>
            <a:r>
              <a:rPr lang="en-US" sz="1900" dirty="0">
                <a:effectLst/>
                <a:latin typeface="Times New Roman" panose="02020603050405020304" pitchFamily="18" charset="0"/>
                <a:ea typeface="Times New Roman" panose="02020603050405020304" pitchFamily="18" charset="0"/>
              </a:rPr>
              <a:t>Consequently, the result will be: $25 subtract $14 subtract $2.50 equals $8.50. Subsequently, the distributor will reimburse the magazine for the cost of unsold issues. Thus, the amount will be reduced by $2.50 from $14, resulting in $11.50. </a:t>
            </a:r>
          </a:p>
          <a:p>
            <a:pPr marL="137160" marR="73025" indent="457200">
              <a:lnSpc>
                <a:spcPct val="120000"/>
              </a:lnSpc>
              <a:spcBef>
                <a:spcPts val="5"/>
              </a:spcBef>
              <a:spcAft>
                <a:spcPts val="0"/>
              </a:spcAft>
            </a:pPr>
            <a:r>
              <a:rPr lang="en-US" sz="1900" dirty="0">
                <a:effectLst/>
                <a:latin typeface="Times New Roman" panose="02020603050405020304" pitchFamily="18" charset="0"/>
                <a:ea typeface="Times New Roman" panose="02020603050405020304" pitchFamily="18" charset="0"/>
              </a:rPr>
              <a:t>The modeling approach is efficient in calculating the loss of magazines from sales, as well as the expenses incurred by magazines that remain unsold. In this iteration of the calculation, the simulation model will be enhanced to include new variables and the overall order amount. </a:t>
            </a:r>
          </a:p>
          <a:p>
            <a:pPr marL="137160" marR="73025" indent="457200">
              <a:lnSpc>
                <a:spcPct val="120000"/>
              </a:lnSpc>
              <a:spcBef>
                <a:spcPts val="5"/>
              </a:spcBef>
              <a:spcAft>
                <a:spcPts val="0"/>
              </a:spcAft>
            </a:pPr>
            <a:r>
              <a:rPr lang="en-US" sz="1900" dirty="0">
                <a:effectLst/>
                <a:latin typeface="Times New Roman" panose="02020603050405020304" pitchFamily="18" charset="0"/>
                <a:ea typeface="Times New Roman" panose="02020603050405020304" pitchFamily="18" charset="0"/>
              </a:rPr>
              <a:t>Based on the simulation model's results, the magazine incurred a cost of $4,154 due to missed sales, and an additional cost of $1,397 for unsold magazines. </a:t>
            </a:r>
          </a:p>
          <a:p>
            <a:pPr marL="137160" marR="73025" indent="457200">
              <a:lnSpc>
                <a:spcPct val="120000"/>
              </a:lnSpc>
              <a:spcBef>
                <a:spcPts val="5"/>
              </a:spcBef>
              <a:spcAft>
                <a:spcPts val="0"/>
              </a:spcAft>
            </a:pPr>
            <a:r>
              <a:rPr lang="en-US" sz="1900" dirty="0">
                <a:effectLst/>
                <a:latin typeface="Times New Roman" panose="02020603050405020304" pitchFamily="18" charset="0"/>
                <a:ea typeface="Times New Roman" panose="02020603050405020304" pitchFamily="18" charset="0"/>
              </a:rPr>
              <a:t>This information was obtained from the simulation. The expenses related to the 21,500 unsold publications and the lost revenue from those magazines are calculated.</a:t>
            </a:r>
          </a:p>
        </p:txBody>
      </p:sp>
    </p:spTree>
    <p:extLst>
      <p:ext uri="{BB962C8B-B14F-4D97-AF65-F5344CB8AC3E}">
        <p14:creationId xmlns:p14="http://schemas.microsoft.com/office/powerpoint/2010/main" val="2591335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C75D46-8DF5-BC75-183A-73B5189F92B0}"/>
              </a:ext>
            </a:extLst>
          </p:cNvPr>
          <p:cNvSpPr>
            <a:spLocks noGrp="1"/>
          </p:cNvSpPr>
          <p:nvPr>
            <p:ph type="title"/>
          </p:nvPr>
        </p:nvSpPr>
        <p:spPr>
          <a:xfrm>
            <a:off x="1154954" y="973668"/>
            <a:ext cx="9046321" cy="706964"/>
          </a:xfrm>
        </p:spPr>
        <p:txBody>
          <a:bodyPr/>
          <a:lstStyle/>
          <a:p>
            <a:pPr algn="ctr"/>
            <a:r>
              <a:rPr lang="en-US" sz="4400" b="1" dirty="0">
                <a:effectLst/>
                <a:latin typeface="Times New Roman" panose="02020603050405020304" pitchFamily="18" charset="0"/>
                <a:ea typeface="Times New Roman" panose="02020603050405020304" pitchFamily="18" charset="0"/>
              </a:rPr>
              <a:t>The optimum quantity to order</a:t>
            </a:r>
            <a:endParaRPr lang="en-US" sz="4400" dirty="0"/>
          </a:p>
        </p:txBody>
      </p:sp>
      <p:sp>
        <p:nvSpPr>
          <p:cNvPr id="10" name="Content Placeholder 9">
            <a:extLst>
              <a:ext uri="{FF2B5EF4-FFF2-40B4-BE49-F238E27FC236}">
                <a16:creationId xmlns:a16="http://schemas.microsoft.com/office/drawing/2014/main" id="{497A40DC-93DE-BD2D-11EF-3373B3240200}"/>
              </a:ext>
            </a:extLst>
          </p:cNvPr>
          <p:cNvSpPr>
            <a:spLocks noGrp="1"/>
          </p:cNvSpPr>
          <p:nvPr>
            <p:ph sz="half" idx="2"/>
          </p:nvPr>
        </p:nvSpPr>
        <p:spPr>
          <a:xfrm>
            <a:off x="142876" y="2286000"/>
            <a:ext cx="7086600" cy="4381500"/>
          </a:xfrm>
        </p:spPr>
        <p:txBody>
          <a:bodyPr>
            <a:normAutofit fontScale="92500" lnSpcReduction="20000"/>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appropriate order quantity will be assessed in increments of 500 units, ranging from 20,000 to 24,000 units.</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result of dividing 8.50 by the sum of 8.50 and 2.50 is 0.77. </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Based on these findings, the most favorable quantity to order would be 22,500 units due to the decrease in the average value of the total expenditures accrued. </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If you proceed with an order for the exact sum of 21,500 as originally expected, you would encounter an additional surge of almost 23 percent. </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initiate the process, calculate the average value of the most advantageous orders by inputting the following equation: The sum of 3494.69, 4358.90, 3062.30, 2954.21, 2629.92, 2521.83, and 2413.73 is equal to 21,435.58.</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standard deviation is calculated by multiplying 495.61 by 2.645, resulting in a value of 1311.26. </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Finally, the NORM.INV function with parameters (0.77, 21,435.58, 1311.26) yields a result of 22,404.40. </a:t>
            </a:r>
          </a:p>
          <a:p>
            <a:endParaRPr lang="en-US" dirty="0">
              <a:latin typeface="Times New Roman" panose="02020603050405020304" pitchFamily="18" charset="0"/>
              <a:cs typeface="Times New Roman" panose="02020603050405020304" pitchFamily="18" charset="0"/>
            </a:endParaRPr>
          </a:p>
        </p:txBody>
      </p:sp>
      <p:pic>
        <p:nvPicPr>
          <p:cNvPr id="13" name="image5.png">
            <a:extLst>
              <a:ext uri="{FF2B5EF4-FFF2-40B4-BE49-F238E27FC236}">
                <a16:creationId xmlns:a16="http://schemas.microsoft.com/office/drawing/2014/main" id="{57233EAF-2690-7FEC-3A51-376DE642CA10}"/>
              </a:ext>
            </a:extLst>
          </p:cNvPr>
          <p:cNvPicPr>
            <a:picLocks noGrp="1" noChangeAspect="1"/>
          </p:cNvPicPr>
          <p:nvPr>
            <p:ph sz="quarter" idx="4"/>
          </p:nvPr>
        </p:nvPicPr>
        <p:blipFill>
          <a:blip r:embed="rId2" cstate="print"/>
          <a:stretch>
            <a:fillRect/>
          </a:stretch>
        </p:blipFill>
        <p:spPr>
          <a:xfrm>
            <a:off x="7410450" y="2362200"/>
            <a:ext cx="4552950" cy="3752850"/>
          </a:xfrm>
          <a:prstGeom prst="rect">
            <a:avLst/>
          </a:prstGeom>
        </p:spPr>
      </p:pic>
    </p:spTree>
    <p:extLst>
      <p:ext uri="{BB962C8B-B14F-4D97-AF65-F5344CB8AC3E}">
        <p14:creationId xmlns:p14="http://schemas.microsoft.com/office/powerpoint/2010/main" val="33503757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{0F4F7E6A-9A15-4287-B126-B449A997F7FE}tf02900722</Template>
  <TotalTime>72</TotalTime>
  <Words>1562</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Times New Roman</vt:lpstr>
      <vt:lpstr>Wingdings</vt:lpstr>
      <vt:lpstr>Wingdings 3</vt:lpstr>
      <vt:lpstr>Ion Boardroom</vt:lpstr>
      <vt:lpstr>PowerPoint Presentation</vt:lpstr>
      <vt:lpstr>Introduction</vt:lpstr>
      <vt:lpstr>U Model Turn of events: Factors</vt:lpstr>
      <vt:lpstr>Predicting Monthly Average Sales Using a Regression Model.</vt:lpstr>
      <vt:lpstr>The Revenue Generated by Football Magazines.</vt:lpstr>
      <vt:lpstr>Regression</vt:lpstr>
      <vt:lpstr>Error Histogram`</vt:lpstr>
      <vt:lpstr>Expenses Associated with Anticipated and Forecast Sales Losses</vt:lpstr>
      <vt:lpstr>The optimum quantity to order</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Capital State University Game-Day Magazines Managerial Report </dc:title>
  <dc:creator>MICROSOFT</dc:creator>
  <cp:lastModifiedBy>akshay appani</cp:lastModifiedBy>
  <cp:revision>7</cp:revision>
  <dcterms:created xsi:type="dcterms:W3CDTF">2023-04-30T17:23:04Z</dcterms:created>
  <dcterms:modified xsi:type="dcterms:W3CDTF">2023-12-10T17:51:47Z</dcterms:modified>
</cp:coreProperties>
</file>