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424242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8123" y="457200"/>
            <a:ext cx="9143999" cy="10667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58123" y="457200"/>
            <a:ext cx="9144000" cy="1066800"/>
          </a:xfrm>
          <a:custGeom>
            <a:avLst/>
            <a:gdLst/>
            <a:ahLst/>
            <a:cxnLst/>
            <a:rect l="l" t="t" r="r" b="b"/>
            <a:pathLst>
              <a:path w="9144000" h="1066800">
                <a:moveTo>
                  <a:pt x="0" y="1183"/>
                </a:moveTo>
                <a:lnTo>
                  <a:pt x="0" y="530"/>
                </a:lnTo>
                <a:lnTo>
                  <a:pt x="530" y="0"/>
                </a:lnTo>
                <a:lnTo>
                  <a:pt x="1183" y="0"/>
                </a:lnTo>
                <a:lnTo>
                  <a:pt x="9142813" y="0"/>
                </a:lnTo>
                <a:lnTo>
                  <a:pt x="9143463" y="0"/>
                </a:lnTo>
                <a:lnTo>
                  <a:pt x="9143993" y="530"/>
                </a:lnTo>
                <a:lnTo>
                  <a:pt x="9143993" y="1183"/>
                </a:lnTo>
                <a:lnTo>
                  <a:pt x="9143993" y="1065619"/>
                </a:lnTo>
                <a:lnTo>
                  <a:pt x="9143993" y="1066269"/>
                </a:lnTo>
                <a:lnTo>
                  <a:pt x="9143463" y="1066799"/>
                </a:lnTo>
                <a:lnTo>
                  <a:pt x="9142813" y="1066799"/>
                </a:lnTo>
                <a:lnTo>
                  <a:pt x="1183" y="1066799"/>
                </a:lnTo>
                <a:lnTo>
                  <a:pt x="530" y="1066799"/>
                </a:lnTo>
                <a:lnTo>
                  <a:pt x="0" y="1066269"/>
                </a:lnTo>
                <a:lnTo>
                  <a:pt x="0" y="1065619"/>
                </a:lnTo>
                <a:lnTo>
                  <a:pt x="0" y="1183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6000" y="680719"/>
            <a:ext cx="198639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8635" y="1738312"/>
            <a:ext cx="8577580" cy="5013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24202" y="6982276"/>
            <a:ext cx="27050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424242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94311" y="680719"/>
            <a:ext cx="2677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dirty="0"/>
              <a:t>A</a:t>
            </a:r>
            <a:r>
              <a:rPr spc="-5" dirty="0"/>
              <a:t>b</a:t>
            </a:r>
            <a:r>
              <a:rPr dirty="0"/>
              <a:t>o</a:t>
            </a:r>
            <a:r>
              <a:rPr spc="-5" dirty="0"/>
              <a:t>u</a:t>
            </a:r>
            <a:r>
              <a:rPr dirty="0"/>
              <a:t>t	</a:t>
            </a:r>
            <a:r>
              <a:rPr spc="-5" dirty="0"/>
              <a:t>G</a:t>
            </a:r>
            <a:r>
              <a:rPr dirty="0"/>
              <a:t>it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85620"/>
            <a:ext cx="6955790" cy="51796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12420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Created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by Linus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Torvalds,  </a:t>
            </a:r>
            <a:r>
              <a:rPr sz="2400" dirty="0">
                <a:latin typeface="Tahoma" panose="020B0604030504040204"/>
                <a:cs typeface="Tahoma" panose="020B0604030504040204"/>
              </a:rPr>
              <a:t>creator of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Linux, in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2005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Came out </a:t>
            </a:r>
            <a:r>
              <a:rPr sz="2200" dirty="0">
                <a:latin typeface="Tahoma" panose="020B0604030504040204"/>
                <a:cs typeface="Tahoma" panose="020B0604030504040204"/>
              </a:rPr>
              <a:t>of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Linux development</a:t>
            </a:r>
            <a:r>
              <a:rPr sz="2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community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Designed </a:t>
            </a:r>
            <a:r>
              <a:rPr sz="2200" dirty="0">
                <a:latin typeface="Tahoma" panose="020B0604030504040204"/>
                <a:cs typeface="Tahoma" panose="020B0604030504040204"/>
              </a:rPr>
              <a:t>to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do version control on Linux</a:t>
            </a:r>
            <a:r>
              <a:rPr sz="22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kernel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ahoma" panose="020B0604030504040204"/>
              <a:buChar char="–"/>
            </a:pPr>
            <a:endParaRPr sz="33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Goals </a:t>
            </a:r>
            <a:r>
              <a:rPr sz="2400" dirty="0">
                <a:latin typeface="Tahoma" panose="020B0604030504040204"/>
                <a:cs typeface="Tahoma" panose="020B0604030504040204"/>
              </a:rPr>
              <a:t>of Git: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Speed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923925" marR="1911350" lvl="1" indent="-568325">
              <a:lnSpc>
                <a:spcPct val="101000"/>
              </a:lnSpc>
              <a:spcBef>
                <a:spcPts val="4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Support </a:t>
            </a:r>
            <a:r>
              <a:rPr sz="2200" dirty="0">
                <a:latin typeface="Tahoma" panose="020B0604030504040204"/>
                <a:cs typeface="Tahoma" panose="020B0604030504040204"/>
              </a:rPr>
              <a:t>for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non-linear development  (thousands </a:t>
            </a:r>
            <a:r>
              <a:rPr sz="2200" dirty="0">
                <a:latin typeface="Tahoma" panose="020B0604030504040204"/>
                <a:cs typeface="Tahoma" panose="020B0604030504040204"/>
              </a:rPr>
              <a:t>of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parallel</a:t>
            </a:r>
            <a:r>
              <a:rPr sz="2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branches)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Fully distributed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Able </a:t>
            </a:r>
            <a:r>
              <a:rPr sz="2200" dirty="0">
                <a:latin typeface="Tahoma" panose="020B0604030504040204"/>
                <a:cs typeface="Tahoma" panose="020B0604030504040204"/>
              </a:rPr>
              <a:t>to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handle large projects</a:t>
            </a:r>
            <a:r>
              <a:rPr sz="2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efficiently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Tahoma" panose="020B0604030504040204"/>
              <a:buChar char="–"/>
            </a:pPr>
            <a:endParaRPr sz="295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buSzPct val="98000"/>
              <a:buFont typeface="Tahoma" panose="020B0604030504040204"/>
              <a:buChar char="–"/>
              <a:tabLst>
                <a:tab pos="635000" algn="l"/>
                <a:tab pos="4280535" algn="l"/>
              </a:tabLst>
            </a:pPr>
            <a:r>
              <a:rPr sz="2250" i="1" spc="-30" dirty="0">
                <a:latin typeface="Tahoma" panose="020B0604030504040204"/>
                <a:cs typeface="Tahoma" panose="020B0604030504040204"/>
              </a:rPr>
              <a:t>(A </a:t>
            </a:r>
            <a:r>
              <a:rPr sz="2250" i="1" spc="-20" dirty="0">
                <a:latin typeface="Tahoma" panose="020B0604030504040204"/>
                <a:cs typeface="Tahoma" panose="020B0604030504040204"/>
              </a:rPr>
              <a:t>"git" is </a:t>
            </a:r>
            <a:r>
              <a:rPr sz="2250" i="1" spc="-30" dirty="0">
                <a:latin typeface="Tahoma" panose="020B0604030504040204"/>
                <a:cs typeface="Tahoma" panose="020B0604030504040204"/>
              </a:rPr>
              <a:t>a cranky</a:t>
            </a:r>
            <a:r>
              <a:rPr sz="2250" i="1" spc="55" dirty="0">
                <a:latin typeface="Tahoma" panose="020B0604030504040204"/>
                <a:cs typeface="Tahoma" panose="020B0604030504040204"/>
              </a:rPr>
              <a:t> </a:t>
            </a:r>
            <a:r>
              <a:rPr sz="2250" i="1" spc="-25" dirty="0">
                <a:latin typeface="Tahoma" panose="020B0604030504040204"/>
                <a:cs typeface="Tahoma" panose="020B0604030504040204"/>
              </a:rPr>
              <a:t>old</a:t>
            </a:r>
            <a:r>
              <a:rPr sz="2250" i="1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250" i="1" spc="-30" dirty="0">
                <a:latin typeface="Tahoma" panose="020B0604030504040204"/>
                <a:cs typeface="Tahoma" panose="020B0604030504040204"/>
              </a:rPr>
              <a:t>man.	</a:t>
            </a:r>
            <a:r>
              <a:rPr sz="2250" i="1" spc="-25" dirty="0">
                <a:latin typeface="Tahoma" panose="020B0604030504040204"/>
                <a:cs typeface="Tahoma" panose="020B0604030504040204"/>
              </a:rPr>
              <a:t>Linus </a:t>
            </a:r>
            <a:r>
              <a:rPr sz="2250" i="1" spc="-30" dirty="0">
                <a:latin typeface="Tahoma" panose="020B0604030504040204"/>
                <a:cs typeface="Tahoma" panose="020B0604030504040204"/>
              </a:rPr>
              <a:t>meant</a:t>
            </a:r>
            <a:r>
              <a:rPr sz="2250" i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250" i="1" spc="-25" dirty="0">
                <a:latin typeface="Tahoma" panose="020B0604030504040204"/>
                <a:cs typeface="Tahoma" panose="020B0604030504040204"/>
              </a:rPr>
              <a:t>himself.)</a:t>
            </a:r>
            <a:endParaRPr sz="2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4727" y="1790700"/>
            <a:ext cx="17145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92327" y="3867150"/>
            <a:ext cx="2076450" cy="2076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21089" y="6982276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24242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68" y="680719"/>
            <a:ext cx="778954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2640" algn="l"/>
                <a:tab pos="4326255" algn="l"/>
                <a:tab pos="6505575" algn="l"/>
              </a:tabLst>
            </a:pPr>
            <a:r>
              <a:rPr dirty="0"/>
              <a:t>I</a:t>
            </a:r>
            <a:r>
              <a:rPr spc="-5" dirty="0"/>
              <a:t>nte</a:t>
            </a:r>
            <a:r>
              <a:rPr dirty="0"/>
              <a:t>r</a:t>
            </a:r>
            <a:r>
              <a:rPr spc="-5" dirty="0"/>
              <a:t>act</a:t>
            </a:r>
            <a:r>
              <a:rPr dirty="0"/>
              <a:t>ion	r</a:t>
            </a:r>
            <a:r>
              <a:rPr spc="-5" dirty="0"/>
              <a:t>em</a:t>
            </a:r>
            <a:r>
              <a:rPr dirty="0"/>
              <a:t>o</a:t>
            </a:r>
            <a:r>
              <a:rPr spc="-5" dirty="0"/>
              <a:t>t</a:t>
            </a:r>
            <a:r>
              <a:rPr dirty="0"/>
              <a:t>e</a:t>
            </a:r>
            <a:r>
              <a:rPr lang="en-US" dirty="0"/>
              <a:t> </a:t>
            </a:r>
            <a:r>
              <a:rPr dirty="0"/>
              <a:t>r</a:t>
            </a:r>
            <a:r>
              <a:rPr spc="-5" dirty="0"/>
              <a:t>e</a:t>
            </a:r>
            <a:r>
              <a:rPr dirty="0"/>
              <a:t>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18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2628"/>
            <a:ext cx="8564880" cy="4173854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95"/>
              </a:spcBef>
              <a:buFont typeface="Tahoma" panose="020B0604030504040204"/>
              <a:buChar char="•"/>
              <a:tabLst>
                <a:tab pos="244475" algn="l"/>
              </a:tabLst>
            </a:pPr>
            <a:r>
              <a:rPr sz="2400" b="1" spc="-5" dirty="0">
                <a:latin typeface="Tahoma" panose="020B0604030504040204"/>
                <a:cs typeface="Tahoma" panose="020B0604030504040204"/>
              </a:rPr>
              <a:t>Push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your local changes </a:t>
            </a:r>
            <a:r>
              <a:rPr sz="2400" dirty="0">
                <a:latin typeface="Tahoma" panose="020B0604030504040204"/>
                <a:cs typeface="Tahoma" panose="020B0604030504040204"/>
              </a:rPr>
              <a:t>to the remote</a:t>
            </a:r>
            <a:r>
              <a:rPr sz="2400" spc="6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repo.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spcBef>
                <a:spcPts val="495"/>
              </a:spcBef>
              <a:buFont typeface="Tahoma" panose="020B0604030504040204"/>
              <a:buChar char="•"/>
              <a:tabLst>
                <a:tab pos="244475" algn="l"/>
              </a:tabLst>
            </a:pPr>
            <a:r>
              <a:rPr sz="2400" b="1" spc="-5" dirty="0">
                <a:latin typeface="Tahoma" panose="020B0604030504040204"/>
                <a:cs typeface="Tahoma" panose="020B0604030504040204"/>
              </a:rPr>
              <a:t>Pull </a:t>
            </a:r>
            <a:r>
              <a:rPr sz="2400" dirty="0">
                <a:latin typeface="Tahoma" panose="020B0604030504040204"/>
                <a:cs typeface="Tahoma" panose="020B0604030504040204"/>
              </a:rPr>
              <a:t>from remote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 </a:t>
            </a: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get most recent</a:t>
            </a:r>
            <a:r>
              <a:rPr sz="24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changes.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sz="2200" dirty="0">
                <a:latin typeface="Tahoma" panose="020B0604030504040204"/>
                <a:cs typeface="Tahoma" panose="020B0604030504040204"/>
              </a:rPr>
              <a:t>– (fix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conflicts </a:t>
            </a:r>
            <a:r>
              <a:rPr sz="2200" dirty="0">
                <a:latin typeface="Tahoma" panose="020B0604030504040204"/>
                <a:cs typeface="Tahoma" panose="020B0604030504040204"/>
              </a:rPr>
              <a:t>if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necessary, add/commit </a:t>
            </a:r>
            <a:r>
              <a:rPr sz="2200" dirty="0">
                <a:latin typeface="Tahoma" panose="020B0604030504040204"/>
                <a:cs typeface="Tahoma" panose="020B0604030504040204"/>
              </a:rPr>
              <a:t>them to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your local</a:t>
            </a:r>
            <a:r>
              <a:rPr sz="2200" spc="-32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repo)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ahoma" panose="020B0604030504040204"/>
              <a:cs typeface="Tahoma" panose="020B0604030504040204"/>
            </a:endParaRPr>
          </a:p>
          <a:p>
            <a:pPr marL="241300" marR="219075" indent="-228600">
              <a:lnSpc>
                <a:spcPct val="101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fetch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most recent updates </a:t>
            </a:r>
            <a:r>
              <a:rPr sz="2400" dirty="0">
                <a:latin typeface="Tahoma" panose="020B0604030504040204"/>
                <a:cs typeface="Tahoma" panose="020B0604030504040204"/>
              </a:rPr>
              <a:t>from the remote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 into  your local repo, and put </a:t>
            </a:r>
            <a:r>
              <a:rPr sz="2400" dirty="0">
                <a:latin typeface="Tahoma" panose="020B0604030504040204"/>
                <a:cs typeface="Tahoma" panose="020B0604030504040204"/>
              </a:rPr>
              <a:t>them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into your working</a:t>
            </a:r>
            <a:r>
              <a:rPr sz="2400" spc="7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directory: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4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pull origin</a:t>
            </a:r>
            <a:r>
              <a:rPr sz="2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master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 panose="02070309020205020404"/>
              <a:buChar char="–"/>
            </a:pPr>
            <a:endParaRPr sz="335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put your changes </a:t>
            </a:r>
            <a:r>
              <a:rPr sz="2400" dirty="0">
                <a:latin typeface="Tahoma" panose="020B0604030504040204"/>
                <a:cs typeface="Tahoma" panose="020B0604030504040204"/>
              </a:rPr>
              <a:t>from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your local repo in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remote</a:t>
            </a:r>
            <a:r>
              <a:rPr sz="2400" spc="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push origin</a:t>
            </a:r>
            <a:r>
              <a:rPr sz="2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master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GitHub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19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671560" cy="47307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 panose="020B0604030504040204"/>
                <a:cs typeface="Tahoma" panose="020B0604030504040204"/>
              </a:rPr>
              <a:t>GitHub.com</a:t>
            </a:r>
            <a:r>
              <a:rPr sz="2400" spc="-5" dirty="0">
                <a:solidFill>
                  <a:srgbClr val="00999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is a site for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online storage </a:t>
            </a:r>
            <a:r>
              <a:rPr sz="2400" dirty="0">
                <a:latin typeface="Tahoma" panose="020B0604030504040204"/>
                <a:cs typeface="Tahoma" panose="020B0604030504040204"/>
              </a:rPr>
              <a:t>of Git</a:t>
            </a:r>
            <a:r>
              <a:rPr sz="2400" spc="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repositories.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 can </a:t>
            </a:r>
            <a:r>
              <a:rPr sz="2200" dirty="0">
                <a:latin typeface="Tahoma" panose="020B0604030504040204"/>
                <a:cs typeface="Tahoma" panose="020B0604030504040204"/>
              </a:rPr>
              <a:t>create a </a:t>
            </a:r>
            <a:r>
              <a:rPr sz="2200" b="1" spc="-5" dirty="0">
                <a:latin typeface="Tahoma" panose="020B0604030504040204"/>
                <a:cs typeface="Tahoma" panose="020B0604030504040204"/>
              </a:rPr>
              <a:t>remote repo </a:t>
            </a:r>
            <a:r>
              <a:rPr sz="2200" dirty="0">
                <a:latin typeface="Tahoma" panose="020B0604030504040204"/>
                <a:cs typeface="Tahoma" panose="020B0604030504040204"/>
              </a:rPr>
              <a:t>there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and push code </a:t>
            </a:r>
            <a:r>
              <a:rPr sz="2200" dirty="0">
                <a:latin typeface="Tahoma" panose="020B0604030504040204"/>
                <a:cs typeface="Tahoma" panose="020B0604030504040204"/>
              </a:rPr>
              <a:t>to</a:t>
            </a:r>
            <a:r>
              <a:rPr sz="2200" spc="8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it.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Many open source projects </a:t>
            </a:r>
            <a:r>
              <a:rPr sz="2200" dirty="0">
                <a:latin typeface="Tahoma" panose="020B0604030504040204"/>
                <a:cs typeface="Tahoma" panose="020B0604030504040204"/>
              </a:rPr>
              <a:t>use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it, such </a:t>
            </a:r>
            <a:r>
              <a:rPr sz="2200" dirty="0">
                <a:latin typeface="Tahoma" panose="020B0604030504040204"/>
                <a:cs typeface="Tahoma" panose="020B0604030504040204"/>
              </a:rPr>
              <a:t>as the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Linux</a:t>
            </a:r>
            <a:r>
              <a:rPr sz="2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kernel.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 can get </a:t>
            </a:r>
            <a:r>
              <a:rPr sz="2200" dirty="0">
                <a:latin typeface="Tahoma" panose="020B0604030504040204"/>
                <a:cs typeface="Tahoma" panose="020B0604030504040204"/>
              </a:rPr>
              <a:t>free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space </a:t>
            </a:r>
            <a:r>
              <a:rPr sz="2200" dirty="0">
                <a:latin typeface="Tahoma" panose="020B0604030504040204"/>
                <a:cs typeface="Tahoma" panose="020B0604030504040204"/>
              </a:rPr>
              <a:t>for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open source projects,  </a:t>
            </a:r>
            <a:r>
              <a:rPr sz="2200" dirty="0">
                <a:latin typeface="Tahoma" panose="020B0604030504040204"/>
                <a:cs typeface="Tahoma" panose="020B0604030504040204"/>
              </a:rPr>
              <a:t>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 can pay </a:t>
            </a:r>
            <a:r>
              <a:rPr sz="2200" dirty="0">
                <a:latin typeface="Tahoma" panose="020B0604030504040204"/>
                <a:cs typeface="Tahoma" panose="020B0604030504040204"/>
              </a:rPr>
              <a:t>for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private</a:t>
            </a:r>
            <a:r>
              <a:rPr sz="2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projects.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749300" lvl="2" indent="0">
              <a:lnSpc>
                <a:spcPct val="100000"/>
              </a:lnSpc>
              <a:spcBef>
                <a:spcPts val="465"/>
              </a:spcBef>
              <a:buNone/>
              <a:tabLst>
                <a:tab pos="923925" algn="l"/>
                <a:tab pos="5424805" algn="l"/>
              </a:tabLst>
            </a:pPr>
            <a:endParaRPr sz="2000">
              <a:latin typeface="Tahoma" panose="020B0604030504040204"/>
              <a:cs typeface="Tahoma" panose="020B0604030504040204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Tahoma" panose="020B0604030504040204"/>
              <a:buChar char="•"/>
            </a:pPr>
            <a:endParaRPr sz="275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buSzPct val="98000"/>
              <a:buFont typeface="Tahoma" panose="020B0604030504040204"/>
              <a:buChar char="•"/>
              <a:tabLst>
                <a:tab pos="244475" algn="l"/>
              </a:tabLst>
            </a:pPr>
            <a:r>
              <a:rPr sz="2450" i="1" spc="-25" dirty="0">
                <a:latin typeface="Tahoma" panose="020B0604030504040204"/>
                <a:cs typeface="Tahoma" panose="020B0604030504040204"/>
              </a:rPr>
              <a:t>Question: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Do </a:t>
            </a:r>
            <a:r>
              <a:rPr sz="2400" dirty="0">
                <a:latin typeface="Tahoma" panose="020B0604030504040204"/>
                <a:cs typeface="Tahoma" panose="020B0604030504040204"/>
              </a:rPr>
              <a:t>I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always have </a:t>
            </a:r>
            <a:r>
              <a:rPr sz="2400" dirty="0">
                <a:latin typeface="Tahoma" panose="020B0604030504040204"/>
                <a:cs typeface="Tahoma" panose="020B0604030504040204"/>
              </a:rPr>
              <a:t>to use GitHub to use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Git?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10"/>
              </a:spcBef>
              <a:buSzPct val="98000"/>
              <a:buFont typeface="Tahoma" panose="020B0604030504040204"/>
              <a:buChar char="–"/>
              <a:tabLst>
                <a:tab pos="635000" algn="l"/>
                <a:tab pos="2329180" algn="l"/>
              </a:tabLst>
            </a:pPr>
            <a:r>
              <a:rPr sz="2250" i="1" spc="-30" dirty="0">
                <a:latin typeface="Tahoma" panose="020B0604030504040204"/>
                <a:cs typeface="Tahoma" panose="020B0604030504040204"/>
              </a:rPr>
              <a:t>Answer:</a:t>
            </a:r>
            <a:r>
              <a:rPr sz="2250" i="1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No!	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 can </a:t>
            </a:r>
            <a:r>
              <a:rPr sz="2200" dirty="0">
                <a:latin typeface="Tahoma" panose="020B0604030504040204"/>
                <a:cs typeface="Tahoma" panose="020B0604030504040204"/>
              </a:rPr>
              <a:t>use Git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locally </a:t>
            </a:r>
            <a:r>
              <a:rPr sz="2200" dirty="0">
                <a:latin typeface="Tahoma" panose="020B0604030504040204"/>
                <a:cs typeface="Tahoma" panose="020B0604030504040204"/>
              </a:rPr>
              <a:t>for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your own</a:t>
            </a:r>
            <a:r>
              <a:rPr sz="2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purposes.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 </a:t>
            </a:r>
            <a:r>
              <a:rPr sz="2200" dirty="0">
                <a:latin typeface="Tahoma" panose="020B0604030504040204"/>
                <a:cs typeface="Tahoma" panose="020B0604030504040204"/>
              </a:rPr>
              <a:t>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someone </a:t>
            </a:r>
            <a:r>
              <a:rPr sz="2200" dirty="0">
                <a:latin typeface="Tahoma" panose="020B0604030504040204"/>
                <a:cs typeface="Tahoma" panose="020B0604030504040204"/>
              </a:rPr>
              <a:t>else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could </a:t>
            </a:r>
            <a:r>
              <a:rPr sz="2200" dirty="0">
                <a:latin typeface="Tahoma" panose="020B0604030504040204"/>
                <a:cs typeface="Tahoma" panose="020B0604030504040204"/>
              </a:rPr>
              <a:t>set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up </a:t>
            </a:r>
            <a:r>
              <a:rPr sz="2200" dirty="0">
                <a:latin typeface="Tahoma" panose="020B0604030504040204"/>
                <a:cs typeface="Tahoma" panose="020B0604030504040204"/>
              </a:rPr>
              <a:t>a server to share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files.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marR="5080" lvl="1" indent="-279400">
              <a:lnSpc>
                <a:spcPct val="1010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 could </a:t>
            </a:r>
            <a:r>
              <a:rPr sz="2200" dirty="0">
                <a:latin typeface="Tahoma" panose="020B0604030504040204"/>
                <a:cs typeface="Tahoma" panose="020B0604030504040204"/>
              </a:rPr>
              <a:t>share a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repo with </a:t>
            </a:r>
            <a:r>
              <a:rPr sz="2200" dirty="0">
                <a:latin typeface="Tahoma" panose="020B0604030504040204"/>
                <a:cs typeface="Tahoma" panose="020B0604030504040204"/>
              </a:rPr>
              <a:t>users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on </a:t>
            </a:r>
            <a:r>
              <a:rPr sz="2200" dirty="0">
                <a:latin typeface="Tahoma" panose="020B0604030504040204"/>
                <a:cs typeface="Tahoma" panose="020B0604030504040204"/>
              </a:rPr>
              <a:t>the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same </a:t>
            </a:r>
            <a:r>
              <a:rPr sz="2200" dirty="0">
                <a:latin typeface="Tahoma" panose="020B0604030504040204"/>
                <a:cs typeface="Tahoma" panose="020B0604030504040204"/>
              </a:rPr>
              <a:t>file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system, </a:t>
            </a:r>
            <a:r>
              <a:rPr sz="2200" dirty="0">
                <a:latin typeface="Tahoma" panose="020B0604030504040204"/>
                <a:cs typeface="Tahoma" panose="020B0604030504040204"/>
              </a:rPr>
              <a:t>as 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long everyone </a:t>
            </a:r>
            <a:r>
              <a:rPr sz="2200" dirty="0">
                <a:latin typeface="Tahoma" panose="020B0604030504040204"/>
                <a:cs typeface="Tahoma" panose="020B0604030504040204"/>
              </a:rPr>
              <a:t>has the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needed </a:t>
            </a:r>
            <a:r>
              <a:rPr sz="2200" dirty="0">
                <a:latin typeface="Tahoma" panose="020B0604030504040204"/>
                <a:cs typeface="Tahoma" panose="020B0604030504040204"/>
              </a:rPr>
              <a:t>file</a:t>
            </a:r>
            <a:r>
              <a:rPr sz="2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permissions).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63070" y="680719"/>
            <a:ext cx="6339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Installing/learning</a:t>
            </a:r>
            <a:r>
              <a:rPr spc="-45" dirty="0"/>
              <a:t> </a:t>
            </a:r>
            <a:r>
              <a:rPr spc="-5" dirty="0"/>
              <a:t>Git</a:t>
            </a: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9321089" y="6982276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24242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263" y="1723551"/>
            <a:ext cx="8235950" cy="36652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Git website:</a:t>
            </a:r>
            <a:r>
              <a:rPr sz="2400" spc="5" dirty="0">
                <a:solidFill>
                  <a:srgbClr val="00999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400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 panose="020B0604030504040204"/>
                <a:cs typeface="Tahoma" panose="020B0604030504040204"/>
                <a:hlinkClick r:id="rId2"/>
              </a:rPr>
              <a:t>http://git-scm.com/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Free</a:t>
            </a:r>
            <a:r>
              <a:rPr sz="2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on-line</a:t>
            </a:r>
            <a:r>
              <a:rPr sz="2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book:	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 panose="020B0604030504040204"/>
                <a:cs typeface="Tahoma" panose="020B0604030504040204"/>
                <a:hlinkClick r:id="rId3"/>
              </a:rPr>
              <a:t>http://git-scm.com/book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Reference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page</a:t>
            </a:r>
            <a:r>
              <a:rPr sz="2200" dirty="0">
                <a:latin typeface="Tahoma" panose="020B0604030504040204"/>
                <a:cs typeface="Tahoma" panose="020B0604030504040204"/>
              </a:rPr>
              <a:t> for</a:t>
            </a:r>
            <a:r>
              <a:rPr sz="2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Git:	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 panose="020B0604030504040204"/>
                <a:cs typeface="Tahoma" panose="020B0604030504040204"/>
                <a:hlinkClick r:id="rId4"/>
              </a:rPr>
              <a:t>http://gitref.org/index.html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Git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tutorial:</a:t>
            </a:r>
            <a:r>
              <a:rPr sz="2200" spc="15" dirty="0">
                <a:solidFill>
                  <a:srgbClr val="00999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2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 panose="020B0604030504040204"/>
                <a:cs typeface="Tahoma" panose="020B0604030504040204"/>
                <a:hlinkClick r:id="rId5"/>
              </a:rPr>
              <a:t>http://schacon.github.com/git/gittutorial.html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6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Git for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Computer Scientists: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923925" lvl="2" indent="-174625">
              <a:lnSpc>
                <a:spcPct val="100000"/>
              </a:lnSpc>
              <a:spcBef>
                <a:spcPts val="510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sz="2000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 panose="020B0604030504040204"/>
                <a:cs typeface="Tahoma" panose="020B0604030504040204"/>
                <a:hlinkClick r:id="rId6"/>
              </a:rPr>
              <a:t>http://eagain.net/articles/git-for-computer-scientists/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Tahoma" panose="020B0604030504040204"/>
              <a:buChar char="•"/>
            </a:pPr>
            <a:endParaRPr sz="31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At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command line: </a:t>
            </a:r>
            <a:r>
              <a:rPr sz="2450" i="1" spc="-30" dirty="0">
                <a:latin typeface="Tahoma" panose="020B0604030504040204"/>
                <a:cs typeface="Tahoma" panose="020B0604030504040204"/>
              </a:rPr>
              <a:t>(where verb </a:t>
            </a:r>
            <a:r>
              <a:rPr sz="2450" i="1" spc="-40" dirty="0">
                <a:latin typeface="Tahoma" panose="020B0604030504040204"/>
                <a:cs typeface="Tahoma" panose="020B0604030504040204"/>
              </a:rPr>
              <a:t>= </a:t>
            </a:r>
            <a:r>
              <a:rPr sz="2450" i="1" spc="-25" dirty="0">
                <a:latin typeface="Tahoma" panose="020B0604030504040204"/>
                <a:cs typeface="Tahoma" panose="020B0604030504040204"/>
              </a:rPr>
              <a:t>config, </a:t>
            </a:r>
            <a:r>
              <a:rPr sz="2450" i="1" spc="-30" dirty="0">
                <a:latin typeface="Tahoma" panose="020B0604030504040204"/>
                <a:cs typeface="Tahoma" panose="020B0604030504040204"/>
              </a:rPr>
              <a:t>add, commit,</a:t>
            </a:r>
            <a:r>
              <a:rPr sz="2450" i="1" spc="114" dirty="0">
                <a:latin typeface="Tahoma" panose="020B0604030504040204"/>
                <a:cs typeface="Tahoma" panose="020B0604030504040204"/>
              </a:rPr>
              <a:t> </a:t>
            </a:r>
            <a:r>
              <a:rPr sz="2450" i="1" spc="-25" dirty="0">
                <a:latin typeface="Tahoma" panose="020B0604030504040204"/>
                <a:cs typeface="Tahoma" panose="020B0604030504040204"/>
              </a:rPr>
              <a:t>etc.)</a:t>
            </a:r>
            <a:endParaRPr sz="2450">
              <a:latin typeface="Tahoma" panose="020B0604030504040204"/>
              <a:cs typeface="Tahoma" panose="020B0604030504040204"/>
            </a:endParaRPr>
          </a:p>
          <a:p>
            <a:pPr marL="355600">
              <a:lnSpc>
                <a:spcPct val="100000"/>
              </a:lnSpc>
              <a:spcBef>
                <a:spcPts val="465"/>
              </a:spcBef>
            </a:pPr>
            <a:r>
              <a:rPr sz="2200" dirty="0">
                <a:latin typeface="Courier New" panose="02070309020205020404"/>
                <a:cs typeface="Courier New" panose="02070309020205020404"/>
              </a:rPr>
              <a:t>–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git help</a:t>
            </a:r>
            <a:r>
              <a:rPr sz="2200" spc="-4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verb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3081" y="680719"/>
            <a:ext cx="4479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Centralized</a:t>
            </a:r>
            <a:r>
              <a:rPr spc="-75" dirty="0"/>
              <a:t> </a:t>
            </a:r>
            <a:r>
              <a:rPr dirty="0"/>
              <a:t>VCS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85620"/>
            <a:ext cx="5920105" cy="5114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886460" indent="-228600">
              <a:lnSpc>
                <a:spcPct val="99000"/>
              </a:lnSpc>
              <a:spcBef>
                <a:spcPts val="12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In Subversion, CVS, </a:t>
            </a:r>
            <a:r>
              <a:rPr sz="2400" dirty="0">
                <a:latin typeface="Tahoma" panose="020B0604030504040204"/>
                <a:cs typeface="Tahoma" panose="020B0604030504040204"/>
              </a:rPr>
              <a:t>Perforce,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etc.  A central </a:t>
            </a:r>
            <a:r>
              <a:rPr sz="2400" dirty="0">
                <a:latin typeface="Tahoma" panose="020B0604030504040204"/>
                <a:cs typeface="Tahoma" panose="020B0604030504040204"/>
              </a:rPr>
              <a:t>server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repository (repo)  holds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"official copy" </a:t>
            </a:r>
            <a:r>
              <a:rPr sz="2400" dirty="0">
                <a:latin typeface="Tahoma" panose="020B0604030504040204"/>
                <a:cs typeface="Tahoma" panose="020B0604030504040204"/>
              </a:rPr>
              <a:t>of the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 code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marR="1703070" lvl="1" indent="-279400">
              <a:lnSpc>
                <a:spcPct val="1010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sz="2200" dirty="0">
                <a:latin typeface="Tahoma" panose="020B0604030504040204"/>
                <a:cs typeface="Tahoma" panose="020B0604030504040204"/>
              </a:rPr>
              <a:t>the server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maintains </a:t>
            </a:r>
            <a:r>
              <a:rPr sz="2200" dirty="0">
                <a:latin typeface="Tahoma" panose="020B0604030504040204"/>
                <a:cs typeface="Tahoma" panose="020B0604030504040204"/>
              </a:rPr>
              <a:t>the</a:t>
            </a:r>
            <a:r>
              <a:rPr sz="2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sole  version </a:t>
            </a:r>
            <a:r>
              <a:rPr sz="2200" dirty="0">
                <a:latin typeface="Tahoma" panose="020B0604030504040204"/>
                <a:cs typeface="Tahoma" panose="020B0604030504040204"/>
              </a:rPr>
              <a:t>history of the</a:t>
            </a:r>
            <a:r>
              <a:rPr sz="2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repo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marR="2031365" indent="-228600">
              <a:lnSpc>
                <a:spcPct val="101000"/>
              </a:lnSpc>
              <a:spcBef>
                <a:spcPts val="219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You make "checkouts" </a:t>
            </a:r>
            <a:r>
              <a:rPr sz="2400" dirty="0">
                <a:latin typeface="Tahoma" panose="020B0604030504040204"/>
                <a:cs typeface="Tahoma" panose="020B0604030504040204"/>
              </a:rPr>
              <a:t>of it  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your local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copy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 make local</a:t>
            </a:r>
            <a:r>
              <a:rPr sz="2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modifications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your changes </a:t>
            </a:r>
            <a:r>
              <a:rPr sz="2200" dirty="0">
                <a:latin typeface="Tahoma" panose="020B0604030504040204"/>
                <a:cs typeface="Tahoma" panose="020B0604030504040204"/>
              </a:rPr>
              <a:t>are not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versioned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marR="1797050" indent="-228600">
              <a:lnSpc>
                <a:spcPct val="101000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When you're done,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you 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"check in" back </a:t>
            </a:r>
            <a:r>
              <a:rPr sz="2400" dirty="0">
                <a:latin typeface="Tahoma" panose="020B0604030504040204"/>
                <a:cs typeface="Tahoma" panose="020B0604030504040204"/>
              </a:rPr>
              <a:t>to the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server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your checkin increments </a:t>
            </a:r>
            <a:r>
              <a:rPr sz="2200" dirty="0">
                <a:latin typeface="Tahoma" panose="020B0604030504040204"/>
                <a:cs typeface="Tahoma" panose="020B0604030504040204"/>
              </a:rPr>
              <a:t>the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repo's</a:t>
            </a:r>
            <a:r>
              <a:rPr sz="2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version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3264" y="3227982"/>
            <a:ext cx="3654037" cy="2708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21089" y="6982276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24242"/>
                </a:solidFill>
                <a:latin typeface="Verdana" panose="020B0604030504040204"/>
                <a:cs typeface="Verdana" panose="020B0604030504040204"/>
              </a:rPr>
              <a:t>4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7436" y="680719"/>
            <a:ext cx="5930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Distributed </a:t>
            </a:r>
            <a:r>
              <a:rPr dirty="0"/>
              <a:t>VCS</a:t>
            </a:r>
            <a:r>
              <a:rPr spc="-60" dirty="0"/>
              <a:t> </a:t>
            </a:r>
            <a:r>
              <a:rPr spc="-5" dirty="0"/>
              <a:t>(Git)</a:t>
            </a: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85620"/>
            <a:ext cx="8223250" cy="51003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215519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In git, mercurial, etc., you don't "checkout"  </a:t>
            </a:r>
            <a:r>
              <a:rPr sz="2400" dirty="0">
                <a:latin typeface="Tahoma" panose="020B0604030504040204"/>
                <a:cs typeface="Tahoma" panose="020B0604030504040204"/>
              </a:rPr>
              <a:t>from 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central repo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 "clone" </a:t>
            </a:r>
            <a:r>
              <a:rPr sz="2200" dirty="0">
                <a:latin typeface="Tahoma" panose="020B0604030504040204"/>
                <a:cs typeface="Tahoma" panose="020B0604030504040204"/>
              </a:rPr>
              <a:t>it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and "pull" changes </a:t>
            </a:r>
            <a:r>
              <a:rPr sz="2200" dirty="0">
                <a:latin typeface="Tahoma" panose="020B0604030504040204"/>
                <a:cs typeface="Tahoma" panose="020B0604030504040204"/>
              </a:rPr>
              <a:t>from</a:t>
            </a:r>
            <a:r>
              <a:rPr sz="2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it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1300" marR="3270885" indent="-228600">
              <a:lnSpc>
                <a:spcPct val="101000"/>
              </a:lnSpc>
              <a:spcBef>
                <a:spcPts val="226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Your local repo </a:t>
            </a:r>
            <a:r>
              <a:rPr sz="2400" dirty="0">
                <a:latin typeface="Tahoma" panose="020B0604030504040204"/>
                <a:cs typeface="Tahoma" panose="020B0604030504040204"/>
              </a:rPr>
              <a:t>is 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complete copy  </a:t>
            </a:r>
            <a:r>
              <a:rPr sz="2400" dirty="0">
                <a:latin typeface="Tahoma" panose="020B0604030504040204"/>
                <a:cs typeface="Tahoma" panose="020B0604030504040204"/>
              </a:rPr>
              <a:t>of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everything on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remote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server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yours </a:t>
            </a:r>
            <a:r>
              <a:rPr sz="2200" dirty="0">
                <a:latin typeface="Tahoma" panose="020B0604030504040204"/>
                <a:cs typeface="Tahoma" panose="020B0604030504040204"/>
              </a:rPr>
              <a:t>is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"just </a:t>
            </a:r>
            <a:r>
              <a:rPr sz="2200" dirty="0">
                <a:latin typeface="Tahoma" panose="020B0604030504040204"/>
                <a:cs typeface="Tahoma" panose="020B0604030504040204"/>
              </a:rPr>
              <a:t>as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good" </a:t>
            </a:r>
            <a:r>
              <a:rPr sz="2200" dirty="0">
                <a:latin typeface="Tahoma" panose="020B0604030504040204"/>
                <a:cs typeface="Tahoma" panose="020B0604030504040204"/>
              </a:rPr>
              <a:t>as</a:t>
            </a:r>
            <a:r>
              <a:rPr sz="2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theirs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Many operations </a:t>
            </a:r>
            <a:r>
              <a:rPr sz="2400" dirty="0">
                <a:latin typeface="Tahoma" panose="020B0604030504040204"/>
                <a:cs typeface="Tahoma" panose="020B0604030504040204"/>
              </a:rPr>
              <a:t>are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local: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check in/out </a:t>
            </a:r>
            <a:r>
              <a:rPr sz="2200" dirty="0">
                <a:latin typeface="Tahoma" panose="020B0604030504040204"/>
                <a:cs typeface="Tahoma" panose="020B0604030504040204"/>
              </a:rPr>
              <a:t>from </a:t>
            </a:r>
            <a:r>
              <a:rPr sz="2250" i="1" spc="-25" dirty="0">
                <a:latin typeface="Tahoma" panose="020B0604030504040204"/>
                <a:cs typeface="Tahoma" panose="020B0604030504040204"/>
              </a:rPr>
              <a:t>local</a:t>
            </a:r>
            <a:r>
              <a:rPr sz="2250" i="1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repo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commit changes </a:t>
            </a:r>
            <a:r>
              <a:rPr sz="2200" dirty="0">
                <a:latin typeface="Tahoma" panose="020B0604030504040204"/>
                <a:cs typeface="Tahoma" panose="020B0604030504040204"/>
              </a:rPr>
              <a:t>to </a:t>
            </a:r>
            <a:r>
              <a:rPr sz="2250" i="1" spc="-25" dirty="0">
                <a:latin typeface="Tahoma" panose="020B0604030504040204"/>
                <a:cs typeface="Tahoma" panose="020B0604030504040204"/>
              </a:rPr>
              <a:t>local</a:t>
            </a:r>
            <a:r>
              <a:rPr sz="2250" i="1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repo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Tahoma" panose="020B0604030504040204"/>
                <a:cs typeface="Tahoma" panose="020B0604030504040204"/>
              </a:rPr>
              <a:t>local repo keeps version</a:t>
            </a:r>
            <a:r>
              <a:rPr sz="2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history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spcBef>
                <a:spcPts val="230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When you're ready, you can "push" changes back </a:t>
            </a:r>
            <a:r>
              <a:rPr sz="2400" dirty="0">
                <a:latin typeface="Tahoma" panose="020B0604030504040204"/>
                <a:cs typeface="Tahoma" panose="020B0604030504040204"/>
              </a:rPr>
              <a:t>to</a:t>
            </a:r>
            <a:r>
              <a:rPr sz="2400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server</a:t>
            </a: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47510" y="2444631"/>
            <a:ext cx="3095986" cy="3495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21089" y="6982276"/>
            <a:ext cx="1733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424242"/>
                </a:solidFill>
                <a:latin typeface="Verdana" panose="020B0604030504040204"/>
                <a:cs typeface="Verdana" panose="020B0604030504040204"/>
              </a:rPr>
              <a:t>5</a:t>
            </a:r>
            <a:endParaRPr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3443" y="452520"/>
            <a:ext cx="9153525" cy="1076325"/>
            <a:chOff x="453443" y="452520"/>
            <a:chExt cx="9153525" cy="1076325"/>
          </a:xfrm>
        </p:grpSpPr>
        <p:sp>
          <p:nvSpPr>
            <p:cNvPr id="3" name="object 3"/>
            <p:cNvSpPr/>
            <p:nvPr/>
          </p:nvSpPr>
          <p:spPr>
            <a:xfrm>
              <a:off x="458123" y="457200"/>
              <a:ext cx="9143999" cy="10667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8123" y="457200"/>
              <a:ext cx="9144000" cy="1066800"/>
            </a:xfrm>
            <a:custGeom>
              <a:avLst/>
              <a:gdLst/>
              <a:ahLst/>
              <a:cxnLst/>
              <a:rect l="l" t="t" r="r" b="b"/>
              <a:pathLst>
                <a:path w="9144000" h="1066800">
                  <a:moveTo>
                    <a:pt x="0" y="1183"/>
                  </a:moveTo>
                  <a:lnTo>
                    <a:pt x="0" y="530"/>
                  </a:lnTo>
                  <a:lnTo>
                    <a:pt x="530" y="0"/>
                  </a:lnTo>
                  <a:lnTo>
                    <a:pt x="1183" y="0"/>
                  </a:lnTo>
                  <a:lnTo>
                    <a:pt x="9142813" y="0"/>
                  </a:lnTo>
                  <a:lnTo>
                    <a:pt x="9143463" y="0"/>
                  </a:lnTo>
                  <a:lnTo>
                    <a:pt x="9143993" y="530"/>
                  </a:lnTo>
                  <a:lnTo>
                    <a:pt x="9143993" y="1183"/>
                  </a:lnTo>
                  <a:lnTo>
                    <a:pt x="9143993" y="1065619"/>
                  </a:lnTo>
                  <a:lnTo>
                    <a:pt x="9143993" y="1066269"/>
                  </a:lnTo>
                  <a:lnTo>
                    <a:pt x="9143463" y="1066799"/>
                  </a:lnTo>
                  <a:lnTo>
                    <a:pt x="9142813" y="1066799"/>
                  </a:lnTo>
                  <a:lnTo>
                    <a:pt x="1183" y="1066799"/>
                  </a:lnTo>
                  <a:lnTo>
                    <a:pt x="530" y="1066799"/>
                  </a:lnTo>
                  <a:lnTo>
                    <a:pt x="0" y="1066269"/>
                  </a:lnTo>
                  <a:lnTo>
                    <a:pt x="0" y="1065619"/>
                  </a:lnTo>
                  <a:lnTo>
                    <a:pt x="0" y="1183"/>
                  </a:lnTo>
                  <a:close/>
                </a:path>
              </a:pathLst>
            </a:custGeom>
            <a:ln w="93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2865" y="680719"/>
            <a:ext cx="6640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0" algn="l"/>
              </a:tabLst>
            </a:pPr>
            <a:r>
              <a:rPr spc="-5" dirty="0"/>
              <a:t>Initial</a:t>
            </a:r>
            <a:r>
              <a:rPr spc="15" dirty="0"/>
              <a:t> </a:t>
            </a:r>
            <a:r>
              <a:rPr spc="-5" dirty="0"/>
              <a:t>Git	configuration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10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689263" y="1723551"/>
            <a:ext cx="8192134" cy="32746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Set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name and email </a:t>
            </a:r>
            <a:r>
              <a:rPr sz="2400" dirty="0">
                <a:latin typeface="Tahoma" panose="020B0604030504040204"/>
                <a:cs typeface="Tahoma" panose="020B0604030504040204"/>
              </a:rPr>
              <a:t>for Git to use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when you</a:t>
            </a:r>
            <a:r>
              <a:rPr sz="24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commit: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config --global user.name "</a:t>
            </a:r>
            <a:r>
              <a:rPr lang="en-US" sz="2200" spc="-5" dirty="0">
                <a:latin typeface="Courier New" panose="02070309020205020404"/>
                <a:cs typeface="Courier New" panose="02070309020205020404"/>
              </a:rPr>
              <a:t>Akshay Deokar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"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config --global user.email</a:t>
            </a:r>
            <a:r>
              <a:rPr sz="22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200" spc="-85" dirty="0">
                <a:latin typeface="Courier New" panose="02070309020205020404"/>
                <a:cs typeface="Courier New" panose="02070309020205020404"/>
              </a:rPr>
              <a:t>aks@gmail.com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sz="2200" dirty="0">
                <a:latin typeface="Tahoma" panose="020B0604030504040204"/>
                <a:cs typeface="Tahoma" panose="020B0604030504040204"/>
              </a:rPr>
              <a:t>–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You can call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git config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–list </a:t>
            </a:r>
            <a:r>
              <a:rPr sz="2200" dirty="0">
                <a:latin typeface="Tahoma" panose="020B0604030504040204"/>
                <a:cs typeface="Tahoma" panose="020B0604030504040204"/>
              </a:rPr>
              <a:t>to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verify </a:t>
            </a:r>
            <a:r>
              <a:rPr sz="2200" dirty="0">
                <a:latin typeface="Tahoma" panose="020B0604030504040204"/>
                <a:cs typeface="Tahoma" panose="020B0604030504040204"/>
              </a:rPr>
              <a:t>these are</a:t>
            </a:r>
            <a:r>
              <a:rPr sz="2200" spc="-320" dirty="0">
                <a:latin typeface="Tahoma" panose="020B0604030504040204"/>
                <a:cs typeface="Tahoma" panose="020B0604030504040204"/>
              </a:rPr>
              <a:t> </a:t>
            </a:r>
            <a:r>
              <a:rPr sz="2200" dirty="0">
                <a:latin typeface="Tahoma" panose="020B0604030504040204"/>
                <a:cs typeface="Tahoma" panose="020B0604030504040204"/>
              </a:rPr>
              <a:t>set.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spc="-5" dirty="0">
                <a:latin typeface="Tahoma" panose="020B0604030504040204"/>
                <a:cs typeface="Tahoma" panose="020B0604030504040204"/>
              </a:rPr>
              <a:t>Set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editor </a:t>
            </a:r>
            <a:r>
              <a:rPr sz="2400" dirty="0">
                <a:latin typeface="Tahoma" panose="020B0604030504040204"/>
                <a:cs typeface="Tahoma" panose="020B0604030504040204"/>
              </a:rPr>
              <a:t>that is used for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writing commit</a:t>
            </a:r>
            <a:r>
              <a:rPr sz="240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messages: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config --global core.editor</a:t>
            </a:r>
            <a:r>
              <a:rPr sz="22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nano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23925" lvl="2" indent="-174625">
              <a:lnSpc>
                <a:spcPct val="100000"/>
              </a:lnSpc>
              <a:spcBef>
                <a:spcPts val="410"/>
              </a:spcBef>
              <a:buChar char="•"/>
              <a:tabLst>
                <a:tab pos="923925" algn="l"/>
              </a:tabLst>
            </a:pPr>
            <a:r>
              <a:rPr sz="2000" dirty="0">
                <a:latin typeface="Tahoma" panose="020B0604030504040204"/>
                <a:cs typeface="Tahoma" panose="020B0604030504040204"/>
              </a:rPr>
              <a:t>(it is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vim by</a:t>
            </a:r>
            <a:r>
              <a:rPr sz="20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default)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7301" y="680719"/>
            <a:ext cx="5330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5780" algn="l"/>
                <a:tab pos="4046220" algn="l"/>
              </a:tabLst>
            </a:pPr>
            <a:r>
              <a:rPr dirty="0"/>
              <a:t>Cr</a:t>
            </a:r>
            <a:r>
              <a:rPr spc="-5" dirty="0"/>
              <a:t>eat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 a	</a:t>
            </a:r>
            <a:r>
              <a:rPr spc="-5" dirty="0"/>
              <a:t>G</a:t>
            </a:r>
            <a:r>
              <a:rPr dirty="0"/>
              <a:t>it	r</a:t>
            </a:r>
            <a:r>
              <a:rPr spc="-5" dirty="0"/>
              <a:t>e</a:t>
            </a:r>
            <a:r>
              <a:rPr dirty="0"/>
              <a:t>po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76239"/>
            <a:ext cx="8765540" cy="5203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3660" algn="ctr">
              <a:lnSpc>
                <a:spcPct val="100000"/>
              </a:lnSpc>
              <a:spcBef>
                <a:spcPts val="120"/>
              </a:spcBef>
            </a:pPr>
            <a:r>
              <a:rPr sz="2450" i="1" spc="-35" dirty="0">
                <a:latin typeface="Tahoma" panose="020B0604030504040204"/>
                <a:cs typeface="Tahoma" panose="020B0604030504040204"/>
              </a:rPr>
              <a:t>Two common </a:t>
            </a:r>
            <a:r>
              <a:rPr sz="2450" i="1" spc="-25" dirty="0">
                <a:latin typeface="Tahoma" panose="020B0604030504040204"/>
                <a:cs typeface="Tahoma" panose="020B0604030504040204"/>
              </a:rPr>
              <a:t>scenarios: (only </a:t>
            </a:r>
            <a:r>
              <a:rPr sz="2450" i="1" spc="-35" dirty="0">
                <a:latin typeface="Tahoma" panose="020B0604030504040204"/>
                <a:cs typeface="Tahoma" panose="020B0604030504040204"/>
              </a:rPr>
              <a:t>do </a:t>
            </a:r>
            <a:r>
              <a:rPr sz="2450" i="1" spc="-30" dirty="0">
                <a:latin typeface="Tahoma" panose="020B0604030504040204"/>
                <a:cs typeface="Tahoma" panose="020B0604030504040204"/>
              </a:rPr>
              <a:t>one </a:t>
            </a:r>
            <a:r>
              <a:rPr sz="2450" i="1" spc="-25" dirty="0">
                <a:latin typeface="Tahoma" panose="020B0604030504040204"/>
                <a:cs typeface="Tahoma" panose="020B0604030504040204"/>
              </a:rPr>
              <a:t>of</a:t>
            </a:r>
            <a:r>
              <a:rPr sz="2450" i="1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2450" i="1" spc="-25" dirty="0">
                <a:latin typeface="Tahoma" panose="020B0604030504040204"/>
                <a:cs typeface="Tahoma" panose="020B0604030504040204"/>
              </a:rPr>
              <a:t>these)</a:t>
            </a:r>
            <a:endParaRPr sz="245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create a new </a:t>
            </a:r>
            <a:r>
              <a:rPr sz="2400" b="1" spc="-5" dirty="0">
                <a:latin typeface="Tahoma" panose="020B0604030504040204"/>
                <a:cs typeface="Tahoma" panose="020B0604030504040204"/>
              </a:rPr>
              <a:t>local 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Git </a:t>
            </a:r>
            <a:r>
              <a:rPr sz="2400" b="1" spc="-5" dirty="0">
                <a:latin typeface="Tahoma" panose="020B0604030504040204"/>
                <a:cs typeface="Tahoma" panose="020B0604030504040204"/>
              </a:rPr>
              <a:t>repo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in your current</a:t>
            </a:r>
            <a:r>
              <a:rPr sz="2400" spc="7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directory: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init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23925" lvl="2" indent="-174625">
              <a:lnSpc>
                <a:spcPct val="100000"/>
              </a:lnSpc>
              <a:spcBef>
                <a:spcPts val="51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This will </a:t>
            </a:r>
            <a:r>
              <a:rPr sz="2000" dirty="0">
                <a:latin typeface="Tahoma" panose="020B0604030504040204"/>
                <a:cs typeface="Tahoma" panose="020B0604030504040204"/>
              </a:rPr>
              <a:t>create a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.git</a:t>
            </a:r>
            <a:r>
              <a:rPr sz="2000" spc="-5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directory in your current directory.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Then you can commit </a:t>
            </a:r>
            <a:r>
              <a:rPr sz="2000" dirty="0">
                <a:latin typeface="Tahoma" panose="020B0604030504040204"/>
                <a:cs typeface="Tahoma" panose="020B0604030504040204"/>
              </a:rPr>
              <a:t>files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in </a:t>
            </a:r>
            <a:r>
              <a:rPr sz="2000" dirty="0">
                <a:latin typeface="Tahoma" panose="020B0604030504040204"/>
                <a:cs typeface="Tahoma" panose="020B0604030504040204"/>
              </a:rPr>
              <a:t>that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directory into </a:t>
            </a:r>
            <a:r>
              <a:rPr sz="2000" dirty="0">
                <a:latin typeface="Tahoma" panose="020B0604030504040204"/>
                <a:cs typeface="Tahoma" panose="020B0604030504040204"/>
              </a:rPr>
              <a:t>the</a:t>
            </a:r>
            <a:r>
              <a:rPr sz="2000" spc="45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repo.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add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filename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commit –m "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commit</a:t>
            </a:r>
            <a:r>
              <a:rPr sz="2200" i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dirty="0">
                <a:latin typeface="Courier New" panose="02070309020205020404"/>
                <a:cs typeface="Courier New" panose="02070309020205020404"/>
              </a:rPr>
              <a:t>message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"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ourier New" panose="02070309020205020404"/>
              <a:buChar char="–"/>
            </a:pPr>
            <a:endParaRPr sz="325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b="1" spc="-5" dirty="0">
                <a:latin typeface="Tahoma" panose="020B0604030504040204"/>
                <a:cs typeface="Tahoma" panose="020B0604030504040204"/>
              </a:rPr>
              <a:t>clone </a:t>
            </a:r>
            <a:r>
              <a:rPr sz="2400" b="1" dirty="0">
                <a:latin typeface="Tahoma" panose="020B0604030504040204"/>
                <a:cs typeface="Tahoma" panose="020B0604030504040204"/>
              </a:rPr>
              <a:t>a </a:t>
            </a:r>
            <a:r>
              <a:rPr sz="2400" b="1" spc="-5" dirty="0">
                <a:latin typeface="Tahoma" panose="020B0604030504040204"/>
                <a:cs typeface="Tahoma" panose="020B0604030504040204"/>
              </a:rPr>
              <a:t>remote repo </a:t>
            </a: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your current</a:t>
            </a:r>
            <a:r>
              <a:rPr sz="2400" spc="7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directory: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98196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clone</a:t>
            </a:r>
            <a:r>
              <a:rPr sz="22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dirty="0">
                <a:latin typeface="Courier New" panose="02070309020205020404"/>
                <a:cs typeface="Courier New" panose="02070309020205020404"/>
              </a:rPr>
              <a:t>url	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localDirectoryName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927100" marR="5080" lvl="2" indent="-177800">
              <a:lnSpc>
                <a:spcPct val="98000"/>
              </a:lnSpc>
              <a:spcBef>
                <a:spcPts val="55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Tahoma" panose="020B0604030504040204"/>
                <a:cs typeface="Tahoma" panose="020B0604030504040204"/>
              </a:rPr>
              <a:t>This will </a:t>
            </a:r>
            <a:r>
              <a:rPr sz="2000" dirty="0">
                <a:latin typeface="Tahoma" panose="020B0604030504040204"/>
                <a:cs typeface="Tahoma" panose="020B0604030504040204"/>
              </a:rPr>
              <a:t>create the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given local directory, containing </a:t>
            </a:r>
            <a:r>
              <a:rPr sz="200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working copy </a:t>
            </a:r>
            <a:r>
              <a:rPr sz="2000" dirty="0">
                <a:latin typeface="Tahoma" panose="020B0604030504040204"/>
                <a:cs typeface="Tahoma" panose="020B0604030504040204"/>
              </a:rPr>
              <a:t>of  the files from the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repo, and </a:t>
            </a:r>
            <a:r>
              <a:rPr sz="2000" dirty="0">
                <a:latin typeface="Tahoma" panose="020B0604030504040204"/>
                <a:cs typeface="Tahoma" panose="020B0604030504040204"/>
              </a:rPr>
              <a:t>a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.git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directory </a:t>
            </a:r>
            <a:r>
              <a:rPr sz="2000" dirty="0">
                <a:latin typeface="Tahoma" panose="020B0604030504040204"/>
                <a:cs typeface="Tahoma" panose="020B0604030504040204"/>
              </a:rPr>
              <a:t>(used to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hold </a:t>
            </a:r>
            <a:r>
              <a:rPr sz="2000" dirty="0">
                <a:latin typeface="Tahoma" panose="020B0604030504040204"/>
                <a:cs typeface="Tahoma" panose="020B0604030504040204"/>
              </a:rPr>
              <a:t>the 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staging </a:t>
            </a:r>
            <a:r>
              <a:rPr sz="2000" dirty="0">
                <a:latin typeface="Tahoma" panose="020B0604030504040204"/>
                <a:cs typeface="Tahoma" panose="020B0604030504040204"/>
              </a:rPr>
              <a:t>area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and your actual local</a:t>
            </a:r>
            <a:r>
              <a:rPr sz="20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repo)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090" y="680719"/>
            <a:ext cx="4043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3140" algn="l"/>
              </a:tabLst>
            </a:pPr>
            <a:r>
              <a:rPr spc="-5" dirty="0"/>
              <a:t>Git	commands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12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8635" y="1738312"/>
          <a:ext cx="8577580" cy="501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0"/>
                <a:gridCol w="5410200"/>
              </a:tblGrid>
              <a:tr h="396200">
                <a:tc>
                  <a:txBody>
                    <a:bodyPr/>
                    <a:lstStyle/>
                    <a:p>
                      <a:pPr marL="9398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Tahoma" panose="020B0604030504040204"/>
                          <a:cs typeface="Tahoma" panose="020B0604030504040204"/>
                        </a:rPr>
                        <a:t>command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000" b="1" spc="-5" dirty="0">
                          <a:latin typeface="Tahoma" panose="020B0604030504040204"/>
                          <a:cs typeface="Tahoma" panose="020B0604030504040204"/>
                        </a:rPr>
                        <a:t>description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355" dirty="0">
                          <a:latin typeface="Arial" panose="020B0604020202020204"/>
                          <a:cs typeface="Arial" panose="020B0604020202020204"/>
                        </a:rPr>
                        <a:t>git </a:t>
                      </a:r>
                      <a:r>
                        <a:rPr sz="1800" spc="125" dirty="0">
                          <a:latin typeface="Arial" panose="020B0604020202020204"/>
                          <a:cs typeface="Arial" panose="020B0604020202020204"/>
                        </a:rPr>
                        <a:t>clone </a:t>
                      </a:r>
                      <a:r>
                        <a:rPr sz="1800" b="1" i="1" spc="220" dirty="0">
                          <a:latin typeface="Arial" panose="020B0604020202020204"/>
                          <a:cs typeface="Arial" panose="020B0604020202020204"/>
                        </a:rPr>
                        <a:t>url</a:t>
                      </a:r>
                      <a:r>
                        <a:rPr sz="1800" b="1" i="1" spc="3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i="1" spc="285" dirty="0">
                          <a:latin typeface="Arial" panose="020B0604020202020204"/>
                          <a:cs typeface="Arial" panose="020B0604020202020204"/>
                        </a:rPr>
                        <a:t>[dir]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copy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a Git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repository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so </a:t>
                      </a:r>
                      <a:r>
                        <a:rPr sz="2000" spc="-10" dirty="0">
                          <a:latin typeface="Tahoma" panose="020B0604030504040204"/>
                          <a:cs typeface="Tahoma" panose="020B0604030504040204"/>
                        </a:rPr>
                        <a:t>you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can add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to</a:t>
                      </a:r>
                      <a:r>
                        <a:rPr sz="2000" spc="1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it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  <a:tab pos="1348105" algn="l"/>
                        </a:tabLst>
                      </a:pPr>
                      <a:r>
                        <a:rPr sz="2000" spc="395" dirty="0">
                          <a:latin typeface="Arial" panose="020B0604020202020204"/>
                          <a:cs typeface="Arial" panose="020B0604020202020204"/>
                        </a:rPr>
                        <a:t>git	</a:t>
                      </a:r>
                      <a:r>
                        <a:rPr sz="2000" spc="-15" dirty="0">
                          <a:latin typeface="Arial" panose="020B0604020202020204"/>
                          <a:cs typeface="Arial" panose="020B0604020202020204"/>
                        </a:rPr>
                        <a:t>add	</a:t>
                      </a:r>
                      <a:r>
                        <a:rPr sz="2000" b="1" i="1" spc="37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adds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file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contents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to the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staging</a:t>
                      </a:r>
                      <a:r>
                        <a:rPr sz="2000" spc="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area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 panose="020B0604020202020204"/>
                          <a:cs typeface="Arial" panose="020B0604020202020204"/>
                        </a:rPr>
                        <a:t>git	</a:t>
                      </a:r>
                      <a:r>
                        <a:rPr sz="2000" spc="25" dirty="0">
                          <a:latin typeface="Arial" panose="020B0604020202020204"/>
                          <a:cs typeface="Arial" panose="020B0604020202020204"/>
                        </a:rPr>
                        <a:t>commit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records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a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snapshot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of the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staging</a:t>
                      </a:r>
                      <a:r>
                        <a:rPr sz="2000" spc="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area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4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 panose="020B0604020202020204"/>
                          <a:cs typeface="Arial" panose="020B0604020202020204"/>
                        </a:rPr>
                        <a:t>git	</a:t>
                      </a:r>
                      <a:r>
                        <a:rPr sz="2000" spc="210" dirty="0">
                          <a:latin typeface="Arial" panose="020B0604020202020204"/>
                          <a:cs typeface="Arial" panose="020B0604020202020204"/>
                        </a:rPr>
                        <a:t>status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34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view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the status of </a:t>
                      </a:r>
                      <a:r>
                        <a:rPr sz="2000" spc="-10" dirty="0">
                          <a:latin typeface="Tahoma" panose="020B0604030504040204"/>
                          <a:cs typeface="Tahoma" panose="020B0604030504040204"/>
                        </a:rPr>
                        <a:t>your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files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in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the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working  directory and staging</a:t>
                      </a:r>
                      <a:r>
                        <a:rPr sz="2000" spc="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area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4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355" dirty="0">
                          <a:latin typeface="Arial" panose="020B0604020202020204"/>
                          <a:cs typeface="Arial" panose="020B0604020202020204"/>
                        </a:rPr>
                        <a:t>git</a:t>
                      </a:r>
                      <a:r>
                        <a:rPr sz="1800" spc="4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385" dirty="0">
                          <a:latin typeface="Arial" panose="020B0604020202020204"/>
                          <a:cs typeface="Arial" panose="020B0604020202020204"/>
                        </a:rPr>
                        <a:t>diff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200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shows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diff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of what is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staged and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what</a:t>
                      </a:r>
                      <a:r>
                        <a:rPr sz="2000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is 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modified but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unstaged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355" dirty="0">
                          <a:latin typeface="Arial" panose="020B0604020202020204"/>
                          <a:cs typeface="Arial" panose="020B0604020202020204"/>
                        </a:rPr>
                        <a:t>git </a:t>
                      </a:r>
                      <a:r>
                        <a:rPr sz="1800" spc="135" dirty="0">
                          <a:latin typeface="Arial" panose="020B0604020202020204"/>
                          <a:cs typeface="Arial" panose="020B0604020202020204"/>
                        </a:rPr>
                        <a:t>help</a:t>
                      </a:r>
                      <a:r>
                        <a:rPr sz="1800" spc="5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i="1" spc="-195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1800" b="1" i="1" spc="-195" dirty="0">
                          <a:latin typeface="Arial" panose="020B0604020202020204"/>
                          <a:cs typeface="Arial" panose="020B0604020202020204"/>
                        </a:rPr>
                        <a:t>command</a:t>
                      </a:r>
                      <a:r>
                        <a:rPr sz="1800" i="1" spc="-195" dirty="0"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get help </a:t>
                      </a:r>
                      <a:r>
                        <a:rPr sz="2000" spc="-10" dirty="0">
                          <a:latin typeface="Tahoma" panose="020B0604030504040204"/>
                          <a:cs typeface="Tahoma" panose="020B0604030504040204"/>
                        </a:rPr>
                        <a:t>info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about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a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particular</a:t>
                      </a:r>
                      <a:r>
                        <a:rPr sz="2000" spc="3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command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4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 panose="020B0604020202020204"/>
                          <a:cs typeface="Arial" panose="020B0604020202020204"/>
                        </a:rPr>
                        <a:t>git	</a:t>
                      </a:r>
                      <a:r>
                        <a:rPr sz="2000" spc="320" dirty="0">
                          <a:latin typeface="Arial" panose="020B0604020202020204"/>
                          <a:cs typeface="Arial" panose="020B0604020202020204"/>
                        </a:rPr>
                        <a:t>pull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1625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fetch from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a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remote repo and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try to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merge  into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the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current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2000" spc="-10" dirty="0">
                          <a:latin typeface="Tahoma" panose="020B0604030504040204"/>
                          <a:cs typeface="Tahoma" panose="020B0604030504040204"/>
                        </a:rPr>
                        <a:t>branch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40">
                <a:tc>
                  <a:txBody>
                    <a:bodyPr/>
                    <a:lstStyle/>
                    <a:p>
                      <a:pPr marL="2305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789305" algn="l"/>
                        </a:tabLst>
                      </a:pPr>
                      <a:r>
                        <a:rPr sz="2000" spc="395" dirty="0">
                          <a:latin typeface="Arial" panose="020B0604020202020204"/>
                          <a:cs typeface="Arial" panose="020B0604020202020204"/>
                        </a:rPr>
                        <a:t>git	</a:t>
                      </a:r>
                      <a:r>
                        <a:rPr sz="2000" spc="15" dirty="0">
                          <a:latin typeface="Arial" panose="020B0604020202020204"/>
                          <a:cs typeface="Arial" panose="020B0604020202020204"/>
                        </a:rPr>
                        <a:t>push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36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push </a:t>
                      </a:r>
                      <a:r>
                        <a:rPr sz="2000" spc="-10" dirty="0">
                          <a:latin typeface="Tahoma" panose="020B0604030504040204"/>
                          <a:cs typeface="Tahoma" panose="020B0604030504040204"/>
                        </a:rPr>
                        <a:t>your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new </a:t>
                      </a:r>
                      <a:r>
                        <a:rPr sz="2000" spc="-10" dirty="0">
                          <a:latin typeface="Tahoma" panose="020B0604030504040204"/>
                          <a:cs typeface="Tahoma" panose="020B0604030504040204"/>
                        </a:rPr>
                        <a:t>branches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and data </a:t>
                      </a:r>
                      <a:r>
                        <a:rPr sz="2000" dirty="0">
                          <a:latin typeface="Tahoma" panose="020B0604030504040204"/>
                          <a:cs typeface="Tahoma" panose="020B0604030504040204"/>
                        </a:rPr>
                        <a:t>to a </a:t>
                      </a:r>
                      <a:r>
                        <a:rPr sz="2000" spc="-5" dirty="0">
                          <a:latin typeface="Tahoma" panose="020B0604030504040204"/>
                          <a:cs typeface="Tahoma" panose="020B0604030504040204"/>
                        </a:rPr>
                        <a:t>remote  repository</a:t>
                      </a:r>
                      <a:endParaRPr sz="20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20">
                <a:tc gridSpan="2">
                  <a:txBody>
                    <a:bodyPr/>
                    <a:lstStyle/>
                    <a:p>
                      <a:pPr marL="9588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 panose="020B0604030504040204"/>
                          <a:cs typeface="Tahoma" panose="020B0604030504040204"/>
                        </a:rPr>
                        <a:t>others: </a:t>
                      </a:r>
                      <a:r>
                        <a:rPr sz="1800" spc="425" dirty="0">
                          <a:latin typeface="Arial" panose="020B0604020202020204"/>
                          <a:cs typeface="Arial" panose="020B0604020202020204"/>
                        </a:rPr>
                        <a:t>init, </a:t>
                      </a:r>
                      <a:r>
                        <a:rPr sz="1800" spc="235" dirty="0">
                          <a:latin typeface="Arial" panose="020B0604020202020204"/>
                          <a:cs typeface="Arial" panose="020B0604020202020204"/>
                        </a:rPr>
                        <a:t>reset, </a:t>
                      </a:r>
                      <a:r>
                        <a:rPr sz="1800" spc="130" dirty="0">
                          <a:latin typeface="Arial" panose="020B0604020202020204"/>
                          <a:cs typeface="Arial" panose="020B0604020202020204"/>
                        </a:rPr>
                        <a:t>branch, checkout, </a:t>
                      </a:r>
                      <a:r>
                        <a:rPr sz="1800" spc="55" dirty="0">
                          <a:latin typeface="Arial" panose="020B0604020202020204"/>
                          <a:cs typeface="Arial" panose="020B0604020202020204"/>
                        </a:rPr>
                        <a:t>merge, </a:t>
                      </a:r>
                      <a:r>
                        <a:rPr sz="1800" spc="260" dirty="0">
                          <a:latin typeface="Arial" panose="020B0604020202020204"/>
                          <a:cs typeface="Arial" panose="020B0604020202020204"/>
                        </a:rPr>
                        <a:t>log,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155" dirty="0">
                          <a:latin typeface="Arial" panose="020B0604020202020204"/>
                          <a:cs typeface="Arial" panose="020B0604020202020204"/>
                        </a:rPr>
                        <a:t>tag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7654" y="68071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Viewing/undoing</a:t>
            </a:r>
            <a:r>
              <a:rPr spc="-45" dirty="0"/>
              <a:t> </a:t>
            </a:r>
            <a:r>
              <a:rPr spc="-5" dirty="0"/>
              <a:t>changes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14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23551"/>
            <a:ext cx="8413115" cy="53898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view </a:t>
            </a:r>
            <a:r>
              <a:rPr sz="2400" dirty="0">
                <a:latin typeface="Tahoma" panose="020B0604030504040204"/>
                <a:cs typeface="Tahoma" panose="020B0604030504040204"/>
              </a:rPr>
              <a:t>status of files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in working directory and staging</a:t>
            </a:r>
            <a:r>
              <a:rPr sz="240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area: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status</a:t>
            </a:r>
            <a:r>
              <a:rPr lang="en-US" sz="2200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200" dirty="0">
                <a:latin typeface="Tahoma" panose="020B0604030504040204"/>
                <a:cs typeface="Tahoma" panose="020B0604030504040204"/>
              </a:rPr>
              <a:t>or</a:t>
            </a:r>
            <a:r>
              <a:rPr lang="en-US" sz="2200" dirty="0">
                <a:latin typeface="Tahoma" panose="020B0604030504040204"/>
                <a:cs typeface="Tahoma" panose="020B0604030504040204"/>
              </a:rPr>
              <a:t>  </a:t>
            </a:r>
            <a:r>
              <a:rPr sz="220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git status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–s </a:t>
            </a:r>
            <a:r>
              <a:rPr sz="2200" dirty="0">
                <a:latin typeface="Tahoma" panose="020B0604030504040204"/>
                <a:cs typeface="Tahoma" panose="020B0604030504040204"/>
              </a:rPr>
              <a:t>(short</a:t>
            </a:r>
            <a:r>
              <a:rPr sz="2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version)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spcBef>
                <a:spcPts val="2310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see what is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modified but</a:t>
            </a:r>
            <a:r>
              <a:rPr sz="240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unstaged: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diff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 panose="02070309020205020404"/>
              <a:buChar char="–"/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see a list of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staged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changes: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diff</a:t>
            </a:r>
            <a:r>
              <a:rPr sz="2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--cached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 panose="02070309020205020404"/>
              <a:buChar char="–"/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see 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log </a:t>
            </a:r>
            <a:r>
              <a:rPr sz="2400" dirty="0">
                <a:latin typeface="Tahoma" panose="020B0604030504040204"/>
                <a:cs typeface="Tahoma" panose="020B0604030504040204"/>
              </a:rPr>
              <a:t>of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all changes in your local</a:t>
            </a:r>
            <a:r>
              <a:rPr sz="24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repo: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  <a:tab pos="275209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log	</a:t>
            </a:r>
            <a:r>
              <a:rPr sz="2200" dirty="0">
                <a:latin typeface="Tahoma" panose="020B0604030504040204"/>
                <a:cs typeface="Tahoma" panose="020B0604030504040204"/>
              </a:rPr>
              <a:t>or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git log </a:t>
            </a:r>
            <a:r>
              <a:rPr sz="2200" dirty="0">
                <a:latin typeface="Courier New" panose="02070309020205020404"/>
                <a:cs typeface="Courier New" panose="02070309020205020404"/>
              </a:rPr>
              <a:t>--oneline </a:t>
            </a:r>
            <a:r>
              <a:rPr sz="2200" dirty="0">
                <a:latin typeface="Tahoma" panose="020B0604030504040204"/>
                <a:cs typeface="Tahoma" panose="020B0604030504040204"/>
              </a:rPr>
              <a:t>(shorter</a:t>
            </a:r>
            <a:r>
              <a:rPr sz="2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version)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749300" marR="2321560">
              <a:lnSpc>
                <a:spcPct val="100000"/>
              </a:lnSpc>
              <a:spcBef>
                <a:spcPts val="11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1677b2d Edited first line of readme  258efa7 Added line to readme  0e52da7 Initial</a:t>
            </a:r>
            <a:r>
              <a:rPr sz="20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commit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git log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-5</a:t>
            </a:r>
            <a:r>
              <a:rPr sz="2000" spc="-5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Tahoma" panose="020B0604030504040204"/>
                <a:cs typeface="Tahoma" panose="020B0604030504040204"/>
              </a:rPr>
              <a:t>(to show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only </a:t>
            </a:r>
            <a:r>
              <a:rPr sz="2000" dirty="0">
                <a:latin typeface="Tahoma" panose="020B0604030504040204"/>
                <a:cs typeface="Tahoma" panose="020B0604030504040204"/>
              </a:rPr>
              <a:t>the 5 </a:t>
            </a:r>
            <a:r>
              <a:rPr sz="2000" spc="-5" dirty="0">
                <a:latin typeface="Tahoma" panose="020B0604030504040204"/>
                <a:cs typeface="Tahoma" panose="020B0604030504040204"/>
              </a:rPr>
              <a:t>most recent updates), etc.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788" y="680719"/>
            <a:ext cx="6581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Branching and</a:t>
            </a:r>
            <a:r>
              <a:rPr spc="-60" dirty="0"/>
              <a:t> </a:t>
            </a:r>
            <a:r>
              <a:rPr spc="-5" dirty="0"/>
              <a:t>merging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16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263" y="1785620"/>
            <a:ext cx="848423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 panose="020B0604030504040204"/>
                <a:cs typeface="Tahoma" panose="020B0604030504040204"/>
              </a:rPr>
              <a:t>Git uses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branching heavily </a:t>
            </a: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switch between multiple</a:t>
            </a:r>
            <a:r>
              <a:rPr sz="2400" spc="8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tasks.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create a new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local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branch: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branch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name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ourier New" panose="02070309020205020404"/>
              <a:buChar char="–"/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list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all local branches: </a:t>
            </a:r>
            <a:r>
              <a:rPr sz="2400" dirty="0">
                <a:latin typeface="Tahoma" panose="020B0604030504040204"/>
                <a:cs typeface="Tahoma" panose="020B0604030504040204"/>
              </a:rPr>
              <a:t>(*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= current</a:t>
            </a:r>
            <a:r>
              <a:rPr sz="24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branch)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branch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 panose="02070309020205020404"/>
              <a:buChar char="–"/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switch </a:t>
            </a:r>
            <a:r>
              <a:rPr sz="2400" dirty="0">
                <a:latin typeface="Tahoma" panose="020B0604030504040204"/>
                <a:cs typeface="Tahoma" panose="020B0604030504040204"/>
              </a:rPr>
              <a:t>to 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given local</a:t>
            </a:r>
            <a:r>
              <a:rPr sz="24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branch: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checkout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branchname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ourier New" panose="02070309020205020404"/>
              <a:buChar char="–"/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44475" indent="-231775">
              <a:lnSpc>
                <a:spcPct val="100000"/>
              </a:lnSpc>
              <a:spcBef>
                <a:spcPts val="5"/>
              </a:spcBef>
              <a:buChar char="•"/>
              <a:tabLst>
                <a:tab pos="24447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To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merge changes </a:t>
            </a:r>
            <a:r>
              <a:rPr sz="2400" dirty="0">
                <a:latin typeface="Tahoma" panose="020B0604030504040204"/>
                <a:cs typeface="Tahoma" panose="020B0604030504040204"/>
              </a:rPr>
              <a:t>from a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branch into </a:t>
            </a:r>
            <a:r>
              <a:rPr sz="2400" dirty="0">
                <a:latin typeface="Tahoma" panose="020B0604030504040204"/>
                <a:cs typeface="Tahoma" panose="020B0604030504040204"/>
              </a:rPr>
              <a:t>the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local</a:t>
            </a:r>
            <a:r>
              <a:rPr sz="2400" spc="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master: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checkout</a:t>
            </a:r>
            <a:r>
              <a:rPr sz="22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latin typeface="Courier New" panose="02070309020205020404"/>
                <a:cs typeface="Courier New" panose="02070309020205020404"/>
              </a:rPr>
              <a:t>master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635000" lvl="1" indent="-279400">
              <a:lnSpc>
                <a:spcPct val="100000"/>
              </a:lnSpc>
              <a:spcBef>
                <a:spcPts val="460"/>
              </a:spcBef>
              <a:buChar char="–"/>
              <a:tabLst>
                <a:tab pos="635000" algn="l"/>
              </a:tabLst>
            </a:pPr>
            <a:r>
              <a:rPr sz="2200" spc="-5" dirty="0">
                <a:latin typeface="Courier New" panose="02070309020205020404"/>
                <a:cs typeface="Courier New" panose="02070309020205020404"/>
              </a:rPr>
              <a:t>git merge</a:t>
            </a:r>
            <a:r>
              <a:rPr sz="22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200" i="1" spc="-5" dirty="0">
                <a:latin typeface="Courier New" panose="02070309020205020404"/>
                <a:cs typeface="Courier New" panose="02070309020205020404"/>
              </a:rPr>
              <a:t>branchname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4788</Words>
  <Application>WPS Presentation</Application>
  <PresentationFormat>On-screen Show (4:3)</PresentationFormat>
  <Paragraphs>193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Tahoma</vt:lpstr>
      <vt:lpstr>Verdana</vt:lpstr>
      <vt:lpstr>Courier New</vt:lpstr>
      <vt:lpstr>Arial</vt:lpstr>
      <vt:lpstr>Calibri</vt:lpstr>
      <vt:lpstr>Microsoft YaHei</vt:lpstr>
      <vt:lpstr>Arial Unicode MS</vt:lpstr>
      <vt:lpstr>Office Theme</vt:lpstr>
      <vt:lpstr>About	Git</vt:lpstr>
      <vt:lpstr>Installing/learning Git</vt:lpstr>
      <vt:lpstr>Centralized VCS</vt:lpstr>
      <vt:lpstr>Distributed VCS (Git)</vt:lpstr>
      <vt:lpstr>Initial Git	configuration</vt:lpstr>
      <vt:lpstr>Creating a	Git	repo</vt:lpstr>
      <vt:lpstr>Git	commands</vt:lpstr>
      <vt:lpstr>Viewing/undoing changes</vt:lpstr>
      <vt:lpstr>Branching and merging</vt:lpstr>
      <vt:lpstr>Interaction	w	remote	repo</vt:lpstr>
      <vt:lpstr>GitHub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	Git</dc:title>
  <dc:creator/>
  <cp:lastModifiedBy>Admin</cp:lastModifiedBy>
  <cp:revision>5</cp:revision>
  <dcterms:created xsi:type="dcterms:W3CDTF">2022-07-14T07:19:11Z</dcterms:created>
  <dcterms:modified xsi:type="dcterms:W3CDTF">2022-07-14T07:35:47Z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2022-07-14T05:30:00Z</vt:filetime>
  </property>
  <property fmtid="{D5CDD505-2E9C-101B-9397-08002B2CF9AE}" pid="3" name="ICV">
    <vt:lpwstr>3840875840BA45E9A26EDEC4EF22F779</vt:lpwstr>
  </property>
  <property fmtid="{D5CDD505-2E9C-101B-9397-08002B2CF9AE}" pid="4" name="KSOProductBuildVer">
    <vt:lpwstr>1033-11.2.0.10451</vt:lpwstr>
  </property>
</Properties>
</file>