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955" r:id="rId2"/>
    <p:sldId id="939" r:id="rId3"/>
    <p:sldId id="950" r:id="rId4"/>
    <p:sldId id="922" r:id="rId5"/>
    <p:sldId id="923" r:id="rId6"/>
    <p:sldId id="924" r:id="rId7"/>
    <p:sldId id="934" r:id="rId8"/>
    <p:sldId id="951" r:id="rId9"/>
    <p:sldId id="937" r:id="rId10"/>
    <p:sldId id="945" r:id="rId11"/>
    <p:sldId id="948" r:id="rId12"/>
    <p:sldId id="929" r:id="rId13"/>
    <p:sldId id="931" r:id="rId14"/>
    <p:sldId id="956" r:id="rId15"/>
    <p:sldId id="933" r:id="rId16"/>
  </p:sldIdLst>
  <p:sldSz cx="12192000" cy="6858000"/>
  <p:notesSz cx="6858000" cy="9144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6613"/>
    <a:srgbClr val="ED7D31"/>
    <a:srgbClr val="F0975A"/>
    <a:srgbClr val="A94D0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3A1DA-B6CA-4910-9904-C4A859643410}" v="777" dt="2025-05-23T17:24:47.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88" autoAdjust="0"/>
    <p:restoredTop sz="95388" autoAdjust="0"/>
  </p:normalViewPr>
  <p:slideViewPr>
    <p:cSldViewPr snapToGrid="0">
      <p:cViewPr>
        <p:scale>
          <a:sx n="100" d="100"/>
          <a:sy n="100" d="100"/>
        </p:scale>
        <p:origin x="5" y="-52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shay Varma" userId="dfb60e2cfbb04ac9" providerId="LiveId" clId="{628D8577-27A9-40D4-985D-206977FC0BAA}"/>
    <pc:docChg chg="undo custSel modSld">
      <pc:chgData name="Akshay Varma" userId="dfb60e2cfbb04ac9" providerId="LiveId" clId="{628D8577-27A9-40D4-985D-206977FC0BAA}" dt="2025-05-24T04:44:41.799" v="9" actId="2711"/>
      <pc:docMkLst>
        <pc:docMk/>
      </pc:docMkLst>
      <pc:sldChg chg="modSp mod">
        <pc:chgData name="Akshay Varma" userId="dfb60e2cfbb04ac9" providerId="LiveId" clId="{628D8577-27A9-40D4-985D-206977FC0BAA}" dt="2025-05-24T04:44:41.799" v="9" actId="2711"/>
        <pc:sldMkLst>
          <pc:docMk/>
          <pc:sldMk cId="1347621191" sldId="923"/>
        </pc:sldMkLst>
        <pc:spChg chg="mod">
          <ac:chgData name="Akshay Varma" userId="dfb60e2cfbb04ac9" providerId="LiveId" clId="{628D8577-27A9-40D4-985D-206977FC0BAA}" dt="2025-05-24T04:44:41.799" v="9" actId="2711"/>
          <ac:spMkLst>
            <pc:docMk/>
            <pc:sldMk cId="1347621191" sldId="923"/>
            <ac:spMk id="3" creationId="{1A711F9E-4FC2-8FD9-2A70-60301D369BA2}"/>
          </ac:spMkLst>
        </pc:spChg>
        <pc:spChg chg="mod">
          <ac:chgData name="Akshay Varma" userId="dfb60e2cfbb04ac9" providerId="LiveId" clId="{628D8577-27A9-40D4-985D-206977FC0BAA}" dt="2025-05-24T04:43:58.632" v="3" actId="2711"/>
          <ac:spMkLst>
            <pc:docMk/>
            <pc:sldMk cId="1347621191" sldId="923"/>
            <ac:spMk id="6" creationId="{5F5A10BA-C70D-D843-DF02-06CE62242181}"/>
          </ac:spMkLst>
        </pc:spChg>
        <pc:spChg chg="mod">
          <ac:chgData name="Akshay Varma" userId="dfb60e2cfbb04ac9" providerId="LiveId" clId="{628D8577-27A9-40D4-985D-206977FC0BAA}" dt="2025-05-24T04:44:07.221" v="4" actId="2711"/>
          <ac:spMkLst>
            <pc:docMk/>
            <pc:sldMk cId="1347621191" sldId="923"/>
            <ac:spMk id="9" creationId="{4A850E9F-3FC1-9A67-89BC-B9B7BDB2EDAE}"/>
          </ac:spMkLst>
        </pc:spChg>
        <pc:spChg chg="mod">
          <ac:chgData name="Akshay Varma" userId="dfb60e2cfbb04ac9" providerId="LiveId" clId="{628D8577-27A9-40D4-985D-206977FC0BAA}" dt="2025-05-24T04:44:23.319" v="6" actId="2711"/>
          <ac:spMkLst>
            <pc:docMk/>
            <pc:sldMk cId="1347621191" sldId="923"/>
            <ac:spMk id="10" creationId="{1AB3EEF7-62FA-1794-ED2C-B9C2AAA6E1AD}"/>
          </ac:spMkLst>
        </pc:spChg>
        <pc:spChg chg="mod">
          <ac:chgData name="Akshay Varma" userId="dfb60e2cfbb04ac9" providerId="LiveId" clId="{628D8577-27A9-40D4-985D-206977FC0BAA}" dt="2025-05-24T04:44:34.483" v="8" actId="2711"/>
          <ac:spMkLst>
            <pc:docMk/>
            <pc:sldMk cId="1347621191" sldId="923"/>
            <ac:spMk id="11" creationId="{BCC222EF-2588-C665-1CC6-E41309C542D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284F6A-F891-4DF1-BC49-83631ECB1E50}" type="doc">
      <dgm:prSet loTypeId="urn:microsoft.com/office/officeart/2005/8/layout/chevron2" loCatId="process" qsTypeId="urn:microsoft.com/office/officeart/2005/8/quickstyle/3d4" qsCatId="3D" csTypeId="urn:microsoft.com/office/officeart/2005/8/colors/colorful3" csCatId="colorful" phldr="1"/>
      <dgm:spPr/>
      <dgm:t>
        <a:bodyPr/>
        <a:lstStyle/>
        <a:p>
          <a:endParaRPr lang="en-US"/>
        </a:p>
      </dgm:t>
    </dgm:pt>
    <dgm:pt modelId="{DB2FD08A-F05A-4516-B2F9-0A67233272DF}">
      <dgm:prSet phldrT="[Text]"/>
      <dgm:spPr/>
      <dgm:t>
        <a:bodyPr/>
        <a:lstStyle/>
        <a:p>
          <a:r>
            <a:rPr lang="en-US" dirty="0"/>
            <a:t>January</a:t>
          </a:r>
        </a:p>
      </dgm:t>
    </dgm:pt>
    <dgm:pt modelId="{0A7FF458-FADF-46E7-83F1-0E9DB3FF3269}" type="parTrans" cxnId="{F896BC80-924B-4D40-A79F-CFBB576E1E3B}">
      <dgm:prSet/>
      <dgm:spPr/>
      <dgm:t>
        <a:bodyPr/>
        <a:lstStyle/>
        <a:p>
          <a:endParaRPr lang="en-US"/>
        </a:p>
      </dgm:t>
    </dgm:pt>
    <dgm:pt modelId="{F144D0B9-6CA9-46A4-9E46-F9E032229E09}" type="sibTrans" cxnId="{F896BC80-924B-4D40-A79F-CFBB576E1E3B}">
      <dgm:prSet/>
      <dgm:spPr/>
      <dgm:t>
        <a:bodyPr/>
        <a:lstStyle/>
        <a:p>
          <a:endParaRPr lang="en-US"/>
        </a:p>
      </dgm:t>
    </dgm:pt>
    <dgm:pt modelId="{92F8F960-D78F-4C94-AA4E-2D163BC166E5}">
      <dgm:prSet phldrT="[Text]"/>
      <dgm:spPr/>
      <dgm:t>
        <a:bodyPr/>
        <a:lstStyle/>
        <a:p>
          <a:pPr>
            <a:buNone/>
          </a:pPr>
          <a:r>
            <a:rPr lang="en-US" b="1" dirty="0"/>
            <a:t>Data Acquisition</a:t>
          </a:r>
          <a:br>
            <a:rPr lang="en-US" dirty="0"/>
          </a:br>
          <a:r>
            <a:rPr lang="en-US" dirty="0"/>
            <a:t>Plant leaf images are collected through the web platform, while environmental data (soil moisture, temperature, humidity) is gathered from IoT sensors in real time.</a:t>
          </a:r>
        </a:p>
      </dgm:t>
    </dgm:pt>
    <dgm:pt modelId="{9F8929F7-7851-4A0F-9FE5-33D3CD2548D9}" type="parTrans" cxnId="{A2D3EAEF-9372-4EC6-89D7-E6059046851C}">
      <dgm:prSet/>
      <dgm:spPr/>
      <dgm:t>
        <a:bodyPr/>
        <a:lstStyle/>
        <a:p>
          <a:endParaRPr lang="en-US"/>
        </a:p>
      </dgm:t>
    </dgm:pt>
    <dgm:pt modelId="{31A5F98B-9CA6-4060-85C6-2A82171B9B38}" type="sibTrans" cxnId="{A2D3EAEF-9372-4EC6-89D7-E6059046851C}">
      <dgm:prSet/>
      <dgm:spPr/>
      <dgm:t>
        <a:bodyPr/>
        <a:lstStyle/>
        <a:p>
          <a:endParaRPr lang="en-US"/>
        </a:p>
      </dgm:t>
    </dgm:pt>
    <dgm:pt modelId="{9C7041E9-9E42-4B5F-9037-FB008CF47819}">
      <dgm:prSet phldrT="[Text]"/>
      <dgm:spPr/>
      <dgm:t>
        <a:bodyPr/>
        <a:lstStyle/>
        <a:p>
          <a:r>
            <a:rPr lang="en-US" dirty="0"/>
            <a:t>February</a:t>
          </a:r>
        </a:p>
      </dgm:t>
    </dgm:pt>
    <dgm:pt modelId="{9A776FCC-B6FF-41A1-85DC-1932D30E19E2}" type="parTrans" cxnId="{80F8C5C1-D3B9-4F68-B5E5-104BFEBF4C3E}">
      <dgm:prSet/>
      <dgm:spPr/>
      <dgm:t>
        <a:bodyPr/>
        <a:lstStyle/>
        <a:p>
          <a:endParaRPr lang="en-US"/>
        </a:p>
      </dgm:t>
    </dgm:pt>
    <dgm:pt modelId="{BFF0498C-8FCF-411F-934E-25B16A0F7D2C}" type="sibTrans" cxnId="{80F8C5C1-D3B9-4F68-B5E5-104BFEBF4C3E}">
      <dgm:prSet/>
      <dgm:spPr/>
      <dgm:t>
        <a:bodyPr/>
        <a:lstStyle/>
        <a:p>
          <a:endParaRPr lang="en-US"/>
        </a:p>
      </dgm:t>
    </dgm:pt>
    <dgm:pt modelId="{FB0D9BD4-158B-4289-9A1C-977F4478F37E}">
      <dgm:prSet phldrT="[Text]"/>
      <dgm:spPr/>
      <dgm:t>
        <a:bodyPr/>
        <a:lstStyle/>
        <a:p>
          <a:pPr>
            <a:buNone/>
          </a:pPr>
          <a:r>
            <a:rPr lang="en-US" b="1" dirty="0"/>
            <a:t>Disease Detection using MobileNetV2</a:t>
          </a:r>
          <a:br>
            <a:rPr lang="en-US" dirty="0"/>
          </a:br>
          <a:r>
            <a:rPr lang="en-US" dirty="0"/>
            <a:t>Preprocessed images are fed into a lightweight CNN (MobileNetV2) trained on labeled leaf datasets to classify diseases accurately and efficiently.</a:t>
          </a:r>
        </a:p>
      </dgm:t>
    </dgm:pt>
    <dgm:pt modelId="{2485508C-D6BD-4211-85BC-E2AE696B6A02}" type="parTrans" cxnId="{1EF5C472-60CB-4874-978B-F19216862771}">
      <dgm:prSet/>
      <dgm:spPr/>
      <dgm:t>
        <a:bodyPr/>
        <a:lstStyle/>
        <a:p>
          <a:endParaRPr lang="en-US"/>
        </a:p>
      </dgm:t>
    </dgm:pt>
    <dgm:pt modelId="{73E51AFF-3C87-410E-B804-EBA8EE4BEE55}" type="sibTrans" cxnId="{1EF5C472-60CB-4874-978B-F19216862771}">
      <dgm:prSet/>
      <dgm:spPr/>
      <dgm:t>
        <a:bodyPr/>
        <a:lstStyle/>
        <a:p>
          <a:endParaRPr lang="en-US"/>
        </a:p>
      </dgm:t>
    </dgm:pt>
    <dgm:pt modelId="{8871A47C-508D-4945-9C0F-97F3E50EB5A2}">
      <dgm:prSet phldrT="[Text]"/>
      <dgm:spPr/>
      <dgm:t>
        <a:bodyPr/>
        <a:lstStyle/>
        <a:p>
          <a:r>
            <a:rPr lang="en-US" dirty="0"/>
            <a:t>March</a:t>
          </a:r>
        </a:p>
      </dgm:t>
    </dgm:pt>
    <dgm:pt modelId="{43E8D79B-1CDF-40FA-86F1-2B9136CCCE0E}" type="parTrans" cxnId="{F28F4B89-52AD-4CCD-AA37-B1145EFD0829}">
      <dgm:prSet/>
      <dgm:spPr/>
      <dgm:t>
        <a:bodyPr/>
        <a:lstStyle/>
        <a:p>
          <a:endParaRPr lang="en-US"/>
        </a:p>
      </dgm:t>
    </dgm:pt>
    <dgm:pt modelId="{40BD0646-1295-43D6-8D84-85F0CB5584BD}" type="sibTrans" cxnId="{F28F4B89-52AD-4CCD-AA37-B1145EFD0829}">
      <dgm:prSet/>
      <dgm:spPr/>
      <dgm:t>
        <a:bodyPr/>
        <a:lstStyle/>
        <a:p>
          <a:endParaRPr lang="en-US"/>
        </a:p>
      </dgm:t>
    </dgm:pt>
    <dgm:pt modelId="{70BBD11F-EC41-46C6-A8FF-4F5096BD4091}">
      <dgm:prSet phldrT="[Text]"/>
      <dgm:spPr/>
      <dgm:t>
        <a:bodyPr/>
        <a:lstStyle/>
        <a:p>
          <a:pPr>
            <a:buNone/>
          </a:pPr>
          <a:r>
            <a:rPr lang="en-US" b="1" dirty="0"/>
            <a:t>Irrigation Recommendation using Random Forest</a:t>
          </a:r>
          <a:br>
            <a:rPr lang="en-US" dirty="0"/>
          </a:br>
          <a:r>
            <a:rPr lang="en-US" dirty="0"/>
            <a:t>A Random Forest Regression model processes real-time environmental data to generate crop-specific, optimized irrigation plans.</a:t>
          </a:r>
        </a:p>
      </dgm:t>
    </dgm:pt>
    <dgm:pt modelId="{17C15EC7-F5F7-49DE-8EAB-DECC208ACAF3}" type="parTrans" cxnId="{30D4AFA7-8772-4BBD-828D-35719278CC65}">
      <dgm:prSet/>
      <dgm:spPr/>
      <dgm:t>
        <a:bodyPr/>
        <a:lstStyle/>
        <a:p>
          <a:endParaRPr lang="en-US"/>
        </a:p>
      </dgm:t>
    </dgm:pt>
    <dgm:pt modelId="{D5A98779-4C24-49FD-AEB0-BFCD4778511D}" type="sibTrans" cxnId="{30D4AFA7-8772-4BBD-828D-35719278CC65}">
      <dgm:prSet/>
      <dgm:spPr/>
      <dgm:t>
        <a:bodyPr/>
        <a:lstStyle/>
        <a:p>
          <a:endParaRPr lang="en-US"/>
        </a:p>
      </dgm:t>
    </dgm:pt>
    <dgm:pt modelId="{11A54BDC-F6E8-4004-B947-26038474A0FE}">
      <dgm:prSet/>
      <dgm:spPr/>
      <dgm:t>
        <a:bodyPr/>
        <a:lstStyle/>
        <a:p>
          <a:r>
            <a:rPr lang="en-US" dirty="0"/>
            <a:t>April</a:t>
          </a:r>
        </a:p>
      </dgm:t>
    </dgm:pt>
    <dgm:pt modelId="{592D2179-25AE-483F-8E91-5ACEA5234DCD}" type="parTrans" cxnId="{32A80F53-9CE2-4B55-86FD-0E690B216824}">
      <dgm:prSet/>
      <dgm:spPr/>
      <dgm:t>
        <a:bodyPr/>
        <a:lstStyle/>
        <a:p>
          <a:endParaRPr lang="en-US"/>
        </a:p>
      </dgm:t>
    </dgm:pt>
    <dgm:pt modelId="{B09D4A0A-1A59-47EE-A969-C74DF114CD62}" type="sibTrans" cxnId="{32A80F53-9CE2-4B55-86FD-0E690B216824}">
      <dgm:prSet/>
      <dgm:spPr/>
      <dgm:t>
        <a:bodyPr/>
        <a:lstStyle/>
        <a:p>
          <a:endParaRPr lang="en-US"/>
        </a:p>
      </dgm:t>
    </dgm:pt>
    <dgm:pt modelId="{7A154D71-0620-4416-B611-2835AE6C52B8}">
      <dgm:prSet/>
      <dgm:spPr/>
      <dgm:t>
        <a:bodyPr/>
        <a:lstStyle/>
        <a:p>
          <a:pPr>
            <a:buNone/>
          </a:pPr>
          <a:r>
            <a:rPr lang="en-US" b="1" dirty="0"/>
            <a:t>Web Application Deployment</a:t>
          </a:r>
          <a:br>
            <a:rPr lang="en-US" dirty="0"/>
          </a:br>
          <a:r>
            <a:rPr lang="en-US" dirty="0"/>
            <a:t>The complete system is integrated into a user-friendly Flask-based web app, allowing farmers to input images and data, and receive instant, actionable results.</a:t>
          </a:r>
        </a:p>
      </dgm:t>
    </dgm:pt>
    <dgm:pt modelId="{4D591E52-DAA1-46B7-848D-FD2404279099}" type="parTrans" cxnId="{15CF4F67-3B07-46DF-8418-E6A51E2C5691}">
      <dgm:prSet/>
      <dgm:spPr/>
      <dgm:t>
        <a:bodyPr/>
        <a:lstStyle/>
        <a:p>
          <a:endParaRPr lang="en-US"/>
        </a:p>
      </dgm:t>
    </dgm:pt>
    <dgm:pt modelId="{8D07362A-C892-4777-877C-E38813FD3561}" type="sibTrans" cxnId="{15CF4F67-3B07-46DF-8418-E6A51E2C5691}">
      <dgm:prSet/>
      <dgm:spPr/>
      <dgm:t>
        <a:bodyPr/>
        <a:lstStyle/>
        <a:p>
          <a:endParaRPr lang="en-US"/>
        </a:p>
      </dgm:t>
    </dgm:pt>
    <dgm:pt modelId="{16C95D23-6ACE-4365-B1C8-8F6C8ACB1922}" type="pres">
      <dgm:prSet presAssocID="{DF284F6A-F891-4DF1-BC49-83631ECB1E50}" presName="linearFlow" presStyleCnt="0">
        <dgm:presLayoutVars>
          <dgm:dir/>
          <dgm:animLvl val="lvl"/>
          <dgm:resizeHandles val="exact"/>
        </dgm:presLayoutVars>
      </dgm:prSet>
      <dgm:spPr/>
    </dgm:pt>
    <dgm:pt modelId="{2C65B6D5-CD93-4B01-A867-AC328768D98A}" type="pres">
      <dgm:prSet presAssocID="{DB2FD08A-F05A-4516-B2F9-0A67233272DF}" presName="composite" presStyleCnt="0"/>
      <dgm:spPr/>
    </dgm:pt>
    <dgm:pt modelId="{24180571-A16E-4550-A2FE-8A1D3BEC3488}" type="pres">
      <dgm:prSet presAssocID="{DB2FD08A-F05A-4516-B2F9-0A67233272DF}" presName="parentText" presStyleLbl="alignNode1" presStyleIdx="0" presStyleCnt="4">
        <dgm:presLayoutVars>
          <dgm:chMax val="1"/>
          <dgm:bulletEnabled val="1"/>
        </dgm:presLayoutVars>
      </dgm:prSet>
      <dgm:spPr/>
    </dgm:pt>
    <dgm:pt modelId="{41691646-38C8-4FE8-BE5B-E01DF19645A1}" type="pres">
      <dgm:prSet presAssocID="{DB2FD08A-F05A-4516-B2F9-0A67233272DF}" presName="descendantText" presStyleLbl="alignAcc1" presStyleIdx="0" presStyleCnt="4">
        <dgm:presLayoutVars>
          <dgm:bulletEnabled val="1"/>
        </dgm:presLayoutVars>
      </dgm:prSet>
      <dgm:spPr/>
    </dgm:pt>
    <dgm:pt modelId="{4A114A86-726D-49BB-9121-C1A1C3329536}" type="pres">
      <dgm:prSet presAssocID="{F144D0B9-6CA9-46A4-9E46-F9E032229E09}" presName="sp" presStyleCnt="0"/>
      <dgm:spPr/>
    </dgm:pt>
    <dgm:pt modelId="{31B1D936-0D59-4FB1-A58A-86C4DCE796ED}" type="pres">
      <dgm:prSet presAssocID="{9C7041E9-9E42-4B5F-9037-FB008CF47819}" presName="composite" presStyleCnt="0"/>
      <dgm:spPr/>
    </dgm:pt>
    <dgm:pt modelId="{CCBC8774-E24E-4094-97E7-14183DC53077}" type="pres">
      <dgm:prSet presAssocID="{9C7041E9-9E42-4B5F-9037-FB008CF47819}" presName="parentText" presStyleLbl="alignNode1" presStyleIdx="1" presStyleCnt="4">
        <dgm:presLayoutVars>
          <dgm:chMax val="1"/>
          <dgm:bulletEnabled val="1"/>
        </dgm:presLayoutVars>
      </dgm:prSet>
      <dgm:spPr/>
    </dgm:pt>
    <dgm:pt modelId="{FAD0F4DA-E263-4417-912F-C61EEA373331}" type="pres">
      <dgm:prSet presAssocID="{9C7041E9-9E42-4B5F-9037-FB008CF47819}" presName="descendantText" presStyleLbl="alignAcc1" presStyleIdx="1" presStyleCnt="4">
        <dgm:presLayoutVars>
          <dgm:bulletEnabled val="1"/>
        </dgm:presLayoutVars>
      </dgm:prSet>
      <dgm:spPr/>
    </dgm:pt>
    <dgm:pt modelId="{43633E3B-ACC8-4F6D-982A-FFA756ACD63A}" type="pres">
      <dgm:prSet presAssocID="{BFF0498C-8FCF-411F-934E-25B16A0F7D2C}" presName="sp" presStyleCnt="0"/>
      <dgm:spPr/>
    </dgm:pt>
    <dgm:pt modelId="{347080C1-4CEF-4BBD-B97A-34788F993B10}" type="pres">
      <dgm:prSet presAssocID="{8871A47C-508D-4945-9C0F-97F3E50EB5A2}" presName="composite" presStyleCnt="0"/>
      <dgm:spPr/>
    </dgm:pt>
    <dgm:pt modelId="{F36F9CCE-88D7-43B8-8593-72294D9FFF55}" type="pres">
      <dgm:prSet presAssocID="{8871A47C-508D-4945-9C0F-97F3E50EB5A2}" presName="parentText" presStyleLbl="alignNode1" presStyleIdx="2" presStyleCnt="4">
        <dgm:presLayoutVars>
          <dgm:chMax val="1"/>
          <dgm:bulletEnabled val="1"/>
        </dgm:presLayoutVars>
      </dgm:prSet>
      <dgm:spPr/>
    </dgm:pt>
    <dgm:pt modelId="{D08172D6-F97E-4798-899C-889FB3044E0E}" type="pres">
      <dgm:prSet presAssocID="{8871A47C-508D-4945-9C0F-97F3E50EB5A2}" presName="descendantText" presStyleLbl="alignAcc1" presStyleIdx="2" presStyleCnt="4">
        <dgm:presLayoutVars>
          <dgm:bulletEnabled val="1"/>
        </dgm:presLayoutVars>
      </dgm:prSet>
      <dgm:spPr/>
    </dgm:pt>
    <dgm:pt modelId="{1178F076-0557-4CD8-B7CB-4D0BD26EC6E0}" type="pres">
      <dgm:prSet presAssocID="{40BD0646-1295-43D6-8D84-85F0CB5584BD}" presName="sp" presStyleCnt="0"/>
      <dgm:spPr/>
    </dgm:pt>
    <dgm:pt modelId="{403DE5A7-8573-4FAE-A759-A9F08B781423}" type="pres">
      <dgm:prSet presAssocID="{11A54BDC-F6E8-4004-B947-26038474A0FE}" presName="composite" presStyleCnt="0"/>
      <dgm:spPr/>
    </dgm:pt>
    <dgm:pt modelId="{04246904-679E-48B6-BC6A-90EC515BBA18}" type="pres">
      <dgm:prSet presAssocID="{11A54BDC-F6E8-4004-B947-26038474A0FE}" presName="parentText" presStyleLbl="alignNode1" presStyleIdx="3" presStyleCnt="4">
        <dgm:presLayoutVars>
          <dgm:chMax val="1"/>
          <dgm:bulletEnabled val="1"/>
        </dgm:presLayoutVars>
      </dgm:prSet>
      <dgm:spPr/>
    </dgm:pt>
    <dgm:pt modelId="{69E83E7A-1FBD-49B4-ADE7-FC6066A3F9EE}" type="pres">
      <dgm:prSet presAssocID="{11A54BDC-F6E8-4004-B947-26038474A0FE}" presName="descendantText" presStyleLbl="alignAcc1" presStyleIdx="3" presStyleCnt="4">
        <dgm:presLayoutVars>
          <dgm:bulletEnabled val="1"/>
        </dgm:presLayoutVars>
      </dgm:prSet>
      <dgm:spPr/>
    </dgm:pt>
  </dgm:ptLst>
  <dgm:cxnLst>
    <dgm:cxn modelId="{CD95490A-F336-4760-B308-43629292386C}" type="presOf" srcId="{92F8F960-D78F-4C94-AA4E-2D163BC166E5}" destId="{41691646-38C8-4FE8-BE5B-E01DF19645A1}" srcOrd="0" destOrd="0" presId="urn:microsoft.com/office/officeart/2005/8/layout/chevron2"/>
    <dgm:cxn modelId="{16D24A0E-A5CF-40C8-8892-6DED9E7C06AF}" type="presOf" srcId="{8871A47C-508D-4945-9C0F-97F3E50EB5A2}" destId="{F36F9CCE-88D7-43B8-8593-72294D9FFF55}" srcOrd="0" destOrd="0" presId="urn:microsoft.com/office/officeart/2005/8/layout/chevron2"/>
    <dgm:cxn modelId="{C57CBD19-454D-434F-A809-3F6564866FA0}" type="presOf" srcId="{DB2FD08A-F05A-4516-B2F9-0A67233272DF}" destId="{24180571-A16E-4550-A2FE-8A1D3BEC3488}" srcOrd="0" destOrd="0" presId="urn:microsoft.com/office/officeart/2005/8/layout/chevron2"/>
    <dgm:cxn modelId="{A751A836-97B3-49EE-8B88-25BD431A01CA}" type="presOf" srcId="{11A54BDC-F6E8-4004-B947-26038474A0FE}" destId="{04246904-679E-48B6-BC6A-90EC515BBA18}" srcOrd="0" destOrd="0" presId="urn:microsoft.com/office/officeart/2005/8/layout/chevron2"/>
    <dgm:cxn modelId="{15CF4F67-3B07-46DF-8418-E6A51E2C5691}" srcId="{11A54BDC-F6E8-4004-B947-26038474A0FE}" destId="{7A154D71-0620-4416-B611-2835AE6C52B8}" srcOrd="0" destOrd="0" parTransId="{4D591E52-DAA1-46B7-848D-FD2404279099}" sibTransId="{8D07362A-C892-4777-877C-E38813FD3561}"/>
    <dgm:cxn modelId="{BDABC66B-BF67-4DEE-83B2-59FBA5AF29B7}" type="presOf" srcId="{FB0D9BD4-158B-4289-9A1C-977F4478F37E}" destId="{FAD0F4DA-E263-4417-912F-C61EEA373331}" srcOrd="0" destOrd="0" presId="urn:microsoft.com/office/officeart/2005/8/layout/chevron2"/>
    <dgm:cxn modelId="{1EF5C472-60CB-4874-978B-F19216862771}" srcId="{9C7041E9-9E42-4B5F-9037-FB008CF47819}" destId="{FB0D9BD4-158B-4289-9A1C-977F4478F37E}" srcOrd="0" destOrd="0" parTransId="{2485508C-D6BD-4211-85BC-E2AE696B6A02}" sibTransId="{73E51AFF-3C87-410E-B804-EBA8EE4BEE55}"/>
    <dgm:cxn modelId="{32A80F53-9CE2-4B55-86FD-0E690B216824}" srcId="{DF284F6A-F891-4DF1-BC49-83631ECB1E50}" destId="{11A54BDC-F6E8-4004-B947-26038474A0FE}" srcOrd="3" destOrd="0" parTransId="{592D2179-25AE-483F-8E91-5ACEA5234DCD}" sibTransId="{B09D4A0A-1A59-47EE-A969-C74DF114CD62}"/>
    <dgm:cxn modelId="{F896BC80-924B-4D40-A79F-CFBB576E1E3B}" srcId="{DF284F6A-F891-4DF1-BC49-83631ECB1E50}" destId="{DB2FD08A-F05A-4516-B2F9-0A67233272DF}" srcOrd="0" destOrd="0" parTransId="{0A7FF458-FADF-46E7-83F1-0E9DB3FF3269}" sibTransId="{F144D0B9-6CA9-46A4-9E46-F9E032229E09}"/>
    <dgm:cxn modelId="{77EC4B86-9400-4D19-A968-3E12AA5331D9}" type="presOf" srcId="{7A154D71-0620-4416-B611-2835AE6C52B8}" destId="{69E83E7A-1FBD-49B4-ADE7-FC6066A3F9EE}" srcOrd="0" destOrd="0" presId="urn:microsoft.com/office/officeart/2005/8/layout/chevron2"/>
    <dgm:cxn modelId="{F28F4B89-52AD-4CCD-AA37-B1145EFD0829}" srcId="{DF284F6A-F891-4DF1-BC49-83631ECB1E50}" destId="{8871A47C-508D-4945-9C0F-97F3E50EB5A2}" srcOrd="2" destOrd="0" parTransId="{43E8D79B-1CDF-40FA-86F1-2B9136CCCE0E}" sibTransId="{40BD0646-1295-43D6-8D84-85F0CB5584BD}"/>
    <dgm:cxn modelId="{30D4AFA7-8772-4BBD-828D-35719278CC65}" srcId="{8871A47C-508D-4945-9C0F-97F3E50EB5A2}" destId="{70BBD11F-EC41-46C6-A8FF-4F5096BD4091}" srcOrd="0" destOrd="0" parTransId="{17C15EC7-F5F7-49DE-8EAB-DECC208ACAF3}" sibTransId="{D5A98779-4C24-49FD-AEB0-BFCD4778511D}"/>
    <dgm:cxn modelId="{AC7909A9-0363-4828-9A7F-32165A05E0BC}" type="presOf" srcId="{70BBD11F-EC41-46C6-A8FF-4F5096BD4091}" destId="{D08172D6-F97E-4798-899C-889FB3044E0E}" srcOrd="0" destOrd="0" presId="urn:microsoft.com/office/officeart/2005/8/layout/chevron2"/>
    <dgm:cxn modelId="{80F8C5C1-D3B9-4F68-B5E5-104BFEBF4C3E}" srcId="{DF284F6A-F891-4DF1-BC49-83631ECB1E50}" destId="{9C7041E9-9E42-4B5F-9037-FB008CF47819}" srcOrd="1" destOrd="0" parTransId="{9A776FCC-B6FF-41A1-85DC-1932D30E19E2}" sibTransId="{BFF0498C-8FCF-411F-934E-25B16A0F7D2C}"/>
    <dgm:cxn modelId="{B88B99DA-AB50-496B-8DEA-94CB8E4EF3BE}" type="presOf" srcId="{DF284F6A-F891-4DF1-BC49-83631ECB1E50}" destId="{16C95D23-6ACE-4365-B1C8-8F6C8ACB1922}" srcOrd="0" destOrd="0" presId="urn:microsoft.com/office/officeart/2005/8/layout/chevron2"/>
    <dgm:cxn modelId="{D8B3A3E9-136C-4C08-9C02-C40B6B15BC79}" type="presOf" srcId="{9C7041E9-9E42-4B5F-9037-FB008CF47819}" destId="{CCBC8774-E24E-4094-97E7-14183DC53077}" srcOrd="0" destOrd="0" presId="urn:microsoft.com/office/officeart/2005/8/layout/chevron2"/>
    <dgm:cxn modelId="{A2D3EAEF-9372-4EC6-89D7-E6059046851C}" srcId="{DB2FD08A-F05A-4516-B2F9-0A67233272DF}" destId="{92F8F960-D78F-4C94-AA4E-2D163BC166E5}" srcOrd="0" destOrd="0" parTransId="{9F8929F7-7851-4A0F-9FE5-33D3CD2548D9}" sibTransId="{31A5F98B-9CA6-4060-85C6-2A82171B9B38}"/>
    <dgm:cxn modelId="{AE84666C-689E-4416-9107-09774562CDEC}" type="presParOf" srcId="{16C95D23-6ACE-4365-B1C8-8F6C8ACB1922}" destId="{2C65B6D5-CD93-4B01-A867-AC328768D98A}" srcOrd="0" destOrd="0" presId="urn:microsoft.com/office/officeart/2005/8/layout/chevron2"/>
    <dgm:cxn modelId="{1825C157-FB97-4F7A-9BD7-1A03336F1393}" type="presParOf" srcId="{2C65B6D5-CD93-4B01-A867-AC328768D98A}" destId="{24180571-A16E-4550-A2FE-8A1D3BEC3488}" srcOrd="0" destOrd="0" presId="urn:microsoft.com/office/officeart/2005/8/layout/chevron2"/>
    <dgm:cxn modelId="{FB6006FB-F841-4156-843A-3F50772CCCB4}" type="presParOf" srcId="{2C65B6D5-CD93-4B01-A867-AC328768D98A}" destId="{41691646-38C8-4FE8-BE5B-E01DF19645A1}" srcOrd="1" destOrd="0" presId="urn:microsoft.com/office/officeart/2005/8/layout/chevron2"/>
    <dgm:cxn modelId="{3CB79C5B-C7FB-470D-A83D-14CEE252DEDE}" type="presParOf" srcId="{16C95D23-6ACE-4365-B1C8-8F6C8ACB1922}" destId="{4A114A86-726D-49BB-9121-C1A1C3329536}" srcOrd="1" destOrd="0" presId="urn:microsoft.com/office/officeart/2005/8/layout/chevron2"/>
    <dgm:cxn modelId="{2A73C35E-B8B7-41DC-8A46-5B7C1760A7F4}" type="presParOf" srcId="{16C95D23-6ACE-4365-B1C8-8F6C8ACB1922}" destId="{31B1D936-0D59-4FB1-A58A-86C4DCE796ED}" srcOrd="2" destOrd="0" presId="urn:microsoft.com/office/officeart/2005/8/layout/chevron2"/>
    <dgm:cxn modelId="{36D1F924-4A3A-4140-A102-BD04783061DB}" type="presParOf" srcId="{31B1D936-0D59-4FB1-A58A-86C4DCE796ED}" destId="{CCBC8774-E24E-4094-97E7-14183DC53077}" srcOrd="0" destOrd="0" presId="urn:microsoft.com/office/officeart/2005/8/layout/chevron2"/>
    <dgm:cxn modelId="{7F5340C9-928D-4A60-A0A5-A882D3D0399F}" type="presParOf" srcId="{31B1D936-0D59-4FB1-A58A-86C4DCE796ED}" destId="{FAD0F4DA-E263-4417-912F-C61EEA373331}" srcOrd="1" destOrd="0" presId="urn:microsoft.com/office/officeart/2005/8/layout/chevron2"/>
    <dgm:cxn modelId="{6D1114C4-4E2D-4E36-8FC7-4C09FE03DD58}" type="presParOf" srcId="{16C95D23-6ACE-4365-B1C8-8F6C8ACB1922}" destId="{43633E3B-ACC8-4F6D-982A-FFA756ACD63A}" srcOrd="3" destOrd="0" presId="urn:microsoft.com/office/officeart/2005/8/layout/chevron2"/>
    <dgm:cxn modelId="{1D0083B1-CE5A-4DB8-BCB8-A957B5006A4E}" type="presParOf" srcId="{16C95D23-6ACE-4365-B1C8-8F6C8ACB1922}" destId="{347080C1-4CEF-4BBD-B97A-34788F993B10}" srcOrd="4" destOrd="0" presId="urn:microsoft.com/office/officeart/2005/8/layout/chevron2"/>
    <dgm:cxn modelId="{99F0C336-AD94-4B15-9326-FCF10189751B}" type="presParOf" srcId="{347080C1-4CEF-4BBD-B97A-34788F993B10}" destId="{F36F9CCE-88D7-43B8-8593-72294D9FFF55}" srcOrd="0" destOrd="0" presId="urn:microsoft.com/office/officeart/2005/8/layout/chevron2"/>
    <dgm:cxn modelId="{6CFE8ABD-C44F-4D55-9CFE-3534BEF63473}" type="presParOf" srcId="{347080C1-4CEF-4BBD-B97A-34788F993B10}" destId="{D08172D6-F97E-4798-899C-889FB3044E0E}" srcOrd="1" destOrd="0" presId="urn:microsoft.com/office/officeart/2005/8/layout/chevron2"/>
    <dgm:cxn modelId="{A75A2A6C-782C-4D11-9620-14BFB7999B43}" type="presParOf" srcId="{16C95D23-6ACE-4365-B1C8-8F6C8ACB1922}" destId="{1178F076-0557-4CD8-B7CB-4D0BD26EC6E0}" srcOrd="5" destOrd="0" presId="urn:microsoft.com/office/officeart/2005/8/layout/chevron2"/>
    <dgm:cxn modelId="{322BD657-0BD4-4492-BF83-D22FA6CAC1B1}" type="presParOf" srcId="{16C95D23-6ACE-4365-B1C8-8F6C8ACB1922}" destId="{403DE5A7-8573-4FAE-A759-A9F08B781423}" srcOrd="6" destOrd="0" presId="urn:microsoft.com/office/officeart/2005/8/layout/chevron2"/>
    <dgm:cxn modelId="{4F385169-FC95-4A65-A460-8655C2AEDB7E}" type="presParOf" srcId="{403DE5A7-8573-4FAE-A759-A9F08B781423}" destId="{04246904-679E-48B6-BC6A-90EC515BBA18}" srcOrd="0" destOrd="0" presId="urn:microsoft.com/office/officeart/2005/8/layout/chevron2"/>
    <dgm:cxn modelId="{67F98D22-9FD2-427C-A064-6E6A96652167}" type="presParOf" srcId="{403DE5A7-8573-4FAE-A759-A9F08B781423}" destId="{69E83E7A-1FBD-49B4-ADE7-FC6066A3F9E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E5205C-36D5-4B18-B218-E510A8580AE6}" type="doc">
      <dgm:prSet loTypeId="urn:microsoft.com/office/officeart/2005/8/layout/hProcess9" loCatId="process" qsTypeId="urn:microsoft.com/office/officeart/2005/8/quickstyle/simple5" qsCatId="simple" csTypeId="urn:microsoft.com/office/officeart/2005/8/colors/accent0_3" csCatId="mainScheme" phldr="1"/>
      <dgm:spPr/>
      <dgm:t>
        <a:bodyPr/>
        <a:lstStyle/>
        <a:p>
          <a:endParaRPr lang="en-US"/>
        </a:p>
      </dgm:t>
    </dgm:pt>
    <dgm:pt modelId="{D0CE1EE8-AC95-4193-B2FB-CE04CC2C9AAC}">
      <dgm:prSet phldrT="[Text]"/>
      <dgm:spPr/>
      <dgm:t>
        <a:bodyPr/>
        <a:lstStyle/>
        <a:p>
          <a:pPr>
            <a:buFont typeface="Arial" panose="020B0604020202020204" pitchFamily="34" charset="0"/>
            <a:buChar char="•"/>
          </a:pPr>
          <a:r>
            <a:rPr lang="en-US" b="1" dirty="0"/>
            <a:t>Data Collection</a:t>
          </a:r>
          <a:endParaRPr lang="en-US" dirty="0"/>
        </a:p>
        <a:p>
          <a:pPr>
            <a:buFont typeface="Arial" panose="020B0604020202020204" pitchFamily="34" charset="0"/>
            <a:buChar char="•"/>
          </a:pPr>
          <a:r>
            <a:rPr lang="en-US" dirty="0"/>
            <a:t>Leaf images captured via web interface</a:t>
          </a:r>
        </a:p>
        <a:p>
          <a:pPr>
            <a:buFont typeface="Arial" panose="020B0604020202020204" pitchFamily="34" charset="0"/>
            <a:buChar char="•"/>
          </a:pPr>
          <a:r>
            <a:rPr lang="en-US" dirty="0"/>
            <a:t>Real-time environmental data from IoT sensors (soil moisture, humidity, temperature)</a:t>
          </a:r>
        </a:p>
      </dgm:t>
    </dgm:pt>
    <dgm:pt modelId="{E006D9F6-4B22-40DA-A1BF-AC35F341DC92}" type="parTrans" cxnId="{EC6623E5-E7A3-4611-8691-3267E26A9CCD}">
      <dgm:prSet/>
      <dgm:spPr/>
      <dgm:t>
        <a:bodyPr/>
        <a:lstStyle/>
        <a:p>
          <a:endParaRPr lang="en-US"/>
        </a:p>
      </dgm:t>
    </dgm:pt>
    <dgm:pt modelId="{BB39DBF7-6F58-45DC-961E-D9F8910DE49F}" type="sibTrans" cxnId="{EC6623E5-E7A3-4611-8691-3267E26A9CCD}">
      <dgm:prSet/>
      <dgm:spPr/>
      <dgm:t>
        <a:bodyPr/>
        <a:lstStyle/>
        <a:p>
          <a:endParaRPr lang="en-US"/>
        </a:p>
      </dgm:t>
    </dgm:pt>
    <dgm:pt modelId="{D83CC68C-B2C0-4AC1-937E-24ECF150F39B}">
      <dgm:prSet phldrT="[Text]"/>
      <dgm:spPr/>
      <dgm:t>
        <a:bodyPr/>
        <a:lstStyle/>
        <a:p>
          <a:pPr>
            <a:buFont typeface="Arial" panose="020B0604020202020204" pitchFamily="34" charset="0"/>
            <a:buChar char="•"/>
          </a:pPr>
          <a:r>
            <a:rPr lang="en-US" b="1" dirty="0"/>
            <a:t>Data Preprocessing</a:t>
          </a:r>
          <a:endParaRPr lang="en-US" dirty="0"/>
        </a:p>
        <a:p>
          <a:pPr>
            <a:buFont typeface="Arial" panose="020B0604020202020204" pitchFamily="34" charset="0"/>
            <a:buChar char="•"/>
          </a:pPr>
          <a:r>
            <a:rPr lang="en-US" dirty="0"/>
            <a:t>Leaf images are resized, normalized, and noise-filtered</a:t>
          </a:r>
        </a:p>
        <a:p>
          <a:pPr>
            <a:buFont typeface="Arial" panose="020B0604020202020204" pitchFamily="34" charset="0"/>
            <a:buChar char="•"/>
          </a:pPr>
          <a:r>
            <a:rPr lang="en-US" dirty="0"/>
            <a:t>Environmental data is cleaned and standardized for model input</a:t>
          </a:r>
        </a:p>
      </dgm:t>
    </dgm:pt>
    <dgm:pt modelId="{4E8BC76A-E693-49CA-807A-ADE1C11174B5}" type="parTrans" cxnId="{AF20057D-FEE5-4075-A5B3-9EB752AED015}">
      <dgm:prSet/>
      <dgm:spPr/>
      <dgm:t>
        <a:bodyPr/>
        <a:lstStyle/>
        <a:p>
          <a:endParaRPr lang="en-US"/>
        </a:p>
      </dgm:t>
    </dgm:pt>
    <dgm:pt modelId="{7744AC1B-C93A-4E58-A582-D559FDCA01A3}" type="sibTrans" cxnId="{AF20057D-FEE5-4075-A5B3-9EB752AED015}">
      <dgm:prSet/>
      <dgm:spPr/>
      <dgm:t>
        <a:bodyPr/>
        <a:lstStyle/>
        <a:p>
          <a:endParaRPr lang="en-US"/>
        </a:p>
      </dgm:t>
    </dgm:pt>
    <dgm:pt modelId="{8C07E0CA-4A40-44BD-9F47-1B5BDD95B1E2}">
      <dgm:prSet phldrT="[Text]"/>
      <dgm:spPr/>
      <dgm:t>
        <a:bodyPr/>
        <a:lstStyle/>
        <a:p>
          <a:pPr>
            <a:buFont typeface="Arial" panose="020B0604020202020204" pitchFamily="34" charset="0"/>
            <a:buChar char="•"/>
          </a:pPr>
          <a:r>
            <a:rPr lang="en-US" b="1" dirty="0"/>
            <a:t>Disease Detection Module</a:t>
          </a:r>
          <a:endParaRPr lang="en-US" dirty="0"/>
        </a:p>
        <a:p>
          <a:pPr>
            <a:buFont typeface="Arial" panose="020B0604020202020204" pitchFamily="34" charset="0"/>
            <a:buChar char="•"/>
          </a:pPr>
          <a:r>
            <a:rPr lang="en-US" dirty="0"/>
            <a:t>MobileNetV2 classifies leaf images into disease categories</a:t>
          </a:r>
        </a:p>
        <a:p>
          <a:pPr>
            <a:buFont typeface="Arial" panose="020B0604020202020204" pitchFamily="34" charset="0"/>
            <a:buChar char="•"/>
          </a:pPr>
          <a:r>
            <a:rPr lang="en-US" dirty="0"/>
            <a:t>Outputs a diagnosis with a confidence score</a:t>
          </a:r>
        </a:p>
      </dgm:t>
    </dgm:pt>
    <dgm:pt modelId="{B0C14178-2742-4490-8FF1-7C2C7AA0FAA7}" type="parTrans" cxnId="{C4C7F8DB-C8A2-4408-B2E3-AD2D7DACD462}">
      <dgm:prSet/>
      <dgm:spPr/>
      <dgm:t>
        <a:bodyPr/>
        <a:lstStyle/>
        <a:p>
          <a:endParaRPr lang="en-US"/>
        </a:p>
      </dgm:t>
    </dgm:pt>
    <dgm:pt modelId="{4B1C60CD-DED6-4385-9A8C-C824D1F09135}" type="sibTrans" cxnId="{C4C7F8DB-C8A2-4408-B2E3-AD2D7DACD462}">
      <dgm:prSet/>
      <dgm:spPr/>
      <dgm:t>
        <a:bodyPr/>
        <a:lstStyle/>
        <a:p>
          <a:endParaRPr lang="en-US"/>
        </a:p>
      </dgm:t>
    </dgm:pt>
    <dgm:pt modelId="{6C55D75B-2F5C-40D9-9661-2A02E8D565B6}">
      <dgm:prSet/>
      <dgm:spPr/>
      <dgm:t>
        <a:bodyPr/>
        <a:lstStyle/>
        <a:p>
          <a:pPr>
            <a:buFont typeface="Arial" panose="020B0604020202020204" pitchFamily="34" charset="0"/>
            <a:buChar char="•"/>
          </a:pPr>
          <a:r>
            <a:rPr lang="en-US" b="1" dirty="0"/>
            <a:t>Irrigation Recommendation Module</a:t>
          </a:r>
          <a:endParaRPr lang="en-US" dirty="0"/>
        </a:p>
        <a:p>
          <a:pPr>
            <a:buFont typeface="Arial" panose="020B0604020202020204" pitchFamily="34" charset="0"/>
            <a:buChar char="•"/>
          </a:pPr>
          <a:r>
            <a:rPr lang="en-US" dirty="0"/>
            <a:t>Random Forest model predicts ideal water quantity based on current conditions</a:t>
          </a:r>
        </a:p>
        <a:p>
          <a:pPr>
            <a:buFont typeface="Arial" panose="020B0604020202020204" pitchFamily="34" charset="0"/>
            <a:buChar char="•"/>
          </a:pPr>
          <a:r>
            <a:rPr lang="en-US" dirty="0"/>
            <a:t>Uses temperature, humidity, soil moisture, and rainfall predictions</a:t>
          </a:r>
        </a:p>
      </dgm:t>
    </dgm:pt>
    <dgm:pt modelId="{7605B50F-48A9-48E8-9C5F-6F6B930A929D}" type="parTrans" cxnId="{88F3D975-F27C-43B0-A4B5-BBC23D8A4466}">
      <dgm:prSet/>
      <dgm:spPr/>
      <dgm:t>
        <a:bodyPr/>
        <a:lstStyle/>
        <a:p>
          <a:endParaRPr lang="en-US"/>
        </a:p>
      </dgm:t>
    </dgm:pt>
    <dgm:pt modelId="{A3BE4CA1-DBE7-4BB1-91CB-ED70248F1B38}" type="sibTrans" cxnId="{88F3D975-F27C-43B0-A4B5-BBC23D8A4466}">
      <dgm:prSet/>
      <dgm:spPr/>
      <dgm:t>
        <a:bodyPr/>
        <a:lstStyle/>
        <a:p>
          <a:endParaRPr lang="en-US"/>
        </a:p>
      </dgm:t>
    </dgm:pt>
    <dgm:pt modelId="{1CF85114-F0AB-46B0-B453-6326EADE0BCF}">
      <dgm:prSet/>
      <dgm:spPr/>
      <dgm:t>
        <a:bodyPr/>
        <a:lstStyle/>
        <a:p>
          <a:pPr>
            <a:buFont typeface="Arial" panose="020B0604020202020204" pitchFamily="34" charset="0"/>
            <a:buChar char="•"/>
          </a:pPr>
          <a:r>
            <a:rPr lang="en-US" b="1" dirty="0"/>
            <a:t>Web Platform Interface</a:t>
          </a:r>
          <a:endParaRPr lang="en-US" dirty="0"/>
        </a:p>
        <a:p>
          <a:pPr>
            <a:buFont typeface="Arial" panose="020B0604020202020204" pitchFamily="34" charset="0"/>
            <a:buChar char="•"/>
          </a:pPr>
          <a:r>
            <a:rPr lang="en-US" dirty="0"/>
            <a:t>Flask-based dashboard displays results instantly</a:t>
          </a:r>
        </a:p>
        <a:p>
          <a:pPr>
            <a:buFont typeface="Arial" panose="020B0604020202020204" pitchFamily="34" charset="0"/>
            <a:buChar char="•"/>
          </a:pPr>
          <a:r>
            <a:rPr lang="en-US" dirty="0"/>
            <a:t>Farmers can upload images, enter data, and view insights in real time</a:t>
          </a:r>
        </a:p>
      </dgm:t>
    </dgm:pt>
    <dgm:pt modelId="{98665E26-9277-4A82-9E38-ACDD6DBCCA75}" type="parTrans" cxnId="{6080F03D-F693-4CBC-BD46-DE88FEFE224E}">
      <dgm:prSet/>
      <dgm:spPr/>
      <dgm:t>
        <a:bodyPr/>
        <a:lstStyle/>
        <a:p>
          <a:endParaRPr lang="en-US"/>
        </a:p>
      </dgm:t>
    </dgm:pt>
    <dgm:pt modelId="{9E4BDFD5-1F9A-4C3E-A419-7F19DEB16F61}" type="sibTrans" cxnId="{6080F03D-F693-4CBC-BD46-DE88FEFE224E}">
      <dgm:prSet/>
      <dgm:spPr/>
      <dgm:t>
        <a:bodyPr/>
        <a:lstStyle/>
        <a:p>
          <a:endParaRPr lang="en-US"/>
        </a:p>
      </dgm:t>
    </dgm:pt>
    <dgm:pt modelId="{76FB9B13-FA9C-4FAF-A9F8-D50329F00380}" type="pres">
      <dgm:prSet presAssocID="{21E5205C-36D5-4B18-B218-E510A8580AE6}" presName="CompostProcess" presStyleCnt="0">
        <dgm:presLayoutVars>
          <dgm:dir/>
          <dgm:resizeHandles val="exact"/>
        </dgm:presLayoutVars>
      </dgm:prSet>
      <dgm:spPr/>
    </dgm:pt>
    <dgm:pt modelId="{E129DA90-1710-4D36-94A8-D542F786E58F}" type="pres">
      <dgm:prSet presAssocID="{21E5205C-36D5-4B18-B218-E510A8580AE6}" presName="arrow" presStyleLbl="bgShp" presStyleIdx="0" presStyleCnt="1"/>
      <dgm:spPr/>
    </dgm:pt>
    <dgm:pt modelId="{834DCC77-F9D8-4F7B-8C99-5B361E66E7B5}" type="pres">
      <dgm:prSet presAssocID="{21E5205C-36D5-4B18-B218-E510A8580AE6}" presName="linearProcess" presStyleCnt="0"/>
      <dgm:spPr/>
    </dgm:pt>
    <dgm:pt modelId="{A64559EE-74F1-4ECA-9170-901CFAA7B151}" type="pres">
      <dgm:prSet presAssocID="{D0CE1EE8-AC95-4193-B2FB-CE04CC2C9AAC}" presName="textNode" presStyleLbl="node1" presStyleIdx="0" presStyleCnt="5">
        <dgm:presLayoutVars>
          <dgm:bulletEnabled val="1"/>
        </dgm:presLayoutVars>
      </dgm:prSet>
      <dgm:spPr/>
    </dgm:pt>
    <dgm:pt modelId="{99E0E2E4-3BAF-4667-9EC1-F447048FDFBF}" type="pres">
      <dgm:prSet presAssocID="{BB39DBF7-6F58-45DC-961E-D9F8910DE49F}" presName="sibTrans" presStyleCnt="0"/>
      <dgm:spPr/>
    </dgm:pt>
    <dgm:pt modelId="{1DF16FA2-70AE-4772-9D57-236E556A972F}" type="pres">
      <dgm:prSet presAssocID="{D83CC68C-B2C0-4AC1-937E-24ECF150F39B}" presName="textNode" presStyleLbl="node1" presStyleIdx="1" presStyleCnt="5">
        <dgm:presLayoutVars>
          <dgm:bulletEnabled val="1"/>
        </dgm:presLayoutVars>
      </dgm:prSet>
      <dgm:spPr/>
    </dgm:pt>
    <dgm:pt modelId="{0DEF3E32-F81E-4498-86F4-97644AC80415}" type="pres">
      <dgm:prSet presAssocID="{7744AC1B-C93A-4E58-A582-D559FDCA01A3}" presName="sibTrans" presStyleCnt="0"/>
      <dgm:spPr/>
    </dgm:pt>
    <dgm:pt modelId="{11F3AFE8-6C00-489D-8667-DABA3DD58685}" type="pres">
      <dgm:prSet presAssocID="{8C07E0CA-4A40-44BD-9F47-1B5BDD95B1E2}" presName="textNode" presStyleLbl="node1" presStyleIdx="2" presStyleCnt="5">
        <dgm:presLayoutVars>
          <dgm:bulletEnabled val="1"/>
        </dgm:presLayoutVars>
      </dgm:prSet>
      <dgm:spPr/>
    </dgm:pt>
    <dgm:pt modelId="{8C15CB55-429C-4837-BA74-E9302B6B4A1E}" type="pres">
      <dgm:prSet presAssocID="{4B1C60CD-DED6-4385-9A8C-C824D1F09135}" presName="sibTrans" presStyleCnt="0"/>
      <dgm:spPr/>
    </dgm:pt>
    <dgm:pt modelId="{1AB16CBB-5DE4-4334-98BE-2406A0EA04BD}" type="pres">
      <dgm:prSet presAssocID="{6C55D75B-2F5C-40D9-9661-2A02E8D565B6}" presName="textNode" presStyleLbl="node1" presStyleIdx="3" presStyleCnt="5">
        <dgm:presLayoutVars>
          <dgm:bulletEnabled val="1"/>
        </dgm:presLayoutVars>
      </dgm:prSet>
      <dgm:spPr/>
    </dgm:pt>
    <dgm:pt modelId="{409FE3E4-53AF-413E-97B8-40446F1D70D6}" type="pres">
      <dgm:prSet presAssocID="{A3BE4CA1-DBE7-4BB1-91CB-ED70248F1B38}" presName="sibTrans" presStyleCnt="0"/>
      <dgm:spPr/>
    </dgm:pt>
    <dgm:pt modelId="{531EE596-452D-4A50-904C-B9F4709B4688}" type="pres">
      <dgm:prSet presAssocID="{1CF85114-F0AB-46B0-B453-6326EADE0BCF}" presName="textNode" presStyleLbl="node1" presStyleIdx="4" presStyleCnt="5">
        <dgm:presLayoutVars>
          <dgm:bulletEnabled val="1"/>
        </dgm:presLayoutVars>
      </dgm:prSet>
      <dgm:spPr/>
    </dgm:pt>
  </dgm:ptLst>
  <dgm:cxnLst>
    <dgm:cxn modelId="{4FD91D13-4BA7-41A2-943F-B07D8309D490}" type="presOf" srcId="{6C55D75B-2F5C-40D9-9661-2A02E8D565B6}" destId="{1AB16CBB-5DE4-4334-98BE-2406A0EA04BD}" srcOrd="0" destOrd="0" presId="urn:microsoft.com/office/officeart/2005/8/layout/hProcess9"/>
    <dgm:cxn modelId="{21C9912D-0A97-403B-87EE-789EC3B9FCE3}" type="presOf" srcId="{D83CC68C-B2C0-4AC1-937E-24ECF150F39B}" destId="{1DF16FA2-70AE-4772-9D57-236E556A972F}" srcOrd="0" destOrd="0" presId="urn:microsoft.com/office/officeart/2005/8/layout/hProcess9"/>
    <dgm:cxn modelId="{6080F03D-F693-4CBC-BD46-DE88FEFE224E}" srcId="{21E5205C-36D5-4B18-B218-E510A8580AE6}" destId="{1CF85114-F0AB-46B0-B453-6326EADE0BCF}" srcOrd="4" destOrd="0" parTransId="{98665E26-9277-4A82-9E38-ACDD6DBCCA75}" sibTransId="{9E4BDFD5-1F9A-4C3E-A419-7F19DEB16F61}"/>
    <dgm:cxn modelId="{88F3D975-F27C-43B0-A4B5-BBC23D8A4466}" srcId="{21E5205C-36D5-4B18-B218-E510A8580AE6}" destId="{6C55D75B-2F5C-40D9-9661-2A02E8D565B6}" srcOrd="3" destOrd="0" parTransId="{7605B50F-48A9-48E8-9C5F-6F6B930A929D}" sibTransId="{A3BE4CA1-DBE7-4BB1-91CB-ED70248F1B38}"/>
    <dgm:cxn modelId="{AF20057D-FEE5-4075-A5B3-9EB752AED015}" srcId="{21E5205C-36D5-4B18-B218-E510A8580AE6}" destId="{D83CC68C-B2C0-4AC1-937E-24ECF150F39B}" srcOrd="1" destOrd="0" parTransId="{4E8BC76A-E693-49CA-807A-ADE1C11174B5}" sibTransId="{7744AC1B-C93A-4E58-A582-D559FDCA01A3}"/>
    <dgm:cxn modelId="{2AF2AF7D-E986-45DF-AE63-EBD92F9DF180}" type="presOf" srcId="{1CF85114-F0AB-46B0-B453-6326EADE0BCF}" destId="{531EE596-452D-4A50-904C-B9F4709B4688}" srcOrd="0" destOrd="0" presId="urn:microsoft.com/office/officeart/2005/8/layout/hProcess9"/>
    <dgm:cxn modelId="{83F16A83-D699-45BF-AFD6-9FE994CD216F}" type="presOf" srcId="{8C07E0CA-4A40-44BD-9F47-1B5BDD95B1E2}" destId="{11F3AFE8-6C00-489D-8667-DABA3DD58685}" srcOrd="0" destOrd="0" presId="urn:microsoft.com/office/officeart/2005/8/layout/hProcess9"/>
    <dgm:cxn modelId="{3C9AB888-8A74-45E6-8906-DD9E2FE3063C}" type="presOf" srcId="{21E5205C-36D5-4B18-B218-E510A8580AE6}" destId="{76FB9B13-FA9C-4FAF-A9F8-D50329F00380}" srcOrd="0" destOrd="0" presId="urn:microsoft.com/office/officeart/2005/8/layout/hProcess9"/>
    <dgm:cxn modelId="{CA769F8A-FFEF-434D-8F84-CCA0BD2EAA36}" type="presOf" srcId="{D0CE1EE8-AC95-4193-B2FB-CE04CC2C9AAC}" destId="{A64559EE-74F1-4ECA-9170-901CFAA7B151}" srcOrd="0" destOrd="0" presId="urn:microsoft.com/office/officeart/2005/8/layout/hProcess9"/>
    <dgm:cxn modelId="{C4C7F8DB-C8A2-4408-B2E3-AD2D7DACD462}" srcId="{21E5205C-36D5-4B18-B218-E510A8580AE6}" destId="{8C07E0CA-4A40-44BD-9F47-1B5BDD95B1E2}" srcOrd="2" destOrd="0" parTransId="{B0C14178-2742-4490-8FF1-7C2C7AA0FAA7}" sibTransId="{4B1C60CD-DED6-4385-9A8C-C824D1F09135}"/>
    <dgm:cxn modelId="{EC6623E5-E7A3-4611-8691-3267E26A9CCD}" srcId="{21E5205C-36D5-4B18-B218-E510A8580AE6}" destId="{D0CE1EE8-AC95-4193-B2FB-CE04CC2C9AAC}" srcOrd="0" destOrd="0" parTransId="{E006D9F6-4B22-40DA-A1BF-AC35F341DC92}" sibTransId="{BB39DBF7-6F58-45DC-961E-D9F8910DE49F}"/>
    <dgm:cxn modelId="{9BD60F58-C262-4DBE-85F9-D0CEE5C3D6EB}" type="presParOf" srcId="{76FB9B13-FA9C-4FAF-A9F8-D50329F00380}" destId="{E129DA90-1710-4D36-94A8-D542F786E58F}" srcOrd="0" destOrd="0" presId="urn:microsoft.com/office/officeart/2005/8/layout/hProcess9"/>
    <dgm:cxn modelId="{56B38D55-AE42-47DF-B3AE-423FFB018CF7}" type="presParOf" srcId="{76FB9B13-FA9C-4FAF-A9F8-D50329F00380}" destId="{834DCC77-F9D8-4F7B-8C99-5B361E66E7B5}" srcOrd="1" destOrd="0" presId="urn:microsoft.com/office/officeart/2005/8/layout/hProcess9"/>
    <dgm:cxn modelId="{DB30BBD8-59C9-4E3A-8110-4223713FC310}" type="presParOf" srcId="{834DCC77-F9D8-4F7B-8C99-5B361E66E7B5}" destId="{A64559EE-74F1-4ECA-9170-901CFAA7B151}" srcOrd="0" destOrd="0" presId="urn:microsoft.com/office/officeart/2005/8/layout/hProcess9"/>
    <dgm:cxn modelId="{E18F104C-0735-46D1-A233-2E8DB80F4938}" type="presParOf" srcId="{834DCC77-F9D8-4F7B-8C99-5B361E66E7B5}" destId="{99E0E2E4-3BAF-4667-9EC1-F447048FDFBF}" srcOrd="1" destOrd="0" presId="urn:microsoft.com/office/officeart/2005/8/layout/hProcess9"/>
    <dgm:cxn modelId="{E26E678E-EC93-443C-9EB7-D8A0EFB600CC}" type="presParOf" srcId="{834DCC77-F9D8-4F7B-8C99-5B361E66E7B5}" destId="{1DF16FA2-70AE-4772-9D57-236E556A972F}" srcOrd="2" destOrd="0" presId="urn:microsoft.com/office/officeart/2005/8/layout/hProcess9"/>
    <dgm:cxn modelId="{0D9679E6-AB1A-4878-856E-9AE01A54F546}" type="presParOf" srcId="{834DCC77-F9D8-4F7B-8C99-5B361E66E7B5}" destId="{0DEF3E32-F81E-4498-86F4-97644AC80415}" srcOrd="3" destOrd="0" presId="urn:microsoft.com/office/officeart/2005/8/layout/hProcess9"/>
    <dgm:cxn modelId="{5DB5CFF2-5D17-4107-B967-3D653B35BD40}" type="presParOf" srcId="{834DCC77-F9D8-4F7B-8C99-5B361E66E7B5}" destId="{11F3AFE8-6C00-489D-8667-DABA3DD58685}" srcOrd="4" destOrd="0" presId="urn:microsoft.com/office/officeart/2005/8/layout/hProcess9"/>
    <dgm:cxn modelId="{B17D1B2A-C346-413A-AE13-901F36D1382A}" type="presParOf" srcId="{834DCC77-F9D8-4F7B-8C99-5B361E66E7B5}" destId="{8C15CB55-429C-4837-BA74-E9302B6B4A1E}" srcOrd="5" destOrd="0" presId="urn:microsoft.com/office/officeart/2005/8/layout/hProcess9"/>
    <dgm:cxn modelId="{6B3447A2-C5C3-460C-8D42-2FE836E4B307}" type="presParOf" srcId="{834DCC77-F9D8-4F7B-8C99-5B361E66E7B5}" destId="{1AB16CBB-5DE4-4334-98BE-2406A0EA04BD}" srcOrd="6" destOrd="0" presId="urn:microsoft.com/office/officeart/2005/8/layout/hProcess9"/>
    <dgm:cxn modelId="{78165454-5F0E-4226-9E42-23363509DB87}" type="presParOf" srcId="{834DCC77-F9D8-4F7B-8C99-5B361E66E7B5}" destId="{409FE3E4-53AF-413E-97B8-40446F1D70D6}" srcOrd="7" destOrd="0" presId="urn:microsoft.com/office/officeart/2005/8/layout/hProcess9"/>
    <dgm:cxn modelId="{676F0F48-7216-4ECC-86AD-38F485896CA3}" type="presParOf" srcId="{834DCC77-F9D8-4F7B-8C99-5B361E66E7B5}" destId="{531EE596-452D-4A50-904C-B9F4709B4688}" srcOrd="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6B8CE07-1ACE-4AC1-B4D3-33F386B772A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7A870AFA-E3BC-432E-AECB-13BED50E7043}">
      <dgm:prSet phldrT="[Text]"/>
      <dgm:spPr/>
      <dgm:t>
        <a:bodyPr/>
        <a:lstStyle/>
        <a:p>
          <a:r>
            <a:rPr lang="en-US" dirty="0"/>
            <a:t>Dataset Used</a:t>
          </a:r>
        </a:p>
      </dgm:t>
    </dgm:pt>
    <dgm:pt modelId="{6304B0FC-2E03-42AB-8FE4-22EF71240237}" type="parTrans" cxnId="{E96EC1D0-D096-4449-8189-7C331DE36BD7}">
      <dgm:prSet/>
      <dgm:spPr/>
      <dgm:t>
        <a:bodyPr/>
        <a:lstStyle/>
        <a:p>
          <a:endParaRPr lang="en-US"/>
        </a:p>
      </dgm:t>
    </dgm:pt>
    <dgm:pt modelId="{16B99A23-C9A7-4785-B861-BF0689AD4BE2}" type="sibTrans" cxnId="{E96EC1D0-D096-4449-8189-7C331DE36BD7}">
      <dgm:prSet/>
      <dgm:spPr/>
      <dgm:t>
        <a:bodyPr/>
        <a:lstStyle/>
        <a:p>
          <a:endParaRPr lang="en-US"/>
        </a:p>
      </dgm:t>
    </dgm:pt>
    <dgm:pt modelId="{901F11BC-645B-4E10-B625-2786A698E4CC}">
      <dgm:prSet phldrT="[Text]"/>
      <dgm:spPr/>
      <dgm:t>
        <a:bodyPr/>
        <a:lstStyle/>
        <a:p>
          <a:r>
            <a:rPr lang="en-US" dirty="0"/>
            <a:t>Leaf image + sensor data; manually and IoT-collected</a:t>
          </a:r>
        </a:p>
      </dgm:t>
    </dgm:pt>
    <dgm:pt modelId="{7D97697A-7E5C-476E-8C81-318ECC6411D0}" type="parTrans" cxnId="{9F03A886-13DC-4B13-988E-7063D2DC5645}">
      <dgm:prSet/>
      <dgm:spPr/>
      <dgm:t>
        <a:bodyPr/>
        <a:lstStyle/>
        <a:p>
          <a:endParaRPr lang="en-US"/>
        </a:p>
      </dgm:t>
    </dgm:pt>
    <dgm:pt modelId="{ED85E682-E43C-48FB-9B9C-455064789D6B}" type="sibTrans" cxnId="{9F03A886-13DC-4B13-988E-7063D2DC5645}">
      <dgm:prSet/>
      <dgm:spPr/>
      <dgm:t>
        <a:bodyPr/>
        <a:lstStyle/>
        <a:p>
          <a:endParaRPr lang="en-US"/>
        </a:p>
      </dgm:t>
    </dgm:pt>
    <dgm:pt modelId="{1F4069F1-EAD2-4868-9EFF-8D7E468D1A66}">
      <dgm:prSet phldrT="[Text]"/>
      <dgm:spPr/>
      <dgm:t>
        <a:bodyPr/>
        <a:lstStyle/>
        <a:p>
          <a:r>
            <a:rPr lang="en-US" dirty="0"/>
            <a:t>Disease Detection Results</a:t>
          </a:r>
        </a:p>
      </dgm:t>
    </dgm:pt>
    <dgm:pt modelId="{1B1D9B7B-21A3-4FC2-9EB3-A2CD67E8C6C7}" type="parTrans" cxnId="{D263E7DA-7A87-4ACD-A405-28186A02E934}">
      <dgm:prSet/>
      <dgm:spPr/>
      <dgm:t>
        <a:bodyPr/>
        <a:lstStyle/>
        <a:p>
          <a:endParaRPr lang="en-US"/>
        </a:p>
      </dgm:t>
    </dgm:pt>
    <dgm:pt modelId="{0ED5571C-C2E8-49F8-8484-C2EDA52BA961}" type="sibTrans" cxnId="{D263E7DA-7A87-4ACD-A405-28186A02E934}">
      <dgm:prSet/>
      <dgm:spPr/>
      <dgm:t>
        <a:bodyPr/>
        <a:lstStyle/>
        <a:p>
          <a:endParaRPr lang="en-US"/>
        </a:p>
      </dgm:t>
    </dgm:pt>
    <dgm:pt modelId="{BFD10EA6-9FFA-4417-AA97-1B766DB9A9C2}">
      <dgm:prSet phldrT="[Text]"/>
      <dgm:spPr/>
      <dgm:t>
        <a:bodyPr/>
        <a:lstStyle/>
        <a:p>
          <a:r>
            <a:rPr lang="en-US" dirty="0"/>
            <a:t>MobileNetV2 – 96.3%, fast, real-time performance</a:t>
          </a:r>
        </a:p>
      </dgm:t>
    </dgm:pt>
    <dgm:pt modelId="{6FC9A530-8D9C-4AF6-9519-F0AD5B5494C2}" type="parTrans" cxnId="{0BE05341-054E-455A-8364-192437A08C82}">
      <dgm:prSet/>
      <dgm:spPr/>
      <dgm:t>
        <a:bodyPr/>
        <a:lstStyle/>
        <a:p>
          <a:endParaRPr lang="en-US"/>
        </a:p>
      </dgm:t>
    </dgm:pt>
    <dgm:pt modelId="{F416A94B-33C0-46E7-ADFF-7300B8095708}" type="sibTrans" cxnId="{0BE05341-054E-455A-8364-192437A08C82}">
      <dgm:prSet/>
      <dgm:spPr/>
      <dgm:t>
        <a:bodyPr/>
        <a:lstStyle/>
        <a:p>
          <a:endParaRPr lang="en-US"/>
        </a:p>
      </dgm:t>
    </dgm:pt>
    <dgm:pt modelId="{F2532EE6-1003-4B33-9D25-F8878B974164}">
      <dgm:prSet/>
      <dgm:spPr/>
      <dgm:t>
        <a:bodyPr/>
        <a:lstStyle/>
        <a:p>
          <a:r>
            <a:rPr lang="en-US" dirty="0"/>
            <a:t>Irrigation Prediction</a:t>
          </a:r>
        </a:p>
      </dgm:t>
    </dgm:pt>
    <dgm:pt modelId="{C9A66368-1DBC-4014-91FA-55E4C9513A1F}" type="parTrans" cxnId="{F44246E6-AF13-4C23-B6D1-679707FD2AB3}">
      <dgm:prSet/>
      <dgm:spPr/>
      <dgm:t>
        <a:bodyPr/>
        <a:lstStyle/>
        <a:p>
          <a:endParaRPr lang="en-US"/>
        </a:p>
      </dgm:t>
    </dgm:pt>
    <dgm:pt modelId="{1BC3E9DB-4197-4136-87B0-00643F219977}" type="sibTrans" cxnId="{F44246E6-AF13-4C23-B6D1-679707FD2AB3}">
      <dgm:prSet/>
      <dgm:spPr/>
      <dgm:t>
        <a:bodyPr/>
        <a:lstStyle/>
        <a:p>
          <a:endParaRPr lang="en-US"/>
        </a:p>
      </dgm:t>
    </dgm:pt>
    <dgm:pt modelId="{EB3E182D-544C-4D76-B858-6B0F2FF35AAC}">
      <dgm:prSet/>
      <dgm:spPr/>
      <dgm:t>
        <a:bodyPr/>
        <a:lstStyle/>
        <a:p>
          <a:r>
            <a:rPr lang="en-US" dirty="0"/>
            <a:t>RFR model – 0.89 </a:t>
          </a:r>
          <a:r>
            <a:rPr lang="en-US" dirty="0">
              <a:latin typeface="+mn-lt"/>
            </a:rPr>
            <a:t>R² score; accurate and scalable</a:t>
          </a:r>
          <a:r>
            <a:rPr lang="en-US" dirty="0">
              <a:latin typeface="Eras Bold ITC" panose="020B0907030504020204" pitchFamily="34" charset="0"/>
            </a:rPr>
            <a:t> </a:t>
          </a:r>
          <a:endParaRPr lang="en-US" dirty="0"/>
        </a:p>
      </dgm:t>
    </dgm:pt>
    <dgm:pt modelId="{EBE67E54-6880-4672-AF1C-D6560D470334}" type="parTrans" cxnId="{8C5EC235-8E59-41B2-8BA1-2808692E63BD}">
      <dgm:prSet/>
      <dgm:spPr/>
      <dgm:t>
        <a:bodyPr/>
        <a:lstStyle/>
        <a:p>
          <a:endParaRPr lang="en-US"/>
        </a:p>
      </dgm:t>
    </dgm:pt>
    <dgm:pt modelId="{F44710E2-4277-4930-AA62-54F756B0A439}" type="sibTrans" cxnId="{8C5EC235-8E59-41B2-8BA1-2808692E63BD}">
      <dgm:prSet/>
      <dgm:spPr/>
      <dgm:t>
        <a:bodyPr/>
        <a:lstStyle/>
        <a:p>
          <a:endParaRPr lang="en-US"/>
        </a:p>
      </dgm:t>
    </dgm:pt>
    <dgm:pt modelId="{F6DE12D8-80C8-40BF-AFE6-1D918125C73F}">
      <dgm:prSet/>
      <dgm:spPr/>
      <dgm:t>
        <a:bodyPr/>
        <a:lstStyle/>
        <a:p>
          <a:r>
            <a:rPr lang="en-US" dirty="0"/>
            <a:t>Model Comparison</a:t>
          </a:r>
        </a:p>
      </dgm:t>
    </dgm:pt>
    <dgm:pt modelId="{ED206401-3DA6-45AD-9052-AC1AF8247652}" type="parTrans" cxnId="{78427519-952C-4ED3-82DD-1581240F18FA}">
      <dgm:prSet/>
      <dgm:spPr/>
      <dgm:t>
        <a:bodyPr/>
        <a:lstStyle/>
        <a:p>
          <a:endParaRPr lang="en-US"/>
        </a:p>
      </dgm:t>
    </dgm:pt>
    <dgm:pt modelId="{3F24B30D-4A63-4EFE-9973-D4F4C1954C72}" type="sibTrans" cxnId="{78427519-952C-4ED3-82DD-1581240F18FA}">
      <dgm:prSet/>
      <dgm:spPr/>
      <dgm:t>
        <a:bodyPr/>
        <a:lstStyle/>
        <a:p>
          <a:endParaRPr lang="en-US"/>
        </a:p>
      </dgm:t>
    </dgm:pt>
    <dgm:pt modelId="{AC21C677-72D8-4F13-902A-B93856C83483}">
      <dgm:prSet/>
      <dgm:spPr/>
      <dgm:t>
        <a:bodyPr/>
        <a:lstStyle/>
        <a:p>
          <a:r>
            <a:rPr lang="en-US" dirty="0"/>
            <a:t>MobileNetV2 &gt; VGG16 (speed); RFR &gt; Linear, SVM</a:t>
          </a:r>
        </a:p>
      </dgm:t>
    </dgm:pt>
    <dgm:pt modelId="{87DC5D65-AEA9-4FE0-8FE8-93294855E0EE}" type="parTrans" cxnId="{D81043FF-CCE8-413C-8629-AA53F4C02318}">
      <dgm:prSet/>
      <dgm:spPr/>
      <dgm:t>
        <a:bodyPr/>
        <a:lstStyle/>
        <a:p>
          <a:endParaRPr lang="en-US"/>
        </a:p>
      </dgm:t>
    </dgm:pt>
    <dgm:pt modelId="{728153F5-360F-4E82-A146-58AD1490B580}" type="sibTrans" cxnId="{D81043FF-CCE8-413C-8629-AA53F4C02318}">
      <dgm:prSet/>
      <dgm:spPr/>
      <dgm:t>
        <a:bodyPr/>
        <a:lstStyle/>
        <a:p>
          <a:endParaRPr lang="en-US"/>
        </a:p>
      </dgm:t>
    </dgm:pt>
    <dgm:pt modelId="{5B1420F5-4580-4527-A74A-D40CEE3AF078}">
      <dgm:prSet/>
      <dgm:spPr/>
      <dgm:t>
        <a:bodyPr/>
        <a:lstStyle/>
        <a:p>
          <a:r>
            <a:rPr lang="en-US" dirty="0"/>
            <a:t>Output Showcase</a:t>
          </a:r>
        </a:p>
      </dgm:t>
    </dgm:pt>
    <dgm:pt modelId="{B1191D70-E008-4006-B7D1-64642C346FE7}" type="parTrans" cxnId="{061E86EE-F0E0-4FF0-8A24-F4708CB09D2C}">
      <dgm:prSet/>
      <dgm:spPr/>
      <dgm:t>
        <a:bodyPr/>
        <a:lstStyle/>
        <a:p>
          <a:endParaRPr lang="en-US"/>
        </a:p>
      </dgm:t>
    </dgm:pt>
    <dgm:pt modelId="{54A34865-C4EE-41C7-B1D3-0E34741E5134}" type="sibTrans" cxnId="{061E86EE-F0E0-4FF0-8A24-F4708CB09D2C}">
      <dgm:prSet/>
      <dgm:spPr/>
      <dgm:t>
        <a:bodyPr/>
        <a:lstStyle/>
        <a:p>
          <a:endParaRPr lang="en-US"/>
        </a:p>
      </dgm:t>
    </dgm:pt>
    <dgm:pt modelId="{E49B30EC-9C14-4809-9ACE-E2600CF72377}">
      <dgm:prSet/>
      <dgm:spPr/>
      <dgm:t>
        <a:bodyPr/>
        <a:lstStyle/>
        <a:p>
          <a:r>
            <a:rPr lang="en-US" dirty="0"/>
            <a:t>Web Interface displays disease and irrigation predications</a:t>
          </a:r>
        </a:p>
      </dgm:t>
    </dgm:pt>
    <dgm:pt modelId="{62D40142-EDCB-4D28-8018-54959F984D70}" type="parTrans" cxnId="{FAA9F5D0-D74E-4BD2-BBEA-74D10B48E4B8}">
      <dgm:prSet/>
      <dgm:spPr/>
      <dgm:t>
        <a:bodyPr/>
        <a:lstStyle/>
        <a:p>
          <a:endParaRPr lang="en-US"/>
        </a:p>
      </dgm:t>
    </dgm:pt>
    <dgm:pt modelId="{A9DA6F36-2CC8-4E70-9800-A33A28D8458A}" type="sibTrans" cxnId="{FAA9F5D0-D74E-4BD2-BBEA-74D10B48E4B8}">
      <dgm:prSet/>
      <dgm:spPr/>
      <dgm:t>
        <a:bodyPr/>
        <a:lstStyle/>
        <a:p>
          <a:endParaRPr lang="en-US"/>
        </a:p>
      </dgm:t>
    </dgm:pt>
    <dgm:pt modelId="{9440B435-6F85-40C2-8473-17B3B5D4693F}" type="pres">
      <dgm:prSet presAssocID="{96B8CE07-1ACE-4AC1-B4D3-33F386B772A9}" presName="linear" presStyleCnt="0">
        <dgm:presLayoutVars>
          <dgm:animLvl val="lvl"/>
          <dgm:resizeHandles val="exact"/>
        </dgm:presLayoutVars>
      </dgm:prSet>
      <dgm:spPr/>
    </dgm:pt>
    <dgm:pt modelId="{AA7A4DF2-1853-4DD1-99C9-5B60F337C8AB}" type="pres">
      <dgm:prSet presAssocID="{7A870AFA-E3BC-432E-AECB-13BED50E7043}" presName="parentText" presStyleLbl="node1" presStyleIdx="0" presStyleCnt="5">
        <dgm:presLayoutVars>
          <dgm:chMax val="0"/>
          <dgm:bulletEnabled val="1"/>
        </dgm:presLayoutVars>
      </dgm:prSet>
      <dgm:spPr/>
    </dgm:pt>
    <dgm:pt modelId="{13055F88-930C-4E99-8E8E-B58BE495B2C4}" type="pres">
      <dgm:prSet presAssocID="{7A870AFA-E3BC-432E-AECB-13BED50E7043}" presName="childText" presStyleLbl="revTx" presStyleIdx="0" presStyleCnt="5">
        <dgm:presLayoutVars>
          <dgm:bulletEnabled val="1"/>
        </dgm:presLayoutVars>
      </dgm:prSet>
      <dgm:spPr/>
    </dgm:pt>
    <dgm:pt modelId="{4D99F414-5E48-4B2D-B9F2-20F30A8CCCDE}" type="pres">
      <dgm:prSet presAssocID="{1F4069F1-EAD2-4868-9EFF-8D7E468D1A66}" presName="parentText" presStyleLbl="node1" presStyleIdx="1" presStyleCnt="5">
        <dgm:presLayoutVars>
          <dgm:chMax val="0"/>
          <dgm:bulletEnabled val="1"/>
        </dgm:presLayoutVars>
      </dgm:prSet>
      <dgm:spPr/>
    </dgm:pt>
    <dgm:pt modelId="{95213D62-AF34-424D-8DF1-0CDCF5B7BABC}" type="pres">
      <dgm:prSet presAssocID="{1F4069F1-EAD2-4868-9EFF-8D7E468D1A66}" presName="childText" presStyleLbl="revTx" presStyleIdx="1" presStyleCnt="5">
        <dgm:presLayoutVars>
          <dgm:bulletEnabled val="1"/>
        </dgm:presLayoutVars>
      </dgm:prSet>
      <dgm:spPr/>
    </dgm:pt>
    <dgm:pt modelId="{6713B0C2-BA8B-4517-B2B9-311AEC9B1A53}" type="pres">
      <dgm:prSet presAssocID="{F2532EE6-1003-4B33-9D25-F8878B974164}" presName="parentText" presStyleLbl="node1" presStyleIdx="2" presStyleCnt="5" custLinFactNeighborY="5226">
        <dgm:presLayoutVars>
          <dgm:chMax val="0"/>
          <dgm:bulletEnabled val="1"/>
        </dgm:presLayoutVars>
      </dgm:prSet>
      <dgm:spPr/>
    </dgm:pt>
    <dgm:pt modelId="{74A554AC-ADE7-45F1-AE0E-CBDD15E7F886}" type="pres">
      <dgm:prSet presAssocID="{F2532EE6-1003-4B33-9D25-F8878B974164}" presName="childText" presStyleLbl="revTx" presStyleIdx="2" presStyleCnt="5">
        <dgm:presLayoutVars>
          <dgm:bulletEnabled val="1"/>
        </dgm:presLayoutVars>
      </dgm:prSet>
      <dgm:spPr/>
    </dgm:pt>
    <dgm:pt modelId="{189A1FE6-5B2A-47A3-A5F0-89D5227B1EE7}" type="pres">
      <dgm:prSet presAssocID="{F6DE12D8-80C8-40BF-AFE6-1D918125C73F}" presName="parentText" presStyleLbl="node1" presStyleIdx="3" presStyleCnt="5">
        <dgm:presLayoutVars>
          <dgm:chMax val="0"/>
          <dgm:bulletEnabled val="1"/>
        </dgm:presLayoutVars>
      </dgm:prSet>
      <dgm:spPr/>
    </dgm:pt>
    <dgm:pt modelId="{9E1B31FF-6139-4C34-8B0F-34447A79E0F8}" type="pres">
      <dgm:prSet presAssocID="{F6DE12D8-80C8-40BF-AFE6-1D918125C73F}" presName="childText" presStyleLbl="revTx" presStyleIdx="3" presStyleCnt="5">
        <dgm:presLayoutVars>
          <dgm:bulletEnabled val="1"/>
        </dgm:presLayoutVars>
      </dgm:prSet>
      <dgm:spPr/>
    </dgm:pt>
    <dgm:pt modelId="{907A0A52-DBD7-48D2-983C-58E1F8F0660B}" type="pres">
      <dgm:prSet presAssocID="{5B1420F5-4580-4527-A74A-D40CEE3AF078}" presName="parentText" presStyleLbl="node1" presStyleIdx="4" presStyleCnt="5">
        <dgm:presLayoutVars>
          <dgm:chMax val="0"/>
          <dgm:bulletEnabled val="1"/>
        </dgm:presLayoutVars>
      </dgm:prSet>
      <dgm:spPr/>
    </dgm:pt>
    <dgm:pt modelId="{8F401CC6-9663-4BB4-9F76-CCFCAF11783C}" type="pres">
      <dgm:prSet presAssocID="{5B1420F5-4580-4527-A74A-D40CEE3AF078}" presName="childText" presStyleLbl="revTx" presStyleIdx="4" presStyleCnt="5">
        <dgm:presLayoutVars>
          <dgm:bulletEnabled val="1"/>
        </dgm:presLayoutVars>
      </dgm:prSet>
      <dgm:spPr/>
    </dgm:pt>
  </dgm:ptLst>
  <dgm:cxnLst>
    <dgm:cxn modelId="{D35FE909-097B-4457-9CC0-E5B6D9EF2E8C}" type="presOf" srcId="{901F11BC-645B-4E10-B625-2786A698E4CC}" destId="{13055F88-930C-4E99-8E8E-B58BE495B2C4}" srcOrd="0" destOrd="0" presId="urn:microsoft.com/office/officeart/2005/8/layout/vList2"/>
    <dgm:cxn modelId="{78427519-952C-4ED3-82DD-1581240F18FA}" srcId="{96B8CE07-1ACE-4AC1-B4D3-33F386B772A9}" destId="{F6DE12D8-80C8-40BF-AFE6-1D918125C73F}" srcOrd="3" destOrd="0" parTransId="{ED206401-3DA6-45AD-9052-AC1AF8247652}" sibTransId="{3F24B30D-4A63-4EFE-9973-D4F4C1954C72}"/>
    <dgm:cxn modelId="{7A767B22-F151-4D6F-B2F3-4FFC04B4E434}" type="presOf" srcId="{EB3E182D-544C-4D76-B858-6B0F2FF35AAC}" destId="{74A554AC-ADE7-45F1-AE0E-CBDD15E7F886}" srcOrd="0" destOrd="0" presId="urn:microsoft.com/office/officeart/2005/8/layout/vList2"/>
    <dgm:cxn modelId="{D38B072F-57E2-4BF4-966B-8824F4126F6E}" type="presOf" srcId="{AC21C677-72D8-4F13-902A-B93856C83483}" destId="{9E1B31FF-6139-4C34-8B0F-34447A79E0F8}" srcOrd="0" destOrd="0" presId="urn:microsoft.com/office/officeart/2005/8/layout/vList2"/>
    <dgm:cxn modelId="{8C5EC235-8E59-41B2-8BA1-2808692E63BD}" srcId="{F2532EE6-1003-4B33-9D25-F8878B974164}" destId="{EB3E182D-544C-4D76-B858-6B0F2FF35AAC}" srcOrd="0" destOrd="0" parTransId="{EBE67E54-6880-4672-AF1C-D6560D470334}" sibTransId="{F44710E2-4277-4930-AA62-54F756B0A439}"/>
    <dgm:cxn modelId="{0BE05341-054E-455A-8364-192437A08C82}" srcId="{1F4069F1-EAD2-4868-9EFF-8D7E468D1A66}" destId="{BFD10EA6-9FFA-4417-AA97-1B766DB9A9C2}" srcOrd="0" destOrd="0" parTransId="{6FC9A530-8D9C-4AF6-9519-F0AD5B5494C2}" sibTransId="{F416A94B-33C0-46E7-ADFF-7300B8095708}"/>
    <dgm:cxn modelId="{9F03A886-13DC-4B13-988E-7063D2DC5645}" srcId="{7A870AFA-E3BC-432E-AECB-13BED50E7043}" destId="{901F11BC-645B-4E10-B625-2786A698E4CC}" srcOrd="0" destOrd="0" parTransId="{7D97697A-7E5C-476E-8C81-318ECC6411D0}" sibTransId="{ED85E682-E43C-48FB-9B9C-455064789D6B}"/>
    <dgm:cxn modelId="{7844F28F-E746-409C-872A-BB778E1389D9}" type="presOf" srcId="{7A870AFA-E3BC-432E-AECB-13BED50E7043}" destId="{AA7A4DF2-1853-4DD1-99C9-5B60F337C8AB}" srcOrd="0" destOrd="0" presId="urn:microsoft.com/office/officeart/2005/8/layout/vList2"/>
    <dgm:cxn modelId="{B06E5FB2-8D3F-47FB-B632-BFD60DED744E}" type="presOf" srcId="{F2532EE6-1003-4B33-9D25-F8878B974164}" destId="{6713B0C2-BA8B-4517-B2B9-311AEC9B1A53}" srcOrd="0" destOrd="0" presId="urn:microsoft.com/office/officeart/2005/8/layout/vList2"/>
    <dgm:cxn modelId="{68BAB5B2-C51C-475B-81D8-2FDEF5E8F414}" type="presOf" srcId="{BFD10EA6-9FFA-4417-AA97-1B766DB9A9C2}" destId="{95213D62-AF34-424D-8DF1-0CDCF5B7BABC}" srcOrd="0" destOrd="0" presId="urn:microsoft.com/office/officeart/2005/8/layout/vList2"/>
    <dgm:cxn modelId="{14AAF3BC-4E51-440E-9102-F8CFA1D8F92F}" type="presOf" srcId="{96B8CE07-1ACE-4AC1-B4D3-33F386B772A9}" destId="{9440B435-6F85-40C2-8473-17B3B5D4693F}" srcOrd="0" destOrd="0" presId="urn:microsoft.com/office/officeart/2005/8/layout/vList2"/>
    <dgm:cxn modelId="{AEE354C1-AFAF-40F1-BB14-D28BBE71EF01}" type="presOf" srcId="{E49B30EC-9C14-4809-9ACE-E2600CF72377}" destId="{8F401CC6-9663-4BB4-9F76-CCFCAF11783C}" srcOrd="0" destOrd="0" presId="urn:microsoft.com/office/officeart/2005/8/layout/vList2"/>
    <dgm:cxn modelId="{E96EC1D0-D096-4449-8189-7C331DE36BD7}" srcId="{96B8CE07-1ACE-4AC1-B4D3-33F386B772A9}" destId="{7A870AFA-E3BC-432E-AECB-13BED50E7043}" srcOrd="0" destOrd="0" parTransId="{6304B0FC-2E03-42AB-8FE4-22EF71240237}" sibTransId="{16B99A23-C9A7-4785-B861-BF0689AD4BE2}"/>
    <dgm:cxn modelId="{FAA9F5D0-D74E-4BD2-BBEA-74D10B48E4B8}" srcId="{5B1420F5-4580-4527-A74A-D40CEE3AF078}" destId="{E49B30EC-9C14-4809-9ACE-E2600CF72377}" srcOrd="0" destOrd="0" parTransId="{62D40142-EDCB-4D28-8018-54959F984D70}" sibTransId="{A9DA6F36-2CC8-4E70-9800-A33A28D8458A}"/>
    <dgm:cxn modelId="{86E4DCD5-CEFE-4318-9BEE-A74009DF2EB8}" type="presOf" srcId="{F6DE12D8-80C8-40BF-AFE6-1D918125C73F}" destId="{189A1FE6-5B2A-47A3-A5F0-89D5227B1EE7}" srcOrd="0" destOrd="0" presId="urn:microsoft.com/office/officeart/2005/8/layout/vList2"/>
    <dgm:cxn modelId="{1354CCD8-8AFF-4732-A249-452BC86A099F}" type="presOf" srcId="{1F4069F1-EAD2-4868-9EFF-8D7E468D1A66}" destId="{4D99F414-5E48-4B2D-B9F2-20F30A8CCCDE}" srcOrd="0" destOrd="0" presId="urn:microsoft.com/office/officeart/2005/8/layout/vList2"/>
    <dgm:cxn modelId="{D263E7DA-7A87-4ACD-A405-28186A02E934}" srcId="{96B8CE07-1ACE-4AC1-B4D3-33F386B772A9}" destId="{1F4069F1-EAD2-4868-9EFF-8D7E468D1A66}" srcOrd="1" destOrd="0" parTransId="{1B1D9B7B-21A3-4FC2-9EB3-A2CD67E8C6C7}" sibTransId="{0ED5571C-C2E8-49F8-8484-C2EDA52BA961}"/>
    <dgm:cxn modelId="{3E01FADB-A066-4F9C-8EEA-3A1BB12A02EC}" type="presOf" srcId="{5B1420F5-4580-4527-A74A-D40CEE3AF078}" destId="{907A0A52-DBD7-48D2-983C-58E1F8F0660B}" srcOrd="0" destOrd="0" presId="urn:microsoft.com/office/officeart/2005/8/layout/vList2"/>
    <dgm:cxn modelId="{F44246E6-AF13-4C23-B6D1-679707FD2AB3}" srcId="{96B8CE07-1ACE-4AC1-B4D3-33F386B772A9}" destId="{F2532EE6-1003-4B33-9D25-F8878B974164}" srcOrd="2" destOrd="0" parTransId="{C9A66368-1DBC-4014-91FA-55E4C9513A1F}" sibTransId="{1BC3E9DB-4197-4136-87B0-00643F219977}"/>
    <dgm:cxn modelId="{061E86EE-F0E0-4FF0-8A24-F4708CB09D2C}" srcId="{96B8CE07-1ACE-4AC1-B4D3-33F386B772A9}" destId="{5B1420F5-4580-4527-A74A-D40CEE3AF078}" srcOrd="4" destOrd="0" parTransId="{B1191D70-E008-4006-B7D1-64642C346FE7}" sibTransId="{54A34865-C4EE-41C7-B1D3-0E34741E5134}"/>
    <dgm:cxn modelId="{D81043FF-CCE8-413C-8629-AA53F4C02318}" srcId="{F6DE12D8-80C8-40BF-AFE6-1D918125C73F}" destId="{AC21C677-72D8-4F13-902A-B93856C83483}" srcOrd="0" destOrd="0" parTransId="{87DC5D65-AEA9-4FE0-8FE8-93294855E0EE}" sibTransId="{728153F5-360F-4E82-A146-58AD1490B580}"/>
    <dgm:cxn modelId="{FA2540FE-A467-4105-8A16-AFBF0582A311}" type="presParOf" srcId="{9440B435-6F85-40C2-8473-17B3B5D4693F}" destId="{AA7A4DF2-1853-4DD1-99C9-5B60F337C8AB}" srcOrd="0" destOrd="0" presId="urn:microsoft.com/office/officeart/2005/8/layout/vList2"/>
    <dgm:cxn modelId="{F26A08FF-19C7-4446-8F6B-1D00242ED96C}" type="presParOf" srcId="{9440B435-6F85-40C2-8473-17B3B5D4693F}" destId="{13055F88-930C-4E99-8E8E-B58BE495B2C4}" srcOrd="1" destOrd="0" presId="urn:microsoft.com/office/officeart/2005/8/layout/vList2"/>
    <dgm:cxn modelId="{126BE9AD-E339-4523-A4C7-4B3B5A83BEBB}" type="presParOf" srcId="{9440B435-6F85-40C2-8473-17B3B5D4693F}" destId="{4D99F414-5E48-4B2D-B9F2-20F30A8CCCDE}" srcOrd="2" destOrd="0" presId="urn:microsoft.com/office/officeart/2005/8/layout/vList2"/>
    <dgm:cxn modelId="{7710B102-D89E-4E5B-9F38-67DB7BB3FB42}" type="presParOf" srcId="{9440B435-6F85-40C2-8473-17B3B5D4693F}" destId="{95213D62-AF34-424D-8DF1-0CDCF5B7BABC}" srcOrd="3" destOrd="0" presId="urn:microsoft.com/office/officeart/2005/8/layout/vList2"/>
    <dgm:cxn modelId="{4AFA0C99-B2B0-4725-AEB1-136536A20A75}" type="presParOf" srcId="{9440B435-6F85-40C2-8473-17B3B5D4693F}" destId="{6713B0C2-BA8B-4517-B2B9-311AEC9B1A53}" srcOrd="4" destOrd="0" presId="urn:microsoft.com/office/officeart/2005/8/layout/vList2"/>
    <dgm:cxn modelId="{8F420266-C1EA-454A-9886-6E201174927D}" type="presParOf" srcId="{9440B435-6F85-40C2-8473-17B3B5D4693F}" destId="{74A554AC-ADE7-45F1-AE0E-CBDD15E7F886}" srcOrd="5" destOrd="0" presId="urn:microsoft.com/office/officeart/2005/8/layout/vList2"/>
    <dgm:cxn modelId="{777DA996-0A42-4702-B0AF-4E53ABCC49E1}" type="presParOf" srcId="{9440B435-6F85-40C2-8473-17B3B5D4693F}" destId="{189A1FE6-5B2A-47A3-A5F0-89D5227B1EE7}" srcOrd="6" destOrd="0" presId="urn:microsoft.com/office/officeart/2005/8/layout/vList2"/>
    <dgm:cxn modelId="{F2B60768-D30B-4EF6-83B2-6A48262E6C0C}" type="presParOf" srcId="{9440B435-6F85-40C2-8473-17B3B5D4693F}" destId="{9E1B31FF-6139-4C34-8B0F-34447A79E0F8}" srcOrd="7" destOrd="0" presId="urn:microsoft.com/office/officeart/2005/8/layout/vList2"/>
    <dgm:cxn modelId="{1FD46B60-DA71-4C18-BA44-F862616BEC51}" type="presParOf" srcId="{9440B435-6F85-40C2-8473-17B3B5D4693F}" destId="{907A0A52-DBD7-48D2-983C-58E1F8F0660B}" srcOrd="8" destOrd="0" presId="urn:microsoft.com/office/officeart/2005/8/layout/vList2"/>
    <dgm:cxn modelId="{7F8BD533-4B97-4EFC-94AE-AF17A131C80F}" type="presParOf" srcId="{9440B435-6F85-40C2-8473-17B3B5D4693F}" destId="{8F401CC6-9663-4BB4-9F76-CCFCAF11783C}"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0BCFEF-620C-43DF-A123-1C4748193F7C}" type="doc">
      <dgm:prSet loTypeId="urn:microsoft.com/office/officeart/2005/8/layout/matrix3" loCatId="matrix" qsTypeId="urn:microsoft.com/office/officeart/2005/8/quickstyle/simple2" qsCatId="simple" csTypeId="urn:microsoft.com/office/officeart/2005/8/colors/colorful1" csCatId="colorful" phldr="1"/>
      <dgm:spPr/>
      <dgm:t>
        <a:bodyPr/>
        <a:lstStyle/>
        <a:p>
          <a:endParaRPr lang="en-US"/>
        </a:p>
      </dgm:t>
    </dgm:pt>
    <dgm:pt modelId="{38DDDF98-89A1-4B45-A68C-46A192434420}">
      <dgm:prSet phldrT="[Text]"/>
      <dgm:spPr/>
      <dgm:t>
        <a:bodyPr/>
        <a:lstStyle/>
        <a:p>
          <a:pPr>
            <a:buNone/>
          </a:pPr>
          <a:r>
            <a:rPr lang="en-US" b="1" dirty="0"/>
            <a:t>Data Collection Issues</a:t>
          </a:r>
          <a:br>
            <a:rPr lang="en-US" dirty="0"/>
          </a:br>
          <a:endParaRPr lang="en-US" dirty="0"/>
        </a:p>
      </dgm:t>
    </dgm:pt>
    <dgm:pt modelId="{E3C365DC-DBBC-4A3D-8B3E-EFEDE00E5159}" type="parTrans" cxnId="{6338C8A1-7E1F-4E85-8EFA-EF0B51625CED}">
      <dgm:prSet/>
      <dgm:spPr/>
      <dgm:t>
        <a:bodyPr/>
        <a:lstStyle/>
        <a:p>
          <a:endParaRPr lang="en-US"/>
        </a:p>
      </dgm:t>
    </dgm:pt>
    <dgm:pt modelId="{4E162A41-157F-4526-A627-57B5BDE31708}" type="sibTrans" cxnId="{6338C8A1-7E1F-4E85-8EFA-EF0B51625CED}">
      <dgm:prSet/>
      <dgm:spPr/>
      <dgm:t>
        <a:bodyPr/>
        <a:lstStyle/>
        <a:p>
          <a:endParaRPr lang="en-US"/>
        </a:p>
      </dgm:t>
    </dgm:pt>
    <dgm:pt modelId="{DE6D9642-514D-4CF3-98D2-4F743DF797E7}">
      <dgm:prSet phldrT="[Text]"/>
      <dgm:spPr/>
      <dgm:t>
        <a:bodyPr/>
        <a:lstStyle/>
        <a:p>
          <a:r>
            <a:rPr lang="en-US" b="1" dirty="0"/>
            <a:t>Model Limitations</a:t>
          </a:r>
        </a:p>
      </dgm:t>
    </dgm:pt>
    <dgm:pt modelId="{7FF94EB4-E77C-4378-9FAB-3F28F030EC1C}" type="parTrans" cxnId="{CE6C39AA-3F6C-4259-987C-96CD126B297F}">
      <dgm:prSet/>
      <dgm:spPr/>
      <dgm:t>
        <a:bodyPr/>
        <a:lstStyle/>
        <a:p>
          <a:endParaRPr lang="en-US"/>
        </a:p>
      </dgm:t>
    </dgm:pt>
    <dgm:pt modelId="{DB31CBDF-6152-42B2-9488-350DEABF1977}" type="sibTrans" cxnId="{CE6C39AA-3F6C-4259-987C-96CD126B297F}">
      <dgm:prSet/>
      <dgm:spPr/>
      <dgm:t>
        <a:bodyPr/>
        <a:lstStyle/>
        <a:p>
          <a:endParaRPr lang="en-US"/>
        </a:p>
      </dgm:t>
    </dgm:pt>
    <dgm:pt modelId="{AC5EC943-9D23-4543-B943-6F99EB99D4FE}">
      <dgm:prSet phldrT="[Text]"/>
      <dgm:spPr/>
      <dgm:t>
        <a:bodyPr/>
        <a:lstStyle/>
        <a:p>
          <a:r>
            <a:rPr lang="en-US" b="1" dirty="0"/>
            <a:t>Hardware &amp; Resource Constraints</a:t>
          </a:r>
        </a:p>
      </dgm:t>
    </dgm:pt>
    <dgm:pt modelId="{D8077114-800F-4220-AEA1-595735053E07}" type="parTrans" cxnId="{FEF240D5-A064-4AAF-9633-3C3AEF0E578E}">
      <dgm:prSet/>
      <dgm:spPr/>
      <dgm:t>
        <a:bodyPr/>
        <a:lstStyle/>
        <a:p>
          <a:endParaRPr lang="en-US"/>
        </a:p>
      </dgm:t>
    </dgm:pt>
    <dgm:pt modelId="{8DB65E4F-E774-49DF-9D45-2AF7716CC02B}" type="sibTrans" cxnId="{FEF240D5-A064-4AAF-9633-3C3AEF0E578E}">
      <dgm:prSet/>
      <dgm:spPr/>
      <dgm:t>
        <a:bodyPr/>
        <a:lstStyle/>
        <a:p>
          <a:endParaRPr lang="en-US"/>
        </a:p>
      </dgm:t>
    </dgm:pt>
    <dgm:pt modelId="{574E5444-0FC9-4D4D-9B58-438254823271}">
      <dgm:prSet phldrT="[Text]"/>
      <dgm:spPr/>
      <dgm:t>
        <a:bodyPr/>
        <a:lstStyle/>
        <a:p>
          <a:r>
            <a:rPr lang="en-US" b="1" dirty="0" err="1"/>
            <a:t>Streamlit</a:t>
          </a:r>
          <a:r>
            <a:rPr lang="en-US" b="1" dirty="0"/>
            <a:t> Deployment Challenges</a:t>
          </a:r>
        </a:p>
      </dgm:t>
    </dgm:pt>
    <dgm:pt modelId="{5A5CA049-8418-4655-9FC9-2756E8DABF42}" type="parTrans" cxnId="{1828D56E-5CE1-490B-B9D4-3812E5E36AF6}">
      <dgm:prSet/>
      <dgm:spPr/>
      <dgm:t>
        <a:bodyPr/>
        <a:lstStyle/>
        <a:p>
          <a:endParaRPr lang="en-US"/>
        </a:p>
      </dgm:t>
    </dgm:pt>
    <dgm:pt modelId="{EFEAF718-63C0-463D-B32D-067BAC995B0F}" type="sibTrans" cxnId="{1828D56E-5CE1-490B-B9D4-3812E5E36AF6}">
      <dgm:prSet/>
      <dgm:spPr/>
      <dgm:t>
        <a:bodyPr/>
        <a:lstStyle/>
        <a:p>
          <a:endParaRPr lang="en-US"/>
        </a:p>
      </dgm:t>
    </dgm:pt>
    <dgm:pt modelId="{915CCAEE-2313-40A6-90D2-8D63C23E1D31}" type="pres">
      <dgm:prSet presAssocID="{A90BCFEF-620C-43DF-A123-1C4748193F7C}" presName="matrix" presStyleCnt="0">
        <dgm:presLayoutVars>
          <dgm:chMax val="1"/>
          <dgm:dir/>
          <dgm:resizeHandles val="exact"/>
        </dgm:presLayoutVars>
      </dgm:prSet>
      <dgm:spPr/>
    </dgm:pt>
    <dgm:pt modelId="{CD0AC7E0-5721-4BE8-9759-317BA1A5C0C2}" type="pres">
      <dgm:prSet presAssocID="{A90BCFEF-620C-43DF-A123-1C4748193F7C}" presName="diamond" presStyleLbl="bgShp" presStyleIdx="0" presStyleCnt="1"/>
      <dgm:spPr/>
    </dgm:pt>
    <dgm:pt modelId="{87957158-8745-49F2-AE96-BE40D16A5B7E}" type="pres">
      <dgm:prSet presAssocID="{A90BCFEF-620C-43DF-A123-1C4748193F7C}" presName="quad1" presStyleLbl="node1" presStyleIdx="0" presStyleCnt="4">
        <dgm:presLayoutVars>
          <dgm:chMax val="0"/>
          <dgm:chPref val="0"/>
          <dgm:bulletEnabled val="1"/>
        </dgm:presLayoutVars>
      </dgm:prSet>
      <dgm:spPr/>
    </dgm:pt>
    <dgm:pt modelId="{FB4CCF86-265A-4153-B80C-4BA4BCEEE6D2}" type="pres">
      <dgm:prSet presAssocID="{A90BCFEF-620C-43DF-A123-1C4748193F7C}" presName="quad2" presStyleLbl="node1" presStyleIdx="1" presStyleCnt="4">
        <dgm:presLayoutVars>
          <dgm:chMax val="0"/>
          <dgm:chPref val="0"/>
          <dgm:bulletEnabled val="1"/>
        </dgm:presLayoutVars>
      </dgm:prSet>
      <dgm:spPr/>
    </dgm:pt>
    <dgm:pt modelId="{425FD01B-AA96-49A2-A456-1A7DFF29B57C}" type="pres">
      <dgm:prSet presAssocID="{A90BCFEF-620C-43DF-A123-1C4748193F7C}" presName="quad3" presStyleLbl="node1" presStyleIdx="2" presStyleCnt="4">
        <dgm:presLayoutVars>
          <dgm:chMax val="0"/>
          <dgm:chPref val="0"/>
          <dgm:bulletEnabled val="1"/>
        </dgm:presLayoutVars>
      </dgm:prSet>
      <dgm:spPr/>
    </dgm:pt>
    <dgm:pt modelId="{9D983126-0F1D-4F47-B17D-47B9A19CFD18}" type="pres">
      <dgm:prSet presAssocID="{A90BCFEF-620C-43DF-A123-1C4748193F7C}" presName="quad4" presStyleLbl="node1" presStyleIdx="3" presStyleCnt="4">
        <dgm:presLayoutVars>
          <dgm:chMax val="0"/>
          <dgm:chPref val="0"/>
          <dgm:bulletEnabled val="1"/>
        </dgm:presLayoutVars>
      </dgm:prSet>
      <dgm:spPr/>
    </dgm:pt>
  </dgm:ptLst>
  <dgm:cxnLst>
    <dgm:cxn modelId="{852A440E-5035-4BF7-AA05-BB7FF6B7EA43}" type="presOf" srcId="{AC5EC943-9D23-4543-B943-6F99EB99D4FE}" destId="{425FD01B-AA96-49A2-A456-1A7DFF29B57C}" srcOrd="0" destOrd="0" presId="urn:microsoft.com/office/officeart/2005/8/layout/matrix3"/>
    <dgm:cxn modelId="{AB98EB5E-912D-49A7-9AE3-A92D129EAF3C}" type="presOf" srcId="{A90BCFEF-620C-43DF-A123-1C4748193F7C}" destId="{915CCAEE-2313-40A6-90D2-8D63C23E1D31}" srcOrd="0" destOrd="0" presId="urn:microsoft.com/office/officeart/2005/8/layout/matrix3"/>
    <dgm:cxn modelId="{0E55A56E-7BA1-4B58-894A-0A77D8AEA934}" type="presOf" srcId="{38DDDF98-89A1-4B45-A68C-46A192434420}" destId="{87957158-8745-49F2-AE96-BE40D16A5B7E}" srcOrd="0" destOrd="0" presId="urn:microsoft.com/office/officeart/2005/8/layout/matrix3"/>
    <dgm:cxn modelId="{1828D56E-5CE1-490B-B9D4-3812E5E36AF6}" srcId="{A90BCFEF-620C-43DF-A123-1C4748193F7C}" destId="{574E5444-0FC9-4D4D-9B58-438254823271}" srcOrd="3" destOrd="0" parTransId="{5A5CA049-8418-4655-9FC9-2756E8DABF42}" sibTransId="{EFEAF718-63C0-463D-B32D-067BAC995B0F}"/>
    <dgm:cxn modelId="{24449C76-CAE7-4787-A24C-8EE03446711D}" type="presOf" srcId="{574E5444-0FC9-4D4D-9B58-438254823271}" destId="{9D983126-0F1D-4F47-B17D-47B9A19CFD18}" srcOrd="0" destOrd="0" presId="urn:microsoft.com/office/officeart/2005/8/layout/matrix3"/>
    <dgm:cxn modelId="{6338C8A1-7E1F-4E85-8EFA-EF0B51625CED}" srcId="{A90BCFEF-620C-43DF-A123-1C4748193F7C}" destId="{38DDDF98-89A1-4B45-A68C-46A192434420}" srcOrd="0" destOrd="0" parTransId="{E3C365DC-DBBC-4A3D-8B3E-EFEDE00E5159}" sibTransId="{4E162A41-157F-4526-A627-57B5BDE31708}"/>
    <dgm:cxn modelId="{CE6C39AA-3F6C-4259-987C-96CD126B297F}" srcId="{A90BCFEF-620C-43DF-A123-1C4748193F7C}" destId="{DE6D9642-514D-4CF3-98D2-4F743DF797E7}" srcOrd="1" destOrd="0" parTransId="{7FF94EB4-E77C-4378-9FAB-3F28F030EC1C}" sibTransId="{DB31CBDF-6152-42B2-9488-350DEABF1977}"/>
    <dgm:cxn modelId="{8DBE2DC8-3C80-44FB-B362-EF2CFBA085D6}" type="presOf" srcId="{DE6D9642-514D-4CF3-98D2-4F743DF797E7}" destId="{FB4CCF86-265A-4153-B80C-4BA4BCEEE6D2}" srcOrd="0" destOrd="0" presId="urn:microsoft.com/office/officeart/2005/8/layout/matrix3"/>
    <dgm:cxn modelId="{FEF240D5-A064-4AAF-9633-3C3AEF0E578E}" srcId="{A90BCFEF-620C-43DF-A123-1C4748193F7C}" destId="{AC5EC943-9D23-4543-B943-6F99EB99D4FE}" srcOrd="2" destOrd="0" parTransId="{D8077114-800F-4220-AEA1-595735053E07}" sibTransId="{8DB65E4F-E774-49DF-9D45-2AF7716CC02B}"/>
    <dgm:cxn modelId="{C86C5788-F819-45B0-B3B3-DEB64DB0AB24}" type="presParOf" srcId="{915CCAEE-2313-40A6-90D2-8D63C23E1D31}" destId="{CD0AC7E0-5721-4BE8-9759-317BA1A5C0C2}" srcOrd="0" destOrd="0" presId="urn:microsoft.com/office/officeart/2005/8/layout/matrix3"/>
    <dgm:cxn modelId="{DB096DE3-BA4F-4599-9DC5-DA404E76813A}" type="presParOf" srcId="{915CCAEE-2313-40A6-90D2-8D63C23E1D31}" destId="{87957158-8745-49F2-AE96-BE40D16A5B7E}" srcOrd="1" destOrd="0" presId="urn:microsoft.com/office/officeart/2005/8/layout/matrix3"/>
    <dgm:cxn modelId="{34C5E9AF-ECF4-4C12-8654-C3262C626412}" type="presParOf" srcId="{915CCAEE-2313-40A6-90D2-8D63C23E1D31}" destId="{FB4CCF86-265A-4153-B80C-4BA4BCEEE6D2}" srcOrd="2" destOrd="0" presId="urn:microsoft.com/office/officeart/2005/8/layout/matrix3"/>
    <dgm:cxn modelId="{12C121AC-A744-4A4B-929E-591CC611EC47}" type="presParOf" srcId="{915CCAEE-2313-40A6-90D2-8D63C23E1D31}" destId="{425FD01B-AA96-49A2-A456-1A7DFF29B57C}" srcOrd="3" destOrd="0" presId="urn:microsoft.com/office/officeart/2005/8/layout/matrix3"/>
    <dgm:cxn modelId="{AD3B9987-7485-4D1F-A03A-02F535CB2F4D}" type="presParOf" srcId="{915CCAEE-2313-40A6-90D2-8D63C23E1D31}" destId="{9D983126-0F1D-4F47-B17D-47B9A19CFD1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180571-A16E-4550-A2FE-8A1D3BEC3488}">
      <dsp:nvSpPr>
        <dsp:cNvPr id="0" name=""/>
        <dsp:cNvSpPr/>
      </dsp:nvSpPr>
      <dsp:spPr>
        <a:xfrm rot="5400000">
          <a:off x="-179747" y="180063"/>
          <a:ext cx="1198317" cy="838822"/>
        </a:xfrm>
        <a:prstGeom prst="chevron">
          <a:avLst/>
        </a:prstGeom>
        <a:solidFill>
          <a:schemeClr val="accent3">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January</a:t>
          </a:r>
        </a:p>
      </dsp:txBody>
      <dsp:txXfrm rot="-5400000">
        <a:off x="1" y="419726"/>
        <a:ext cx="838822" cy="359495"/>
      </dsp:txXfrm>
    </dsp:sp>
    <dsp:sp modelId="{41691646-38C8-4FE8-BE5B-E01DF19645A1}">
      <dsp:nvSpPr>
        <dsp:cNvPr id="0" name=""/>
        <dsp:cNvSpPr/>
      </dsp:nvSpPr>
      <dsp:spPr>
        <a:xfrm rot="5400000">
          <a:off x="5287757" y="-4448620"/>
          <a:ext cx="778906" cy="9676777"/>
        </a:xfrm>
        <a:prstGeom prst="round2SameRect">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1" kern="1200" dirty="0"/>
            <a:t>Data Acquisition</a:t>
          </a:r>
          <a:br>
            <a:rPr lang="en-US" sz="1700" kern="1200" dirty="0"/>
          </a:br>
          <a:r>
            <a:rPr lang="en-US" sz="1700" kern="1200" dirty="0"/>
            <a:t>Plant leaf images are collected through the web platform, while environmental data (soil moisture, temperature, humidity) is gathered from IoT sensors in real time.</a:t>
          </a:r>
        </a:p>
      </dsp:txBody>
      <dsp:txXfrm rot="-5400000">
        <a:off x="838822" y="38338"/>
        <a:ext cx="9638754" cy="702860"/>
      </dsp:txXfrm>
    </dsp:sp>
    <dsp:sp modelId="{CCBC8774-E24E-4094-97E7-14183DC53077}">
      <dsp:nvSpPr>
        <dsp:cNvPr id="0" name=""/>
        <dsp:cNvSpPr/>
      </dsp:nvSpPr>
      <dsp:spPr>
        <a:xfrm rot="5400000">
          <a:off x="-179747" y="1230859"/>
          <a:ext cx="1198317" cy="838822"/>
        </a:xfrm>
        <a:prstGeom prst="chevron">
          <a:avLst/>
        </a:prstGeom>
        <a:solidFill>
          <a:schemeClr val="accent3">
            <a:hueOff val="903533"/>
            <a:satOff val="33333"/>
            <a:lumOff val="-4902"/>
            <a:alphaOff val="0"/>
          </a:schemeClr>
        </a:solidFill>
        <a:ln w="6350" cap="flat" cmpd="sng" algn="ctr">
          <a:solidFill>
            <a:schemeClr val="accent3">
              <a:hueOff val="903533"/>
              <a:satOff val="33333"/>
              <a:lumOff val="-4902"/>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February</a:t>
          </a:r>
        </a:p>
      </dsp:txBody>
      <dsp:txXfrm rot="-5400000">
        <a:off x="1" y="1470522"/>
        <a:ext cx="838822" cy="359495"/>
      </dsp:txXfrm>
    </dsp:sp>
    <dsp:sp modelId="{FAD0F4DA-E263-4417-912F-C61EEA373331}">
      <dsp:nvSpPr>
        <dsp:cNvPr id="0" name=""/>
        <dsp:cNvSpPr/>
      </dsp:nvSpPr>
      <dsp:spPr>
        <a:xfrm rot="5400000">
          <a:off x="5287757" y="-3397823"/>
          <a:ext cx="778906" cy="9676777"/>
        </a:xfrm>
        <a:prstGeom prst="round2SameRect">
          <a:avLst/>
        </a:prstGeom>
        <a:solidFill>
          <a:schemeClr val="lt1">
            <a:alpha val="90000"/>
            <a:hueOff val="0"/>
            <a:satOff val="0"/>
            <a:lumOff val="0"/>
            <a:alphaOff val="0"/>
          </a:schemeClr>
        </a:solidFill>
        <a:ln w="6350" cap="flat" cmpd="sng" algn="ctr">
          <a:solidFill>
            <a:schemeClr val="accent3">
              <a:hueOff val="903533"/>
              <a:satOff val="33333"/>
              <a:lumOff val="-4902"/>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1" kern="1200" dirty="0"/>
            <a:t>Disease Detection using MobileNetV2</a:t>
          </a:r>
          <a:br>
            <a:rPr lang="en-US" sz="1700" kern="1200" dirty="0"/>
          </a:br>
          <a:r>
            <a:rPr lang="en-US" sz="1700" kern="1200" dirty="0"/>
            <a:t>Preprocessed images are fed into a lightweight CNN (MobileNetV2) trained on labeled leaf datasets to classify diseases accurately and efficiently.</a:t>
          </a:r>
        </a:p>
      </dsp:txBody>
      <dsp:txXfrm rot="-5400000">
        <a:off x="838822" y="1089135"/>
        <a:ext cx="9638754" cy="702860"/>
      </dsp:txXfrm>
    </dsp:sp>
    <dsp:sp modelId="{F36F9CCE-88D7-43B8-8593-72294D9FFF55}">
      <dsp:nvSpPr>
        <dsp:cNvPr id="0" name=""/>
        <dsp:cNvSpPr/>
      </dsp:nvSpPr>
      <dsp:spPr>
        <a:xfrm rot="5400000">
          <a:off x="-179747" y="2281656"/>
          <a:ext cx="1198317" cy="838822"/>
        </a:xfrm>
        <a:prstGeom prst="chevron">
          <a:avLst/>
        </a:prstGeom>
        <a:solidFill>
          <a:schemeClr val="accent3">
            <a:hueOff val="1807066"/>
            <a:satOff val="66667"/>
            <a:lumOff val="-9804"/>
            <a:alphaOff val="0"/>
          </a:schemeClr>
        </a:solidFill>
        <a:ln w="6350" cap="flat" cmpd="sng" algn="ctr">
          <a:solidFill>
            <a:schemeClr val="accent3">
              <a:hueOff val="1807066"/>
              <a:satOff val="66667"/>
              <a:lumOff val="-9804"/>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March</a:t>
          </a:r>
        </a:p>
      </dsp:txBody>
      <dsp:txXfrm rot="-5400000">
        <a:off x="1" y="2521319"/>
        <a:ext cx="838822" cy="359495"/>
      </dsp:txXfrm>
    </dsp:sp>
    <dsp:sp modelId="{D08172D6-F97E-4798-899C-889FB3044E0E}">
      <dsp:nvSpPr>
        <dsp:cNvPr id="0" name=""/>
        <dsp:cNvSpPr/>
      </dsp:nvSpPr>
      <dsp:spPr>
        <a:xfrm rot="5400000">
          <a:off x="5287757" y="-2347027"/>
          <a:ext cx="778906" cy="9676777"/>
        </a:xfrm>
        <a:prstGeom prst="round2SameRect">
          <a:avLst/>
        </a:prstGeom>
        <a:solidFill>
          <a:schemeClr val="lt1">
            <a:alpha val="90000"/>
            <a:hueOff val="0"/>
            <a:satOff val="0"/>
            <a:lumOff val="0"/>
            <a:alphaOff val="0"/>
          </a:schemeClr>
        </a:solidFill>
        <a:ln w="6350" cap="flat" cmpd="sng" algn="ctr">
          <a:solidFill>
            <a:schemeClr val="accent3">
              <a:hueOff val="1807066"/>
              <a:satOff val="66667"/>
              <a:lumOff val="-9804"/>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1" kern="1200" dirty="0"/>
            <a:t>Irrigation Recommendation using Random Forest</a:t>
          </a:r>
          <a:br>
            <a:rPr lang="en-US" sz="1700" kern="1200" dirty="0"/>
          </a:br>
          <a:r>
            <a:rPr lang="en-US" sz="1700" kern="1200" dirty="0"/>
            <a:t>A Random Forest Regression model processes real-time environmental data to generate crop-specific, optimized irrigation plans.</a:t>
          </a:r>
        </a:p>
      </dsp:txBody>
      <dsp:txXfrm rot="-5400000">
        <a:off x="838822" y="2139931"/>
        <a:ext cx="9638754" cy="702860"/>
      </dsp:txXfrm>
    </dsp:sp>
    <dsp:sp modelId="{04246904-679E-48B6-BC6A-90EC515BBA18}">
      <dsp:nvSpPr>
        <dsp:cNvPr id="0" name=""/>
        <dsp:cNvSpPr/>
      </dsp:nvSpPr>
      <dsp:spPr>
        <a:xfrm rot="5400000">
          <a:off x="-179747" y="3332452"/>
          <a:ext cx="1198317" cy="838822"/>
        </a:xfrm>
        <a:prstGeom prst="chevron">
          <a:avLst/>
        </a:prstGeom>
        <a:solidFill>
          <a:schemeClr val="accent3">
            <a:hueOff val="2710599"/>
            <a:satOff val="100000"/>
            <a:lumOff val="-14706"/>
            <a:alphaOff val="0"/>
          </a:schemeClr>
        </a:solidFill>
        <a:ln w="6350" cap="flat" cmpd="sng" algn="ctr">
          <a:solidFill>
            <a:schemeClr val="accent3">
              <a:hueOff val="2710599"/>
              <a:satOff val="100000"/>
              <a:lumOff val="-14706"/>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US" sz="1700" kern="1200" dirty="0"/>
            <a:t>April</a:t>
          </a:r>
        </a:p>
      </dsp:txBody>
      <dsp:txXfrm rot="-5400000">
        <a:off x="1" y="3572115"/>
        <a:ext cx="838822" cy="359495"/>
      </dsp:txXfrm>
    </dsp:sp>
    <dsp:sp modelId="{69E83E7A-1FBD-49B4-ADE7-FC6066A3F9EE}">
      <dsp:nvSpPr>
        <dsp:cNvPr id="0" name=""/>
        <dsp:cNvSpPr/>
      </dsp:nvSpPr>
      <dsp:spPr>
        <a:xfrm rot="5400000">
          <a:off x="5287757" y="-1296230"/>
          <a:ext cx="778906" cy="9676777"/>
        </a:xfrm>
        <a:prstGeom prst="round2SameRect">
          <a:avLst/>
        </a:prstGeom>
        <a:solidFill>
          <a:schemeClr val="lt1">
            <a:alpha val="90000"/>
            <a:hueOff val="0"/>
            <a:satOff val="0"/>
            <a:lumOff val="0"/>
            <a:alphaOff val="0"/>
          </a:schemeClr>
        </a:solidFill>
        <a:ln w="6350" cap="flat" cmpd="sng" algn="ctr">
          <a:solidFill>
            <a:schemeClr val="accent3">
              <a:hueOff val="2710599"/>
              <a:satOff val="100000"/>
              <a:lumOff val="-14706"/>
              <a:alphaOff val="0"/>
            </a:schemeClr>
          </a:solidFill>
          <a:prstDash val="solid"/>
          <a:miter lim="800000"/>
        </a:ln>
        <a:effectLst/>
        <a:scene3d>
          <a:camera prst="orthographicFront"/>
          <a:lightRig rig="chilly" dir="t"/>
        </a:scene3d>
        <a:sp3d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None/>
          </a:pPr>
          <a:r>
            <a:rPr lang="en-US" sz="1700" b="1" kern="1200" dirty="0"/>
            <a:t>Web Application Deployment</a:t>
          </a:r>
          <a:br>
            <a:rPr lang="en-US" sz="1700" kern="1200" dirty="0"/>
          </a:br>
          <a:r>
            <a:rPr lang="en-US" sz="1700" kern="1200" dirty="0"/>
            <a:t>The complete system is integrated into a user-friendly Flask-based web app, allowing farmers to input images and data, and receive instant, actionable results.</a:t>
          </a:r>
        </a:p>
      </dsp:txBody>
      <dsp:txXfrm rot="-5400000">
        <a:off x="838822" y="3190728"/>
        <a:ext cx="963875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29DA90-1710-4D36-94A8-D542F786E58F}">
      <dsp:nvSpPr>
        <dsp:cNvPr id="0" name=""/>
        <dsp:cNvSpPr/>
      </dsp:nvSpPr>
      <dsp:spPr>
        <a:xfrm>
          <a:off x="788669" y="0"/>
          <a:ext cx="8938260" cy="4351338"/>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64559EE-74F1-4ECA-9170-901CFAA7B151}">
      <dsp:nvSpPr>
        <dsp:cNvPr id="0" name=""/>
        <dsp:cNvSpPr/>
      </dsp:nvSpPr>
      <dsp:spPr>
        <a:xfrm>
          <a:off x="4621" y="1305401"/>
          <a:ext cx="2020453" cy="174053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kern="1200" dirty="0"/>
            <a:t>Data Collection</a:t>
          </a:r>
          <a:endParaRPr lang="en-US" sz="1200" kern="1200" dirty="0"/>
        </a:p>
        <a:p>
          <a:pPr marL="0" lvl="0" indent="0" algn="ctr" defTabSz="533400">
            <a:lnSpc>
              <a:spcPct val="90000"/>
            </a:lnSpc>
            <a:spcBef>
              <a:spcPct val="0"/>
            </a:spcBef>
            <a:spcAft>
              <a:spcPct val="35000"/>
            </a:spcAft>
            <a:buFont typeface="Arial" panose="020B0604020202020204" pitchFamily="34" charset="0"/>
            <a:buNone/>
          </a:pPr>
          <a:r>
            <a:rPr lang="en-US" sz="1200" kern="1200" dirty="0"/>
            <a:t>Leaf images captured via web interface</a:t>
          </a:r>
        </a:p>
        <a:p>
          <a:pPr marL="0" lvl="0" indent="0" algn="ctr" defTabSz="533400">
            <a:lnSpc>
              <a:spcPct val="90000"/>
            </a:lnSpc>
            <a:spcBef>
              <a:spcPct val="0"/>
            </a:spcBef>
            <a:spcAft>
              <a:spcPct val="35000"/>
            </a:spcAft>
            <a:buFont typeface="Arial" panose="020B0604020202020204" pitchFamily="34" charset="0"/>
            <a:buNone/>
          </a:pPr>
          <a:r>
            <a:rPr lang="en-US" sz="1200" kern="1200" dirty="0"/>
            <a:t>Real-time environmental data from IoT sensors (soil moisture, humidity, temperature)</a:t>
          </a:r>
        </a:p>
      </dsp:txBody>
      <dsp:txXfrm>
        <a:off x="89587" y="1390367"/>
        <a:ext cx="1850521" cy="1570603"/>
      </dsp:txXfrm>
    </dsp:sp>
    <dsp:sp modelId="{1DF16FA2-70AE-4772-9D57-236E556A972F}">
      <dsp:nvSpPr>
        <dsp:cNvPr id="0" name=""/>
        <dsp:cNvSpPr/>
      </dsp:nvSpPr>
      <dsp:spPr>
        <a:xfrm>
          <a:off x="2126097" y="1305401"/>
          <a:ext cx="2020453" cy="174053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kern="1200" dirty="0"/>
            <a:t>Data Preprocessing</a:t>
          </a:r>
          <a:endParaRPr lang="en-US" sz="1200" kern="1200" dirty="0"/>
        </a:p>
        <a:p>
          <a:pPr marL="0" lvl="0" indent="0" algn="ctr" defTabSz="533400">
            <a:lnSpc>
              <a:spcPct val="90000"/>
            </a:lnSpc>
            <a:spcBef>
              <a:spcPct val="0"/>
            </a:spcBef>
            <a:spcAft>
              <a:spcPct val="35000"/>
            </a:spcAft>
            <a:buFont typeface="Arial" panose="020B0604020202020204" pitchFamily="34" charset="0"/>
            <a:buNone/>
          </a:pPr>
          <a:r>
            <a:rPr lang="en-US" sz="1200" kern="1200" dirty="0"/>
            <a:t>Leaf images are resized, normalized, and noise-filtered</a:t>
          </a:r>
        </a:p>
        <a:p>
          <a:pPr marL="0" lvl="0" indent="0" algn="ctr" defTabSz="533400">
            <a:lnSpc>
              <a:spcPct val="90000"/>
            </a:lnSpc>
            <a:spcBef>
              <a:spcPct val="0"/>
            </a:spcBef>
            <a:spcAft>
              <a:spcPct val="35000"/>
            </a:spcAft>
            <a:buFont typeface="Arial" panose="020B0604020202020204" pitchFamily="34" charset="0"/>
            <a:buNone/>
          </a:pPr>
          <a:r>
            <a:rPr lang="en-US" sz="1200" kern="1200" dirty="0"/>
            <a:t>Environmental data is cleaned and standardized for model input</a:t>
          </a:r>
        </a:p>
      </dsp:txBody>
      <dsp:txXfrm>
        <a:off x="2211063" y="1390367"/>
        <a:ext cx="1850521" cy="1570603"/>
      </dsp:txXfrm>
    </dsp:sp>
    <dsp:sp modelId="{11F3AFE8-6C00-489D-8667-DABA3DD58685}">
      <dsp:nvSpPr>
        <dsp:cNvPr id="0" name=""/>
        <dsp:cNvSpPr/>
      </dsp:nvSpPr>
      <dsp:spPr>
        <a:xfrm>
          <a:off x="4247573" y="1305401"/>
          <a:ext cx="2020453" cy="174053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kern="1200" dirty="0"/>
            <a:t>Disease Detection Module</a:t>
          </a:r>
          <a:endParaRPr lang="en-US" sz="1200" kern="1200" dirty="0"/>
        </a:p>
        <a:p>
          <a:pPr marL="0" lvl="0" indent="0" algn="ctr" defTabSz="533400">
            <a:lnSpc>
              <a:spcPct val="90000"/>
            </a:lnSpc>
            <a:spcBef>
              <a:spcPct val="0"/>
            </a:spcBef>
            <a:spcAft>
              <a:spcPct val="35000"/>
            </a:spcAft>
            <a:buFont typeface="Arial" panose="020B0604020202020204" pitchFamily="34" charset="0"/>
            <a:buNone/>
          </a:pPr>
          <a:r>
            <a:rPr lang="en-US" sz="1200" kern="1200" dirty="0"/>
            <a:t>MobileNetV2 classifies leaf images into disease categories</a:t>
          </a:r>
        </a:p>
        <a:p>
          <a:pPr marL="0" lvl="0" indent="0" algn="ctr" defTabSz="533400">
            <a:lnSpc>
              <a:spcPct val="90000"/>
            </a:lnSpc>
            <a:spcBef>
              <a:spcPct val="0"/>
            </a:spcBef>
            <a:spcAft>
              <a:spcPct val="35000"/>
            </a:spcAft>
            <a:buFont typeface="Arial" panose="020B0604020202020204" pitchFamily="34" charset="0"/>
            <a:buNone/>
          </a:pPr>
          <a:r>
            <a:rPr lang="en-US" sz="1200" kern="1200" dirty="0"/>
            <a:t>Outputs a diagnosis with a confidence score</a:t>
          </a:r>
        </a:p>
      </dsp:txBody>
      <dsp:txXfrm>
        <a:off x="4332539" y="1390367"/>
        <a:ext cx="1850521" cy="1570603"/>
      </dsp:txXfrm>
    </dsp:sp>
    <dsp:sp modelId="{1AB16CBB-5DE4-4334-98BE-2406A0EA04BD}">
      <dsp:nvSpPr>
        <dsp:cNvPr id="0" name=""/>
        <dsp:cNvSpPr/>
      </dsp:nvSpPr>
      <dsp:spPr>
        <a:xfrm>
          <a:off x="6369049" y="1305401"/>
          <a:ext cx="2020453" cy="174053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kern="1200" dirty="0"/>
            <a:t>Irrigation Recommendation Module</a:t>
          </a:r>
          <a:endParaRPr lang="en-US" sz="1200" kern="1200" dirty="0"/>
        </a:p>
        <a:p>
          <a:pPr marL="0" lvl="0" indent="0" algn="ctr" defTabSz="533400">
            <a:lnSpc>
              <a:spcPct val="90000"/>
            </a:lnSpc>
            <a:spcBef>
              <a:spcPct val="0"/>
            </a:spcBef>
            <a:spcAft>
              <a:spcPct val="35000"/>
            </a:spcAft>
            <a:buFont typeface="Arial" panose="020B0604020202020204" pitchFamily="34" charset="0"/>
            <a:buNone/>
          </a:pPr>
          <a:r>
            <a:rPr lang="en-US" sz="1200" kern="1200" dirty="0"/>
            <a:t>Random Forest model predicts ideal water quantity based on current conditions</a:t>
          </a:r>
        </a:p>
        <a:p>
          <a:pPr marL="0" lvl="0" indent="0" algn="ctr" defTabSz="533400">
            <a:lnSpc>
              <a:spcPct val="90000"/>
            </a:lnSpc>
            <a:spcBef>
              <a:spcPct val="0"/>
            </a:spcBef>
            <a:spcAft>
              <a:spcPct val="35000"/>
            </a:spcAft>
            <a:buFont typeface="Arial" panose="020B0604020202020204" pitchFamily="34" charset="0"/>
            <a:buNone/>
          </a:pPr>
          <a:r>
            <a:rPr lang="en-US" sz="1200" kern="1200" dirty="0"/>
            <a:t>Uses temperature, humidity, soil moisture, and rainfall predictions</a:t>
          </a:r>
        </a:p>
      </dsp:txBody>
      <dsp:txXfrm>
        <a:off x="6454015" y="1390367"/>
        <a:ext cx="1850521" cy="1570603"/>
      </dsp:txXfrm>
    </dsp:sp>
    <dsp:sp modelId="{531EE596-452D-4A50-904C-B9F4709B4688}">
      <dsp:nvSpPr>
        <dsp:cNvPr id="0" name=""/>
        <dsp:cNvSpPr/>
      </dsp:nvSpPr>
      <dsp:spPr>
        <a:xfrm>
          <a:off x="8490525" y="1305401"/>
          <a:ext cx="2020453" cy="1740535"/>
        </a:xfrm>
        <a:prstGeom prst="roundRect">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Font typeface="Arial" panose="020B0604020202020204" pitchFamily="34" charset="0"/>
            <a:buNone/>
          </a:pPr>
          <a:r>
            <a:rPr lang="en-US" sz="1200" b="1" kern="1200" dirty="0"/>
            <a:t>Web Platform Interface</a:t>
          </a:r>
          <a:endParaRPr lang="en-US" sz="1200" kern="1200" dirty="0"/>
        </a:p>
        <a:p>
          <a:pPr marL="0" lvl="0" indent="0" algn="ctr" defTabSz="533400">
            <a:lnSpc>
              <a:spcPct val="90000"/>
            </a:lnSpc>
            <a:spcBef>
              <a:spcPct val="0"/>
            </a:spcBef>
            <a:spcAft>
              <a:spcPct val="35000"/>
            </a:spcAft>
            <a:buFont typeface="Arial" panose="020B0604020202020204" pitchFamily="34" charset="0"/>
            <a:buNone/>
          </a:pPr>
          <a:r>
            <a:rPr lang="en-US" sz="1200" kern="1200" dirty="0"/>
            <a:t>Flask-based dashboard displays results instantly</a:t>
          </a:r>
        </a:p>
        <a:p>
          <a:pPr marL="0" lvl="0" indent="0" algn="ctr" defTabSz="533400">
            <a:lnSpc>
              <a:spcPct val="90000"/>
            </a:lnSpc>
            <a:spcBef>
              <a:spcPct val="0"/>
            </a:spcBef>
            <a:spcAft>
              <a:spcPct val="35000"/>
            </a:spcAft>
            <a:buFont typeface="Arial" panose="020B0604020202020204" pitchFamily="34" charset="0"/>
            <a:buNone/>
          </a:pPr>
          <a:r>
            <a:rPr lang="en-US" sz="1200" kern="1200" dirty="0"/>
            <a:t>Farmers can upload images, enter data, and view insights in real time</a:t>
          </a:r>
        </a:p>
      </dsp:txBody>
      <dsp:txXfrm>
        <a:off x="8575491" y="1390367"/>
        <a:ext cx="1850521" cy="15706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A4DF2-1853-4DD1-99C9-5B60F337C8AB}">
      <dsp:nvSpPr>
        <dsp:cNvPr id="0" name=""/>
        <dsp:cNvSpPr/>
      </dsp:nvSpPr>
      <dsp:spPr>
        <a:xfrm>
          <a:off x="0" y="1691"/>
          <a:ext cx="7307943" cy="5382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Dataset Used</a:t>
          </a:r>
        </a:p>
      </dsp:txBody>
      <dsp:txXfrm>
        <a:off x="26273" y="27964"/>
        <a:ext cx="7255397" cy="485654"/>
      </dsp:txXfrm>
    </dsp:sp>
    <dsp:sp modelId="{13055F88-930C-4E99-8E8E-B58BE495B2C4}">
      <dsp:nvSpPr>
        <dsp:cNvPr id="0" name=""/>
        <dsp:cNvSpPr/>
      </dsp:nvSpPr>
      <dsp:spPr>
        <a:xfrm>
          <a:off x="0" y="539891"/>
          <a:ext cx="730794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Leaf image + sensor data; manually and IoT-collected</a:t>
          </a:r>
        </a:p>
      </dsp:txBody>
      <dsp:txXfrm>
        <a:off x="0" y="539891"/>
        <a:ext cx="7307943" cy="380880"/>
      </dsp:txXfrm>
    </dsp:sp>
    <dsp:sp modelId="{4D99F414-5E48-4B2D-B9F2-20F30A8CCCDE}">
      <dsp:nvSpPr>
        <dsp:cNvPr id="0" name=""/>
        <dsp:cNvSpPr/>
      </dsp:nvSpPr>
      <dsp:spPr>
        <a:xfrm>
          <a:off x="0" y="920771"/>
          <a:ext cx="7307943" cy="538200"/>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Disease Detection Results</a:t>
          </a:r>
        </a:p>
      </dsp:txBody>
      <dsp:txXfrm>
        <a:off x="26273" y="947044"/>
        <a:ext cx="7255397" cy="485654"/>
      </dsp:txXfrm>
    </dsp:sp>
    <dsp:sp modelId="{95213D62-AF34-424D-8DF1-0CDCF5B7BABC}">
      <dsp:nvSpPr>
        <dsp:cNvPr id="0" name=""/>
        <dsp:cNvSpPr/>
      </dsp:nvSpPr>
      <dsp:spPr>
        <a:xfrm>
          <a:off x="0" y="1458971"/>
          <a:ext cx="730794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MobileNetV2 – 96.3%, fast, real-time performance</a:t>
          </a:r>
        </a:p>
      </dsp:txBody>
      <dsp:txXfrm>
        <a:off x="0" y="1458971"/>
        <a:ext cx="7307943" cy="380880"/>
      </dsp:txXfrm>
    </dsp:sp>
    <dsp:sp modelId="{6713B0C2-BA8B-4517-B2B9-311AEC9B1A53}">
      <dsp:nvSpPr>
        <dsp:cNvPr id="0" name=""/>
        <dsp:cNvSpPr/>
      </dsp:nvSpPr>
      <dsp:spPr>
        <a:xfrm>
          <a:off x="0" y="1859756"/>
          <a:ext cx="7307943" cy="538200"/>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Irrigation Prediction</a:t>
          </a:r>
        </a:p>
      </dsp:txBody>
      <dsp:txXfrm>
        <a:off x="26273" y="1886029"/>
        <a:ext cx="7255397" cy="485654"/>
      </dsp:txXfrm>
    </dsp:sp>
    <dsp:sp modelId="{74A554AC-ADE7-45F1-AE0E-CBDD15E7F886}">
      <dsp:nvSpPr>
        <dsp:cNvPr id="0" name=""/>
        <dsp:cNvSpPr/>
      </dsp:nvSpPr>
      <dsp:spPr>
        <a:xfrm>
          <a:off x="0" y="2378051"/>
          <a:ext cx="730794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RFR model – 0.89 </a:t>
          </a:r>
          <a:r>
            <a:rPr lang="en-US" sz="1800" kern="1200" dirty="0">
              <a:latin typeface="+mn-lt"/>
            </a:rPr>
            <a:t>R² score; accurate and scalable</a:t>
          </a:r>
          <a:r>
            <a:rPr lang="en-US" sz="1800" kern="1200" dirty="0">
              <a:latin typeface="Eras Bold ITC" panose="020B0907030504020204" pitchFamily="34" charset="0"/>
            </a:rPr>
            <a:t> </a:t>
          </a:r>
          <a:endParaRPr lang="en-US" sz="1800" kern="1200" dirty="0"/>
        </a:p>
      </dsp:txBody>
      <dsp:txXfrm>
        <a:off x="0" y="2378051"/>
        <a:ext cx="7307943" cy="380880"/>
      </dsp:txXfrm>
    </dsp:sp>
    <dsp:sp modelId="{189A1FE6-5B2A-47A3-A5F0-89D5227B1EE7}">
      <dsp:nvSpPr>
        <dsp:cNvPr id="0" name=""/>
        <dsp:cNvSpPr/>
      </dsp:nvSpPr>
      <dsp:spPr>
        <a:xfrm>
          <a:off x="0" y="2758931"/>
          <a:ext cx="7307943" cy="538200"/>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Model Comparison</a:t>
          </a:r>
        </a:p>
      </dsp:txBody>
      <dsp:txXfrm>
        <a:off x="26273" y="2785204"/>
        <a:ext cx="7255397" cy="485654"/>
      </dsp:txXfrm>
    </dsp:sp>
    <dsp:sp modelId="{9E1B31FF-6139-4C34-8B0F-34447A79E0F8}">
      <dsp:nvSpPr>
        <dsp:cNvPr id="0" name=""/>
        <dsp:cNvSpPr/>
      </dsp:nvSpPr>
      <dsp:spPr>
        <a:xfrm>
          <a:off x="0" y="3297131"/>
          <a:ext cx="730794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MobileNetV2 &gt; VGG16 (speed); RFR &gt; Linear, SVM</a:t>
          </a:r>
        </a:p>
      </dsp:txBody>
      <dsp:txXfrm>
        <a:off x="0" y="3297131"/>
        <a:ext cx="7307943" cy="380880"/>
      </dsp:txXfrm>
    </dsp:sp>
    <dsp:sp modelId="{907A0A52-DBD7-48D2-983C-58E1F8F0660B}">
      <dsp:nvSpPr>
        <dsp:cNvPr id="0" name=""/>
        <dsp:cNvSpPr/>
      </dsp:nvSpPr>
      <dsp:spPr>
        <a:xfrm>
          <a:off x="0" y="3678011"/>
          <a:ext cx="7307943" cy="5382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Output Showcase</a:t>
          </a:r>
        </a:p>
      </dsp:txBody>
      <dsp:txXfrm>
        <a:off x="26273" y="3704284"/>
        <a:ext cx="7255397" cy="485654"/>
      </dsp:txXfrm>
    </dsp:sp>
    <dsp:sp modelId="{8F401CC6-9663-4BB4-9F76-CCFCAF11783C}">
      <dsp:nvSpPr>
        <dsp:cNvPr id="0" name=""/>
        <dsp:cNvSpPr/>
      </dsp:nvSpPr>
      <dsp:spPr>
        <a:xfrm>
          <a:off x="0" y="4216211"/>
          <a:ext cx="7307943"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027"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Web Interface displays disease and irrigation predications</a:t>
          </a:r>
        </a:p>
      </dsp:txBody>
      <dsp:txXfrm>
        <a:off x="0" y="4216211"/>
        <a:ext cx="7307943" cy="3808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AC7E0-5721-4BE8-9759-317BA1A5C0C2}">
      <dsp:nvSpPr>
        <dsp:cNvPr id="0" name=""/>
        <dsp:cNvSpPr/>
      </dsp:nvSpPr>
      <dsp:spPr>
        <a:xfrm>
          <a:off x="3082131" y="0"/>
          <a:ext cx="4351338" cy="4351338"/>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957158-8745-49F2-AE96-BE40D16A5B7E}">
      <dsp:nvSpPr>
        <dsp:cNvPr id="0" name=""/>
        <dsp:cNvSpPr/>
      </dsp:nvSpPr>
      <dsp:spPr>
        <a:xfrm>
          <a:off x="3495508" y="413377"/>
          <a:ext cx="1697021" cy="16970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Data Collection Issues</a:t>
          </a:r>
          <a:br>
            <a:rPr lang="en-US" sz="2000" kern="1200" dirty="0"/>
          </a:br>
          <a:endParaRPr lang="en-US" sz="2000" kern="1200" dirty="0"/>
        </a:p>
      </dsp:txBody>
      <dsp:txXfrm>
        <a:off x="3578350" y="496219"/>
        <a:ext cx="1531337" cy="1531337"/>
      </dsp:txXfrm>
    </dsp:sp>
    <dsp:sp modelId="{FB4CCF86-265A-4153-B80C-4BA4BCEEE6D2}">
      <dsp:nvSpPr>
        <dsp:cNvPr id="0" name=""/>
        <dsp:cNvSpPr/>
      </dsp:nvSpPr>
      <dsp:spPr>
        <a:xfrm>
          <a:off x="5323070" y="413377"/>
          <a:ext cx="1697021" cy="169702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Model Limitations</a:t>
          </a:r>
        </a:p>
      </dsp:txBody>
      <dsp:txXfrm>
        <a:off x="5405912" y="496219"/>
        <a:ext cx="1531337" cy="1531337"/>
      </dsp:txXfrm>
    </dsp:sp>
    <dsp:sp modelId="{425FD01B-AA96-49A2-A456-1A7DFF29B57C}">
      <dsp:nvSpPr>
        <dsp:cNvPr id="0" name=""/>
        <dsp:cNvSpPr/>
      </dsp:nvSpPr>
      <dsp:spPr>
        <a:xfrm>
          <a:off x="3495508" y="2240939"/>
          <a:ext cx="1697021" cy="1697021"/>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a:t>Hardware &amp; Resource Constraints</a:t>
          </a:r>
        </a:p>
      </dsp:txBody>
      <dsp:txXfrm>
        <a:off x="3578350" y="2323781"/>
        <a:ext cx="1531337" cy="1531337"/>
      </dsp:txXfrm>
    </dsp:sp>
    <dsp:sp modelId="{9D983126-0F1D-4F47-B17D-47B9A19CFD18}">
      <dsp:nvSpPr>
        <dsp:cNvPr id="0" name=""/>
        <dsp:cNvSpPr/>
      </dsp:nvSpPr>
      <dsp:spPr>
        <a:xfrm>
          <a:off x="5323070" y="2240939"/>
          <a:ext cx="1697021" cy="1697021"/>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dirty="0" err="1"/>
            <a:t>Streamlit</a:t>
          </a:r>
          <a:r>
            <a:rPr lang="en-US" sz="2000" b="1" kern="1200" dirty="0"/>
            <a:t> Deployment Challenges</a:t>
          </a:r>
        </a:p>
      </dsp:txBody>
      <dsp:txXfrm>
        <a:off x="5405912" y="2323781"/>
        <a:ext cx="1531337" cy="153133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ADFF7B-7876-476D-9817-44EEECDE7C77}" type="datetimeFigureOut">
              <a:rPr lang="en-IN" smtClean="0"/>
              <a:t>24-5-25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DFC35-57B6-4606-A2D9-F0222A5C8A74}" type="slidenum">
              <a:rPr lang="en-IN" smtClean="0"/>
              <a:t>‹#›</a:t>
            </a:fld>
            <a:endParaRPr lang="en-IN"/>
          </a:p>
        </p:txBody>
      </p:sp>
    </p:spTree>
    <p:extLst>
      <p:ext uri="{BB962C8B-B14F-4D97-AF65-F5344CB8AC3E}">
        <p14:creationId xmlns:p14="http://schemas.microsoft.com/office/powerpoint/2010/main" val="3923597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1DFC35-57B6-4606-A2D9-F0222A5C8A74}" type="slidenum">
              <a:rPr lang="en-IN" smtClean="0"/>
              <a:t>7</a:t>
            </a:fld>
            <a:endParaRPr lang="en-IN"/>
          </a:p>
        </p:txBody>
      </p:sp>
    </p:spTree>
    <p:extLst>
      <p:ext uri="{BB962C8B-B14F-4D97-AF65-F5344CB8AC3E}">
        <p14:creationId xmlns:p14="http://schemas.microsoft.com/office/powerpoint/2010/main" val="2064105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7" name="Title 6"/>
          <p:cNvSpPr>
            <a:spLocks noGrp="1"/>
          </p:cNvSpPr>
          <p:nvPr>
            <p:ph type="title"/>
          </p:nvPr>
        </p:nvSpPr>
        <p:spPr/>
        <p:txBody>
          <a:bodyPr/>
          <a:lstStyle/>
          <a:p>
            <a:r>
              <a:rPr lang="en-US"/>
              <a:t>Click to edit Master title style</a:t>
            </a:r>
            <a:endParaRPr lang="en-IN"/>
          </a:p>
        </p:txBody>
      </p:sp>
      <p:sp>
        <p:nvSpPr>
          <p:cNvPr id="2" name="Date Placeholder 3">
            <a:extLst>
              <a:ext uri="{FF2B5EF4-FFF2-40B4-BE49-F238E27FC236}">
                <a16:creationId xmlns:a16="http://schemas.microsoft.com/office/drawing/2014/main" id="{D979A335-BFB9-AAF4-8BAA-F6AA4FD1DDC2}"/>
              </a:ext>
            </a:extLst>
          </p:cNvPr>
          <p:cNvSpPr>
            <a:spLocks noGrp="1"/>
          </p:cNvSpPr>
          <p:nvPr>
            <p:ph type="dt" sz="half" idx="10"/>
          </p:nvPr>
        </p:nvSpPr>
        <p:spPr/>
        <p:txBody>
          <a:bodyPr/>
          <a:lstStyle>
            <a:lvl1pPr>
              <a:defRPr/>
            </a:lvl1pPr>
          </a:lstStyle>
          <a:p>
            <a:fld id="{689FF23B-171D-471C-BD36-2D0F3A67807C}" type="datetime1">
              <a:rPr lang="en-IN" smtClean="0"/>
              <a:t>24-5-25</a:t>
            </a:fld>
            <a:endParaRPr lang="en-IN"/>
          </a:p>
        </p:txBody>
      </p:sp>
      <p:sp>
        <p:nvSpPr>
          <p:cNvPr id="4" name="Footer Placeholder 4">
            <a:extLst>
              <a:ext uri="{FF2B5EF4-FFF2-40B4-BE49-F238E27FC236}">
                <a16:creationId xmlns:a16="http://schemas.microsoft.com/office/drawing/2014/main" id="{724E6499-99E1-5E0A-F4D8-0B5071E41E9E}"/>
              </a:ext>
            </a:extLst>
          </p:cNvPr>
          <p:cNvSpPr>
            <a:spLocks noGrp="1"/>
          </p:cNvSpPr>
          <p:nvPr>
            <p:ph type="ftr" sz="quarter" idx="11"/>
          </p:nvPr>
        </p:nvSpPr>
        <p:spPr/>
        <p:txBody>
          <a:bodyPr/>
          <a:lstStyle>
            <a:lvl1pPr>
              <a:defRPr/>
            </a:lvl1pPr>
          </a:lstStyle>
          <a:p>
            <a:endParaRPr lang="en-IN"/>
          </a:p>
        </p:txBody>
      </p:sp>
      <p:sp>
        <p:nvSpPr>
          <p:cNvPr id="5" name="Slide Number Placeholder 5">
            <a:extLst>
              <a:ext uri="{FF2B5EF4-FFF2-40B4-BE49-F238E27FC236}">
                <a16:creationId xmlns:a16="http://schemas.microsoft.com/office/drawing/2014/main" id="{F4675483-2FD4-D24E-DADC-E63111D5D075}"/>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907453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8287074-245E-87F5-DFC8-F77FA4B66C09}"/>
              </a:ext>
            </a:extLst>
          </p:cNvPr>
          <p:cNvSpPr>
            <a:spLocks noGrp="1"/>
          </p:cNvSpPr>
          <p:nvPr>
            <p:ph type="dt" sz="half" idx="10"/>
          </p:nvPr>
        </p:nvSpPr>
        <p:spPr/>
        <p:txBody>
          <a:bodyPr/>
          <a:lstStyle>
            <a:lvl1pPr>
              <a:defRPr/>
            </a:lvl1pPr>
          </a:lstStyle>
          <a:p>
            <a:fld id="{107C52A0-4C51-420B-BF57-FAF0CD0E6621}" type="datetime1">
              <a:rPr lang="en-IN" smtClean="0"/>
              <a:t>24-5-25</a:t>
            </a:fld>
            <a:endParaRPr lang="en-IN"/>
          </a:p>
        </p:txBody>
      </p:sp>
      <p:sp>
        <p:nvSpPr>
          <p:cNvPr id="5" name="Footer Placeholder 4">
            <a:extLst>
              <a:ext uri="{FF2B5EF4-FFF2-40B4-BE49-F238E27FC236}">
                <a16:creationId xmlns:a16="http://schemas.microsoft.com/office/drawing/2014/main" id="{21267015-6888-E53F-F21D-DC01C60BBFC1}"/>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211566B7-60AE-81B8-5DE4-D6BFD289C851}"/>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5018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34291"/>
            <a:ext cx="2628900" cy="5442672"/>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1" y="734291"/>
            <a:ext cx="7734300" cy="544267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CEEC42-DA93-168A-2B53-EF25A3731A49}"/>
              </a:ext>
            </a:extLst>
          </p:cNvPr>
          <p:cNvSpPr>
            <a:spLocks noGrp="1"/>
          </p:cNvSpPr>
          <p:nvPr>
            <p:ph type="dt" sz="half" idx="10"/>
          </p:nvPr>
        </p:nvSpPr>
        <p:spPr/>
        <p:txBody>
          <a:bodyPr/>
          <a:lstStyle>
            <a:lvl1pPr>
              <a:defRPr/>
            </a:lvl1pPr>
          </a:lstStyle>
          <a:p>
            <a:fld id="{4F72F860-3138-4D6D-8E16-7172FEACE899}" type="datetime1">
              <a:rPr lang="en-IN" smtClean="0"/>
              <a:t>24-5-25</a:t>
            </a:fld>
            <a:endParaRPr lang="en-IN"/>
          </a:p>
        </p:txBody>
      </p:sp>
      <p:sp>
        <p:nvSpPr>
          <p:cNvPr id="5" name="Footer Placeholder 4">
            <a:extLst>
              <a:ext uri="{FF2B5EF4-FFF2-40B4-BE49-F238E27FC236}">
                <a16:creationId xmlns:a16="http://schemas.microsoft.com/office/drawing/2014/main" id="{7ACAB2B8-EC58-8D37-46A2-4312FBD9C99D}"/>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490C8FE-9ACC-AEDE-88A1-C2C2CA5C850D}"/>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778603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D242E6-CFCB-473D-8DE4-DBEBF5C17537}"/>
              </a:ext>
            </a:extLst>
          </p:cNvPr>
          <p:cNvSpPr>
            <a:spLocks noGrp="1"/>
          </p:cNvSpPr>
          <p:nvPr>
            <p:ph type="dt" sz="half" idx="10"/>
          </p:nvPr>
        </p:nvSpPr>
        <p:spPr/>
        <p:txBody>
          <a:bodyPr/>
          <a:lstStyle>
            <a:lvl1pPr>
              <a:defRPr/>
            </a:lvl1pPr>
          </a:lstStyle>
          <a:p>
            <a:fld id="{1FC64AC5-3894-4FBB-8975-13EB1DB8DC29}" type="datetime1">
              <a:rPr lang="en-IN" smtClean="0"/>
              <a:t>24-5-25</a:t>
            </a:fld>
            <a:endParaRPr lang="en-IN"/>
          </a:p>
        </p:txBody>
      </p:sp>
      <p:sp>
        <p:nvSpPr>
          <p:cNvPr id="5" name="Footer Placeholder 4">
            <a:extLst>
              <a:ext uri="{FF2B5EF4-FFF2-40B4-BE49-F238E27FC236}">
                <a16:creationId xmlns:a16="http://schemas.microsoft.com/office/drawing/2014/main" id="{6B3B7CD5-2550-DB8D-26F8-027AF7E19059}"/>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7D6C51F-13A2-B94E-0452-050561AA0151}"/>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6179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855CF0-ABD6-66F1-67F5-836326ABE091}"/>
              </a:ext>
            </a:extLst>
          </p:cNvPr>
          <p:cNvSpPr>
            <a:spLocks noGrp="1"/>
          </p:cNvSpPr>
          <p:nvPr>
            <p:ph type="dt" sz="half" idx="10"/>
          </p:nvPr>
        </p:nvSpPr>
        <p:spPr/>
        <p:txBody>
          <a:bodyPr/>
          <a:lstStyle>
            <a:lvl1pPr>
              <a:defRPr/>
            </a:lvl1pPr>
          </a:lstStyle>
          <a:p>
            <a:fld id="{08C1E13E-385D-4576-A100-69A004E17DA6}" type="datetime1">
              <a:rPr lang="en-IN" smtClean="0"/>
              <a:t>24-5-25</a:t>
            </a:fld>
            <a:endParaRPr lang="en-IN"/>
          </a:p>
        </p:txBody>
      </p:sp>
      <p:sp>
        <p:nvSpPr>
          <p:cNvPr id="5" name="Footer Placeholder 4">
            <a:extLst>
              <a:ext uri="{FF2B5EF4-FFF2-40B4-BE49-F238E27FC236}">
                <a16:creationId xmlns:a16="http://schemas.microsoft.com/office/drawing/2014/main" id="{B80945ED-DEA5-AD26-0679-3CCE60586D0B}"/>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D362C1ED-31B6-07E2-4040-23F46BA659DE}"/>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2223027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84FF1E6-C3FD-8DC1-9688-6478CAF8464C}"/>
              </a:ext>
            </a:extLst>
          </p:cNvPr>
          <p:cNvSpPr>
            <a:spLocks noGrp="1"/>
          </p:cNvSpPr>
          <p:nvPr>
            <p:ph type="dt" sz="half" idx="10"/>
          </p:nvPr>
        </p:nvSpPr>
        <p:spPr/>
        <p:txBody>
          <a:bodyPr/>
          <a:lstStyle>
            <a:lvl1pPr>
              <a:defRPr/>
            </a:lvl1pPr>
          </a:lstStyle>
          <a:p>
            <a:fld id="{B4AA223D-2542-4258-9E8D-7AA5AD35F6CD}" type="datetime1">
              <a:rPr lang="en-IN" smtClean="0"/>
              <a:t>24-5-25</a:t>
            </a:fld>
            <a:endParaRPr lang="en-IN"/>
          </a:p>
        </p:txBody>
      </p:sp>
      <p:sp>
        <p:nvSpPr>
          <p:cNvPr id="6" name="Footer Placeholder 5">
            <a:extLst>
              <a:ext uri="{FF2B5EF4-FFF2-40B4-BE49-F238E27FC236}">
                <a16:creationId xmlns:a16="http://schemas.microsoft.com/office/drawing/2014/main" id="{0C9A91A9-C2A8-B8FC-7EDD-9663FD0B181D}"/>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CBFE2D58-A2BD-6749-279B-7D28B387D1CF}"/>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441987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866776"/>
            <a:ext cx="10515600" cy="823912"/>
          </a:xfrm>
        </p:spPr>
        <p:txBody>
          <a:bodyPr/>
          <a:lstStyle/>
          <a:p>
            <a:r>
              <a:rPr lang="en-US"/>
              <a:t>Click to edit Master title style</a:t>
            </a:r>
            <a:endParaRPr lang="en-IN"/>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3A1B3C8-B474-4F6E-6BB3-FA075D69C204}"/>
              </a:ext>
            </a:extLst>
          </p:cNvPr>
          <p:cNvSpPr>
            <a:spLocks noGrp="1"/>
          </p:cNvSpPr>
          <p:nvPr>
            <p:ph type="dt" sz="half" idx="10"/>
          </p:nvPr>
        </p:nvSpPr>
        <p:spPr/>
        <p:txBody>
          <a:bodyPr/>
          <a:lstStyle>
            <a:lvl1pPr>
              <a:defRPr/>
            </a:lvl1pPr>
          </a:lstStyle>
          <a:p>
            <a:fld id="{99E55CD5-F841-4E64-889C-5E5E14345BD0}" type="datetime1">
              <a:rPr lang="en-IN" smtClean="0"/>
              <a:t>24-5-25</a:t>
            </a:fld>
            <a:endParaRPr lang="en-IN"/>
          </a:p>
        </p:txBody>
      </p:sp>
      <p:sp>
        <p:nvSpPr>
          <p:cNvPr id="8" name="Footer Placeholder 7">
            <a:extLst>
              <a:ext uri="{FF2B5EF4-FFF2-40B4-BE49-F238E27FC236}">
                <a16:creationId xmlns:a16="http://schemas.microsoft.com/office/drawing/2014/main" id="{F49A921A-9EC6-0DF2-79F5-6F853204D0A0}"/>
              </a:ext>
            </a:extLst>
          </p:cNvPr>
          <p:cNvSpPr>
            <a:spLocks noGrp="1"/>
          </p:cNvSpPr>
          <p:nvPr>
            <p:ph type="ftr" sz="quarter" idx="11"/>
          </p:nvPr>
        </p:nvSpPr>
        <p:spPr/>
        <p:txBody>
          <a:bodyPr/>
          <a:lstStyle>
            <a:lvl1pPr>
              <a:defRPr/>
            </a:lvl1pPr>
          </a:lstStyle>
          <a:p>
            <a:endParaRPr lang="en-IN"/>
          </a:p>
        </p:txBody>
      </p:sp>
      <p:sp>
        <p:nvSpPr>
          <p:cNvPr id="9" name="Slide Number Placeholder 8">
            <a:extLst>
              <a:ext uri="{FF2B5EF4-FFF2-40B4-BE49-F238E27FC236}">
                <a16:creationId xmlns:a16="http://schemas.microsoft.com/office/drawing/2014/main" id="{EAC36F6D-C327-9C66-1C8D-D7352B06E70F}"/>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568127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43F204F-0527-F359-E020-C43A7A1EFDB5}"/>
              </a:ext>
            </a:extLst>
          </p:cNvPr>
          <p:cNvSpPr>
            <a:spLocks noGrp="1"/>
          </p:cNvSpPr>
          <p:nvPr>
            <p:ph type="dt" sz="half" idx="10"/>
          </p:nvPr>
        </p:nvSpPr>
        <p:spPr/>
        <p:txBody>
          <a:bodyPr/>
          <a:lstStyle>
            <a:lvl1pPr>
              <a:defRPr/>
            </a:lvl1pPr>
          </a:lstStyle>
          <a:p>
            <a:fld id="{D8EDD59E-1B5D-4786-A960-698D3B3A987B}" type="datetime1">
              <a:rPr lang="en-IN" smtClean="0"/>
              <a:t>24-5-25</a:t>
            </a:fld>
            <a:endParaRPr lang="en-IN"/>
          </a:p>
        </p:txBody>
      </p:sp>
      <p:sp>
        <p:nvSpPr>
          <p:cNvPr id="4" name="Footer Placeholder 3">
            <a:extLst>
              <a:ext uri="{FF2B5EF4-FFF2-40B4-BE49-F238E27FC236}">
                <a16:creationId xmlns:a16="http://schemas.microsoft.com/office/drawing/2014/main" id="{1D6F5C84-7D85-6B3B-4A48-36E85A4C5742}"/>
              </a:ext>
            </a:extLst>
          </p:cNvPr>
          <p:cNvSpPr>
            <a:spLocks noGrp="1"/>
          </p:cNvSpPr>
          <p:nvPr>
            <p:ph type="ftr" sz="quarter" idx="11"/>
          </p:nvPr>
        </p:nvSpPr>
        <p:spPr/>
        <p:txBody>
          <a:bodyPr/>
          <a:lstStyle>
            <a:lvl1pPr>
              <a:defRPr/>
            </a:lvl1pPr>
          </a:lstStyle>
          <a:p>
            <a:endParaRPr lang="en-IN"/>
          </a:p>
        </p:txBody>
      </p:sp>
      <p:sp>
        <p:nvSpPr>
          <p:cNvPr id="5" name="Slide Number Placeholder 4">
            <a:extLst>
              <a:ext uri="{FF2B5EF4-FFF2-40B4-BE49-F238E27FC236}">
                <a16:creationId xmlns:a16="http://schemas.microsoft.com/office/drawing/2014/main" id="{E4A28A42-FE07-DE2E-EBAE-42B1BB1F7E84}"/>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627010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F3302-8D61-C056-96BB-694507EF5CBD}"/>
              </a:ext>
            </a:extLst>
          </p:cNvPr>
          <p:cNvSpPr>
            <a:spLocks noGrp="1"/>
          </p:cNvSpPr>
          <p:nvPr>
            <p:ph type="dt" sz="half" idx="10"/>
          </p:nvPr>
        </p:nvSpPr>
        <p:spPr/>
        <p:txBody>
          <a:bodyPr/>
          <a:lstStyle>
            <a:lvl1pPr>
              <a:defRPr/>
            </a:lvl1pPr>
          </a:lstStyle>
          <a:p>
            <a:fld id="{9A72AF16-0324-4CB5-BF94-93F7E9EFF89A}" type="datetime1">
              <a:rPr lang="en-IN" smtClean="0"/>
              <a:t>24-5-25</a:t>
            </a:fld>
            <a:endParaRPr lang="en-IN"/>
          </a:p>
        </p:txBody>
      </p:sp>
      <p:sp>
        <p:nvSpPr>
          <p:cNvPr id="3" name="Footer Placeholder 2">
            <a:extLst>
              <a:ext uri="{FF2B5EF4-FFF2-40B4-BE49-F238E27FC236}">
                <a16:creationId xmlns:a16="http://schemas.microsoft.com/office/drawing/2014/main" id="{D8943D02-CCC0-D13A-998C-CB44054C0B95}"/>
              </a:ext>
            </a:extLst>
          </p:cNvPr>
          <p:cNvSpPr>
            <a:spLocks noGrp="1"/>
          </p:cNvSpPr>
          <p:nvPr>
            <p:ph type="ftr" sz="quarter" idx="11"/>
          </p:nvPr>
        </p:nvSpPr>
        <p:spPr/>
        <p:txBody>
          <a:bodyPr/>
          <a:lstStyle>
            <a:lvl1pPr>
              <a:defRPr/>
            </a:lvl1pPr>
          </a:lstStyle>
          <a:p>
            <a:endParaRPr lang="en-IN"/>
          </a:p>
        </p:txBody>
      </p:sp>
      <p:sp>
        <p:nvSpPr>
          <p:cNvPr id="4" name="Slide Number Placeholder 3">
            <a:extLst>
              <a:ext uri="{FF2B5EF4-FFF2-40B4-BE49-F238E27FC236}">
                <a16:creationId xmlns:a16="http://schemas.microsoft.com/office/drawing/2014/main" id="{237098C0-B884-165A-2694-973A56D86BA0}"/>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512527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5"/>
            <a:ext cx="3932237" cy="1069974"/>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C1A566-EA49-2977-8317-6FB23668A89C}"/>
              </a:ext>
            </a:extLst>
          </p:cNvPr>
          <p:cNvSpPr>
            <a:spLocks noGrp="1"/>
          </p:cNvSpPr>
          <p:nvPr>
            <p:ph type="dt" sz="half" idx="10"/>
          </p:nvPr>
        </p:nvSpPr>
        <p:spPr/>
        <p:txBody>
          <a:bodyPr/>
          <a:lstStyle>
            <a:lvl1pPr>
              <a:defRPr/>
            </a:lvl1pPr>
          </a:lstStyle>
          <a:p>
            <a:fld id="{CB57C84E-F0B9-4ADC-986F-1DB115FD93B9}" type="datetime1">
              <a:rPr lang="en-IN" smtClean="0"/>
              <a:t>24-5-25</a:t>
            </a:fld>
            <a:endParaRPr lang="en-IN"/>
          </a:p>
        </p:txBody>
      </p:sp>
      <p:sp>
        <p:nvSpPr>
          <p:cNvPr id="6" name="Footer Placeholder 5">
            <a:extLst>
              <a:ext uri="{FF2B5EF4-FFF2-40B4-BE49-F238E27FC236}">
                <a16:creationId xmlns:a16="http://schemas.microsoft.com/office/drawing/2014/main" id="{527BDFB9-862F-16D1-7A43-6B67A6BA9F6B}"/>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8D3EEF3A-C8B2-956C-D15D-86434F200ED0}"/>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33732657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987426"/>
            <a:ext cx="3932237" cy="1069975"/>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5183188" y="987427"/>
            <a:ext cx="617220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FCBCC3F-66AE-D685-917C-BCE23EBFE6CD}"/>
              </a:ext>
            </a:extLst>
          </p:cNvPr>
          <p:cNvSpPr>
            <a:spLocks noGrp="1"/>
          </p:cNvSpPr>
          <p:nvPr>
            <p:ph type="dt" sz="half" idx="10"/>
          </p:nvPr>
        </p:nvSpPr>
        <p:spPr/>
        <p:txBody>
          <a:bodyPr/>
          <a:lstStyle>
            <a:lvl1pPr>
              <a:defRPr/>
            </a:lvl1pPr>
          </a:lstStyle>
          <a:p>
            <a:fld id="{EF7FFE89-EA5A-4C24-95E7-6963E505006B}" type="datetime1">
              <a:rPr lang="en-IN" smtClean="0"/>
              <a:t>24-5-25</a:t>
            </a:fld>
            <a:endParaRPr lang="en-IN"/>
          </a:p>
        </p:txBody>
      </p:sp>
      <p:sp>
        <p:nvSpPr>
          <p:cNvPr id="6" name="Footer Placeholder 5">
            <a:extLst>
              <a:ext uri="{FF2B5EF4-FFF2-40B4-BE49-F238E27FC236}">
                <a16:creationId xmlns:a16="http://schemas.microsoft.com/office/drawing/2014/main" id="{3EF1C573-3CAA-6017-0BFA-B1CAB9048170}"/>
              </a:ext>
            </a:extLst>
          </p:cNvPr>
          <p:cNvSpPr>
            <a:spLocks noGrp="1"/>
          </p:cNvSpPr>
          <p:nvPr>
            <p:ph type="ftr" sz="quarter" idx="11"/>
          </p:nvPr>
        </p:nvSpPr>
        <p:spPr/>
        <p:txBody>
          <a:bodyPr/>
          <a:lstStyle>
            <a:lvl1pPr>
              <a:defRPr/>
            </a:lvl1pPr>
          </a:lstStyle>
          <a:p>
            <a:endParaRPr lang="en-IN"/>
          </a:p>
        </p:txBody>
      </p:sp>
      <p:sp>
        <p:nvSpPr>
          <p:cNvPr id="7" name="Slide Number Placeholder 6">
            <a:extLst>
              <a:ext uri="{FF2B5EF4-FFF2-40B4-BE49-F238E27FC236}">
                <a16:creationId xmlns:a16="http://schemas.microsoft.com/office/drawing/2014/main" id="{1F416E67-65BF-8531-9B7F-D0AB1116C885}"/>
              </a:ext>
            </a:extLst>
          </p:cNvPr>
          <p:cNvSpPr>
            <a:spLocks noGrp="1"/>
          </p:cNvSpPr>
          <p:nvPr>
            <p:ph type="sldNum" sz="quarter" idx="12"/>
          </p:nvPr>
        </p:nvSpPr>
        <p:spPr/>
        <p:txBody>
          <a:bodyPr/>
          <a:lstStyle>
            <a:lvl1pPr>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404159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8792EE-EA1B-511C-9257-0EAF452244CA}"/>
              </a:ext>
            </a:extLst>
          </p:cNvPr>
          <p:cNvSpPr>
            <a:spLocks noGrp="1" noChangeArrowheads="1"/>
          </p:cNvSpPr>
          <p:nvPr>
            <p:ph type="title"/>
          </p:nvPr>
        </p:nvSpPr>
        <p:spPr bwMode="auto">
          <a:xfrm>
            <a:off x="838200" y="812800"/>
            <a:ext cx="105156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C697C5F7-0279-4B15-1CB7-D1A483C7081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85CCFADE-5B20-75C0-424F-0F2AFB6DF464}"/>
              </a:ext>
            </a:extLst>
          </p:cNvPr>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900">
                <a:solidFill>
                  <a:srgbClr val="898989"/>
                </a:solidFill>
                <a:latin typeface="Times New Roman" panose="02020603050405020304" pitchFamily="18" charset="0"/>
              </a:defRPr>
            </a:lvl1pPr>
          </a:lstStyle>
          <a:p>
            <a:fld id="{E0F2942C-538E-49F4-BC5F-AB443059ECD1}" type="datetime1">
              <a:rPr lang="en-IN" smtClean="0"/>
              <a:t>24-5-25</a:t>
            </a:fld>
            <a:endParaRPr lang="en-IN"/>
          </a:p>
        </p:txBody>
      </p:sp>
      <p:sp>
        <p:nvSpPr>
          <p:cNvPr id="5" name="Footer Placeholder 4">
            <a:extLst>
              <a:ext uri="{FF2B5EF4-FFF2-40B4-BE49-F238E27FC236}">
                <a16:creationId xmlns:a16="http://schemas.microsoft.com/office/drawing/2014/main" id="{3BDAFD65-0BAE-358D-C0AE-A5DD4E0191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endParaRPr lang="en-IN"/>
          </a:p>
        </p:txBody>
      </p:sp>
      <p:sp>
        <p:nvSpPr>
          <p:cNvPr id="6" name="Slide Number Placeholder 5">
            <a:extLst>
              <a:ext uri="{FF2B5EF4-FFF2-40B4-BE49-F238E27FC236}">
                <a16:creationId xmlns:a16="http://schemas.microsoft.com/office/drawing/2014/main" id="{E9BA6229-5562-F65D-A0BA-E4ABF542A433}"/>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095B67F8-3864-425A-A4D9-E2BC08C4F04D}" type="slidenum">
              <a:rPr lang="en-IN" smtClean="0"/>
              <a:t>‹#›</a:t>
            </a:fld>
            <a:endParaRPr lang="en-IN"/>
          </a:p>
        </p:txBody>
      </p:sp>
      <p:pic>
        <p:nvPicPr>
          <p:cNvPr id="1031" name="Picture 6">
            <a:extLst>
              <a:ext uri="{FF2B5EF4-FFF2-40B4-BE49-F238E27FC236}">
                <a16:creationId xmlns:a16="http://schemas.microsoft.com/office/drawing/2014/main" id="{AF28A348-F62E-1D25-462F-F2D80714B58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5413" y="136525"/>
            <a:ext cx="18002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7">
            <a:extLst>
              <a:ext uri="{FF2B5EF4-FFF2-40B4-BE49-F238E27FC236}">
                <a16:creationId xmlns:a16="http://schemas.microsoft.com/office/drawing/2014/main" id="{2185E301-5D10-BC61-9226-34AFFC72B1A5}"/>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8813" t="24036" r="8813" b="24036"/>
          <a:stretch>
            <a:fillRect/>
          </a:stretch>
        </p:blipFill>
        <p:spPr bwMode="auto">
          <a:xfrm>
            <a:off x="10541000" y="44450"/>
            <a:ext cx="16256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31393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fontAlgn="base" hangingPunct="1">
        <a:lnSpc>
          <a:spcPct val="90000"/>
        </a:lnSpc>
        <a:spcBef>
          <a:spcPct val="0"/>
        </a:spcBef>
        <a:spcAft>
          <a:spcPct val="0"/>
        </a:spcAft>
        <a:defRPr sz="3300" kern="1200">
          <a:solidFill>
            <a:schemeClr val="tx1"/>
          </a:solidFill>
          <a:latin typeface="+mj-lt"/>
          <a:ea typeface="+mj-ea"/>
          <a:cs typeface="+mj-cs"/>
        </a:defRPr>
      </a:lvl1pPr>
      <a:lvl2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2pPr>
      <a:lvl3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3pPr>
      <a:lvl4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4pPr>
      <a:lvl5pPr algn="l" defTabSz="685800" rtl="0" eaLnBrk="1" fontAlgn="base" hangingPunct="1">
        <a:lnSpc>
          <a:spcPct val="90000"/>
        </a:lnSpc>
        <a:spcBef>
          <a:spcPct val="0"/>
        </a:spcBef>
        <a:spcAft>
          <a:spcPct val="0"/>
        </a:spcAft>
        <a:defRPr sz="3300">
          <a:solidFill>
            <a:schemeClr val="tx1"/>
          </a:solidFill>
          <a:latin typeface="Times New Roman" panose="02020603050405020304" pitchFamily="18" charset="0"/>
        </a:defRPr>
      </a:lvl5pPr>
      <a:lvl6pPr marL="4572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eaLnBrk="1" fontAlgn="base" hangingPunct="1">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76DA066-A098-BD19-81F4-E180D28BDEDC}"/>
              </a:ext>
            </a:extLst>
          </p:cNvPr>
          <p:cNvSpPr>
            <a:spLocks noGrp="1"/>
          </p:cNvSpPr>
          <p:nvPr>
            <p:ph type="subTitle" idx="1"/>
          </p:nvPr>
        </p:nvSpPr>
        <p:spPr>
          <a:xfrm>
            <a:off x="1523999" y="4274906"/>
            <a:ext cx="9144000" cy="2368490"/>
          </a:xfrm>
        </p:spPr>
        <p:txBody>
          <a:bodyPr/>
          <a:lstStyle/>
          <a:p>
            <a:r>
              <a:rPr lang="en-IN" b="1" dirty="0"/>
              <a:t>TEAM MEMBERS</a:t>
            </a:r>
          </a:p>
          <a:p>
            <a:pPr algn="l"/>
            <a:r>
              <a:rPr lang="en-IN" dirty="0"/>
              <a:t>Kamada Akshay Satya Sai Varma							12114737</a:t>
            </a:r>
          </a:p>
          <a:p>
            <a:pPr algn="l"/>
            <a:r>
              <a:rPr lang="en-IN" dirty="0" err="1"/>
              <a:t>Punukollu</a:t>
            </a:r>
            <a:r>
              <a:rPr lang="en-IN" dirty="0"/>
              <a:t> Gowtham									12112183</a:t>
            </a:r>
          </a:p>
          <a:p>
            <a:pPr algn="l"/>
            <a:r>
              <a:rPr lang="en-IN" dirty="0" err="1"/>
              <a:t>Gowrav</a:t>
            </a:r>
            <a:r>
              <a:rPr lang="en-IN" dirty="0"/>
              <a:t> </a:t>
            </a:r>
            <a:r>
              <a:rPr lang="en-IN" dirty="0" err="1"/>
              <a:t>Punukollu</a:t>
            </a:r>
            <a:r>
              <a:rPr lang="en-IN" dirty="0"/>
              <a:t>									12112181</a:t>
            </a:r>
          </a:p>
          <a:p>
            <a:pPr algn="l"/>
            <a:r>
              <a:rPr lang="en-IN" dirty="0" err="1"/>
              <a:t>Allapuram</a:t>
            </a:r>
            <a:r>
              <a:rPr lang="en-IN" dirty="0"/>
              <a:t> Vijay Vardhan								12108102</a:t>
            </a:r>
          </a:p>
          <a:p>
            <a:pPr algn="l"/>
            <a:r>
              <a:rPr lang="en-IN" dirty="0" err="1"/>
              <a:t>Guruju</a:t>
            </a:r>
            <a:r>
              <a:rPr lang="en-IN" dirty="0"/>
              <a:t> Yashwanth Kumar								12104928</a:t>
            </a:r>
          </a:p>
          <a:p>
            <a:pPr algn="l"/>
            <a:r>
              <a:rPr lang="en-IN" dirty="0"/>
              <a:t>Harshavardhan </a:t>
            </a:r>
            <a:r>
              <a:rPr lang="en-IN" dirty="0" err="1"/>
              <a:t>Bodanaboina</a:t>
            </a:r>
            <a:r>
              <a:rPr lang="en-IN" dirty="0"/>
              <a:t>								12103586</a:t>
            </a:r>
          </a:p>
        </p:txBody>
      </p:sp>
      <p:sp>
        <p:nvSpPr>
          <p:cNvPr id="3" name="Title 2">
            <a:extLst>
              <a:ext uri="{FF2B5EF4-FFF2-40B4-BE49-F238E27FC236}">
                <a16:creationId xmlns:a16="http://schemas.microsoft.com/office/drawing/2014/main" id="{A7EC7664-DEDD-CF19-14A7-C5C45A21A9F1}"/>
              </a:ext>
            </a:extLst>
          </p:cNvPr>
          <p:cNvSpPr>
            <a:spLocks noGrp="1"/>
          </p:cNvSpPr>
          <p:nvPr>
            <p:ph type="title"/>
          </p:nvPr>
        </p:nvSpPr>
        <p:spPr/>
        <p:txBody>
          <a:bodyPr/>
          <a:lstStyle/>
          <a:p>
            <a:pPr algn="ctr"/>
            <a:r>
              <a:rPr lang="en-US" sz="3200" b="1" dirty="0">
                <a:latin typeface="Times New Roman" panose="02020603050405020304" pitchFamily="18" charset="0"/>
                <a:cs typeface="Times New Roman" panose="02020603050405020304" pitchFamily="18" charset="0"/>
              </a:rPr>
              <a:t>AI-DRIVEN CROP DISEASE PREDICTION AND MANAGEMENT SYSTEM</a:t>
            </a:r>
            <a:endParaRPr lang="en-IN" sz="3200" b="1" dirty="0"/>
          </a:p>
        </p:txBody>
      </p:sp>
      <p:sp>
        <p:nvSpPr>
          <p:cNvPr id="4" name="Slide Number Placeholder 3">
            <a:extLst>
              <a:ext uri="{FF2B5EF4-FFF2-40B4-BE49-F238E27FC236}">
                <a16:creationId xmlns:a16="http://schemas.microsoft.com/office/drawing/2014/main" id="{8C5559B6-0D61-9134-7865-77853473177A}"/>
              </a:ext>
            </a:extLst>
          </p:cNvPr>
          <p:cNvSpPr>
            <a:spLocks noGrp="1"/>
          </p:cNvSpPr>
          <p:nvPr>
            <p:ph type="sldNum" sz="quarter" idx="12"/>
          </p:nvPr>
        </p:nvSpPr>
        <p:spPr/>
        <p:txBody>
          <a:bodyPr/>
          <a:lstStyle/>
          <a:p>
            <a:fld id="{095B67F8-3864-425A-A4D9-E2BC08C4F04D}" type="slidenum">
              <a:rPr lang="en-IN" smtClean="0"/>
              <a:t>1</a:t>
            </a:fld>
            <a:endParaRPr lang="en-IN"/>
          </a:p>
        </p:txBody>
      </p:sp>
      <p:sp>
        <p:nvSpPr>
          <p:cNvPr id="7" name="TextBox 6">
            <a:extLst>
              <a:ext uri="{FF2B5EF4-FFF2-40B4-BE49-F238E27FC236}">
                <a16:creationId xmlns:a16="http://schemas.microsoft.com/office/drawing/2014/main" id="{71AD21DA-36F9-A592-D074-6D4A952D084E}"/>
              </a:ext>
            </a:extLst>
          </p:cNvPr>
          <p:cNvSpPr txBox="1"/>
          <p:nvPr/>
        </p:nvSpPr>
        <p:spPr>
          <a:xfrm>
            <a:off x="2665325" y="2062428"/>
            <a:ext cx="6861349" cy="1969770"/>
          </a:xfrm>
          <a:prstGeom prst="rect">
            <a:avLst/>
          </a:prstGeom>
          <a:noFill/>
        </p:spPr>
        <p:txBody>
          <a:bodyPr wrap="square" rtlCol="0">
            <a:spAutoFit/>
          </a:bodyPr>
          <a:lstStyle/>
          <a:p>
            <a:pPr algn="ctr"/>
            <a:r>
              <a:rPr lang="en-US" sz="2700" b="1" dirty="0">
                <a:latin typeface="+mj-lt"/>
              </a:rPr>
              <a:t>CAPSTONE PROJECT PRESENTATION</a:t>
            </a:r>
          </a:p>
          <a:p>
            <a:pPr algn="ctr"/>
            <a:endParaRPr lang="en-US" sz="1200" b="1" dirty="0">
              <a:latin typeface="+mj-lt"/>
            </a:endParaRPr>
          </a:p>
          <a:p>
            <a:pPr algn="ctr"/>
            <a:r>
              <a:rPr lang="en-US" sz="2300" b="1" dirty="0">
                <a:latin typeface="+mj-lt"/>
              </a:rPr>
              <a:t>Group No:- 238</a:t>
            </a:r>
          </a:p>
          <a:p>
            <a:pPr algn="ctr"/>
            <a:endParaRPr lang="en-US" sz="1200" b="1" dirty="0">
              <a:latin typeface="+mj-lt"/>
            </a:endParaRPr>
          </a:p>
          <a:p>
            <a:pPr algn="ctr"/>
            <a:endParaRPr lang="en-US" sz="1200" b="1" dirty="0">
              <a:latin typeface="+mj-lt"/>
            </a:endParaRPr>
          </a:p>
          <a:p>
            <a:pPr algn="ctr"/>
            <a:r>
              <a:rPr lang="en-US" b="1" dirty="0">
                <a:latin typeface="+mj-lt"/>
              </a:rPr>
              <a:t>Project Guide:-</a:t>
            </a:r>
          </a:p>
          <a:p>
            <a:pPr algn="ctr"/>
            <a:r>
              <a:rPr lang="en-US" dirty="0">
                <a:latin typeface="+mj-lt"/>
              </a:rPr>
              <a:t>Mr. Mahipal Singh Papola</a:t>
            </a:r>
            <a:endParaRPr lang="en-IN" dirty="0">
              <a:latin typeface="+mj-lt"/>
            </a:endParaRPr>
          </a:p>
        </p:txBody>
      </p:sp>
    </p:spTree>
    <p:extLst>
      <p:ext uri="{BB962C8B-B14F-4D97-AF65-F5344CB8AC3E}">
        <p14:creationId xmlns:p14="http://schemas.microsoft.com/office/powerpoint/2010/main" val="2937913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C195-007A-503B-C558-094D8B987086}"/>
              </a:ext>
            </a:extLst>
          </p:cNvPr>
          <p:cNvSpPr>
            <a:spLocks noGrp="1"/>
          </p:cNvSpPr>
          <p:nvPr>
            <p:ph type="title"/>
          </p:nvPr>
        </p:nvSpPr>
        <p:spPr>
          <a:xfrm>
            <a:off x="838200" y="598196"/>
            <a:ext cx="10515600" cy="877888"/>
          </a:xfrm>
        </p:spPr>
        <p:txBody>
          <a:bodyPr/>
          <a:lstStyle/>
          <a:p>
            <a:pPr algn="ctr"/>
            <a:r>
              <a:rPr lang="en-US" b="1" dirty="0"/>
              <a:t>WEB APPLICATION (STREAMLIT)</a:t>
            </a:r>
            <a:endParaRPr lang="en-IN" b="1" dirty="0"/>
          </a:p>
        </p:txBody>
      </p:sp>
      <p:sp>
        <p:nvSpPr>
          <p:cNvPr id="3" name="Content Placeholder 2">
            <a:extLst>
              <a:ext uri="{FF2B5EF4-FFF2-40B4-BE49-F238E27FC236}">
                <a16:creationId xmlns:a16="http://schemas.microsoft.com/office/drawing/2014/main" id="{E06D1A7E-E0CD-B46C-D6F4-3CC382D9AF2C}"/>
              </a:ext>
            </a:extLst>
          </p:cNvPr>
          <p:cNvSpPr>
            <a:spLocks noGrp="1"/>
          </p:cNvSpPr>
          <p:nvPr>
            <p:ph idx="1"/>
          </p:nvPr>
        </p:nvSpPr>
        <p:spPr>
          <a:xfrm>
            <a:off x="735563" y="1321771"/>
            <a:ext cx="11049000" cy="5399704"/>
          </a:xfrm>
        </p:spPr>
        <p:txBody>
          <a:bodyPr/>
          <a:lstStyle/>
          <a:p>
            <a:pPr marL="0" indent="0">
              <a:buNone/>
            </a:pPr>
            <a:r>
              <a:rPr lang="en-US" sz="1800" b="1" dirty="0"/>
              <a:t>1. Objective</a:t>
            </a:r>
            <a:br>
              <a:rPr lang="en-US" sz="1800" dirty="0"/>
            </a:br>
            <a:r>
              <a:rPr lang="en-US" sz="1800" dirty="0"/>
              <a:t>The web application provides an intuitive interface for users to interact with the disease detection and irrigation prediction models. It simplifies complex machine learning processes into user-friendly steps, enabling easy access for farmers, agronomists, and researchers.</a:t>
            </a:r>
          </a:p>
          <a:p>
            <a:pPr marL="0" indent="0">
              <a:buNone/>
            </a:pPr>
            <a:r>
              <a:rPr lang="en-US" sz="2000" b="1" dirty="0"/>
              <a:t>2. </a:t>
            </a:r>
            <a:r>
              <a:rPr lang="en-US" sz="1800" b="1" dirty="0"/>
              <a:t>Technology Stack</a:t>
            </a:r>
            <a:br>
              <a:rPr lang="en-US" sz="1800" dirty="0"/>
            </a:br>
            <a:r>
              <a:rPr lang="en-US" sz="1800" dirty="0"/>
              <a:t>Built entirely in Python using the </a:t>
            </a:r>
            <a:r>
              <a:rPr lang="en-US" sz="1800" dirty="0" err="1"/>
              <a:t>Streamlit</a:t>
            </a:r>
            <a:r>
              <a:rPr lang="en-US" sz="1800" dirty="0"/>
              <a:t> framework, the app supports rapid development and seamless integration with trained machine learning models. </a:t>
            </a:r>
            <a:r>
              <a:rPr lang="en-US" sz="1800" dirty="0" err="1"/>
              <a:t>Streamlit</a:t>
            </a:r>
            <a:r>
              <a:rPr lang="en-US" sz="1800" dirty="0"/>
              <a:t> allows real-time data input, processing, and output visualization without complex front-end coding.</a:t>
            </a:r>
          </a:p>
          <a:p>
            <a:pPr marL="0" indent="0">
              <a:buNone/>
            </a:pPr>
            <a:r>
              <a:rPr lang="en-US" sz="2000" b="1" dirty="0"/>
              <a:t>3. </a:t>
            </a:r>
            <a:r>
              <a:rPr lang="en-US" sz="1800" b="1" dirty="0"/>
              <a:t>Key Features</a:t>
            </a:r>
            <a:endParaRPr lang="en-US" sz="1800" dirty="0"/>
          </a:p>
          <a:p>
            <a:r>
              <a:rPr lang="en-US" sz="1800" dirty="0"/>
              <a:t>Input forms to enter symptom details or environmental parameters</a:t>
            </a:r>
          </a:p>
          <a:p>
            <a:r>
              <a:rPr lang="en-US" sz="1800" dirty="0"/>
              <a:t>Upload capability for plant leaf images for disease analysis</a:t>
            </a:r>
          </a:p>
          <a:p>
            <a:pPr marL="0" indent="0">
              <a:buNone/>
            </a:pPr>
            <a:r>
              <a:rPr lang="en-US" sz="2000" b="1" dirty="0"/>
              <a:t>4. </a:t>
            </a:r>
            <a:r>
              <a:rPr lang="en-US" sz="1800" b="1" dirty="0"/>
              <a:t>Deployment and Accessibility</a:t>
            </a:r>
            <a:br>
              <a:rPr lang="en-US" sz="1800" dirty="0"/>
            </a:br>
            <a:r>
              <a:rPr lang="en-US" sz="1800" dirty="0"/>
              <a:t>The application can be deployed locally or on cloud platforms like </a:t>
            </a:r>
            <a:r>
              <a:rPr lang="en-US" sz="1800" dirty="0" err="1"/>
              <a:t>Streamlit</a:t>
            </a:r>
            <a:r>
              <a:rPr lang="en-US" sz="1800" dirty="0"/>
              <a:t> Cloud or Heroku, making it accessible across devices such as desktops, tablets, and smartphones.</a:t>
            </a:r>
          </a:p>
          <a:p>
            <a:pPr marL="0" indent="0">
              <a:buNone/>
            </a:pPr>
            <a:r>
              <a:rPr lang="en-US" sz="1800" b="1" dirty="0"/>
              <a:t>5. Impact</a:t>
            </a:r>
          </a:p>
          <a:p>
            <a:pPr marL="0" indent="0">
              <a:buNone/>
            </a:pPr>
            <a:r>
              <a:rPr lang="en-US" sz="1800" dirty="0"/>
              <a:t>This web app empowers users by providing quick, reliable predictions, supporting informed decision-making for crop disease management and irrigation scheduling, thus enhancing agricultural productivity.</a:t>
            </a:r>
          </a:p>
          <a:p>
            <a:pPr marL="0" indent="0">
              <a:buNone/>
            </a:pPr>
            <a:endParaRPr lang="en-US" sz="2800" b="1" dirty="0"/>
          </a:p>
        </p:txBody>
      </p:sp>
      <p:sp>
        <p:nvSpPr>
          <p:cNvPr id="4" name="Slide Number Placeholder 3">
            <a:extLst>
              <a:ext uri="{FF2B5EF4-FFF2-40B4-BE49-F238E27FC236}">
                <a16:creationId xmlns:a16="http://schemas.microsoft.com/office/drawing/2014/main" id="{1A30FBAF-0AAC-F596-3164-61AE0E011867}"/>
              </a:ext>
            </a:extLst>
          </p:cNvPr>
          <p:cNvSpPr>
            <a:spLocks noGrp="1"/>
          </p:cNvSpPr>
          <p:nvPr>
            <p:ph type="sldNum" sz="quarter" idx="12"/>
          </p:nvPr>
        </p:nvSpPr>
        <p:spPr/>
        <p:txBody>
          <a:bodyPr/>
          <a:lstStyle/>
          <a:p>
            <a:fld id="{095B67F8-3864-425A-A4D9-E2BC08C4F04D}" type="slidenum">
              <a:rPr lang="en-IN" smtClean="0"/>
              <a:t>10</a:t>
            </a:fld>
            <a:endParaRPr lang="en-IN"/>
          </a:p>
        </p:txBody>
      </p:sp>
    </p:spTree>
    <p:extLst>
      <p:ext uri="{BB962C8B-B14F-4D97-AF65-F5344CB8AC3E}">
        <p14:creationId xmlns:p14="http://schemas.microsoft.com/office/powerpoint/2010/main" val="33558139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053AF-2A72-8CC1-5F8E-CF3360C1F851}"/>
              </a:ext>
            </a:extLst>
          </p:cNvPr>
          <p:cNvSpPr>
            <a:spLocks noGrp="1"/>
          </p:cNvSpPr>
          <p:nvPr>
            <p:ph type="title"/>
          </p:nvPr>
        </p:nvSpPr>
        <p:spPr/>
        <p:txBody>
          <a:bodyPr/>
          <a:lstStyle/>
          <a:p>
            <a:pPr algn="ctr"/>
            <a:r>
              <a:rPr lang="en-IN" b="1" dirty="0"/>
              <a:t>CHALLENGES AND LIMITATIONS</a:t>
            </a:r>
          </a:p>
        </p:txBody>
      </p:sp>
      <p:graphicFrame>
        <p:nvGraphicFramePr>
          <p:cNvPr id="7" name="Content Placeholder 6">
            <a:extLst>
              <a:ext uri="{FF2B5EF4-FFF2-40B4-BE49-F238E27FC236}">
                <a16:creationId xmlns:a16="http://schemas.microsoft.com/office/drawing/2014/main" id="{BA0B5F60-2A13-5DC9-574A-1B51CF3ED3B6}"/>
              </a:ext>
            </a:extLst>
          </p:cNvPr>
          <p:cNvGraphicFramePr>
            <a:graphicFrameLocks noGrp="1"/>
          </p:cNvGraphicFramePr>
          <p:nvPr>
            <p:ph idx="1"/>
            <p:extLst>
              <p:ext uri="{D42A27DB-BD31-4B8C-83A1-F6EECF244321}">
                <p14:modId xmlns:p14="http://schemas.microsoft.com/office/powerpoint/2010/main" val="9982708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C40F1FF8-18A8-3D4E-74E7-AC0F61A46DA4}"/>
              </a:ext>
            </a:extLst>
          </p:cNvPr>
          <p:cNvSpPr>
            <a:spLocks noGrp="1"/>
          </p:cNvSpPr>
          <p:nvPr>
            <p:ph type="sldNum" sz="quarter" idx="12"/>
          </p:nvPr>
        </p:nvSpPr>
        <p:spPr/>
        <p:txBody>
          <a:bodyPr/>
          <a:lstStyle/>
          <a:p>
            <a:fld id="{095B67F8-3864-425A-A4D9-E2BC08C4F04D}" type="slidenum">
              <a:rPr lang="en-IN" smtClean="0"/>
              <a:t>11</a:t>
            </a:fld>
            <a:endParaRPr lang="en-IN"/>
          </a:p>
        </p:txBody>
      </p:sp>
    </p:spTree>
    <p:extLst>
      <p:ext uri="{BB962C8B-B14F-4D97-AF65-F5344CB8AC3E}">
        <p14:creationId xmlns:p14="http://schemas.microsoft.com/office/powerpoint/2010/main" val="328168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EAC3BD-165F-35B8-3A43-F19B1580E1A7}"/>
              </a:ext>
            </a:extLst>
          </p:cNvPr>
          <p:cNvSpPr>
            <a:spLocks noGrp="1"/>
          </p:cNvSpPr>
          <p:nvPr>
            <p:ph type="sldNum" sz="quarter" idx="12"/>
          </p:nvPr>
        </p:nvSpPr>
        <p:spPr/>
        <p:txBody>
          <a:bodyPr/>
          <a:lstStyle/>
          <a:p>
            <a:fld id="{095B67F8-3864-425A-A4D9-E2BC08C4F04D}" type="slidenum">
              <a:rPr lang="en-IN" smtClean="0">
                <a:latin typeface="+mj-lt"/>
              </a:rPr>
              <a:t>12</a:t>
            </a:fld>
            <a:endParaRPr lang="en-IN">
              <a:latin typeface="+mj-lt"/>
            </a:endParaRPr>
          </a:p>
        </p:txBody>
      </p:sp>
      <p:sp>
        <p:nvSpPr>
          <p:cNvPr id="4" name="Content Placeholder 3">
            <a:extLst>
              <a:ext uri="{FF2B5EF4-FFF2-40B4-BE49-F238E27FC236}">
                <a16:creationId xmlns:a16="http://schemas.microsoft.com/office/drawing/2014/main" id="{98A6695A-4293-C11A-1718-6811881C569F}"/>
              </a:ext>
            </a:extLst>
          </p:cNvPr>
          <p:cNvSpPr>
            <a:spLocks noGrp="1"/>
          </p:cNvSpPr>
          <p:nvPr>
            <p:ph idx="1"/>
          </p:nvPr>
        </p:nvSpPr>
        <p:spPr>
          <a:xfrm>
            <a:off x="922176" y="1153821"/>
            <a:ext cx="10515600" cy="5704179"/>
          </a:xfrm>
        </p:spPr>
        <p:txBody>
          <a:bodyPr/>
          <a:lstStyle/>
          <a:p>
            <a:pPr>
              <a:buNone/>
            </a:pPr>
            <a:r>
              <a:rPr lang="en-US" sz="1400" b="1" dirty="0"/>
              <a:t>Dataset Expansion</a:t>
            </a:r>
            <a:endParaRPr lang="en-US" sz="1400" dirty="0"/>
          </a:p>
          <a:p>
            <a:pPr>
              <a:buFont typeface="Arial" panose="020B0604020202020204" pitchFamily="34" charset="0"/>
              <a:buChar char="•"/>
            </a:pPr>
            <a:r>
              <a:rPr lang="en-US" sz="1400" dirty="0"/>
              <a:t>Collect more diverse and region-specific plant disease images</a:t>
            </a:r>
          </a:p>
          <a:p>
            <a:pPr>
              <a:buFont typeface="Arial" panose="020B0604020202020204" pitchFamily="34" charset="0"/>
              <a:buChar char="•"/>
            </a:pPr>
            <a:r>
              <a:rPr lang="en-US" sz="1400" dirty="0"/>
              <a:t>Include seasonal variations and rare disease cases</a:t>
            </a:r>
          </a:p>
          <a:p>
            <a:pPr>
              <a:buFont typeface="Arial" panose="020B0604020202020204" pitchFamily="34" charset="0"/>
              <a:buChar char="•"/>
            </a:pPr>
            <a:r>
              <a:rPr lang="en-US" sz="1400" dirty="0"/>
              <a:t>Expand environmental datasets from real-time IoT sensors deployed in varied locations</a:t>
            </a:r>
          </a:p>
          <a:p>
            <a:pPr>
              <a:buNone/>
            </a:pPr>
            <a:r>
              <a:rPr lang="en-US" sz="1400" b="1" dirty="0"/>
              <a:t>Model Enhancements</a:t>
            </a:r>
            <a:endParaRPr lang="en-US" sz="1400" dirty="0"/>
          </a:p>
          <a:p>
            <a:pPr>
              <a:buFont typeface="Arial" panose="020B0604020202020204" pitchFamily="34" charset="0"/>
              <a:buChar char="•"/>
            </a:pPr>
            <a:r>
              <a:rPr lang="en-US" sz="1400" dirty="0"/>
              <a:t>Experiment with </a:t>
            </a:r>
            <a:r>
              <a:rPr lang="en-US" sz="1400" b="1" dirty="0"/>
              <a:t>Ensemble Learning</a:t>
            </a:r>
            <a:r>
              <a:rPr lang="en-US" sz="1400" dirty="0"/>
              <a:t> or </a:t>
            </a:r>
            <a:r>
              <a:rPr lang="en-US" sz="1400" b="1" dirty="0"/>
              <a:t>Vision Transformers</a:t>
            </a:r>
            <a:r>
              <a:rPr lang="en-US" sz="1400" dirty="0"/>
              <a:t> for improved disease classification</a:t>
            </a:r>
          </a:p>
          <a:p>
            <a:pPr>
              <a:buFont typeface="Arial" panose="020B0604020202020204" pitchFamily="34" charset="0"/>
              <a:buChar char="•"/>
            </a:pPr>
            <a:r>
              <a:rPr lang="en-US" sz="1400" dirty="0"/>
              <a:t>Apply </a:t>
            </a:r>
            <a:r>
              <a:rPr lang="en-US" sz="1400" b="1" dirty="0"/>
              <a:t>hyperparameter tuning</a:t>
            </a:r>
            <a:r>
              <a:rPr lang="en-US" sz="1400" dirty="0"/>
              <a:t> to optimize Random Forest predictions</a:t>
            </a:r>
          </a:p>
          <a:p>
            <a:pPr>
              <a:buFont typeface="Arial" panose="020B0604020202020204" pitchFamily="34" charset="0"/>
              <a:buChar char="•"/>
            </a:pPr>
            <a:r>
              <a:rPr lang="en-US" sz="1400" dirty="0"/>
              <a:t>Implement </a:t>
            </a:r>
            <a:r>
              <a:rPr lang="en-US" sz="1400" b="1" dirty="0"/>
              <a:t>auto-ML</a:t>
            </a:r>
            <a:r>
              <a:rPr lang="en-US" sz="1400" dirty="0"/>
              <a:t> pipelines for model selection and tuning</a:t>
            </a:r>
          </a:p>
          <a:p>
            <a:pPr>
              <a:buNone/>
            </a:pPr>
            <a:r>
              <a:rPr lang="en-US" sz="1400" b="1" dirty="0"/>
              <a:t>Mobile &amp; Offline Access</a:t>
            </a:r>
            <a:endParaRPr lang="en-US" sz="1400" dirty="0"/>
          </a:p>
          <a:p>
            <a:pPr>
              <a:buFont typeface="Arial" panose="020B0604020202020204" pitchFamily="34" charset="0"/>
              <a:buChar char="•"/>
            </a:pPr>
            <a:r>
              <a:rPr lang="en-US" sz="1400" dirty="0"/>
              <a:t>Develop a </a:t>
            </a:r>
            <a:r>
              <a:rPr lang="en-US" sz="1400" b="1" dirty="0"/>
              <a:t>lightweight Android application</a:t>
            </a:r>
            <a:r>
              <a:rPr lang="en-US" sz="1400" dirty="0"/>
              <a:t> for farmers in rural areas</a:t>
            </a:r>
          </a:p>
          <a:p>
            <a:pPr>
              <a:buFont typeface="Arial" panose="020B0604020202020204" pitchFamily="34" charset="0"/>
              <a:buChar char="•"/>
            </a:pPr>
            <a:r>
              <a:rPr lang="en-US" sz="1400" dirty="0"/>
              <a:t>Enable offline predictions by embedding the model within the mobile app</a:t>
            </a:r>
          </a:p>
          <a:p>
            <a:pPr>
              <a:buNone/>
            </a:pPr>
            <a:r>
              <a:rPr lang="en-US" sz="1400" b="1" dirty="0" err="1"/>
              <a:t>Streamlit</a:t>
            </a:r>
            <a:r>
              <a:rPr lang="en-US" sz="1400" b="1" dirty="0"/>
              <a:t> App Improvements</a:t>
            </a:r>
            <a:endParaRPr lang="en-US" sz="1400" dirty="0"/>
          </a:p>
          <a:p>
            <a:pPr>
              <a:buFont typeface="Arial" panose="020B0604020202020204" pitchFamily="34" charset="0"/>
              <a:buChar char="•"/>
            </a:pPr>
            <a:r>
              <a:rPr lang="en-US" sz="1400" dirty="0"/>
              <a:t>Add </a:t>
            </a:r>
            <a:r>
              <a:rPr lang="en-US" sz="1400" b="1" dirty="0"/>
              <a:t>multilingual support</a:t>
            </a:r>
            <a:r>
              <a:rPr lang="en-US" sz="1400" dirty="0"/>
              <a:t> for better accessibility</a:t>
            </a:r>
          </a:p>
          <a:p>
            <a:pPr>
              <a:buFont typeface="Arial" panose="020B0604020202020204" pitchFamily="34" charset="0"/>
              <a:buChar char="•"/>
            </a:pPr>
            <a:r>
              <a:rPr lang="en-US" sz="1400" dirty="0"/>
              <a:t>Improve UI/UX with advanced layout features and faster file handling</a:t>
            </a:r>
          </a:p>
          <a:p>
            <a:pPr>
              <a:buFont typeface="Arial" panose="020B0604020202020204" pitchFamily="34" charset="0"/>
              <a:buChar char="•"/>
            </a:pPr>
            <a:r>
              <a:rPr lang="en-US" sz="1400" dirty="0"/>
              <a:t>Include </a:t>
            </a:r>
            <a:r>
              <a:rPr lang="en-US" sz="1400" b="1" dirty="0"/>
              <a:t>feedback mechanisms</a:t>
            </a:r>
            <a:r>
              <a:rPr lang="en-US" sz="1400" dirty="0"/>
              <a:t> for users to report prediction accuracy</a:t>
            </a:r>
          </a:p>
          <a:p>
            <a:pPr>
              <a:buNone/>
            </a:pPr>
            <a:r>
              <a:rPr lang="en-US" sz="1400" b="1" dirty="0"/>
              <a:t>Real-world Testing &amp; Deployment</a:t>
            </a:r>
            <a:endParaRPr lang="en-US" sz="1400" dirty="0"/>
          </a:p>
          <a:p>
            <a:pPr>
              <a:buFont typeface="Arial" panose="020B0604020202020204" pitchFamily="34" charset="0"/>
              <a:buChar char="•"/>
            </a:pPr>
            <a:r>
              <a:rPr lang="en-US" sz="1400" dirty="0"/>
              <a:t>Pilot testing in agricultural fields with real-time feedback</a:t>
            </a:r>
          </a:p>
          <a:p>
            <a:pPr>
              <a:buFont typeface="Arial" panose="020B0604020202020204" pitchFamily="34" charset="0"/>
              <a:buChar char="•"/>
            </a:pPr>
            <a:r>
              <a:rPr lang="en-US" sz="1400" dirty="0"/>
              <a:t>Partner with </a:t>
            </a:r>
            <a:r>
              <a:rPr lang="en-US" sz="1400" dirty="0" err="1"/>
              <a:t>agri</a:t>
            </a:r>
            <a:r>
              <a:rPr lang="en-US" sz="1400" dirty="0"/>
              <a:t>-tech firms or NGOs for larger-scale implementation</a:t>
            </a:r>
          </a:p>
          <a:p>
            <a:pPr>
              <a:buFont typeface="Arial" panose="020B0604020202020204" pitchFamily="34" charset="0"/>
              <a:buChar char="•"/>
            </a:pPr>
            <a:r>
              <a:rPr lang="en-US" sz="1400" dirty="0"/>
              <a:t>Continuous learning loop from field data to retrain models</a:t>
            </a:r>
          </a:p>
        </p:txBody>
      </p:sp>
      <p:sp>
        <p:nvSpPr>
          <p:cNvPr id="2" name="Title 1">
            <a:extLst>
              <a:ext uri="{FF2B5EF4-FFF2-40B4-BE49-F238E27FC236}">
                <a16:creationId xmlns:a16="http://schemas.microsoft.com/office/drawing/2014/main" id="{15F1BFC4-CB24-3050-C930-0B92BE8AF79E}"/>
              </a:ext>
            </a:extLst>
          </p:cNvPr>
          <p:cNvSpPr>
            <a:spLocks noGrp="1"/>
          </p:cNvSpPr>
          <p:nvPr>
            <p:ph type="title"/>
          </p:nvPr>
        </p:nvSpPr>
        <p:spPr>
          <a:xfrm>
            <a:off x="838200" y="435720"/>
            <a:ext cx="10515600" cy="914400"/>
          </a:xfrm>
        </p:spPr>
        <p:txBody>
          <a:bodyPr/>
          <a:lstStyle/>
          <a:p>
            <a:pPr algn="ctr"/>
            <a:r>
              <a:rPr lang="en-US" b="1" dirty="0"/>
              <a:t>FUTURE WORK &amp; IMPROVEMENTS</a:t>
            </a:r>
          </a:p>
        </p:txBody>
      </p:sp>
    </p:spTree>
    <p:extLst>
      <p:ext uri="{BB962C8B-B14F-4D97-AF65-F5344CB8AC3E}">
        <p14:creationId xmlns:p14="http://schemas.microsoft.com/office/powerpoint/2010/main" val="221403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AD52A69-B8FB-89BD-30E2-7FC7BF7EBDDF}"/>
              </a:ext>
            </a:extLst>
          </p:cNvPr>
          <p:cNvSpPr>
            <a:spLocks noGrp="1"/>
          </p:cNvSpPr>
          <p:nvPr>
            <p:ph type="sldNum" sz="quarter" idx="12"/>
          </p:nvPr>
        </p:nvSpPr>
        <p:spPr/>
        <p:txBody>
          <a:bodyPr/>
          <a:lstStyle/>
          <a:p>
            <a:fld id="{095B67F8-3864-425A-A4D9-E2BC08C4F04D}" type="slidenum">
              <a:rPr lang="en-IN" smtClean="0">
                <a:latin typeface="+mj-lt"/>
              </a:rPr>
              <a:t>13</a:t>
            </a:fld>
            <a:endParaRPr lang="en-IN">
              <a:latin typeface="+mj-lt"/>
            </a:endParaRPr>
          </a:p>
        </p:txBody>
      </p:sp>
      <p:sp>
        <p:nvSpPr>
          <p:cNvPr id="6" name="Content Placeholder 2">
            <a:extLst>
              <a:ext uri="{FF2B5EF4-FFF2-40B4-BE49-F238E27FC236}">
                <a16:creationId xmlns:a16="http://schemas.microsoft.com/office/drawing/2014/main" id="{D9FDC7D5-5E32-0B3B-4677-4D98EA91DBA4}"/>
              </a:ext>
            </a:extLst>
          </p:cNvPr>
          <p:cNvSpPr txBox="1">
            <a:spLocks/>
          </p:cNvSpPr>
          <p:nvPr/>
        </p:nvSpPr>
        <p:spPr bwMode="auto">
          <a:xfrm>
            <a:off x="2825675" y="1305953"/>
            <a:ext cx="5558118" cy="5050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171450" indent="-171450" algn="l" defTabSz="685800"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fontAlgn="base" hangingPunct="1">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1" fontAlgn="base" hangingPunct="1">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endParaRPr lang="en-US" sz="1050" dirty="0">
              <a:latin typeface="+mj-lt"/>
            </a:endParaRPr>
          </a:p>
        </p:txBody>
      </p:sp>
      <p:sp>
        <p:nvSpPr>
          <p:cNvPr id="8" name="TextBox 7">
            <a:extLst>
              <a:ext uri="{FF2B5EF4-FFF2-40B4-BE49-F238E27FC236}">
                <a16:creationId xmlns:a16="http://schemas.microsoft.com/office/drawing/2014/main" id="{B05BD885-605B-2EFE-767D-25D98AF1C4FE}"/>
              </a:ext>
            </a:extLst>
          </p:cNvPr>
          <p:cNvSpPr txBox="1"/>
          <p:nvPr/>
        </p:nvSpPr>
        <p:spPr>
          <a:xfrm>
            <a:off x="4342447" y="501650"/>
            <a:ext cx="3068955" cy="600164"/>
          </a:xfrm>
          <a:prstGeom prst="rect">
            <a:avLst/>
          </a:prstGeom>
          <a:noFill/>
        </p:spPr>
        <p:txBody>
          <a:bodyPr wrap="square">
            <a:spAutoFit/>
          </a:bodyPr>
          <a:lstStyle/>
          <a:p>
            <a:r>
              <a:rPr lang="en-US" sz="3300" b="1" dirty="0">
                <a:latin typeface="+mj-lt"/>
              </a:rPr>
              <a:t>CONCLUSION</a:t>
            </a:r>
            <a:endParaRPr lang="en-IN" sz="3300" dirty="0">
              <a:latin typeface="+mj-lt"/>
            </a:endParaRPr>
          </a:p>
        </p:txBody>
      </p:sp>
      <p:sp>
        <p:nvSpPr>
          <p:cNvPr id="10" name="TextBox 9">
            <a:extLst>
              <a:ext uri="{FF2B5EF4-FFF2-40B4-BE49-F238E27FC236}">
                <a16:creationId xmlns:a16="http://schemas.microsoft.com/office/drawing/2014/main" id="{155C0244-A5FC-2DA9-0944-B91D7BF082FB}"/>
              </a:ext>
            </a:extLst>
          </p:cNvPr>
          <p:cNvSpPr txBox="1"/>
          <p:nvPr/>
        </p:nvSpPr>
        <p:spPr>
          <a:xfrm>
            <a:off x="649604" y="1089164"/>
            <a:ext cx="10454640" cy="5632311"/>
          </a:xfrm>
          <a:prstGeom prst="rect">
            <a:avLst/>
          </a:prstGeom>
          <a:noFill/>
        </p:spPr>
        <p:txBody>
          <a:bodyPr wrap="square">
            <a:spAutoFit/>
          </a:bodyPr>
          <a:lstStyle/>
          <a:p>
            <a:pPr>
              <a:buNone/>
            </a:pPr>
            <a:r>
              <a:rPr lang="en-US" sz="2000" dirty="0"/>
              <a:t>This project presents a robust and accessible solution to two significant agricultural challenges: plant disease detection and irrigation prediction. By leveraging deep learning models like MobileNetV2 and machine learning algorithms such as the Random Forest Regressor, we achieved promising results, including a disease classification accuracy of </a:t>
            </a:r>
            <a:r>
              <a:rPr lang="en-US" sz="2000" b="1" dirty="0"/>
              <a:t>96.3%</a:t>
            </a:r>
            <a:r>
              <a:rPr lang="en-US" sz="2000" dirty="0"/>
              <a:t> and an irrigation prediction </a:t>
            </a:r>
            <a:r>
              <a:rPr lang="en-US" sz="2000" b="1" dirty="0"/>
              <a:t>R² score of 0.89</a:t>
            </a:r>
            <a:r>
              <a:rPr lang="en-US" sz="2000" dirty="0"/>
              <a:t>. These metrics validate the effectiveness of our models in controlled testing conditions.</a:t>
            </a:r>
          </a:p>
          <a:p>
            <a:pPr>
              <a:buNone/>
            </a:pPr>
            <a:r>
              <a:rPr lang="en-US" sz="2000" dirty="0"/>
              <a:t>To ensure usability beyond technical users, we developed a </a:t>
            </a:r>
            <a:r>
              <a:rPr lang="en-US" sz="2000" b="1" dirty="0" err="1"/>
              <a:t>Streamlit</a:t>
            </a:r>
            <a:r>
              <a:rPr lang="en-US" sz="2000" b="1" dirty="0"/>
              <a:t>-based web application</a:t>
            </a:r>
            <a:r>
              <a:rPr lang="en-US" sz="2000" dirty="0"/>
              <a:t> that offers a clean, interactive interface for real-time predictions. Whether it’s uploading a plant image for diagnosis or entering environmental data for irrigation advice, the application bridges the gap between complex AI models and practical, everyday use in agriculture.</a:t>
            </a:r>
          </a:p>
          <a:p>
            <a:pPr>
              <a:buNone/>
            </a:pPr>
            <a:r>
              <a:rPr lang="en-US" sz="2000" dirty="0"/>
              <a:t>This system holds strong potential for </a:t>
            </a:r>
            <a:r>
              <a:rPr lang="en-US" sz="2000" b="1" dirty="0"/>
              <a:t>real-world deployment</a:t>
            </a:r>
            <a:r>
              <a:rPr lang="en-US" sz="2000" dirty="0"/>
              <a:t>, especially in rural areas where timely decisions can significantly impact yield and sustainability. It is a step toward building a smarter agricultural ecosystem—one that integrates AI, IoT, and user-friendly technology to empower farmers and agronomists alike.</a:t>
            </a:r>
          </a:p>
          <a:p>
            <a:r>
              <a:rPr lang="en-US" sz="2000" dirty="0"/>
              <a:t>While challenges such as model generalization and hardware limitations remain, the foundation laid by this project opens the door for future enhancements. With further data collection, model refinement, and mobile deployment, the system can scale into a highly impactful tool in the domain of </a:t>
            </a:r>
            <a:r>
              <a:rPr lang="en-US" sz="2000" b="1" dirty="0"/>
              <a:t>precision agriculture</a:t>
            </a:r>
            <a:r>
              <a:rPr lang="en-US" sz="2000" dirty="0"/>
              <a:t>.</a:t>
            </a:r>
          </a:p>
        </p:txBody>
      </p:sp>
    </p:spTree>
    <p:extLst>
      <p:ext uri="{BB962C8B-B14F-4D97-AF65-F5344CB8AC3E}">
        <p14:creationId xmlns:p14="http://schemas.microsoft.com/office/powerpoint/2010/main" val="27943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AFC5-A0B3-236D-6244-FE787DE53134}"/>
              </a:ext>
            </a:extLst>
          </p:cNvPr>
          <p:cNvSpPr>
            <a:spLocks noGrp="1"/>
          </p:cNvSpPr>
          <p:nvPr>
            <p:ph type="title"/>
          </p:nvPr>
        </p:nvSpPr>
        <p:spPr/>
        <p:txBody>
          <a:bodyPr/>
          <a:lstStyle/>
          <a:p>
            <a:pPr algn="ctr"/>
            <a:r>
              <a:rPr lang="en-US" b="1" dirty="0"/>
              <a:t>ACKNOWLEDGEMENTS</a:t>
            </a:r>
            <a:endParaRPr lang="en-IN" b="1" dirty="0"/>
          </a:p>
        </p:txBody>
      </p:sp>
      <p:sp>
        <p:nvSpPr>
          <p:cNvPr id="3" name="Content Placeholder 2">
            <a:extLst>
              <a:ext uri="{FF2B5EF4-FFF2-40B4-BE49-F238E27FC236}">
                <a16:creationId xmlns:a16="http://schemas.microsoft.com/office/drawing/2014/main" id="{1C895A13-4C4C-E5F5-5444-EC2D7EF1C71C}"/>
              </a:ext>
            </a:extLst>
          </p:cNvPr>
          <p:cNvSpPr>
            <a:spLocks noGrp="1"/>
          </p:cNvSpPr>
          <p:nvPr>
            <p:ph idx="1"/>
          </p:nvPr>
        </p:nvSpPr>
        <p:spPr>
          <a:xfrm>
            <a:off x="838200" y="1594884"/>
            <a:ext cx="10515600" cy="4582079"/>
          </a:xfrm>
        </p:spPr>
        <p:txBody>
          <a:bodyPr/>
          <a:lstStyle/>
          <a:p>
            <a:pPr>
              <a:buNone/>
            </a:pPr>
            <a:r>
              <a:rPr lang="en-US" dirty="0"/>
              <a:t>We are especially thankful to our project supervisor, </a:t>
            </a:r>
            <a:r>
              <a:rPr lang="en-US" b="1" dirty="0"/>
              <a:t>Mr. Mahipal Singh Papola</a:t>
            </a:r>
            <a:r>
              <a:rPr lang="en-US" dirty="0"/>
              <a:t>, for their continuous encouragement, valuable feedback, and technical guidance. Their insights were instrumental in shaping the direction of our work.</a:t>
            </a:r>
          </a:p>
          <a:p>
            <a:pPr marL="0" indent="0">
              <a:buNone/>
            </a:pPr>
            <a:r>
              <a:rPr lang="en-US" dirty="0"/>
              <a:t>Special thanks to our </a:t>
            </a:r>
            <a:r>
              <a:rPr lang="en-US" b="1" dirty="0"/>
              <a:t>team members</a:t>
            </a:r>
            <a:r>
              <a:rPr lang="en-US" dirty="0"/>
              <a:t> for their dedication and collaborative spirit, and to the </a:t>
            </a:r>
            <a:r>
              <a:rPr lang="en-US" b="1" dirty="0"/>
              <a:t>online communities and open-source contributors</a:t>
            </a:r>
            <a:r>
              <a:rPr lang="en-US" dirty="0"/>
              <a:t> whose tools and datasets made this project possible.</a:t>
            </a:r>
          </a:p>
        </p:txBody>
      </p:sp>
      <p:sp>
        <p:nvSpPr>
          <p:cNvPr id="4" name="Slide Number Placeholder 3">
            <a:extLst>
              <a:ext uri="{FF2B5EF4-FFF2-40B4-BE49-F238E27FC236}">
                <a16:creationId xmlns:a16="http://schemas.microsoft.com/office/drawing/2014/main" id="{9F4526E4-CB11-C11D-E91D-9E4E01FED58F}"/>
              </a:ext>
            </a:extLst>
          </p:cNvPr>
          <p:cNvSpPr>
            <a:spLocks noGrp="1"/>
          </p:cNvSpPr>
          <p:nvPr>
            <p:ph type="sldNum" sz="quarter" idx="12"/>
          </p:nvPr>
        </p:nvSpPr>
        <p:spPr/>
        <p:txBody>
          <a:bodyPr/>
          <a:lstStyle/>
          <a:p>
            <a:fld id="{095B67F8-3864-425A-A4D9-E2BC08C4F04D}" type="slidenum">
              <a:rPr lang="en-IN" smtClean="0"/>
              <a:t>14</a:t>
            </a:fld>
            <a:endParaRPr lang="en-IN"/>
          </a:p>
        </p:txBody>
      </p:sp>
    </p:spTree>
    <p:extLst>
      <p:ext uri="{BB962C8B-B14F-4D97-AF65-F5344CB8AC3E}">
        <p14:creationId xmlns:p14="http://schemas.microsoft.com/office/powerpoint/2010/main" val="3246807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2A3E9D-B76F-E870-BF73-65D2E1F72FAD}"/>
              </a:ext>
            </a:extLst>
          </p:cNvPr>
          <p:cNvSpPr>
            <a:spLocks noGrp="1"/>
          </p:cNvSpPr>
          <p:nvPr>
            <p:ph idx="1"/>
          </p:nvPr>
        </p:nvSpPr>
        <p:spPr>
          <a:xfrm>
            <a:off x="838200" y="1047404"/>
            <a:ext cx="10515600" cy="5129559"/>
          </a:xfrm>
          <a:effectLst>
            <a:outerShdw blurRad="152400" dist="317500" dir="5400000" sx="90000" sy="-19000" rotWithShape="0">
              <a:prstClr val="black">
                <a:alpha val="15000"/>
              </a:prstClr>
            </a:outerShdw>
          </a:effectLst>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9600" b="1" dirty="0">
                <a:solidFill>
                  <a:srgbClr val="A94D0F"/>
                </a:solidFill>
                <a:effectLst>
                  <a:reflection blurRad="6350" stA="60000" endA="900" endPos="58000" dir="5400000" sy="-100000" algn="bl" rotWithShape="0"/>
                </a:effectLst>
                <a:latin typeface="Arial Rounded MT Bold" panose="020F0704030504030204" pitchFamily="34" charset="0"/>
              </a:rPr>
              <a:t>Thank You</a:t>
            </a:r>
            <a:endParaRPr lang="en-IN" sz="9600" b="1" dirty="0">
              <a:solidFill>
                <a:srgbClr val="A94D0F"/>
              </a:solidFill>
              <a:effectLst>
                <a:reflection blurRad="6350" stA="60000" endA="900" endPos="58000" dir="5400000" sy="-100000" algn="bl" rotWithShape="0"/>
              </a:effectLst>
              <a:latin typeface="Arial Rounded MT Bold" panose="020F0704030504030204" pitchFamily="34" charset="0"/>
            </a:endParaRPr>
          </a:p>
        </p:txBody>
      </p:sp>
      <p:sp>
        <p:nvSpPr>
          <p:cNvPr id="4" name="Slide Number Placeholder 3">
            <a:extLst>
              <a:ext uri="{FF2B5EF4-FFF2-40B4-BE49-F238E27FC236}">
                <a16:creationId xmlns:a16="http://schemas.microsoft.com/office/drawing/2014/main" id="{E8D9FF5B-62CA-88B0-708E-22F33CF38212}"/>
              </a:ext>
            </a:extLst>
          </p:cNvPr>
          <p:cNvSpPr>
            <a:spLocks noGrp="1"/>
          </p:cNvSpPr>
          <p:nvPr>
            <p:ph type="sldNum" sz="quarter" idx="12"/>
          </p:nvPr>
        </p:nvSpPr>
        <p:spPr/>
        <p:txBody>
          <a:bodyPr/>
          <a:lstStyle/>
          <a:p>
            <a:fld id="{095B67F8-3864-425A-A4D9-E2BC08C4F04D}" type="slidenum">
              <a:rPr lang="en-IN" smtClean="0"/>
              <a:t>15</a:t>
            </a:fld>
            <a:endParaRPr lang="en-IN"/>
          </a:p>
        </p:txBody>
      </p:sp>
      <p:pic>
        <p:nvPicPr>
          <p:cNvPr id="6" name="Graphic 5" descr="Angel face outline with solid fill">
            <a:extLst>
              <a:ext uri="{FF2B5EF4-FFF2-40B4-BE49-F238E27FC236}">
                <a16:creationId xmlns:a16="http://schemas.microsoft.com/office/drawing/2014/main" id="{863E6139-1B3B-7861-26EB-9DCCCF3B71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10600" y="2880360"/>
            <a:ext cx="1314796" cy="1314796"/>
          </a:xfrm>
          <a:prstGeom prst="rect">
            <a:avLst/>
          </a:prstGeom>
        </p:spPr>
      </p:pic>
    </p:spTree>
    <p:extLst>
      <p:ext uri="{BB962C8B-B14F-4D97-AF65-F5344CB8AC3E}">
        <p14:creationId xmlns:p14="http://schemas.microsoft.com/office/powerpoint/2010/main" val="4030991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7A14-8924-A7B3-5EEF-1507914A20C7}"/>
              </a:ext>
            </a:extLst>
          </p:cNvPr>
          <p:cNvSpPr>
            <a:spLocks noGrp="1"/>
          </p:cNvSpPr>
          <p:nvPr>
            <p:ph type="title"/>
          </p:nvPr>
        </p:nvSpPr>
        <p:spPr/>
        <p:txBody>
          <a:bodyPr/>
          <a:lstStyle/>
          <a:p>
            <a:pPr algn="ctr"/>
            <a:r>
              <a:rPr lang="en-IN" b="1" dirty="0"/>
              <a:t>INTRODUCTION</a:t>
            </a:r>
          </a:p>
        </p:txBody>
      </p:sp>
      <p:sp>
        <p:nvSpPr>
          <p:cNvPr id="6" name="Content Placeholder 5">
            <a:extLst>
              <a:ext uri="{FF2B5EF4-FFF2-40B4-BE49-F238E27FC236}">
                <a16:creationId xmlns:a16="http://schemas.microsoft.com/office/drawing/2014/main" id="{2F87B935-1957-6310-B685-82E6F22C8F4D}"/>
              </a:ext>
            </a:extLst>
          </p:cNvPr>
          <p:cNvSpPr>
            <a:spLocks noGrp="1"/>
          </p:cNvSpPr>
          <p:nvPr>
            <p:ph sz="half" idx="1"/>
          </p:nvPr>
        </p:nvSpPr>
        <p:spPr>
          <a:xfrm>
            <a:off x="838199" y="1825625"/>
            <a:ext cx="6943531" cy="4351338"/>
          </a:xfrm>
        </p:spPr>
        <p:txBody>
          <a:bodyPr/>
          <a:lstStyle/>
          <a:p>
            <a:pPr>
              <a:buNone/>
            </a:pPr>
            <a:r>
              <a:rPr lang="en-US" sz="1800" dirty="0"/>
              <a:t> </a:t>
            </a:r>
            <a:r>
              <a:rPr lang="en-US" sz="1800" b="1" dirty="0"/>
              <a:t>Agriculture’s Challenges</a:t>
            </a:r>
            <a:endParaRPr lang="en-US" sz="1800" dirty="0"/>
          </a:p>
          <a:p>
            <a:pPr>
              <a:buFont typeface="Arial" panose="020B0604020202020204" pitchFamily="34" charset="0"/>
              <a:buChar char="•"/>
            </a:pPr>
            <a:r>
              <a:rPr lang="en-US" sz="1800" dirty="0"/>
              <a:t>Agriculture remains the backbone of many economies, particularly in developing nations.</a:t>
            </a:r>
          </a:p>
          <a:p>
            <a:pPr>
              <a:buFont typeface="Arial" panose="020B0604020202020204" pitchFamily="34" charset="0"/>
              <a:buChar char="•"/>
            </a:pPr>
            <a:r>
              <a:rPr lang="en-US" sz="1800" dirty="0"/>
              <a:t>Increasing global population exerts pressure to produce more with limited resources.</a:t>
            </a:r>
          </a:p>
          <a:p>
            <a:pPr>
              <a:buNone/>
            </a:pPr>
            <a:r>
              <a:rPr lang="en-US" sz="1800" b="1" dirty="0"/>
              <a:t>Key Issues in Modern Farming</a:t>
            </a:r>
            <a:endParaRPr lang="en-US" sz="1800" dirty="0"/>
          </a:p>
          <a:p>
            <a:pPr>
              <a:buFont typeface="Arial" panose="020B0604020202020204" pitchFamily="34" charset="0"/>
              <a:buChar char="•"/>
            </a:pPr>
            <a:r>
              <a:rPr lang="en-US" sz="1800" b="1" dirty="0"/>
              <a:t>Crop diseases</a:t>
            </a:r>
            <a:r>
              <a:rPr lang="en-US" sz="1800" dirty="0"/>
              <a:t> cause 20–40% crop losses globally.</a:t>
            </a:r>
          </a:p>
          <a:p>
            <a:pPr>
              <a:buFont typeface="Arial" panose="020B0604020202020204" pitchFamily="34" charset="0"/>
              <a:buChar char="•"/>
            </a:pPr>
            <a:r>
              <a:rPr lang="en-US" sz="1800" b="1" dirty="0"/>
              <a:t>Inefficient irrigation</a:t>
            </a:r>
            <a:r>
              <a:rPr lang="en-US" sz="1800" dirty="0"/>
              <a:t> leads to water wastage or undernourished crops.</a:t>
            </a:r>
          </a:p>
          <a:p>
            <a:pPr>
              <a:buNone/>
            </a:pPr>
            <a:r>
              <a:rPr lang="en-US" sz="1800" b="1" dirty="0"/>
              <a:t>Role of AI in Agriculture</a:t>
            </a:r>
            <a:endParaRPr lang="en-US" sz="1800" dirty="0"/>
          </a:p>
          <a:p>
            <a:pPr>
              <a:buFont typeface="Arial" panose="020B0604020202020204" pitchFamily="34" charset="0"/>
              <a:buChar char="•"/>
            </a:pPr>
            <a:r>
              <a:rPr lang="en-US" sz="1800" dirty="0"/>
              <a:t>AI, especially Deep Learning, offers precise, real-time solutions for complex agricultural issues.</a:t>
            </a:r>
          </a:p>
          <a:p>
            <a:pPr>
              <a:buFont typeface="Arial" panose="020B0604020202020204" pitchFamily="34" charset="0"/>
              <a:buChar char="•"/>
            </a:pPr>
            <a:r>
              <a:rPr lang="en-US" sz="1800" dirty="0"/>
              <a:t>Computer vision enables early disease detection via leaf image analysis.</a:t>
            </a:r>
          </a:p>
          <a:p>
            <a:pPr>
              <a:buFont typeface="Arial" panose="020B0604020202020204" pitchFamily="34" charset="0"/>
              <a:buChar char="•"/>
            </a:pPr>
            <a:r>
              <a:rPr lang="en-US" sz="1800" dirty="0"/>
              <a:t>Machine learning predicts crop-specific irrigation needs based on real-time environmental data.</a:t>
            </a:r>
          </a:p>
          <a:p>
            <a:pPr marL="0" indent="0">
              <a:buNone/>
            </a:pPr>
            <a:endParaRPr lang="en-US" sz="1800" dirty="0"/>
          </a:p>
        </p:txBody>
      </p:sp>
      <p:pic>
        <p:nvPicPr>
          <p:cNvPr id="9" name="Content Placeholder 8" descr="A person in an orange overalls holding a tablet in front of a computer&#10;&#10;AI-generated content may be incorrect.">
            <a:extLst>
              <a:ext uri="{FF2B5EF4-FFF2-40B4-BE49-F238E27FC236}">
                <a16:creationId xmlns:a16="http://schemas.microsoft.com/office/drawing/2014/main" id="{2C26C9BE-B808-F0BA-DA79-5D6ACECB4F56}"/>
              </a:ext>
            </a:extLst>
          </p:cNvPr>
          <p:cNvPicPr>
            <a:picLocks noGrp="1" noChangeAspect="1"/>
          </p:cNvPicPr>
          <p:nvPr>
            <p:ph sz="half" idx="2"/>
          </p:nvPr>
        </p:nvPicPr>
        <p:blipFill>
          <a:blip r:embed="rId2"/>
          <a:stretch>
            <a:fillRect/>
          </a:stretch>
        </p:blipFill>
        <p:spPr>
          <a:xfrm>
            <a:off x="7716838" y="2804848"/>
            <a:ext cx="3646487" cy="2430991"/>
          </a:xfrm>
        </p:spPr>
      </p:pic>
      <p:sp>
        <p:nvSpPr>
          <p:cNvPr id="4" name="Slide Number Placeholder 3">
            <a:extLst>
              <a:ext uri="{FF2B5EF4-FFF2-40B4-BE49-F238E27FC236}">
                <a16:creationId xmlns:a16="http://schemas.microsoft.com/office/drawing/2014/main" id="{43B1C0F7-D198-2E59-901B-144AD8BDA145}"/>
              </a:ext>
            </a:extLst>
          </p:cNvPr>
          <p:cNvSpPr>
            <a:spLocks noGrp="1"/>
          </p:cNvSpPr>
          <p:nvPr>
            <p:ph type="sldNum" sz="quarter" idx="12"/>
          </p:nvPr>
        </p:nvSpPr>
        <p:spPr/>
        <p:txBody>
          <a:bodyPr/>
          <a:lstStyle/>
          <a:p>
            <a:fld id="{095B67F8-3864-425A-A4D9-E2BC08C4F04D}" type="slidenum">
              <a:rPr lang="en-IN" smtClean="0"/>
              <a:t>2</a:t>
            </a:fld>
            <a:endParaRPr lang="en-IN"/>
          </a:p>
        </p:txBody>
      </p:sp>
    </p:spTree>
    <p:extLst>
      <p:ext uri="{BB962C8B-B14F-4D97-AF65-F5344CB8AC3E}">
        <p14:creationId xmlns:p14="http://schemas.microsoft.com/office/powerpoint/2010/main" val="76890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464F-86D0-5DC5-C8F8-A170A40B3064}"/>
              </a:ext>
            </a:extLst>
          </p:cNvPr>
          <p:cNvSpPr>
            <a:spLocks noGrp="1"/>
          </p:cNvSpPr>
          <p:nvPr>
            <p:ph type="title"/>
          </p:nvPr>
        </p:nvSpPr>
        <p:spPr>
          <a:xfrm>
            <a:off x="838200" y="584790"/>
            <a:ext cx="10515600" cy="797553"/>
          </a:xfrm>
        </p:spPr>
        <p:txBody>
          <a:bodyPr/>
          <a:lstStyle/>
          <a:p>
            <a:pPr algn="ctr"/>
            <a:r>
              <a:rPr lang="en-US" dirty="0"/>
              <a:t> </a:t>
            </a:r>
            <a:r>
              <a:rPr lang="en-US" b="1" dirty="0"/>
              <a:t>PROBLEM STATEMENT</a:t>
            </a:r>
            <a:endParaRPr lang="en-US" dirty="0"/>
          </a:p>
        </p:txBody>
      </p:sp>
      <p:sp>
        <p:nvSpPr>
          <p:cNvPr id="3" name="Content Placeholder 2">
            <a:extLst>
              <a:ext uri="{FF2B5EF4-FFF2-40B4-BE49-F238E27FC236}">
                <a16:creationId xmlns:a16="http://schemas.microsoft.com/office/drawing/2014/main" id="{C1D47008-5018-0922-14C1-969EF7BE520F}"/>
              </a:ext>
            </a:extLst>
          </p:cNvPr>
          <p:cNvSpPr>
            <a:spLocks noGrp="1"/>
          </p:cNvSpPr>
          <p:nvPr>
            <p:ph idx="1"/>
          </p:nvPr>
        </p:nvSpPr>
        <p:spPr>
          <a:xfrm>
            <a:off x="838200" y="1382342"/>
            <a:ext cx="10515600" cy="5233061"/>
          </a:xfrm>
        </p:spPr>
        <p:txBody>
          <a:bodyPr/>
          <a:lstStyle/>
          <a:p>
            <a:r>
              <a:rPr lang="en-US" sz="1800" dirty="0"/>
              <a:t>Agriculture, particularly in developing regions, faces severe threats due to the growing challenges of crop diseases and inefficient irrigation. Despite the critical role it plays in food security and economic stability, the sector remains vulnerable due to its reliance on traditional methods.</a:t>
            </a:r>
          </a:p>
          <a:p>
            <a:r>
              <a:rPr lang="en-US" sz="1800" b="1" dirty="0"/>
              <a:t>Crop diseases</a:t>
            </a:r>
            <a:r>
              <a:rPr lang="en-US" sz="1800" dirty="0"/>
              <a:t> continue to be a major cause of yield loss, primarily because their detection often depends on </a:t>
            </a:r>
            <a:r>
              <a:rPr lang="en-US" sz="1800" b="1" dirty="0"/>
              <a:t>manual visual inspection </a:t>
            </a:r>
            <a:r>
              <a:rPr lang="en-US" sz="1800" dirty="0"/>
              <a:t>by experts, an approach that is slow, error-prone, and not scalable. By the time a disease is visually identified, it may have already caused irreversible damage, resulting in financial losses for farmers and affecting the food supply chain.</a:t>
            </a:r>
          </a:p>
          <a:p>
            <a:r>
              <a:rPr lang="en-US" sz="1800" dirty="0"/>
              <a:t>At the same time, water management in agriculture is often suboptimal. Traditional irrigation practices do not account for dynamic environmental conditions such as soil moisture levels, humidity, or temperature. This leads to either overwatering, which wastes a critical resource and harms crop roots, or underwatering, which stunts growth and reduces productivity.</a:t>
            </a:r>
          </a:p>
          <a:p>
            <a:r>
              <a:rPr lang="en-US" sz="1800" dirty="0"/>
              <a:t>These challenges are intensified in rural areas where smallholder farmers, who constitute the majority, lack access to modern technological tools. Without affordable and easy-to-use systems, they are left to depend on outdated practices that cannot keep pace with the demands of modern agriculture.</a:t>
            </a:r>
          </a:p>
          <a:p>
            <a:r>
              <a:rPr lang="en-US" sz="1800" dirty="0"/>
              <a:t>This project aims to address these issues by developing an </a:t>
            </a:r>
            <a:r>
              <a:rPr lang="en-US" sz="1800" b="1" dirty="0"/>
              <a:t>AI-driven system </a:t>
            </a:r>
            <a:r>
              <a:rPr lang="en-US" sz="1800" dirty="0"/>
              <a:t>that can predict crop diseases and recommend optimal irrigation in real time. By leveraging computer vision and machine learning, the system empowers farmers to make informed decisions, minimize crop loss, conserve water, and improve agricultural sustainability.</a:t>
            </a:r>
          </a:p>
        </p:txBody>
      </p:sp>
      <p:sp>
        <p:nvSpPr>
          <p:cNvPr id="4" name="Slide Number Placeholder 3">
            <a:extLst>
              <a:ext uri="{FF2B5EF4-FFF2-40B4-BE49-F238E27FC236}">
                <a16:creationId xmlns:a16="http://schemas.microsoft.com/office/drawing/2014/main" id="{0A207AD3-FE00-F08C-88AB-81E2B6066B24}"/>
              </a:ext>
            </a:extLst>
          </p:cNvPr>
          <p:cNvSpPr>
            <a:spLocks noGrp="1"/>
          </p:cNvSpPr>
          <p:nvPr>
            <p:ph type="sldNum" sz="quarter" idx="12"/>
          </p:nvPr>
        </p:nvSpPr>
        <p:spPr/>
        <p:txBody>
          <a:bodyPr/>
          <a:lstStyle/>
          <a:p>
            <a:fld id="{095B67F8-3864-425A-A4D9-E2BC08C4F04D}" type="slidenum">
              <a:rPr lang="en-IN" smtClean="0"/>
              <a:t>3</a:t>
            </a:fld>
            <a:endParaRPr lang="en-IN"/>
          </a:p>
        </p:txBody>
      </p:sp>
    </p:spTree>
    <p:extLst>
      <p:ext uri="{BB962C8B-B14F-4D97-AF65-F5344CB8AC3E}">
        <p14:creationId xmlns:p14="http://schemas.microsoft.com/office/powerpoint/2010/main" val="315605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491B4-2B76-32D5-67AE-3E8204B6217A}"/>
              </a:ext>
            </a:extLst>
          </p:cNvPr>
          <p:cNvSpPr>
            <a:spLocks noGrp="1"/>
          </p:cNvSpPr>
          <p:nvPr>
            <p:ph type="title"/>
          </p:nvPr>
        </p:nvSpPr>
        <p:spPr>
          <a:xfrm>
            <a:off x="838200" y="681037"/>
            <a:ext cx="10515600" cy="877888"/>
          </a:xfrm>
        </p:spPr>
        <p:txBody>
          <a:bodyPr/>
          <a:lstStyle/>
          <a:p>
            <a:pPr algn="ctr"/>
            <a:r>
              <a:rPr lang="en-US" b="1" dirty="0"/>
              <a:t>REVIEW OF LITERATURE</a:t>
            </a:r>
          </a:p>
        </p:txBody>
      </p:sp>
      <p:sp>
        <p:nvSpPr>
          <p:cNvPr id="3" name="Content Placeholder 2">
            <a:extLst>
              <a:ext uri="{FF2B5EF4-FFF2-40B4-BE49-F238E27FC236}">
                <a16:creationId xmlns:a16="http://schemas.microsoft.com/office/drawing/2014/main" id="{F9BCC5A8-18E0-1CD0-B696-BA7FEAC1D724}"/>
              </a:ext>
            </a:extLst>
          </p:cNvPr>
          <p:cNvSpPr>
            <a:spLocks noGrp="1"/>
          </p:cNvSpPr>
          <p:nvPr>
            <p:ph idx="1"/>
          </p:nvPr>
        </p:nvSpPr>
        <p:spPr>
          <a:xfrm>
            <a:off x="838200" y="1455235"/>
            <a:ext cx="10515600" cy="5171808"/>
          </a:xfrm>
        </p:spPr>
        <p:txBody>
          <a:bodyPr/>
          <a:lstStyle/>
          <a:p>
            <a:r>
              <a:rPr lang="en-US" sz="1600" dirty="0"/>
              <a:t>Recent years have seen substantial progress in applying artificial intelligence (AI) and machine learning (ML) to agricultural challenges. A significant body of research has focused on plant disease detection using computer vision. Traditional techniques relied on manual image inspection or basic image processing algorithms, which were limited by inconsistencies in lighting, background noise, and leaf appearance.</a:t>
            </a:r>
          </a:p>
          <a:p>
            <a:r>
              <a:rPr lang="en-US" sz="1600" dirty="0"/>
              <a:t>With the rise of deep learning, Convolutional Neural Networks (CNNs) have become the gold standard for image classification tasks. </a:t>
            </a:r>
            <a:r>
              <a:rPr lang="en-US" sz="1600" b="1" dirty="0"/>
              <a:t>Ferentinos (2018)</a:t>
            </a:r>
            <a:r>
              <a:rPr lang="en-US" sz="1600" dirty="0"/>
              <a:t>, for instance, demonstrated over 99% accuracy in identifying plant diseases using CNNs trained on the </a:t>
            </a:r>
            <a:r>
              <a:rPr lang="en-US" sz="1600" dirty="0" err="1"/>
              <a:t>PlantVillage</a:t>
            </a:r>
            <a:r>
              <a:rPr lang="en-US" sz="1600" dirty="0"/>
              <a:t> dataset. Lightweight architectures like </a:t>
            </a:r>
            <a:r>
              <a:rPr lang="en-US" sz="1600" b="1" dirty="0"/>
              <a:t>MobileNetV2 </a:t>
            </a:r>
            <a:r>
              <a:rPr lang="en-US" sz="1600" dirty="0"/>
              <a:t>are now being adopted for real-time classification on mobile and web platforms, providing the accuracy of deep networks with reduced computational demands.</a:t>
            </a:r>
          </a:p>
          <a:p>
            <a:r>
              <a:rPr lang="en-US" sz="1600" dirty="0"/>
              <a:t>In parallel, water conservation and efficient irrigation have emerged as key areas where ML can make a difference. Studies have used regression models, particularly Random Forest Regressors and Support Vector Machines, to predict crop water needs based on environmental inputs such as soil moisture, temperature, and weather forecasts. These models have outperformed manual scheduling methods and are better suited to dynamic agricultural environments.</a:t>
            </a:r>
          </a:p>
          <a:p>
            <a:r>
              <a:rPr lang="en-US" sz="1600" dirty="0"/>
              <a:t>IoT integration in agriculture has further improved the reliability of real-time data collection. Sensors can now capture field-level conditions, feeding data directly into predictive models for disease detection and irrigation planning. Companies like </a:t>
            </a:r>
            <a:r>
              <a:rPr lang="en-US" sz="1600" dirty="0" err="1"/>
              <a:t>AquaSpy</a:t>
            </a:r>
            <a:r>
              <a:rPr lang="en-US" sz="1600" dirty="0"/>
              <a:t> and CropX are already leveraging this synergy between IoT and AI to develop intelligent precision farming solutions.</a:t>
            </a:r>
          </a:p>
          <a:p>
            <a:r>
              <a:rPr lang="en-US" sz="1600" dirty="0"/>
              <a:t>Despite these advancements, gaps remain, especially in systems designed for small and marginal farmers. Many existing tools are either overly technical or not tailored for diverse climatic and crop conditions. Moreover, user-friendly platforms that combine disease detection and irrigation advice are still rare.</a:t>
            </a:r>
          </a:p>
          <a:p>
            <a:r>
              <a:rPr lang="en-US" sz="1600" dirty="0"/>
              <a:t>This project builds on these foundations, combining proven CNN and ML models into a single, accessible web platform, aimed at empowering farmers with real-time, actionable insights.</a:t>
            </a:r>
          </a:p>
        </p:txBody>
      </p:sp>
      <p:sp>
        <p:nvSpPr>
          <p:cNvPr id="7" name="Slide Number Placeholder 6">
            <a:extLst>
              <a:ext uri="{FF2B5EF4-FFF2-40B4-BE49-F238E27FC236}">
                <a16:creationId xmlns:a16="http://schemas.microsoft.com/office/drawing/2014/main" id="{A43FF53A-7BBB-E69F-27F8-50FE8E4A2453}"/>
              </a:ext>
            </a:extLst>
          </p:cNvPr>
          <p:cNvSpPr>
            <a:spLocks noGrp="1"/>
          </p:cNvSpPr>
          <p:nvPr>
            <p:ph type="sldNum" sz="quarter" idx="12"/>
          </p:nvPr>
        </p:nvSpPr>
        <p:spPr/>
        <p:txBody>
          <a:bodyPr/>
          <a:lstStyle/>
          <a:p>
            <a:fld id="{095B67F8-3864-425A-A4D9-E2BC08C4F04D}" type="slidenum">
              <a:rPr lang="en-IN" smtClean="0">
                <a:latin typeface="+mj-lt"/>
              </a:rPr>
              <a:t>4</a:t>
            </a:fld>
            <a:endParaRPr lang="en-IN">
              <a:latin typeface="+mj-lt"/>
            </a:endParaRPr>
          </a:p>
        </p:txBody>
      </p:sp>
    </p:spTree>
    <p:extLst>
      <p:ext uri="{BB962C8B-B14F-4D97-AF65-F5344CB8AC3E}">
        <p14:creationId xmlns:p14="http://schemas.microsoft.com/office/powerpoint/2010/main" val="3139793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2DBE-52EE-A517-2F0D-7109ADFE71A0}"/>
              </a:ext>
            </a:extLst>
          </p:cNvPr>
          <p:cNvSpPr>
            <a:spLocks noGrp="1"/>
          </p:cNvSpPr>
          <p:nvPr>
            <p:ph type="title"/>
          </p:nvPr>
        </p:nvSpPr>
        <p:spPr/>
        <p:txBody>
          <a:bodyPr/>
          <a:lstStyle/>
          <a:p>
            <a:pPr algn="ctr"/>
            <a:r>
              <a:rPr lang="en-US" b="1" dirty="0"/>
              <a:t>RESEARCH GAPS</a:t>
            </a:r>
          </a:p>
        </p:txBody>
      </p:sp>
      <p:sp>
        <p:nvSpPr>
          <p:cNvPr id="7" name="Slide Number Placeholder 6">
            <a:extLst>
              <a:ext uri="{FF2B5EF4-FFF2-40B4-BE49-F238E27FC236}">
                <a16:creationId xmlns:a16="http://schemas.microsoft.com/office/drawing/2014/main" id="{726A5D66-AA6E-C120-89AB-5167D1D38CCB}"/>
              </a:ext>
            </a:extLst>
          </p:cNvPr>
          <p:cNvSpPr>
            <a:spLocks noGrp="1"/>
          </p:cNvSpPr>
          <p:nvPr>
            <p:ph type="sldNum" sz="quarter" idx="12"/>
          </p:nvPr>
        </p:nvSpPr>
        <p:spPr/>
        <p:txBody>
          <a:bodyPr/>
          <a:lstStyle/>
          <a:p>
            <a:fld id="{095B67F8-3864-425A-A4D9-E2BC08C4F04D}" type="slidenum">
              <a:rPr lang="en-IN" smtClean="0">
                <a:latin typeface="+mj-lt"/>
              </a:rPr>
              <a:t>5</a:t>
            </a:fld>
            <a:endParaRPr lang="en-IN" dirty="0">
              <a:latin typeface="+mj-lt"/>
            </a:endParaRPr>
          </a:p>
        </p:txBody>
      </p:sp>
      <p:sp>
        <p:nvSpPr>
          <p:cNvPr id="6" name="TextBox 5">
            <a:extLst>
              <a:ext uri="{FF2B5EF4-FFF2-40B4-BE49-F238E27FC236}">
                <a16:creationId xmlns:a16="http://schemas.microsoft.com/office/drawing/2014/main" id="{5F5A10BA-C70D-D843-DF02-06CE62242181}"/>
              </a:ext>
            </a:extLst>
          </p:cNvPr>
          <p:cNvSpPr txBox="1"/>
          <p:nvPr/>
        </p:nvSpPr>
        <p:spPr>
          <a:xfrm>
            <a:off x="838200" y="1720127"/>
            <a:ext cx="10510196"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rPr>
              <a:t>Many AI models (e.g., VGG16) are resource-heavy and impractical for small-scale farmers or mobile platforms.</a:t>
            </a:r>
          </a:p>
        </p:txBody>
      </p:sp>
      <p:sp>
        <p:nvSpPr>
          <p:cNvPr id="9" name="TextBox 8">
            <a:extLst>
              <a:ext uri="{FF2B5EF4-FFF2-40B4-BE49-F238E27FC236}">
                <a16:creationId xmlns:a16="http://schemas.microsoft.com/office/drawing/2014/main" id="{4A850E9F-3FC1-9A67-89BC-B9B7BDB2EDAE}"/>
              </a:ext>
            </a:extLst>
          </p:cNvPr>
          <p:cNvSpPr txBox="1"/>
          <p:nvPr/>
        </p:nvSpPr>
        <p:spPr>
          <a:xfrm>
            <a:off x="838199" y="2587534"/>
            <a:ext cx="10510197"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mn-lt"/>
              </a:rPr>
              <a:t>Most tools focus on either disease detection or irrigation, not both, resulting in incomplete support for farmers.</a:t>
            </a:r>
            <a:endParaRPr lang="en-US" dirty="0">
              <a:latin typeface="+mn-lt"/>
            </a:endParaRPr>
          </a:p>
        </p:txBody>
      </p:sp>
      <p:sp>
        <p:nvSpPr>
          <p:cNvPr id="10" name="TextBox 9">
            <a:extLst>
              <a:ext uri="{FF2B5EF4-FFF2-40B4-BE49-F238E27FC236}">
                <a16:creationId xmlns:a16="http://schemas.microsoft.com/office/drawing/2014/main" id="{1AB3EEF7-62FA-1794-ED2C-B9C2AAA6E1AD}"/>
              </a:ext>
            </a:extLst>
          </p:cNvPr>
          <p:cNvSpPr txBox="1"/>
          <p:nvPr/>
        </p:nvSpPr>
        <p:spPr>
          <a:xfrm>
            <a:off x="832799" y="3454941"/>
            <a:ext cx="10515598"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mj-lt"/>
              </a:rPr>
              <a:t>Irrigation systems often ignore dynamic field conditions like humidity, soil moisture, and weather patterns.</a:t>
            </a:r>
            <a:endParaRPr lang="en-IN" sz="2000" b="0" i="0" u="none" strike="noStrike" dirty="0">
              <a:solidFill>
                <a:srgbClr val="000000"/>
              </a:solidFill>
              <a:effectLst/>
              <a:latin typeface="+mj-lt"/>
            </a:endParaRPr>
          </a:p>
        </p:txBody>
      </p:sp>
      <p:sp>
        <p:nvSpPr>
          <p:cNvPr id="11" name="TextBox 10">
            <a:extLst>
              <a:ext uri="{FF2B5EF4-FFF2-40B4-BE49-F238E27FC236}">
                <a16:creationId xmlns:a16="http://schemas.microsoft.com/office/drawing/2014/main" id="{BCC222EF-2588-C665-1CC6-E41309C542D6}"/>
              </a:ext>
            </a:extLst>
          </p:cNvPr>
          <p:cNvSpPr txBox="1"/>
          <p:nvPr/>
        </p:nvSpPr>
        <p:spPr>
          <a:xfrm>
            <a:off x="832798" y="4296631"/>
            <a:ext cx="10515598"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rPr>
              <a:t>Existing platforms are too complex or technical, limiting accessibility for users with minimal digital literacy.</a:t>
            </a:r>
            <a:endParaRPr lang="en-IN" sz="2000" b="0" i="0" u="none" strike="noStrike" dirty="0">
              <a:solidFill>
                <a:srgbClr val="000000"/>
              </a:solidFill>
              <a:effectLst/>
              <a:latin typeface="+mn-lt"/>
            </a:endParaRPr>
          </a:p>
        </p:txBody>
      </p:sp>
      <p:sp>
        <p:nvSpPr>
          <p:cNvPr id="3" name="TextBox 2">
            <a:extLst>
              <a:ext uri="{FF2B5EF4-FFF2-40B4-BE49-F238E27FC236}">
                <a16:creationId xmlns:a16="http://schemas.microsoft.com/office/drawing/2014/main" id="{1A711F9E-4FC2-8FD9-2A70-60301D369BA2}"/>
              </a:ext>
            </a:extLst>
          </p:cNvPr>
          <p:cNvSpPr txBox="1"/>
          <p:nvPr/>
        </p:nvSpPr>
        <p:spPr>
          <a:xfrm>
            <a:off x="832798" y="5189755"/>
            <a:ext cx="10515599"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n-lt"/>
              </a:rPr>
              <a:t>Bridging these gaps with a unified, lightweight, and easy-to-use AI system for disease prediction and irrigation advice.</a:t>
            </a:r>
          </a:p>
        </p:txBody>
      </p:sp>
    </p:spTree>
    <p:extLst>
      <p:ext uri="{BB962C8B-B14F-4D97-AF65-F5344CB8AC3E}">
        <p14:creationId xmlns:p14="http://schemas.microsoft.com/office/powerpoint/2010/main" val="1347621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1F9F3-805E-8DEF-8C3A-B310AE8E57AA}"/>
              </a:ext>
            </a:extLst>
          </p:cNvPr>
          <p:cNvSpPr>
            <a:spLocks noGrp="1"/>
          </p:cNvSpPr>
          <p:nvPr>
            <p:ph type="title"/>
          </p:nvPr>
        </p:nvSpPr>
        <p:spPr/>
        <p:txBody>
          <a:bodyPr/>
          <a:lstStyle/>
          <a:p>
            <a:pPr algn="ctr"/>
            <a:r>
              <a:rPr lang="en-US" b="1" dirty="0"/>
              <a:t>OBJECTIVES</a:t>
            </a:r>
          </a:p>
        </p:txBody>
      </p:sp>
      <p:sp>
        <p:nvSpPr>
          <p:cNvPr id="7" name="Slide Number Placeholder 6">
            <a:extLst>
              <a:ext uri="{FF2B5EF4-FFF2-40B4-BE49-F238E27FC236}">
                <a16:creationId xmlns:a16="http://schemas.microsoft.com/office/drawing/2014/main" id="{8087EB8B-0311-3F02-D825-0CD12B36331C}"/>
              </a:ext>
            </a:extLst>
          </p:cNvPr>
          <p:cNvSpPr>
            <a:spLocks noGrp="1"/>
          </p:cNvSpPr>
          <p:nvPr>
            <p:ph type="sldNum" sz="quarter" idx="12"/>
          </p:nvPr>
        </p:nvSpPr>
        <p:spPr/>
        <p:txBody>
          <a:bodyPr/>
          <a:lstStyle/>
          <a:p>
            <a:fld id="{095B67F8-3864-425A-A4D9-E2BC08C4F04D}" type="slidenum">
              <a:rPr lang="en-IN" smtClean="0">
                <a:latin typeface="+mj-lt"/>
              </a:rPr>
              <a:t>6</a:t>
            </a:fld>
            <a:endParaRPr lang="en-IN">
              <a:latin typeface="+mj-lt"/>
            </a:endParaRPr>
          </a:p>
        </p:txBody>
      </p:sp>
      <p:sp>
        <p:nvSpPr>
          <p:cNvPr id="4" name="TextBox 3">
            <a:extLst>
              <a:ext uri="{FF2B5EF4-FFF2-40B4-BE49-F238E27FC236}">
                <a16:creationId xmlns:a16="http://schemas.microsoft.com/office/drawing/2014/main" id="{9251F8D0-37D1-5BD3-294D-FB6A784EB980}"/>
              </a:ext>
            </a:extLst>
          </p:cNvPr>
          <p:cNvSpPr txBox="1"/>
          <p:nvPr/>
        </p:nvSpPr>
        <p:spPr>
          <a:xfrm>
            <a:off x="541020" y="2038360"/>
            <a:ext cx="11109960" cy="3970318"/>
          </a:xfrm>
          <a:prstGeom prst="rect">
            <a:avLst/>
          </a:prstGeom>
          <a:noFill/>
        </p:spPr>
        <p:txBody>
          <a:bodyPr wrap="square">
            <a:spAutoFit/>
          </a:bodyPr>
          <a:lstStyle/>
          <a:p>
            <a:r>
              <a:rPr lang="en-US" b="1" dirty="0">
                <a:latin typeface="+mn-lt"/>
              </a:rPr>
              <a:t>🧠 Smart Disease Detection</a:t>
            </a:r>
            <a:br>
              <a:rPr lang="en-US" dirty="0">
                <a:latin typeface="+mn-lt"/>
              </a:rPr>
            </a:br>
            <a:r>
              <a:rPr lang="en-US" dirty="0">
                <a:latin typeface="+mn-lt"/>
              </a:rPr>
              <a:t>Leverage deep learning (MobileNetV2) to identify plant diseases from leaf images in real time.</a:t>
            </a:r>
          </a:p>
          <a:p>
            <a:endParaRPr lang="en-US" dirty="0">
              <a:latin typeface="+mn-lt"/>
            </a:endParaRPr>
          </a:p>
          <a:p>
            <a:r>
              <a:rPr lang="en-US" b="1" dirty="0">
                <a:latin typeface="+mn-lt"/>
              </a:rPr>
              <a:t>💧 Intelligent Irrigation Planning</a:t>
            </a:r>
            <a:br>
              <a:rPr lang="en-US" dirty="0">
                <a:latin typeface="+mn-lt"/>
              </a:rPr>
            </a:br>
            <a:r>
              <a:rPr lang="en-US" dirty="0">
                <a:latin typeface="+mn-lt"/>
              </a:rPr>
              <a:t>Use Random Forest Regression to recommend optimal water usage based on environmental data.</a:t>
            </a:r>
          </a:p>
          <a:p>
            <a:endParaRPr lang="en-US" dirty="0">
              <a:latin typeface="+mn-lt"/>
            </a:endParaRPr>
          </a:p>
          <a:p>
            <a:r>
              <a:rPr lang="en-US" b="1" dirty="0">
                <a:latin typeface="+mn-lt"/>
              </a:rPr>
              <a:t>🌐 Unified Web Platform</a:t>
            </a:r>
            <a:br>
              <a:rPr lang="en-US" dirty="0">
                <a:latin typeface="+mn-lt"/>
              </a:rPr>
            </a:br>
            <a:r>
              <a:rPr lang="en-US" dirty="0">
                <a:latin typeface="+mn-lt"/>
              </a:rPr>
              <a:t>Build a user-friendly web interface accessible on mobile and desktop, requiring minimal technical knowledge.</a:t>
            </a:r>
          </a:p>
          <a:p>
            <a:endParaRPr lang="en-US" dirty="0">
              <a:latin typeface="+mn-lt"/>
            </a:endParaRPr>
          </a:p>
          <a:p>
            <a:r>
              <a:rPr lang="en-US" b="1" dirty="0">
                <a:latin typeface="+mn-lt"/>
              </a:rPr>
              <a:t>📊 Real-Time &amp; Scalable</a:t>
            </a:r>
            <a:br>
              <a:rPr lang="en-US" dirty="0">
                <a:latin typeface="+mn-lt"/>
              </a:rPr>
            </a:br>
            <a:r>
              <a:rPr lang="en-US" dirty="0">
                <a:latin typeface="+mn-lt"/>
              </a:rPr>
              <a:t>Ensure real-time performance and allow easy scaling across different crops, regions, and environmental conditions.</a:t>
            </a:r>
          </a:p>
          <a:p>
            <a:endParaRPr lang="en-US" dirty="0">
              <a:latin typeface="+mn-lt"/>
            </a:endParaRPr>
          </a:p>
          <a:p>
            <a:r>
              <a:rPr lang="en-US" b="1" dirty="0">
                <a:latin typeface="+mn-lt"/>
              </a:rPr>
              <a:t>👩‍🌾 Empower Farmers</a:t>
            </a:r>
            <a:br>
              <a:rPr lang="en-US" dirty="0">
                <a:latin typeface="+mn-lt"/>
              </a:rPr>
            </a:br>
            <a:r>
              <a:rPr lang="en-US" dirty="0">
                <a:latin typeface="+mn-lt"/>
              </a:rPr>
              <a:t>Deliver actionable insights to improve crop yield, save water, and promote sustainable agriculture.</a:t>
            </a:r>
          </a:p>
        </p:txBody>
      </p:sp>
    </p:spTree>
    <p:extLst>
      <p:ext uri="{BB962C8B-B14F-4D97-AF65-F5344CB8AC3E}">
        <p14:creationId xmlns:p14="http://schemas.microsoft.com/office/powerpoint/2010/main" val="3585169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EB4B-D2FF-F7B4-0A15-5D9E56907D3D}"/>
              </a:ext>
            </a:extLst>
          </p:cNvPr>
          <p:cNvSpPr>
            <a:spLocks noGrp="1"/>
          </p:cNvSpPr>
          <p:nvPr>
            <p:ph type="title"/>
          </p:nvPr>
        </p:nvSpPr>
        <p:spPr/>
        <p:txBody>
          <a:bodyPr/>
          <a:lstStyle/>
          <a:p>
            <a:pPr algn="ctr"/>
            <a:r>
              <a:rPr lang="en-US" b="1" dirty="0"/>
              <a:t>PROJECT TIMELINE</a:t>
            </a:r>
            <a:endParaRPr lang="en-IN" b="1" dirty="0"/>
          </a:p>
        </p:txBody>
      </p:sp>
      <p:sp>
        <p:nvSpPr>
          <p:cNvPr id="4" name="Slide Number Placeholder 3">
            <a:extLst>
              <a:ext uri="{FF2B5EF4-FFF2-40B4-BE49-F238E27FC236}">
                <a16:creationId xmlns:a16="http://schemas.microsoft.com/office/drawing/2014/main" id="{96AADA7A-6E3E-4C30-06A9-87AA1B930D48}"/>
              </a:ext>
            </a:extLst>
          </p:cNvPr>
          <p:cNvSpPr>
            <a:spLocks noGrp="1"/>
          </p:cNvSpPr>
          <p:nvPr>
            <p:ph type="sldNum" sz="quarter" idx="12"/>
          </p:nvPr>
        </p:nvSpPr>
        <p:spPr/>
        <p:txBody>
          <a:bodyPr/>
          <a:lstStyle/>
          <a:p>
            <a:fld id="{095B67F8-3864-425A-A4D9-E2BC08C4F04D}" type="slidenum">
              <a:rPr lang="en-IN" smtClean="0"/>
              <a:t>7</a:t>
            </a:fld>
            <a:endParaRPr lang="en-IN" dirty="0"/>
          </a:p>
        </p:txBody>
      </p:sp>
      <p:graphicFrame>
        <p:nvGraphicFramePr>
          <p:cNvPr id="7" name="Content Placeholder 6">
            <a:extLst>
              <a:ext uri="{FF2B5EF4-FFF2-40B4-BE49-F238E27FC236}">
                <a16:creationId xmlns:a16="http://schemas.microsoft.com/office/drawing/2014/main" id="{53B3693A-3B2D-FDEA-BB2E-176995B0A7B5}"/>
              </a:ext>
            </a:extLst>
          </p:cNvPr>
          <p:cNvGraphicFramePr>
            <a:graphicFrameLocks noGrp="1"/>
          </p:cNvGraphicFramePr>
          <p:nvPr>
            <p:ph idx="1"/>
            <p:extLst>
              <p:ext uri="{D42A27DB-BD31-4B8C-83A1-F6EECF244321}">
                <p14:modId xmlns:p14="http://schemas.microsoft.com/office/powerpoint/2010/main" val="61699947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349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54D0-22F1-8D94-F199-B839EF6263F4}"/>
              </a:ext>
            </a:extLst>
          </p:cNvPr>
          <p:cNvSpPr>
            <a:spLocks noGrp="1"/>
          </p:cNvSpPr>
          <p:nvPr>
            <p:ph type="title"/>
          </p:nvPr>
        </p:nvSpPr>
        <p:spPr/>
        <p:txBody>
          <a:bodyPr/>
          <a:lstStyle/>
          <a:p>
            <a:pPr algn="ctr"/>
            <a:r>
              <a:rPr lang="en-IN" b="1" dirty="0"/>
              <a:t>SYSTEM ARCHITECTURE OVERVIEW</a:t>
            </a:r>
          </a:p>
        </p:txBody>
      </p:sp>
      <p:sp>
        <p:nvSpPr>
          <p:cNvPr id="4" name="Slide Number Placeholder 3">
            <a:extLst>
              <a:ext uri="{FF2B5EF4-FFF2-40B4-BE49-F238E27FC236}">
                <a16:creationId xmlns:a16="http://schemas.microsoft.com/office/drawing/2014/main" id="{3E051680-4214-AF57-F53E-2D3A26DEF15F}"/>
              </a:ext>
            </a:extLst>
          </p:cNvPr>
          <p:cNvSpPr>
            <a:spLocks noGrp="1"/>
          </p:cNvSpPr>
          <p:nvPr>
            <p:ph type="sldNum" sz="quarter" idx="12"/>
          </p:nvPr>
        </p:nvSpPr>
        <p:spPr/>
        <p:txBody>
          <a:bodyPr/>
          <a:lstStyle/>
          <a:p>
            <a:fld id="{095B67F8-3864-425A-A4D9-E2BC08C4F04D}" type="slidenum">
              <a:rPr lang="en-IN" smtClean="0"/>
              <a:t>8</a:t>
            </a:fld>
            <a:endParaRPr lang="en-IN"/>
          </a:p>
        </p:txBody>
      </p:sp>
      <p:graphicFrame>
        <p:nvGraphicFramePr>
          <p:cNvPr id="26" name="Content Placeholder 25">
            <a:extLst>
              <a:ext uri="{FF2B5EF4-FFF2-40B4-BE49-F238E27FC236}">
                <a16:creationId xmlns:a16="http://schemas.microsoft.com/office/drawing/2014/main" id="{3D52C6CA-6106-3DE4-DF19-E31F2BE2E48A}"/>
              </a:ext>
            </a:extLst>
          </p:cNvPr>
          <p:cNvGraphicFramePr>
            <a:graphicFrameLocks noGrp="1"/>
          </p:cNvGraphicFramePr>
          <p:nvPr>
            <p:ph idx="1"/>
            <p:extLst>
              <p:ext uri="{D42A27DB-BD31-4B8C-83A1-F6EECF244321}">
                <p14:modId xmlns:p14="http://schemas.microsoft.com/office/powerpoint/2010/main" val="9271761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75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9574-2D9A-8FFE-C309-CDDB7C3DC075}"/>
              </a:ext>
            </a:extLst>
          </p:cNvPr>
          <p:cNvSpPr>
            <a:spLocks noGrp="1"/>
          </p:cNvSpPr>
          <p:nvPr>
            <p:ph type="title"/>
          </p:nvPr>
        </p:nvSpPr>
        <p:spPr/>
        <p:txBody>
          <a:bodyPr/>
          <a:lstStyle/>
          <a:p>
            <a:pPr algn="ctr"/>
            <a:r>
              <a:rPr lang="en-IN" b="1" dirty="0"/>
              <a:t>EXPERIMENTAL RESULTS</a:t>
            </a:r>
            <a:endParaRPr lang="en-IN" dirty="0"/>
          </a:p>
        </p:txBody>
      </p:sp>
      <p:sp>
        <p:nvSpPr>
          <p:cNvPr id="4" name="Slide Number Placeholder 3">
            <a:extLst>
              <a:ext uri="{FF2B5EF4-FFF2-40B4-BE49-F238E27FC236}">
                <a16:creationId xmlns:a16="http://schemas.microsoft.com/office/drawing/2014/main" id="{44441CC4-1726-7BA6-1E40-5C1513697397}"/>
              </a:ext>
            </a:extLst>
          </p:cNvPr>
          <p:cNvSpPr>
            <a:spLocks noGrp="1"/>
          </p:cNvSpPr>
          <p:nvPr>
            <p:ph type="sldNum" sz="quarter" idx="12"/>
          </p:nvPr>
        </p:nvSpPr>
        <p:spPr/>
        <p:txBody>
          <a:bodyPr/>
          <a:lstStyle/>
          <a:p>
            <a:fld id="{095B67F8-3864-425A-A4D9-E2BC08C4F04D}" type="slidenum">
              <a:rPr lang="en-IN" smtClean="0"/>
              <a:t>9</a:t>
            </a:fld>
            <a:endParaRPr lang="en-IN"/>
          </a:p>
        </p:txBody>
      </p:sp>
      <p:graphicFrame>
        <p:nvGraphicFramePr>
          <p:cNvPr id="6" name="Diagram 5">
            <a:extLst>
              <a:ext uri="{FF2B5EF4-FFF2-40B4-BE49-F238E27FC236}">
                <a16:creationId xmlns:a16="http://schemas.microsoft.com/office/drawing/2014/main" id="{DF3CB97A-12FB-9142-D151-F2A2F0B61809}"/>
              </a:ext>
            </a:extLst>
          </p:cNvPr>
          <p:cNvGraphicFramePr/>
          <p:nvPr>
            <p:extLst>
              <p:ext uri="{D42A27DB-BD31-4B8C-83A1-F6EECF244321}">
                <p14:modId xmlns:p14="http://schemas.microsoft.com/office/powerpoint/2010/main" val="3790804267"/>
              </p:ext>
            </p:extLst>
          </p:nvPr>
        </p:nvGraphicFramePr>
        <p:xfrm>
          <a:off x="2442028" y="1940129"/>
          <a:ext cx="7307943" cy="45987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9890273"/>
      </p:ext>
    </p:extLst>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404_LEC0  -  Compatibility Mode" id="{3BDF6A17-ACBD-4545-BE13-AE1053292383}" vid="{F9445E81-6C4F-4E11-A32D-3F55FC671F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INT404_LEC0 TEMPLATE</Template>
  <TotalTime>1676</TotalTime>
  <Words>1981</Words>
  <Application>Microsoft Office PowerPoint</Application>
  <PresentationFormat>Widescreen</PresentationFormat>
  <Paragraphs>154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Rounded MT Bold</vt:lpstr>
      <vt:lpstr>Calibri</vt:lpstr>
      <vt:lpstr>Calibri Light</vt:lpstr>
      <vt:lpstr>Eras Bold ITC</vt:lpstr>
      <vt:lpstr>Times New Roman</vt:lpstr>
      <vt:lpstr>Theme1</vt:lpstr>
      <vt:lpstr>AI-DRIVEN CROP DISEASE PREDICTION AND MANAGEMENT SYSTEM</vt:lpstr>
      <vt:lpstr>INTRODUCTION</vt:lpstr>
      <vt:lpstr> PROBLEM STATEMENT</vt:lpstr>
      <vt:lpstr>REVIEW OF LITERATURE</vt:lpstr>
      <vt:lpstr>RESEARCH GAPS</vt:lpstr>
      <vt:lpstr>OBJECTIVES</vt:lpstr>
      <vt:lpstr>PROJECT TIMELINE</vt:lpstr>
      <vt:lpstr>SYSTEM ARCHITECTURE OVERVIEW</vt:lpstr>
      <vt:lpstr>EXPERIMENTAL RESULTS</vt:lpstr>
      <vt:lpstr>WEB APPLICATION (STREAMLIT)</vt:lpstr>
      <vt:lpstr>CHALLENGES AND LIMITATIONS</vt:lpstr>
      <vt:lpstr>FUTURE WORK &amp; IMPROVEMENTS</vt:lpstr>
      <vt:lpstr>PowerPoint Presentation</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 Revolution: Be the Change</dc:title>
  <dc:creator>Aashish</dc:creator>
  <cp:lastModifiedBy>Akshay Varma</cp:lastModifiedBy>
  <cp:revision>367</cp:revision>
  <dcterms:created xsi:type="dcterms:W3CDTF">2025-01-04T06:25:56Z</dcterms:created>
  <dcterms:modified xsi:type="dcterms:W3CDTF">2025-05-24T05:15:32Z</dcterms:modified>
</cp:coreProperties>
</file>