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94" r:id="rId4"/>
    <p:sldId id="328" r:id="rId5"/>
    <p:sldId id="295" r:id="rId6"/>
    <p:sldId id="296" r:id="rId7"/>
    <p:sldId id="298" r:id="rId8"/>
    <p:sldId id="300" r:id="rId9"/>
    <p:sldId id="299" r:id="rId10"/>
    <p:sldId id="308" r:id="rId11"/>
    <p:sldId id="309" r:id="rId12"/>
    <p:sldId id="311" r:id="rId13"/>
    <p:sldId id="313" r:id="rId14"/>
    <p:sldId id="315" r:id="rId15"/>
    <p:sldId id="316" r:id="rId16"/>
    <p:sldId id="317" r:id="rId17"/>
    <p:sldId id="318" r:id="rId18"/>
    <p:sldId id="314" r:id="rId19"/>
    <p:sldId id="319" r:id="rId20"/>
    <p:sldId id="320" r:id="rId21"/>
    <p:sldId id="321" r:id="rId22"/>
    <p:sldId id="322" r:id="rId23"/>
    <p:sldId id="297" r:id="rId24"/>
    <p:sldId id="3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FFCC"/>
    <a:srgbClr val="FF6FCF"/>
    <a:srgbClr val="FFFF99"/>
    <a:srgbClr val="FFFFCC"/>
    <a:srgbClr val="FFFF66"/>
    <a:srgbClr val="66FFCC"/>
    <a:srgbClr val="5ADDDC"/>
    <a:srgbClr val="6BAED6"/>
    <a:srgbClr val="66FFFE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1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C8774-8E51-4C78-91A8-9E94A7B7A806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96D3E-093B-4E2B-A2BF-8704A830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7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6875-A670-4DAE-A0C7-8243FD1B7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CF16C-0B12-407D-80B1-216331CA1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>
                <a:solidFill>
                  <a:srgbClr val="69FF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21EFB-CC8F-4646-A63D-BC637B9F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03C1-7ED4-4827-9452-0C4C0C1B289F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11D6-CEB4-458B-977D-4A998F08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55D88-364B-48F4-BF7F-061E466E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6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E3F8-BB98-45DF-ACA5-F3BE563D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66573-E30F-4DB3-8DB7-4BA2A4930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E8940-5C0D-4CCA-A03D-7F09652C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9C51-2DF7-4380-82B3-11D435CC0150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CCB0-8563-4BB5-93D8-0A875B96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58DB4-12F6-4103-962D-462778B2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A2755-A62F-415E-94D9-B8C19A6D55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14400"/>
            <a:ext cx="6162472" cy="503237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69FFCC"/>
                </a:solidFill>
              </a:defRPr>
            </a:lvl1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663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D57D5-3DB5-4D58-BF79-341F8B9D2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B4A76-4541-424A-81F6-73B6611D2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110D-9E61-4CA3-AF93-1BA6F4AB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0053-BCFB-4C63-BD5D-DD3CF9929C31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DEF3B-902D-4F4E-B00E-0AFB71A6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BAE16-310D-4C2F-90B3-1A21821A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7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2791-ED1C-4857-8CBF-06C10FE4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25"/>
            <a:ext cx="10515600" cy="651912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D190D-9A60-40A5-9472-C994DA22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23BB7-4B23-4AA4-83F4-40DE9F46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0956-03F7-4495-8FAC-B393E6DB6CBB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E3CF3-04F5-488C-8D0E-5449189D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934EA-560C-4D1D-943F-527933DA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8B1E80-7F66-404F-B6FF-3FED52380F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14400"/>
            <a:ext cx="6162472" cy="503237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69FFCC"/>
                </a:solidFill>
              </a:defRPr>
            </a:lvl1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392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  <p15:guide id="2" orient="horz" pos="57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F7B8-0351-43C2-A758-075CBB6E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27429-F228-49B8-ACA1-613769F8B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69FFC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48D3-2223-40AD-AFB9-3D36C968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5C91-CD7A-4646-BEE0-6C9670B7956A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12C1-2DE1-441F-A27D-63E84794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EC3C-8F0D-4350-95EE-59A0CA6C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5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921-2384-4712-9B30-EB3C139F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2179-0689-497F-BC72-7FA07149B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60501-D904-4ED5-9187-5F95BCA0E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9C0BD-1437-4E03-B0DC-756BDCF5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5240-BB83-41F2-AAB1-9C180BC0EF6A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EA270-E7B2-4AA1-8DDD-A7AF0A98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6F098-787B-45D9-A1B6-B19785BF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767A317-0D6F-4503-BF17-0DFC2EBE1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14400"/>
            <a:ext cx="6162472" cy="503237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69FFCC"/>
                </a:solidFill>
              </a:defRPr>
            </a:lvl1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536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AEDD-28B4-4DE4-AEA7-7028A210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EC1E-2F10-4381-BD09-A08ED584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95279-3B37-4604-AC2E-31C94936D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E458E-1B01-4D01-94D1-93A7C465B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501EA-78FD-4829-914D-8A197B845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77DA8-DCE4-4FB6-AC07-28CA1418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8D61-FC86-41B6-AF75-8130B9A1FA57}" type="datetime1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222E7-3274-4890-8227-79250B81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7A711-E7A6-4BF2-B31A-52739E93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62B5-3B81-418D-B760-7FDE8A2D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0124C-1923-4874-B24A-2210B55C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D30B-BD97-4677-947B-02F139A7165D}" type="datetime1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D8C7D-CF3B-4F30-8929-A9F65123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871D0-02E4-4DE8-B7FA-5A61F863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07D22A-CAD1-45E8-94D5-41D1744D95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14400"/>
            <a:ext cx="6162472" cy="503237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69FFCC"/>
                </a:solidFill>
              </a:defRPr>
            </a:lvl1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281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A269-E33A-4801-8A30-7F7E1335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F4EE-0B19-4B8D-92F3-945748A816DC}" type="datetime1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8252C-D29F-4A0A-8593-8CF318E4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BF0C3-AD72-4AC4-A307-D3C47DFC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8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0F-9CE9-4DFE-92C4-D4190DFE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F4DBF-77C4-4325-8F8A-25F0DD49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F8ED3-9CA6-4DC0-9878-A9C8FF3DC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F4418-57FD-429E-B805-00C8E357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0A43-E74F-4EEA-9B16-E1CBE3E1DFC4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18A63-4D3C-458E-87E7-8B916C71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EACC-9304-4AFD-82EE-3F211F3B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3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08FC-E277-4EDF-A359-008AA096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26421-C4D2-43D0-B8BF-8EB0E91E2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ACFCE-8DA4-4C7B-8485-EE117376E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EF85F-00B8-46AC-AE06-4F18208B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CAB-704F-4169-B819-1B4AA1F0C3D9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A1D23-8E31-488E-93CD-BE6E234E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1720D-2A1C-4BD4-891B-36B96D2A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B0AC9-DF37-406A-8AFF-EBDA6299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71"/>
            <a:ext cx="10515600" cy="6712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291F3-84C0-46D2-8393-1445412A7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2008-FAFA-499F-834F-6BE3E814B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75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rgbClr val="9B9B9B"/>
                </a:solidFill>
              </a:defRPr>
            </a:lvl1pPr>
          </a:lstStyle>
          <a:p>
            <a:fld id="{84C6E127-F38F-441C-BC7D-334A2A037388}" type="datetime1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C2520-1DB1-4E69-935D-6A97FEDB3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rgbClr val="9B9B9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A59E-A4B6-442F-BBB0-102A773DF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94820"/>
            <a:ext cx="2743200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rgbClr val="9B9B9B"/>
                </a:solidFill>
              </a:defRPr>
            </a:lvl1pPr>
          </a:lstStyle>
          <a:p>
            <a:fld id="{4F60BF2C-498D-48CA-9DDA-3B049A6DBC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7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6BAE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3600" kern="120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3200" kern="1200">
          <a:solidFill>
            <a:srgbClr val="9B9B9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8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24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8F3B-C149-4DB4-85E4-910DB67BA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Security Analysts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EFD95-512F-4276-B960-28344122D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 of the Buzzword and into the Mainstream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0441E-ACF7-4372-B056-71754463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4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18BB-615A-43A9-AA36-35235937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Learning, Head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05EB-FA8B-483D-94DF-58AFC9EF4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start by building a Spam Filter </a:t>
            </a:r>
          </a:p>
          <a:p>
            <a:pPr marL="457200" lvl="1" indent="0">
              <a:buNone/>
            </a:pPr>
            <a:r>
              <a:rPr lang="en-US" dirty="0"/>
              <a:t>(Something we’re all familiar with)</a:t>
            </a:r>
          </a:p>
          <a:p>
            <a:r>
              <a:rPr lang="en-US" dirty="0"/>
              <a:t>Input: </a:t>
            </a:r>
            <a:r>
              <a:rPr lang="en-US" dirty="0">
                <a:solidFill>
                  <a:srgbClr val="69FFCC"/>
                </a:solidFill>
              </a:rPr>
              <a:t>Emails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rgbClr val="69FFCC"/>
                </a:solidFill>
              </a:rPr>
              <a:t>Determine if this is Spam or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24DFE-B60A-40AE-8FF5-10FC37F4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E37F6-5725-4353-BC90-E149346DC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Building it from scratch</a:t>
            </a:r>
          </a:p>
        </p:txBody>
      </p:sp>
    </p:spTree>
    <p:extLst>
      <p:ext uri="{BB962C8B-B14F-4D97-AF65-F5344CB8AC3E}">
        <p14:creationId xmlns:p14="http://schemas.microsoft.com/office/powerpoint/2010/main" val="228939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21AA-E4FE-4FED-9689-75DD8CB4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Learning, Head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AD8C9-7BC1-4D6C-BB5D-6E96D414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9FF3C-3BC7-4C8D-B682-020C3EA1C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But first, a little background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B2DA55E-BA82-4F0B-A719-E496ECF0A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16916"/>
              </p:ext>
            </p:extLst>
          </p:nvPr>
        </p:nvGraphicFramePr>
        <p:xfrm>
          <a:off x="838201" y="1825625"/>
          <a:ext cx="105156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3583">
                  <a:extLst>
                    <a:ext uri="{9D8B030D-6E8A-4147-A177-3AD203B41FA5}">
                      <a16:colId xmlns:a16="http://schemas.microsoft.com/office/drawing/2014/main" val="2738893823"/>
                    </a:ext>
                  </a:extLst>
                </a:gridCol>
                <a:gridCol w="3132017">
                  <a:extLst>
                    <a:ext uri="{9D8B030D-6E8A-4147-A177-3AD203B41FA5}">
                      <a16:colId xmlns:a16="http://schemas.microsoft.com/office/drawing/2014/main" val="3385951053"/>
                    </a:ext>
                  </a:extLst>
                </a:gridCol>
              </a:tblGrid>
              <a:tr h="725223">
                <a:tc>
                  <a:txBody>
                    <a:bodyPr/>
                    <a:lstStyle/>
                    <a:p>
                      <a:r>
                        <a:rPr lang="en-US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04079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sz="3200" dirty="0"/>
                        <a:t>“A great game”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55372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sz="3200" dirty="0"/>
                        <a:t>“The election was over”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151917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sz="3200" dirty="0"/>
                        <a:t>“Very clean match”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83421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sz="3200" dirty="0"/>
                        <a:t>“A clean but forgettable game”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78263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sz="3200" dirty="0"/>
                        <a:t>“It was a close election”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023124"/>
                  </a:ext>
                </a:extLst>
              </a:tr>
            </a:tbl>
          </a:graphicData>
        </a:graphic>
      </p:graphicFrame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B51BE035-40E5-433B-A809-5F8C5C522289}"/>
              </a:ext>
            </a:extLst>
          </p:cNvPr>
          <p:cNvSpPr txBox="1">
            <a:spLocks/>
          </p:cNvSpPr>
          <p:nvPr/>
        </p:nvSpPr>
        <p:spPr>
          <a:xfrm>
            <a:off x="0" y="6410130"/>
            <a:ext cx="5486400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200" kern="1200">
                <a:solidFill>
                  <a:srgbClr val="9B9B9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Source: Applying Multinomial Naïve Bayes</a:t>
            </a:r>
          </a:p>
        </p:txBody>
      </p:sp>
    </p:spTree>
    <p:extLst>
      <p:ext uri="{BB962C8B-B14F-4D97-AF65-F5344CB8AC3E}">
        <p14:creationId xmlns:p14="http://schemas.microsoft.com/office/powerpoint/2010/main" val="154119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150C-686D-4667-A3AF-C209D747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Learning, Head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263F4-FD9F-4F83-9CE8-537B43F8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B45EB-9C88-4450-92D3-CF32E7E341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F0374E-AB06-404E-BB1C-92567A67C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90301"/>
              </p:ext>
            </p:extLst>
          </p:nvPr>
        </p:nvGraphicFramePr>
        <p:xfrm>
          <a:off x="2430517" y="1857745"/>
          <a:ext cx="733096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966">
                  <a:extLst>
                    <a:ext uri="{9D8B030D-6E8A-4147-A177-3AD203B41FA5}">
                      <a16:colId xmlns:a16="http://schemas.microsoft.com/office/drawing/2014/main" val="3228695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P(A|B) =</a:t>
                      </a:r>
                      <a:br>
                        <a:rPr lang="en-US" sz="3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3200" b="0" u="sng" dirty="0">
                          <a:solidFill>
                            <a:schemeClr val="bg1"/>
                          </a:solidFill>
                        </a:rPr>
                        <a:t>P(B|A) x P(A)</a:t>
                      </a:r>
                      <a:br>
                        <a:rPr lang="en-US" sz="32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P(B)</a:t>
                      </a:r>
                      <a:endParaRPr lang="en-US" sz="3200" b="0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8249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7475EF-189E-40DF-8AFD-089003DB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00276"/>
              </p:ext>
            </p:extLst>
          </p:nvPr>
        </p:nvGraphicFramePr>
        <p:xfrm>
          <a:off x="2430517" y="4035214"/>
          <a:ext cx="733096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966">
                  <a:extLst>
                    <a:ext uri="{9D8B030D-6E8A-4147-A177-3AD203B41FA5}">
                      <a16:colId xmlns:a16="http://schemas.microsoft.com/office/drawing/2014/main" val="3228695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P(</a:t>
                      </a:r>
                      <a:r>
                        <a:rPr lang="en-US" sz="3200" b="1" dirty="0" err="1">
                          <a:solidFill>
                            <a:schemeClr val="bg1"/>
                          </a:solidFill>
                        </a:rPr>
                        <a:t>Sports|”a</a:t>
                      </a: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 very close game”)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36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u="sng" dirty="0">
                          <a:solidFill>
                            <a:schemeClr val="bg1"/>
                          </a:solidFill>
                        </a:rPr>
                        <a:t>P(“a very close </a:t>
                      </a:r>
                      <a:r>
                        <a:rPr lang="en-US" sz="3200" b="0" u="sng" dirty="0" err="1">
                          <a:solidFill>
                            <a:schemeClr val="bg1"/>
                          </a:solidFill>
                        </a:rPr>
                        <a:t>game”|Sports</a:t>
                      </a:r>
                      <a:r>
                        <a:rPr lang="en-US" sz="3200" b="0" u="sng" dirty="0">
                          <a:solidFill>
                            <a:schemeClr val="bg1"/>
                          </a:solidFill>
                        </a:rPr>
                        <a:t>) x P(Sports)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8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P(“a very close game”)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34128"/>
                  </a:ext>
                </a:extLst>
              </a:tr>
            </a:tbl>
          </a:graphicData>
        </a:graphic>
      </p:graphicFrame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024D765A-5072-4F4F-AEFA-903ABEDEFBD2}"/>
              </a:ext>
            </a:extLst>
          </p:cNvPr>
          <p:cNvSpPr txBox="1">
            <a:spLocks/>
          </p:cNvSpPr>
          <p:nvPr/>
        </p:nvSpPr>
        <p:spPr>
          <a:xfrm>
            <a:off x="0" y="6410130"/>
            <a:ext cx="5486400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200" kern="1200">
                <a:solidFill>
                  <a:srgbClr val="9B9B9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Source: Applying Multinomial Naïve Bayes</a:t>
            </a:r>
          </a:p>
        </p:txBody>
      </p:sp>
    </p:spTree>
    <p:extLst>
      <p:ext uri="{BB962C8B-B14F-4D97-AF65-F5344CB8AC3E}">
        <p14:creationId xmlns:p14="http://schemas.microsoft.com/office/powerpoint/2010/main" val="92466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150C-686D-4667-A3AF-C209D747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Learning, Head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263F4-FD9F-4F83-9CE8-537B43F8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B45EB-9C88-4450-92D3-CF32E7E341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F0374E-AB06-404E-BB1C-92567A67C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920785"/>
              </p:ext>
            </p:extLst>
          </p:nvPr>
        </p:nvGraphicFramePr>
        <p:xfrm>
          <a:off x="2430517" y="1857745"/>
          <a:ext cx="733096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966">
                  <a:extLst>
                    <a:ext uri="{9D8B030D-6E8A-4147-A177-3AD203B41FA5}">
                      <a16:colId xmlns:a16="http://schemas.microsoft.com/office/drawing/2014/main" val="3228695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P(“a very close game”) =</a:t>
                      </a:r>
                      <a:endParaRPr lang="en-US" sz="3200" b="1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82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u="none" dirty="0">
                          <a:solidFill>
                            <a:schemeClr val="bg1"/>
                          </a:solidFill>
                        </a:rPr>
                        <a:t>P(a) x P(very) x P(close) x P(game)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8485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7475EF-189E-40DF-8AFD-089003DB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960439"/>
              </p:ext>
            </p:extLst>
          </p:nvPr>
        </p:nvGraphicFramePr>
        <p:xfrm>
          <a:off x="2430517" y="4035214"/>
          <a:ext cx="733096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966">
                  <a:extLst>
                    <a:ext uri="{9D8B030D-6E8A-4147-A177-3AD203B41FA5}">
                      <a16:colId xmlns:a16="http://schemas.microsoft.com/office/drawing/2014/main" val="3228695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P(“a very close game” | Not Sports)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36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u="none" dirty="0">
                          <a:solidFill>
                            <a:schemeClr val="bg1"/>
                          </a:solidFill>
                        </a:rPr>
                        <a:t>P(a | Not Sports) x P(very | Not Sports)</a:t>
                      </a:r>
                    </a:p>
                    <a:p>
                      <a:pPr algn="ctr"/>
                      <a:r>
                        <a:rPr lang="en-US" sz="3200" b="0" u="none" dirty="0">
                          <a:solidFill>
                            <a:schemeClr val="bg1"/>
                          </a:solidFill>
                        </a:rPr>
                        <a:t>x P(close | Not Sports)</a:t>
                      </a:r>
                    </a:p>
                    <a:p>
                      <a:pPr algn="ctr"/>
                      <a:r>
                        <a:rPr lang="en-US" sz="3200" b="0" u="none" dirty="0">
                          <a:solidFill>
                            <a:schemeClr val="bg1"/>
                          </a:solidFill>
                        </a:rPr>
                        <a:t>x P(game | Not Sports)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84854"/>
                  </a:ext>
                </a:extLst>
              </a:tr>
            </a:tbl>
          </a:graphicData>
        </a:graphic>
      </p:graphicFrame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BEB9C16-A96B-4C79-9B63-C5B127E68A06}"/>
              </a:ext>
            </a:extLst>
          </p:cNvPr>
          <p:cNvSpPr txBox="1">
            <a:spLocks/>
          </p:cNvSpPr>
          <p:nvPr/>
        </p:nvSpPr>
        <p:spPr>
          <a:xfrm>
            <a:off x="0" y="6410130"/>
            <a:ext cx="5486400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200" kern="1200">
                <a:solidFill>
                  <a:srgbClr val="9B9B9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Source: Applying Multinomial Naïve Bayes</a:t>
            </a:r>
          </a:p>
        </p:txBody>
      </p:sp>
    </p:spTree>
    <p:extLst>
      <p:ext uri="{BB962C8B-B14F-4D97-AF65-F5344CB8AC3E}">
        <p14:creationId xmlns:p14="http://schemas.microsoft.com/office/powerpoint/2010/main" val="179054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21AA-E4FE-4FED-9689-75DD8CB4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Learning, Head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AD8C9-7BC1-4D6C-BB5D-6E96D414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14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9FF3C-3BC7-4C8D-B682-020C3EA1C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Another look at the table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B2DA55E-BA82-4F0B-A719-E496ECF0A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107226"/>
              </p:ext>
            </p:extLst>
          </p:nvPr>
        </p:nvGraphicFramePr>
        <p:xfrm>
          <a:off x="838201" y="1825625"/>
          <a:ext cx="105156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3583">
                  <a:extLst>
                    <a:ext uri="{9D8B030D-6E8A-4147-A177-3AD203B41FA5}">
                      <a16:colId xmlns:a16="http://schemas.microsoft.com/office/drawing/2014/main" val="2738893823"/>
                    </a:ext>
                  </a:extLst>
                </a:gridCol>
                <a:gridCol w="3132017">
                  <a:extLst>
                    <a:ext uri="{9D8B030D-6E8A-4147-A177-3AD203B41FA5}">
                      <a16:colId xmlns:a16="http://schemas.microsoft.com/office/drawing/2014/main" val="3385951053"/>
                    </a:ext>
                  </a:extLst>
                </a:gridCol>
              </a:tblGrid>
              <a:tr h="725223">
                <a:tc>
                  <a:txBody>
                    <a:bodyPr/>
                    <a:lstStyle/>
                    <a:p>
                      <a:r>
                        <a:rPr lang="en-US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04079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sz="3200" dirty="0"/>
                        <a:t>“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3200" dirty="0"/>
                        <a:t> great 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game</a:t>
                      </a:r>
                      <a:r>
                        <a:rPr lang="en-US" sz="32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55372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sz="3200" dirty="0"/>
                        <a:t>“The election was over”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151917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sz="3200" dirty="0"/>
                        <a:t>“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Very</a:t>
                      </a:r>
                      <a:r>
                        <a:rPr lang="en-US" sz="3200" dirty="0"/>
                        <a:t> clean match”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83421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sz="3200" dirty="0"/>
                        <a:t>“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3200" dirty="0"/>
                        <a:t> clean but forgettable 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game</a:t>
                      </a:r>
                      <a:r>
                        <a:rPr lang="en-US" sz="32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78263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sz="3200" dirty="0"/>
                        <a:t>“It was 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close</a:t>
                      </a:r>
                      <a:r>
                        <a:rPr lang="en-US" sz="3200" dirty="0"/>
                        <a:t> election”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023124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8BEF20A-1077-47DD-A7E3-262D63A2A083}"/>
              </a:ext>
            </a:extLst>
          </p:cNvPr>
          <p:cNvSpPr txBox="1">
            <a:spLocks/>
          </p:cNvSpPr>
          <p:nvPr/>
        </p:nvSpPr>
        <p:spPr>
          <a:xfrm>
            <a:off x="0" y="6410130"/>
            <a:ext cx="5486400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200" kern="1200">
                <a:solidFill>
                  <a:srgbClr val="9B9B9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Source: Applying Multinomial Naïve Bayes</a:t>
            </a:r>
          </a:p>
        </p:txBody>
      </p:sp>
    </p:spTree>
    <p:extLst>
      <p:ext uri="{BB962C8B-B14F-4D97-AF65-F5344CB8AC3E}">
        <p14:creationId xmlns:p14="http://schemas.microsoft.com/office/powerpoint/2010/main" val="3362966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150C-686D-4667-A3AF-C209D747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Learning, Head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263F4-FD9F-4F83-9CE8-537B43F8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B45EB-9C88-4450-92D3-CF32E7E341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But wait, what if this happens?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7475EF-189E-40DF-8AFD-089003DB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34575"/>
              </p:ext>
            </p:extLst>
          </p:nvPr>
        </p:nvGraphicFramePr>
        <p:xfrm>
          <a:off x="2430517" y="4035214"/>
          <a:ext cx="733096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966">
                  <a:extLst>
                    <a:ext uri="{9D8B030D-6E8A-4147-A177-3AD203B41FA5}">
                      <a16:colId xmlns:a16="http://schemas.microsoft.com/office/drawing/2014/main" val="3228695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P(“a very close game” | Sports)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36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u="none" dirty="0">
                          <a:solidFill>
                            <a:schemeClr val="bg1"/>
                          </a:solidFill>
                        </a:rPr>
                        <a:t>(2/11) x (1/11) x (0/11) x (2/11) </a:t>
                      </a:r>
                    </a:p>
                    <a:p>
                      <a:pPr algn="ctr"/>
                      <a:r>
                        <a:rPr lang="en-US" sz="3200" b="0" u="none" dirty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en-US" sz="3200" b="1" u="non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848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DFFA1E-692C-4F09-9BF4-CF882050B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3738"/>
              </p:ext>
            </p:extLst>
          </p:nvPr>
        </p:nvGraphicFramePr>
        <p:xfrm>
          <a:off x="2430517" y="1643643"/>
          <a:ext cx="733096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966">
                  <a:extLst>
                    <a:ext uri="{9D8B030D-6E8A-4147-A177-3AD203B41FA5}">
                      <a16:colId xmlns:a16="http://schemas.microsoft.com/office/drawing/2014/main" val="3228695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P(“a very close game” | Sports)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36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u="none" dirty="0">
                          <a:solidFill>
                            <a:schemeClr val="bg1"/>
                          </a:solidFill>
                        </a:rPr>
                        <a:t>P(a | Sports) x P(very | Sports)</a:t>
                      </a:r>
                    </a:p>
                    <a:p>
                      <a:pPr algn="ctr"/>
                      <a:r>
                        <a:rPr lang="en-US" sz="3200" b="0" u="none" dirty="0">
                          <a:solidFill>
                            <a:schemeClr val="bg1"/>
                          </a:solidFill>
                        </a:rPr>
                        <a:t>x P(close | Sports) x P(game | Sports)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84854"/>
                  </a:ext>
                </a:extLst>
              </a:tr>
            </a:tbl>
          </a:graphicData>
        </a:graphic>
      </p:graphicFrame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853E5C3-ACB2-47A6-982A-AF5D994C99C0}"/>
              </a:ext>
            </a:extLst>
          </p:cNvPr>
          <p:cNvSpPr txBox="1">
            <a:spLocks/>
          </p:cNvSpPr>
          <p:nvPr/>
        </p:nvSpPr>
        <p:spPr>
          <a:xfrm>
            <a:off x="0" y="6410130"/>
            <a:ext cx="5486400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200" kern="1200">
                <a:solidFill>
                  <a:srgbClr val="9B9B9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Source: Applying Multinomial Naïve Bayes</a:t>
            </a:r>
          </a:p>
        </p:txBody>
      </p:sp>
    </p:spTree>
    <p:extLst>
      <p:ext uri="{BB962C8B-B14F-4D97-AF65-F5344CB8AC3E}">
        <p14:creationId xmlns:p14="http://schemas.microsoft.com/office/powerpoint/2010/main" val="388267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150C-686D-4667-A3AF-C209D747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Learning, Head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263F4-FD9F-4F83-9CE8-537B43F8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B45EB-9C88-4450-92D3-CF32E7E341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But wait, what if this happens?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7475EF-189E-40DF-8AFD-089003DB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1670"/>
              </p:ext>
            </p:extLst>
          </p:nvPr>
        </p:nvGraphicFramePr>
        <p:xfrm>
          <a:off x="2430517" y="1651000"/>
          <a:ext cx="733096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966">
                  <a:extLst>
                    <a:ext uri="{9D8B030D-6E8A-4147-A177-3AD203B41FA5}">
                      <a16:colId xmlns:a16="http://schemas.microsoft.com/office/drawing/2014/main" val="3228695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P(“a very close game” | Sports)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36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u="none" dirty="0">
                          <a:solidFill>
                            <a:schemeClr val="bg1"/>
                          </a:solidFill>
                        </a:rPr>
                        <a:t>(2/11) x (1/11) x (0/11) x (2/11) </a:t>
                      </a:r>
                    </a:p>
                    <a:p>
                      <a:pPr algn="ctr"/>
                      <a:r>
                        <a:rPr lang="en-US" sz="3200" b="0" u="none" dirty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en-US" sz="3200" b="1" u="non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8485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DDD243-28FB-42A6-B8E1-5E77B5C20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46411"/>
              </p:ext>
            </p:extLst>
          </p:nvPr>
        </p:nvGraphicFramePr>
        <p:xfrm>
          <a:off x="2430517" y="3959947"/>
          <a:ext cx="73309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966">
                  <a:extLst>
                    <a:ext uri="{9D8B030D-6E8A-4147-A177-3AD203B41FA5}">
                      <a16:colId xmlns:a16="http://schemas.microsoft.com/office/drawing/2014/main" val="3228695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P(</a:t>
                      </a:r>
                      <a:r>
                        <a:rPr lang="en-US" sz="3200" b="1" dirty="0" err="1">
                          <a:solidFill>
                            <a:schemeClr val="bg1"/>
                          </a:solidFill>
                        </a:rPr>
                        <a:t>Sports|”a</a:t>
                      </a: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 very close game”)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36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u="sng" dirty="0">
                          <a:solidFill>
                            <a:schemeClr val="bg1"/>
                          </a:solidFill>
                        </a:rPr>
                        <a:t>0 </a:t>
                      </a:r>
                      <a:r>
                        <a:rPr lang="en-US" sz="3200" b="0" u="sng" dirty="0">
                          <a:solidFill>
                            <a:schemeClr val="bg1"/>
                          </a:solidFill>
                        </a:rPr>
                        <a:t>x P(Sports)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8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P(“a very close game”)</a:t>
                      </a:r>
                    </a:p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34128"/>
                  </a:ext>
                </a:extLst>
              </a:tr>
            </a:tbl>
          </a:graphicData>
        </a:graphic>
      </p:graphicFrame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7092C6B-9181-447C-A347-095B415A1ED5}"/>
              </a:ext>
            </a:extLst>
          </p:cNvPr>
          <p:cNvSpPr txBox="1">
            <a:spLocks/>
          </p:cNvSpPr>
          <p:nvPr/>
        </p:nvSpPr>
        <p:spPr>
          <a:xfrm>
            <a:off x="0" y="6410130"/>
            <a:ext cx="5486400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200" kern="1200">
                <a:solidFill>
                  <a:srgbClr val="9B9B9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Source: Applying Multinomial Naïve Bayes</a:t>
            </a:r>
          </a:p>
        </p:txBody>
      </p:sp>
    </p:spTree>
    <p:extLst>
      <p:ext uri="{BB962C8B-B14F-4D97-AF65-F5344CB8AC3E}">
        <p14:creationId xmlns:p14="http://schemas.microsoft.com/office/powerpoint/2010/main" val="4067230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3286-25E1-4D74-8232-1063ECE3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Learning, Head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4692D-BBEE-4A75-AD63-9516966F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17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13A14-065A-4813-99E2-0E54E3ECC9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Multinomial Naive Bayes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6201E4-1558-4500-9249-9BAE24317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0997"/>
              </p:ext>
            </p:extLst>
          </p:nvPr>
        </p:nvGraphicFramePr>
        <p:xfrm>
          <a:off x="2793124" y="2882608"/>
          <a:ext cx="6605751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9034">
                  <a:extLst>
                    <a:ext uri="{9D8B030D-6E8A-4147-A177-3AD203B41FA5}">
                      <a16:colId xmlns:a16="http://schemas.microsoft.com/office/drawing/2014/main" val="1755857060"/>
                    </a:ext>
                  </a:extLst>
                </a:gridCol>
                <a:gridCol w="977648">
                  <a:extLst>
                    <a:ext uri="{9D8B030D-6E8A-4147-A177-3AD203B41FA5}">
                      <a16:colId xmlns:a16="http://schemas.microsoft.com/office/drawing/2014/main" val="1890745654"/>
                    </a:ext>
                  </a:extLst>
                </a:gridCol>
                <a:gridCol w="1529069">
                  <a:extLst>
                    <a:ext uri="{9D8B030D-6E8A-4147-A177-3AD203B41FA5}">
                      <a16:colId xmlns:a16="http://schemas.microsoft.com/office/drawing/2014/main" val="3624793519"/>
                    </a:ext>
                  </a:extLst>
                </a:gridCol>
              </a:tblGrid>
              <a:tr h="919655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P(A|B) = (</a:t>
                      </a:r>
                      <a:r>
                        <a:rPr lang="el-GR" sz="32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Θ</a:t>
                      </a:r>
                      <a:r>
                        <a:rPr lang="en-US" sz="3200" b="0" baseline="-25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1 </a:t>
                      </a:r>
                      <a:r>
                        <a:rPr lang="en-US" sz="3200" b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x .. x </a:t>
                      </a:r>
                      <a:r>
                        <a:rPr lang="el-GR" sz="32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Θ</a:t>
                      </a:r>
                      <a:r>
                        <a:rPr lang="en-US" sz="3200" b="0" baseline="-25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US" sz="3200" b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32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=</a:t>
                      </a:r>
                      <a:br>
                        <a:rPr lang="en-US" sz="32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</a:br>
                      <a:r>
                        <a:rPr lang="en-US" sz="32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3200" b="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32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=1, .., d)</a:t>
                      </a:r>
                      <a:endParaRPr lang="en-US" sz="32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80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Σ</a:t>
                      </a:r>
                      <a:endParaRPr lang="en-US" sz="80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u="sng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3200" b="0" u="sng" baseline="-25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3200" b="0" u="sng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l-GR" sz="3200" b="0" u="sng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α</a:t>
                      </a:r>
                      <a:r>
                        <a:rPr lang="en-US" sz="3200" b="0" u="sng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lang="en-US" sz="32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N + </a:t>
                      </a:r>
                      <a:r>
                        <a:rPr lang="el-GR" sz="32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α</a:t>
                      </a:r>
                      <a:r>
                        <a:rPr lang="en-US" sz="32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32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336685"/>
                  </a:ext>
                </a:extLst>
              </a:tr>
            </a:tbl>
          </a:graphicData>
        </a:graphic>
      </p:graphicFrame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D435B41-77E1-4B4C-BE1D-F032DB967E9B}"/>
              </a:ext>
            </a:extLst>
          </p:cNvPr>
          <p:cNvSpPr txBox="1">
            <a:spLocks/>
          </p:cNvSpPr>
          <p:nvPr/>
        </p:nvSpPr>
        <p:spPr>
          <a:xfrm>
            <a:off x="0" y="6410130"/>
            <a:ext cx="5486400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200" kern="1200">
                <a:solidFill>
                  <a:srgbClr val="9B9B9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Source: Applying Multinomial Naïve Bayes</a:t>
            </a:r>
          </a:p>
        </p:txBody>
      </p:sp>
    </p:spTree>
    <p:extLst>
      <p:ext uri="{BB962C8B-B14F-4D97-AF65-F5344CB8AC3E}">
        <p14:creationId xmlns:p14="http://schemas.microsoft.com/office/powerpoint/2010/main" val="3692164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21AA-E4FE-4FED-9689-75DD8CB4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Learning, Head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AD8C9-7BC1-4D6C-BB5D-6E96D414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18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9FF3C-3BC7-4C8D-B682-020C3EA1C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Calculate the probabilities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B2DA55E-BA82-4F0B-A719-E496ECF0A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31163"/>
              </p:ext>
            </p:extLst>
          </p:nvPr>
        </p:nvGraphicFramePr>
        <p:xfrm>
          <a:off x="838201" y="1762562"/>
          <a:ext cx="10512971" cy="4412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71">
                  <a:extLst>
                    <a:ext uri="{9D8B030D-6E8A-4147-A177-3AD203B41FA5}">
                      <a16:colId xmlns:a16="http://schemas.microsoft.com/office/drawing/2014/main" val="3111487414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738893823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3385951053"/>
                    </a:ext>
                  </a:extLst>
                </a:gridCol>
              </a:tblGrid>
              <a:tr h="632549">
                <a:tc>
                  <a:txBody>
                    <a:bodyPr/>
                    <a:lstStyle/>
                    <a:p>
                      <a:r>
                        <a:rPr lang="en-US" sz="280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P(word | Sports)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P(word | Not sports)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04079"/>
                  </a:ext>
                </a:extLst>
              </a:tr>
              <a:tr h="93047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u="sng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sz="2800" u="sng" dirty="0"/>
                        <a:t> + 1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11 + 14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u="sng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2800" u="sng" dirty="0"/>
                        <a:t> + 1</a:t>
                      </a:r>
                    </a:p>
                    <a:p>
                      <a:r>
                        <a:rPr lang="en-US" sz="2800" dirty="0"/>
                        <a:t>9 + 14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55372"/>
                  </a:ext>
                </a:extLst>
              </a:tr>
              <a:tr h="93047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u="sng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2800" u="sng" dirty="0"/>
                        <a:t> + 1</a:t>
                      </a:r>
                    </a:p>
                    <a:p>
                      <a:r>
                        <a:rPr lang="en-US" sz="2800" dirty="0"/>
                        <a:t>11 + 14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u="sng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sz="2800" u="sng" dirty="0"/>
                        <a:t> + 1</a:t>
                      </a:r>
                    </a:p>
                    <a:p>
                      <a:r>
                        <a:rPr lang="en-US" sz="2800" dirty="0"/>
                        <a:t>9 + 14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151917"/>
                  </a:ext>
                </a:extLst>
              </a:tr>
              <a:tr h="93047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u="sng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sz="2800" u="sng" dirty="0"/>
                        <a:t> + 1</a:t>
                      </a:r>
                    </a:p>
                    <a:p>
                      <a:r>
                        <a:rPr lang="en-US" sz="2800" dirty="0"/>
                        <a:t>11 + 14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u="sng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2800" u="sng" dirty="0"/>
                        <a:t> + 1</a:t>
                      </a:r>
                    </a:p>
                    <a:p>
                      <a:r>
                        <a:rPr lang="en-US" sz="2800" dirty="0"/>
                        <a:t>9 + 14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83421"/>
                  </a:ext>
                </a:extLst>
              </a:tr>
              <a:tr h="93047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u="sng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sz="2800" u="sng" dirty="0"/>
                        <a:t> + 1</a:t>
                      </a:r>
                    </a:p>
                    <a:p>
                      <a:r>
                        <a:rPr lang="en-US" sz="2800" dirty="0"/>
                        <a:t>11 + 14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u="sng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sz="2800" u="sng" dirty="0"/>
                        <a:t> + 1</a:t>
                      </a:r>
                    </a:p>
                    <a:p>
                      <a:r>
                        <a:rPr lang="en-US" sz="2800" dirty="0"/>
                        <a:t>9 + 14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78263"/>
                  </a:ext>
                </a:extLst>
              </a:tr>
            </a:tbl>
          </a:graphicData>
        </a:graphic>
      </p:graphicFrame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1A0A776-1707-4D98-8005-138886C00FAD}"/>
              </a:ext>
            </a:extLst>
          </p:cNvPr>
          <p:cNvSpPr txBox="1">
            <a:spLocks/>
          </p:cNvSpPr>
          <p:nvPr/>
        </p:nvSpPr>
        <p:spPr>
          <a:xfrm>
            <a:off x="0" y="6410130"/>
            <a:ext cx="5486400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200" kern="1200">
                <a:solidFill>
                  <a:srgbClr val="9B9B9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Source: Applying Multinomial Naïve Bayes</a:t>
            </a:r>
          </a:p>
        </p:txBody>
      </p:sp>
    </p:spTree>
    <p:extLst>
      <p:ext uri="{BB962C8B-B14F-4D97-AF65-F5344CB8AC3E}">
        <p14:creationId xmlns:p14="http://schemas.microsoft.com/office/powerpoint/2010/main" val="176250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150C-686D-4667-A3AF-C209D747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Learning, Head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263F4-FD9F-4F83-9CE8-537B43F8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B45EB-9C88-4450-92D3-CF32E7E341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Let’s finish it up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7475EF-189E-40DF-8AFD-089003DB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08586"/>
              </p:ext>
            </p:extLst>
          </p:nvPr>
        </p:nvGraphicFramePr>
        <p:xfrm>
          <a:off x="2430517" y="1651000"/>
          <a:ext cx="733096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966">
                  <a:extLst>
                    <a:ext uri="{9D8B030D-6E8A-4147-A177-3AD203B41FA5}">
                      <a16:colId xmlns:a16="http://schemas.microsoft.com/office/drawing/2014/main" val="3228695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P(“a very close game” | Sports)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36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bg1"/>
                          </a:solidFill>
                        </a:rPr>
                        <a:t>P(a | Sports) x P(very | Sports)</a:t>
                      </a:r>
                    </a:p>
                    <a:p>
                      <a:pPr algn="ctr"/>
                      <a:r>
                        <a:rPr lang="en-US" sz="2800" b="0" u="none" dirty="0">
                          <a:solidFill>
                            <a:schemeClr val="bg1"/>
                          </a:solidFill>
                        </a:rPr>
                        <a:t>x P(close | ports) x P(game | Sports)</a:t>
                      </a:r>
                    </a:p>
                    <a:p>
                      <a:pPr algn="ctr"/>
                      <a:r>
                        <a:rPr lang="en-US" sz="2800" b="0" u="none" dirty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en-US" sz="2800" b="1" u="none" dirty="0">
                          <a:solidFill>
                            <a:schemeClr val="bg1"/>
                          </a:solidFill>
                        </a:rPr>
                        <a:t>0.0000461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8485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DDD243-28FB-42A6-B8E1-5E77B5C20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38813"/>
              </p:ext>
            </p:extLst>
          </p:nvPr>
        </p:nvGraphicFramePr>
        <p:xfrm>
          <a:off x="2430517" y="3865357"/>
          <a:ext cx="7330966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966">
                  <a:extLst>
                    <a:ext uri="{9D8B030D-6E8A-4147-A177-3AD203B41FA5}">
                      <a16:colId xmlns:a16="http://schemas.microsoft.com/office/drawing/2014/main" val="3228695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P(“a very close game” | Not sports)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36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bg1"/>
                          </a:solidFill>
                        </a:rPr>
                        <a:t>P(a | Not sports) x P(very | Not sports)</a:t>
                      </a:r>
                    </a:p>
                    <a:p>
                      <a:pPr algn="ctr"/>
                      <a:r>
                        <a:rPr lang="en-US" sz="2800" b="0" u="none" dirty="0">
                          <a:solidFill>
                            <a:schemeClr val="bg1"/>
                          </a:solidFill>
                        </a:rPr>
                        <a:t>x P(close | Not sports) </a:t>
                      </a:r>
                    </a:p>
                    <a:p>
                      <a:pPr algn="ctr"/>
                      <a:r>
                        <a:rPr lang="en-US" sz="2800" b="0" u="none" dirty="0">
                          <a:solidFill>
                            <a:schemeClr val="bg1"/>
                          </a:solidFill>
                        </a:rPr>
                        <a:t>x P(game | Not sports)</a:t>
                      </a:r>
                    </a:p>
                    <a:p>
                      <a:pPr algn="ctr"/>
                      <a:r>
                        <a:rPr lang="en-US" sz="2800" b="0" u="none" dirty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en-US" sz="2800" b="1" u="none" dirty="0">
                          <a:solidFill>
                            <a:schemeClr val="bg1"/>
                          </a:solidFill>
                        </a:rPr>
                        <a:t>0.0000143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84854"/>
                  </a:ext>
                </a:extLst>
              </a:tr>
            </a:tbl>
          </a:graphicData>
        </a:graphic>
      </p:graphicFrame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369CDD0-0168-4705-BB2D-A496FA82CBFC}"/>
              </a:ext>
            </a:extLst>
          </p:cNvPr>
          <p:cNvSpPr txBox="1">
            <a:spLocks/>
          </p:cNvSpPr>
          <p:nvPr/>
        </p:nvSpPr>
        <p:spPr>
          <a:xfrm>
            <a:off x="0" y="6410130"/>
            <a:ext cx="5486400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200" kern="1200">
                <a:solidFill>
                  <a:srgbClr val="9B9B9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Source: Applying Multinomial Naïve Bayes</a:t>
            </a:r>
          </a:p>
        </p:txBody>
      </p:sp>
    </p:spTree>
    <p:extLst>
      <p:ext uri="{BB962C8B-B14F-4D97-AF65-F5344CB8AC3E}">
        <p14:creationId xmlns:p14="http://schemas.microsoft.com/office/powerpoint/2010/main" val="393063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0AA7-761E-4ADC-B45C-DAEFF42C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836"/>
            <a:ext cx="10515600" cy="651912"/>
          </a:xfrm>
        </p:spPr>
        <p:txBody>
          <a:bodyPr>
            <a:normAutofit fontScale="90000"/>
          </a:bodyPr>
          <a:lstStyle/>
          <a:p>
            <a:r>
              <a:rPr lang="en-US" dirty="0"/>
              <a:t>$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7FBE-621A-448A-A714-0CF68A66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Name: </a:t>
            </a:r>
            <a:r>
              <a:rPr lang="en-US" dirty="0">
                <a:solidFill>
                  <a:srgbClr val="69FFCC"/>
                </a:solidFill>
              </a:rPr>
              <a:t>GTKlondike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(Independent security researcher)</a:t>
            </a:r>
          </a:p>
          <a:p>
            <a:pPr marL="457200" lvl="1" indent="0">
              <a:buNone/>
            </a:pPr>
            <a:r>
              <a:rPr lang="en-US" dirty="0"/>
              <a:t>(Consulting is my day job)</a:t>
            </a:r>
          </a:p>
          <a:p>
            <a:r>
              <a:rPr lang="en-US" dirty="0"/>
              <a:t>Passionate about network security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FF6FCF"/>
                </a:solidFill>
              </a:rPr>
              <a:t>Attack</a:t>
            </a:r>
            <a:r>
              <a:rPr lang="en-US" dirty="0"/>
              <a:t> and </a:t>
            </a:r>
            <a:r>
              <a:rPr lang="en-US" dirty="0">
                <a:solidFill>
                  <a:srgbClr val="69FFCC"/>
                </a:solidFill>
              </a:rPr>
              <a:t>Defense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6FCF"/>
                </a:solidFill>
              </a:rPr>
              <a:t>NetSec</a:t>
            </a:r>
            <a:r>
              <a:rPr lang="en-US" dirty="0">
                <a:solidFill>
                  <a:srgbClr val="FF6FCF"/>
                </a:solidFill>
              </a:rPr>
              <a:t> Explained</a:t>
            </a:r>
            <a:r>
              <a:rPr lang="en-US" dirty="0"/>
              <a:t>: A passion project and YouTube channel which covers intermediate and advanced level network security topics in an easy to understand way.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A5A0E-FE83-4BA4-8C5C-597E5E69B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72" y="730748"/>
            <a:ext cx="6162472" cy="503237"/>
          </a:xfrm>
        </p:spPr>
        <p:txBody>
          <a:bodyPr/>
          <a:lstStyle/>
          <a:p>
            <a:r>
              <a:rPr lang="en-US" dirty="0"/>
              <a:t>	I hate these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C824-E8B9-4E21-ADA5-98CB5226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5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1A53-BDAB-4C4F-899F-F7434F73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Learning, Head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6E23-D20B-4607-B9F1-F3DB8F4F7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6FCF"/>
                </a:solidFill>
              </a:rPr>
              <a:t>total</a:t>
            </a:r>
            <a:r>
              <a:rPr lang="en-US" dirty="0"/>
              <a:t> number of </a:t>
            </a:r>
            <a:r>
              <a:rPr lang="en-US" dirty="0">
                <a:solidFill>
                  <a:srgbClr val="69FFCC"/>
                </a:solidFill>
              </a:rPr>
              <a:t>unique words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6FCF"/>
                </a:solidFill>
              </a:rPr>
              <a:t>number</a:t>
            </a:r>
            <a:r>
              <a:rPr lang="en-US" dirty="0"/>
              <a:t> of </a:t>
            </a:r>
            <a:r>
              <a:rPr lang="en-US" dirty="0">
                <a:solidFill>
                  <a:srgbClr val="69FFCC"/>
                </a:solidFill>
              </a:rPr>
              <a:t>unique words in Spam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6FCF"/>
                </a:solidFill>
              </a:rPr>
              <a:t>number</a:t>
            </a:r>
            <a:r>
              <a:rPr lang="en-US" dirty="0"/>
              <a:t> of </a:t>
            </a:r>
            <a:r>
              <a:rPr lang="en-US" dirty="0">
                <a:solidFill>
                  <a:srgbClr val="69FFCC"/>
                </a:solidFill>
              </a:rPr>
              <a:t>unique words in Ham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6FCF"/>
                </a:solidFill>
              </a:rPr>
              <a:t>count</a:t>
            </a:r>
            <a:r>
              <a:rPr lang="en-US" dirty="0"/>
              <a:t> of </a:t>
            </a:r>
            <a:r>
              <a:rPr lang="en-US" dirty="0">
                <a:solidFill>
                  <a:srgbClr val="69FFCC"/>
                </a:solidFill>
              </a:rPr>
              <a:t>each word in Spam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6FCF"/>
                </a:solidFill>
              </a:rPr>
              <a:t>count</a:t>
            </a:r>
            <a:r>
              <a:rPr lang="en-US" dirty="0"/>
              <a:t> of </a:t>
            </a:r>
            <a:r>
              <a:rPr lang="en-US" dirty="0">
                <a:solidFill>
                  <a:srgbClr val="69FFCC"/>
                </a:solidFill>
              </a:rPr>
              <a:t>each word in Ham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D9CA5-C4CC-4F6C-B09E-1FCC09C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2E37D-8F42-44D9-B290-DC487C2166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we need to keep track of</a:t>
            </a:r>
          </a:p>
        </p:txBody>
      </p:sp>
    </p:spTree>
    <p:extLst>
      <p:ext uri="{BB962C8B-B14F-4D97-AF65-F5344CB8AC3E}">
        <p14:creationId xmlns:p14="http://schemas.microsoft.com/office/powerpoint/2010/main" val="720291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D8F3-B754-4DAA-BC3F-F5FDF693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Learning, Head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8133-E6FF-401F-ABD0-6DEC17B4C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Re: Re: East Asian fonts in Lenny. Thanks for your support.  Installing </a:t>
            </a:r>
            <a:r>
              <a:rPr lang="en-US" sz="3200" dirty="0" err="1"/>
              <a:t>unifonts</a:t>
            </a:r>
            <a:r>
              <a:rPr lang="en-US" sz="3200" dirty="0"/>
              <a:t> did it well for me. ;)</a:t>
            </a:r>
          </a:p>
          <a:p>
            <a:pPr marL="0" indent="0">
              <a:buNone/>
            </a:pPr>
            <a:r>
              <a:rPr lang="en-US" sz="3200" dirty="0" err="1"/>
              <a:t>Nima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--</a:t>
            </a:r>
          </a:p>
          <a:p>
            <a:pPr marL="0" indent="0">
              <a:buNone/>
            </a:pPr>
            <a:r>
              <a:rPr lang="en-US" sz="3200" dirty="0"/>
              <a:t>To UNSUBSCRIBE, email to debian-user-REQUEST@lists.debian.org</a:t>
            </a:r>
          </a:p>
          <a:p>
            <a:pPr marL="0" indent="0">
              <a:buNone/>
            </a:pPr>
            <a:r>
              <a:rPr lang="en-US" sz="3200" dirty="0"/>
              <a:t>with a subject of "unsubscribe". Trouble? Contact listmaster@lists.debian.org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1EEEC-48F7-495B-99ED-8B23A42A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21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A7FC9-ACBD-4EF9-A425-F2004AC24B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Let’s look at one of the emails</a:t>
            </a:r>
          </a:p>
        </p:txBody>
      </p:sp>
    </p:spTree>
    <p:extLst>
      <p:ext uri="{BB962C8B-B14F-4D97-AF65-F5344CB8AC3E}">
        <p14:creationId xmlns:p14="http://schemas.microsoft.com/office/powerpoint/2010/main" val="3889286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D8F3-B754-4DAA-BC3F-F5FDF693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Learning, Head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8133-E6FF-401F-ABD0-6DEC17B4C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Re: Re: </a:t>
            </a:r>
            <a:r>
              <a:rPr lang="en-US" sz="3200" dirty="0">
                <a:solidFill>
                  <a:srgbClr val="FF6FCF"/>
                </a:solidFill>
              </a:rPr>
              <a:t>East Asian fonts </a:t>
            </a:r>
            <a:r>
              <a:rPr lang="en-US" sz="3200" dirty="0">
                <a:solidFill>
                  <a:schemeClr val="tx1"/>
                </a:solidFill>
              </a:rPr>
              <a:t>in </a:t>
            </a:r>
            <a:r>
              <a:rPr lang="en-US" sz="3200" dirty="0">
                <a:solidFill>
                  <a:srgbClr val="FF6FCF"/>
                </a:solidFill>
              </a:rPr>
              <a:t>Lenny</a:t>
            </a:r>
            <a:r>
              <a:rPr lang="en-US" sz="3200" dirty="0">
                <a:solidFill>
                  <a:schemeClr val="tx1"/>
                </a:solidFill>
              </a:rPr>
              <a:t>. </a:t>
            </a:r>
            <a:r>
              <a:rPr lang="en-US" sz="3200" dirty="0">
                <a:solidFill>
                  <a:srgbClr val="FF6FCF"/>
                </a:solidFill>
              </a:rPr>
              <a:t>Thanks</a:t>
            </a:r>
            <a:r>
              <a:rPr lang="en-US" sz="3200" dirty="0">
                <a:solidFill>
                  <a:schemeClr val="tx1"/>
                </a:solidFill>
              </a:rPr>
              <a:t> for your </a:t>
            </a:r>
            <a:r>
              <a:rPr lang="en-US" sz="3200" dirty="0">
                <a:solidFill>
                  <a:srgbClr val="FF6FCF"/>
                </a:solidFill>
              </a:rPr>
              <a:t>support</a:t>
            </a:r>
            <a:r>
              <a:rPr lang="en-US" sz="3200" dirty="0">
                <a:solidFill>
                  <a:schemeClr val="tx1"/>
                </a:solidFill>
              </a:rPr>
              <a:t>.  </a:t>
            </a:r>
            <a:r>
              <a:rPr lang="en-US" sz="3200" dirty="0">
                <a:solidFill>
                  <a:srgbClr val="FF6FCF"/>
                </a:solidFill>
              </a:rPr>
              <a:t>Installing </a:t>
            </a:r>
            <a:r>
              <a:rPr lang="en-US" sz="3200" dirty="0" err="1">
                <a:solidFill>
                  <a:srgbClr val="FF6FCF"/>
                </a:solidFill>
              </a:rPr>
              <a:t>unifonts</a:t>
            </a:r>
            <a:r>
              <a:rPr lang="en-US" sz="3200" dirty="0">
                <a:solidFill>
                  <a:srgbClr val="FF6FCF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did it </a:t>
            </a:r>
            <a:r>
              <a:rPr lang="en-US" sz="3200" dirty="0">
                <a:solidFill>
                  <a:srgbClr val="FF6FCF"/>
                </a:solidFill>
              </a:rPr>
              <a:t>well</a:t>
            </a:r>
            <a:r>
              <a:rPr lang="en-US" sz="3200" dirty="0">
                <a:solidFill>
                  <a:schemeClr val="tx1"/>
                </a:solidFill>
              </a:rPr>
              <a:t> for </a:t>
            </a:r>
            <a:r>
              <a:rPr lang="en-US" sz="3200" dirty="0">
                <a:solidFill>
                  <a:srgbClr val="FF6FCF"/>
                </a:solidFill>
              </a:rPr>
              <a:t>me</a:t>
            </a:r>
            <a:r>
              <a:rPr lang="en-US" sz="3200" dirty="0">
                <a:solidFill>
                  <a:schemeClr val="tx1"/>
                </a:solidFill>
              </a:rPr>
              <a:t>. ;)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FF6FCF"/>
                </a:solidFill>
              </a:rPr>
              <a:t>Nima</a:t>
            </a:r>
            <a:endParaRPr lang="en-US" sz="3200" dirty="0">
              <a:solidFill>
                <a:srgbClr val="FF6FCF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--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To </a:t>
            </a:r>
            <a:r>
              <a:rPr lang="en-US" sz="3200" dirty="0">
                <a:solidFill>
                  <a:srgbClr val="FF6FCF"/>
                </a:solidFill>
              </a:rPr>
              <a:t>UNSUBSCRIBE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>
                <a:solidFill>
                  <a:srgbClr val="FF6FCF"/>
                </a:solidFill>
              </a:rPr>
              <a:t>email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FF6FCF"/>
                </a:solidFill>
              </a:rPr>
              <a:t>debian-user-REQUEST@lists.debian.org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with a </a:t>
            </a:r>
            <a:r>
              <a:rPr lang="en-US" sz="3200" dirty="0">
                <a:solidFill>
                  <a:srgbClr val="FF6FCF"/>
                </a:solidFill>
              </a:rPr>
              <a:t>subject</a:t>
            </a:r>
            <a:r>
              <a:rPr lang="en-US" sz="3200" dirty="0">
                <a:solidFill>
                  <a:schemeClr val="tx1"/>
                </a:solidFill>
              </a:rPr>
              <a:t> of "</a:t>
            </a:r>
            <a:r>
              <a:rPr lang="en-US" sz="3200" dirty="0">
                <a:solidFill>
                  <a:srgbClr val="FF6FCF"/>
                </a:solidFill>
              </a:rPr>
              <a:t>unsubscribe</a:t>
            </a:r>
            <a:r>
              <a:rPr lang="en-US" sz="3200" dirty="0">
                <a:solidFill>
                  <a:schemeClr val="tx1"/>
                </a:solidFill>
              </a:rPr>
              <a:t>". </a:t>
            </a:r>
            <a:r>
              <a:rPr lang="en-US" sz="3200" dirty="0">
                <a:solidFill>
                  <a:srgbClr val="FF6FCF"/>
                </a:solidFill>
              </a:rPr>
              <a:t>Trouble</a:t>
            </a:r>
            <a:r>
              <a:rPr lang="en-US" sz="3200" dirty="0">
                <a:solidFill>
                  <a:schemeClr val="tx1"/>
                </a:solidFill>
              </a:rPr>
              <a:t>? </a:t>
            </a:r>
            <a:r>
              <a:rPr lang="en-US" sz="3200" dirty="0">
                <a:solidFill>
                  <a:srgbClr val="FF6FCF"/>
                </a:solidFill>
              </a:rPr>
              <a:t>Contact listmaster@lists.debian.org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1EEEC-48F7-495B-99ED-8B23A42A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22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A7FC9-ACBD-4EF9-A425-F2004AC24B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Remove punctuation and </a:t>
            </a:r>
            <a:r>
              <a:rPr lang="en-US" dirty="0" err="1"/>
              <a:t>stopwords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15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52CE-B30E-4421-80C3-5FD5CB6D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AE2A-8A0D-4DEF-BC01-7B225A35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Gartner Core Security</a:t>
            </a:r>
          </a:p>
          <a:p>
            <a:pPr lvl="1"/>
            <a:r>
              <a:rPr lang="en-US" i="1" dirty="0"/>
              <a:t>The Fast-Evolving State of Security Analytics</a:t>
            </a:r>
            <a:r>
              <a:rPr lang="en-US" dirty="0"/>
              <a:t>; April 2016</a:t>
            </a:r>
          </a:p>
          <a:p>
            <a:r>
              <a:rPr lang="en-US" dirty="0"/>
              <a:t>Applying Multinomial Naïve Bayes</a:t>
            </a:r>
          </a:p>
          <a:p>
            <a:pPr lvl="1"/>
            <a:r>
              <a:rPr lang="en-US" i="1" dirty="0"/>
              <a:t>Applying Multinomial Naive Bayes to NLP Problems: A Practical Explanation; July 2017</a:t>
            </a:r>
          </a:p>
          <a:p>
            <a:r>
              <a:rPr lang="en-US" i="1" dirty="0"/>
              <a:t>AI Village</a:t>
            </a:r>
          </a:p>
          <a:p>
            <a:pPr lvl="1"/>
            <a:r>
              <a:rPr lang="en-US" i="1" dirty="0"/>
              <a:t>https://aivillage.org/</a:t>
            </a:r>
          </a:p>
          <a:p>
            <a:r>
              <a:rPr lang="en-US" i="1" dirty="0"/>
              <a:t>Machine Learning and Security</a:t>
            </a:r>
          </a:p>
          <a:p>
            <a:pPr lvl="1"/>
            <a:r>
              <a:rPr lang="en-US" i="1" dirty="0"/>
              <a:t>By Clarence </a:t>
            </a:r>
            <a:r>
              <a:rPr lang="en-US" i="1" dirty="0" err="1"/>
              <a:t>Chio</a:t>
            </a:r>
            <a:r>
              <a:rPr lang="en-US" i="1" dirty="0"/>
              <a:t> &amp; David Freeman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294C5-2994-4734-A935-6AEF2CF5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23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4D265E-2267-4060-893C-D00B4EF1B0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And further reading</a:t>
            </a:r>
          </a:p>
        </p:txBody>
      </p:sp>
      <p:pic>
        <p:nvPicPr>
          <p:cNvPr id="7" name="Picture 6" descr="A close up of an animal&#10;&#10;Description automatically generated">
            <a:extLst>
              <a:ext uri="{FF2B5EF4-FFF2-40B4-BE49-F238E27FC236}">
                <a16:creationId xmlns:a16="http://schemas.microsoft.com/office/drawing/2014/main" id="{73C54C9C-1619-4665-B550-C2AC5AA84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58" y="3864629"/>
            <a:ext cx="1845474" cy="24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75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DCCE-E97F-4B1D-84FB-982A63CE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0EB9-52EB-4ACD-9F50-A33B80BF0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69FFCC"/>
                </a:solidFill>
              </a:rPr>
              <a:t>Email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69FF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GTKlondike@gmail.com</a:t>
            </a:r>
          </a:p>
          <a:p>
            <a:r>
              <a:rPr lang="en-US" dirty="0">
                <a:solidFill>
                  <a:srgbClr val="69FFCC"/>
                </a:solidFill>
              </a:rPr>
              <a:t>YouTube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69FFCC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Netsec</a:t>
            </a:r>
            <a:r>
              <a:rPr lang="en-US" dirty="0">
                <a:solidFill>
                  <a:schemeClr val="tx1"/>
                </a:solidFill>
              </a:rPr>
              <a:t> Explained</a:t>
            </a:r>
          </a:p>
          <a:p>
            <a:r>
              <a:rPr lang="en-US" dirty="0">
                <a:solidFill>
                  <a:srgbClr val="69FFCC"/>
                </a:solidFill>
              </a:rPr>
              <a:t>Website</a:t>
            </a:r>
            <a:r>
              <a:rPr lang="en-US" dirty="0">
                <a:solidFill>
                  <a:schemeClr val="tx1"/>
                </a:solidFill>
              </a:rPr>
              <a:t>: https://netsecexplained.com/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6AA11-6B2C-4DB8-ABC1-002D8139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24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EEA0E-7A99-454E-A657-C3117AA678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5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53F2-F951-4140-B67D-DF5FA415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8198-8359-4C8E-9E59-C327F7C6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B452B-8FE0-418E-9997-0658B04C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09738-B4DB-4CE2-AB7F-EBC3C3D919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it we’re trying to do?</a:t>
            </a:r>
          </a:p>
        </p:txBody>
      </p:sp>
    </p:spTree>
    <p:extLst>
      <p:ext uri="{BB962C8B-B14F-4D97-AF65-F5344CB8AC3E}">
        <p14:creationId xmlns:p14="http://schemas.microsoft.com/office/powerpoint/2010/main" val="109414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53F2-F951-4140-B67D-DF5FA415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B452B-8FE0-418E-9997-0658B04C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09738-B4DB-4CE2-AB7F-EBC3C3D919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AI, ML, and deep learning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767D82F-F9D2-4BFF-950D-1543A5186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42" y="1651000"/>
            <a:ext cx="4513316" cy="4513316"/>
          </a:xfrm>
        </p:spPr>
      </p:pic>
    </p:spTree>
    <p:extLst>
      <p:ext uri="{BB962C8B-B14F-4D97-AF65-F5344CB8AC3E}">
        <p14:creationId xmlns:p14="http://schemas.microsoft.com/office/powerpoint/2010/main" val="277172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53F2-F951-4140-B67D-DF5FA415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8198-8359-4C8E-9E59-C327F7C6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a set of statistical techniques, that enables a process of </a:t>
            </a:r>
            <a:r>
              <a:rPr lang="en-US" dirty="0">
                <a:solidFill>
                  <a:srgbClr val="FF6FCF"/>
                </a:solidFill>
              </a:rPr>
              <a:t>information mining</a:t>
            </a:r>
            <a:r>
              <a:rPr lang="en-US" dirty="0"/>
              <a:t>, </a:t>
            </a:r>
            <a:r>
              <a:rPr lang="en-US" dirty="0">
                <a:solidFill>
                  <a:srgbClr val="FF6FCF"/>
                </a:solidFill>
              </a:rPr>
              <a:t>pattern discovery</a:t>
            </a:r>
            <a:r>
              <a:rPr lang="en-US" dirty="0"/>
              <a:t>, and </a:t>
            </a:r>
            <a:r>
              <a:rPr lang="en-US" dirty="0">
                <a:solidFill>
                  <a:srgbClr val="FF6FCF"/>
                </a:solidFill>
              </a:rPr>
              <a:t>drawing inferences </a:t>
            </a:r>
            <a:r>
              <a:rPr lang="en-US" dirty="0"/>
              <a:t>from data.</a:t>
            </a:r>
          </a:p>
          <a:p>
            <a:r>
              <a:rPr lang="en-US" dirty="0">
                <a:solidFill>
                  <a:srgbClr val="69FFCC"/>
                </a:solidFill>
              </a:rPr>
              <a:t>Machine Learning uses algorithms to “learn” from past data to predict future outcomes.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B452B-8FE0-418E-9997-0658B04C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09738-B4DB-4CE2-AB7F-EBC3C3D919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it we’re trying to do?</a:t>
            </a:r>
          </a:p>
        </p:txBody>
      </p:sp>
    </p:spTree>
    <p:extLst>
      <p:ext uri="{BB962C8B-B14F-4D97-AF65-F5344CB8AC3E}">
        <p14:creationId xmlns:p14="http://schemas.microsoft.com/office/powerpoint/2010/main" val="356438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5230-2B27-4132-90C6-9FEE9019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Talk?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1DFC-E036-4C78-A7AA-AE5E9441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Today, </a:t>
            </a:r>
            <a:r>
              <a:rPr lang="en-US" dirty="0">
                <a:solidFill>
                  <a:srgbClr val="FF6FCF"/>
                </a:solidFill>
              </a:rPr>
              <a:t>25% of security products for detection </a:t>
            </a:r>
            <a:r>
              <a:rPr lang="en-US" dirty="0"/>
              <a:t>have some form of machine learning</a:t>
            </a:r>
          </a:p>
          <a:p>
            <a:r>
              <a:rPr lang="en-US" dirty="0"/>
              <a:t>To properly deploy and manage machine learning products, </a:t>
            </a:r>
            <a:r>
              <a:rPr lang="en-US" dirty="0">
                <a:solidFill>
                  <a:srgbClr val="69FFCC"/>
                </a:solidFill>
              </a:rPr>
              <a:t>you will need to understand how they operate to ensure they are working efficiently.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C3BDE-CE7C-4511-B7E4-FC16F555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1E390-1D66-4DF6-8781-BE8743054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the future, we are all Skynet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6D79586-C869-4F17-8AEC-69FE01B185CB}"/>
              </a:ext>
            </a:extLst>
          </p:cNvPr>
          <p:cNvSpPr txBox="1">
            <a:spLocks/>
          </p:cNvSpPr>
          <p:nvPr/>
        </p:nvSpPr>
        <p:spPr>
          <a:xfrm>
            <a:off x="0" y="6361016"/>
            <a:ext cx="4908331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200" kern="1200">
                <a:solidFill>
                  <a:srgbClr val="9B9B9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Source: Gartner Core Security; 2016</a:t>
            </a:r>
          </a:p>
        </p:txBody>
      </p:sp>
    </p:spTree>
    <p:extLst>
      <p:ext uri="{BB962C8B-B14F-4D97-AF65-F5344CB8AC3E}">
        <p14:creationId xmlns:p14="http://schemas.microsoft.com/office/powerpoint/2010/main" val="399821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BDC0-5B8A-46E0-A595-97DEE8C9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9CF8F-7E06-488F-8384-6DDE58EC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E720B-74B9-44FF-A1D8-2590B1BA3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Predicting house prices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DFC5DA6-D27A-4D5A-ACDF-0D11BC23C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052457"/>
              </p:ext>
            </p:extLst>
          </p:nvPr>
        </p:nvGraphicFramePr>
        <p:xfrm>
          <a:off x="838199" y="1825625"/>
          <a:ext cx="10515599" cy="298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98">
                  <a:extLst>
                    <a:ext uri="{9D8B030D-6E8A-4147-A177-3AD203B41FA5}">
                      <a16:colId xmlns:a16="http://schemas.microsoft.com/office/drawing/2014/main" val="2825121125"/>
                    </a:ext>
                  </a:extLst>
                </a:gridCol>
                <a:gridCol w="1853361">
                  <a:extLst>
                    <a:ext uri="{9D8B030D-6E8A-4147-A177-3AD203B41FA5}">
                      <a16:colId xmlns:a16="http://schemas.microsoft.com/office/drawing/2014/main" val="2026467543"/>
                    </a:ext>
                  </a:extLst>
                </a:gridCol>
                <a:gridCol w="1834253">
                  <a:extLst>
                    <a:ext uri="{9D8B030D-6E8A-4147-A177-3AD203B41FA5}">
                      <a16:colId xmlns:a16="http://schemas.microsoft.com/office/drawing/2014/main" val="2501953471"/>
                    </a:ext>
                  </a:extLst>
                </a:gridCol>
                <a:gridCol w="1700506">
                  <a:extLst>
                    <a:ext uri="{9D8B030D-6E8A-4147-A177-3AD203B41FA5}">
                      <a16:colId xmlns:a16="http://schemas.microsoft.com/office/drawing/2014/main" val="3833403531"/>
                    </a:ext>
                  </a:extLst>
                </a:gridCol>
                <a:gridCol w="2794175">
                  <a:extLst>
                    <a:ext uri="{9D8B030D-6E8A-4147-A177-3AD203B41FA5}">
                      <a16:colId xmlns:a16="http://schemas.microsoft.com/office/drawing/2014/main" val="3072637960"/>
                    </a:ext>
                  </a:extLst>
                </a:gridCol>
                <a:gridCol w="1820606">
                  <a:extLst>
                    <a:ext uri="{9D8B030D-6E8A-4147-A177-3AD203B41FA5}">
                      <a16:colId xmlns:a16="http://schemas.microsoft.com/office/drawing/2014/main" val="3946837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LotArea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YrSold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SaleCondition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SalePrice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107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208500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11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181500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41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223500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66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Abnorml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380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340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72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BDC0-5B8A-46E0-A595-97DEE8C9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25"/>
            <a:ext cx="10515600" cy="651912"/>
          </a:xfrm>
        </p:spPr>
        <p:txBody>
          <a:bodyPr/>
          <a:lstStyle/>
          <a:p>
            <a:r>
              <a:rPr lang="en-US"/>
              <a:t>Machine Learning Examples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9CF8F-7E06-488F-8384-6DDE58EC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94820"/>
            <a:ext cx="2743200" cy="447870"/>
          </a:xfrm>
        </p:spPr>
        <p:txBody>
          <a:bodyPr/>
          <a:lstStyle/>
          <a:p>
            <a:fld id="{4F60BF2C-498D-48CA-9DDA-3B049A6DBC46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E720B-74B9-44FF-A1D8-2590B1BA3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6162472" cy="503237"/>
          </a:xfrm>
        </p:spPr>
        <p:txBody>
          <a:bodyPr/>
          <a:lstStyle/>
          <a:p>
            <a:r>
              <a:rPr lang="en-US" dirty="0"/>
              <a:t>Predicting stock trends</a:t>
            </a:r>
          </a:p>
        </p:txBody>
      </p:sp>
      <p:pic>
        <p:nvPicPr>
          <p:cNvPr id="10" name="Content Placeholder 9" descr="A close up of a map&#10;&#10;Description generated with high confidence">
            <a:extLst>
              <a:ext uri="{FF2B5EF4-FFF2-40B4-BE49-F238E27FC236}">
                <a16:creationId xmlns:a16="http://schemas.microsoft.com/office/drawing/2014/main" id="{88FB4BFD-5E91-4E3D-B4C2-971B4A1F5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434" y="1807154"/>
            <a:ext cx="6721366" cy="4373985"/>
          </a:xfrm>
        </p:spPr>
      </p:pic>
    </p:spTree>
    <p:extLst>
      <p:ext uri="{BB962C8B-B14F-4D97-AF65-F5344CB8AC3E}">
        <p14:creationId xmlns:p14="http://schemas.microsoft.com/office/powerpoint/2010/main" val="176313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DE3B-53C1-4368-8BA4-406A8A4D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Step Machine Learning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ED32-0601-456A-B4A6-CBE73F38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the Data</a:t>
            </a:r>
          </a:p>
          <a:p>
            <a:r>
              <a:rPr lang="en-US" dirty="0"/>
              <a:t>Prepare the Data</a:t>
            </a:r>
          </a:p>
          <a:p>
            <a:r>
              <a:rPr lang="en-US" dirty="0"/>
              <a:t>Choose a Model</a:t>
            </a:r>
          </a:p>
          <a:p>
            <a:r>
              <a:rPr lang="en-US" dirty="0"/>
              <a:t>Train the Model</a:t>
            </a:r>
          </a:p>
          <a:p>
            <a:r>
              <a:rPr lang="en-US" dirty="0"/>
              <a:t>Evaluate the Model</a:t>
            </a:r>
          </a:p>
          <a:p>
            <a:r>
              <a:rPr lang="en-US" dirty="0"/>
              <a:t>Hyperparameter Tuning</a:t>
            </a:r>
          </a:p>
          <a:p>
            <a:r>
              <a:rPr lang="en-US" dirty="0"/>
              <a:t>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B7B57-70FC-424C-BA50-F6A8135B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0428F-0678-47BE-9FCF-8728335E89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Build, train, test</a:t>
            </a:r>
          </a:p>
        </p:txBody>
      </p:sp>
    </p:spTree>
    <p:extLst>
      <p:ext uri="{BB962C8B-B14F-4D97-AF65-F5344CB8AC3E}">
        <p14:creationId xmlns:p14="http://schemas.microsoft.com/office/powerpoint/2010/main" val="297594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5620CB14-013E-4A42-BA7E-912E88D9D02D}" vid="{6F335EF3-AB07-4520-B97C-548276ADC7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NetSec Explained</Template>
  <TotalTime>1864</TotalTime>
  <Words>1209</Words>
  <Application>Microsoft Office PowerPoint</Application>
  <PresentationFormat>Widescreen</PresentationFormat>
  <Paragraphs>246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Machine Learning for Security Analysts</vt:lpstr>
      <vt:lpstr>$ whoami</vt:lpstr>
      <vt:lpstr>What Is Machine Learning?</vt:lpstr>
      <vt:lpstr>What Is Machine Learning?</vt:lpstr>
      <vt:lpstr>What Is Machine Learning?</vt:lpstr>
      <vt:lpstr>Why This Talk?</vt:lpstr>
      <vt:lpstr>Machine Learning Examples</vt:lpstr>
      <vt:lpstr>Machine Learning Examples</vt:lpstr>
      <vt:lpstr>7 Step Machine Learning Process</vt:lpstr>
      <vt:lpstr>Machine Learning, Head First</vt:lpstr>
      <vt:lpstr>Machine Learning, Head First</vt:lpstr>
      <vt:lpstr>Machine Learning, Head First</vt:lpstr>
      <vt:lpstr>Machine Learning, Head First</vt:lpstr>
      <vt:lpstr>Machine Learning, Head First</vt:lpstr>
      <vt:lpstr>Machine Learning, Head First</vt:lpstr>
      <vt:lpstr>Machine Learning, Head First</vt:lpstr>
      <vt:lpstr>Machine Learning, Head First</vt:lpstr>
      <vt:lpstr>Machine Learning, Head First</vt:lpstr>
      <vt:lpstr>Machine Learning, Head First</vt:lpstr>
      <vt:lpstr>Machine Learning, Head First</vt:lpstr>
      <vt:lpstr>Machine Learning, Head First</vt:lpstr>
      <vt:lpstr>Machine Learning, Head First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Armanda C Sanchez</dc:creator>
  <cp:lastModifiedBy>Armanda C Sanchez</cp:lastModifiedBy>
  <cp:revision>51</cp:revision>
  <dcterms:created xsi:type="dcterms:W3CDTF">2018-09-17T21:52:57Z</dcterms:created>
  <dcterms:modified xsi:type="dcterms:W3CDTF">2019-01-13T20:04:39Z</dcterms:modified>
</cp:coreProperties>
</file>