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9144000" cy="5143500"/>
  <p:embeddedFontLst>
    <p:embeddedFont>
      <p:font typeface="Roboto"/>
      <p:regular r:id="rId34"/>
      <p:bold r:id="rId35"/>
      <p:italic r:id="rId36"/>
      <p:boldItalic r:id="rId37"/>
    </p:embeddedFont>
    <p:embeddedFont>
      <p:font typeface="Arial Black"/>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39" roundtripDataSignature="AMtx7mgA1xTlkmendFQ1DnzaxFcKwepI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7E89EE-6F52-48BD-858D-D6DEF2EA3B43}">
  <a:tblStyle styleId="{B17E89EE-6F52-48BD-858D-D6DEF2EA3B4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912CD5CD-1E12-470F-B248-3186759A287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ArialBlack-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71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2571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43163"/>
            <a:ext cx="7315200" cy="23145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84738"/>
            <a:ext cx="3962400" cy="257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4884738"/>
            <a:ext cx="3962400" cy="2571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9: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9: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9:notes"/>
          <p:cNvSpPr txBox="1"/>
          <p:nvPr>
            <p:ph idx="1" type="body"/>
          </p:nvPr>
        </p:nvSpPr>
        <p:spPr>
          <a:xfrm>
            <a:off x="914400" y="2443163"/>
            <a:ext cx="7315200" cy="23145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9:notes"/>
          <p:cNvSpPr txBox="1"/>
          <p:nvPr>
            <p:ph idx="12" type="sldNum"/>
          </p:nvPr>
        </p:nvSpPr>
        <p:spPr>
          <a:xfrm>
            <a:off x="5180013" y="4884738"/>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0: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0: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1: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2: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3: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4: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6: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5: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7: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8: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8: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0: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0: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7: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1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0"/>
          <p:cNvSpPr txBox="1"/>
          <p:nvPr>
            <p:ph type="title"/>
          </p:nvPr>
        </p:nvSpPr>
        <p:spPr>
          <a:xfrm>
            <a:off x="2639349" y="1280382"/>
            <a:ext cx="3865300" cy="2463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800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0"/>
          <p:cNvSpPr txBox="1"/>
          <p:nvPr>
            <p:ph idx="1" type="body"/>
          </p:nvPr>
        </p:nvSpPr>
        <p:spPr>
          <a:xfrm>
            <a:off x="1552460" y="2496504"/>
            <a:ext cx="6039078" cy="118617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2800">
                <a:solidFill>
                  <a:srgbClr val="CC0000"/>
                </a:solidFill>
                <a:latin typeface="Verdana"/>
                <a:ea typeface="Verdana"/>
                <a:cs typeface="Verdana"/>
                <a:sym typeface="Verdan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3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CC0000"/>
              </a:buClr>
              <a:buSzPts val="3600"/>
              <a:buFont typeface="Arial"/>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5" name="Shape 25"/>
        <p:cNvGrpSpPr/>
        <p:nvPr/>
      </p:nvGrpSpPr>
      <p:grpSpPr>
        <a:xfrm>
          <a:off x="0" y="0"/>
          <a:ext cx="0" cy="0"/>
          <a:chOff x="0" y="0"/>
          <a:chExt cx="0" cy="0"/>
        </a:xfrm>
      </p:grpSpPr>
      <p:sp>
        <p:nvSpPr>
          <p:cNvPr id="26" name="Google Shape;26;p32"/>
          <p:cNvSpPr txBox="1"/>
          <p:nvPr>
            <p:ph type="title"/>
          </p:nvPr>
        </p:nvSpPr>
        <p:spPr>
          <a:xfrm>
            <a:off x="2639349" y="1280382"/>
            <a:ext cx="3865300" cy="2463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800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2"/>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32"/>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3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2" name="Shape 32"/>
        <p:cNvGrpSpPr/>
        <p:nvPr/>
      </p:nvGrpSpPr>
      <p:grpSpPr>
        <a:xfrm>
          <a:off x="0" y="0"/>
          <a:ext cx="0" cy="0"/>
          <a:chOff x="0" y="0"/>
          <a:chExt cx="0" cy="0"/>
        </a:xfrm>
      </p:grpSpPr>
      <p:sp>
        <p:nvSpPr>
          <p:cNvPr id="33" name="Google Shape;33;p33"/>
          <p:cNvSpPr txBox="1"/>
          <p:nvPr>
            <p:ph type="title"/>
          </p:nvPr>
        </p:nvSpPr>
        <p:spPr>
          <a:xfrm>
            <a:off x="2639349" y="1280382"/>
            <a:ext cx="3865300" cy="2463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800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7" name="Shape 37"/>
        <p:cNvGrpSpPr/>
        <p:nvPr/>
      </p:nvGrpSpPr>
      <p:grpSpPr>
        <a:xfrm>
          <a:off x="0" y="0"/>
          <a:ext cx="0" cy="0"/>
          <a:chOff x="0" y="0"/>
          <a:chExt cx="0" cy="0"/>
        </a:xfrm>
      </p:grpSpPr>
      <p:sp>
        <p:nvSpPr>
          <p:cNvPr id="38" name="Google Shape;38;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2400"/>
              <a:buFont typeface="Arial"/>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CC0000"/>
              </a:buClr>
              <a:buSzPts val="1200"/>
              <a:buFont typeface="Verdana"/>
              <a:buChar char="●"/>
              <a:defRPr sz="1200"/>
            </a:lvl1pPr>
            <a:lvl2pPr indent="-304800" lvl="1" marL="914400" algn="l">
              <a:lnSpc>
                <a:spcPct val="115000"/>
              </a:lnSpc>
              <a:spcBef>
                <a:spcPts val="1600"/>
              </a:spcBef>
              <a:spcAft>
                <a:spcPts val="0"/>
              </a:spcAft>
              <a:buSzPts val="1200"/>
              <a:buFont typeface="Calibri"/>
              <a:buChar char="○"/>
              <a:defRPr sz="1200"/>
            </a:lvl2pPr>
            <a:lvl3pPr indent="-304800" lvl="2" marL="1371600" algn="l">
              <a:lnSpc>
                <a:spcPct val="115000"/>
              </a:lnSpc>
              <a:spcBef>
                <a:spcPts val="1600"/>
              </a:spcBef>
              <a:spcAft>
                <a:spcPts val="0"/>
              </a:spcAft>
              <a:buSzPts val="1200"/>
              <a:buFont typeface="Calibri"/>
              <a:buChar char="■"/>
              <a:defRPr sz="1200"/>
            </a:lvl3pPr>
            <a:lvl4pPr indent="-304800" lvl="3" marL="1828800" algn="l">
              <a:lnSpc>
                <a:spcPct val="115000"/>
              </a:lnSpc>
              <a:spcBef>
                <a:spcPts val="1600"/>
              </a:spcBef>
              <a:spcAft>
                <a:spcPts val="0"/>
              </a:spcAft>
              <a:buSzPts val="1200"/>
              <a:buFont typeface="Calibri"/>
              <a:buChar char="●"/>
              <a:defRPr sz="1200"/>
            </a:lvl4pPr>
            <a:lvl5pPr indent="-304800" lvl="4" marL="2286000" algn="l">
              <a:lnSpc>
                <a:spcPct val="115000"/>
              </a:lnSpc>
              <a:spcBef>
                <a:spcPts val="1600"/>
              </a:spcBef>
              <a:spcAft>
                <a:spcPts val="0"/>
              </a:spcAft>
              <a:buSzPts val="1200"/>
              <a:buFont typeface="Calibri"/>
              <a:buChar char="○"/>
              <a:defRPr sz="1200"/>
            </a:lvl5pPr>
            <a:lvl6pPr indent="-304800" lvl="5" marL="2743200" algn="l">
              <a:lnSpc>
                <a:spcPct val="115000"/>
              </a:lnSpc>
              <a:spcBef>
                <a:spcPts val="1600"/>
              </a:spcBef>
              <a:spcAft>
                <a:spcPts val="0"/>
              </a:spcAft>
              <a:buSzPts val="1200"/>
              <a:buFont typeface="Calibri"/>
              <a:buChar char="■"/>
              <a:defRPr sz="1200"/>
            </a:lvl6pPr>
            <a:lvl7pPr indent="-304800" lvl="6" marL="3200400" algn="l">
              <a:lnSpc>
                <a:spcPct val="115000"/>
              </a:lnSpc>
              <a:spcBef>
                <a:spcPts val="1600"/>
              </a:spcBef>
              <a:spcAft>
                <a:spcPts val="0"/>
              </a:spcAft>
              <a:buSzPts val="1200"/>
              <a:buFont typeface="Calibri"/>
              <a:buChar char="●"/>
              <a:defRPr sz="1200"/>
            </a:lvl7pPr>
            <a:lvl8pPr indent="-304800" lvl="7" marL="3657600" algn="l">
              <a:lnSpc>
                <a:spcPct val="115000"/>
              </a:lnSpc>
              <a:spcBef>
                <a:spcPts val="1600"/>
              </a:spcBef>
              <a:spcAft>
                <a:spcPts val="0"/>
              </a:spcAft>
              <a:buSzPts val="1200"/>
              <a:buFont typeface="Calibri"/>
              <a:buChar char="○"/>
              <a:defRPr sz="1200"/>
            </a:lvl8pPr>
            <a:lvl9pPr indent="-304800" lvl="8" marL="4114800" algn="l">
              <a:lnSpc>
                <a:spcPct val="115000"/>
              </a:lnSpc>
              <a:spcBef>
                <a:spcPts val="1600"/>
              </a:spcBef>
              <a:spcAft>
                <a:spcPts val="1600"/>
              </a:spcAft>
              <a:buSzPts val="1200"/>
              <a:buFont typeface="Calibri"/>
              <a:buChar char="■"/>
              <a:defRPr sz="1200"/>
            </a:lvl9pPr>
          </a:lstStyle>
          <a:p/>
        </p:txBody>
      </p:sp>
      <p:sp>
        <p:nvSpPr>
          <p:cNvPr id="40" name="Google Shape;4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1" name="Shape 41"/>
        <p:cNvGrpSpPr/>
        <p:nvPr/>
      </p:nvGrpSpPr>
      <p:grpSpPr>
        <a:xfrm>
          <a:off x="0" y="0"/>
          <a:ext cx="0" cy="0"/>
          <a:chOff x="0" y="0"/>
          <a:chExt cx="0" cy="0"/>
        </a:xfrm>
      </p:grpSpPr>
      <p:sp>
        <p:nvSpPr>
          <p:cNvPr id="42" name="Google Shape;42;p3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C0000"/>
              </a:buClr>
              <a:buSzPts val="5200"/>
              <a:buFont typeface="Arial"/>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3" name="Google Shape;43;p3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CC0000"/>
              </a:buClr>
              <a:buSzPts val="2800"/>
              <a:buFont typeface="Verdana"/>
              <a:buNone/>
              <a:defRPr sz="2800"/>
            </a:lvl1pPr>
            <a:lvl2pPr lvl="1" algn="ctr">
              <a:lnSpc>
                <a:spcPct val="100000"/>
              </a:lnSpc>
              <a:spcBef>
                <a:spcPts val="0"/>
              </a:spcBef>
              <a:spcAft>
                <a:spcPts val="0"/>
              </a:spcAft>
              <a:buSzPts val="2800"/>
              <a:buFont typeface="Calibri"/>
              <a:buNone/>
              <a:defRPr sz="2800"/>
            </a:lvl2pPr>
            <a:lvl3pPr lvl="2" algn="ctr">
              <a:lnSpc>
                <a:spcPct val="100000"/>
              </a:lnSpc>
              <a:spcBef>
                <a:spcPts val="0"/>
              </a:spcBef>
              <a:spcAft>
                <a:spcPts val="0"/>
              </a:spcAft>
              <a:buSzPts val="2800"/>
              <a:buFont typeface="Calibri"/>
              <a:buNone/>
              <a:defRPr sz="2800"/>
            </a:lvl3pPr>
            <a:lvl4pPr lvl="3" algn="ctr">
              <a:lnSpc>
                <a:spcPct val="100000"/>
              </a:lnSpc>
              <a:spcBef>
                <a:spcPts val="0"/>
              </a:spcBef>
              <a:spcAft>
                <a:spcPts val="0"/>
              </a:spcAft>
              <a:buSzPts val="2800"/>
              <a:buFont typeface="Calibri"/>
              <a:buNone/>
              <a:defRPr sz="2800"/>
            </a:lvl4pPr>
            <a:lvl5pPr lvl="4" algn="ctr">
              <a:lnSpc>
                <a:spcPct val="100000"/>
              </a:lnSpc>
              <a:spcBef>
                <a:spcPts val="0"/>
              </a:spcBef>
              <a:spcAft>
                <a:spcPts val="0"/>
              </a:spcAft>
              <a:buSzPts val="2800"/>
              <a:buFont typeface="Calibri"/>
              <a:buNone/>
              <a:defRPr sz="2800"/>
            </a:lvl5pPr>
            <a:lvl6pPr lvl="5" algn="ctr">
              <a:lnSpc>
                <a:spcPct val="100000"/>
              </a:lnSpc>
              <a:spcBef>
                <a:spcPts val="0"/>
              </a:spcBef>
              <a:spcAft>
                <a:spcPts val="0"/>
              </a:spcAft>
              <a:buSzPts val="2800"/>
              <a:buFont typeface="Calibri"/>
              <a:buNone/>
              <a:defRPr sz="2800"/>
            </a:lvl6pPr>
            <a:lvl7pPr lvl="6" algn="ctr">
              <a:lnSpc>
                <a:spcPct val="100000"/>
              </a:lnSpc>
              <a:spcBef>
                <a:spcPts val="0"/>
              </a:spcBef>
              <a:spcAft>
                <a:spcPts val="0"/>
              </a:spcAft>
              <a:buSzPts val="2800"/>
              <a:buFont typeface="Calibri"/>
              <a:buNone/>
              <a:defRPr sz="2800"/>
            </a:lvl7pPr>
            <a:lvl8pPr lvl="7" algn="ctr">
              <a:lnSpc>
                <a:spcPct val="100000"/>
              </a:lnSpc>
              <a:spcBef>
                <a:spcPts val="0"/>
              </a:spcBef>
              <a:spcAft>
                <a:spcPts val="0"/>
              </a:spcAft>
              <a:buSzPts val="2800"/>
              <a:buFont typeface="Calibri"/>
              <a:buNone/>
              <a:defRPr sz="2800"/>
            </a:lvl8pPr>
            <a:lvl9pPr lvl="8" algn="ctr">
              <a:lnSpc>
                <a:spcPct val="100000"/>
              </a:lnSpc>
              <a:spcBef>
                <a:spcPts val="0"/>
              </a:spcBef>
              <a:spcAft>
                <a:spcPts val="0"/>
              </a:spcAft>
              <a:buSzPts val="2800"/>
              <a:buFont typeface="Calibri"/>
              <a:buNone/>
              <a:defRPr sz="2800"/>
            </a:lvl9pPr>
          </a:lstStyle>
          <a:p/>
        </p:txBody>
      </p:sp>
      <p:sp>
        <p:nvSpPr>
          <p:cNvPr id="44" name="Google Shape;4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5" name="Shape 45"/>
        <p:cNvGrpSpPr/>
        <p:nvPr/>
      </p:nvGrpSpPr>
      <p:grpSpPr>
        <a:xfrm>
          <a:off x="0" y="0"/>
          <a:ext cx="0" cy="0"/>
          <a:chOff x="0" y="0"/>
          <a:chExt cx="0" cy="0"/>
        </a:xfrm>
      </p:grpSpPr>
      <p:sp>
        <p:nvSpPr>
          <p:cNvPr id="46" name="Google Shape;46;p36"/>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6"/>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1" name="Shape 51"/>
        <p:cNvGrpSpPr/>
        <p:nvPr/>
      </p:nvGrpSpPr>
      <p:grpSpPr>
        <a:xfrm>
          <a:off x="0" y="0"/>
          <a:ext cx="0" cy="0"/>
          <a:chOff x="0" y="0"/>
          <a:chExt cx="0" cy="0"/>
        </a:xfrm>
      </p:grpSpPr>
      <p:sp>
        <p:nvSpPr>
          <p:cNvPr id="52" name="Google Shape;52;p3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p:nvPr/>
        </p:nvSpPr>
        <p:spPr>
          <a:xfrm>
            <a:off x="8602957" y="66524"/>
            <a:ext cx="348619" cy="357954"/>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29"/>
          <p:cNvSpPr txBox="1"/>
          <p:nvPr>
            <p:ph type="title"/>
          </p:nvPr>
        </p:nvSpPr>
        <p:spPr>
          <a:xfrm>
            <a:off x="2639349" y="1280382"/>
            <a:ext cx="3865300" cy="24638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8000" u="none" cap="none" strike="noStrike">
                <a:solidFill>
                  <a:srgbClr val="CC00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9"/>
          <p:cNvSpPr txBox="1"/>
          <p:nvPr>
            <p:ph idx="1" type="body"/>
          </p:nvPr>
        </p:nvSpPr>
        <p:spPr>
          <a:xfrm>
            <a:off x="1552460" y="2496504"/>
            <a:ext cx="6039078" cy="118617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2800" u="none" cap="none" strike="noStrike">
                <a:solidFill>
                  <a:srgbClr val="CC0000"/>
                </a:solidFill>
                <a:latin typeface="Verdana"/>
                <a:ea typeface="Verdana"/>
                <a:cs typeface="Verdana"/>
                <a:sym typeface="Verdan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2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sz="1800" u="none">
                <a:solidFill>
                  <a:srgbClr val="888888"/>
                </a:solidFill>
                <a:latin typeface="Calibri"/>
                <a:ea typeface="Calibri"/>
                <a:cs typeface="Calibri"/>
                <a:sym typeface="Calibri"/>
              </a:defRPr>
            </a:lvl1pPr>
            <a:lvl2pPr indent="0" lvl="1" marL="0" marR="0" rtl="0" algn="r">
              <a:spcBef>
                <a:spcPts val="0"/>
              </a:spcBef>
              <a:buNone/>
              <a:defRPr b="0" sz="1800" u="none">
                <a:solidFill>
                  <a:srgbClr val="888888"/>
                </a:solidFill>
                <a:latin typeface="Calibri"/>
                <a:ea typeface="Calibri"/>
                <a:cs typeface="Calibri"/>
                <a:sym typeface="Calibri"/>
              </a:defRPr>
            </a:lvl2pPr>
            <a:lvl3pPr indent="0" lvl="2" marL="0" marR="0" rtl="0" algn="r">
              <a:spcBef>
                <a:spcPts val="0"/>
              </a:spcBef>
              <a:buNone/>
              <a:defRPr b="0" sz="1800" u="none">
                <a:solidFill>
                  <a:srgbClr val="888888"/>
                </a:solidFill>
                <a:latin typeface="Calibri"/>
                <a:ea typeface="Calibri"/>
                <a:cs typeface="Calibri"/>
                <a:sym typeface="Calibri"/>
              </a:defRPr>
            </a:lvl3pPr>
            <a:lvl4pPr indent="0" lvl="3" marL="0" marR="0" rtl="0" algn="r">
              <a:spcBef>
                <a:spcPts val="0"/>
              </a:spcBef>
              <a:buNone/>
              <a:defRPr b="0" sz="1800" u="none">
                <a:solidFill>
                  <a:srgbClr val="888888"/>
                </a:solidFill>
                <a:latin typeface="Calibri"/>
                <a:ea typeface="Calibri"/>
                <a:cs typeface="Calibri"/>
                <a:sym typeface="Calibri"/>
              </a:defRPr>
            </a:lvl4pPr>
            <a:lvl5pPr indent="0" lvl="4" marL="0" marR="0" rtl="0" algn="r">
              <a:spcBef>
                <a:spcPts val="0"/>
              </a:spcBef>
              <a:buNone/>
              <a:defRPr b="0" sz="1800" u="none">
                <a:solidFill>
                  <a:srgbClr val="888888"/>
                </a:solidFill>
                <a:latin typeface="Calibri"/>
                <a:ea typeface="Calibri"/>
                <a:cs typeface="Calibri"/>
                <a:sym typeface="Calibri"/>
              </a:defRPr>
            </a:lvl5pPr>
            <a:lvl6pPr indent="0" lvl="5" marL="0" marR="0" rtl="0" algn="r">
              <a:spcBef>
                <a:spcPts val="0"/>
              </a:spcBef>
              <a:buNone/>
              <a:defRPr b="0" sz="1800" u="none">
                <a:solidFill>
                  <a:srgbClr val="888888"/>
                </a:solidFill>
                <a:latin typeface="Calibri"/>
                <a:ea typeface="Calibri"/>
                <a:cs typeface="Calibri"/>
                <a:sym typeface="Calibri"/>
              </a:defRPr>
            </a:lvl6pPr>
            <a:lvl7pPr indent="0" lvl="6" marL="0" marR="0" rtl="0" algn="r">
              <a:spcBef>
                <a:spcPts val="0"/>
              </a:spcBef>
              <a:buNone/>
              <a:defRPr b="0" sz="1800" u="none">
                <a:solidFill>
                  <a:srgbClr val="888888"/>
                </a:solidFill>
                <a:latin typeface="Calibri"/>
                <a:ea typeface="Calibri"/>
                <a:cs typeface="Calibri"/>
                <a:sym typeface="Calibri"/>
              </a:defRPr>
            </a:lvl7pPr>
            <a:lvl8pPr indent="0" lvl="7" marL="0" marR="0" rtl="0" algn="r">
              <a:spcBef>
                <a:spcPts val="0"/>
              </a:spcBef>
              <a:buNone/>
              <a:defRPr b="0" sz="1800" u="none">
                <a:solidFill>
                  <a:srgbClr val="888888"/>
                </a:solidFill>
                <a:latin typeface="Calibri"/>
                <a:ea typeface="Calibri"/>
                <a:cs typeface="Calibri"/>
                <a:sym typeface="Calibri"/>
              </a:defRPr>
            </a:lvl8pPr>
            <a:lvl9pPr indent="0" lvl="8" marL="0" marR="0" rtl="0" algn="r">
              <a:spcBef>
                <a:spcPts val="0"/>
              </a:spcBef>
              <a:buNone/>
              <a:defRPr b="0" sz="1800" u="non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28.png"/><Relationship Id="rId5" Type="http://schemas.openxmlformats.org/officeDocument/2006/relationships/image" Target="../media/image23.png"/><Relationship Id="rId6" Type="http://schemas.openxmlformats.org/officeDocument/2006/relationships/image" Target="../media/image38.png"/><Relationship Id="rId7" Type="http://schemas.openxmlformats.org/officeDocument/2006/relationships/image" Target="../media/image29.png"/><Relationship Id="rId8"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9.png"/><Relationship Id="rId7" Type="http://schemas.openxmlformats.org/officeDocument/2006/relationships/image" Target="../media/image30.png"/><Relationship Id="rId8"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6.png"/><Relationship Id="rId4" Type="http://schemas.openxmlformats.org/officeDocument/2006/relationships/image" Target="../media/image33.png"/><Relationship Id="rId5" Type="http://schemas.openxmlformats.org/officeDocument/2006/relationships/image" Target="../media/image35.png"/><Relationship Id="rId6"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title"/>
          </p:nvPr>
        </p:nvSpPr>
        <p:spPr>
          <a:xfrm>
            <a:off x="1203900" y="203397"/>
            <a:ext cx="6735445" cy="1765935"/>
          </a:xfrm>
          <a:prstGeom prst="rect">
            <a:avLst/>
          </a:prstGeom>
          <a:noFill/>
          <a:ln>
            <a:noFill/>
          </a:ln>
        </p:spPr>
        <p:txBody>
          <a:bodyPr anchorCtr="0" anchor="t" bIns="0" lIns="0" spcFirstLastPara="1" rIns="0" wrap="square" tIns="12700">
            <a:spAutoFit/>
          </a:bodyPr>
          <a:lstStyle/>
          <a:p>
            <a:pPr indent="0" lvl="0" marL="1905" rtl="0" algn="ctr">
              <a:lnSpc>
                <a:spcPct val="100000"/>
              </a:lnSpc>
              <a:spcBef>
                <a:spcPts val="0"/>
              </a:spcBef>
              <a:spcAft>
                <a:spcPts val="0"/>
              </a:spcAft>
              <a:buNone/>
            </a:pPr>
            <a:r>
              <a:rPr lang="en-US" sz="4200">
                <a:latin typeface="Verdana"/>
                <a:ea typeface="Verdana"/>
                <a:cs typeface="Verdana"/>
                <a:sym typeface="Verdana"/>
              </a:rPr>
              <a:t>Capstone Project</a:t>
            </a:r>
            <a:endParaRPr sz="4200">
              <a:latin typeface="Verdana"/>
              <a:ea typeface="Verdana"/>
              <a:cs typeface="Verdana"/>
              <a:sym typeface="Verdana"/>
            </a:endParaRPr>
          </a:p>
          <a:p>
            <a:pPr indent="0" lvl="0" marL="12700" marR="5080" rtl="0" algn="ctr">
              <a:lnSpc>
                <a:spcPct val="100000"/>
              </a:lnSpc>
              <a:spcBef>
                <a:spcPts val="20"/>
              </a:spcBef>
              <a:spcAft>
                <a:spcPts val="0"/>
              </a:spcAft>
              <a:buNone/>
            </a:pPr>
            <a:r>
              <a:rPr lang="en-US" sz="3600">
                <a:solidFill>
                  <a:srgbClr val="124F5B"/>
                </a:solidFill>
                <a:latin typeface="Verdana"/>
                <a:ea typeface="Verdana"/>
                <a:cs typeface="Verdana"/>
                <a:sym typeface="Verdana"/>
              </a:rPr>
              <a:t>Seoul Bike Sharing Demand  Prediction</a:t>
            </a:r>
            <a:endParaRPr sz="3600">
              <a:latin typeface="Verdana"/>
              <a:ea typeface="Verdana"/>
              <a:cs typeface="Verdana"/>
              <a:sym typeface="Verdana"/>
            </a:endParaRPr>
          </a:p>
        </p:txBody>
      </p:sp>
      <p:sp>
        <p:nvSpPr>
          <p:cNvPr id="60" name="Google Shape;60;p1"/>
          <p:cNvSpPr txBox="1"/>
          <p:nvPr>
            <p:ph idx="1" type="body"/>
          </p:nvPr>
        </p:nvSpPr>
        <p:spPr>
          <a:xfrm>
            <a:off x="1552460" y="2496504"/>
            <a:ext cx="6039078" cy="1182375"/>
          </a:xfrm>
          <a:prstGeom prst="rect">
            <a:avLst/>
          </a:prstGeom>
          <a:noFill/>
          <a:ln>
            <a:noFill/>
          </a:ln>
        </p:spPr>
        <p:txBody>
          <a:bodyPr anchorCtr="0" anchor="t" bIns="0" lIns="0" spcFirstLastPara="1" rIns="0" wrap="square" tIns="12700">
            <a:spAutoFit/>
          </a:bodyPr>
          <a:lstStyle/>
          <a:p>
            <a:pPr indent="0" lvl="0" marL="635" rtl="0" algn="ctr">
              <a:lnSpc>
                <a:spcPct val="100000"/>
              </a:lnSpc>
              <a:spcBef>
                <a:spcPts val="0"/>
              </a:spcBef>
              <a:spcAft>
                <a:spcPts val="0"/>
              </a:spcAft>
              <a:buNone/>
            </a:pPr>
            <a:r>
              <a:rPr lang="en-US"/>
              <a:t>Team</a:t>
            </a:r>
            <a:endParaRPr/>
          </a:p>
          <a:p>
            <a:pPr indent="0" lvl="0" marL="13334" marR="5080" rtl="0" algn="ctr">
              <a:lnSpc>
                <a:spcPct val="100000"/>
              </a:lnSpc>
              <a:spcBef>
                <a:spcPts val="15"/>
              </a:spcBef>
              <a:spcAft>
                <a:spcPts val="0"/>
              </a:spcAft>
              <a:buNone/>
            </a:pPr>
            <a:r>
              <a:rPr b="0" lang="en-US" sz="2400">
                <a:solidFill>
                  <a:srgbClr val="124F5B"/>
                </a:solidFill>
                <a:latin typeface="Arial Black"/>
                <a:ea typeface="Arial Black"/>
                <a:cs typeface="Arial Black"/>
                <a:sym typeface="Arial Black"/>
              </a:rPr>
              <a:t>Abhijeet Kulkarni , Kundan Lal , pankaj Ganjare , Akshay Auti</a:t>
            </a:r>
            <a:endParaRPr sz="2400">
              <a:latin typeface="Arial Black"/>
              <a:ea typeface="Arial Black"/>
              <a:cs typeface="Arial Black"/>
              <a:sym typeface="Arial Black"/>
            </a:endParaRPr>
          </a:p>
        </p:txBody>
      </p:sp>
      <p:sp>
        <p:nvSpPr>
          <p:cNvPr id="61" name="Google Shape;61;p1"/>
          <p:cNvSpPr/>
          <p:nvPr/>
        </p:nvSpPr>
        <p:spPr>
          <a:xfrm>
            <a:off x="3937542" y="4039367"/>
            <a:ext cx="1518271" cy="4209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9"/>
          <p:cNvSpPr txBox="1"/>
          <p:nvPr>
            <p:ph type="title"/>
          </p:nvPr>
        </p:nvSpPr>
        <p:spPr>
          <a:xfrm>
            <a:off x="381000" y="209550"/>
            <a:ext cx="5334000" cy="1143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Exploratory Data Analysis</a:t>
            </a:r>
            <a:r>
              <a:rPr b="1" lang="en-US" sz="6000"/>
              <a:t> </a:t>
            </a:r>
            <a:br>
              <a:rPr lang="en-US" sz="6000"/>
            </a:br>
            <a:r>
              <a:rPr b="0" lang="en-US" sz="1400">
                <a:latin typeface="Times New Roman"/>
                <a:ea typeface="Times New Roman"/>
                <a:cs typeface="Times New Roman"/>
                <a:sym typeface="Times New Roman"/>
              </a:rPr>
              <a:t>Analysing Categorical Variables (Holiday)</a:t>
            </a:r>
            <a:endParaRPr/>
          </a:p>
        </p:txBody>
      </p:sp>
      <p:pic>
        <p:nvPicPr>
          <p:cNvPr id="124" name="Google Shape;124;p9"/>
          <p:cNvPicPr preferRelativeResize="0"/>
          <p:nvPr>
            <p:ph idx="4294967295" type="body"/>
          </p:nvPr>
        </p:nvPicPr>
        <p:blipFill rotWithShape="1">
          <a:blip r:embed="rId3">
            <a:alphaModFix/>
          </a:blip>
          <a:srcRect b="0" l="0" r="0" t="0"/>
          <a:stretch/>
        </p:blipFill>
        <p:spPr>
          <a:xfrm>
            <a:off x="152400" y="1567543"/>
            <a:ext cx="4362450" cy="3575957"/>
          </a:xfrm>
          <a:prstGeom prst="rect">
            <a:avLst/>
          </a:prstGeom>
          <a:noFill/>
          <a:ln>
            <a:noFill/>
          </a:ln>
        </p:spPr>
      </p:pic>
      <p:sp>
        <p:nvSpPr>
          <p:cNvPr id="125" name="Google Shape;125;p9"/>
          <p:cNvSpPr txBox="1"/>
          <p:nvPr>
            <p:ph idx="1" type="body"/>
          </p:nvPr>
        </p:nvSpPr>
        <p:spPr>
          <a:xfrm>
            <a:off x="4724400" y="1581150"/>
            <a:ext cx="3810000" cy="1895455"/>
          </a:xfrm>
          <a:prstGeom prst="rect">
            <a:avLst/>
          </a:prstGeom>
          <a:noFill/>
          <a:ln>
            <a:noFill/>
          </a:ln>
        </p:spPr>
        <p:txBody>
          <a:bodyPr anchorCtr="0" anchor="t" bIns="0" lIns="0" spcFirstLastPara="1" rIns="0" wrap="square" tIns="0">
            <a:spAutoFit/>
          </a:bodyPr>
          <a:lstStyle/>
          <a:p>
            <a:pPr indent="0" lvl="0" marL="0" rtl="0" algn="just">
              <a:lnSpc>
                <a:spcPct val="150000"/>
              </a:lnSpc>
              <a:spcBef>
                <a:spcPts val="0"/>
              </a:spcBef>
              <a:spcAft>
                <a:spcPts val="0"/>
              </a:spcAft>
              <a:buNone/>
            </a:pPr>
            <a:r>
              <a:rPr lang="en-US" sz="1400">
                <a:solidFill>
                  <a:schemeClr val="dk1"/>
                </a:solidFill>
              </a:rPr>
              <a:t>The higher number of Renting is done on weekdays and lower on Holidays.</a:t>
            </a:r>
            <a:endParaRPr/>
          </a:p>
          <a:p>
            <a:pPr indent="0" lvl="0" marL="0" rtl="0" algn="just">
              <a:lnSpc>
                <a:spcPct val="150000"/>
              </a:lnSpc>
              <a:spcBef>
                <a:spcPts val="0"/>
              </a:spcBef>
              <a:spcAft>
                <a:spcPts val="0"/>
              </a:spcAft>
              <a:buNone/>
            </a:pPr>
            <a:r>
              <a:t/>
            </a:r>
            <a:endParaRPr sz="1400">
              <a:solidFill>
                <a:schemeClr val="dk1"/>
              </a:solidFill>
            </a:endParaRPr>
          </a:p>
          <a:p>
            <a:pPr indent="0" lvl="0" marL="0" rtl="0" algn="just">
              <a:lnSpc>
                <a:spcPct val="150000"/>
              </a:lnSpc>
              <a:spcBef>
                <a:spcPts val="0"/>
              </a:spcBef>
              <a:spcAft>
                <a:spcPts val="0"/>
              </a:spcAft>
              <a:buNone/>
            </a:pPr>
            <a:r>
              <a:rPr lang="en-US" sz="1400">
                <a:solidFill>
                  <a:schemeClr val="dk1"/>
                </a:solidFill>
              </a:rPr>
              <a:t>It can also be inferred that a good percentage of bike are rented for office usage of people.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457200" y="438150"/>
            <a:ext cx="7010400" cy="830997"/>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sz="2000">
                <a:latin typeface="Times New Roman"/>
                <a:ea typeface="Times New Roman"/>
                <a:cs typeface="Times New Roman"/>
                <a:sym typeface="Times New Roman"/>
              </a:rPr>
              <a:t>Exploratory Data Analysis </a:t>
            </a:r>
            <a:r>
              <a:rPr b="1" lang="en-US" sz="2000">
                <a:latin typeface="Times New Roman"/>
                <a:ea typeface="Times New Roman"/>
                <a:cs typeface="Times New Roman"/>
                <a:sym typeface="Times New Roman"/>
              </a:rPr>
              <a:t> </a:t>
            </a:r>
            <a:br>
              <a:rPr b="1" lang="en-US" sz="1600">
                <a:latin typeface="Times New Roman"/>
                <a:ea typeface="Times New Roman"/>
                <a:cs typeface="Times New Roman"/>
                <a:sym typeface="Times New Roman"/>
              </a:rPr>
            </a:br>
            <a:br>
              <a:rPr b="1" lang="en-US" sz="1600">
                <a:latin typeface="Times New Roman"/>
                <a:ea typeface="Times New Roman"/>
                <a:cs typeface="Times New Roman"/>
                <a:sym typeface="Times New Roman"/>
              </a:rPr>
            </a:br>
            <a:r>
              <a:rPr lang="en-US" sz="1800">
                <a:solidFill>
                  <a:schemeClr val="accent2"/>
                </a:solidFill>
                <a:latin typeface="Times New Roman"/>
                <a:ea typeface="Times New Roman"/>
                <a:cs typeface="Times New Roman"/>
                <a:sym typeface="Times New Roman"/>
              </a:rPr>
              <a:t>Analysing Categorical Variables (week days &amp; weekends)</a:t>
            </a:r>
            <a:endParaRPr/>
          </a:p>
        </p:txBody>
      </p:sp>
      <p:pic>
        <p:nvPicPr>
          <p:cNvPr id="131" name="Google Shape;131;p8"/>
          <p:cNvPicPr preferRelativeResize="0"/>
          <p:nvPr>
            <p:ph idx="4294967295" type="body"/>
          </p:nvPr>
        </p:nvPicPr>
        <p:blipFill rotWithShape="1">
          <a:blip r:embed="rId3">
            <a:alphaModFix/>
          </a:blip>
          <a:srcRect b="0" l="0" r="0" t="0"/>
          <a:stretch/>
        </p:blipFill>
        <p:spPr>
          <a:xfrm>
            <a:off x="76200" y="1428750"/>
            <a:ext cx="4191000" cy="3352800"/>
          </a:xfrm>
          <a:prstGeom prst="rect">
            <a:avLst/>
          </a:prstGeom>
          <a:noFill/>
          <a:ln>
            <a:noFill/>
          </a:ln>
        </p:spPr>
      </p:pic>
      <p:sp>
        <p:nvSpPr>
          <p:cNvPr id="132" name="Google Shape;132;p8"/>
          <p:cNvSpPr txBox="1"/>
          <p:nvPr>
            <p:ph idx="1" type="body"/>
          </p:nvPr>
        </p:nvSpPr>
        <p:spPr>
          <a:xfrm>
            <a:off x="4572000" y="1369218"/>
            <a:ext cx="4080510" cy="364093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US" sz="1800">
                <a:solidFill>
                  <a:schemeClr val="dk1"/>
                </a:solidFill>
              </a:rPr>
              <a:t>Usage of rented bikes are more during weekdays than weekends.</a:t>
            </a:r>
            <a:endParaRPr/>
          </a:p>
          <a:p>
            <a:pPr indent="0" lvl="0" marL="0" rtl="0" algn="l">
              <a:spcBef>
                <a:spcPts val="0"/>
              </a:spcBef>
              <a:spcAft>
                <a:spcPts val="0"/>
              </a:spcAft>
              <a:buNone/>
            </a:pPr>
            <a:r>
              <a:rPr lang="en-US" sz="1800">
                <a:solidFill>
                  <a:schemeClr val="dk1"/>
                </a:solidFill>
              </a:rPr>
              <a:t>During weekdays(blue line) from 6 am to 10 am and evening from 5 pm to 8 pm the renting is highest</a:t>
            </a:r>
            <a:endParaRPr/>
          </a:p>
          <a:p>
            <a:pPr indent="0" lvl="0" marL="0" rtl="0" algn="l">
              <a:spcBef>
                <a:spcPts val="0"/>
              </a:spcBef>
              <a:spcAft>
                <a:spcPts val="0"/>
              </a:spcAft>
              <a:buNone/>
            </a:pPr>
            <a:r>
              <a:rPr lang="en-US" sz="1800">
                <a:solidFill>
                  <a:schemeClr val="dk1"/>
                </a:solidFill>
              </a:rPr>
              <a:t>During weekends (orange line) the renting is very low during morning but gradually the rented numbers increases being maximum around 5 pm.</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685800" y="361950"/>
            <a:ext cx="6553200" cy="83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Exploratory Data Analysis</a:t>
            </a:r>
            <a:br>
              <a:rPr lang="en-US" sz="2000">
                <a:latin typeface="Times New Roman"/>
                <a:ea typeface="Times New Roman"/>
                <a:cs typeface="Times New Roman"/>
                <a:sym typeface="Times New Roman"/>
              </a:rPr>
            </a:br>
            <a:br>
              <a:rPr lang="en-US" sz="1800"/>
            </a:br>
            <a:r>
              <a:rPr b="0" lang="en-US" sz="1800">
                <a:latin typeface="Times New Roman"/>
                <a:ea typeface="Times New Roman"/>
                <a:cs typeface="Times New Roman"/>
                <a:sym typeface="Times New Roman"/>
              </a:rPr>
              <a:t>Analysis on Numerical Variables (Temperature)</a:t>
            </a:r>
            <a:br>
              <a:rPr lang="en-US" sz="1400"/>
            </a:br>
            <a:endParaRPr sz="1400"/>
          </a:p>
        </p:txBody>
      </p:sp>
      <p:pic>
        <p:nvPicPr>
          <p:cNvPr id="138" name="Google Shape;138;p11"/>
          <p:cNvPicPr preferRelativeResize="0"/>
          <p:nvPr>
            <p:ph idx="4294967295" type="body"/>
          </p:nvPr>
        </p:nvPicPr>
        <p:blipFill rotWithShape="1">
          <a:blip r:embed="rId3">
            <a:alphaModFix/>
          </a:blip>
          <a:srcRect b="0" l="0" r="0" t="0"/>
          <a:stretch/>
        </p:blipFill>
        <p:spPr>
          <a:xfrm>
            <a:off x="471895" y="1268016"/>
            <a:ext cx="3966211" cy="1808287"/>
          </a:xfrm>
          <a:prstGeom prst="rect">
            <a:avLst/>
          </a:prstGeom>
          <a:noFill/>
          <a:ln>
            <a:noFill/>
          </a:ln>
        </p:spPr>
      </p:pic>
      <p:sp>
        <p:nvSpPr>
          <p:cNvPr id="139" name="Google Shape;139;p11"/>
          <p:cNvSpPr txBox="1"/>
          <p:nvPr>
            <p:ph idx="1" type="body"/>
          </p:nvPr>
        </p:nvSpPr>
        <p:spPr>
          <a:xfrm>
            <a:off x="4572000" y="1352550"/>
            <a:ext cx="4206240" cy="269304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sz="1400">
              <a:solidFill>
                <a:schemeClr val="dk1"/>
              </a:solidFill>
            </a:endParaRPr>
          </a:p>
          <a:p>
            <a:pPr indent="0" lvl="0" marL="0" rtl="0" algn="l">
              <a:lnSpc>
                <a:spcPct val="150000"/>
              </a:lnSpc>
              <a:spcBef>
                <a:spcPts val="0"/>
              </a:spcBef>
              <a:spcAft>
                <a:spcPts val="0"/>
              </a:spcAft>
              <a:buNone/>
            </a:pPr>
            <a:r>
              <a:t/>
            </a:r>
            <a:endParaRPr sz="1400">
              <a:solidFill>
                <a:schemeClr val="dk1"/>
              </a:solidFill>
            </a:endParaRPr>
          </a:p>
          <a:p>
            <a:pPr indent="-285750" lvl="0" marL="285750" rtl="0" algn="l">
              <a:lnSpc>
                <a:spcPct val="150000"/>
              </a:lnSpc>
              <a:spcBef>
                <a:spcPts val="0"/>
              </a:spcBef>
              <a:spcAft>
                <a:spcPts val="0"/>
              </a:spcAft>
              <a:buClr>
                <a:schemeClr val="dk1"/>
              </a:buClr>
              <a:buSzPts val="1400"/>
              <a:buFont typeface="Noto Sans Symbols"/>
              <a:buChar char="▪"/>
            </a:pPr>
            <a:r>
              <a:rPr lang="en-US" sz="1400">
                <a:solidFill>
                  <a:schemeClr val="dk1"/>
                </a:solidFill>
              </a:rPr>
              <a:t>The peak renting happens between 18 degrees to 25 degrees centigrade.</a:t>
            </a:r>
            <a:endParaRPr/>
          </a:p>
          <a:p>
            <a:pPr indent="0" lvl="0" marL="0" rtl="0" algn="l">
              <a:lnSpc>
                <a:spcPct val="150000"/>
              </a:lnSpc>
              <a:spcBef>
                <a:spcPts val="0"/>
              </a:spcBef>
              <a:spcAft>
                <a:spcPts val="0"/>
              </a:spcAft>
              <a:buNone/>
            </a:pPr>
            <a:r>
              <a:t/>
            </a:r>
            <a:endParaRPr sz="1400">
              <a:solidFill>
                <a:schemeClr val="dk1"/>
              </a:solidFill>
            </a:endParaRPr>
          </a:p>
          <a:p>
            <a:pPr indent="-285750" lvl="0" marL="285750" rtl="0" algn="l">
              <a:lnSpc>
                <a:spcPct val="150000"/>
              </a:lnSpc>
              <a:spcBef>
                <a:spcPts val="0"/>
              </a:spcBef>
              <a:spcAft>
                <a:spcPts val="0"/>
              </a:spcAft>
              <a:buClr>
                <a:schemeClr val="dk1"/>
              </a:buClr>
              <a:buSzPts val="1400"/>
              <a:buFont typeface="Arial"/>
              <a:buChar char="•"/>
            </a:pPr>
            <a:r>
              <a:rPr lang="en-US" sz="1400">
                <a:solidFill>
                  <a:schemeClr val="dk1"/>
                </a:solidFill>
              </a:rPr>
              <a:t>Below 2 degrees and above 28 degrees there is a steep reduction is renting numbers.</a:t>
            </a:r>
            <a:endParaRPr/>
          </a:p>
          <a:p>
            <a:pPr indent="0" lvl="0" marL="0" rtl="0" algn="l">
              <a:spcBef>
                <a:spcPts val="0"/>
              </a:spcBef>
              <a:spcAft>
                <a:spcPts val="0"/>
              </a:spcAft>
              <a:buNone/>
            </a:pPr>
            <a:r>
              <a:t/>
            </a:r>
            <a:endParaRPr sz="1400">
              <a:solidFill>
                <a:schemeClr val="dk1"/>
              </a:solidFill>
            </a:endParaRPr>
          </a:p>
        </p:txBody>
      </p:sp>
      <p:pic>
        <p:nvPicPr>
          <p:cNvPr id="140" name="Google Shape;140;p11"/>
          <p:cNvPicPr preferRelativeResize="0"/>
          <p:nvPr/>
        </p:nvPicPr>
        <p:blipFill rotWithShape="1">
          <a:blip r:embed="rId4">
            <a:alphaModFix/>
          </a:blip>
          <a:srcRect b="0" l="0" r="0" t="0"/>
          <a:stretch/>
        </p:blipFill>
        <p:spPr>
          <a:xfrm>
            <a:off x="450975" y="3055144"/>
            <a:ext cx="3987131" cy="18788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2"/>
          <p:cNvSpPr txBox="1"/>
          <p:nvPr>
            <p:ph type="title"/>
          </p:nvPr>
        </p:nvSpPr>
        <p:spPr>
          <a:xfrm>
            <a:off x="533400" y="514350"/>
            <a:ext cx="6705600" cy="838200"/>
          </a:xfrm>
          <a:prstGeom prst="rect">
            <a:avLst/>
          </a:prstGeom>
          <a:noFill/>
          <a:ln>
            <a:noFill/>
          </a:ln>
        </p:spPr>
        <p:txBody>
          <a:bodyPr anchorCtr="0" anchor="t" bIns="0" lIns="0" spcFirstLastPara="1" rIns="0" wrap="square" tIns="0">
            <a:normAutofit fontScale="90000"/>
          </a:bodyPr>
          <a:lstStyle/>
          <a:p>
            <a:pPr indent="0" lvl="0" marL="0" rtl="0" algn="l">
              <a:spcBef>
                <a:spcPts val="0"/>
              </a:spcBef>
              <a:spcAft>
                <a:spcPts val="0"/>
              </a:spcAft>
              <a:buNone/>
            </a:pPr>
            <a:r>
              <a:rPr b="1" lang="en-US" sz="2200"/>
              <a:t>Exploratory Data Analysis</a:t>
            </a:r>
            <a:br>
              <a:rPr b="1" lang="en-US" sz="2200"/>
            </a:br>
            <a:br>
              <a:rPr b="1" lang="en-US" sz="2000"/>
            </a:br>
            <a:r>
              <a:rPr b="0" lang="en-US" sz="2000"/>
              <a:t>Analysis on Numerical Variables (Snow Fall)</a:t>
            </a:r>
            <a:br>
              <a:rPr lang="en-US" sz="2000"/>
            </a:br>
            <a:endParaRPr sz="2000"/>
          </a:p>
        </p:txBody>
      </p:sp>
      <p:pic>
        <p:nvPicPr>
          <p:cNvPr id="146" name="Google Shape;146;p12"/>
          <p:cNvPicPr preferRelativeResize="0"/>
          <p:nvPr>
            <p:ph idx="4294967295" type="body"/>
          </p:nvPr>
        </p:nvPicPr>
        <p:blipFill rotWithShape="1">
          <a:blip r:embed="rId3">
            <a:alphaModFix/>
          </a:blip>
          <a:srcRect b="0" l="0" r="0" t="0"/>
          <a:stretch/>
        </p:blipFill>
        <p:spPr>
          <a:xfrm>
            <a:off x="228601" y="1657350"/>
            <a:ext cx="3886200" cy="3200399"/>
          </a:xfrm>
          <a:prstGeom prst="rect">
            <a:avLst/>
          </a:prstGeom>
          <a:noFill/>
          <a:ln>
            <a:noFill/>
          </a:ln>
        </p:spPr>
      </p:pic>
      <p:sp>
        <p:nvSpPr>
          <p:cNvPr id="147" name="Google Shape;147;p12"/>
          <p:cNvSpPr txBox="1"/>
          <p:nvPr>
            <p:ph idx="1" type="body"/>
          </p:nvPr>
        </p:nvSpPr>
        <p:spPr>
          <a:xfrm>
            <a:off x="4495800" y="1428750"/>
            <a:ext cx="3977640" cy="264950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sz="1400">
              <a:solidFill>
                <a:schemeClr val="dk1"/>
              </a:solidFill>
            </a:endParaRPr>
          </a:p>
          <a:p>
            <a:pPr indent="-82550" lvl="0" marL="171450" rtl="0" algn="l">
              <a:spcBef>
                <a:spcPts val="0"/>
              </a:spcBef>
              <a:spcAft>
                <a:spcPts val="0"/>
              </a:spcAft>
              <a:buClr>
                <a:srgbClr val="CC0000"/>
              </a:buClr>
              <a:buSzPts val="1400"/>
              <a:buFont typeface="Arial"/>
              <a:buNone/>
            </a:pPr>
            <a:r>
              <a:t/>
            </a:r>
            <a:endParaRPr sz="1400">
              <a:solidFill>
                <a:schemeClr val="dk1"/>
              </a:solidFill>
            </a:endParaRPr>
          </a:p>
          <a:p>
            <a:pPr indent="-171450" lvl="0" marL="171450" rtl="0" algn="just">
              <a:lnSpc>
                <a:spcPct val="150000"/>
              </a:lnSpc>
              <a:spcBef>
                <a:spcPts val="0"/>
              </a:spcBef>
              <a:spcAft>
                <a:spcPts val="0"/>
              </a:spcAft>
              <a:buClr>
                <a:schemeClr val="dk1"/>
              </a:buClr>
              <a:buSzPts val="1400"/>
              <a:buFont typeface="Arial"/>
              <a:buChar char="•"/>
            </a:pPr>
            <a:r>
              <a:rPr lang="en-US" sz="1400">
                <a:solidFill>
                  <a:schemeClr val="dk1"/>
                </a:solidFill>
                <a:latin typeface="Verdana"/>
                <a:ea typeface="Verdana"/>
                <a:cs typeface="Verdana"/>
                <a:sym typeface="Verdana"/>
              </a:rPr>
              <a:t>It can be analyzed that renting of the bikes are maximum when there is no Snow but it decreases drastically after 4 cms of snowfall.</a:t>
            </a:r>
            <a:endParaRPr/>
          </a:p>
          <a:p>
            <a:pPr indent="0" lvl="0" marL="0" rtl="0" algn="l">
              <a:lnSpc>
                <a:spcPct val="150000"/>
              </a:lnSpc>
              <a:spcBef>
                <a:spcPts val="0"/>
              </a:spcBef>
              <a:spcAft>
                <a:spcPts val="0"/>
              </a:spcAft>
              <a:buNone/>
            </a:pPr>
            <a:r>
              <a:t/>
            </a:r>
            <a:endParaRPr sz="1400">
              <a:solidFill>
                <a:schemeClr val="dk1"/>
              </a:solidFill>
              <a:latin typeface="Verdana"/>
              <a:ea typeface="Verdana"/>
              <a:cs typeface="Verdana"/>
              <a:sym typeface="Verdana"/>
            </a:endParaRPr>
          </a:p>
          <a:p>
            <a:pPr indent="-171450" lvl="0" marL="171450" rtl="0" algn="l">
              <a:lnSpc>
                <a:spcPct val="150000"/>
              </a:lnSpc>
              <a:spcBef>
                <a:spcPts val="0"/>
              </a:spcBef>
              <a:spcAft>
                <a:spcPts val="0"/>
              </a:spcAft>
              <a:buClr>
                <a:schemeClr val="dk1"/>
              </a:buClr>
              <a:buSzPts val="1400"/>
              <a:buFont typeface="Arial"/>
              <a:buChar char="•"/>
            </a:pPr>
            <a:r>
              <a:rPr lang="en-US" sz="1400">
                <a:solidFill>
                  <a:schemeClr val="dk1"/>
                </a:solidFill>
                <a:latin typeface="Verdana"/>
                <a:ea typeface="Verdana"/>
                <a:cs typeface="Verdana"/>
                <a:sym typeface="Verdana"/>
              </a:rPr>
              <a:t>Snowfall hinders renting a lot and reduces renting by around half.</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3"/>
          <p:cNvSpPr txBox="1"/>
          <p:nvPr>
            <p:ph type="title"/>
          </p:nvPr>
        </p:nvSpPr>
        <p:spPr>
          <a:xfrm>
            <a:off x="609600" y="590550"/>
            <a:ext cx="7162800" cy="838200"/>
          </a:xfrm>
          <a:prstGeom prst="rect">
            <a:avLst/>
          </a:prstGeom>
          <a:noFill/>
          <a:ln>
            <a:noFill/>
          </a:ln>
        </p:spPr>
        <p:txBody>
          <a:bodyPr anchorCtr="0" anchor="t" bIns="0" lIns="0" spcFirstLastPara="1" rIns="0" wrap="square" tIns="0">
            <a:normAutofit fontScale="90000"/>
          </a:bodyPr>
          <a:lstStyle/>
          <a:p>
            <a:pPr indent="0" lvl="0" marL="0" rtl="0" algn="l">
              <a:spcBef>
                <a:spcPts val="0"/>
              </a:spcBef>
              <a:spcAft>
                <a:spcPts val="0"/>
              </a:spcAft>
              <a:buNone/>
            </a:pPr>
            <a:r>
              <a:rPr b="1" lang="en-US" sz="2200"/>
              <a:t>Exploratory Data Analysis</a:t>
            </a:r>
            <a:br>
              <a:rPr b="1" lang="en-US" sz="2200"/>
            </a:br>
            <a:br>
              <a:rPr lang="en-US" sz="800"/>
            </a:br>
            <a:r>
              <a:rPr b="0" lang="en-US" sz="1800"/>
              <a:t>Analysis on Numerical Variables (Rain Fall)</a:t>
            </a:r>
            <a:br>
              <a:rPr lang="en-US" sz="800"/>
            </a:br>
            <a:endParaRPr sz="800"/>
          </a:p>
        </p:txBody>
      </p:sp>
      <p:pic>
        <p:nvPicPr>
          <p:cNvPr id="153" name="Google Shape;153;p13"/>
          <p:cNvPicPr preferRelativeResize="0"/>
          <p:nvPr>
            <p:ph idx="4294967295" type="body"/>
          </p:nvPr>
        </p:nvPicPr>
        <p:blipFill rotWithShape="1">
          <a:blip r:embed="rId3">
            <a:alphaModFix/>
          </a:blip>
          <a:srcRect b="0" l="0" r="0" t="0"/>
          <a:stretch/>
        </p:blipFill>
        <p:spPr>
          <a:xfrm>
            <a:off x="228600" y="1581150"/>
            <a:ext cx="4076700" cy="3200400"/>
          </a:xfrm>
          <a:prstGeom prst="rect">
            <a:avLst/>
          </a:prstGeom>
          <a:noFill/>
          <a:ln>
            <a:noFill/>
          </a:ln>
        </p:spPr>
      </p:pic>
      <p:sp>
        <p:nvSpPr>
          <p:cNvPr id="154" name="Google Shape;154;p13"/>
          <p:cNvSpPr txBox="1"/>
          <p:nvPr>
            <p:ph idx="1" type="body"/>
          </p:nvPr>
        </p:nvSpPr>
        <p:spPr>
          <a:xfrm>
            <a:off x="4572000" y="1809749"/>
            <a:ext cx="3977640" cy="1905001"/>
          </a:xfrm>
          <a:prstGeom prst="rect">
            <a:avLst/>
          </a:prstGeom>
          <a:noFill/>
          <a:ln>
            <a:noFill/>
          </a:ln>
        </p:spPr>
        <p:txBody>
          <a:bodyPr anchorCtr="0" anchor="t" bIns="0" lIns="0" spcFirstLastPara="1" rIns="0" wrap="square" tIns="0">
            <a:spAutoFit/>
          </a:bodyPr>
          <a:lstStyle/>
          <a:p>
            <a:pPr indent="0" lvl="0" marL="0" rtl="0" algn="just">
              <a:lnSpc>
                <a:spcPct val="150000"/>
              </a:lnSpc>
              <a:spcBef>
                <a:spcPts val="0"/>
              </a:spcBef>
              <a:spcAft>
                <a:spcPts val="0"/>
              </a:spcAft>
              <a:buNone/>
            </a:pPr>
            <a:r>
              <a:rPr lang="en-US" sz="1400">
                <a:solidFill>
                  <a:schemeClr val="dk1"/>
                </a:solidFill>
                <a:latin typeface="Verdana"/>
                <a:ea typeface="Verdana"/>
                <a:cs typeface="Verdana"/>
                <a:sym typeface="Verdana"/>
              </a:rPr>
              <a:t>It can be seen than opposite of expected , there is no decrease in the renting of the bikes even if its raining , intermittently there are surges in the renting numbers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4"/>
          <p:cNvSpPr txBox="1"/>
          <p:nvPr>
            <p:ph type="title"/>
          </p:nvPr>
        </p:nvSpPr>
        <p:spPr>
          <a:xfrm>
            <a:off x="403316" y="285750"/>
            <a:ext cx="8054884" cy="7620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US" sz="2400"/>
              <a:t>Regression Plot  showing Linear Relationship with Target Variables</a:t>
            </a:r>
            <a:endParaRPr/>
          </a:p>
        </p:txBody>
      </p:sp>
      <p:sp>
        <p:nvSpPr>
          <p:cNvPr id="160" name="Google Shape;160;p14"/>
          <p:cNvSpPr txBox="1"/>
          <p:nvPr>
            <p:ph idx="1" type="body"/>
          </p:nvPr>
        </p:nvSpPr>
        <p:spPr>
          <a:xfrm>
            <a:off x="4480560" y="1123950"/>
            <a:ext cx="3977640" cy="3447098"/>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t/>
            </a:r>
            <a:endParaRPr sz="1400">
              <a:solidFill>
                <a:schemeClr val="dk1"/>
              </a:solidFill>
            </a:endParaRPr>
          </a:p>
          <a:p>
            <a:pPr indent="-285750" lvl="0" marL="285750" rtl="0" algn="just">
              <a:lnSpc>
                <a:spcPct val="150000"/>
              </a:lnSpc>
              <a:spcBef>
                <a:spcPts val="0"/>
              </a:spcBef>
              <a:spcAft>
                <a:spcPts val="0"/>
              </a:spcAft>
              <a:buClr>
                <a:schemeClr val="dk1"/>
              </a:buClr>
              <a:buSzPts val="1400"/>
              <a:buFont typeface="Arial"/>
              <a:buChar char="•"/>
            </a:pPr>
            <a:r>
              <a:rPr lang="en-US" sz="1400">
                <a:solidFill>
                  <a:schemeClr val="dk1"/>
                </a:solidFill>
                <a:latin typeface="Verdana"/>
                <a:ea typeface="Verdana"/>
                <a:cs typeface="Verdana"/>
                <a:sym typeface="Verdana"/>
              </a:rPr>
              <a:t>Variables like Temperature , Hour , Wind Speed , Visibility ,Dew point temperature &amp; Solar Radiation are Positively correlated to our Dependent variable (Rented bike count).</a:t>
            </a:r>
            <a:endParaRPr/>
          </a:p>
          <a:p>
            <a:pPr indent="0" lvl="0" marL="0" rtl="0" algn="l">
              <a:lnSpc>
                <a:spcPct val="150000"/>
              </a:lnSpc>
              <a:spcBef>
                <a:spcPts val="0"/>
              </a:spcBef>
              <a:spcAft>
                <a:spcPts val="0"/>
              </a:spcAft>
              <a:buNone/>
            </a:pPr>
            <a:r>
              <a:t/>
            </a:r>
            <a:endParaRPr sz="1400">
              <a:solidFill>
                <a:schemeClr val="dk1"/>
              </a:solidFill>
              <a:latin typeface="Verdana"/>
              <a:ea typeface="Verdana"/>
              <a:cs typeface="Verdana"/>
              <a:sym typeface="Verdana"/>
            </a:endParaRPr>
          </a:p>
          <a:p>
            <a:pPr indent="-285750" lvl="0" marL="285750" rtl="0" algn="just">
              <a:lnSpc>
                <a:spcPct val="150000"/>
              </a:lnSpc>
              <a:spcBef>
                <a:spcPts val="0"/>
              </a:spcBef>
              <a:spcAft>
                <a:spcPts val="0"/>
              </a:spcAft>
              <a:buClr>
                <a:schemeClr val="dk1"/>
              </a:buClr>
              <a:buSzPts val="1400"/>
              <a:buFont typeface="Arial"/>
              <a:buChar char="•"/>
            </a:pPr>
            <a:r>
              <a:rPr lang="en-US" sz="1400">
                <a:solidFill>
                  <a:schemeClr val="dk1"/>
                </a:solidFill>
                <a:latin typeface="Verdana"/>
                <a:ea typeface="Verdana"/>
                <a:cs typeface="Verdana"/>
                <a:sym typeface="Verdana"/>
              </a:rPr>
              <a:t>Variables like Snow fall , Rain fall &amp; Humidity are Negatively correlated .</a:t>
            </a:r>
            <a:endParaRPr/>
          </a:p>
          <a:p>
            <a:pPr indent="-196850" lvl="0" marL="285750" rtl="0" algn="l">
              <a:spcBef>
                <a:spcPts val="0"/>
              </a:spcBef>
              <a:spcAft>
                <a:spcPts val="0"/>
              </a:spcAft>
              <a:buClr>
                <a:srgbClr val="CC0000"/>
              </a:buClr>
              <a:buSzPts val="1400"/>
              <a:buFont typeface="Arial"/>
              <a:buNone/>
            </a:pPr>
            <a:r>
              <a:t/>
            </a:r>
            <a:endParaRPr sz="1400">
              <a:solidFill>
                <a:schemeClr val="dk1"/>
              </a:solidFill>
            </a:endParaRPr>
          </a:p>
        </p:txBody>
      </p:sp>
      <p:pic>
        <p:nvPicPr>
          <p:cNvPr id="161" name="Google Shape;161;p14"/>
          <p:cNvPicPr preferRelativeResize="0"/>
          <p:nvPr/>
        </p:nvPicPr>
        <p:blipFill rotWithShape="1">
          <a:blip r:embed="rId3">
            <a:alphaModFix/>
          </a:blip>
          <a:srcRect b="0" l="0" r="0" t="0"/>
          <a:stretch/>
        </p:blipFill>
        <p:spPr>
          <a:xfrm>
            <a:off x="381000" y="1276350"/>
            <a:ext cx="3886200" cy="1993407"/>
          </a:xfrm>
          <a:prstGeom prst="rect">
            <a:avLst/>
          </a:prstGeom>
          <a:noFill/>
          <a:ln>
            <a:noFill/>
          </a:ln>
        </p:spPr>
      </p:pic>
      <p:pic>
        <p:nvPicPr>
          <p:cNvPr id="162" name="Google Shape;162;p14"/>
          <p:cNvPicPr preferRelativeResize="0"/>
          <p:nvPr/>
        </p:nvPicPr>
        <p:blipFill rotWithShape="1">
          <a:blip r:embed="rId4">
            <a:alphaModFix/>
          </a:blip>
          <a:srcRect b="0" l="0" r="0" t="0"/>
          <a:stretch/>
        </p:blipFill>
        <p:spPr>
          <a:xfrm>
            <a:off x="457200" y="3257550"/>
            <a:ext cx="3805237" cy="1733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p:nvPr/>
        </p:nvSpPr>
        <p:spPr>
          <a:xfrm>
            <a:off x="103744" y="635773"/>
            <a:ext cx="4405249" cy="327750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5"/>
          <p:cNvSpPr/>
          <p:nvPr/>
        </p:nvSpPr>
        <p:spPr>
          <a:xfrm>
            <a:off x="4862940" y="635773"/>
            <a:ext cx="3830426" cy="329841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5"/>
          <p:cNvSpPr txBox="1"/>
          <p:nvPr/>
        </p:nvSpPr>
        <p:spPr>
          <a:xfrm>
            <a:off x="774178" y="4181818"/>
            <a:ext cx="3035821" cy="22826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Distribution of rented bike count</a:t>
            </a:r>
            <a:endParaRPr b="1" sz="1400">
              <a:solidFill>
                <a:schemeClr val="dk1"/>
              </a:solidFill>
              <a:latin typeface="Arial"/>
              <a:ea typeface="Arial"/>
              <a:cs typeface="Arial"/>
              <a:sym typeface="Arial"/>
            </a:endParaRPr>
          </a:p>
        </p:txBody>
      </p:sp>
      <p:sp>
        <p:nvSpPr>
          <p:cNvPr id="170" name="Google Shape;170;p15"/>
          <p:cNvSpPr txBox="1"/>
          <p:nvPr/>
        </p:nvSpPr>
        <p:spPr>
          <a:xfrm>
            <a:off x="4748923" y="4185037"/>
            <a:ext cx="4242677" cy="22826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   Square root transformation of rented bike count  </a:t>
            </a:r>
            <a:endParaRPr b="1" sz="14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p:nvPr/>
        </p:nvSpPr>
        <p:spPr>
          <a:xfrm>
            <a:off x="3200400" y="625178"/>
            <a:ext cx="2694507" cy="287998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6"/>
          <p:cNvSpPr/>
          <p:nvPr/>
        </p:nvSpPr>
        <p:spPr>
          <a:xfrm>
            <a:off x="304801" y="625178"/>
            <a:ext cx="2714538" cy="283198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6"/>
          <p:cNvSpPr/>
          <p:nvPr/>
        </p:nvSpPr>
        <p:spPr>
          <a:xfrm>
            <a:off x="6019800" y="625173"/>
            <a:ext cx="2895599" cy="287999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16"/>
          <p:cNvSpPr txBox="1"/>
          <p:nvPr/>
        </p:nvSpPr>
        <p:spPr>
          <a:xfrm>
            <a:off x="585707" y="3795657"/>
            <a:ext cx="5434093" cy="1071062"/>
          </a:xfrm>
          <a:prstGeom prst="rect">
            <a:avLst/>
          </a:prstGeom>
          <a:noFill/>
          <a:ln>
            <a:noFill/>
          </a:ln>
        </p:spPr>
        <p:txBody>
          <a:bodyPr anchorCtr="0" anchor="t" bIns="0" lIns="0" spcFirstLastPara="1" rIns="0" wrap="square" tIns="12700">
            <a:spAutoFit/>
          </a:bodyPr>
          <a:lstStyle/>
          <a:p>
            <a:pPr indent="-304800" lvl="0" marL="316865" marR="0" rtl="0" algn="l">
              <a:lnSpc>
                <a:spcPct val="150000"/>
              </a:lnSpc>
              <a:spcBef>
                <a:spcPts val="0"/>
              </a:spcBef>
              <a:spcAft>
                <a:spcPts val="0"/>
              </a:spcAft>
              <a:buClr>
                <a:schemeClr val="dk1"/>
              </a:buClr>
              <a:buSzPts val="1600"/>
              <a:buFont typeface="Arial"/>
              <a:buChar char="•"/>
            </a:pPr>
            <a:r>
              <a:rPr b="1" lang="en-US" sz="1600">
                <a:solidFill>
                  <a:schemeClr val="dk1"/>
                </a:solidFill>
                <a:latin typeface="Verdana"/>
                <a:ea typeface="Verdana"/>
                <a:cs typeface="Verdana"/>
                <a:sym typeface="Verdana"/>
              </a:rPr>
              <a:t>Less demand on winter seasons</a:t>
            </a:r>
            <a:endParaRPr b="1" sz="1600">
              <a:solidFill>
                <a:schemeClr val="dk1"/>
              </a:solidFill>
              <a:latin typeface="Verdana"/>
              <a:ea typeface="Verdana"/>
              <a:cs typeface="Verdana"/>
              <a:sym typeface="Verdana"/>
            </a:endParaRPr>
          </a:p>
          <a:p>
            <a:pPr indent="-304800" lvl="0" marL="316865" marR="0" rtl="0" algn="l">
              <a:lnSpc>
                <a:spcPct val="150000"/>
              </a:lnSpc>
              <a:spcBef>
                <a:spcPts val="0"/>
              </a:spcBef>
              <a:spcAft>
                <a:spcPts val="0"/>
              </a:spcAft>
              <a:buClr>
                <a:schemeClr val="dk1"/>
              </a:buClr>
              <a:buSzPts val="1600"/>
              <a:buFont typeface="Arial"/>
              <a:buChar char="•"/>
            </a:pPr>
            <a:r>
              <a:rPr b="1" lang="en-US" sz="1600">
                <a:solidFill>
                  <a:schemeClr val="dk1"/>
                </a:solidFill>
                <a:latin typeface="Verdana"/>
                <a:ea typeface="Verdana"/>
                <a:cs typeface="Verdana"/>
                <a:sym typeface="Verdana"/>
              </a:rPr>
              <a:t>Slightly Higher demand during Non holidays</a:t>
            </a:r>
            <a:endParaRPr/>
          </a:p>
          <a:p>
            <a:pPr indent="-304800" lvl="0" marL="316865" marR="0" rtl="0" algn="l">
              <a:lnSpc>
                <a:spcPct val="150000"/>
              </a:lnSpc>
              <a:spcBef>
                <a:spcPts val="0"/>
              </a:spcBef>
              <a:spcAft>
                <a:spcPts val="0"/>
              </a:spcAft>
              <a:buClr>
                <a:schemeClr val="dk1"/>
              </a:buClr>
              <a:buSzPts val="1600"/>
              <a:buFont typeface="Arial"/>
              <a:buChar char="•"/>
            </a:pPr>
            <a:r>
              <a:rPr b="1" lang="en-US" sz="1600">
                <a:solidFill>
                  <a:schemeClr val="dk1"/>
                </a:solidFill>
                <a:latin typeface="Verdana"/>
                <a:ea typeface="Verdana"/>
                <a:cs typeface="Verdana"/>
                <a:sym typeface="Verdana"/>
              </a:rPr>
              <a:t>Almost no demand on non functioning day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311699" y="167149"/>
            <a:ext cx="8311191" cy="1022554"/>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CC0000"/>
              </a:buClr>
              <a:buSzPts val="2400"/>
              <a:buFont typeface="Arial"/>
              <a:buNone/>
            </a:pPr>
            <a:br>
              <a:rPr lang="en-US"/>
            </a:br>
            <a:r>
              <a:rPr b="1" lang="en-US" sz="3200"/>
              <a:t>Analysis on : Correlation Heat map</a:t>
            </a:r>
            <a:br>
              <a:rPr lang="en-US"/>
            </a:br>
            <a:endParaRPr/>
          </a:p>
        </p:txBody>
      </p:sp>
      <p:pic>
        <p:nvPicPr>
          <p:cNvPr id="185" name="Google Shape;185;p19"/>
          <p:cNvPicPr preferRelativeResize="0"/>
          <p:nvPr/>
        </p:nvPicPr>
        <p:blipFill rotWithShape="1">
          <a:blip r:embed="rId3">
            <a:alphaModFix/>
          </a:blip>
          <a:srcRect b="0" l="0" r="0" t="0"/>
          <a:stretch/>
        </p:blipFill>
        <p:spPr>
          <a:xfrm>
            <a:off x="3991897" y="727587"/>
            <a:ext cx="5152103" cy="4415913"/>
          </a:xfrm>
          <a:prstGeom prst="rect">
            <a:avLst/>
          </a:prstGeom>
          <a:noFill/>
          <a:ln>
            <a:noFill/>
          </a:ln>
        </p:spPr>
      </p:pic>
      <p:sp>
        <p:nvSpPr>
          <p:cNvPr id="186" name="Google Shape;186;p19"/>
          <p:cNvSpPr txBox="1"/>
          <p:nvPr>
            <p:ph idx="1" type="body"/>
          </p:nvPr>
        </p:nvSpPr>
        <p:spPr>
          <a:xfrm>
            <a:off x="152400" y="971550"/>
            <a:ext cx="3886200" cy="40386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rgbClr val="CC0000"/>
              </a:buClr>
              <a:buSzPts val="1200"/>
              <a:buFont typeface="Arial"/>
              <a:buNone/>
            </a:pPr>
            <a:r>
              <a:t/>
            </a:r>
            <a:endParaRPr sz="20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Arial"/>
              <a:buChar char="•"/>
            </a:pPr>
            <a:r>
              <a:rPr lang="en-US" sz="1400">
                <a:solidFill>
                  <a:schemeClr val="dk1"/>
                </a:solidFill>
                <a:latin typeface="Verdana"/>
                <a:ea typeface="Verdana"/>
                <a:cs typeface="Verdana"/>
                <a:sym typeface="Verdana"/>
              </a:rPr>
              <a:t>From the Heatmap we can see that the temperature and Dew_point_temperature have high correlation i.e, 0.91.</a:t>
            </a:r>
            <a:endParaRPr/>
          </a:p>
          <a:p>
            <a:pPr indent="-228600" lvl="0" marL="457200" rtl="0" algn="just">
              <a:lnSpc>
                <a:spcPct val="115000"/>
              </a:lnSpc>
              <a:spcBef>
                <a:spcPts val="0"/>
              </a:spcBef>
              <a:spcAft>
                <a:spcPts val="0"/>
              </a:spcAft>
              <a:buClr>
                <a:srgbClr val="CC0000"/>
              </a:buClr>
              <a:buSzPts val="1200"/>
              <a:buFont typeface="Arial"/>
              <a:buNone/>
            </a:pPr>
            <a:r>
              <a:t/>
            </a:r>
            <a:endParaRPr sz="1400">
              <a:solidFill>
                <a:schemeClr val="dk1"/>
              </a:solidFill>
              <a:latin typeface="Verdana"/>
              <a:ea typeface="Verdana"/>
              <a:cs typeface="Verdana"/>
              <a:sym typeface="Verdana"/>
            </a:endParaRPr>
          </a:p>
          <a:p>
            <a:pPr indent="-304800" lvl="0" marL="457200" rtl="0" algn="just">
              <a:lnSpc>
                <a:spcPct val="115000"/>
              </a:lnSpc>
              <a:spcBef>
                <a:spcPts val="0"/>
              </a:spcBef>
              <a:spcAft>
                <a:spcPts val="0"/>
              </a:spcAft>
              <a:buClr>
                <a:schemeClr val="dk1"/>
              </a:buClr>
              <a:buSzPts val="1200"/>
              <a:buFont typeface="Arial"/>
              <a:buChar char="•"/>
            </a:pPr>
            <a:r>
              <a:rPr lang="en-US" sz="1400">
                <a:solidFill>
                  <a:schemeClr val="dk1"/>
                </a:solidFill>
                <a:latin typeface="Verdana"/>
                <a:ea typeface="Verdana"/>
                <a:cs typeface="Verdana"/>
                <a:sym typeface="Verdana"/>
              </a:rPr>
              <a:t>Humidity is </a:t>
            </a:r>
            <a:r>
              <a:rPr lang="en-US" sz="1400">
                <a:solidFill>
                  <a:schemeClr val="dk1"/>
                </a:solidFill>
              </a:rPr>
              <a:t>low in </a:t>
            </a:r>
            <a:r>
              <a:rPr lang="en-US" sz="1400">
                <a:solidFill>
                  <a:schemeClr val="dk1"/>
                </a:solidFill>
                <a:latin typeface="Verdana"/>
                <a:ea typeface="Verdana"/>
                <a:cs typeface="Verdana"/>
                <a:sym typeface="Verdana"/>
              </a:rPr>
              <a:t>correlated with Solar Radiation and Visibility</a:t>
            </a:r>
            <a:endParaRPr/>
          </a:p>
          <a:p>
            <a:pPr indent="-228600" lvl="0" marL="457200" rtl="0" algn="l">
              <a:lnSpc>
                <a:spcPct val="115000"/>
              </a:lnSpc>
              <a:spcBef>
                <a:spcPts val="0"/>
              </a:spcBef>
              <a:spcAft>
                <a:spcPts val="0"/>
              </a:spcAft>
              <a:buClr>
                <a:srgbClr val="CC0000"/>
              </a:buClr>
              <a:buSzPts val="1200"/>
              <a:buFont typeface="Verdana"/>
              <a:buNone/>
            </a:pPr>
            <a:r>
              <a:t/>
            </a:r>
            <a:endParaRPr sz="1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ctrTitle"/>
          </p:nvPr>
        </p:nvSpPr>
        <p:spPr>
          <a:xfrm>
            <a:off x="321541" y="1"/>
            <a:ext cx="8520600" cy="60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CC0000"/>
              </a:buClr>
              <a:buSzPts val="5200"/>
              <a:buFont typeface="Arial"/>
              <a:buNone/>
            </a:pPr>
            <a:r>
              <a:rPr lang="en-US" sz="2800"/>
              <a:t>One-Hot Encoding</a:t>
            </a:r>
            <a:endParaRPr/>
          </a:p>
        </p:txBody>
      </p:sp>
      <p:sp>
        <p:nvSpPr>
          <p:cNvPr id="192" name="Google Shape;192;p20"/>
          <p:cNvSpPr txBox="1"/>
          <p:nvPr>
            <p:ph idx="1" type="subTitle"/>
          </p:nvPr>
        </p:nvSpPr>
        <p:spPr>
          <a:xfrm>
            <a:off x="223210" y="747252"/>
            <a:ext cx="8520600" cy="1214898"/>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2800"/>
              <a:buFont typeface="Verdana"/>
              <a:buNone/>
            </a:pPr>
            <a:r>
              <a:rPr lang="en-US" sz="1400">
                <a:solidFill>
                  <a:schemeClr val="dk1"/>
                </a:solidFill>
                <a:latin typeface="Verdana"/>
                <a:ea typeface="Verdana"/>
                <a:cs typeface="Verdana"/>
                <a:sym typeface="Verdana"/>
              </a:rPr>
              <a:t>Due to the presence of categorical features we can’t feed our data directly in ML algorithm.  We need to transform categorical features that have string datatype to numerical datatype . For which we have used One-hot encoding and label encoding for categorical features.</a:t>
            </a:r>
            <a:endParaRPr/>
          </a:p>
        </p:txBody>
      </p:sp>
      <p:graphicFrame>
        <p:nvGraphicFramePr>
          <p:cNvPr id="193" name="Google Shape;193;p20"/>
          <p:cNvGraphicFramePr/>
          <p:nvPr/>
        </p:nvGraphicFramePr>
        <p:xfrm>
          <a:off x="481780" y="2556386"/>
          <a:ext cx="3000000" cy="3000000"/>
        </p:xfrm>
        <a:graphic>
          <a:graphicData uri="http://schemas.openxmlformats.org/drawingml/2006/table">
            <a:tbl>
              <a:tblPr bandRow="1" firstRow="1">
                <a:noFill/>
                <a:tableStyleId>{B17E89EE-6F52-48BD-858D-D6DEF2EA3B43}</a:tableStyleId>
              </a:tblPr>
              <a:tblGrid>
                <a:gridCol w="1022550"/>
              </a:tblGrid>
              <a:tr h="220250">
                <a:tc>
                  <a:txBody>
                    <a:bodyPr/>
                    <a:lstStyle/>
                    <a:p>
                      <a:pPr indent="0" lvl="0" marL="0" marR="0" rtl="0" algn="l">
                        <a:spcBef>
                          <a:spcPts val="0"/>
                        </a:spcBef>
                        <a:spcAft>
                          <a:spcPts val="0"/>
                        </a:spcAft>
                        <a:buNone/>
                      </a:pPr>
                      <a:r>
                        <a:rPr lang="en-US" sz="1800" u="none" cap="none" strike="noStrike"/>
                        <a:t>Seasons</a:t>
                      </a:r>
                      <a:endParaRPr/>
                    </a:p>
                  </a:txBody>
                  <a:tcPr marT="45725" marB="45725" marR="91450" marL="91450"/>
                </a:tc>
              </a:tr>
              <a:tr h="220250">
                <a:tc>
                  <a:txBody>
                    <a:bodyPr/>
                    <a:lstStyle/>
                    <a:p>
                      <a:pPr indent="0" lvl="0" marL="0" marR="0" rtl="0" algn="l">
                        <a:spcBef>
                          <a:spcPts val="0"/>
                        </a:spcBef>
                        <a:spcAft>
                          <a:spcPts val="0"/>
                        </a:spcAft>
                        <a:buNone/>
                      </a:pPr>
                      <a:r>
                        <a:rPr lang="en-US" sz="1800"/>
                        <a:t>Summer</a:t>
                      </a:r>
                      <a:endParaRPr/>
                    </a:p>
                  </a:txBody>
                  <a:tcPr marT="45725" marB="45725" marR="91450" marL="91450"/>
                </a:tc>
              </a:tr>
              <a:tr h="220250">
                <a:tc>
                  <a:txBody>
                    <a:bodyPr/>
                    <a:lstStyle/>
                    <a:p>
                      <a:pPr indent="0" lvl="0" marL="0" marR="0" rtl="0" algn="l">
                        <a:spcBef>
                          <a:spcPts val="0"/>
                        </a:spcBef>
                        <a:spcAft>
                          <a:spcPts val="0"/>
                        </a:spcAft>
                        <a:buNone/>
                      </a:pPr>
                      <a:r>
                        <a:rPr lang="en-US" sz="1800"/>
                        <a:t>Winter</a:t>
                      </a:r>
                      <a:endParaRPr/>
                    </a:p>
                  </a:txBody>
                  <a:tcPr marT="45725" marB="45725" marR="91450" marL="91450"/>
                </a:tc>
              </a:tr>
              <a:tr h="220250">
                <a:tc>
                  <a:txBody>
                    <a:bodyPr/>
                    <a:lstStyle/>
                    <a:p>
                      <a:pPr indent="0" lvl="0" marL="0" marR="0" rtl="0" algn="l">
                        <a:spcBef>
                          <a:spcPts val="0"/>
                        </a:spcBef>
                        <a:spcAft>
                          <a:spcPts val="0"/>
                        </a:spcAft>
                        <a:buNone/>
                      </a:pPr>
                      <a:r>
                        <a:rPr lang="en-US" sz="1800"/>
                        <a:t>Autumn</a:t>
                      </a:r>
                      <a:endParaRPr/>
                    </a:p>
                  </a:txBody>
                  <a:tcPr marT="45725" marB="45725" marR="91450" marL="91450"/>
                </a:tc>
              </a:tr>
              <a:tr h="220250">
                <a:tc>
                  <a:txBody>
                    <a:bodyPr/>
                    <a:lstStyle/>
                    <a:p>
                      <a:pPr indent="0" lvl="0" marL="0" marR="0" rtl="0" algn="l">
                        <a:spcBef>
                          <a:spcPts val="0"/>
                        </a:spcBef>
                        <a:spcAft>
                          <a:spcPts val="0"/>
                        </a:spcAft>
                        <a:buNone/>
                      </a:pPr>
                      <a:r>
                        <a:rPr lang="en-US" sz="1800"/>
                        <a:t>Spring</a:t>
                      </a:r>
                      <a:endParaRPr/>
                    </a:p>
                  </a:txBody>
                  <a:tcPr marT="45725" marB="45725" marR="91450" marL="91450"/>
                </a:tc>
              </a:tr>
            </a:tbl>
          </a:graphicData>
        </a:graphic>
      </p:graphicFrame>
      <p:sp>
        <p:nvSpPr>
          <p:cNvPr id="194" name="Google Shape;194;p20"/>
          <p:cNvSpPr/>
          <p:nvPr/>
        </p:nvSpPr>
        <p:spPr>
          <a:xfrm>
            <a:off x="1750142" y="3126658"/>
            <a:ext cx="2349911" cy="412955"/>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195" name="Google Shape;195;p20"/>
          <p:cNvGraphicFramePr/>
          <p:nvPr/>
        </p:nvGraphicFramePr>
        <p:xfrm>
          <a:off x="4237703" y="2487560"/>
          <a:ext cx="3000000" cy="3000000"/>
        </p:xfrm>
        <a:graphic>
          <a:graphicData uri="http://schemas.openxmlformats.org/drawingml/2006/table">
            <a:tbl>
              <a:tblPr bandRow="1" firstRow="1">
                <a:noFill/>
                <a:tableStyleId>{B17E89EE-6F52-48BD-858D-D6DEF2EA3B43}</a:tableStyleId>
              </a:tblPr>
              <a:tblGrid>
                <a:gridCol w="1182325"/>
                <a:gridCol w="1182325"/>
                <a:gridCol w="1182325"/>
                <a:gridCol w="1182325"/>
              </a:tblGrid>
              <a:tr h="336275">
                <a:tc>
                  <a:txBody>
                    <a:bodyPr/>
                    <a:lstStyle/>
                    <a:p>
                      <a:pPr indent="0" lvl="0" marL="0" marR="0" rtl="0" algn="l">
                        <a:spcBef>
                          <a:spcPts val="0"/>
                        </a:spcBef>
                        <a:spcAft>
                          <a:spcPts val="0"/>
                        </a:spcAft>
                        <a:buNone/>
                      </a:pPr>
                      <a:r>
                        <a:rPr lang="en-US" sz="1800"/>
                        <a:t>Summer</a:t>
                      </a:r>
                      <a:endParaRPr/>
                    </a:p>
                  </a:txBody>
                  <a:tcPr marT="45725" marB="45725" marR="91450" marL="91450"/>
                </a:tc>
                <a:tc>
                  <a:txBody>
                    <a:bodyPr/>
                    <a:lstStyle/>
                    <a:p>
                      <a:pPr indent="0" lvl="0" marL="0" marR="0" rtl="0" algn="l">
                        <a:spcBef>
                          <a:spcPts val="0"/>
                        </a:spcBef>
                        <a:spcAft>
                          <a:spcPts val="0"/>
                        </a:spcAft>
                        <a:buNone/>
                      </a:pPr>
                      <a:r>
                        <a:rPr lang="en-US" sz="1800"/>
                        <a:t>Winter</a:t>
                      </a:r>
                      <a:endParaRPr/>
                    </a:p>
                  </a:txBody>
                  <a:tcPr marT="45725" marB="45725" marR="91450" marL="91450"/>
                </a:tc>
                <a:tc>
                  <a:txBody>
                    <a:bodyPr/>
                    <a:lstStyle/>
                    <a:p>
                      <a:pPr indent="0" lvl="0" marL="0" marR="0" rtl="0" algn="l">
                        <a:spcBef>
                          <a:spcPts val="0"/>
                        </a:spcBef>
                        <a:spcAft>
                          <a:spcPts val="0"/>
                        </a:spcAft>
                        <a:buNone/>
                      </a:pPr>
                      <a:r>
                        <a:rPr lang="en-US" sz="1800"/>
                        <a:t>Autumn</a:t>
                      </a:r>
                      <a:endParaRPr/>
                    </a:p>
                  </a:txBody>
                  <a:tcPr marT="45725" marB="45725" marR="91450" marL="91450"/>
                </a:tc>
                <a:tc>
                  <a:txBody>
                    <a:bodyPr/>
                    <a:lstStyle/>
                    <a:p>
                      <a:pPr indent="0" lvl="0" marL="0" marR="0" rtl="0" algn="l">
                        <a:spcBef>
                          <a:spcPts val="0"/>
                        </a:spcBef>
                        <a:spcAft>
                          <a:spcPts val="0"/>
                        </a:spcAft>
                        <a:buNone/>
                      </a:pPr>
                      <a:r>
                        <a:rPr lang="en-US" sz="1800"/>
                        <a:t>Spring</a:t>
                      </a:r>
                      <a:endParaRPr/>
                    </a:p>
                  </a:txBody>
                  <a:tcPr marT="45725" marB="45725" marR="91450" marL="91450"/>
                </a:tc>
              </a:tr>
              <a:tr h="336275">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r h="336275">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r h="336275">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r h="336275">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bl>
          </a:graphicData>
        </a:graphic>
      </p:graphicFrame>
      <p:sp>
        <p:nvSpPr>
          <p:cNvPr id="196" name="Google Shape;196;p20"/>
          <p:cNvSpPr txBox="1"/>
          <p:nvPr/>
        </p:nvSpPr>
        <p:spPr>
          <a:xfrm>
            <a:off x="1858297" y="2920181"/>
            <a:ext cx="190745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One hot encoding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444999" y="209550"/>
            <a:ext cx="5270001" cy="50526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latin typeface="Times New Roman"/>
                <a:ea typeface="Times New Roman"/>
                <a:cs typeface="Times New Roman"/>
                <a:sym typeface="Times New Roman"/>
              </a:rPr>
              <a:t>Problem Statement</a:t>
            </a:r>
            <a:endParaRPr sz="3200">
              <a:latin typeface="Times New Roman"/>
              <a:ea typeface="Times New Roman"/>
              <a:cs typeface="Times New Roman"/>
              <a:sym typeface="Times New Roman"/>
            </a:endParaRPr>
          </a:p>
        </p:txBody>
      </p:sp>
      <p:sp>
        <p:nvSpPr>
          <p:cNvPr id="67" name="Google Shape;67;p2"/>
          <p:cNvSpPr txBox="1"/>
          <p:nvPr/>
        </p:nvSpPr>
        <p:spPr>
          <a:xfrm>
            <a:off x="381001" y="904270"/>
            <a:ext cx="3525520" cy="3693832"/>
          </a:xfrm>
          <a:prstGeom prst="rect">
            <a:avLst/>
          </a:prstGeom>
          <a:noFill/>
          <a:ln>
            <a:noFill/>
          </a:ln>
        </p:spPr>
        <p:txBody>
          <a:bodyPr anchorCtr="0" anchor="t" bIns="0" lIns="0" spcFirstLastPara="1" rIns="0" wrap="square" tIns="12700">
            <a:spAutoFit/>
          </a:bodyPr>
          <a:lstStyle/>
          <a:p>
            <a:pPr indent="0" lvl="0" marL="12700" marR="5080" rtl="0" algn="just">
              <a:lnSpc>
                <a:spcPct val="114999"/>
              </a:lnSpc>
              <a:spcBef>
                <a:spcPts val="0"/>
              </a:spcBef>
              <a:spcAft>
                <a:spcPts val="0"/>
              </a:spcAft>
              <a:buNone/>
            </a:pPr>
            <a:r>
              <a:rPr b="1" lang="en-US" sz="1600">
                <a:solidFill>
                  <a:srgbClr val="212121"/>
                </a:solidFill>
                <a:latin typeface="Arial"/>
                <a:ea typeface="Arial"/>
                <a:cs typeface="Arial"/>
                <a:sym typeface="Arial"/>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1600">
              <a:solidFill>
                <a:schemeClr val="dk1"/>
              </a:solidFill>
              <a:latin typeface="Arial"/>
              <a:ea typeface="Arial"/>
              <a:cs typeface="Arial"/>
              <a:sym typeface="Arial"/>
            </a:endParaRPr>
          </a:p>
        </p:txBody>
      </p:sp>
      <p:pic>
        <p:nvPicPr>
          <p:cNvPr descr="What are the dimensions of a one 2-wheeler bike and one car as a parking  prospective? - Quora" id="68" name="Google Shape;68;p2"/>
          <p:cNvPicPr preferRelativeResize="0"/>
          <p:nvPr/>
        </p:nvPicPr>
        <p:blipFill rotWithShape="1">
          <a:blip r:embed="rId3">
            <a:alphaModFix/>
          </a:blip>
          <a:srcRect b="0" l="0" r="0" t="0"/>
          <a:stretch/>
        </p:blipFill>
        <p:spPr>
          <a:xfrm>
            <a:off x="4191000" y="803767"/>
            <a:ext cx="4739640" cy="402177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1" y="324466"/>
            <a:ext cx="4237704" cy="4650656"/>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CC0000"/>
              </a:buClr>
              <a:buSzPts val="3600"/>
              <a:buFont typeface="Arial"/>
              <a:buNone/>
            </a:pPr>
            <a:r>
              <a:rPr b="1" lang="en-US"/>
              <a:t>Machine Learning Model – Regression</a:t>
            </a:r>
            <a:br>
              <a:rPr b="1" lang="en-US"/>
            </a:br>
            <a:endParaRPr/>
          </a:p>
        </p:txBody>
      </p:sp>
      <p:pic>
        <p:nvPicPr>
          <p:cNvPr descr="C:\Users\ys\OneDrive\Desktop\machine learning.jpg" id="202" name="Google Shape;202;p21"/>
          <p:cNvPicPr preferRelativeResize="0"/>
          <p:nvPr/>
        </p:nvPicPr>
        <p:blipFill rotWithShape="1">
          <a:blip r:embed="rId3">
            <a:alphaModFix/>
          </a:blip>
          <a:srcRect b="0" l="0" r="0" t="0"/>
          <a:stretch/>
        </p:blipFill>
        <p:spPr>
          <a:xfrm>
            <a:off x="4393419" y="435920"/>
            <a:ext cx="4593265" cy="436998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ph type="ctrTitle"/>
          </p:nvPr>
        </p:nvSpPr>
        <p:spPr>
          <a:xfrm>
            <a:off x="311708" y="127819"/>
            <a:ext cx="8520600" cy="86523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CC0000"/>
              </a:buClr>
              <a:buSzPts val="5200"/>
              <a:buFont typeface="Arial"/>
              <a:buNone/>
            </a:pPr>
            <a:r>
              <a:rPr lang="en-US" sz="2800"/>
              <a:t>Applying ML Algorithms</a:t>
            </a:r>
            <a:endParaRPr/>
          </a:p>
        </p:txBody>
      </p:sp>
      <p:sp>
        <p:nvSpPr>
          <p:cNvPr id="208" name="Google Shape;208;p22"/>
          <p:cNvSpPr txBox="1"/>
          <p:nvPr>
            <p:ph idx="1" type="subTitle"/>
          </p:nvPr>
        </p:nvSpPr>
        <p:spPr>
          <a:xfrm>
            <a:off x="381000" y="1200150"/>
            <a:ext cx="7620000" cy="3518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2800"/>
              <a:buFont typeface="Verdana"/>
              <a:buNone/>
            </a:pPr>
            <a:r>
              <a:rPr lang="en-US" sz="1400">
                <a:solidFill>
                  <a:schemeClr val="dk1"/>
                </a:solidFill>
                <a:latin typeface="Verdana"/>
                <a:ea typeface="Verdana"/>
                <a:cs typeface="Verdana"/>
                <a:sym typeface="Verdana"/>
              </a:rPr>
              <a:t>Since we have to predict the count of rented bikes required per hour. Hence, we have to use regression algorithm.</a:t>
            </a:r>
            <a:endParaRPr/>
          </a:p>
          <a:p>
            <a:pPr indent="0" lvl="0" marL="0" rtl="0" algn="l">
              <a:lnSpc>
                <a:spcPct val="150000"/>
              </a:lnSpc>
              <a:spcBef>
                <a:spcPts val="0"/>
              </a:spcBef>
              <a:spcAft>
                <a:spcPts val="0"/>
              </a:spcAft>
              <a:buClr>
                <a:schemeClr val="dk1"/>
              </a:buClr>
              <a:buSzPts val="2800"/>
              <a:buFont typeface="Verdana"/>
              <a:buNone/>
            </a:pPr>
            <a:r>
              <a:rPr lang="en-US" sz="1400">
                <a:solidFill>
                  <a:schemeClr val="dk1"/>
                </a:solidFill>
                <a:latin typeface="Verdana"/>
                <a:ea typeface="Verdana"/>
                <a:cs typeface="Verdana"/>
                <a:sym typeface="Verdana"/>
              </a:rPr>
              <a:t>     </a:t>
            </a:r>
            <a:endParaRPr/>
          </a:p>
          <a:p>
            <a:pPr indent="0" lvl="0" marL="0" rtl="0" algn="l">
              <a:lnSpc>
                <a:spcPct val="150000"/>
              </a:lnSpc>
              <a:spcBef>
                <a:spcPts val="0"/>
              </a:spcBef>
              <a:spcAft>
                <a:spcPts val="0"/>
              </a:spcAft>
              <a:buClr>
                <a:schemeClr val="dk1"/>
              </a:buClr>
              <a:buSzPts val="2800"/>
              <a:buFont typeface="Verdana"/>
              <a:buNone/>
            </a:pPr>
            <a:r>
              <a:rPr lang="en-US" sz="1400">
                <a:solidFill>
                  <a:schemeClr val="dk1"/>
                </a:solidFill>
                <a:latin typeface="Verdana"/>
                <a:ea typeface="Verdana"/>
                <a:cs typeface="Verdana"/>
                <a:sym typeface="Verdana"/>
              </a:rPr>
              <a:t>Algorithms that we will use are:</a:t>
            </a:r>
            <a:endParaRPr/>
          </a:p>
          <a:p>
            <a:pPr indent="0" lvl="0" marL="0" rtl="0" algn="l">
              <a:lnSpc>
                <a:spcPct val="150000"/>
              </a:lnSpc>
              <a:spcBef>
                <a:spcPts val="0"/>
              </a:spcBef>
              <a:spcAft>
                <a:spcPts val="0"/>
              </a:spcAft>
              <a:buClr>
                <a:schemeClr val="dk1"/>
              </a:buClr>
              <a:buSzPts val="2800"/>
              <a:buFont typeface="Verdana"/>
              <a:buNone/>
            </a:pPr>
            <a:r>
              <a:rPr lang="en-US" sz="1400">
                <a:solidFill>
                  <a:schemeClr val="dk1"/>
                </a:solidFill>
                <a:latin typeface="Verdana"/>
                <a:ea typeface="Verdana"/>
                <a:cs typeface="Verdana"/>
                <a:sym typeface="Verdana"/>
              </a:rPr>
              <a:t>     </a:t>
            </a:r>
            <a:endParaRPr/>
          </a:p>
          <a:p>
            <a:pPr indent="0" lvl="0" marL="0" rtl="0" algn="l">
              <a:lnSpc>
                <a:spcPct val="150000"/>
              </a:lnSpc>
              <a:spcBef>
                <a:spcPts val="0"/>
              </a:spcBef>
              <a:spcAft>
                <a:spcPts val="0"/>
              </a:spcAft>
              <a:buNone/>
            </a:pPr>
            <a:r>
              <a:rPr lang="en-US" sz="1400">
                <a:solidFill>
                  <a:schemeClr val="dk1"/>
                </a:solidFill>
                <a:latin typeface="Verdana"/>
                <a:ea typeface="Verdana"/>
                <a:cs typeface="Verdana"/>
                <a:sym typeface="Verdana"/>
              </a:rPr>
              <a:t>Linear Regression</a:t>
            </a:r>
            <a:endParaRPr/>
          </a:p>
          <a:p>
            <a:pPr indent="0" lvl="0" marL="0" rtl="0" algn="l">
              <a:lnSpc>
                <a:spcPct val="150000"/>
              </a:lnSpc>
              <a:spcBef>
                <a:spcPts val="0"/>
              </a:spcBef>
              <a:spcAft>
                <a:spcPts val="0"/>
              </a:spcAft>
              <a:buNone/>
            </a:pPr>
            <a:r>
              <a:rPr lang="en-US" sz="1400">
                <a:solidFill>
                  <a:schemeClr val="dk1"/>
                </a:solidFill>
                <a:latin typeface="Verdana"/>
                <a:ea typeface="Verdana"/>
                <a:cs typeface="Verdana"/>
                <a:sym typeface="Verdana"/>
              </a:rPr>
              <a:t>Decision Tree</a:t>
            </a:r>
            <a:endParaRPr/>
          </a:p>
          <a:p>
            <a:pPr indent="0" lvl="0" marL="0" rtl="0" algn="l">
              <a:lnSpc>
                <a:spcPct val="150000"/>
              </a:lnSpc>
              <a:spcBef>
                <a:spcPts val="0"/>
              </a:spcBef>
              <a:spcAft>
                <a:spcPts val="0"/>
              </a:spcAft>
              <a:buNone/>
            </a:pPr>
            <a:r>
              <a:rPr lang="en-US" sz="1400">
                <a:solidFill>
                  <a:schemeClr val="dk1"/>
                </a:solidFill>
                <a:latin typeface="Verdana"/>
                <a:ea typeface="Verdana"/>
                <a:cs typeface="Verdana"/>
                <a:sym typeface="Verdana"/>
              </a:rPr>
              <a:t>Random Forest</a:t>
            </a:r>
            <a:endParaRPr/>
          </a:p>
          <a:p>
            <a:pPr indent="0" lvl="0" marL="0" rtl="0" algn="l">
              <a:lnSpc>
                <a:spcPct val="150000"/>
              </a:lnSpc>
              <a:spcBef>
                <a:spcPts val="0"/>
              </a:spcBef>
              <a:spcAft>
                <a:spcPts val="0"/>
              </a:spcAft>
              <a:buNone/>
            </a:pPr>
            <a:r>
              <a:rPr lang="en-US" sz="1400">
                <a:solidFill>
                  <a:schemeClr val="dk1"/>
                </a:solidFill>
                <a:latin typeface="Verdana"/>
                <a:ea typeface="Verdana"/>
                <a:cs typeface="Verdana"/>
                <a:sym typeface="Verdana"/>
              </a:rPr>
              <a:t>Elastic Net Regression</a:t>
            </a:r>
            <a:endParaRPr/>
          </a:p>
          <a:p>
            <a:pPr indent="0" lvl="0" marL="0" rtl="0" algn="l">
              <a:lnSpc>
                <a:spcPct val="100000"/>
              </a:lnSpc>
              <a:spcBef>
                <a:spcPts val="0"/>
              </a:spcBef>
              <a:spcAft>
                <a:spcPts val="0"/>
              </a:spcAft>
              <a:buClr>
                <a:srgbClr val="CC0000"/>
              </a:buClr>
              <a:buSzPts val="2800"/>
              <a:buFont typeface="Verdana"/>
              <a:buNone/>
            </a:pPr>
            <a:r>
              <a:t/>
            </a:r>
            <a:endParaRPr sz="16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ctrTitle"/>
          </p:nvPr>
        </p:nvSpPr>
        <p:spPr>
          <a:xfrm>
            <a:off x="311708" y="137652"/>
            <a:ext cx="4093144" cy="875071"/>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accent2"/>
              </a:buClr>
              <a:buSzPts val="5200"/>
              <a:buFont typeface="Times New Roman"/>
              <a:buNone/>
            </a:pPr>
            <a:r>
              <a:rPr lang="en-US" sz="2800">
                <a:solidFill>
                  <a:schemeClr val="accent2"/>
                </a:solidFill>
                <a:latin typeface="Times New Roman"/>
                <a:ea typeface="Times New Roman"/>
                <a:cs typeface="Times New Roman"/>
                <a:sym typeface="Times New Roman"/>
              </a:rPr>
              <a:t>Linear Regression</a:t>
            </a:r>
            <a:endParaRPr/>
          </a:p>
        </p:txBody>
      </p:sp>
      <p:sp>
        <p:nvSpPr>
          <p:cNvPr id="214" name="Google Shape;214;p23"/>
          <p:cNvSpPr txBox="1"/>
          <p:nvPr>
            <p:ph idx="1" type="subTitle"/>
          </p:nvPr>
        </p:nvSpPr>
        <p:spPr>
          <a:xfrm>
            <a:off x="5299587" y="344129"/>
            <a:ext cx="3431457" cy="29496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2"/>
              </a:buClr>
              <a:buSzPts val="2800"/>
              <a:buFont typeface="Times New Roman"/>
              <a:buNone/>
            </a:pPr>
            <a:r>
              <a:rPr lang="en-US">
                <a:solidFill>
                  <a:schemeClr val="accent2"/>
                </a:solidFill>
                <a:latin typeface="Times New Roman"/>
                <a:ea typeface="Times New Roman"/>
                <a:cs typeface="Times New Roman"/>
                <a:sym typeface="Times New Roman"/>
              </a:rPr>
              <a:t>Decision Tree</a:t>
            </a:r>
            <a:endParaRPr/>
          </a:p>
        </p:txBody>
      </p:sp>
      <p:sp>
        <p:nvSpPr>
          <p:cNvPr id="215" name="Google Shape;215;p23"/>
          <p:cNvSpPr txBox="1"/>
          <p:nvPr/>
        </p:nvSpPr>
        <p:spPr>
          <a:xfrm>
            <a:off x="4837472" y="1238864"/>
            <a:ext cx="407055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Train Set Result                 Test Set Result</a:t>
            </a:r>
            <a:endParaRPr/>
          </a:p>
        </p:txBody>
      </p:sp>
      <p:sp>
        <p:nvSpPr>
          <p:cNvPr id="216" name="Google Shape;216;p23"/>
          <p:cNvSpPr txBox="1"/>
          <p:nvPr/>
        </p:nvSpPr>
        <p:spPr>
          <a:xfrm>
            <a:off x="609600" y="1200150"/>
            <a:ext cx="407055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Train Set Result                 Test Set Result</a:t>
            </a:r>
            <a:endParaRPr/>
          </a:p>
        </p:txBody>
      </p:sp>
      <p:pic>
        <p:nvPicPr>
          <p:cNvPr id="217" name="Google Shape;217;p23"/>
          <p:cNvPicPr preferRelativeResize="0"/>
          <p:nvPr/>
        </p:nvPicPr>
        <p:blipFill rotWithShape="1">
          <a:blip r:embed="rId3">
            <a:alphaModFix/>
          </a:blip>
          <a:srcRect b="0" l="0" r="0" t="0"/>
          <a:stretch/>
        </p:blipFill>
        <p:spPr>
          <a:xfrm>
            <a:off x="4716260" y="1613106"/>
            <a:ext cx="2372799" cy="854790"/>
          </a:xfrm>
          <a:prstGeom prst="rect">
            <a:avLst/>
          </a:prstGeom>
          <a:noFill/>
          <a:ln>
            <a:noFill/>
          </a:ln>
        </p:spPr>
      </p:pic>
      <p:pic>
        <p:nvPicPr>
          <p:cNvPr id="218" name="Google Shape;218;p23"/>
          <p:cNvPicPr preferRelativeResize="0"/>
          <p:nvPr/>
        </p:nvPicPr>
        <p:blipFill rotWithShape="1">
          <a:blip r:embed="rId4">
            <a:alphaModFix/>
          </a:blip>
          <a:srcRect b="0" l="0" r="0" t="0"/>
          <a:stretch/>
        </p:blipFill>
        <p:spPr>
          <a:xfrm>
            <a:off x="0" y="1777795"/>
            <a:ext cx="2390775" cy="762000"/>
          </a:xfrm>
          <a:prstGeom prst="rect">
            <a:avLst/>
          </a:prstGeom>
          <a:noFill/>
          <a:ln>
            <a:noFill/>
          </a:ln>
        </p:spPr>
      </p:pic>
      <p:pic>
        <p:nvPicPr>
          <p:cNvPr id="219" name="Google Shape;219;p23"/>
          <p:cNvPicPr preferRelativeResize="0"/>
          <p:nvPr/>
        </p:nvPicPr>
        <p:blipFill rotWithShape="1">
          <a:blip r:embed="rId5">
            <a:alphaModFix/>
          </a:blip>
          <a:srcRect b="0" l="0" r="0" t="0"/>
          <a:stretch/>
        </p:blipFill>
        <p:spPr>
          <a:xfrm>
            <a:off x="2367731" y="1772419"/>
            <a:ext cx="2324100" cy="733425"/>
          </a:xfrm>
          <a:prstGeom prst="rect">
            <a:avLst/>
          </a:prstGeom>
          <a:noFill/>
          <a:ln>
            <a:noFill/>
          </a:ln>
        </p:spPr>
      </p:pic>
      <p:pic>
        <p:nvPicPr>
          <p:cNvPr id="220" name="Google Shape;220;p23"/>
          <p:cNvPicPr preferRelativeResize="0"/>
          <p:nvPr/>
        </p:nvPicPr>
        <p:blipFill rotWithShape="1">
          <a:blip r:embed="rId6">
            <a:alphaModFix/>
          </a:blip>
          <a:srcRect b="0" l="0" r="0" t="0"/>
          <a:stretch/>
        </p:blipFill>
        <p:spPr>
          <a:xfrm>
            <a:off x="7067550" y="1691150"/>
            <a:ext cx="2076450" cy="765534"/>
          </a:xfrm>
          <a:prstGeom prst="rect">
            <a:avLst/>
          </a:prstGeom>
          <a:noFill/>
          <a:ln>
            <a:noFill/>
          </a:ln>
        </p:spPr>
      </p:pic>
      <p:pic>
        <p:nvPicPr>
          <p:cNvPr id="221" name="Google Shape;221;p23"/>
          <p:cNvPicPr preferRelativeResize="0"/>
          <p:nvPr/>
        </p:nvPicPr>
        <p:blipFill rotWithShape="1">
          <a:blip r:embed="rId7">
            <a:alphaModFix/>
          </a:blip>
          <a:srcRect b="0" l="0" r="0" t="0"/>
          <a:stretch/>
        </p:blipFill>
        <p:spPr>
          <a:xfrm>
            <a:off x="1" y="2558538"/>
            <a:ext cx="4493342" cy="2466975"/>
          </a:xfrm>
          <a:prstGeom prst="rect">
            <a:avLst/>
          </a:prstGeom>
          <a:noFill/>
          <a:ln>
            <a:noFill/>
          </a:ln>
        </p:spPr>
      </p:pic>
      <p:pic>
        <p:nvPicPr>
          <p:cNvPr id="222" name="Google Shape;222;p23"/>
          <p:cNvPicPr preferRelativeResize="0"/>
          <p:nvPr/>
        </p:nvPicPr>
        <p:blipFill rotWithShape="1">
          <a:blip r:embed="rId8">
            <a:alphaModFix/>
          </a:blip>
          <a:srcRect b="0" l="0" r="0" t="0"/>
          <a:stretch/>
        </p:blipFill>
        <p:spPr>
          <a:xfrm>
            <a:off x="4601497" y="2566219"/>
            <a:ext cx="4542502" cy="245327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ctrTitle"/>
          </p:nvPr>
        </p:nvSpPr>
        <p:spPr>
          <a:xfrm>
            <a:off x="311708" y="383458"/>
            <a:ext cx="3193492" cy="727587"/>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accent2"/>
              </a:buClr>
              <a:buSzPts val="5200"/>
              <a:buFont typeface="Times New Roman"/>
              <a:buNone/>
            </a:pPr>
            <a:r>
              <a:rPr lang="en-US" sz="2800">
                <a:solidFill>
                  <a:schemeClr val="accent2"/>
                </a:solidFill>
                <a:latin typeface="Times New Roman"/>
                <a:ea typeface="Times New Roman"/>
                <a:cs typeface="Times New Roman"/>
                <a:sym typeface="Times New Roman"/>
              </a:rPr>
              <a:t>  Random Forest</a:t>
            </a:r>
            <a:endParaRPr/>
          </a:p>
        </p:txBody>
      </p:sp>
      <p:sp>
        <p:nvSpPr>
          <p:cNvPr id="228" name="Google Shape;228;p24"/>
          <p:cNvSpPr txBox="1"/>
          <p:nvPr>
            <p:ph idx="1" type="subTitle"/>
          </p:nvPr>
        </p:nvSpPr>
        <p:spPr>
          <a:xfrm>
            <a:off x="5643716" y="530943"/>
            <a:ext cx="3188583" cy="69809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2"/>
              </a:buClr>
              <a:buSzPts val="2800"/>
              <a:buFont typeface="Times New Roman"/>
              <a:buNone/>
            </a:pPr>
            <a:r>
              <a:rPr lang="en-US">
                <a:solidFill>
                  <a:schemeClr val="accent2"/>
                </a:solidFill>
                <a:latin typeface="Times New Roman"/>
                <a:ea typeface="Times New Roman"/>
                <a:cs typeface="Times New Roman"/>
                <a:sym typeface="Times New Roman"/>
              </a:rPr>
              <a:t>Elastic Net</a:t>
            </a:r>
            <a:endParaRPr/>
          </a:p>
        </p:txBody>
      </p:sp>
      <p:pic>
        <p:nvPicPr>
          <p:cNvPr id="229" name="Google Shape;229;p24"/>
          <p:cNvPicPr preferRelativeResize="0"/>
          <p:nvPr/>
        </p:nvPicPr>
        <p:blipFill rotWithShape="1">
          <a:blip r:embed="rId3">
            <a:alphaModFix/>
          </a:blip>
          <a:srcRect b="0" l="0" r="0" t="0"/>
          <a:stretch/>
        </p:blipFill>
        <p:spPr>
          <a:xfrm>
            <a:off x="0" y="1593748"/>
            <a:ext cx="2571750" cy="933450"/>
          </a:xfrm>
          <a:prstGeom prst="rect">
            <a:avLst/>
          </a:prstGeom>
          <a:noFill/>
          <a:ln>
            <a:noFill/>
          </a:ln>
        </p:spPr>
      </p:pic>
      <p:sp>
        <p:nvSpPr>
          <p:cNvPr id="230" name="Google Shape;230;p24"/>
          <p:cNvSpPr txBox="1"/>
          <p:nvPr/>
        </p:nvSpPr>
        <p:spPr>
          <a:xfrm>
            <a:off x="471949" y="1248696"/>
            <a:ext cx="421804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Train Set Result                    Test Set Result</a:t>
            </a:r>
            <a:endParaRPr/>
          </a:p>
        </p:txBody>
      </p:sp>
      <p:pic>
        <p:nvPicPr>
          <p:cNvPr id="231" name="Google Shape;231;p24"/>
          <p:cNvPicPr preferRelativeResize="0"/>
          <p:nvPr/>
        </p:nvPicPr>
        <p:blipFill rotWithShape="1">
          <a:blip r:embed="rId4">
            <a:alphaModFix/>
          </a:blip>
          <a:srcRect b="0" l="0" r="0" t="0"/>
          <a:stretch/>
        </p:blipFill>
        <p:spPr>
          <a:xfrm>
            <a:off x="2614766" y="1674403"/>
            <a:ext cx="2350524" cy="825181"/>
          </a:xfrm>
          <a:prstGeom prst="rect">
            <a:avLst/>
          </a:prstGeom>
          <a:noFill/>
          <a:ln>
            <a:noFill/>
          </a:ln>
        </p:spPr>
      </p:pic>
      <p:pic>
        <p:nvPicPr>
          <p:cNvPr id="232" name="Google Shape;232;p24"/>
          <p:cNvPicPr preferRelativeResize="0"/>
          <p:nvPr/>
        </p:nvPicPr>
        <p:blipFill rotWithShape="1">
          <a:blip r:embed="rId5">
            <a:alphaModFix/>
          </a:blip>
          <a:srcRect b="0" l="0" r="0" t="0"/>
          <a:stretch/>
        </p:blipFill>
        <p:spPr>
          <a:xfrm>
            <a:off x="0" y="2772696"/>
            <a:ext cx="4857135" cy="2370804"/>
          </a:xfrm>
          <a:prstGeom prst="rect">
            <a:avLst/>
          </a:prstGeom>
          <a:noFill/>
          <a:ln>
            <a:noFill/>
          </a:ln>
        </p:spPr>
      </p:pic>
      <p:sp>
        <p:nvSpPr>
          <p:cNvPr id="233" name="Google Shape;233;p24"/>
          <p:cNvSpPr txBox="1"/>
          <p:nvPr/>
        </p:nvSpPr>
        <p:spPr>
          <a:xfrm>
            <a:off x="4916129" y="1209367"/>
            <a:ext cx="376575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Train Set Result                    Test Set Result </a:t>
            </a:r>
            <a:endParaRPr/>
          </a:p>
        </p:txBody>
      </p:sp>
      <p:pic>
        <p:nvPicPr>
          <p:cNvPr id="234" name="Google Shape;234;p24"/>
          <p:cNvPicPr preferRelativeResize="0"/>
          <p:nvPr/>
        </p:nvPicPr>
        <p:blipFill rotWithShape="1">
          <a:blip r:embed="rId6">
            <a:alphaModFix/>
          </a:blip>
          <a:srcRect b="0" l="0" r="0" t="0"/>
          <a:stretch/>
        </p:blipFill>
        <p:spPr>
          <a:xfrm>
            <a:off x="5002930" y="1713118"/>
            <a:ext cx="2028825" cy="714375"/>
          </a:xfrm>
          <a:prstGeom prst="rect">
            <a:avLst/>
          </a:prstGeom>
          <a:noFill/>
          <a:ln>
            <a:noFill/>
          </a:ln>
        </p:spPr>
      </p:pic>
      <p:pic>
        <p:nvPicPr>
          <p:cNvPr id="235" name="Google Shape;235;p24"/>
          <p:cNvPicPr preferRelativeResize="0"/>
          <p:nvPr/>
        </p:nvPicPr>
        <p:blipFill rotWithShape="1">
          <a:blip r:embed="rId7">
            <a:alphaModFix/>
          </a:blip>
          <a:srcRect b="0" l="0" r="0" t="0"/>
          <a:stretch/>
        </p:blipFill>
        <p:spPr>
          <a:xfrm>
            <a:off x="7086600" y="1644599"/>
            <a:ext cx="2057400" cy="733425"/>
          </a:xfrm>
          <a:prstGeom prst="rect">
            <a:avLst/>
          </a:prstGeom>
          <a:noFill/>
          <a:ln>
            <a:noFill/>
          </a:ln>
        </p:spPr>
      </p:pic>
      <p:pic>
        <p:nvPicPr>
          <p:cNvPr id="236" name="Google Shape;236;p24"/>
          <p:cNvPicPr preferRelativeResize="0"/>
          <p:nvPr/>
        </p:nvPicPr>
        <p:blipFill rotWithShape="1">
          <a:blip r:embed="rId8">
            <a:alphaModFix/>
          </a:blip>
          <a:srcRect b="0" l="0" r="0" t="0"/>
          <a:stretch/>
        </p:blipFill>
        <p:spPr>
          <a:xfrm>
            <a:off x="4876800" y="2772697"/>
            <a:ext cx="4267200" cy="237080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type="title"/>
          </p:nvPr>
        </p:nvSpPr>
        <p:spPr>
          <a:xfrm>
            <a:off x="311700" y="1"/>
            <a:ext cx="8520600" cy="82591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CC0000"/>
              </a:buClr>
              <a:buSzPts val="3600"/>
              <a:buFont typeface="Arial"/>
              <a:buNone/>
            </a:pPr>
            <a:r>
              <a:rPr lang="en-US"/>
              <a:t>Evaluating Models</a:t>
            </a:r>
            <a:endParaRPr/>
          </a:p>
        </p:txBody>
      </p:sp>
      <p:graphicFrame>
        <p:nvGraphicFramePr>
          <p:cNvPr id="242" name="Google Shape;242;p26"/>
          <p:cNvGraphicFramePr/>
          <p:nvPr/>
        </p:nvGraphicFramePr>
        <p:xfrm>
          <a:off x="582560" y="985755"/>
          <a:ext cx="3000000" cy="3000000"/>
        </p:xfrm>
        <a:graphic>
          <a:graphicData uri="http://schemas.openxmlformats.org/drawingml/2006/table">
            <a:tbl>
              <a:tblPr bandRow="1" firstRow="1">
                <a:noFill/>
                <a:tableStyleId>{912CD5CD-1E12-470F-B248-3186759A2878}</a:tableStyleId>
              </a:tblPr>
              <a:tblGrid>
                <a:gridCol w="1529400"/>
                <a:gridCol w="1529400"/>
                <a:gridCol w="1529400"/>
                <a:gridCol w="1529400"/>
                <a:gridCol w="1529400"/>
              </a:tblGrid>
              <a:tr h="808750">
                <a:tc>
                  <a:txBody>
                    <a:bodyPr/>
                    <a:lstStyle/>
                    <a:p>
                      <a:pPr indent="0" lvl="0" marL="0" marR="0" rtl="0" algn="ctr">
                        <a:spcBef>
                          <a:spcPts val="0"/>
                        </a:spcBef>
                        <a:spcAft>
                          <a:spcPts val="0"/>
                        </a:spcAft>
                        <a:buNone/>
                      </a:pPr>
                      <a:r>
                        <a:rPr lang="en-US" sz="1800"/>
                        <a:t>Model</a:t>
                      </a:r>
                      <a:endParaRPr/>
                    </a:p>
                  </a:txBody>
                  <a:tcPr marT="45725" marB="45725" marR="91450" marL="91450"/>
                </a:tc>
                <a:tc>
                  <a:txBody>
                    <a:bodyPr/>
                    <a:lstStyle/>
                    <a:p>
                      <a:pPr indent="0" lvl="0" marL="0" marR="0" rtl="0" algn="ctr">
                        <a:spcBef>
                          <a:spcPts val="0"/>
                        </a:spcBef>
                        <a:spcAft>
                          <a:spcPts val="0"/>
                        </a:spcAft>
                        <a:buNone/>
                      </a:pPr>
                      <a:r>
                        <a:rPr lang="en-US" sz="1800"/>
                        <a:t>Train</a:t>
                      </a:r>
                      <a:r>
                        <a:rPr lang="en-US" sz="1800"/>
                        <a:t> data-</a:t>
                      </a:r>
                      <a:endParaRPr/>
                    </a:p>
                    <a:p>
                      <a:pPr indent="0" lvl="0" marL="0" marR="0" rtl="0" algn="ctr">
                        <a:spcBef>
                          <a:spcPts val="0"/>
                        </a:spcBef>
                        <a:spcAft>
                          <a:spcPts val="0"/>
                        </a:spcAft>
                        <a:buNone/>
                      </a:pPr>
                      <a:r>
                        <a:rPr lang="en-US" sz="1800"/>
                        <a:t>MSE</a:t>
                      </a:r>
                      <a:endParaRPr/>
                    </a:p>
                  </a:txBody>
                  <a:tcPr marT="45725" marB="45725" marR="91450" marL="91450"/>
                </a:tc>
                <a:tc>
                  <a:txBody>
                    <a:bodyPr/>
                    <a:lstStyle/>
                    <a:p>
                      <a:pPr indent="0" lvl="0" marL="0" marR="0" rtl="0" algn="ctr">
                        <a:spcBef>
                          <a:spcPts val="0"/>
                        </a:spcBef>
                        <a:spcAft>
                          <a:spcPts val="0"/>
                        </a:spcAft>
                        <a:buNone/>
                      </a:pPr>
                      <a:r>
                        <a:rPr lang="en-US" sz="1800"/>
                        <a:t>Test data-</a:t>
                      </a:r>
                      <a:endParaRPr/>
                    </a:p>
                    <a:p>
                      <a:pPr indent="0" lvl="0" marL="0" marR="0" rtl="0" algn="ctr">
                        <a:spcBef>
                          <a:spcPts val="0"/>
                        </a:spcBef>
                        <a:spcAft>
                          <a:spcPts val="0"/>
                        </a:spcAft>
                        <a:buNone/>
                      </a:pPr>
                      <a:r>
                        <a:rPr lang="en-US" sz="1800"/>
                        <a:t>MSE</a:t>
                      </a:r>
                      <a:endParaRPr/>
                    </a:p>
                  </a:txBody>
                  <a:tcPr marT="45725" marB="45725" marR="91450" marL="91450"/>
                </a:tc>
                <a:tc>
                  <a:txBody>
                    <a:bodyPr/>
                    <a:lstStyle/>
                    <a:p>
                      <a:pPr indent="0" lvl="0" marL="0" marR="0" rtl="0" algn="ctr">
                        <a:spcBef>
                          <a:spcPts val="0"/>
                        </a:spcBef>
                        <a:spcAft>
                          <a:spcPts val="0"/>
                        </a:spcAft>
                        <a:buNone/>
                      </a:pPr>
                      <a:r>
                        <a:rPr lang="en-US" sz="1800"/>
                        <a:t>Train data-</a:t>
                      </a:r>
                      <a:endParaRPr/>
                    </a:p>
                    <a:p>
                      <a:pPr indent="0" lvl="0" marL="0" marR="0" rtl="0" algn="ctr">
                        <a:spcBef>
                          <a:spcPts val="0"/>
                        </a:spcBef>
                        <a:spcAft>
                          <a:spcPts val="0"/>
                        </a:spcAft>
                        <a:buNone/>
                      </a:pPr>
                      <a:r>
                        <a:rPr lang="en-US" sz="1800"/>
                        <a:t>R2-Score</a:t>
                      </a:r>
                      <a:endParaRPr/>
                    </a:p>
                  </a:txBody>
                  <a:tcPr marT="45725" marB="45725" marR="91450" marL="91450"/>
                </a:tc>
                <a:tc>
                  <a:txBody>
                    <a:bodyPr/>
                    <a:lstStyle/>
                    <a:p>
                      <a:pPr indent="0" lvl="0" marL="0" marR="0" rtl="0" algn="ctr">
                        <a:spcBef>
                          <a:spcPts val="0"/>
                        </a:spcBef>
                        <a:spcAft>
                          <a:spcPts val="0"/>
                        </a:spcAft>
                        <a:buNone/>
                      </a:pPr>
                      <a:r>
                        <a:rPr lang="en-US" sz="1800"/>
                        <a:t>Test</a:t>
                      </a:r>
                      <a:r>
                        <a:rPr lang="en-US" sz="1800"/>
                        <a:t> data-</a:t>
                      </a:r>
                      <a:br>
                        <a:rPr lang="en-US" sz="1800"/>
                      </a:br>
                      <a:r>
                        <a:rPr lang="en-US" sz="1800"/>
                        <a:t>R2-Score</a:t>
                      </a:r>
                      <a:endParaRPr/>
                    </a:p>
                    <a:p>
                      <a:pPr indent="0" lvl="0" marL="0" marR="0" rtl="0" algn="ctr">
                        <a:spcBef>
                          <a:spcPts val="0"/>
                        </a:spcBef>
                        <a:spcAft>
                          <a:spcPts val="0"/>
                        </a:spcAft>
                        <a:buNone/>
                      </a:pPr>
                      <a:r>
                        <a:t/>
                      </a:r>
                      <a:endParaRPr sz="1800"/>
                    </a:p>
                  </a:txBody>
                  <a:tcPr marT="45725" marB="45725" marR="91450" marL="91450"/>
                </a:tc>
              </a:tr>
              <a:tr h="808750">
                <a:tc>
                  <a:txBody>
                    <a:bodyPr/>
                    <a:lstStyle/>
                    <a:p>
                      <a:pPr indent="0" lvl="0" marL="0" marR="0" rtl="0" algn="ctr">
                        <a:spcBef>
                          <a:spcPts val="0"/>
                        </a:spcBef>
                        <a:spcAft>
                          <a:spcPts val="0"/>
                        </a:spcAft>
                        <a:buNone/>
                      </a:pPr>
                      <a:r>
                        <a:rPr lang="en-US" sz="1800"/>
                        <a:t>Linear Regression</a:t>
                      </a:r>
                      <a:endParaRPr/>
                    </a:p>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US" sz="1400" u="none" cap="none" strike="noStrike"/>
                        <a:t>140206.61</a:t>
                      </a:r>
                      <a:endParaRPr sz="1800"/>
                    </a:p>
                  </a:txBody>
                  <a:tcPr marT="45725" marB="45725" marR="91450" marL="91450"/>
                </a:tc>
                <a:tc>
                  <a:txBody>
                    <a:bodyPr/>
                    <a:lstStyle/>
                    <a:p>
                      <a:pPr indent="0" lvl="0" marL="0" marR="0" rtl="0" algn="ctr">
                        <a:spcBef>
                          <a:spcPts val="0"/>
                        </a:spcBef>
                        <a:spcAft>
                          <a:spcPts val="0"/>
                        </a:spcAft>
                        <a:buNone/>
                      </a:pPr>
                      <a:r>
                        <a:rPr lang="en-US" sz="1400" u="none" cap="none" strike="noStrike"/>
                        <a:t>136823.99</a:t>
                      </a:r>
                      <a:endParaRPr sz="1800"/>
                    </a:p>
                  </a:txBody>
                  <a:tcPr marT="45725" marB="45725" marR="91450" marL="91450"/>
                </a:tc>
                <a:tc>
                  <a:txBody>
                    <a:bodyPr/>
                    <a:lstStyle/>
                    <a:p>
                      <a:pPr indent="0" lvl="0" marL="0" marR="0" rtl="0" algn="ctr">
                        <a:spcBef>
                          <a:spcPts val="0"/>
                        </a:spcBef>
                        <a:spcAft>
                          <a:spcPts val="0"/>
                        </a:spcAft>
                        <a:buNone/>
                      </a:pPr>
                      <a:r>
                        <a:rPr lang="en-US" sz="1400" u="none" cap="none" strike="noStrike"/>
                        <a:t>0.663</a:t>
                      </a:r>
                      <a:endParaRPr sz="1800"/>
                    </a:p>
                  </a:txBody>
                  <a:tcPr marT="45725" marB="45725" marR="91450" marL="91450"/>
                </a:tc>
                <a:tc>
                  <a:txBody>
                    <a:bodyPr/>
                    <a:lstStyle/>
                    <a:p>
                      <a:pPr indent="0" lvl="0" marL="0" marR="0" rtl="0" algn="ctr">
                        <a:spcBef>
                          <a:spcPts val="0"/>
                        </a:spcBef>
                        <a:spcAft>
                          <a:spcPts val="0"/>
                        </a:spcAft>
                        <a:buNone/>
                      </a:pPr>
                      <a:r>
                        <a:rPr lang="en-US" sz="1400" u="none" cap="none" strike="noStrike"/>
                        <a:t>0.667</a:t>
                      </a:r>
                      <a:endParaRPr sz="1800"/>
                    </a:p>
                  </a:txBody>
                  <a:tcPr marT="45725" marB="45725" marR="91450" marL="91450"/>
                </a:tc>
              </a:tr>
              <a:tr h="655675">
                <a:tc>
                  <a:txBody>
                    <a:bodyPr/>
                    <a:lstStyle/>
                    <a:p>
                      <a:pPr indent="0" lvl="0" marL="0" marR="0" rtl="0" algn="ctr">
                        <a:spcBef>
                          <a:spcPts val="0"/>
                        </a:spcBef>
                        <a:spcAft>
                          <a:spcPts val="0"/>
                        </a:spcAft>
                        <a:buNone/>
                      </a:pPr>
                      <a:r>
                        <a:rPr lang="en-US" sz="1800"/>
                        <a:t>Decision Tree</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t>176951.07</a:t>
                      </a:r>
                      <a:endParaRPr sz="1800"/>
                    </a:p>
                  </a:txBody>
                  <a:tcPr marT="45725" marB="45725" marR="91450" marL="91450"/>
                </a:tc>
                <a:tc>
                  <a:txBody>
                    <a:bodyPr/>
                    <a:lstStyle/>
                    <a:p>
                      <a:pPr indent="0" lvl="0" marL="0" marR="0" rtl="0" algn="ctr">
                        <a:spcBef>
                          <a:spcPts val="0"/>
                        </a:spcBef>
                        <a:spcAft>
                          <a:spcPts val="0"/>
                        </a:spcAft>
                        <a:buNone/>
                      </a:pPr>
                      <a:r>
                        <a:rPr lang="en-US" sz="1400" u="none" cap="none" strike="noStrike"/>
                        <a:t>192208.73</a:t>
                      </a:r>
                      <a:endParaRPr sz="1800"/>
                    </a:p>
                  </a:txBody>
                  <a:tcPr marT="45725" marB="45725" marR="91450" marL="91450"/>
                </a:tc>
                <a:tc>
                  <a:txBody>
                    <a:bodyPr/>
                    <a:lstStyle/>
                    <a:p>
                      <a:pPr indent="0" lvl="0" marL="0" marR="0" rtl="0" algn="ctr">
                        <a:spcBef>
                          <a:spcPts val="0"/>
                        </a:spcBef>
                        <a:spcAft>
                          <a:spcPts val="0"/>
                        </a:spcAft>
                        <a:buNone/>
                      </a:pPr>
                      <a:r>
                        <a:rPr lang="en-US" sz="1400" u="none" cap="none" strike="noStrike"/>
                        <a:t>0.575</a:t>
                      </a:r>
                      <a:endParaRPr sz="1800"/>
                    </a:p>
                  </a:txBody>
                  <a:tcPr marT="45725" marB="45725" marR="91450" marL="91450"/>
                </a:tc>
                <a:tc>
                  <a:txBody>
                    <a:bodyPr/>
                    <a:lstStyle/>
                    <a:p>
                      <a:pPr indent="0" lvl="0" marL="0" marR="0" rtl="0" algn="ctr">
                        <a:spcBef>
                          <a:spcPts val="0"/>
                        </a:spcBef>
                        <a:spcAft>
                          <a:spcPts val="0"/>
                        </a:spcAft>
                        <a:buNone/>
                      </a:pPr>
                      <a:r>
                        <a:rPr lang="en-US" sz="1400" u="none" cap="none" strike="noStrike"/>
                        <a:t>0.53</a:t>
                      </a:r>
                      <a:endParaRPr sz="1800"/>
                    </a:p>
                  </a:txBody>
                  <a:tcPr marT="45725" marB="45725" marR="91450" marL="91450"/>
                </a:tc>
              </a:tr>
              <a:tr h="655675">
                <a:tc>
                  <a:txBody>
                    <a:bodyPr/>
                    <a:lstStyle/>
                    <a:p>
                      <a:pPr indent="0" lvl="0" marL="0" marR="0" rtl="0" algn="ctr">
                        <a:spcBef>
                          <a:spcPts val="0"/>
                        </a:spcBef>
                        <a:spcAft>
                          <a:spcPts val="0"/>
                        </a:spcAft>
                        <a:buNone/>
                      </a:pPr>
                      <a:r>
                        <a:rPr lang="en-US" sz="1800"/>
                        <a:t>Random</a:t>
                      </a:r>
                      <a:r>
                        <a:rPr lang="en-US" sz="1800"/>
                        <a:t> Forest</a:t>
                      </a:r>
                      <a:endParaRPr sz="1800"/>
                    </a:p>
                  </a:txBody>
                  <a:tcPr marT="45725" marB="45725" marR="91450" marL="91450"/>
                </a:tc>
                <a:tc>
                  <a:txBody>
                    <a:bodyPr/>
                    <a:lstStyle/>
                    <a:p>
                      <a:pPr indent="0" lvl="0" marL="0" marR="0" rtl="0" algn="ctr">
                        <a:spcBef>
                          <a:spcPts val="0"/>
                        </a:spcBef>
                        <a:spcAft>
                          <a:spcPts val="0"/>
                        </a:spcAft>
                        <a:buNone/>
                      </a:pPr>
                      <a:r>
                        <a:rPr lang="en-US" sz="1400" u="none" cap="none" strike="noStrike"/>
                        <a:t>5271.99</a:t>
                      </a:r>
                      <a:endParaRPr sz="1800"/>
                    </a:p>
                  </a:txBody>
                  <a:tcPr marT="45725" marB="45725" marR="91450" marL="91450"/>
                </a:tc>
                <a:tc>
                  <a:txBody>
                    <a:bodyPr/>
                    <a:lstStyle/>
                    <a:p>
                      <a:pPr indent="0" lvl="0" marL="0" marR="0" rtl="0" algn="ctr">
                        <a:spcBef>
                          <a:spcPts val="0"/>
                        </a:spcBef>
                        <a:spcAft>
                          <a:spcPts val="0"/>
                        </a:spcAft>
                        <a:buNone/>
                      </a:pPr>
                      <a:r>
                        <a:rPr lang="en-US" sz="1400" u="none" cap="none" strike="noStrike"/>
                        <a:t>32425.59</a:t>
                      </a:r>
                      <a:endParaRPr sz="1800"/>
                    </a:p>
                  </a:txBody>
                  <a:tcPr marT="45725" marB="45725" marR="91450" marL="91450"/>
                </a:tc>
                <a:tc>
                  <a:txBody>
                    <a:bodyPr/>
                    <a:lstStyle/>
                    <a:p>
                      <a:pPr indent="0" lvl="0" marL="0" marR="0" rtl="0" algn="ctr">
                        <a:spcBef>
                          <a:spcPts val="0"/>
                        </a:spcBef>
                        <a:spcAft>
                          <a:spcPts val="0"/>
                        </a:spcAft>
                        <a:buNone/>
                      </a:pPr>
                      <a:r>
                        <a:rPr lang="en-US" sz="1400" u="none" cap="none" strike="noStrike"/>
                        <a:t>0.987</a:t>
                      </a:r>
                      <a:endParaRPr sz="1800"/>
                    </a:p>
                  </a:txBody>
                  <a:tcPr marT="45725" marB="45725" marR="91450" marL="91450"/>
                </a:tc>
                <a:tc>
                  <a:txBody>
                    <a:bodyPr/>
                    <a:lstStyle/>
                    <a:p>
                      <a:pPr indent="0" lvl="0" marL="0" marR="0" rtl="0" algn="ctr">
                        <a:spcBef>
                          <a:spcPts val="0"/>
                        </a:spcBef>
                        <a:spcAft>
                          <a:spcPts val="0"/>
                        </a:spcAft>
                        <a:buNone/>
                      </a:pPr>
                      <a:r>
                        <a:rPr lang="en-US" sz="1400" u="none" cap="none" strike="noStrike"/>
                        <a:t>0.921</a:t>
                      </a:r>
                      <a:endParaRPr sz="1800"/>
                    </a:p>
                  </a:txBody>
                  <a:tcPr marT="45725" marB="45725" marR="91450" marL="91450"/>
                </a:tc>
              </a:tr>
              <a:tr h="655675">
                <a:tc>
                  <a:txBody>
                    <a:bodyPr/>
                    <a:lstStyle/>
                    <a:p>
                      <a:pPr indent="0" lvl="0" marL="0" marR="0" rtl="0" algn="ctr">
                        <a:spcBef>
                          <a:spcPts val="0"/>
                        </a:spcBef>
                        <a:spcAft>
                          <a:spcPts val="0"/>
                        </a:spcAft>
                        <a:buNone/>
                      </a:pPr>
                      <a:r>
                        <a:rPr lang="en-US" sz="1800"/>
                        <a:t>Elastic Net</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t>177834.94</a:t>
                      </a:r>
                      <a:endParaRPr sz="1800"/>
                    </a:p>
                  </a:txBody>
                  <a:tcPr marT="45725" marB="45725" marR="91450" marL="91450"/>
                </a:tc>
                <a:tc>
                  <a:txBody>
                    <a:bodyPr/>
                    <a:lstStyle/>
                    <a:p>
                      <a:pPr indent="0" lvl="0" marL="0" marR="0" rtl="0" algn="ctr">
                        <a:spcBef>
                          <a:spcPts val="0"/>
                        </a:spcBef>
                        <a:spcAft>
                          <a:spcPts val="0"/>
                        </a:spcAft>
                        <a:buNone/>
                      </a:pPr>
                      <a:r>
                        <a:rPr lang="en-US" sz="1400" u="none" cap="none" strike="noStrike"/>
                        <a:t>175442.39</a:t>
                      </a:r>
                      <a:endParaRPr sz="1800"/>
                    </a:p>
                  </a:txBody>
                  <a:tcPr marT="45725" marB="45725" marR="91450" marL="91450"/>
                </a:tc>
                <a:tc>
                  <a:txBody>
                    <a:bodyPr/>
                    <a:lstStyle/>
                    <a:p>
                      <a:pPr indent="0" lvl="0" marL="0" marR="0" rtl="0" algn="ctr">
                        <a:spcBef>
                          <a:spcPts val="0"/>
                        </a:spcBef>
                        <a:spcAft>
                          <a:spcPts val="0"/>
                        </a:spcAft>
                        <a:buNone/>
                      </a:pPr>
                      <a:r>
                        <a:rPr lang="en-US" sz="1400" u="none" cap="none" strike="noStrike"/>
                        <a:t>0.573</a:t>
                      </a:r>
                      <a:endParaRPr sz="1800"/>
                    </a:p>
                  </a:txBody>
                  <a:tcPr marT="45725" marB="45725" marR="91450" marL="91450"/>
                </a:tc>
                <a:tc>
                  <a:txBody>
                    <a:bodyPr/>
                    <a:lstStyle/>
                    <a:p>
                      <a:pPr indent="0" lvl="0" marL="0" marR="0" rtl="0" algn="ctr">
                        <a:spcBef>
                          <a:spcPts val="0"/>
                        </a:spcBef>
                        <a:spcAft>
                          <a:spcPts val="0"/>
                        </a:spcAft>
                        <a:buNone/>
                      </a:pPr>
                      <a:r>
                        <a:rPr lang="en-US" sz="1400" u="none" cap="none" strike="noStrike"/>
                        <a:t>0.573</a:t>
                      </a:r>
                      <a:endParaRPr sz="1800"/>
                    </a:p>
                  </a:txBody>
                  <a:tcPr marT="45725" marB="45725" marR="91450" marL="9145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type="title"/>
          </p:nvPr>
        </p:nvSpPr>
        <p:spPr>
          <a:xfrm>
            <a:off x="311700" y="206477"/>
            <a:ext cx="8520600" cy="67842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CC0000"/>
              </a:buClr>
              <a:buSzPts val="3600"/>
              <a:buFont typeface="Times New Roman"/>
              <a:buNone/>
            </a:pPr>
            <a:r>
              <a:rPr lang="en-US" sz="3200">
                <a:latin typeface="Times New Roman"/>
                <a:ea typeface="Times New Roman"/>
                <a:cs typeface="Times New Roman"/>
                <a:sym typeface="Times New Roman"/>
              </a:rPr>
              <a:t>Heteroscedasticity Plot</a:t>
            </a:r>
            <a:br>
              <a:rPr lang="en-US" sz="3200">
                <a:latin typeface="Times New Roman"/>
                <a:ea typeface="Times New Roman"/>
                <a:cs typeface="Times New Roman"/>
                <a:sym typeface="Times New Roman"/>
              </a:rPr>
            </a:br>
            <a:r>
              <a:rPr lang="en-US" sz="3200">
                <a:latin typeface="Times New Roman"/>
                <a:ea typeface="Times New Roman"/>
                <a:cs typeface="Times New Roman"/>
                <a:sym typeface="Times New Roman"/>
              </a:rPr>
              <a:t> </a:t>
            </a:r>
            <a:endParaRPr/>
          </a:p>
        </p:txBody>
      </p:sp>
      <p:sp>
        <p:nvSpPr>
          <p:cNvPr descr="data:image/png;base64,iVBORw0KGgoAAAANSUhEUgAAAYUAAAD4CAYAAAAD6PrjAAAABHNCSVQICAgIfAhkiAAAAAlwSFlzAAALEgAACxIB0t1+/AAAADh0RVh0U29mdHdhcmUAbWF0cGxvdGxpYiB2ZXJzaW9uMy4yLjIsIGh0dHA6Ly9tYXRwbG90bGliLm9yZy+WH4yJAAAgAElEQVR4nO2de5Bc9XXnv6dbV6JHpOiR0RJoEFIoIoJW0YyZBRJSKYskDEYBxuYhCK51HhW2tkzVSiGzGRY2kmxVmI2CUVKbdYIrVOwFw4jXWBgnAgelUqWsMCPPDLIAJRJCj4YYxVITR9NoenrO/tH3tm7fvr/76L7P7vOpmpqZX9/uPrfv7d/5/c6TmBmCIAiCAACZuAUQBEEQkoMoBUEQBKGOKAVBEAShjigFQRAEoY4oBUEQBKHOgrgFaJcLL7yQly9fHrcYgiAIqeHCCy/Erl27djHzzdbHUq8Uli9fjomJibjFEARBSBVEdKHduJiPBEEQhDqiFARBEIQ6ohQEQRCEOoEoBSJ6kog+IqIfmsY2E1GRiKb0n1tMjz1ERIeI6CARDZrGb9bHDhHRSBCyCYIgCN4Jaqfw1wCavNgAHmfmPv3nuwBARFcDuAfAKv05/4eIskSUBfDnAD4L4GoA9+rHCoIgCBERSPQRM/8DES33ePjtAJ5l5rMAjhDRIQDX6o8dYub3AICIntWPfTsIGQVBEKJkfLKIbbsO4oNSGZfkcxgeXImh/kLcYrkStk/hASJ6Szcv9epjBQDHTcec0MdU44IgCKlifLKIh17cj2KpDAZQLJXx0Iv7MT5ZjFs0V8JUCl8DcAWAPgAfAngsqBcmovuJaIKIJk6ePBnUywqCIATCtl0HUa5UG8bKlSq27ToYk0TeCU0pMPOPmLnKzPMAvo5zJqIigMtMh16qj6nG7V77CWYeYOaBpUuXBi+8IAhCG3xQKvsaTxKhKQUiutj07+cAGJFJOwHcQ0SLiGgFgCsBfB/AmwCuJKIVRLQQNWf0zrDkEwRBCItL8jlf40kiEEczET0D4DMALiSiEwA2AfgMEfUBYADvA/gvAMDMB4hoB2oO5DkAX2Lmqv46DwDYBSAL4ElmPhCEfIIgdAZpcd4OD67EQy/ubzAh5bQshgdXxiiVNyjt7TgHBgZYah8JQudjOG+tE+2jn1+dSMWQdAVGRPuYecA6nvqCeIIgdAdOztskTbYGQ/2FRMrlhigFQYiZpK8ok0KanbdpQpSCIMSI1SRixLMDEMVg4YKchlK50jSeBudtmpCCeIIQI2mOZ4+S8ckizszONY1rGUqF8zZNiFIQhBgRk4g3tu06iEq1OSjm/PMWyI4qYEQpCEKMpDmePUpUSrI002xOEtpDlIIgxMjw4ErktGzDWFri2aNElGd0iFIQhBgZ6i/g0c+vRiGfAwEo5HOJjbuPE1Ge0SHRR4IQM2mNZ48S4/OR0N3wEaUgCEIqEOUZDaIUBEFoibiT7uJ+/05FlIIgCL7xknQX5qQtSX/hIY5mQRB845Z0F3bnsU5L+hufLOKG0dexYuQV3DD6eqwd2kQpCILgG7eku7An7U5K+kta605RCoIg+MYtb0A1ORcDmrQ7KW8habseUQqCIPjGLW9ANTkTEMgKuJPyFpK26xGlIAiCb9yS7oYHV4JsnsdAICvgTkr6S9quRzqvCUKKSXJY5vKRV2zHCcCR0XX1/5N8DkHgdn5xdZSTzmuC0GEkPSyzkM/Z+hDMK+DxySKGn5tGZb62OC2Wyhh+bhpAMs6hXbxco6Rla8tOQRBSyg2jr9tOuoV8DntGboxBoka8rID7trxq2zgnn9MwtemmyGQNiyRfI9kpCEKHEYeD0o+px8sK2E4hOI2njaQ5kb0gSkEQUsolHswzQdKKuaqdekXjk8Wm56bN/xD1NQoCiT4ShJQSdVhmGPH0vT2a8jFrAlfSkry8kMbQWVEKgpBSog7LbNUU4lTCYdOtq6Bl7YJXmxVO0pK8APfyFGkMnRVHsyAInmjFaWrnbCbU8hUKuvkHADaMTdk+3xy+umLkFdjNVtYQ16iIMpQ0DLOZytEsOwVBEDzRiinEbnVvTOxmn0TBQwJX0pK8otq5RG0260qlkKSKhIKQFloxhbiZloxJ1IvCSZp9PqrIoqjNZoFEHxHRkwB+HcBHzPwf9bElAMYALAfwPoC7mfk0ERGAPwVwC4AZAL/JzD/Qn/NFAI/oL7uVmb8RhHxmkp7wIwgqkhB5o4omUsmmir4x80Gp7Cl8NWlJXlFFFkUd1hpUSOpfA/jfAL5pGhsB8HfMPEpEI/r/fwDgswCu1H+uA/A1ANfpSmQTgAHUdpj7iGgnM58OSEYAzlpXlIKQVOJazHhRRHaybRybwnMTxzAzO+f6HsYk6iV8NUktOYcHV9r6FILeuUQd1hqI+YiZ/wHAKcvw7QCMlf43AAyZxr/JNfYCyBPRxQAGAbzGzKd0RfAagJuDkM9MGpNJBCGOyBuvtmyV32DP4VM4PeOchJb08EwnooositpsFmby2kXM/KH+978AuEj/uwDguOm4E/qYajxQ0phMIghxLGa87qr9yNDbo6Fn4QJX808STGVeiGLnErXZLJKMZmZmIgos9pWI7gdwPwAsW7bM13Oj2vIJQpDEsZjxqoi8+A0MSjMVTP6hc00jP6aytCgPg1bljdJsFmb00Y90sxD03x/p40UAl5mOu1QfU403wcxPMPMAMw8sXbrUl1BpTCYRhDgib7yGgKp6J/h5TTNeTWVBhmqqIhKDjFRMS0Z2mDuFnQC+CGBU//1t0/gDRPQsao7mj5n5QyLaBeCPiKhXP+4mAA+FIZgXrZu2FYjQ2diZENZetRTbdh3ExrGpUO5Rr7vqof4CJo6ewtN7j9kml9k91+n75XWHElTQiGpnMnH0FF7YV2zZuW89xzNn51IR5BJUSOozAD4D4EIiOoFaFNEogB1E9DsAjgK4Wz/8u6iFox5CLST1twCAmU8R0VcAvKkf92VmtjqvI0HCVoUkYl7MhH2PGhNauVJFlghV5noGst3rbx1ajYHLl2DLywdsncu9PRo23boKQ/0Fx0l497snlYolQ9RQJC8oP4tKuTzzxnFULRUfvE7idueoImlBLoEoBWa+V/HQr9gcywC+pHidJwE8GYRM7SBhq0LSCXKVbF2xA2iY0KrMINQmNsOEY/ceQ/0FbNt10FYp9Cxc0LDbsZP9qb3HHGWtMjcovqD8LKpJ2aoQ3I43Y3eOKqzKLm6kdLYNErYqJJ0g7lG71eyGsSkQAdb50K40hXnXYigW1SrfLFc736NypYrNOw9g266DKJbK9TpKBq34WVTKxdgh2R3vhp9ztCq7uBGlYIOErQpR0arvKoh7VLWadauRWa5UseVl9cSsktf8t9doJTtK5Uq9CQ+jucCe34lV5Tu545pCg0/BGPfiF1GdY2+Phn8rz7VsloqCrqx95EbSaqwInUk70ShB3KPtrNhPz1Tqk56bQvBSw6gdDIWwZ+RG35Oq1XcCnItI3Dq02jZSEQD6v/wqNoxNKa+d6vpsunUV5tswS0WBKAUbJGxViIJ2spSH+gu445pCfSLLEuGOaxqj6tzCKcPe+aq+O3bfL68hrSqKpbLv0E6zUgZqZhxDgRnyDvUXsGfkRhwZXVcvD/7Qi/tt/Sbma+c0hySt2qsVMR8pSFKNFaEzaccvMD5ZxAv7inUzRJUZL+wrYuDyJY4RPsA5u7Wd2SQo8jkNixfVMpftnNPW79fykVfafk+/dvlWnPVuDmTztVPNIUlPoJWdgiDERDsrRrddhpddiLGazefULTENjJV8IZ9zPV7LEM7Mznk2i41PFus7nnbwUwtqfLKo9Gs4KWU3he3l2iXdEiE7BUGIiXZWjG67DK+7EGM1a3aaZmyibsx2e7duajOzc03mlXKlig1jU/XeCdZ8C1X4p1+Mid7JCWy8pwqnid3JSe5ntZ9kS4TsFAQhJtpZMbrtMvzuQsy2c7f4fDt/xn3XL8P7ut295FAZ1bpr8BPPn8247yayesy/kwPf6T3dJnaVkzyf0xK12m8H2SkEjJTHEPzQ6orRbZfR6i5kfLKoDDE1FIqbP8Mt5NRst/cacWOEm24cm3KMdqoyK01nxk7FSTa3iT1pjX7CQJRCgEh5DCEq3CanVievbbsO2k66BNQVipuD1osD21AGbgokp2XrYaAq2cwU8jlHReOUV1HI5xJXsTQOiAOy5cXFwMAAT0xMxC0GAOCG0ddtb3DDFisIdsSxu1S954qRV5QTL8F74tnCLGG2qp5bjO/EI+P7leUtjN0BAE9RUoYCcdsNALDNhO4U849XiGgfMw9Yx2WnECBSHkOw4jbhx7G7fGR8f0NFU/N7Ok36hn3eSwazk0IwzFjjk0U888Zx22OyRPVw1pnZ5uqi5uPsivW5KRFGLbu4NFPpSBNQO4ijOUCSnpQiRIuXjOWo22yOTxZtS1wb7+kl29goLdEqd1xzbuJWObWrzPXPzKml57yNQjAc+G5hrp9U5vH4+r6WMqE7GVEKAeJWeiDIhh1C8vEy4Ue9u3SyyxdLZWwcm8KiBRn09jjnIhjhp60ohxf2FbF554FAkuZUynaov6AsJ2EQdo/rtCJKIUCcQgzT0nVJCA4vE37Uu0s3ZcOoFZz7pDLveJzhEzgyug4Fn7KWK9V6QbugsJvgg65m2i2IUggYa60UtxryslLpXLxM+FEXX/SqbMqVKpzSAqwF7jSbgz2kFfgiS+S4M7HWP/JiChPTbjOiFCJCnNDdh5cJP+qSB34qlM6zfcKYddIY6i9g211rGspfLF6Ybal0hdMz5plddyYbx6awXDfPAqh/tnavnaR6Q0lCQlIjQhWuai4cJlEQnUcSkxmtMtmVpTBwiul3CrNW3e/t4FRmww5rmGkSr0WcqEJSRSlEhN2NrGUIIKBiCd8z97MVOoMk5SLYHbdhbMrXaxOAI6PrlI875Tu0yg1XLMHTv/sLALzLLDlCalRKQcxHEWFnJjj/vAVNCgGoNTARJ3TnEEeQQdjv6WaLD8NW/4+HT9XlH+oveHJwi3nWP6IUIsTqhHYqHCZO6M4hjiADt/c0h0c/uGPa8bVascWvvWpp241zrDDQ8JmJIzkcRCnEiNsNWyyVJZ+hA4gjyMDpPccnixh+brq+i3ArW23OSfDiCDcK5oVhmDb7Kcy7b0AcyUEhZS5ixEvhMCmql35UpSPCXMU6vefmnQdQmfc+ZTvZ5ccna4loRt5Bb48GZoTSzQ2oTfzjk8WmHhCFfA5rr1qK3e+eFEdym8hOIUa8dr4ytv2SEZ1OnEJTw7qmTu/pN3HszNk5W7mMHYf59U7PVAJPTDNjmJDsfCYv7CtieHAljoyuw/DgSmzbdVC+Ky0g0UcJwVj1uJURVnW7klVRsrGLBAKaC7eZwyjbjVhSPb+Vfsh2VUTDCDv1glO1VuO74PS5hk1aQl+lSmrCMWq0q75oWaKmLbldlcsk3nydQjtfdrsa/DeMvu7oDA6rempvj+ZYZM4Oa0N7px7HrZLNEKoms5ZTsx8nn4lbv4dW8BPem/aeKmI+Shiqbb+bM7BcqeLBHdOp3yYn1UQWRohnqxObVS67z8tJ3k23roKW9R8bZO5/7NTjGPCX0ZwlwheuX4bH7lrT4NC+7/plShOYUwmRoB37fq59J5SzCX2nQETvA/gJgCqAOWYeIKIlAMYALAfwPoC7mfk0ERGAPwVwC4AZAL/JzD8IW8YkoeqY5aVxSJW54cuahi2smSSvssJYfTo5g71MbE6fl5O8e0ZuxMTRU8rmNiqMSd6tr3KGgNm5edeFDFDbDRx+9Jb6/9bPcuDyJfV7P0Pn2mpqiuWs4WwO0rHv59p3QjmbqMxHa5n5X03/jwD4O2YeJaIR/f8/APBZAFfqP9cB+Jr+u6tQtfvzktpfrlSx5eUD+KQy3zBZbBibwpaXDyQqU9qu3ELQE29QhPFld+qjrFoEmCc2p8nKTd7vTH/oW94qM8Yni67nPM9wLVttcEk+p/S3GGP5Hg0Zqr2ugaqI6+53T7bcn1qFn2sfR6RZ0MRlProdwDf0v78BYMg0/k2usRdAnogujkPApGFEKnnh9EzFVnmcnqlg49gUHhl33vpHgd2WXGXnTsIqK4wS107F8LwU03OarNzkbTVC6KEX9yPv0mvBKwRg+ady2Dg21XAfDD83jeHnz+VRnJ6pwGsE7QelclP+guGPM6KW/OLn2kdd9TYMotgpMIBXiYgB/CUzPwHgImY2lir/AuAi/e8CAHN/vhP6mP9lTQcy1F/wZEZyggE8vfcYBi5fEuvq280EYSYJq6wgV59enJYqM6L5OKdVadCrZYNypQoCe2rJ6QQB+MUrluAfD59qeh0/ORRW8j0abhh9HR+UyjhPtzEZZqxWzZF+PkvVdQNQlyvp5twolMIvMXORiP4DgNeI6F3zg8zMusLwDBHdD+B+AFi2bFlwkqYALwlvbhix3nHelF5X/0lZZXmZpL3gx2+iMiMaOE1WbvK2EoFkMOPSgMcNo+CjUxe4VshmCKdnKvXzKtvI2Yo50u+1t163JPvK7AhdKTBzUf/9ERG9BOBaAD8ioouZ+UPdPPSRfngRwGWmp1+qj1lf8wkATwC1PIUw5U8axk304I5pT448FXHEl5tRrXKTVko86JjzVh3WTnJseflAfSJctCDjSe51P3+xb0ezH4zraHeN//2TOQDBmAUNX0OG0BDO6kQr976bgnYijCCFMAk1eY2IFgPIMPNP9L9fA/BlAL8C4McmR/MSZv7vRLQOwAOoRR9dB+DPmPlap/folOQ1v3itKe/EDVcswV0DyxomFbuEuDCScezkjzLByAtByuiWnEgAHl/fZ/s528lhXKfeHg3//slck8nFGvNvTYpr995xY/v6Pgz1F9C35VWl/yJL1PLCRssAILKtMuxGlqgh4ilsVGXE3cqPh01cyWsXAXipFmmKBQC+xcx/S0RvAthBRL8D4CiAu/Xjv4uaQjiEWkjqb4UsX2oJYsew5/Ap7Dl8qmHMmhA3cfQUXthXbNj6bhybwoaxqbYyqYMyx4RJUCs8L5PwBTkNw89N1yd3w+GqksO4TioTkHXVbJbbjz/HTJYIP3XeAlcndW+PVv98nI5tZ6dbswy19vx23rcV0haRFKpSYOb3AKyxGf8xarsF6zgD+FKYMnUSxhcvrFVfuVLFt9441hT5EVQmdTtb8igIKgzVyyR85mylKcyyMs8NxebaxZC7VdNhlRlu+Wg5LYtNt65q6fWjwksfhiAZHlyJ4eenG3Y1WpYS4SuzQ8pcpBxjUn34pf04Mxu8YnAz0ybNNupm6vJjCgtqhedFiah8t6VypS0zi5kMEVa0UPfIgNC8M8lpGZynZVGaqbS122s3msnP+6y9amkE72TBenIJ9oSKUugAjBX3I+P78fTeY5Hfb0nIIwCcozwANK263XY6qkgvo2qo18lPpVy8EpS5o93XsXv2ksWLHMtqe6GdSCi/GCHZT+09FkghSS+LjG27Djb5fCrzXC99kTQTqlRJ7UDMN2omoFWmE8ZK1vgdV217VTHB3h6tIcPbilu/ALMj3sBPU/h2HLuLF2aR71nYklLp7dFQmqmEfg8YVUtbOedshpBBe7kJ7aBlCYsXLsDHZf87Ha+BCE79qq2Vj6MMtpAezV2Eue3nY3evcW1Z6Ac7k7Ix4ZiThJ7aeyzSnsSAeseiyvB2ex5Q+yx7FjZvqK2tLZ0KpvnJRrcyOzePtVct9X0Ne3s0TP7hTTgyus5zyYlWsTtnr87s6jwHohByWha9LWRaV6qMUrlSP4cNY1Po2/Kqp3vVa/E7lbnRrvJxEnqniFLocNqZkOxgwHP1SzNRVIpsNZrD7XluDmcvk4PXRvNWKvOM3e+e9HUNrc7eC1yaOAWF+ZyjNClmifDo51dj062rmpRnK32iS+WKp0WM10AEv5WPDQUb9aLKQJRCFzDUX2hpIlfRqiki7IlC9eVz6mznJWParfZNO5ODF4x6Pk441fnxc+kXLci0NJEaGOccZbjlvdddVverWWtJ3Xd9axUPvCxivNZEsuuweJ6WUd6XTjuIKBCl0CXce91l7geFjBH9otoOt7tlVhWY23xb8woSqJlYrPZbOxnsJnNzFIufyeGOawq+J13jdVSTO9E5hWOt8zM+WUTJhxM3p2Vx3/XLWlYMxjU+c3aupZ4NrfDCvmKDqc7ot/BBqYzd755ETlVn2wW3RYzf4ndn586FmJ2eqeDM7By0TONn5LSDiGr3JY7mLuKR8f2hljbwg52jNswMZ6sj2M4RDqjbY04cPdUU2WU85vQ8u25rKqexliWAG52u5te5+n/+jW3doR4tg97Fi5TtKWdm53xF99Qc89V67SDDVu83QkjLEM4/b0E9XNWp10G7GMECRt9o82eYodrq2+q7WLwwi9m5eaVPwykAwcBriLNTEETPwsayLqrMdy/y+EHlaBal0IU8Mr4fT79xDHFf+iwRHrt7jWsbUuOYoFApoEULMraJYoZpxumL6nVycIpEyec0/Pqai+vKKt+jgRn1yBinEhmAfcgooeZTaCcBLqdlccc1BYy9edx3WQm7iSysMhvb1/c5Jvvlc1pTlJHX6LJ28VPqIqoSMKIUhCbc6vFEgXGzbxybUk6WBOC+65dh61AwDnO/DefdJl0/9Wvc3lvLENZfexle+kGxKRlRleDltBsIKiksn9Nw5mxzjSWvz918W2NzpzByaqzhnXaPqybWMOp7mVFdd9XqP2x5AFEKggN+J8mgcaqoaWAUjHP7YlhXfnYTktNq3Q4vOwWvhLFK/sL1y/Cd6Q8DK4cRBlqGsO2uWsWbOBcifnd2QZHEApCSpyAoaTUqJihK5Ypr6QEGsGFsCstHXlHGkY9PFjH8/HTDirlUrmD4uemG41WO4d4eTek49OJU9OooN8pbB8Xud0/i4wQrBKDmJ9ny8oF6qGVcfFAqu+aVhIFTl72kITsFAUD8pqR8G3Zvwxb/zBvHlZEb5hW906oNUJcdcOolXCyVm0w1XpzpQVFos5SGEzkti/O0TGSlKNohn9NwZnZO6fsIcteXduIqnS2kBCPOe3yy6GjfD4t2TB+lcsU1qsoczmcu210sletx4UYZ8kI+58lUZS0rbv3MypUqNuhlxvM5DWfnzkX0BM3pM2ehZZojbILg08suwIEPfuLpWKPpTRzktCw231ZL2lM5j4cHV2Lj2JTt85NSwytuZKcgNJGk0NWg8BsF42WVH1VlTz8kUaawMOpC+a2I6xTpNs+cmMJ0KoLyh4ijWfBFpymG7ev7ADSahtzi982KJG5nvB/MRd7ylpyDOFF1iWuVVjuXeTHjxe0EVhGkw1rMR4Ivtg6txsDlS/DQi28lYkIJAmtZbTeKpTJuGH0dH+gOybRQqdaa4RhZvZfkc1j+qRz+8fCp2M5DyxI+qVQDNW9dks+1tGq2dv2zqyKb1D4hdvdt0LLKTkFwxfzFS+PdElSTGiE5GLkrZp+OMf6LVyzB+z8ue1YUSe2hbOBlZ9OKrBKSKrSMuRR31K0MgyAshZDTsrjhiiWhvLbgDAN4au8x297Vew6fagg33TA2hf4vq8thq0KUGYi8bLUdXsqQB1mAUJSC4Iu4cxqSRIaAuwaWtVxwzY5oSsh1H6dnKhh+ftp2gne6p6MuW22HW1SUl0q/fhCfguALYxv+P158y7Y4WzdxZraK39sxFWgIJiPcnINuplKtJdBZTUnWEGUr5rLVcbTOdKp7FURLUSviUxBaptMilJKAl5IfQns4TaRJbJ0ZVokM8SkIgbN1aHU91FNonwyAM7NzohBsyOc0bF/f56thkAonk1ArrTPDJuoSGWI+EtpiqL+AiaOnZMcQAPMA5n2Wpk4afiO9zIXynDLpf33NxXjoxf2BlXtXhXEOD660XZWrHL1RKXCj4kAUyE5BaBtjxxBky08hnfiN9KrMc31yzvfYt6dcvDCL3e+eDLxmlJ0DV7UqV0XdERB7dFLQyE5BCARjFTP8/LTvRixCd2NMzqq2oTOzVczM+l+R53MaiNQd4zJEGJ8s2jqe7VbldjsZBhKV5BYEslMQAmOov4Btd66pt28UBC8YdnynXteqXYSKQj6HqU03YfIPb8L29X22IadVZmwcm8Ij4/tdX2+ov6A0bbmFjLbbezxqRCkIgTLUX6h/EeXmErxw5uxcrReGomfF2quW4t8/mfP8esZzjIl4266DuOOagq15kwE8vfeYp4laZUJyShyLo3dDuyTue0tENxPRQSI6REQjccsjtMZQfwFfXd8XaGKX0BlYp+ZSuYKHXqyt1u3s+bvfPem5ZpIRJfT03mMNE/EL+4pKfwcDeHDHtOtK3kujJSt22chRRS21SqLyFIgoC+CfAPwagBMA3gRwLzO/rXqO5CkkH1VzdEEwkyHgq3c397Hw2z5VhdfIqCB7OSe5rlJaqqReC+AQM78HAET0LIDbASiVgpB8DMdd35ZXE91HWIiXea4FKgBomGidMnr94DUyyqnqqN/QUJXsQdYqCpqk7e0LAI6b/j+hjzVARPcT0QQRTZw8eTIy4YT22HzbKmgZCVsV1FSq3GRaiaPeVlBd2FoxOcVN0nYKnmDmJwA8AdTMRzGLI3jEWGF1Uo8GoZHeHg3M7bVXNSZks6km36Nh0YKM8nX9Js3lcxo+LldseykAwa3krb0bkt7VDUieUigCuMz0/6X6mNAhmHtBb1D0yhXSh5YlbLtzTX2yWz7ySsuvZTTPMWcWn56pIKdl8YXrl2HszeMNuTBalrD+P13W1FvBicWLFmBq003KukJBruSjzEYOgqQphTcBXElEK1BTBvcA+I14RRLCoJ7s9tx0KM3mhWipVhkPv7S/bUWvZQnDgyuVUTuvvPVhcxNqBgYuX4KBy5c0rMjPnJ1T7iyM3UgaV/JhkyilwMxzRPQAgF0AsgCeZOYDMYslhIT1C3mBvqUXFZE+5lErJd4OvT0aNt26CkP9BWxUKBe7CDajVMaekRsbJvPxyaKynpLZPJS2lXzYJEopAAAzfxfAd+OWQ4gG6xdyfLIYeI8CIbkU8jnsGbmxadxvxJGqjtHE0VN4eu+xBhHcN14AABTzSURBVMVgNQ+10ue5k0mcUhC6G+PL6FQxU/BOTss6OmjjxJx5bDiTz1aqLTVvUjmGtw6tbjIrmSd9q0/ByDgG0LWKQZSCkDhEMQRHuVINvLpoUBC4wWncTnKj1TFsXf2vvWopdr97Eh+UyvWQ16H+gmPGsSgFQUgQqq2/0Dl43REYNYdU5qTeHq3JBGld/Zv7fZh3A6p8hKDyFNJI0pLXBKHO1qHVeHx9X70WjtCdfFAqY3hwpW3io5YlbLp1VcOY3erfirEbcKrM2q2IUhASzVB/AXtGbsSR0XXKKpVC+yRZ6V6Sz9VMPXetQT53roR2b4/WkBth4HWVbyibtGUch42Yj4TUMDy4UvwMIUFoDv9PAhmc8xd4DR31GrlkNMi545pC3d8g0UeyUxBSxFB/AfddvyzRq9q0ktSiI/MAJo6e8vUcP7WSjLLaw4MrcWR0XVOuQzciSkFIFYafQfpBdw9P7T2G/i+/6rkxjV2f5S9cv0xpfkx6f4OoEfORkDokZLX7OD1T8ZU/oDI1qfobdHO0kRXZKQipxDAlCcFiNLsPGi1LDU7iVghiRe8n2ihtvZWDQpSCkFq2Dq3G9vV96JGWn4GQQa3nxeN32ze6bxUjSmjzbavaft0PSuW2Jmuv0UZp7K0cFGI+ElKNuRS3VFxtj9/Qd15GnH+G0HYNqixRvcidgZFprOpl4MQFOa2tshReq6J2c6azKAWhIzB/2YNo3diNfGf6w4aeBCqFYBSx89IzocrcMGlbr5OfUFgtQ/i3TypNcvmdrL2EtnZzprMoBaFjMO8arI1TBHe8Fs0zJsaCx3yAcqWKDWNT2LbrINZetbRB8XhVCPmchjOzc5hXxM4GPVmnsbdyUIgxVug4zCGJQvAwgL4tr2LtVUt9+QiKpTKe3nvMt7Iu5HNYvGhBQ7c1K0E7irs501mUgtCRGOUxtq/vi1uU1GBTWkhJqVzBU3uP4dPLLvBVm6oVF8XM7JzjjiQMR7FdrsOjn1/d8f4EACD26ehJGgMDAzwxMRG3GEKCue/r/w97DvvLihW8s319H4b6C7hh9PXQ/Dkq30OWCI/d3Vz/SCWL4Q+RxjoAEe1j5gHruOwUhI7n6d/9BXxBymMgQ7CtNNoum3fWOuauvWppaJ8xo7loX07L2ioEQO1jKJbK6NvyKoafn+7KcFMviFIQuoKtQ6txZHQdtuuluAF0XamMeQbOPy/42JJSuYJHxvfjhX1F3+YhPzkmDHg25zg5hEvlSpN/QkpdnEOij4SuwhqOqCp70Kmcnqmgt0drq8uZHa02Q+pdvAiLZuc8yaPq52zH8OBK3xFoThFM3WRukp2C0NV0Q4ihGSLg4xD6NbeqWD8olbHpVvdMZ7+RP61EoKnuhW7LbhalIHQ1w4MroWW7x4zE3H6WcpAYDXRUVU3bifwxItC8KAYnpeOU3dyJiPlI6GqMiebhl/bjzGx4yW4Ls4RZhzj7bkTLku8GOq1gZ0rSMoTzz1uA0kzF1RzUbdnNohSErsecCb155wHbzF5jEmnVFi8KwYaIPhKv9Y5UdFt2s+QpCIKF8ckitrx8oK4A8jkNm29bhYmjp/DU3mMxS9dZmJ3HSXXm2pVNyWnZ1CezqfIUZKcgCBZUpgwjHl8IjqJeChuA7+qnUSmRdncaaUN2CoLgES9VQQV7nKqhalnC4oULbM12qjDUTl29R0nkGc1EtJmIikQ0pf/cYnrsISI6REQHiWjQNH6zPnaIiEbCkk0QhOgo5HO4zyGjvFJlZYVWlTO32yKCoiRs89HjzPwn5gEiuhrAPQBWAbgEwPeI6Gf1h/8cwK8BOAHgTSLaycxvhyyjIHgijKSvIAmiKU4YFEtlvPLWhy35lc3OXKuvx45OjQiKkjjyFG4H8Cwzn2XmIwAOAbhW/znEzO8x8yyAZ/VjBSERbLp1Vcs5DVG0DJ1nf5VOreS0TP35WaJ6rkAQuCnT3h7NsVT1+GQRw89Pu77OBW32gfZDp/ZwDvtOfYCI3iKiJ4moVx8rADhuOuaEPqYab4KI7ieiCSKaOHnyZBhyC0ITQ/0FbLtzTT2pqrdH81xg7o8+//OhFKOz0s5OoVyZx6IFWWxf34fDj96CrUOrbfsKhMG6n7/YsVT1tl0HHfspGERVzqqTs5zbMh8R0fcA/LTNQw8D+BqAr6DmX/oKgMcA/HY772fAzE8AeAKoOZqDeE1B8II1MsmIgHEqGa1l9EltnkFUyypuBz8tLM3kcxpK5Yrj862tLa2RN2F92Z7aewxP7T2GfE7D43opbjNezUKliMx7ndzDuS2lwMy/6uU4Ivo6gO/o/xYBXGZ6+FJ9DA7jgpBIDCXh1EugMo/6Y0EE+xnVQv30LiDUah4V8jmsvWopnnnjOKoKYawTsFkRhh2BVSpXMPzcdP1/QxlliJTymokqoayTs5zDjD662PTv5wD8UP97J4B7iGgREa0AcCWA7wN4E8CVRLSCiBai5ozeGZZ8ghAkUbZpzFKtPIQfcxTrP8VSGS/sK7pOsCozSD4Cm31lnrF554EG84wXhRBlu0yV8umELOcwfQp/TET7iegtAGsBbAQAZj4AYAeAtwH8LYAvMXOVmecAPABgF4B3AOzQjxWExDPUX4jMnl1lxlB/Aeuvvcz9YBvcykkzgOHnpm0Vw+bbVrXlzPZKqVyxldP83jktg94eLZZ2mZ3cw1mS1wQhIB4Z3x9JGQwjoatvy6vK+P4g38dK2O/rBAE4MrquaTyOEhlJLcvhFSlzIQghs3VoNQA42uuD4MzZOYxPFkOfmFX28bgUAmAfcmrNbvZSIsMNLxN+mJVd40T6KQhCgGwdWo3Dj96C90fXhdbus1Su1Ce9VvAqFQO28fdxtjE9MzvXJE/Q2c2dHG7qBVEKghAS917Xms3fC+VKtSXbPhHwi1cs8Zx7YDchhrkLcqNS5abJPuhIoG4voSFKQRBCYuvQanzh+mWhvf48oynDOkPNY2aYgR8c+xh3XFNoSMJzyri2TohBZTm3inWyDzoSqJPDTb0gSkEQQmTr0GpsX9/nuTyGn5DPQj7XkGFdyOfw1bv7sO3ONY7PK1eqeGrvMRRLZeR7NGy6dRXe/spn8f7oOqVpyTwh+g2HdZK/t8d/iKt1sg86EqiTw029IEpBEELGKI/hNgEazXy8mHbsJr2Z2Tls3nkAG8emPNv9T89U8OBz0+jb8ipWjLyCjOJ5TROiT51gPdyQf9Ot3s7X+jwzRo9ns0I9r41aU50cbuoFiT4ShAgwR6qoegFsvm0VhvoLmDh6Ct9641hTHSOjPEVBj4YBGhvTmIvF+bH7V+fPla62e551QvRah8j8/DuuKWD3uyeV0TzmSJ/SzKxtv+wMwTEX4ezcfP3v0zMVZQSSW2RRtzXVsSJKQRAixmnSGZ8s4oV9RdvCdoZCMHIHbhh93TURLYhaS4sWnFt1j08WPZXXKORznidUu3pSw89PNygeLUvYduca5et4rUXkNXy1U8NNvSBKQRBiQDXp2E1uZswTsifHJwPb1/e5Fu1zwgiBnTh6CmNvHnc9XpX0ZhDGSt2rc7iTC9kFhfgUBCFBuE30hHN1ibw4Phm1iXB4cGXN4d2ig7hcqeKZN467mo3cbO9ecgBayRT26hzu9sgiL4hSEIQE4TbRM4AHd0xjxcgrOHN2zlNUk9lE0mq9JMDdT+FWf2h8sogHd0w75gC0mjjmxTk8Pln07kjvYqT2kSAkCDsntBNahnD+eQs8tQk18gtaNSNlHcpXG85v1Qrfy3k5lQN3M0kZ79HK++e0bKTF9JKC1D4ShBRgtqd7mbwr8+y5b7SbiSSnZZWTthFBNPZmswlJyxDWXrXU0YHr5ishOCsrL+YdJ+ew6v2zRF2pEJwQ85EgJIyh/gL2jNyI7ev7Am2FmSFSdk4zTD/mLOd8rrEs9dah1U35Fvmchm13rcHud086moWcJnUvneTaNe+o3n9eL0MunEN2CoKQUKxROF67j6lQPdewvXsJw1Qds3FsyvZ4YzK+RGEacjJJmWk3cUz1/uJLaEaUgiAkGLekNyeyRJhnBhxyFQo+ErPGJ4vY8vKBurnKyMAe6i+4TrrDgyubZCfUFJUXxdDuat7u/bspS9kPYj4ShJRglHPwUsIip2Xx2N1rcGR0nWPy2p6RGz0rhOHnpxv8F0Y/5fHJomv0jyG74ew2m4yiqLpqfv84OrWlCdkpCEKKMCYxpx1Dr17kLsgJT1XaojJfK2VtRAa5JaUN9Rdww+jrviKgWimaZ0c3Zyn7QZSCIKQMa4SSYX7J5zQQAaWZSkOpa5Uj109FVidHsfGY10nX6bW0LDWVt9h066qm49LeCjPJiFIQhBRiVy/IGhI6/Pw0wPYKQcsQNt/WPNmqUPkMjMf8oHott1wHgzDabwrnEKUgCB2AXRy+qiRFlgjb7lIXl7NjeHBlU5E6oKZc/DprnZy+XnYbUr8oXEQpCEIH4Kd2j11svtcidaroIz+0W5pa6heFiygFQegAnMw7dseaiaOcdDuvle/RbLO48wE5pLsdCUkVhA7ALiRUy1JTVVS72Py0NapXRbCmvIxbYpCdgiB0ACqTjN2YdYWeNnPMx2X7Wk+qccEfohQEoUNQmWS89CJIUwmItMmbNsR8JAhdTtoa1adN3rTRllIgoruI6AARzRPRgOWxh4joEBEdJKJB0/jN+tghIhoxja8gojf08TEiWtiObIIgeCNtJSDSJm/aaKvJDhH9HIB5AH8J4PeZeUIfvxrAMwCuBXAJgO8B+Fn9af8E4NcAnADwJoB7mfltItoB4EVmfpaI/gLANDN/zU0GabIjCMHhJ1M4rKxiyVaOhlCa7DDzO/qLWx+6HcCzzHwWwBEiOoSaggCAQ8z8nv68ZwHcTkTvALgRwG/ox3wDwGYArkpBEIRg8JMpHFZWsWQrx09YPoUCgOOm/0/oY6rxTwEoMfOcZdwWIrqfiCaIaOLkyZOBCi4I3Yqf0NSwwljTFh7bibjuFIjoewB+2uahh5n528GL5A4zPwHgCaBmPopDBkHoNPyEpoYVxqp6fqt9pQX/uCoFZv7VFl63COAy0/+X6mNQjP8YQJ6IFui7BfPxgiBEgJ9Qz7DCQlWvS6iZlsSEFD5hmY92AriHiBYR0QoAVwL4PmqO5Sv1SKOFAO4BsJNr3u7dAO7Un/9FALHsQgShW/ET6hlWWOjw4ErYtRBiQExIEdFuSOrniOgEgF8A8AoR7QIAZj4AYAeAtwH8LYAvMXNV3wU8AGAXgHcA7NCPBYA/APB7ulP6UwD+qh3ZBEHwh59Qz7DCQof6C7alvoHkZlh3Gm2FpCYBCUkVhM5C1ZmtkM/VO7wJ7aMKSZWMZkEQEoVkLMeL1D4SBCFRtNtvQWgPUQqCICSOIHs3CP4Q85EgCIJQR5SCIAiCUEeUgiAIglBHlIIgCIJQR5SCIAiCUEeUgiAIglBHlIIgCIJQR/IUBEFIJNKBLR5EKQiCkDikA1t8iPlIEITEIR3Y4kOUgiAIiSOszm6CO6IUBEFIHKoObu12dhPcEaUgCELikPLZ8SGOZkEQEoeUz44PUQqCICQSKZ8dD2I+EgRBEOqIUhAEQRDqiFIQBEEQ6ohSEARBEOqIUhAEQRDqEDPHLUNbENFJAEfbfJkLAfxrAOLEhcgfLyJ//KT9HKKW/18BgJlvtj6QeqUQBEQ0wcwDccvRKiJ/vIj88ZP2c0iS/GI+EgRBEOqIUhAEQRDqiFKo8UTcArSJyB8vIn/8pP0cEiO/+BQEQRCEOrJTEARBEOqIUhAEQRDqdLxSIKK7iOgAEc0T0YDlsYeI6BARHSSiQdP4zfrYISIaMY2vIKI39PExIloY8blsJqIiEU3pP7e0ei5JIenyGRDR+0S0X//cJ/SxJUT0GhH9s/67Vx8nIvoz/ZzeIqJPxyDvk0T0ERH90DTmW14i+qJ+/D8T0Rdjlj819z8RXUZEu4nobX3++W/6ePKvATN39A+AnwOwEsDfAxgwjV8NYBrAIgArABwGkNV/DgP4GQAL9WOu1p+zA8A9+t9/AeC/RnwumwH8vs2473NJwk/S5bPI+j6ACy1jfwxgRP97BMD/0v++BcDfACAA1wN4IwZ5fxnApwH8sFV5ASwB8J7+u1f/uzdG+VNz/wO4GMCn9b9/CsA/6XIm/hp0/E6Bmd9hZrtu37cDeJaZzzLzEQCHAFyr/xxi5veYeRbAswBuJyICcCOA5/XnfwPAUPhn4Alf5xKjnFaSLp8bt6N2HwCN98PtAL7JNfYCyBPRxVEKxsz/AOCUZdivvIMAXmPmU8x8GsBrAJoyYMNAIb+KxN3/zPwhM/9A//snAN4BUEAKrkHHKwUHCgCOm/4/oY+pxj8FoMTMc5bxqHlA314+aWw94f9ckkLS5TPDAF4lon1EdL8+dhEzf6j//S8ALtL/Tup5+ZU3ieeRuvufiJYD6AfwBlJwDTpCKRDR94johzY/aVp1AnA9l68BuAJAH4APATwWq7DdxS8x86cBfBbAl4jol80Pcm2vn5r47rTJq5O6+5+IzgfwAoANzPxv5seSeg06oh0nM/9qC08rArjM9P+l+hgU4z9GbUu3QN8tmI8PDK/nQkRfB/Ad/V+/55IUnOROFMxc1H9/REQvoWaa+BERXczMH+pb/Y/0w5N6Xn7lLQL4jGX87yOQ0xZm/pHxdxrufyLSUFMITzPzi/pw4q9BR+wUWmQngHuIaBERrQBwJYDvA3gTwJVUizRaCOAeADt1rb4bwJ36878I4NtRCmyxS38OgBGZ4etcopTZhaTLBwAgosVE9FPG3wBuQu2z34nafQA03g87AfxnPaLkegAfm0wGceJX3l0AbiKiXt1Uc5M+Fgtpuv91H+RfAXiHmb9qeij51yAKT3ycP6jdPCcAnAXwIwC7TI89jFp0wkEAnzWN34JatMBhAA+bxn8GtZvtEIDnACyK+Fz+L4D9AN7Sb6KLWz2XpPwkXT7TdZ/Wfw4YcqLmZ/o7AP8M4HsAlujjBODP9XPaD1PUW4QyP4OaiaWi3/+/04q8AH5bv98PAfitmOVPzf0P4JdQMw29BWBK/7klDddAylwIgiAIdbrZfCQIgiBYEKUgCIIg1BGlIAiCINQRpSAIgiDUEaUgCIIg1BGlIAiCINQRpSAIgiDU+f8rSn5zxyDbBQAAAABJRU5ErkJggg==" id="248" name="Google Shape;248;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9" name="Google Shape;249;p25"/>
          <p:cNvPicPr preferRelativeResize="0"/>
          <p:nvPr/>
        </p:nvPicPr>
        <p:blipFill rotWithShape="1">
          <a:blip r:embed="rId3">
            <a:alphaModFix/>
          </a:blip>
          <a:srcRect b="0" l="0" r="0" t="0"/>
          <a:stretch/>
        </p:blipFill>
        <p:spPr>
          <a:xfrm>
            <a:off x="0" y="590550"/>
            <a:ext cx="2971800" cy="2075221"/>
          </a:xfrm>
          <a:prstGeom prst="rect">
            <a:avLst/>
          </a:prstGeom>
          <a:noFill/>
          <a:ln>
            <a:noFill/>
          </a:ln>
        </p:spPr>
      </p:pic>
      <p:sp>
        <p:nvSpPr>
          <p:cNvPr id="250" name="Google Shape;250;p25"/>
          <p:cNvSpPr txBox="1"/>
          <p:nvPr/>
        </p:nvSpPr>
        <p:spPr>
          <a:xfrm>
            <a:off x="688257" y="2546555"/>
            <a:ext cx="24875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Linear Regression </a:t>
            </a:r>
            <a:endParaRPr/>
          </a:p>
        </p:txBody>
      </p:sp>
      <p:pic>
        <p:nvPicPr>
          <p:cNvPr id="251" name="Google Shape;251;p25"/>
          <p:cNvPicPr preferRelativeResize="0"/>
          <p:nvPr/>
        </p:nvPicPr>
        <p:blipFill rotWithShape="1">
          <a:blip r:embed="rId4">
            <a:alphaModFix/>
          </a:blip>
          <a:srcRect b="0" l="0" r="0" t="0"/>
          <a:stretch/>
        </p:blipFill>
        <p:spPr>
          <a:xfrm>
            <a:off x="6580239" y="590550"/>
            <a:ext cx="2563761" cy="1879498"/>
          </a:xfrm>
          <a:prstGeom prst="rect">
            <a:avLst/>
          </a:prstGeom>
          <a:noFill/>
          <a:ln>
            <a:noFill/>
          </a:ln>
        </p:spPr>
      </p:pic>
      <p:sp>
        <p:nvSpPr>
          <p:cNvPr id="252" name="Google Shape;252;p25"/>
          <p:cNvSpPr txBox="1"/>
          <p:nvPr/>
        </p:nvSpPr>
        <p:spPr>
          <a:xfrm>
            <a:off x="3429000" y="2495549"/>
            <a:ext cx="2514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Decision Tree</a:t>
            </a:r>
            <a:endParaRPr/>
          </a:p>
        </p:txBody>
      </p:sp>
      <p:pic>
        <p:nvPicPr>
          <p:cNvPr id="253" name="Google Shape;253;p25"/>
          <p:cNvPicPr preferRelativeResize="0"/>
          <p:nvPr/>
        </p:nvPicPr>
        <p:blipFill rotWithShape="1">
          <a:blip r:embed="rId5">
            <a:alphaModFix/>
          </a:blip>
          <a:srcRect b="0" l="0" r="0" t="0"/>
          <a:stretch/>
        </p:blipFill>
        <p:spPr>
          <a:xfrm>
            <a:off x="-1" y="3257550"/>
            <a:ext cx="7924802" cy="1540592"/>
          </a:xfrm>
          <a:prstGeom prst="rect">
            <a:avLst/>
          </a:prstGeom>
          <a:noFill/>
          <a:ln>
            <a:noFill/>
          </a:ln>
        </p:spPr>
      </p:pic>
      <p:sp>
        <p:nvSpPr>
          <p:cNvPr id="254" name="Google Shape;254;p25"/>
          <p:cNvSpPr txBox="1"/>
          <p:nvPr/>
        </p:nvSpPr>
        <p:spPr>
          <a:xfrm>
            <a:off x="3352800" y="4857750"/>
            <a:ext cx="3429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Random Forest</a:t>
            </a:r>
            <a:endParaRPr/>
          </a:p>
        </p:txBody>
      </p:sp>
      <p:pic>
        <p:nvPicPr>
          <p:cNvPr id="255" name="Google Shape;255;p25"/>
          <p:cNvPicPr preferRelativeResize="0"/>
          <p:nvPr/>
        </p:nvPicPr>
        <p:blipFill rotWithShape="1">
          <a:blip r:embed="rId6">
            <a:alphaModFix/>
          </a:blip>
          <a:srcRect b="0" l="0" r="0" t="0"/>
          <a:stretch/>
        </p:blipFill>
        <p:spPr>
          <a:xfrm>
            <a:off x="2895600" y="590550"/>
            <a:ext cx="3581400" cy="1936954"/>
          </a:xfrm>
          <a:prstGeom prst="rect">
            <a:avLst/>
          </a:prstGeom>
          <a:noFill/>
          <a:ln>
            <a:noFill/>
          </a:ln>
        </p:spPr>
      </p:pic>
      <p:sp>
        <p:nvSpPr>
          <p:cNvPr id="256" name="Google Shape;256;p25"/>
          <p:cNvSpPr txBox="1"/>
          <p:nvPr/>
        </p:nvSpPr>
        <p:spPr>
          <a:xfrm>
            <a:off x="7391400" y="2571750"/>
            <a:ext cx="1904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Elastic Net  </a:t>
            </a:r>
            <a:endParaRPr/>
          </a:p>
        </p:txBody>
      </p:sp>
      <p:sp>
        <p:nvSpPr>
          <p:cNvPr id="257" name="Google Shape;257;p25"/>
          <p:cNvSpPr txBox="1"/>
          <p:nvPr/>
        </p:nvSpPr>
        <p:spPr>
          <a:xfrm>
            <a:off x="2133600" y="2724151"/>
            <a:ext cx="54102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accent2"/>
                </a:solidFill>
                <a:latin typeface="Times New Roman"/>
                <a:ea typeface="Times New Roman"/>
                <a:cs typeface="Times New Roman"/>
                <a:sym typeface="Times New Roman"/>
              </a:rPr>
              <a:t> Homoscedasticity  Plot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txBox="1"/>
          <p:nvPr>
            <p:ph type="title"/>
          </p:nvPr>
        </p:nvSpPr>
        <p:spPr>
          <a:xfrm>
            <a:off x="444999" y="285985"/>
            <a:ext cx="196088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Conclusion</a:t>
            </a:r>
            <a:endParaRPr sz="2800">
              <a:latin typeface="Arial"/>
              <a:ea typeface="Arial"/>
              <a:cs typeface="Arial"/>
              <a:sym typeface="Arial"/>
            </a:endParaRPr>
          </a:p>
        </p:txBody>
      </p:sp>
      <p:sp>
        <p:nvSpPr>
          <p:cNvPr id="263" name="Google Shape;263;p27"/>
          <p:cNvSpPr/>
          <p:nvPr/>
        </p:nvSpPr>
        <p:spPr>
          <a:xfrm>
            <a:off x="6086056" y="1527802"/>
            <a:ext cx="2791235" cy="275460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27"/>
          <p:cNvSpPr txBox="1"/>
          <p:nvPr/>
        </p:nvSpPr>
        <p:spPr>
          <a:xfrm>
            <a:off x="296500" y="1263325"/>
            <a:ext cx="567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D5D5D5"/>
              </a:solidFill>
              <a:highlight>
                <a:srgbClr val="383838"/>
              </a:highlight>
              <a:latin typeface="Roboto"/>
              <a:ea typeface="Roboto"/>
              <a:cs typeface="Roboto"/>
              <a:sym typeface="Roboto"/>
            </a:endParaRPr>
          </a:p>
        </p:txBody>
      </p:sp>
      <p:sp>
        <p:nvSpPr>
          <p:cNvPr id="265" name="Google Shape;265;p27"/>
          <p:cNvSpPr txBox="1"/>
          <p:nvPr/>
        </p:nvSpPr>
        <p:spPr>
          <a:xfrm>
            <a:off x="307075" y="936575"/>
            <a:ext cx="57789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During the time of our analysis, we initially did EDA on all the features of our dataset. We first analysed our dependent variable, 'Rented Bike Count' and also transformed it. Next we analysed categorical variable and dropped the variable who had majority of one class, we also analysed numerical variable, found out the correlation, distribution and their relationship with the dependent variable. We also removed some numerical features who had mostly 0 values and hot encoded the categorical variables.</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We implemented 4 Machine Learning algorithm LinearRegression, Decision Tree, RandomForest, ElasticNet.</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Random Forest Regressor gives highest R2 Score of 98% for training set and 92% for testing set</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Decision Tree gives the lowest R2 Score of 57% for training set and 53% for testing set</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8"/>
          <p:cNvSpPr txBox="1"/>
          <p:nvPr>
            <p:ph type="title"/>
          </p:nvPr>
        </p:nvSpPr>
        <p:spPr>
          <a:xfrm>
            <a:off x="2639349" y="1280382"/>
            <a:ext cx="3865300" cy="2463800"/>
          </a:xfrm>
          <a:prstGeom prst="rect">
            <a:avLst/>
          </a:prstGeom>
          <a:noFill/>
          <a:ln>
            <a:noFill/>
          </a:ln>
        </p:spPr>
        <p:txBody>
          <a:bodyPr anchorCtr="0" anchor="t" bIns="0" lIns="0" spcFirstLastPara="1" rIns="0" wrap="square" tIns="12700">
            <a:spAutoFit/>
          </a:bodyPr>
          <a:lstStyle/>
          <a:p>
            <a:pPr indent="-954405" lvl="0" marL="966469" marR="5080" rtl="0" algn="l">
              <a:lnSpc>
                <a:spcPct val="100000"/>
              </a:lnSpc>
              <a:spcBef>
                <a:spcPts val="0"/>
              </a:spcBef>
              <a:spcAft>
                <a:spcPts val="0"/>
              </a:spcAft>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ph type="title"/>
          </p:nvPr>
        </p:nvSpPr>
        <p:spPr>
          <a:xfrm>
            <a:off x="434949" y="413400"/>
            <a:ext cx="2460651" cy="50526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latin typeface="Arial"/>
                <a:ea typeface="Arial"/>
                <a:cs typeface="Arial"/>
                <a:sym typeface="Arial"/>
              </a:rPr>
              <a:t>Content</a:t>
            </a:r>
            <a:endParaRPr sz="3200">
              <a:latin typeface="Arial"/>
              <a:ea typeface="Arial"/>
              <a:cs typeface="Arial"/>
              <a:sym typeface="Arial"/>
            </a:endParaRPr>
          </a:p>
        </p:txBody>
      </p:sp>
      <p:sp>
        <p:nvSpPr>
          <p:cNvPr id="74" name="Google Shape;74;p3"/>
          <p:cNvSpPr txBox="1"/>
          <p:nvPr/>
        </p:nvSpPr>
        <p:spPr>
          <a:xfrm>
            <a:off x="359423" y="1169620"/>
            <a:ext cx="4381500" cy="3639457"/>
          </a:xfrm>
          <a:prstGeom prst="rect">
            <a:avLst/>
          </a:prstGeom>
          <a:noFill/>
          <a:ln>
            <a:noFill/>
          </a:ln>
        </p:spPr>
        <p:txBody>
          <a:bodyPr anchorCtr="0" anchor="t" bIns="0" lIns="0" spcFirstLastPara="1" rIns="0" wrap="square" tIns="58400">
            <a:spAutoFit/>
          </a:bodyPr>
          <a:lstStyle/>
          <a:p>
            <a:pPr indent="-482600" lvl="0" marL="494665" marR="0" rtl="0" algn="l">
              <a:lnSpc>
                <a:spcPct val="100000"/>
              </a:lnSpc>
              <a:spcBef>
                <a:spcPts val="0"/>
              </a:spcBef>
              <a:spcAft>
                <a:spcPts val="0"/>
              </a:spcAft>
              <a:buClr>
                <a:srgbClr val="212121"/>
              </a:buClr>
              <a:buSzPts val="2400"/>
              <a:buFont typeface="Arial"/>
              <a:buChar char="❑"/>
            </a:pPr>
            <a:r>
              <a:rPr lang="en-US" sz="2400">
                <a:solidFill>
                  <a:srgbClr val="212121"/>
                </a:solidFill>
                <a:latin typeface="Times New Roman"/>
                <a:ea typeface="Times New Roman"/>
                <a:cs typeface="Times New Roman"/>
                <a:sym typeface="Times New Roman"/>
              </a:rPr>
              <a:t>Data Pipeline</a:t>
            </a:r>
            <a:endParaRPr sz="2400">
              <a:solidFill>
                <a:schemeClr val="dk1"/>
              </a:solidFill>
              <a:latin typeface="Times New Roman"/>
              <a:ea typeface="Times New Roman"/>
              <a:cs typeface="Times New Roman"/>
              <a:sym typeface="Times New Roman"/>
            </a:endParaRPr>
          </a:p>
          <a:p>
            <a:pPr indent="-482600" lvl="0" marL="494665" marR="0" rtl="0" algn="l">
              <a:lnSpc>
                <a:spcPct val="100000"/>
              </a:lnSpc>
              <a:spcBef>
                <a:spcPts val="359"/>
              </a:spcBef>
              <a:spcAft>
                <a:spcPts val="0"/>
              </a:spcAft>
              <a:buClr>
                <a:srgbClr val="212121"/>
              </a:buClr>
              <a:buSzPts val="2400"/>
              <a:buFont typeface="Arial"/>
              <a:buChar char="❑"/>
            </a:pPr>
            <a:r>
              <a:rPr lang="en-US" sz="2400">
                <a:solidFill>
                  <a:srgbClr val="212121"/>
                </a:solidFill>
                <a:latin typeface="Times New Roman"/>
                <a:ea typeface="Times New Roman"/>
                <a:cs typeface="Times New Roman"/>
                <a:sym typeface="Times New Roman"/>
              </a:rPr>
              <a:t>Data Description</a:t>
            </a:r>
            <a:endParaRPr sz="2400">
              <a:solidFill>
                <a:schemeClr val="dk1"/>
              </a:solidFill>
              <a:latin typeface="Times New Roman"/>
              <a:ea typeface="Times New Roman"/>
              <a:cs typeface="Times New Roman"/>
              <a:sym typeface="Times New Roman"/>
            </a:endParaRPr>
          </a:p>
          <a:p>
            <a:pPr indent="-482600" lvl="0" marL="494665" marR="0" rtl="0" algn="l">
              <a:lnSpc>
                <a:spcPct val="100000"/>
              </a:lnSpc>
              <a:spcBef>
                <a:spcPts val="359"/>
              </a:spcBef>
              <a:spcAft>
                <a:spcPts val="0"/>
              </a:spcAft>
              <a:buClr>
                <a:srgbClr val="212121"/>
              </a:buClr>
              <a:buSzPts val="2400"/>
              <a:buFont typeface="Arial"/>
              <a:buChar char="❑"/>
            </a:pPr>
            <a:r>
              <a:rPr lang="en-US" sz="2400">
                <a:solidFill>
                  <a:srgbClr val="212121"/>
                </a:solidFill>
                <a:latin typeface="Times New Roman"/>
                <a:ea typeface="Times New Roman"/>
                <a:cs typeface="Times New Roman"/>
                <a:sym typeface="Times New Roman"/>
              </a:rPr>
              <a:t>Exploratory Data  Analysis</a:t>
            </a:r>
            <a:endParaRPr sz="2400">
              <a:solidFill>
                <a:schemeClr val="dk1"/>
              </a:solidFill>
              <a:latin typeface="Times New Roman"/>
              <a:ea typeface="Times New Roman"/>
              <a:cs typeface="Times New Roman"/>
              <a:sym typeface="Times New Roman"/>
            </a:endParaRPr>
          </a:p>
          <a:p>
            <a:pPr indent="-482600" lvl="0" marL="494665" marR="0" rtl="0" algn="l">
              <a:lnSpc>
                <a:spcPct val="100000"/>
              </a:lnSpc>
              <a:spcBef>
                <a:spcPts val="359"/>
              </a:spcBef>
              <a:spcAft>
                <a:spcPts val="0"/>
              </a:spcAft>
              <a:buClr>
                <a:srgbClr val="212121"/>
              </a:buClr>
              <a:buSzPts val="2400"/>
              <a:buFont typeface="Arial"/>
              <a:buChar char="❑"/>
            </a:pPr>
            <a:r>
              <a:rPr lang="en-US" sz="2400">
                <a:solidFill>
                  <a:srgbClr val="212121"/>
                </a:solidFill>
                <a:latin typeface="Times New Roman"/>
                <a:ea typeface="Times New Roman"/>
                <a:cs typeface="Times New Roman"/>
                <a:sym typeface="Times New Roman"/>
              </a:rPr>
              <a:t>Regression plot</a:t>
            </a:r>
            <a:endParaRPr sz="2400">
              <a:solidFill>
                <a:schemeClr val="dk1"/>
              </a:solidFill>
              <a:latin typeface="Times New Roman"/>
              <a:ea typeface="Times New Roman"/>
              <a:cs typeface="Times New Roman"/>
              <a:sym typeface="Times New Roman"/>
            </a:endParaRPr>
          </a:p>
          <a:p>
            <a:pPr indent="-482600" lvl="0" marL="494665" marR="0" rtl="0" algn="l">
              <a:lnSpc>
                <a:spcPct val="100000"/>
              </a:lnSpc>
              <a:spcBef>
                <a:spcPts val="359"/>
              </a:spcBef>
              <a:spcAft>
                <a:spcPts val="0"/>
              </a:spcAft>
              <a:buClr>
                <a:srgbClr val="212121"/>
              </a:buClr>
              <a:buSzPts val="2400"/>
              <a:buFont typeface="Arial"/>
              <a:buChar char="❑"/>
            </a:pPr>
            <a:r>
              <a:rPr lang="en-US" sz="2400">
                <a:solidFill>
                  <a:srgbClr val="212121"/>
                </a:solidFill>
                <a:latin typeface="Times New Roman"/>
                <a:ea typeface="Times New Roman"/>
                <a:cs typeface="Times New Roman"/>
                <a:sym typeface="Times New Roman"/>
              </a:rPr>
              <a:t>Heat map</a:t>
            </a:r>
            <a:endParaRPr sz="2400">
              <a:solidFill>
                <a:schemeClr val="dk1"/>
              </a:solidFill>
              <a:latin typeface="Times New Roman"/>
              <a:ea typeface="Times New Roman"/>
              <a:cs typeface="Times New Roman"/>
              <a:sym typeface="Times New Roman"/>
            </a:endParaRPr>
          </a:p>
          <a:p>
            <a:pPr indent="-482600" lvl="0" marL="494665" marR="0" rtl="0" algn="l">
              <a:lnSpc>
                <a:spcPct val="100000"/>
              </a:lnSpc>
              <a:spcBef>
                <a:spcPts val="359"/>
              </a:spcBef>
              <a:spcAft>
                <a:spcPts val="0"/>
              </a:spcAft>
              <a:buClr>
                <a:srgbClr val="212121"/>
              </a:buClr>
              <a:buSzPts val="2400"/>
              <a:buFont typeface="Arial"/>
              <a:buChar char="❑"/>
            </a:pPr>
            <a:r>
              <a:rPr lang="en-US" sz="2400">
                <a:solidFill>
                  <a:srgbClr val="212121"/>
                </a:solidFill>
                <a:latin typeface="Times New Roman"/>
                <a:ea typeface="Times New Roman"/>
                <a:cs typeface="Times New Roman"/>
                <a:sym typeface="Times New Roman"/>
              </a:rPr>
              <a:t>One Hot Encoding</a:t>
            </a:r>
            <a:endParaRPr sz="2400">
              <a:solidFill>
                <a:schemeClr val="dk1"/>
              </a:solidFill>
              <a:latin typeface="Times New Roman"/>
              <a:ea typeface="Times New Roman"/>
              <a:cs typeface="Times New Roman"/>
              <a:sym typeface="Times New Roman"/>
            </a:endParaRPr>
          </a:p>
          <a:p>
            <a:pPr indent="-482600" lvl="0" marL="494665" marR="0" rtl="0" algn="l">
              <a:lnSpc>
                <a:spcPct val="100000"/>
              </a:lnSpc>
              <a:spcBef>
                <a:spcPts val="0"/>
              </a:spcBef>
              <a:spcAft>
                <a:spcPts val="0"/>
              </a:spcAft>
              <a:buClr>
                <a:srgbClr val="212121"/>
              </a:buClr>
              <a:buSzPts val="2400"/>
              <a:buFont typeface="Arial"/>
              <a:buChar char="❑"/>
            </a:pPr>
            <a:r>
              <a:rPr lang="en-US" sz="2400">
                <a:solidFill>
                  <a:srgbClr val="212121"/>
                </a:solidFill>
                <a:latin typeface="Times New Roman"/>
                <a:ea typeface="Times New Roman"/>
                <a:cs typeface="Times New Roman"/>
                <a:sym typeface="Times New Roman"/>
              </a:rPr>
              <a:t>ML  Algorithm</a:t>
            </a:r>
            <a:endParaRPr/>
          </a:p>
          <a:p>
            <a:pPr indent="-482600" lvl="0" marL="494665" marR="0" rtl="0" algn="l">
              <a:lnSpc>
                <a:spcPct val="100000"/>
              </a:lnSpc>
              <a:spcBef>
                <a:spcPts val="0"/>
              </a:spcBef>
              <a:spcAft>
                <a:spcPts val="0"/>
              </a:spcAft>
              <a:buClr>
                <a:srgbClr val="212121"/>
              </a:buClr>
              <a:buSzPts val="2400"/>
              <a:buFont typeface="Arial"/>
              <a:buChar char="❑"/>
            </a:pPr>
            <a:r>
              <a:rPr lang="en-US" sz="2400">
                <a:solidFill>
                  <a:srgbClr val="212121"/>
                </a:solidFill>
                <a:latin typeface="Times New Roman"/>
                <a:ea typeface="Times New Roman"/>
                <a:cs typeface="Times New Roman"/>
                <a:sym typeface="Times New Roman"/>
              </a:rPr>
              <a:t>Evaluating models</a:t>
            </a:r>
            <a:endParaRPr/>
          </a:p>
          <a:p>
            <a:pPr indent="-482600" lvl="0" marL="494665" marR="0" rtl="0" algn="l">
              <a:lnSpc>
                <a:spcPct val="100000"/>
              </a:lnSpc>
              <a:spcBef>
                <a:spcPts val="0"/>
              </a:spcBef>
              <a:spcAft>
                <a:spcPts val="0"/>
              </a:spcAft>
              <a:buClr>
                <a:srgbClr val="212121"/>
              </a:buClr>
              <a:buSzPts val="2400"/>
              <a:buFont typeface="Arial"/>
              <a:buChar char="❑"/>
            </a:pPr>
            <a:r>
              <a:rPr lang="en-US" sz="2400">
                <a:solidFill>
                  <a:srgbClr val="212121"/>
                </a:solidFill>
                <a:latin typeface="Times New Roman"/>
                <a:ea typeface="Times New Roman"/>
                <a:cs typeface="Times New Roman"/>
                <a:sym typeface="Times New Roman"/>
              </a:rPr>
              <a:t>Conclusion</a:t>
            </a:r>
            <a:endParaRPr sz="2400">
              <a:solidFill>
                <a:schemeClr val="dk1"/>
              </a:solidFill>
              <a:latin typeface="Times New Roman"/>
              <a:ea typeface="Times New Roman"/>
              <a:cs typeface="Times New Roman"/>
              <a:sym typeface="Times New Roman"/>
            </a:endParaRPr>
          </a:p>
        </p:txBody>
      </p:sp>
      <p:pic>
        <p:nvPicPr>
          <p:cNvPr descr="C:\Users\ys\OneDrive\Desktop\DS word cloud.jpg" id="75" name="Google Shape;75;p3"/>
          <p:cNvPicPr preferRelativeResize="0"/>
          <p:nvPr/>
        </p:nvPicPr>
        <p:blipFill rotWithShape="1">
          <a:blip r:embed="rId3">
            <a:alphaModFix/>
          </a:blip>
          <a:srcRect b="0" l="0" r="0" t="0"/>
          <a:stretch/>
        </p:blipFill>
        <p:spPr>
          <a:xfrm>
            <a:off x="4343400" y="590550"/>
            <a:ext cx="4493150" cy="43016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4"/>
          <p:cNvSpPr txBox="1"/>
          <p:nvPr>
            <p:ph type="title"/>
          </p:nvPr>
        </p:nvSpPr>
        <p:spPr>
          <a:xfrm>
            <a:off x="311700" y="133350"/>
            <a:ext cx="85206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CC0000"/>
              </a:buClr>
              <a:buSzPts val="3600"/>
              <a:buFont typeface="Arial"/>
              <a:buNone/>
            </a:pPr>
            <a:r>
              <a:rPr lang="en-US"/>
              <a:t>Data Pipeline</a:t>
            </a:r>
            <a:endParaRPr/>
          </a:p>
        </p:txBody>
      </p:sp>
      <p:sp>
        <p:nvSpPr>
          <p:cNvPr id="81" name="Google Shape;81;p4"/>
          <p:cNvSpPr/>
          <p:nvPr/>
        </p:nvSpPr>
        <p:spPr>
          <a:xfrm>
            <a:off x="457200" y="1047750"/>
            <a:ext cx="8305800" cy="1143000"/>
          </a:xfrm>
          <a:prstGeom prst="downArrowCallout">
            <a:avLst>
              <a:gd fmla="val 25000" name="adj1"/>
              <a:gd fmla="val 25000" name="adj2"/>
              <a:gd fmla="val 25000" name="adj3"/>
              <a:gd fmla="val 64977" name="adj4"/>
            </a:avLst>
          </a:prstGeom>
          <a:solidFill>
            <a:schemeClr val="accent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Data Preparation and Exploratory Data Analysis</a:t>
            </a:r>
            <a:endParaRPr/>
          </a:p>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82" name="Google Shape;82;p4"/>
          <p:cNvSpPr/>
          <p:nvPr/>
        </p:nvSpPr>
        <p:spPr>
          <a:xfrm>
            <a:off x="381000" y="2266950"/>
            <a:ext cx="8458200" cy="1371600"/>
          </a:xfrm>
          <a:prstGeom prst="downArrowCallout">
            <a:avLst>
              <a:gd fmla="val 25000" name="adj1"/>
              <a:gd fmla="val 25000" name="adj2"/>
              <a:gd fmla="val 25000" name="adj3"/>
              <a:gd fmla="val 64977" name="adj4"/>
            </a:avLst>
          </a:prstGeom>
          <a:solidFill>
            <a:srgbClr val="D9959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Building Predictive Model using Multiple Techniques/Algorithms</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4"/>
          <p:cNvSpPr/>
          <p:nvPr/>
        </p:nvSpPr>
        <p:spPr>
          <a:xfrm>
            <a:off x="381000" y="3714750"/>
            <a:ext cx="8534400" cy="838200"/>
          </a:xfrm>
          <a:prstGeom prst="rect">
            <a:avLst/>
          </a:prstGeom>
          <a:solidFill>
            <a:srgbClr val="92CCDC"/>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Optimal Model Identified through testing and evaluation</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384733" y="402707"/>
            <a:ext cx="2849880" cy="45212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2800">
                <a:latin typeface="Arial"/>
                <a:ea typeface="Arial"/>
                <a:cs typeface="Arial"/>
                <a:sym typeface="Arial"/>
              </a:rPr>
              <a:t>Data Description</a:t>
            </a:r>
            <a:endParaRPr sz="2800">
              <a:latin typeface="Arial"/>
              <a:ea typeface="Arial"/>
              <a:cs typeface="Arial"/>
              <a:sym typeface="Arial"/>
            </a:endParaRPr>
          </a:p>
        </p:txBody>
      </p:sp>
      <p:sp>
        <p:nvSpPr>
          <p:cNvPr id="89" name="Google Shape;89;p5"/>
          <p:cNvSpPr txBox="1"/>
          <p:nvPr/>
        </p:nvSpPr>
        <p:spPr>
          <a:xfrm>
            <a:off x="537123" y="2154499"/>
            <a:ext cx="251079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Independent variables:</a:t>
            </a:r>
            <a:endParaRPr sz="1800">
              <a:solidFill>
                <a:schemeClr val="dk1"/>
              </a:solidFill>
              <a:latin typeface="Arial"/>
              <a:ea typeface="Arial"/>
              <a:cs typeface="Arial"/>
              <a:sym typeface="Arial"/>
            </a:endParaRPr>
          </a:p>
        </p:txBody>
      </p:sp>
      <p:sp>
        <p:nvSpPr>
          <p:cNvPr id="90" name="Google Shape;90;p5"/>
          <p:cNvSpPr txBox="1"/>
          <p:nvPr/>
        </p:nvSpPr>
        <p:spPr>
          <a:xfrm>
            <a:off x="545991" y="2703138"/>
            <a:ext cx="3999229" cy="1945639"/>
          </a:xfrm>
          <a:prstGeom prst="rect">
            <a:avLst/>
          </a:prstGeom>
          <a:noFill/>
          <a:ln>
            <a:noFill/>
          </a:ln>
        </p:spPr>
        <p:txBody>
          <a:bodyPr anchorCtr="0" anchor="t" bIns="0" lIns="0" spcFirstLastPara="1" rIns="0" wrap="square" tIns="12700">
            <a:spAutoFit/>
          </a:bodyPr>
          <a:lstStyle/>
          <a:p>
            <a:pPr indent="-277494" lvl="0" marL="289560" marR="0" rtl="0" algn="l">
              <a:lnSpc>
                <a:spcPct val="10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Date : year-month-day</a:t>
            </a:r>
            <a:endParaRPr sz="1800">
              <a:solidFill>
                <a:schemeClr val="dk1"/>
              </a:solidFill>
              <a:latin typeface="Arial"/>
              <a:ea typeface="Arial"/>
              <a:cs typeface="Arial"/>
              <a:sym typeface="Arial"/>
            </a:endParaRPr>
          </a:p>
          <a:p>
            <a:pPr indent="-277494" lvl="0" marL="289560" marR="0" rtl="0" algn="l">
              <a:lnSpc>
                <a:spcPct val="10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Hour - Hour of he day</a:t>
            </a:r>
            <a:endParaRPr sz="1800">
              <a:solidFill>
                <a:schemeClr val="dk1"/>
              </a:solidFill>
              <a:latin typeface="Arial"/>
              <a:ea typeface="Arial"/>
              <a:cs typeface="Arial"/>
              <a:sym typeface="Arial"/>
            </a:endParaRPr>
          </a:p>
          <a:p>
            <a:pPr indent="-277494" lvl="0" marL="289560" marR="0" rtl="0" algn="l">
              <a:lnSpc>
                <a:spcPct val="10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Temperature-Temperature in Celsius</a:t>
            </a:r>
            <a:endParaRPr sz="1800">
              <a:solidFill>
                <a:schemeClr val="dk1"/>
              </a:solidFill>
              <a:latin typeface="Arial"/>
              <a:ea typeface="Arial"/>
              <a:cs typeface="Arial"/>
              <a:sym typeface="Arial"/>
            </a:endParaRPr>
          </a:p>
          <a:p>
            <a:pPr indent="-277494" lvl="0" marL="289560" marR="0" rtl="0" algn="l">
              <a:lnSpc>
                <a:spcPct val="10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Humidity - %</a:t>
            </a:r>
            <a:endParaRPr sz="1800">
              <a:solidFill>
                <a:schemeClr val="dk1"/>
              </a:solidFill>
              <a:latin typeface="Arial"/>
              <a:ea typeface="Arial"/>
              <a:cs typeface="Arial"/>
              <a:sym typeface="Arial"/>
            </a:endParaRPr>
          </a:p>
          <a:p>
            <a:pPr indent="-277494" lvl="0" marL="289560" marR="0" rtl="0" algn="l">
              <a:lnSpc>
                <a:spcPct val="10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Windspeed - m/s</a:t>
            </a:r>
            <a:endParaRPr sz="1800">
              <a:solidFill>
                <a:schemeClr val="dk1"/>
              </a:solidFill>
              <a:latin typeface="Arial"/>
              <a:ea typeface="Arial"/>
              <a:cs typeface="Arial"/>
              <a:sym typeface="Arial"/>
            </a:endParaRPr>
          </a:p>
          <a:p>
            <a:pPr indent="-277494" lvl="0" marL="289560" marR="0" rtl="0" algn="l">
              <a:lnSpc>
                <a:spcPct val="10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Visibility - 10 m</a:t>
            </a:r>
            <a:endParaRPr sz="1800">
              <a:solidFill>
                <a:schemeClr val="dk1"/>
              </a:solidFill>
              <a:latin typeface="Arial"/>
              <a:ea typeface="Arial"/>
              <a:cs typeface="Arial"/>
              <a:sym typeface="Arial"/>
            </a:endParaRPr>
          </a:p>
          <a:p>
            <a:pPr indent="-277494" lvl="0" marL="289560" marR="0" rtl="0" algn="l">
              <a:lnSpc>
                <a:spcPct val="10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Dew point temperature - Celsius</a:t>
            </a:r>
            <a:endParaRPr sz="1800">
              <a:solidFill>
                <a:schemeClr val="dk1"/>
              </a:solidFill>
              <a:latin typeface="Arial"/>
              <a:ea typeface="Arial"/>
              <a:cs typeface="Arial"/>
              <a:sym typeface="Arial"/>
            </a:endParaRPr>
          </a:p>
        </p:txBody>
      </p:sp>
      <p:sp>
        <p:nvSpPr>
          <p:cNvPr id="91" name="Google Shape;91;p5"/>
          <p:cNvSpPr txBox="1"/>
          <p:nvPr/>
        </p:nvSpPr>
        <p:spPr>
          <a:xfrm>
            <a:off x="4716929" y="2281705"/>
            <a:ext cx="3862704" cy="2494280"/>
          </a:xfrm>
          <a:prstGeom prst="rect">
            <a:avLst/>
          </a:prstGeom>
          <a:noFill/>
          <a:ln>
            <a:noFill/>
          </a:ln>
        </p:spPr>
        <p:txBody>
          <a:bodyPr anchorCtr="0" anchor="t" bIns="0" lIns="0" spcFirstLastPara="1" rIns="0" wrap="square" tIns="12700">
            <a:spAutoFit/>
          </a:bodyPr>
          <a:lstStyle/>
          <a:p>
            <a:pPr indent="-277494" lvl="0" marL="289560" marR="0" rtl="0" algn="l">
              <a:lnSpc>
                <a:spcPct val="10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Solar radiation - MJ/m2</a:t>
            </a:r>
            <a:endParaRPr sz="1800">
              <a:solidFill>
                <a:schemeClr val="dk1"/>
              </a:solidFill>
              <a:latin typeface="Arial"/>
              <a:ea typeface="Arial"/>
              <a:cs typeface="Arial"/>
              <a:sym typeface="Arial"/>
            </a:endParaRPr>
          </a:p>
          <a:p>
            <a:pPr indent="-277494" lvl="0" marL="289560" marR="0" rtl="0" algn="l">
              <a:lnSpc>
                <a:spcPct val="10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Rainfall - mm</a:t>
            </a:r>
            <a:endParaRPr sz="1800">
              <a:solidFill>
                <a:schemeClr val="dk1"/>
              </a:solidFill>
              <a:latin typeface="Arial"/>
              <a:ea typeface="Arial"/>
              <a:cs typeface="Arial"/>
              <a:sym typeface="Arial"/>
            </a:endParaRPr>
          </a:p>
          <a:p>
            <a:pPr indent="-277494" lvl="0" marL="289560" marR="0" rtl="0" algn="l">
              <a:lnSpc>
                <a:spcPct val="10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Snowfall - cm</a:t>
            </a:r>
            <a:endParaRPr sz="1800">
              <a:solidFill>
                <a:schemeClr val="dk1"/>
              </a:solidFill>
              <a:latin typeface="Arial"/>
              <a:ea typeface="Arial"/>
              <a:cs typeface="Arial"/>
              <a:sym typeface="Arial"/>
            </a:endParaRPr>
          </a:p>
          <a:p>
            <a:pPr indent="-277494" lvl="0" marL="289560" marR="5080" rtl="0" algn="l">
              <a:lnSpc>
                <a:spcPct val="10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Seasons - Winter, Spring, Summer,  Autumn</a:t>
            </a:r>
            <a:endParaRPr sz="1800">
              <a:solidFill>
                <a:schemeClr val="dk1"/>
              </a:solidFill>
              <a:latin typeface="Arial"/>
              <a:ea typeface="Arial"/>
              <a:cs typeface="Arial"/>
              <a:sym typeface="Arial"/>
            </a:endParaRPr>
          </a:p>
          <a:p>
            <a:pPr indent="-277494" lvl="0" marL="289560" marR="0" rtl="0" algn="l">
              <a:lnSpc>
                <a:spcPct val="10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Holiday - Holiday/No holiday</a:t>
            </a:r>
            <a:endParaRPr sz="1800">
              <a:solidFill>
                <a:schemeClr val="dk1"/>
              </a:solidFill>
              <a:latin typeface="Arial"/>
              <a:ea typeface="Arial"/>
              <a:cs typeface="Arial"/>
              <a:sym typeface="Arial"/>
            </a:endParaRPr>
          </a:p>
          <a:p>
            <a:pPr indent="-277494" lvl="0" marL="289560" marR="119379" rtl="0" algn="l">
              <a:lnSpc>
                <a:spcPct val="10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Functional Day - NoFunc(Non  Functional Hours), Fun(Functional  hours)</a:t>
            </a:r>
            <a:endParaRPr sz="1800">
              <a:solidFill>
                <a:schemeClr val="dk1"/>
              </a:solidFill>
              <a:latin typeface="Arial"/>
              <a:ea typeface="Arial"/>
              <a:cs typeface="Arial"/>
              <a:sym typeface="Arial"/>
            </a:endParaRPr>
          </a:p>
        </p:txBody>
      </p:sp>
      <p:sp>
        <p:nvSpPr>
          <p:cNvPr id="92" name="Google Shape;92;p5"/>
          <p:cNvSpPr txBox="1"/>
          <p:nvPr/>
        </p:nvSpPr>
        <p:spPr>
          <a:xfrm>
            <a:off x="537123" y="939729"/>
            <a:ext cx="5884545" cy="8483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Dependent variable:</a:t>
            </a:r>
            <a:endParaRPr sz="18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850">
              <a:solidFill>
                <a:schemeClr val="dk1"/>
              </a:solidFill>
              <a:latin typeface="Arial"/>
              <a:ea typeface="Arial"/>
              <a:cs typeface="Arial"/>
              <a:sym typeface="Arial"/>
            </a:endParaRPr>
          </a:p>
          <a:p>
            <a:pPr indent="-277495" lvl="0" marL="298450" marR="0" rtl="0" algn="l">
              <a:lnSpc>
                <a:spcPct val="10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Rented Bike count - Count of bikes rented at each hour</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title"/>
          </p:nvPr>
        </p:nvSpPr>
        <p:spPr>
          <a:xfrm>
            <a:off x="311700" y="285750"/>
            <a:ext cx="8520600" cy="53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CC0000"/>
              </a:buClr>
              <a:buSzPts val="3600"/>
              <a:buFont typeface="Times New Roman"/>
              <a:buNone/>
            </a:pPr>
            <a:r>
              <a:rPr lang="en-US" sz="2800">
                <a:latin typeface="Times New Roman"/>
                <a:ea typeface="Times New Roman"/>
                <a:cs typeface="Times New Roman"/>
                <a:sym typeface="Times New Roman"/>
              </a:rPr>
              <a:t>Attribute Information : Null Values and Dtypes</a:t>
            </a:r>
            <a:endParaRPr sz="2800">
              <a:latin typeface="Times New Roman"/>
              <a:ea typeface="Times New Roman"/>
              <a:cs typeface="Times New Roman"/>
              <a:sym typeface="Times New Roman"/>
            </a:endParaRPr>
          </a:p>
        </p:txBody>
      </p:sp>
      <p:pic>
        <p:nvPicPr>
          <p:cNvPr id="98" name="Google Shape;98;p6"/>
          <p:cNvPicPr preferRelativeResize="0"/>
          <p:nvPr/>
        </p:nvPicPr>
        <p:blipFill rotWithShape="1">
          <a:blip r:embed="rId3">
            <a:alphaModFix/>
          </a:blip>
          <a:srcRect b="0" l="0" r="0" t="0"/>
          <a:stretch/>
        </p:blipFill>
        <p:spPr>
          <a:xfrm>
            <a:off x="304801" y="1047750"/>
            <a:ext cx="3810000" cy="3962400"/>
          </a:xfrm>
          <a:prstGeom prst="rect">
            <a:avLst/>
          </a:prstGeom>
          <a:noFill/>
          <a:ln>
            <a:noFill/>
          </a:ln>
        </p:spPr>
      </p:pic>
      <p:pic>
        <p:nvPicPr>
          <p:cNvPr id="99" name="Google Shape;99;p6"/>
          <p:cNvPicPr preferRelativeResize="0"/>
          <p:nvPr/>
        </p:nvPicPr>
        <p:blipFill rotWithShape="1">
          <a:blip r:embed="rId4">
            <a:alphaModFix/>
          </a:blip>
          <a:srcRect b="0" l="0" r="0" t="0"/>
          <a:stretch/>
        </p:blipFill>
        <p:spPr>
          <a:xfrm>
            <a:off x="4724400" y="971550"/>
            <a:ext cx="3971925" cy="396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311700" y="209550"/>
            <a:ext cx="8520600" cy="99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CC0000"/>
              </a:buClr>
              <a:buSzPts val="3600"/>
              <a:buFont typeface="Arial"/>
              <a:buNone/>
            </a:pPr>
            <a:r>
              <a:rPr lang="en-US"/>
              <a:t>EDA AND DATA PROCESSING</a:t>
            </a:r>
            <a:br>
              <a:rPr lang="en-US"/>
            </a:br>
            <a:endParaRPr/>
          </a:p>
        </p:txBody>
      </p:sp>
      <p:pic>
        <p:nvPicPr>
          <p:cNvPr descr="C:\Users\ys\OneDrive\Desktop\EDA @.jpeg" id="105" name="Google Shape;105;p7"/>
          <p:cNvPicPr preferRelativeResize="0"/>
          <p:nvPr/>
        </p:nvPicPr>
        <p:blipFill rotWithShape="1">
          <a:blip r:embed="rId3">
            <a:alphaModFix/>
          </a:blip>
          <a:srcRect b="0" l="0" r="0" t="0"/>
          <a:stretch/>
        </p:blipFill>
        <p:spPr>
          <a:xfrm>
            <a:off x="685800" y="742950"/>
            <a:ext cx="7858125" cy="4019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0"/>
          <p:cNvSpPr txBox="1"/>
          <p:nvPr>
            <p:ph type="title"/>
          </p:nvPr>
        </p:nvSpPr>
        <p:spPr>
          <a:xfrm>
            <a:off x="533400" y="133350"/>
            <a:ext cx="7315200" cy="9906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US" sz="2000"/>
              <a:t>Exploratory Data Analysis</a:t>
            </a:r>
            <a:r>
              <a:rPr lang="en-US" sz="4800"/>
              <a:t> </a:t>
            </a:r>
            <a:br>
              <a:rPr lang="en-US" sz="4800"/>
            </a:br>
            <a:r>
              <a:rPr b="0" lang="en-US" sz="1600"/>
              <a:t>Analysing Categorical Variables ( Seasons)</a:t>
            </a:r>
            <a:endParaRPr/>
          </a:p>
        </p:txBody>
      </p:sp>
      <p:sp>
        <p:nvSpPr>
          <p:cNvPr id="111" name="Google Shape;111;p10"/>
          <p:cNvSpPr txBox="1"/>
          <p:nvPr>
            <p:ph idx="1" type="body"/>
          </p:nvPr>
        </p:nvSpPr>
        <p:spPr>
          <a:xfrm>
            <a:off x="5029200" y="1809750"/>
            <a:ext cx="3977640" cy="2215991"/>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rPr lang="en-US" sz="1400">
                <a:solidFill>
                  <a:schemeClr val="dk1"/>
                </a:solidFill>
              </a:rPr>
              <a:t>From the barplot , In summer season maximum number of renting of bike has been done. followed by autumn season.</a:t>
            </a:r>
            <a:endParaRPr/>
          </a:p>
          <a:p>
            <a:pPr indent="0" lvl="0" marL="0" rtl="0" algn="l">
              <a:lnSpc>
                <a:spcPct val="150000"/>
              </a:lnSpc>
              <a:spcBef>
                <a:spcPts val="0"/>
              </a:spcBef>
              <a:spcAft>
                <a:spcPts val="0"/>
              </a:spcAft>
              <a:buNone/>
            </a:pPr>
            <a:r>
              <a:t/>
            </a:r>
            <a:endParaRPr sz="1400">
              <a:solidFill>
                <a:schemeClr val="dk1"/>
              </a:solidFill>
            </a:endParaRPr>
          </a:p>
          <a:p>
            <a:pPr indent="0" lvl="0" marL="0" rtl="0" algn="l">
              <a:lnSpc>
                <a:spcPct val="150000"/>
              </a:lnSpc>
              <a:spcBef>
                <a:spcPts val="0"/>
              </a:spcBef>
              <a:spcAft>
                <a:spcPts val="0"/>
              </a:spcAft>
              <a:buNone/>
            </a:pPr>
            <a:r>
              <a:rPr lang="en-US" sz="1400">
                <a:solidFill>
                  <a:schemeClr val="dk1"/>
                </a:solidFill>
              </a:rPr>
              <a:t>The renting is lowest in Winter season.</a:t>
            </a:r>
            <a:endParaRPr/>
          </a:p>
          <a:p>
            <a:pPr indent="0" lvl="0" marL="0" rtl="0" algn="l">
              <a:spcBef>
                <a:spcPts val="0"/>
              </a:spcBef>
              <a:spcAft>
                <a:spcPts val="0"/>
              </a:spcAft>
              <a:buNone/>
            </a:pPr>
            <a:r>
              <a:t/>
            </a:r>
            <a:endParaRPr sz="1800">
              <a:solidFill>
                <a:schemeClr val="dk1"/>
              </a:solidFill>
            </a:endParaRPr>
          </a:p>
        </p:txBody>
      </p:sp>
      <p:pic>
        <p:nvPicPr>
          <p:cNvPr id="112" name="Google Shape;112;p10"/>
          <p:cNvPicPr preferRelativeResize="0"/>
          <p:nvPr/>
        </p:nvPicPr>
        <p:blipFill rotWithShape="1">
          <a:blip r:embed="rId3">
            <a:alphaModFix/>
          </a:blip>
          <a:srcRect b="0" l="0" r="0" t="0"/>
          <a:stretch/>
        </p:blipFill>
        <p:spPr>
          <a:xfrm>
            <a:off x="137160" y="1428750"/>
            <a:ext cx="4511040" cy="2895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nvSpPr>
        <p:spPr>
          <a:xfrm>
            <a:off x="5867400" y="853315"/>
            <a:ext cx="3031255" cy="3200941"/>
          </a:xfrm>
          <a:prstGeom prst="rect">
            <a:avLst/>
          </a:prstGeom>
          <a:noFill/>
          <a:ln>
            <a:noFill/>
          </a:ln>
        </p:spPr>
        <p:txBody>
          <a:bodyPr anchorCtr="0" anchor="t" bIns="0" lIns="0" spcFirstLastPara="1" rIns="0" wrap="square" tIns="12700">
            <a:spAutoFit/>
          </a:bodyPr>
          <a:lstStyle/>
          <a:p>
            <a:pPr indent="-285750" lvl="0" marL="297815" marR="6985" rtl="0" algn="just">
              <a:lnSpc>
                <a:spcPct val="150000"/>
              </a:lnSpc>
              <a:spcBef>
                <a:spcPts val="0"/>
              </a:spcBef>
              <a:spcAft>
                <a:spcPts val="0"/>
              </a:spcAft>
              <a:buClr>
                <a:schemeClr val="dk1"/>
              </a:buClr>
              <a:buSzPts val="1400"/>
              <a:buFont typeface="Verdana"/>
              <a:buChar char="•"/>
            </a:pPr>
            <a:r>
              <a:rPr b="1" lang="en-US" sz="1400">
                <a:solidFill>
                  <a:schemeClr val="dk1"/>
                </a:solidFill>
                <a:latin typeface="Verdana"/>
                <a:ea typeface="Verdana"/>
                <a:cs typeface="Verdana"/>
                <a:sym typeface="Verdana"/>
              </a:rPr>
              <a:t>We can see that  there less demand  of Rented bike in the  month of December, January and  February i.e. during winter  seasons</a:t>
            </a:r>
            <a:endParaRPr/>
          </a:p>
          <a:p>
            <a:pPr indent="0" lvl="0" marL="0" marR="0" rtl="0" algn="l">
              <a:lnSpc>
                <a:spcPct val="150000"/>
              </a:lnSpc>
              <a:spcBef>
                <a:spcPts val="40"/>
              </a:spcBef>
              <a:spcAft>
                <a:spcPts val="0"/>
              </a:spcAft>
              <a:buNone/>
            </a:pPr>
            <a:r>
              <a:t/>
            </a:r>
            <a:endParaRPr b="1" sz="1400">
              <a:solidFill>
                <a:schemeClr val="dk1"/>
              </a:solidFill>
              <a:latin typeface="Verdana"/>
              <a:ea typeface="Verdana"/>
              <a:cs typeface="Verdana"/>
              <a:sym typeface="Verdana"/>
            </a:endParaRPr>
          </a:p>
          <a:p>
            <a:pPr indent="-285750" lvl="0" marL="297815" marR="5080" rtl="0" algn="just">
              <a:lnSpc>
                <a:spcPct val="150000"/>
              </a:lnSpc>
              <a:spcBef>
                <a:spcPts val="0"/>
              </a:spcBef>
              <a:spcAft>
                <a:spcPts val="0"/>
              </a:spcAft>
              <a:buClr>
                <a:schemeClr val="dk1"/>
              </a:buClr>
              <a:buSzPts val="1400"/>
              <a:buFont typeface="Verdana"/>
              <a:buChar char="•"/>
            </a:pPr>
            <a:r>
              <a:rPr b="1" lang="en-US" sz="1400">
                <a:solidFill>
                  <a:schemeClr val="dk1"/>
                </a:solidFill>
                <a:latin typeface="Verdana"/>
                <a:ea typeface="Verdana"/>
                <a:cs typeface="Verdana"/>
                <a:sym typeface="Verdana"/>
              </a:rPr>
              <a:t>Also demand of bike  is maximum during  May, June, July i.e,  Summer seasons</a:t>
            </a:r>
            <a:endParaRPr/>
          </a:p>
        </p:txBody>
      </p:sp>
      <p:pic>
        <p:nvPicPr>
          <p:cNvPr id="118" name="Google Shape;118;p17"/>
          <p:cNvPicPr preferRelativeResize="0"/>
          <p:nvPr/>
        </p:nvPicPr>
        <p:blipFill rotWithShape="1">
          <a:blip r:embed="rId3">
            <a:alphaModFix/>
          </a:blip>
          <a:srcRect b="0" l="0" r="0" t="0"/>
          <a:stretch/>
        </p:blipFill>
        <p:spPr>
          <a:xfrm>
            <a:off x="1" y="895350"/>
            <a:ext cx="5562599" cy="373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2022-04-28T14:40:30Z</dcterms:created>
  <dc:creator>Ravi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2022-04-28T00:00:00Z</vt:filetime>
  </property>
</Properties>
</file>