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testasp.vulnweb.com/" TargetMode="External"/><Relationship Id="rId3" Type="http://schemas.openxmlformats.org/officeDocument/2006/relationships/hyperlink" Target="http://testasp.vulnweb.com/Login.asp?RetURL=%2FDefault.asp%3F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testasp.vulnweb.com/Search.asp?tfSearch" TargetMode="External"/><Relationship Id="rId3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microsoft.com/en-us/download/details.aspx?id=28589" TargetMode="External"/><Relationship Id="rId3" Type="http://schemas.openxmlformats.org/officeDocument/2006/relationships/hyperlink" Target="http://testasp.vulnweb.com/showthread.asp?id=3" TargetMode="External"/><Relationship Id="rId4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740882"/>
            <a:ext cx="5928995" cy="8140065"/>
          </a:xfrm>
          <a:prstGeom prst="rect">
            <a:avLst/>
          </a:prstGeom>
        </p:spPr>
        <p:txBody>
          <a:bodyPr wrap="square" lIns="0" tIns="158115" rIns="0" bIns="0" rtlCol="0" vert="horz">
            <a:spAutoFit/>
          </a:bodyPr>
          <a:lstStyle/>
          <a:p>
            <a:pPr algn="ctr" marR="127000">
              <a:lnSpc>
                <a:spcPct val="100000"/>
              </a:lnSpc>
              <a:spcBef>
                <a:spcPts val="1245"/>
              </a:spcBef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Report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1400">
                <a:latin typeface="Times New Roman"/>
                <a:cs typeface="Times New Roman"/>
              </a:rPr>
              <a:t>Vulnerability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Report </a:t>
            </a:r>
            <a:r>
              <a:rPr dirty="0" sz="1400">
                <a:latin typeface="Times New Roman"/>
                <a:cs typeface="Times New Roman"/>
              </a:rPr>
              <a:t>of </a:t>
            </a:r>
            <a:r>
              <a:rPr dirty="0" sz="1400" spc="-5">
                <a:latin typeface="Times New Roman"/>
                <a:cs typeface="Times New Roman"/>
              </a:rPr>
              <a:t>Website: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u="sng" sz="1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http://testasp.vulnweb.com/</a:t>
            </a:r>
            <a:endParaRPr sz="1400">
              <a:latin typeface="Times New Roman"/>
              <a:cs typeface="Times New Roman"/>
            </a:endParaRPr>
          </a:p>
          <a:p>
            <a:pPr marL="12700" marR="20955">
              <a:lnSpc>
                <a:spcPct val="103400"/>
              </a:lnSpc>
              <a:spcBef>
                <a:spcPts val="815"/>
              </a:spcBef>
            </a:pPr>
            <a:r>
              <a:rPr dirty="0" sz="1400" spc="-5">
                <a:latin typeface="Times New Roman"/>
                <a:cs typeface="Times New Roman"/>
              </a:rPr>
              <a:t>My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intentions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were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only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detect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vulnerabilities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website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rather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harm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it. There </a:t>
            </a:r>
            <a:r>
              <a:rPr dirty="0" sz="1400" spc="-5">
                <a:latin typeface="Times New Roman"/>
                <a:cs typeface="Times New Roman"/>
              </a:rPr>
              <a:t>are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some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issues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 </a:t>
            </a:r>
            <a:r>
              <a:rPr dirty="0" sz="1400" spc="-10">
                <a:latin typeface="Times New Roman"/>
                <a:cs typeface="Times New Roman"/>
              </a:rPr>
              <a:t>your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website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which</a:t>
            </a:r>
            <a:r>
              <a:rPr dirty="0" sz="1400">
                <a:latin typeface="Times New Roman"/>
                <a:cs typeface="Times New Roman"/>
              </a:rPr>
              <a:t> i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have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found and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 </a:t>
            </a:r>
            <a:r>
              <a:rPr dirty="0" sz="1400" spc="-5">
                <a:latin typeface="Times New Roman"/>
                <a:cs typeface="Times New Roman"/>
              </a:rPr>
              <a:t>listed</a:t>
            </a:r>
            <a:r>
              <a:rPr dirty="0" sz="1400">
                <a:latin typeface="Times New Roman"/>
                <a:cs typeface="Times New Roman"/>
              </a:rPr>
              <a:t> as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below:</a:t>
            </a:r>
            <a:endParaRPr sz="1400">
              <a:latin typeface="Times New Roman"/>
              <a:cs typeface="Times New Roman"/>
            </a:endParaRPr>
          </a:p>
          <a:p>
            <a:pPr marL="469900" marR="252095" indent="-228600">
              <a:lnSpc>
                <a:spcPct val="103400"/>
              </a:lnSpc>
              <a:spcBef>
                <a:spcPts val="790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dirty="0" u="heavy" sz="1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Transmission </a:t>
            </a:r>
            <a:r>
              <a:rPr dirty="0" u="heavy" sz="1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dirty="0" u="heavy" sz="1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password </a:t>
            </a:r>
            <a:r>
              <a:rPr dirty="0" u="heavy" sz="1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over HTTP</a:t>
            </a:r>
            <a:r>
              <a:rPr dirty="0" sz="1400">
                <a:latin typeface="Times New Roman"/>
                <a:cs typeface="Times New Roman"/>
              </a:rPr>
              <a:t>: I </a:t>
            </a:r>
            <a:r>
              <a:rPr dirty="0" sz="1400" spc="-5">
                <a:latin typeface="Times New Roman"/>
                <a:cs typeface="Times New Roman"/>
              </a:rPr>
              <a:t>detected </a:t>
            </a:r>
            <a:r>
              <a:rPr dirty="0" sz="1400">
                <a:latin typeface="Times New Roman"/>
                <a:cs typeface="Times New Roman"/>
              </a:rPr>
              <a:t>that </a:t>
            </a:r>
            <a:r>
              <a:rPr dirty="0" sz="1400" spc="-5">
                <a:latin typeface="Times New Roman"/>
                <a:cs typeface="Times New Roman"/>
              </a:rPr>
              <a:t>data </a:t>
            </a:r>
            <a:r>
              <a:rPr dirty="0" sz="1400">
                <a:latin typeface="Times New Roman"/>
                <a:cs typeface="Times New Roman"/>
              </a:rPr>
              <a:t>from the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password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section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could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be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transmitted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over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HTTP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website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using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http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communication.</a:t>
            </a:r>
            <a:endParaRPr sz="1400">
              <a:latin typeface="Times New Roman"/>
              <a:cs typeface="Times New Roman"/>
            </a:endParaRPr>
          </a:p>
          <a:p>
            <a:pPr marL="12700" marR="5080" indent="44450">
              <a:lnSpc>
                <a:spcPct val="102800"/>
              </a:lnSpc>
              <a:spcBef>
                <a:spcPts val="819"/>
              </a:spcBef>
            </a:pPr>
            <a:r>
              <a:rPr dirty="0" sz="1400" spc="-5">
                <a:latin typeface="Times New Roman"/>
                <a:cs typeface="Times New Roman"/>
              </a:rPr>
              <a:t>Impact: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If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attacker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performs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Man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In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Middle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attack</a:t>
            </a:r>
            <a:r>
              <a:rPr dirty="0" sz="1400" spc="5">
                <a:latin typeface="Times New Roman"/>
                <a:cs typeface="Times New Roman"/>
              </a:rPr>
              <a:t> to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intercept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network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traffic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then </a:t>
            </a:r>
            <a:r>
              <a:rPr dirty="0" sz="1400" spc="-5">
                <a:latin typeface="Times New Roman"/>
                <a:cs typeface="Times New Roman"/>
              </a:rPr>
              <a:t>he/she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 </a:t>
            </a:r>
            <a:r>
              <a:rPr dirty="0" sz="1400" spc="-5">
                <a:latin typeface="Times New Roman"/>
                <a:cs typeface="Times New Roman"/>
              </a:rPr>
              <a:t>steal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user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credentials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like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password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over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http.</a:t>
            </a:r>
            <a:endParaRPr sz="1400">
              <a:latin typeface="Times New Roman"/>
              <a:cs typeface="Times New Roman"/>
            </a:endParaRPr>
          </a:p>
          <a:p>
            <a:pPr marL="12700" marR="205740">
              <a:lnSpc>
                <a:spcPct val="102699"/>
              </a:lnSpc>
              <a:spcBef>
                <a:spcPts val="825"/>
              </a:spcBef>
            </a:pPr>
            <a:r>
              <a:rPr dirty="0" sz="1400" spc="-5">
                <a:latin typeface="Times New Roman"/>
                <a:cs typeface="Times New Roman"/>
              </a:rPr>
              <a:t>Solution: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You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should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HTTPS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instead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of </a:t>
            </a:r>
            <a:r>
              <a:rPr dirty="0" sz="1400">
                <a:latin typeface="Times New Roman"/>
                <a:cs typeface="Times New Roman"/>
              </a:rPr>
              <a:t>using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HTTP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HTTPS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 a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secured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version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HTTP.</a:t>
            </a:r>
            <a:endParaRPr sz="1400">
              <a:latin typeface="Times New Roman"/>
              <a:cs typeface="Times New Roman"/>
            </a:endParaRPr>
          </a:p>
          <a:p>
            <a:pPr marL="514350" indent="-273685">
              <a:lnSpc>
                <a:spcPct val="100000"/>
              </a:lnSpc>
              <a:spcBef>
                <a:spcPts val="994"/>
              </a:spcBef>
              <a:buFont typeface="Symbol"/>
              <a:buChar char=""/>
              <a:tabLst>
                <a:tab pos="514350" algn="l"/>
                <a:tab pos="514984" algn="l"/>
              </a:tabLst>
            </a:pPr>
            <a:r>
              <a:rPr dirty="0" u="heavy" sz="1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Boolean Based</a:t>
            </a:r>
            <a:r>
              <a:rPr dirty="0" u="heavy" sz="1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SQL</a:t>
            </a:r>
            <a:r>
              <a:rPr dirty="0" u="heavy" sz="14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Injection</a:t>
            </a:r>
            <a:r>
              <a:rPr dirty="0" sz="1400" spc="-5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501650">
              <a:lnSpc>
                <a:spcPct val="100000"/>
              </a:lnSpc>
              <a:spcBef>
                <a:spcPts val="825"/>
              </a:spcBef>
            </a:pPr>
            <a:r>
              <a:rPr dirty="0" sz="1400" spc="-10">
                <a:latin typeface="Times New Roman"/>
                <a:cs typeface="Times New Roman"/>
              </a:rPr>
              <a:t>URL: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u="sng" sz="1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http://testasp.vulnweb.com/Login.asp?RetURL=/Default.asp?</a:t>
            </a:r>
            <a:endParaRPr sz="1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995"/>
              </a:spcBef>
            </a:pPr>
            <a:r>
              <a:rPr dirty="0" sz="1400">
                <a:latin typeface="Symbol"/>
                <a:cs typeface="Symbol"/>
              </a:rPr>
              <a:t>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Identified</a:t>
            </a:r>
            <a:r>
              <a:rPr dirty="0" sz="1400" spc="-5">
                <a:latin typeface="Times New Roman"/>
                <a:cs typeface="Times New Roman"/>
              </a:rPr>
              <a:t> Database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Version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(cached):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5140960" algn="l"/>
              </a:tabLst>
            </a:pPr>
            <a:r>
              <a:rPr dirty="0" sz="1400" spc="-5">
                <a:latin typeface="Times New Roman"/>
                <a:cs typeface="Times New Roman"/>
              </a:rPr>
              <a:t>microsoft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sql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server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2014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(sp3-gdr)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(kb4583463)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-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12.0.6164.21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(x64)	nov</a:t>
            </a:r>
            <a:r>
              <a:rPr dirty="0" sz="1400" spc="2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12700" marR="264795">
              <a:lnSpc>
                <a:spcPct val="102699"/>
              </a:lnSpc>
              <a:spcBef>
                <a:spcPts val="25"/>
              </a:spcBef>
              <a:tabLst>
                <a:tab pos="1167765" algn="l"/>
              </a:tabLst>
            </a:pPr>
            <a:r>
              <a:rPr dirty="0" sz="1400">
                <a:latin typeface="Times New Roman"/>
                <a:cs typeface="Times New Roman"/>
              </a:rPr>
              <a:t>2020 04 25 14	copyright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(c)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microsoft</a:t>
            </a:r>
            <a:r>
              <a:rPr dirty="0" sz="1400">
                <a:latin typeface="Times New Roman"/>
                <a:cs typeface="Times New Roman"/>
              </a:rPr>
              <a:t> corporation</a:t>
            </a:r>
            <a:r>
              <a:rPr dirty="0" sz="1400" spc="3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express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edition (64-bit) on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windows </a:t>
            </a:r>
            <a:r>
              <a:rPr dirty="0" sz="1400">
                <a:latin typeface="Times New Roman"/>
                <a:cs typeface="Times New Roman"/>
              </a:rPr>
              <a:t>nt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6.3 &lt;x64&gt;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(build</a:t>
            </a:r>
            <a:r>
              <a:rPr dirty="0" sz="1400">
                <a:latin typeface="Times New Roman"/>
                <a:cs typeface="Times New Roman"/>
              </a:rPr>
              <a:t> 9600</a:t>
            </a:r>
            <a:r>
              <a:rPr dirty="0" sz="1400" spc="3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)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(hypervisor)</a:t>
            </a:r>
            <a:endParaRPr sz="1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994"/>
              </a:spcBef>
            </a:pPr>
            <a:r>
              <a:rPr dirty="0" sz="1400">
                <a:latin typeface="Symbol"/>
                <a:cs typeface="Symbol"/>
              </a:rPr>
              <a:t>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Identified </a:t>
            </a:r>
            <a:r>
              <a:rPr dirty="0" sz="1400" spc="-5">
                <a:latin typeface="Times New Roman"/>
                <a:cs typeface="Times New Roman"/>
              </a:rPr>
              <a:t>Database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(cached):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acunetix</a:t>
            </a:r>
            <a:endParaRPr sz="1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345"/>
              </a:spcBef>
            </a:pPr>
            <a:r>
              <a:rPr dirty="0" sz="1400">
                <a:latin typeface="Symbol"/>
                <a:cs typeface="Symbol"/>
              </a:rPr>
              <a:t>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Identified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Database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Name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(cached):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 i="1">
                <a:latin typeface="Times New Roman"/>
                <a:cs typeface="Times New Roman"/>
              </a:rPr>
              <a:t>acuforum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469900" marR="90805" indent="-228600">
              <a:lnSpc>
                <a:spcPct val="102699"/>
              </a:lnSpc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occurs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when</a:t>
            </a:r>
            <a:r>
              <a:rPr dirty="0" sz="1400">
                <a:latin typeface="Times New Roman"/>
                <a:cs typeface="Times New Roman"/>
              </a:rPr>
              <a:t> data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input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 a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user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interpreted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 a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SQL </a:t>
            </a:r>
            <a:r>
              <a:rPr dirty="0" sz="1400">
                <a:latin typeface="Times New Roman"/>
                <a:cs typeface="Times New Roman"/>
              </a:rPr>
              <a:t>command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rather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than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 </a:t>
            </a:r>
            <a:r>
              <a:rPr dirty="0" sz="1400" spc="-5">
                <a:latin typeface="Times New Roman"/>
                <a:cs typeface="Times New Roman"/>
              </a:rPr>
              <a:t>normal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data</a:t>
            </a:r>
            <a:r>
              <a:rPr dirty="0" sz="1400">
                <a:latin typeface="Times New Roman"/>
                <a:cs typeface="Times New Roman"/>
              </a:rPr>
              <a:t> by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>
                <a:latin typeface="Times New Roman"/>
                <a:cs typeface="Times New Roman"/>
              </a:rPr>
              <a:t> backend </a:t>
            </a:r>
            <a:r>
              <a:rPr dirty="0" sz="1400" spc="-5">
                <a:latin typeface="Times New Roman"/>
                <a:cs typeface="Times New Roman"/>
              </a:rPr>
              <a:t>database.</a:t>
            </a:r>
            <a:endParaRPr sz="1400">
              <a:latin typeface="Times New Roman"/>
              <a:cs typeface="Times New Roman"/>
            </a:endParaRPr>
          </a:p>
          <a:p>
            <a:pPr marL="469900" marR="197485" indent="-228600">
              <a:lnSpc>
                <a:spcPct val="102899"/>
              </a:lnSpc>
              <a:spcBef>
                <a:spcPts val="20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dirty="0" sz="1400" spc="-5">
                <a:latin typeface="Times New Roman"/>
                <a:cs typeface="Times New Roman"/>
              </a:rPr>
              <a:t>This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extremely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common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vulnerability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successful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exploitation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have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critical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implications.</a:t>
            </a:r>
            <a:endParaRPr sz="1400">
              <a:latin typeface="Times New Roman"/>
              <a:cs typeface="Times New Roman"/>
            </a:endParaRPr>
          </a:p>
          <a:p>
            <a:pPr marL="12700" marR="86360">
              <a:lnSpc>
                <a:spcPct val="103400"/>
              </a:lnSpc>
              <a:spcBef>
                <a:spcPts val="815"/>
              </a:spcBef>
            </a:pPr>
            <a:r>
              <a:rPr dirty="0" sz="1400" spc="-5">
                <a:latin typeface="Times New Roman"/>
                <a:cs typeface="Times New Roman"/>
              </a:rPr>
              <a:t>Impact: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Depending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backend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database,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database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connection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settings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operating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system,</a:t>
            </a:r>
            <a:r>
              <a:rPr dirty="0" sz="1400">
                <a:latin typeface="Times New Roman"/>
                <a:cs typeface="Times New Roman"/>
              </a:rPr>
              <a:t> an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attacker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 </a:t>
            </a:r>
            <a:r>
              <a:rPr dirty="0" sz="1400" spc="-5">
                <a:latin typeface="Times New Roman"/>
                <a:cs typeface="Times New Roman"/>
              </a:rPr>
              <a:t>mount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one or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more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of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following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type </a:t>
            </a:r>
            <a:r>
              <a:rPr dirty="0" sz="1400" spc="-15">
                <a:latin typeface="Times New Roman"/>
                <a:cs typeface="Times New Roman"/>
              </a:rPr>
              <a:t>of 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attacks successfully:</a:t>
            </a:r>
            <a:endParaRPr sz="1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969"/>
              </a:spcBef>
            </a:pPr>
            <a:r>
              <a:rPr dirty="0" sz="1400">
                <a:latin typeface="Symbol"/>
                <a:cs typeface="Symbol"/>
              </a:rPr>
              <a:t>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Reading,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updating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 </a:t>
            </a:r>
            <a:r>
              <a:rPr dirty="0" sz="1400" spc="-5">
                <a:latin typeface="Times New Roman"/>
                <a:cs typeface="Times New Roman"/>
              </a:rPr>
              <a:t>deleting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arbitrary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data/tables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from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database</a:t>
            </a:r>
            <a:endParaRPr sz="1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70"/>
              </a:spcBef>
            </a:pPr>
            <a:r>
              <a:rPr dirty="0" sz="1400">
                <a:latin typeface="Symbol"/>
                <a:cs typeface="Symbol"/>
              </a:rPr>
              <a:t>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Executing </a:t>
            </a:r>
            <a:r>
              <a:rPr dirty="0" sz="1400" spc="-5">
                <a:latin typeface="Times New Roman"/>
                <a:cs typeface="Times New Roman"/>
              </a:rPr>
              <a:t>commands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underlying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operating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system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717" y="889381"/>
            <a:ext cx="5944235" cy="287845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3200"/>
              </a:lnSpc>
              <a:spcBef>
                <a:spcPts val="45"/>
              </a:spcBef>
            </a:pPr>
            <a:r>
              <a:rPr dirty="0" sz="1400" spc="-5">
                <a:latin typeface="Times New Roman"/>
                <a:cs typeface="Times New Roman"/>
              </a:rPr>
              <a:t>Solution: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>
                <a:latin typeface="Times New Roman"/>
                <a:cs typeface="Times New Roman"/>
              </a:rPr>
              <a:t> best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way</a:t>
            </a:r>
            <a:r>
              <a:rPr dirty="0" sz="1400" spc="5">
                <a:latin typeface="Times New Roman"/>
                <a:cs typeface="Times New Roman"/>
              </a:rPr>
              <a:t> to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protect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code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against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SQL</a:t>
            </a:r>
            <a:r>
              <a:rPr dirty="0" sz="1400" spc="-5">
                <a:latin typeface="Times New Roman"/>
                <a:cs typeface="Times New Roman"/>
              </a:rPr>
              <a:t> injections</a:t>
            </a:r>
            <a:r>
              <a:rPr dirty="0" sz="1400">
                <a:latin typeface="Times New Roman"/>
                <a:cs typeface="Times New Roman"/>
              </a:rPr>
              <a:t> is </a:t>
            </a:r>
            <a:r>
              <a:rPr dirty="0" sz="1400" spc="-5">
                <a:latin typeface="Times New Roman"/>
                <a:cs typeface="Times New Roman"/>
              </a:rPr>
              <a:t>using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parameterized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queries </a:t>
            </a:r>
            <a:r>
              <a:rPr dirty="0" sz="1400">
                <a:latin typeface="Times New Roman"/>
                <a:cs typeface="Times New Roman"/>
              </a:rPr>
              <a:t>(</a:t>
            </a:r>
            <a:r>
              <a:rPr dirty="0" sz="1400" i="1">
                <a:latin typeface="Times New Roman"/>
                <a:cs typeface="Times New Roman"/>
              </a:rPr>
              <a:t>prepared</a:t>
            </a:r>
            <a:r>
              <a:rPr dirty="0" sz="1400" spc="20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statements</a:t>
            </a:r>
            <a:r>
              <a:rPr dirty="0" sz="1400" spc="-5">
                <a:latin typeface="Times New Roman"/>
                <a:cs typeface="Times New Roman"/>
              </a:rPr>
              <a:t>).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Almost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all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modern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languages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provide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built-in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libraries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this.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Wherever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possible,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not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create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dynamic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SQL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queries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or </a:t>
            </a:r>
            <a:r>
              <a:rPr dirty="0" sz="1400" spc="-10">
                <a:latin typeface="Times New Roman"/>
                <a:cs typeface="Times New Roman"/>
              </a:rPr>
              <a:t> SQL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queries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with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string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concatenation.</a:t>
            </a:r>
            <a:endParaRPr sz="1400">
              <a:latin typeface="Times New Roman"/>
              <a:cs typeface="Times New Roman"/>
            </a:endParaRPr>
          </a:p>
          <a:p>
            <a:pPr marL="457200" indent="-229235">
              <a:lnSpc>
                <a:spcPct val="100000"/>
              </a:lnSpc>
              <a:spcBef>
                <a:spcPts val="994"/>
              </a:spcBef>
              <a:buFont typeface="Symbol"/>
              <a:buChar char=""/>
              <a:tabLst>
                <a:tab pos="457200" algn="l"/>
                <a:tab pos="457834" algn="l"/>
              </a:tabLst>
            </a:pPr>
            <a:r>
              <a:rPr dirty="0" u="heavy" sz="1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Cross-site</a:t>
            </a:r>
            <a:r>
              <a:rPr dirty="0" u="heavy" sz="14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Scripting </a:t>
            </a:r>
            <a:r>
              <a:rPr dirty="0" u="heavy" sz="1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Attack</a:t>
            </a:r>
            <a:r>
              <a:rPr dirty="0" sz="140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457200" marR="23495" indent="-228600">
              <a:lnSpc>
                <a:spcPct val="102899"/>
              </a:lnSpc>
              <a:spcBef>
                <a:spcPts val="95"/>
              </a:spcBef>
            </a:pPr>
            <a:r>
              <a:rPr dirty="0" sz="1400">
                <a:latin typeface="Symbol"/>
                <a:cs typeface="Symbol"/>
              </a:rPr>
              <a:t>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Proof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URL: 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u="sng" sz="1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http://testasp.vulnweb.com/Search.asp?tfSearch=</a:t>
            </a:r>
            <a:r>
              <a:rPr dirty="0" u="sng" sz="1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</a:rPr>
              <a:t>"&gt;&lt;scRipt&gt;alert(9)&lt;/scRipt</a:t>
            </a:r>
            <a:endParaRPr sz="140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  <a:spcBef>
                <a:spcPts val="45"/>
              </a:spcBef>
            </a:pPr>
            <a:r>
              <a:rPr dirty="0" u="sng" sz="14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</a:rPr>
              <a:t>&gt;</a:t>
            </a:r>
            <a:endParaRPr sz="1400">
              <a:latin typeface="Times New Roman"/>
              <a:cs typeface="Times New Roman"/>
            </a:endParaRPr>
          </a:p>
          <a:p>
            <a:pPr marL="1867535">
              <a:lnSpc>
                <a:spcPct val="100000"/>
              </a:lnSpc>
              <a:spcBef>
                <a:spcPts val="869"/>
              </a:spcBef>
            </a:pPr>
            <a:r>
              <a:rPr dirty="0" sz="1400" spc="-20">
                <a:latin typeface="Times New Roman"/>
                <a:cs typeface="Times New Roman"/>
              </a:rPr>
              <a:t>OR</a:t>
            </a:r>
            <a:endParaRPr sz="1400">
              <a:latin typeface="Times New Roman"/>
              <a:cs typeface="Times New Roman"/>
            </a:endParaRPr>
          </a:p>
          <a:p>
            <a:pPr marR="2198370">
              <a:lnSpc>
                <a:spcPts val="2550"/>
              </a:lnSpc>
              <a:spcBef>
                <a:spcPts val="80"/>
              </a:spcBef>
            </a:pPr>
            <a:r>
              <a:rPr dirty="0" sz="1400">
                <a:latin typeface="Times New Roman"/>
                <a:cs typeface="Times New Roman"/>
              </a:rPr>
              <a:t>Script </a:t>
            </a:r>
            <a:r>
              <a:rPr dirty="0" sz="1400" spc="-5">
                <a:latin typeface="Times New Roman"/>
                <a:cs typeface="Times New Roman"/>
              </a:rPr>
              <a:t>Payload Pattern: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"&gt;&lt;scRipt&gt;alert(9)&lt;/scRipt&gt;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 </a:t>
            </a:r>
            <a:r>
              <a:rPr dirty="0" sz="1400">
                <a:latin typeface="Times New Roman"/>
                <a:cs typeface="Times New Roman"/>
              </a:rPr>
              <a:t>image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below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 a </a:t>
            </a:r>
            <a:r>
              <a:rPr dirty="0" sz="1400" spc="-5">
                <a:latin typeface="Times New Roman"/>
                <a:cs typeface="Times New Roman"/>
              </a:rPr>
              <a:t>proof</a:t>
            </a:r>
            <a:r>
              <a:rPr dirty="0" sz="1400">
                <a:latin typeface="Times New Roman"/>
                <a:cs typeface="Times New Roman"/>
              </a:rPr>
              <a:t> 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 </a:t>
            </a:r>
            <a:r>
              <a:rPr dirty="0" sz="1400" spc="-10">
                <a:latin typeface="Times New Roman"/>
                <a:cs typeface="Times New Roman"/>
              </a:rPr>
              <a:t>attack: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5183123"/>
            <a:ext cx="5949315" cy="375221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469900" marR="201930" indent="-228600">
              <a:lnSpc>
                <a:spcPct val="102899"/>
              </a:lnSpc>
              <a:spcBef>
                <a:spcPts val="50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allows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attacker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execute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dynamic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script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(</a:t>
            </a:r>
            <a:r>
              <a:rPr dirty="0" sz="1400" spc="-5" i="1">
                <a:latin typeface="Times New Roman"/>
                <a:cs typeface="Times New Roman"/>
              </a:rPr>
              <a:t>JavaScript,</a:t>
            </a:r>
            <a:r>
              <a:rPr dirty="0" sz="1400" spc="5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VBScript</a:t>
            </a:r>
            <a:r>
              <a:rPr dirty="0" sz="1400" spc="-5">
                <a:latin typeface="Times New Roman"/>
                <a:cs typeface="Times New Roman"/>
              </a:rPr>
              <a:t>)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5">
                <a:latin typeface="Times New Roman"/>
                <a:cs typeface="Times New Roman"/>
              </a:rPr>
              <a:t> context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application.</a:t>
            </a:r>
            <a:endParaRPr sz="1400">
              <a:latin typeface="Times New Roman"/>
              <a:cs typeface="Times New Roman"/>
            </a:endParaRPr>
          </a:p>
          <a:p>
            <a:pPr marL="469900" marR="90805" indent="-228600">
              <a:lnSpc>
                <a:spcPct val="103400"/>
              </a:lnSpc>
              <a:spcBef>
                <a:spcPts val="15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dirty="0" sz="1400" spc="-5">
                <a:latin typeface="Times New Roman"/>
                <a:cs typeface="Times New Roman"/>
              </a:rPr>
              <a:t>This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allows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several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different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attack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opportunities,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mostly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hijacking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current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session</a:t>
            </a:r>
            <a:r>
              <a:rPr dirty="0" sz="1400">
                <a:latin typeface="Times New Roman"/>
                <a:cs typeface="Times New Roman"/>
              </a:rPr>
              <a:t> of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>
                <a:latin typeface="Times New Roman"/>
                <a:cs typeface="Times New Roman"/>
              </a:rPr>
              <a:t> user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or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changing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look</a:t>
            </a:r>
            <a:r>
              <a:rPr dirty="0" sz="1400">
                <a:latin typeface="Times New Roman"/>
                <a:cs typeface="Times New Roman"/>
              </a:rPr>
              <a:t> of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 page by </a:t>
            </a:r>
            <a:r>
              <a:rPr dirty="0" sz="1400" spc="-5">
                <a:latin typeface="Times New Roman"/>
                <a:cs typeface="Times New Roman"/>
              </a:rPr>
              <a:t>changing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HTML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 the </a:t>
            </a:r>
            <a:r>
              <a:rPr dirty="0" sz="1400" spc="5">
                <a:latin typeface="Times New Roman"/>
                <a:cs typeface="Times New Roman"/>
              </a:rPr>
              <a:t>fly</a:t>
            </a:r>
            <a:r>
              <a:rPr dirty="0" sz="1400">
                <a:latin typeface="Times New Roman"/>
                <a:cs typeface="Times New Roman"/>
              </a:rPr>
              <a:t> to </a:t>
            </a:r>
            <a:r>
              <a:rPr dirty="0" sz="1400" spc="-10">
                <a:latin typeface="Times New Roman"/>
                <a:cs typeface="Times New Roman"/>
              </a:rPr>
              <a:t>steal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user's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credentials.</a:t>
            </a:r>
            <a:endParaRPr sz="14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45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dirty="0" sz="1400" spc="-5">
                <a:latin typeface="Times New Roman"/>
                <a:cs typeface="Times New Roman"/>
              </a:rPr>
              <a:t>This</a:t>
            </a:r>
            <a:r>
              <a:rPr dirty="0" sz="1400">
                <a:latin typeface="Times New Roman"/>
                <a:cs typeface="Times New Roman"/>
              </a:rPr>
              <a:t> happens </a:t>
            </a:r>
            <a:r>
              <a:rPr dirty="0" sz="1400" spc="-5">
                <a:latin typeface="Times New Roman"/>
                <a:cs typeface="Times New Roman"/>
              </a:rPr>
              <a:t>because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input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entered</a:t>
            </a:r>
            <a:r>
              <a:rPr dirty="0" sz="1400">
                <a:latin typeface="Times New Roman"/>
                <a:cs typeface="Times New Roman"/>
              </a:rPr>
              <a:t> by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user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has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been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interpreted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endParaRPr sz="1400">
              <a:latin typeface="Times New Roman"/>
              <a:cs typeface="Times New Roman"/>
            </a:endParaRPr>
          </a:p>
          <a:p>
            <a:pPr marL="469900" marR="106045">
              <a:lnSpc>
                <a:spcPct val="102699"/>
              </a:lnSpc>
              <a:spcBef>
                <a:spcPts val="25"/>
              </a:spcBef>
            </a:pPr>
            <a:r>
              <a:rPr dirty="0" sz="1400" spc="-5">
                <a:latin typeface="Times New Roman"/>
                <a:cs typeface="Times New Roman"/>
              </a:rPr>
              <a:t>HTML/JavaScript/VBScript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browser.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Cross-site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scripting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targets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users 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application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instead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of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server.</a:t>
            </a:r>
            <a:endParaRPr sz="1400">
              <a:latin typeface="Times New Roman"/>
              <a:cs typeface="Times New Roman"/>
            </a:endParaRPr>
          </a:p>
          <a:p>
            <a:pPr algn="just" marL="469900" marR="135255" indent="-228600">
              <a:lnSpc>
                <a:spcPct val="103499"/>
              </a:lnSpc>
              <a:spcBef>
                <a:spcPts val="10"/>
              </a:spcBef>
              <a:buFont typeface="Wingdings"/>
              <a:buChar char=""/>
              <a:tabLst>
                <a:tab pos="514984" algn="l"/>
              </a:tabLst>
            </a:pPr>
            <a:r>
              <a:rPr dirty="0"/>
              <a:t>	</a:t>
            </a:r>
            <a:r>
              <a:rPr dirty="0" sz="1400" spc="-5">
                <a:latin typeface="Times New Roman"/>
                <a:cs typeface="Times New Roman"/>
              </a:rPr>
              <a:t>Although this </a:t>
            </a:r>
            <a:r>
              <a:rPr dirty="0" sz="1400">
                <a:latin typeface="Times New Roman"/>
                <a:cs typeface="Times New Roman"/>
              </a:rPr>
              <a:t>is a </a:t>
            </a:r>
            <a:r>
              <a:rPr dirty="0" sz="1400" spc="-5">
                <a:latin typeface="Times New Roman"/>
                <a:cs typeface="Times New Roman"/>
              </a:rPr>
              <a:t>limitation, </a:t>
            </a:r>
            <a:r>
              <a:rPr dirty="0" sz="1400">
                <a:latin typeface="Times New Roman"/>
                <a:cs typeface="Times New Roman"/>
              </a:rPr>
              <a:t>since it </a:t>
            </a:r>
            <a:r>
              <a:rPr dirty="0" sz="1400" spc="-5">
                <a:latin typeface="Times New Roman"/>
                <a:cs typeface="Times New Roman"/>
              </a:rPr>
              <a:t>allows </a:t>
            </a:r>
            <a:r>
              <a:rPr dirty="0" sz="1400">
                <a:latin typeface="Times New Roman"/>
                <a:cs typeface="Times New Roman"/>
              </a:rPr>
              <a:t>attackers to </a:t>
            </a:r>
            <a:r>
              <a:rPr dirty="0" sz="1400" spc="-10">
                <a:latin typeface="Times New Roman"/>
                <a:cs typeface="Times New Roman"/>
              </a:rPr>
              <a:t>hijack </a:t>
            </a:r>
            <a:r>
              <a:rPr dirty="0" sz="1400" spc="-5">
                <a:latin typeface="Times New Roman"/>
                <a:cs typeface="Times New Roman"/>
              </a:rPr>
              <a:t>other </a:t>
            </a:r>
            <a:r>
              <a:rPr dirty="0" sz="1400">
                <a:latin typeface="Times New Roman"/>
                <a:cs typeface="Times New Roman"/>
              </a:rPr>
              <a:t>users'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sessions, an attacker </a:t>
            </a:r>
            <a:r>
              <a:rPr dirty="0" sz="1400" spc="-5">
                <a:latin typeface="Times New Roman"/>
                <a:cs typeface="Times New Roman"/>
              </a:rPr>
              <a:t>might attack </a:t>
            </a:r>
            <a:r>
              <a:rPr dirty="0" sz="1400">
                <a:latin typeface="Times New Roman"/>
                <a:cs typeface="Times New Roman"/>
              </a:rPr>
              <a:t>an </a:t>
            </a:r>
            <a:r>
              <a:rPr dirty="0" sz="1400" spc="-5">
                <a:latin typeface="Times New Roman"/>
                <a:cs typeface="Times New Roman"/>
              </a:rPr>
              <a:t>administrator </a:t>
            </a:r>
            <a:r>
              <a:rPr dirty="0" sz="1400">
                <a:latin typeface="Times New Roman"/>
                <a:cs typeface="Times New Roman"/>
              </a:rPr>
              <a:t>to gain </a:t>
            </a:r>
            <a:r>
              <a:rPr dirty="0" sz="1400" spc="-5">
                <a:latin typeface="Times New Roman"/>
                <a:cs typeface="Times New Roman"/>
              </a:rPr>
              <a:t>full control </a:t>
            </a:r>
            <a:r>
              <a:rPr dirty="0" sz="1400">
                <a:latin typeface="Times New Roman"/>
                <a:cs typeface="Times New Roman"/>
              </a:rPr>
              <a:t>over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5">
                <a:latin typeface="Times New Roman"/>
                <a:cs typeface="Times New Roman"/>
              </a:rPr>
              <a:t> application.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3400"/>
              </a:lnSpc>
              <a:spcBef>
                <a:spcPts val="790"/>
              </a:spcBef>
            </a:pPr>
            <a:r>
              <a:rPr dirty="0" sz="1400" spc="-5">
                <a:latin typeface="Times New Roman"/>
                <a:cs typeface="Times New Roman"/>
              </a:rPr>
              <a:t>Solution: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issue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occurs </a:t>
            </a:r>
            <a:r>
              <a:rPr dirty="0" sz="1400" spc="-5">
                <a:latin typeface="Times New Roman"/>
                <a:cs typeface="Times New Roman"/>
              </a:rPr>
              <a:t>because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browser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interprets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input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active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HTML, </a:t>
            </a:r>
            <a:r>
              <a:rPr dirty="0" sz="1400">
                <a:latin typeface="Times New Roman"/>
                <a:cs typeface="Times New Roman"/>
              </a:rPr>
              <a:t>JavaScript or </a:t>
            </a:r>
            <a:r>
              <a:rPr dirty="0" sz="1400" spc="-5">
                <a:latin typeface="Times New Roman"/>
                <a:cs typeface="Times New Roman"/>
              </a:rPr>
              <a:t>VBScript. To </a:t>
            </a:r>
            <a:r>
              <a:rPr dirty="0" sz="1400">
                <a:latin typeface="Times New Roman"/>
                <a:cs typeface="Times New Roman"/>
              </a:rPr>
              <a:t>avoid </a:t>
            </a:r>
            <a:r>
              <a:rPr dirty="0" sz="1400" spc="-5">
                <a:latin typeface="Times New Roman"/>
                <a:cs typeface="Times New Roman"/>
              </a:rPr>
              <a:t>this, </a:t>
            </a:r>
            <a:r>
              <a:rPr dirty="0" sz="1400">
                <a:latin typeface="Times New Roman"/>
                <a:cs typeface="Times New Roman"/>
              </a:rPr>
              <a:t>output </a:t>
            </a:r>
            <a:r>
              <a:rPr dirty="0" sz="1400" spc="-5">
                <a:latin typeface="Times New Roman"/>
                <a:cs typeface="Times New Roman"/>
              </a:rPr>
              <a:t>should </a:t>
            </a:r>
            <a:r>
              <a:rPr dirty="0" sz="1400">
                <a:latin typeface="Times New Roman"/>
                <a:cs typeface="Times New Roman"/>
              </a:rPr>
              <a:t>be encoded </a:t>
            </a:r>
            <a:r>
              <a:rPr dirty="0" sz="1400" spc="-5">
                <a:latin typeface="Times New Roman"/>
                <a:cs typeface="Times New Roman"/>
              </a:rPr>
              <a:t>according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output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location</a:t>
            </a:r>
            <a:r>
              <a:rPr dirty="0" sz="1400">
                <a:latin typeface="Times New Roman"/>
                <a:cs typeface="Times New Roman"/>
              </a:rPr>
              <a:t> and </a:t>
            </a:r>
            <a:r>
              <a:rPr dirty="0" sz="1400" spc="-5">
                <a:latin typeface="Times New Roman"/>
                <a:cs typeface="Times New Roman"/>
              </a:rPr>
              <a:t>context.</a:t>
            </a:r>
            <a:endParaRPr sz="1400">
              <a:latin typeface="Times New Roman"/>
              <a:cs typeface="Times New Roman"/>
            </a:endParaRPr>
          </a:p>
          <a:p>
            <a:pPr marL="12700" marR="685800">
              <a:lnSpc>
                <a:spcPct val="102600"/>
              </a:lnSpc>
              <a:spcBef>
                <a:spcPts val="830"/>
              </a:spcBef>
            </a:pPr>
            <a:r>
              <a:rPr dirty="0" sz="1400" spc="-5">
                <a:latin typeface="Times New Roman"/>
                <a:cs typeface="Times New Roman"/>
              </a:rPr>
              <a:t>For </a:t>
            </a:r>
            <a:r>
              <a:rPr dirty="0" sz="1400">
                <a:latin typeface="Times New Roman"/>
                <a:cs typeface="Times New Roman"/>
              </a:rPr>
              <a:t>example, </a:t>
            </a:r>
            <a:r>
              <a:rPr dirty="0" sz="1400" spc="5">
                <a:latin typeface="Times New Roman"/>
                <a:cs typeface="Times New Roman"/>
              </a:rPr>
              <a:t>if </a:t>
            </a:r>
            <a:r>
              <a:rPr dirty="0" sz="1400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output </a:t>
            </a:r>
            <a:r>
              <a:rPr dirty="0" sz="1400">
                <a:latin typeface="Times New Roman"/>
                <a:cs typeface="Times New Roman"/>
              </a:rPr>
              <a:t>goes in to a </a:t>
            </a:r>
            <a:r>
              <a:rPr dirty="0" sz="1400" spc="-5">
                <a:latin typeface="Times New Roman"/>
                <a:cs typeface="Times New Roman"/>
              </a:rPr>
              <a:t>JavaScript block within </a:t>
            </a:r>
            <a:r>
              <a:rPr dirty="0" sz="1400">
                <a:latin typeface="Times New Roman"/>
                <a:cs typeface="Times New Roman"/>
              </a:rPr>
              <a:t>the </a:t>
            </a:r>
            <a:r>
              <a:rPr dirty="0" sz="1400" spc="-10">
                <a:latin typeface="Times New Roman"/>
                <a:cs typeface="Times New Roman"/>
              </a:rPr>
              <a:t>HTML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document,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then </a:t>
            </a:r>
            <a:r>
              <a:rPr dirty="0" sz="1400" spc="-5">
                <a:latin typeface="Times New Roman"/>
                <a:cs typeface="Times New Roman"/>
              </a:rPr>
              <a:t>output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needs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 be encoded </a:t>
            </a:r>
            <a:r>
              <a:rPr dirty="0" sz="1400" spc="-5">
                <a:latin typeface="Times New Roman"/>
                <a:cs typeface="Times New Roman"/>
              </a:rPr>
              <a:t>accordingly.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3874896"/>
            <a:ext cx="5361940" cy="10494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89381"/>
            <a:ext cx="5863590" cy="497141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48895">
              <a:lnSpc>
                <a:spcPct val="102699"/>
              </a:lnSpc>
              <a:spcBef>
                <a:spcPts val="55"/>
              </a:spcBef>
            </a:pPr>
            <a:r>
              <a:rPr dirty="0" sz="1400">
                <a:latin typeface="Times New Roman"/>
                <a:cs typeface="Times New Roman"/>
              </a:rPr>
              <a:t>Encoding can get </a:t>
            </a:r>
            <a:r>
              <a:rPr dirty="0" sz="1400" spc="-5">
                <a:latin typeface="Times New Roman"/>
                <a:cs typeface="Times New Roman"/>
              </a:rPr>
              <a:t>very complex, therefore it's </a:t>
            </a:r>
            <a:r>
              <a:rPr dirty="0" sz="1400">
                <a:latin typeface="Times New Roman"/>
                <a:cs typeface="Times New Roman"/>
              </a:rPr>
              <a:t>strongly </a:t>
            </a:r>
            <a:r>
              <a:rPr dirty="0" sz="1400" spc="-5">
                <a:latin typeface="Times New Roman"/>
                <a:cs typeface="Times New Roman"/>
              </a:rPr>
              <a:t>recommended </a:t>
            </a:r>
            <a:r>
              <a:rPr dirty="0" sz="1400">
                <a:latin typeface="Times New Roman"/>
                <a:cs typeface="Times New Roman"/>
              </a:rPr>
              <a:t>to </a:t>
            </a:r>
            <a:r>
              <a:rPr dirty="0" sz="1400" spc="-5">
                <a:latin typeface="Times New Roman"/>
                <a:cs typeface="Times New Roman"/>
              </a:rPr>
              <a:t>use </a:t>
            </a:r>
            <a:r>
              <a:rPr dirty="0" sz="1400">
                <a:latin typeface="Times New Roman"/>
                <a:cs typeface="Times New Roman"/>
              </a:rPr>
              <a:t>an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encoding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library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such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u="sng" sz="14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</a:rPr>
              <a:t>OWASP</a:t>
            </a:r>
            <a:r>
              <a:rPr dirty="0" u="sng" sz="14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</a:rPr>
              <a:t>ESAPI</a:t>
            </a:r>
            <a:r>
              <a:rPr dirty="0" sz="1400" spc="15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u="sng" sz="1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Microsoft</a:t>
            </a:r>
            <a:r>
              <a:rPr dirty="0" u="sng" sz="1400" spc="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sng" sz="1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Anti-cross-site</a:t>
            </a:r>
            <a:r>
              <a:rPr dirty="0" u="sng" sz="14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sng" sz="14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scripting</a:t>
            </a:r>
            <a:r>
              <a:rPr dirty="0" sz="140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469900" marR="338455" indent="-228600">
              <a:lnSpc>
                <a:spcPct val="102699"/>
              </a:lnSpc>
              <a:spcBef>
                <a:spcPts val="95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u="heavy" sz="1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Stored</a:t>
            </a:r>
            <a:r>
              <a:rPr dirty="0" u="heavy" sz="140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Cross-site</a:t>
            </a:r>
            <a:r>
              <a:rPr dirty="0" u="heavy" sz="140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Scripting</a:t>
            </a:r>
            <a:r>
              <a:rPr dirty="0" u="heavy" sz="140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Attack</a:t>
            </a:r>
            <a:r>
              <a:rPr dirty="0" sz="1400" spc="-5">
                <a:latin typeface="Times New Roman"/>
                <a:cs typeface="Times New Roman"/>
              </a:rPr>
              <a:t>: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Stored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XSS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allows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attacker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execute </a:t>
            </a:r>
            <a:r>
              <a:rPr dirty="0" sz="1400" spc="-5">
                <a:latin typeface="Times New Roman"/>
                <a:cs typeface="Times New Roman"/>
              </a:rPr>
              <a:t>dynamic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scripts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(</a:t>
            </a:r>
            <a:r>
              <a:rPr dirty="0" sz="1400" spc="-5" i="1">
                <a:latin typeface="Times New Roman"/>
                <a:cs typeface="Times New Roman"/>
              </a:rPr>
              <a:t>JavaScript,</a:t>
            </a:r>
            <a:r>
              <a:rPr dirty="0" sz="1400" spc="5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VBScript</a:t>
            </a:r>
            <a:r>
              <a:rPr dirty="0" sz="1400" spc="-5">
                <a:latin typeface="Times New Roman"/>
                <a:cs typeface="Times New Roman"/>
              </a:rPr>
              <a:t>)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context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application.</a:t>
            </a:r>
            <a:endParaRPr sz="14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45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dirty="0" sz="1400" spc="-5">
                <a:latin typeface="Times New Roman"/>
                <a:cs typeface="Times New Roman"/>
              </a:rPr>
              <a:t>This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allows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several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different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attack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opportunities,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mostly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hijacking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endParaRPr sz="1400">
              <a:latin typeface="Times New Roman"/>
              <a:cs typeface="Times New Roman"/>
            </a:endParaRPr>
          </a:p>
          <a:p>
            <a:pPr marL="469900" marR="5080">
              <a:lnSpc>
                <a:spcPct val="103200"/>
              </a:lnSpc>
              <a:spcBef>
                <a:spcPts val="20"/>
              </a:spcBef>
            </a:pPr>
            <a:r>
              <a:rPr dirty="0" sz="1400">
                <a:latin typeface="Times New Roman"/>
                <a:cs typeface="Times New Roman"/>
              </a:rPr>
              <a:t>current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session</a:t>
            </a:r>
            <a:r>
              <a:rPr dirty="0" sz="1400">
                <a:latin typeface="Times New Roman"/>
                <a:cs typeface="Times New Roman"/>
              </a:rPr>
              <a:t> of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>
                <a:latin typeface="Times New Roman"/>
                <a:cs typeface="Times New Roman"/>
              </a:rPr>
              <a:t> user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or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changing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look</a:t>
            </a:r>
            <a:r>
              <a:rPr dirty="0" sz="1400">
                <a:latin typeface="Times New Roman"/>
                <a:cs typeface="Times New Roman"/>
              </a:rPr>
              <a:t> of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 page by </a:t>
            </a:r>
            <a:r>
              <a:rPr dirty="0" sz="1400" spc="-5">
                <a:latin typeface="Times New Roman"/>
                <a:cs typeface="Times New Roman"/>
              </a:rPr>
              <a:t>changing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HTML </a:t>
            </a:r>
            <a:r>
              <a:rPr dirty="0" sz="1400">
                <a:latin typeface="Times New Roman"/>
                <a:cs typeface="Times New Roman"/>
              </a:rPr>
              <a:t>on 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fly, to </a:t>
            </a:r>
            <a:r>
              <a:rPr dirty="0" sz="1400" spc="-10">
                <a:latin typeface="Times New Roman"/>
                <a:cs typeface="Times New Roman"/>
              </a:rPr>
              <a:t>steal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user's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credentials.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This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happens</a:t>
            </a:r>
            <a:r>
              <a:rPr dirty="0" sz="1400">
                <a:latin typeface="Times New Roman"/>
                <a:cs typeface="Times New Roman"/>
              </a:rPr>
              <a:t> because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input </a:t>
            </a:r>
            <a:r>
              <a:rPr dirty="0" sz="1400" spc="-5">
                <a:latin typeface="Times New Roman"/>
                <a:cs typeface="Times New Roman"/>
              </a:rPr>
              <a:t>entered </a:t>
            </a:r>
            <a:r>
              <a:rPr dirty="0" sz="1400">
                <a:latin typeface="Times New Roman"/>
                <a:cs typeface="Times New Roman"/>
              </a:rPr>
              <a:t>by the user </a:t>
            </a:r>
            <a:r>
              <a:rPr dirty="0" sz="1400" spc="-15">
                <a:latin typeface="Times New Roman"/>
                <a:cs typeface="Times New Roman"/>
              </a:rPr>
              <a:t>has </a:t>
            </a:r>
            <a:r>
              <a:rPr dirty="0" sz="1400">
                <a:latin typeface="Times New Roman"/>
                <a:cs typeface="Times New Roman"/>
              </a:rPr>
              <a:t>been </a:t>
            </a:r>
            <a:r>
              <a:rPr dirty="0" sz="1400" spc="-5">
                <a:latin typeface="Times New Roman"/>
                <a:cs typeface="Times New Roman"/>
              </a:rPr>
              <a:t>interpreted </a:t>
            </a:r>
            <a:r>
              <a:rPr dirty="0" sz="1400">
                <a:latin typeface="Times New Roman"/>
                <a:cs typeface="Times New Roman"/>
              </a:rPr>
              <a:t>by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HTML/JavaScript/VBScript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within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browser.</a:t>
            </a:r>
            <a:endParaRPr sz="1400">
              <a:latin typeface="Times New Roman"/>
              <a:cs typeface="Times New Roman"/>
            </a:endParaRPr>
          </a:p>
          <a:p>
            <a:pPr marL="469900" marR="115570" indent="-228600">
              <a:lnSpc>
                <a:spcPct val="103499"/>
              </a:lnSpc>
              <a:spcBef>
                <a:spcPts val="10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dirty="0" sz="1400">
                <a:latin typeface="Times New Roman"/>
                <a:cs typeface="Times New Roman"/>
              </a:rPr>
              <a:t>"Stored" means </a:t>
            </a:r>
            <a:r>
              <a:rPr dirty="0" sz="1400" spc="-10">
                <a:latin typeface="Times New Roman"/>
                <a:cs typeface="Times New Roman"/>
              </a:rPr>
              <a:t>that the </a:t>
            </a:r>
            <a:r>
              <a:rPr dirty="0" sz="1400">
                <a:latin typeface="Times New Roman"/>
                <a:cs typeface="Times New Roman"/>
              </a:rPr>
              <a:t>attack </a:t>
            </a:r>
            <a:r>
              <a:rPr dirty="0" sz="1400" spc="-10">
                <a:latin typeface="Times New Roman"/>
                <a:cs typeface="Times New Roman"/>
              </a:rPr>
              <a:t>will </a:t>
            </a:r>
            <a:r>
              <a:rPr dirty="0" sz="1400">
                <a:latin typeface="Times New Roman"/>
                <a:cs typeface="Times New Roman"/>
              </a:rPr>
              <a:t>be </a:t>
            </a:r>
            <a:r>
              <a:rPr dirty="0" sz="1400" spc="-5">
                <a:latin typeface="Times New Roman"/>
                <a:cs typeface="Times New Roman"/>
              </a:rPr>
              <a:t>stored </a:t>
            </a:r>
            <a:r>
              <a:rPr dirty="0" sz="1400">
                <a:latin typeface="Times New Roman"/>
                <a:cs typeface="Times New Roman"/>
              </a:rPr>
              <a:t>in the backend </a:t>
            </a:r>
            <a:r>
              <a:rPr dirty="0" sz="1400" spc="-5">
                <a:latin typeface="Times New Roman"/>
                <a:cs typeface="Times New Roman"/>
              </a:rPr>
              <a:t>system. </a:t>
            </a:r>
            <a:r>
              <a:rPr dirty="0" sz="1400">
                <a:latin typeface="Times New Roman"/>
                <a:cs typeface="Times New Roman"/>
              </a:rPr>
              <a:t>In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normal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XSS</a:t>
            </a:r>
            <a:r>
              <a:rPr dirty="0" sz="1400" spc="-5">
                <a:latin typeface="Times New Roman"/>
                <a:cs typeface="Times New Roman"/>
              </a:rPr>
              <a:t> attacks,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attacker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needs</a:t>
            </a:r>
            <a:r>
              <a:rPr dirty="0" sz="1400">
                <a:latin typeface="Times New Roman"/>
                <a:cs typeface="Times New Roman"/>
              </a:rPr>
              <a:t> 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e-mail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victim,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but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stored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XSS </a:t>
            </a:r>
            <a:r>
              <a:rPr dirty="0" sz="1400">
                <a:latin typeface="Times New Roman"/>
                <a:cs typeface="Times New Roman"/>
              </a:rPr>
              <a:t>an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attacker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can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just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execute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 </a:t>
            </a:r>
            <a:r>
              <a:rPr dirty="0" sz="1400" spc="-10">
                <a:latin typeface="Times New Roman"/>
                <a:cs typeface="Times New Roman"/>
              </a:rPr>
              <a:t>attack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wait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users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affected page. </a:t>
            </a:r>
            <a:r>
              <a:rPr dirty="0" sz="1400" spc="-10">
                <a:latin typeface="Times New Roman"/>
                <a:cs typeface="Times New Roman"/>
              </a:rPr>
              <a:t>As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soon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someone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visits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page, the </a:t>
            </a:r>
            <a:r>
              <a:rPr dirty="0" sz="1400" spc="-5">
                <a:latin typeface="Times New Roman"/>
                <a:cs typeface="Times New Roman"/>
              </a:rPr>
              <a:t>attacker's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stored </a:t>
            </a:r>
            <a:r>
              <a:rPr dirty="0" sz="1400">
                <a:latin typeface="Times New Roman"/>
                <a:cs typeface="Times New Roman"/>
              </a:rPr>
              <a:t> payload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will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get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executed.</a:t>
            </a:r>
            <a:endParaRPr sz="14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45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dirty="0" sz="1400" spc="-10">
                <a:latin typeface="Times New Roman"/>
                <a:cs typeface="Times New Roman"/>
              </a:rPr>
              <a:t>XSS </a:t>
            </a:r>
            <a:r>
              <a:rPr dirty="0" sz="1400">
                <a:latin typeface="Times New Roman"/>
                <a:cs typeface="Times New Roman"/>
              </a:rPr>
              <a:t>targets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>
                <a:latin typeface="Times New Roman"/>
                <a:cs typeface="Times New Roman"/>
              </a:rPr>
              <a:t> users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of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application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instead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server.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Although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this</a:t>
            </a:r>
            <a:endParaRPr sz="1400">
              <a:latin typeface="Times New Roman"/>
              <a:cs typeface="Times New Roman"/>
            </a:endParaRPr>
          </a:p>
          <a:p>
            <a:pPr marL="469900" marR="81280">
              <a:lnSpc>
                <a:spcPct val="103400"/>
              </a:lnSpc>
              <a:spcBef>
                <a:spcPts val="15"/>
              </a:spcBef>
            </a:pPr>
            <a:r>
              <a:rPr dirty="0" sz="1400">
                <a:latin typeface="Times New Roman"/>
                <a:cs typeface="Times New Roman"/>
              </a:rPr>
              <a:t>is a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limitation,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since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only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allows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attackers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hijack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other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users'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sessions,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 attacker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might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attack</a:t>
            </a:r>
            <a:r>
              <a:rPr dirty="0" sz="1400">
                <a:latin typeface="Times New Roman"/>
                <a:cs typeface="Times New Roman"/>
              </a:rPr>
              <a:t> an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administrator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gain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full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control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over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application.</a:t>
            </a:r>
            <a:endParaRPr sz="1400">
              <a:latin typeface="Times New Roman"/>
              <a:cs typeface="Times New Roman"/>
            </a:endParaRPr>
          </a:p>
          <a:p>
            <a:pPr marL="12700" marR="1480185">
              <a:lnSpc>
                <a:spcPts val="2550"/>
              </a:lnSpc>
              <a:spcBef>
                <a:spcPts val="80"/>
              </a:spcBef>
            </a:pPr>
            <a:r>
              <a:rPr dirty="0" sz="1400">
                <a:latin typeface="Times New Roman"/>
                <a:cs typeface="Times New Roman"/>
              </a:rPr>
              <a:t>Proof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URL: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u="sng" sz="1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http://testasp.vulnweb.com/showthread.asp?id=3 </a:t>
            </a:r>
            <a:r>
              <a:rPr dirty="0" sz="1400" spc="-335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 </a:t>
            </a:r>
            <a:r>
              <a:rPr dirty="0" sz="1400">
                <a:latin typeface="Times New Roman"/>
                <a:cs typeface="Times New Roman"/>
              </a:rPr>
              <a:t>image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below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 a </a:t>
            </a:r>
            <a:r>
              <a:rPr dirty="0" sz="1400" spc="-5">
                <a:latin typeface="Times New Roman"/>
                <a:cs typeface="Times New Roman"/>
              </a:rPr>
              <a:t>proof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attack: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8575293"/>
            <a:ext cx="5852795" cy="46164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30"/>
              </a:spcBef>
            </a:pPr>
            <a:r>
              <a:rPr dirty="0" sz="1400" spc="-5">
                <a:latin typeface="Times New Roman"/>
                <a:cs typeface="Times New Roman"/>
              </a:rPr>
              <a:t>Impact: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Stored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XSS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dangerous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issue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that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has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many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exploitation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vectors,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some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 </a:t>
            </a:r>
            <a:r>
              <a:rPr dirty="0" sz="1400" spc="-5">
                <a:latin typeface="Times New Roman"/>
                <a:cs typeface="Times New Roman"/>
              </a:rPr>
              <a:t>which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include: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5980694"/>
            <a:ext cx="4752340" cy="25027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89381"/>
            <a:ext cx="5928360" cy="2751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2292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dirty="0" sz="1400" spc="-5">
                <a:latin typeface="Times New Roman"/>
                <a:cs typeface="Times New Roman"/>
              </a:rPr>
              <a:t>User's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session-sensitive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information,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such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cookies,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stolen.</a:t>
            </a:r>
            <a:endParaRPr sz="14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750"/>
              </a:lnSpc>
              <a:spcBef>
                <a:spcPts val="45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dirty="0" sz="1400" spc="-10">
                <a:latin typeface="Times New Roman"/>
                <a:cs typeface="Times New Roman"/>
              </a:rPr>
              <a:t>XSS </a:t>
            </a:r>
            <a:r>
              <a:rPr dirty="0" sz="1400">
                <a:latin typeface="Times New Roman"/>
                <a:cs typeface="Times New Roman"/>
              </a:rPr>
              <a:t>can enable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client-side </a:t>
            </a:r>
            <a:r>
              <a:rPr dirty="0" sz="1400" spc="-5">
                <a:latin typeface="Times New Roman"/>
                <a:cs typeface="Times New Roman"/>
              </a:rPr>
              <a:t>worms,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which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could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modify,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delete</a:t>
            </a:r>
            <a:r>
              <a:rPr dirty="0" sz="1400">
                <a:latin typeface="Times New Roman"/>
                <a:cs typeface="Times New Roman"/>
              </a:rPr>
              <a:t> or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steal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other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users'</a:t>
            </a:r>
            <a:r>
              <a:rPr dirty="0" sz="1400" spc="-5">
                <a:latin typeface="Times New Roman"/>
                <a:cs typeface="Times New Roman"/>
              </a:rPr>
              <a:t> data</a:t>
            </a:r>
            <a:r>
              <a:rPr dirty="0" sz="1400">
                <a:latin typeface="Times New Roman"/>
                <a:cs typeface="Times New Roman"/>
              </a:rPr>
              <a:t> within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application.</a:t>
            </a:r>
            <a:endParaRPr sz="1400">
              <a:latin typeface="Times New Roman"/>
              <a:cs typeface="Times New Roman"/>
            </a:endParaRPr>
          </a:p>
          <a:p>
            <a:pPr marL="469900" indent="-229235">
              <a:lnSpc>
                <a:spcPts val="1655"/>
              </a:lnSpc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dirty="0" sz="1400" spc="-5">
                <a:latin typeface="Times New Roman"/>
                <a:cs typeface="Times New Roman"/>
              </a:rPr>
              <a:t>The </a:t>
            </a:r>
            <a:r>
              <a:rPr dirty="0" sz="1400">
                <a:latin typeface="Times New Roman"/>
                <a:cs typeface="Times New Roman"/>
              </a:rPr>
              <a:t>website can be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redirected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 a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new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location,</a:t>
            </a:r>
            <a:r>
              <a:rPr dirty="0" sz="1400">
                <a:latin typeface="Times New Roman"/>
                <a:cs typeface="Times New Roman"/>
              </a:rPr>
              <a:t> defaced or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used</a:t>
            </a:r>
            <a:r>
              <a:rPr dirty="0" sz="1400">
                <a:latin typeface="Times New Roman"/>
                <a:cs typeface="Times New Roman"/>
              </a:rPr>
              <a:t> as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0"/>
              </a:spcBef>
            </a:pPr>
            <a:r>
              <a:rPr dirty="0" sz="1400">
                <a:latin typeface="Times New Roman"/>
                <a:cs typeface="Times New Roman"/>
              </a:rPr>
              <a:t>phishing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site.</a:t>
            </a:r>
            <a:endParaRPr sz="1400">
              <a:latin typeface="Times New Roman"/>
              <a:cs typeface="Times New Roman"/>
            </a:endParaRPr>
          </a:p>
          <a:p>
            <a:pPr marL="12700" marR="490855">
              <a:lnSpc>
                <a:spcPct val="104299"/>
              </a:lnSpc>
              <a:spcBef>
                <a:spcPts val="770"/>
              </a:spcBef>
            </a:pPr>
            <a:r>
              <a:rPr dirty="0" sz="1400" spc="-5">
                <a:latin typeface="Times New Roman"/>
                <a:cs typeface="Times New Roman"/>
              </a:rPr>
              <a:t>Solution: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issue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occurs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because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browser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interprets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input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active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HTML,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JavaScript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VBScript.</a:t>
            </a:r>
            <a:endParaRPr sz="1400">
              <a:latin typeface="Times New Roman"/>
              <a:cs typeface="Times New Roman"/>
            </a:endParaRPr>
          </a:p>
          <a:p>
            <a:pPr marL="12700" marR="137795">
              <a:lnSpc>
                <a:spcPct val="104200"/>
              </a:lnSpc>
              <a:spcBef>
                <a:spcPts val="775"/>
              </a:spcBef>
            </a:pPr>
            <a:r>
              <a:rPr dirty="0" sz="1400" spc="-5">
                <a:latin typeface="Times New Roman"/>
                <a:cs typeface="Times New Roman"/>
              </a:rPr>
              <a:t>To </a:t>
            </a:r>
            <a:r>
              <a:rPr dirty="0" sz="1400">
                <a:latin typeface="Times New Roman"/>
                <a:cs typeface="Times New Roman"/>
              </a:rPr>
              <a:t>avoid this, all input and output </a:t>
            </a:r>
            <a:r>
              <a:rPr dirty="0" sz="1400" spc="-5">
                <a:latin typeface="Times New Roman"/>
                <a:cs typeface="Times New Roman"/>
              </a:rPr>
              <a:t>from </a:t>
            </a:r>
            <a:r>
              <a:rPr dirty="0" sz="1400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application should </a:t>
            </a:r>
            <a:r>
              <a:rPr dirty="0" sz="1400">
                <a:latin typeface="Times New Roman"/>
                <a:cs typeface="Times New Roman"/>
              </a:rPr>
              <a:t>be </a:t>
            </a:r>
            <a:r>
              <a:rPr dirty="0" sz="1400" spc="-5">
                <a:latin typeface="Times New Roman"/>
                <a:cs typeface="Times New Roman"/>
              </a:rPr>
              <a:t>filtered. </a:t>
            </a:r>
            <a:r>
              <a:rPr dirty="0" sz="1400" spc="-10">
                <a:latin typeface="Times New Roman"/>
                <a:cs typeface="Times New Roman"/>
              </a:rPr>
              <a:t>Output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should be </a:t>
            </a:r>
            <a:r>
              <a:rPr dirty="0" sz="1400" spc="-5">
                <a:latin typeface="Times New Roman"/>
                <a:cs typeface="Times New Roman"/>
              </a:rPr>
              <a:t>filtered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according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 the </a:t>
            </a:r>
            <a:r>
              <a:rPr dirty="0" sz="1400" spc="-5">
                <a:latin typeface="Times New Roman"/>
                <a:cs typeface="Times New Roman"/>
              </a:rPr>
              <a:t>output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format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location.</a:t>
            </a:r>
            <a:endParaRPr sz="1400">
              <a:latin typeface="Times New Roman"/>
              <a:cs typeface="Times New Roman"/>
            </a:endParaRPr>
          </a:p>
          <a:p>
            <a:pPr marL="12700" marR="329565">
              <a:lnSpc>
                <a:spcPct val="104299"/>
              </a:lnSpc>
              <a:spcBef>
                <a:spcPts val="775"/>
              </a:spcBef>
            </a:pPr>
            <a:r>
              <a:rPr dirty="0" sz="1400">
                <a:latin typeface="Times New Roman"/>
                <a:cs typeface="Times New Roman"/>
              </a:rPr>
              <a:t>Typically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output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location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HTML.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Where</a:t>
            </a:r>
            <a:r>
              <a:rPr dirty="0" sz="1400">
                <a:latin typeface="Times New Roman"/>
                <a:cs typeface="Times New Roman"/>
              </a:rPr>
              <a:t> 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output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HTML,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ensure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all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active </a:t>
            </a:r>
            <a:r>
              <a:rPr dirty="0" sz="1400" spc="-5">
                <a:latin typeface="Times New Roman"/>
                <a:cs typeface="Times New Roman"/>
              </a:rPr>
              <a:t>content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 </a:t>
            </a:r>
            <a:r>
              <a:rPr dirty="0" sz="1400" spc="-5">
                <a:latin typeface="Times New Roman"/>
                <a:cs typeface="Times New Roman"/>
              </a:rPr>
              <a:t>removed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prior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 </a:t>
            </a:r>
            <a:r>
              <a:rPr dirty="0" sz="1400" spc="-5">
                <a:latin typeface="Times New Roman"/>
                <a:cs typeface="Times New Roman"/>
              </a:rPr>
              <a:t>its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presentation</a:t>
            </a:r>
            <a:r>
              <a:rPr dirty="0" sz="1400">
                <a:latin typeface="Times New Roman"/>
                <a:cs typeface="Times New Roman"/>
              </a:rPr>
              <a:t> to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server.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Akshay Sharma</dc:creator>
  <dcterms:created xsi:type="dcterms:W3CDTF">2021-08-05T19:27:31Z</dcterms:created>
  <dcterms:modified xsi:type="dcterms:W3CDTF">2021-08-05T19:27:31Z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2021-08-04T00:00:00Z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2021-08-05T00:00:00Z</vt:filetime>
  </property>
</Properties>
</file>