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 id="2147483675" r:id="rId3"/>
  </p:sldMasterIdLst>
  <p:notesMasterIdLst>
    <p:notesMasterId r:id="rId13"/>
  </p:notesMasterIdLst>
  <p:sldIdLst>
    <p:sldId id="257" r:id="rId4"/>
    <p:sldId id="260" r:id="rId5"/>
    <p:sldId id="259" r:id="rId6"/>
    <p:sldId id="263" r:id="rId7"/>
    <p:sldId id="264" r:id="rId8"/>
    <p:sldId id="265" r:id="rId9"/>
    <p:sldId id="266"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49" autoAdjust="0"/>
  </p:normalViewPr>
  <p:slideViewPr>
    <p:cSldViewPr snapToGrid="0">
      <p:cViewPr varScale="1">
        <p:scale>
          <a:sx n="89" d="100"/>
          <a:sy n="89" d="100"/>
        </p:scale>
        <p:origin x="13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113C5-EA06-4926-B010-81D56B36336C}" type="datetimeFigureOut">
              <a:rPr lang="en-GB" smtClean="0"/>
              <a:t>08/03/2015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776D3-DF8D-4EAD-BD56-5BF6A07EAF7A}" type="slidenum">
              <a:rPr lang="en-GB" smtClean="0"/>
              <a:t>‹#›</a:t>
            </a:fld>
            <a:endParaRPr lang="en-GB"/>
          </a:p>
        </p:txBody>
      </p:sp>
    </p:spTree>
    <p:extLst>
      <p:ext uri="{BB962C8B-B14F-4D97-AF65-F5344CB8AC3E}">
        <p14:creationId xmlns:p14="http://schemas.microsoft.com/office/powerpoint/2010/main" val="208677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83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401715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257219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387308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110331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481161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105EF71-489A-4A10-9186-1119E30C5A38}" type="slidenum">
              <a:rPr lang="en-GB" smtClean="0">
                <a:solidFill>
                  <a:prstClr val="black"/>
                </a:solidFill>
              </a:rPr>
              <a:pPr/>
              <a:t>7</a:t>
            </a:fld>
            <a:endParaRPr lang="en-GB">
              <a:solidFill>
                <a:prstClr val="black"/>
              </a:solidFill>
            </a:endParaRPr>
          </a:p>
        </p:txBody>
      </p:sp>
    </p:spTree>
    <p:extLst>
      <p:ext uri="{BB962C8B-B14F-4D97-AF65-F5344CB8AC3E}">
        <p14:creationId xmlns:p14="http://schemas.microsoft.com/office/powerpoint/2010/main" val="405915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77356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7944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1C0428-2CFF-4CD4-A315-85A72BE3DC3E}" type="datetimeFigureOut">
              <a:rPr lang="en-GB" smtClean="0"/>
              <a:t>08/03/2015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246447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1C0428-2CFF-4CD4-A315-85A72BE3DC3E}" type="datetimeFigureOut">
              <a:rPr lang="en-GB" smtClean="0"/>
              <a:t>08/03/2015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5117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1C0428-2CFF-4CD4-A315-85A72BE3DC3E}" type="datetimeFigureOut">
              <a:rPr lang="en-GB" smtClean="0"/>
              <a:t>08/03/2015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266389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380633221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00596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3577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85867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9818220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513257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2864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176979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1C0428-2CFF-4CD4-A315-85A72BE3DC3E}" type="datetimeFigureOut">
              <a:rPr lang="en-GB" smtClean="0"/>
              <a:t>08/03/2015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136179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464008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317382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79959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8092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78176237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685705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42265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89285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298301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60734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C0428-2CFF-4CD4-A315-85A72BE3DC3E}" type="datetimeFigureOut">
              <a:rPr lang="en-GB" smtClean="0"/>
              <a:t>08/03/2015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9881051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0928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66863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2586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25500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930748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2162031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7472377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850114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178754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1C0428-2CFF-4CD4-A315-85A72BE3DC3E}" type="datetimeFigureOut">
              <a:rPr lang="en-GB" smtClean="0"/>
              <a:t>08/03/2015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29626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1C0428-2CFF-4CD4-A315-85A72BE3DC3E}" type="datetimeFigureOut">
              <a:rPr lang="en-GB" smtClean="0"/>
              <a:t>08/03/2015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9654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1C0428-2CFF-4CD4-A315-85A72BE3DC3E}" type="datetimeFigureOut">
              <a:rPr lang="en-GB" smtClean="0"/>
              <a:t>08/03/2015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58074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C0428-2CFF-4CD4-A315-85A72BE3DC3E}" type="datetimeFigureOut">
              <a:rPr lang="en-GB" smtClean="0"/>
              <a:t>08/03/2015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45952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C0428-2CFF-4CD4-A315-85A72BE3DC3E}" type="datetimeFigureOut">
              <a:rPr lang="en-GB" smtClean="0"/>
              <a:t>08/03/2015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6945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C0428-2CFF-4CD4-A315-85A72BE3DC3E}" type="datetimeFigureOut">
              <a:rPr lang="en-GB" smtClean="0"/>
              <a:t>08/03/2015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7445C-6DA9-4335-A921-C0CE8F2F791F}" type="slidenum">
              <a:rPr lang="en-GB" smtClean="0"/>
              <a:t>‹#›</a:t>
            </a:fld>
            <a:endParaRPr lang="en-GB"/>
          </a:p>
        </p:txBody>
      </p:sp>
    </p:spTree>
    <p:extLst>
      <p:ext uri="{BB962C8B-B14F-4D97-AF65-F5344CB8AC3E}">
        <p14:creationId xmlns:p14="http://schemas.microsoft.com/office/powerpoint/2010/main" val="147396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0428-2CFF-4CD4-A315-85A72BE3DC3E}" type="datetimeFigureOut">
              <a:rPr lang="en-GB" smtClean="0"/>
              <a:t>08/03/2015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7445C-6DA9-4335-A921-C0CE8F2F791F}" type="slidenum">
              <a:rPr lang="en-GB" smtClean="0"/>
              <a:t>‹#›</a:t>
            </a:fld>
            <a:endParaRPr lang="en-GB"/>
          </a:p>
        </p:txBody>
      </p:sp>
    </p:spTree>
    <p:extLst>
      <p:ext uri="{BB962C8B-B14F-4D97-AF65-F5344CB8AC3E}">
        <p14:creationId xmlns:p14="http://schemas.microsoft.com/office/powerpoint/2010/main" val="155373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747159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485A-BE62-4EF1-9888-A2D86A0CFD64}" type="datetimeFigureOut">
              <a:rPr lang="en-GB" smtClean="0">
                <a:solidFill>
                  <a:prstClr val="black">
                    <a:tint val="75000"/>
                  </a:prstClr>
                </a:solidFill>
              </a:rPr>
              <a:pPr/>
              <a:t>08/03/2015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3A5A-C8CB-4ABD-951B-701F92E2AA20}"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23175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042" y="1"/>
            <a:ext cx="12208042" cy="6925732"/>
          </a:xfrm>
          <a:prstGeom prst="rect">
            <a:avLst/>
          </a:prstGeom>
        </p:spPr>
      </p:pic>
      <p:sp>
        <p:nvSpPr>
          <p:cNvPr id="5" name="Text Placeholder 4"/>
          <p:cNvSpPr>
            <a:spLocks noGrp="1"/>
          </p:cNvSpPr>
          <p:nvPr>
            <p:ph type="body" sz="quarter" idx="4294967295"/>
          </p:nvPr>
        </p:nvSpPr>
        <p:spPr>
          <a:xfrm>
            <a:off x="-16042" y="5697009"/>
            <a:ext cx="7285171" cy="703792"/>
          </a:xfrm>
          <a:solidFill>
            <a:srgbClr val="00A4EF"/>
          </a:solidFill>
        </p:spPr>
        <p:txBody>
          <a:bodyPr lIns="360000">
            <a:normAutofit/>
          </a:bodyPr>
          <a:lstStyle/>
          <a:p>
            <a:pPr marL="0" indent="0">
              <a:buNone/>
            </a:pPr>
            <a:r>
              <a:rPr lang="en-US" sz="2400" dirty="0" smtClean="0">
                <a:solidFill>
                  <a:schemeClr val="bg1"/>
                </a:solidFill>
                <a:latin typeface="Segoe UI Light" panose="020B0502040204020203" pitchFamily="34" charset="0"/>
                <a:cs typeface="Segoe UI Light" panose="020B0502040204020203" pitchFamily="34" charset="0"/>
              </a:rPr>
              <a:t>Andrew Fryer</a:t>
            </a:r>
          </a:p>
        </p:txBody>
      </p:sp>
      <p:sp>
        <p:nvSpPr>
          <p:cNvPr id="4" name="Title 3"/>
          <p:cNvSpPr>
            <a:spLocks noGrp="1"/>
          </p:cNvSpPr>
          <p:nvPr>
            <p:ph type="title" idx="4294967295"/>
          </p:nvPr>
        </p:nvSpPr>
        <p:spPr>
          <a:xfrm>
            <a:off x="-16042" y="3601508"/>
            <a:ext cx="7285171" cy="2095500"/>
          </a:xfrm>
          <a:solidFill>
            <a:srgbClr val="00A4EF"/>
          </a:solidFill>
        </p:spPr>
        <p:txBody>
          <a:bodyPr lIns="360000" anchor="ctr"/>
          <a:lstStyle/>
          <a:p>
            <a:r>
              <a:rPr lang="en-US" sz="3200" dirty="0" smtClean="0">
                <a:solidFill>
                  <a:schemeClr val="bg1"/>
                </a:solidFill>
                <a:latin typeface="Segoe UI Light" panose="020B0502040204020203" pitchFamily="34" charset="0"/>
                <a:cs typeface="Segoe UI Light" panose="020B0502040204020203" pitchFamily="34" charset="0"/>
              </a:rPr>
              <a:t>An Introduction to </a:t>
            </a:r>
            <a:r>
              <a:rPr lang="en-US" dirty="0" smtClean="0">
                <a:solidFill>
                  <a:schemeClr val="bg1"/>
                </a:solidFill>
                <a:latin typeface="Segoe UI Light" panose="020B0502040204020203" pitchFamily="34" charset="0"/>
                <a:cs typeface="Segoe UI Light" panose="020B0502040204020203" pitchFamily="34" charset="0"/>
              </a:rPr>
              <a:t/>
            </a:r>
            <a:br>
              <a:rPr lang="en-US" dirty="0" smtClean="0">
                <a:solidFill>
                  <a:schemeClr val="bg1"/>
                </a:solidFill>
                <a:latin typeface="Segoe UI Light" panose="020B0502040204020203" pitchFamily="34" charset="0"/>
                <a:cs typeface="Segoe UI Light" panose="020B0502040204020203" pitchFamily="34" charset="0"/>
              </a:rPr>
            </a:br>
            <a:r>
              <a:rPr lang="en-US" dirty="0" smtClean="0">
                <a:solidFill>
                  <a:schemeClr val="bg1"/>
                </a:solidFill>
                <a:latin typeface="Segoe UI Light" panose="020B0502040204020203" pitchFamily="34" charset="0"/>
                <a:cs typeface="Segoe UI Light" panose="020B0502040204020203" pitchFamily="34" charset="0"/>
              </a:rPr>
              <a:t>Machine </a:t>
            </a:r>
            <a:r>
              <a:rPr lang="en-US" dirty="0" smtClean="0">
                <a:solidFill>
                  <a:schemeClr val="bg1"/>
                </a:solidFill>
                <a:latin typeface="Segoe UI Light" panose="020B0502040204020203" pitchFamily="34" charset="0"/>
                <a:cs typeface="Segoe UI Light" panose="020B0502040204020203" pitchFamily="34" charset="0"/>
              </a:rPr>
              <a:t>Learning</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003" b="100000" l="0" r="98976"/>
                    </a14:imgEffect>
                  </a14:imgLayer>
                </a14:imgProps>
              </a:ext>
              <a:ext uri="{28A0092B-C50C-407E-A947-70E740481C1C}">
                <a14:useLocalDpi xmlns:a14="http://schemas.microsoft.com/office/drawing/2010/main" val="0"/>
              </a:ext>
            </a:extLst>
          </a:blip>
          <a:srcRect r="4848"/>
          <a:stretch/>
        </p:blipFill>
        <p:spPr>
          <a:xfrm>
            <a:off x="5325535" y="4286206"/>
            <a:ext cx="1524887" cy="1635391"/>
          </a:xfrm>
          <a:prstGeom prst="rect">
            <a:avLst/>
          </a:prstGeom>
        </p:spPr>
      </p:pic>
    </p:spTree>
    <p:extLst>
      <p:ext uri="{BB962C8B-B14F-4D97-AF65-F5344CB8AC3E}">
        <p14:creationId xmlns:p14="http://schemas.microsoft.com/office/powerpoint/2010/main" val="1456250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What is Machine </a:t>
            </a:r>
            <a:r>
              <a:rPr lang="en-GB" sz="5400" dirty="0" smtClean="0">
                <a:solidFill>
                  <a:schemeClr val="bg1"/>
                </a:solidFill>
                <a:latin typeface="Segoe UI Light" panose="020B0502040204020203" pitchFamily="34" charset="0"/>
                <a:cs typeface="Segoe UI Light" panose="020B0502040204020203" pitchFamily="34" charset="0"/>
              </a:rPr>
              <a:t>Learning (ML)</a:t>
            </a:r>
            <a:endParaRPr lang="en-GB" sz="5400" dirty="0">
              <a:solidFill>
                <a:schemeClr val="bg1"/>
              </a:solidFill>
              <a:latin typeface="Segoe UI Light" panose="020B0502040204020203" pitchFamily="34" charset="0"/>
              <a:cs typeface="Segoe UI Light" panose="020B0502040204020203" pitchFamily="34" charset="0"/>
            </a:endParaRPr>
          </a:p>
        </p:txBody>
      </p:sp>
      <p:sp>
        <p:nvSpPr>
          <p:cNvPr id="41" name="TextBox 3"/>
          <p:cNvSpPr txBox="1"/>
          <p:nvPr/>
        </p:nvSpPr>
        <p:spPr>
          <a:xfrm>
            <a:off x="5031074" y="2232315"/>
            <a:ext cx="7018686" cy="646331"/>
          </a:xfrm>
          <a:prstGeom prst="rect">
            <a:avLst/>
          </a:prstGeom>
          <a:noFill/>
        </p:spPr>
        <p:txBody>
          <a:bodyPr wrap="square" rtlCol="0">
            <a:spAutoFit/>
          </a:bodyPr>
          <a:lstStyle/>
          <a:p>
            <a:r>
              <a:rPr lang="en-GB" sz="3600" b="1" dirty="0">
                <a:solidFill>
                  <a:srgbClr val="00A4EF"/>
                </a:solidFill>
                <a:latin typeface="Segoe UI Light" panose="020B0502040204020203" pitchFamily="34" charset="0"/>
                <a:cs typeface="Segoe UI Light" panose="020B0502040204020203" pitchFamily="34" charset="0"/>
              </a:rPr>
              <a:t>Solve</a:t>
            </a:r>
            <a:r>
              <a:rPr lang="en-GB" sz="3200" dirty="0">
                <a:solidFill>
                  <a:prstClr val="black"/>
                </a:solidFill>
                <a:latin typeface="Segoe UI Light" panose="020B0502040204020203" pitchFamily="34" charset="0"/>
                <a:cs typeface="Segoe UI Light" panose="020B0502040204020203" pitchFamily="34" charset="0"/>
              </a:rPr>
              <a:t> extremely </a:t>
            </a:r>
            <a:r>
              <a:rPr lang="en-GB" sz="3600" b="1" dirty="0">
                <a:solidFill>
                  <a:srgbClr val="00A4EF"/>
                </a:solidFill>
                <a:latin typeface="Segoe UI Light" panose="020B0502040204020203" pitchFamily="34" charset="0"/>
                <a:cs typeface="Segoe UI Light" panose="020B0502040204020203" pitchFamily="34" charset="0"/>
              </a:rPr>
              <a:t>hard problems</a:t>
            </a:r>
            <a:endParaRPr lang="en-GB" sz="3200" b="1" dirty="0">
              <a:solidFill>
                <a:srgbClr val="00A4EF"/>
              </a:solidFill>
              <a:latin typeface="Segoe UI Light" panose="020B0502040204020203" pitchFamily="34" charset="0"/>
              <a:cs typeface="Segoe UI Light" panose="020B0502040204020203" pitchFamily="34" charset="0"/>
            </a:endParaRPr>
          </a:p>
        </p:txBody>
      </p:sp>
      <p:sp>
        <p:nvSpPr>
          <p:cNvPr id="42" name="TextBox 4"/>
          <p:cNvSpPr txBox="1"/>
          <p:nvPr/>
        </p:nvSpPr>
        <p:spPr>
          <a:xfrm>
            <a:off x="5031074" y="3607311"/>
            <a:ext cx="7018686" cy="646331"/>
          </a:xfrm>
          <a:prstGeom prst="rect">
            <a:avLst/>
          </a:prstGeom>
          <a:noFill/>
        </p:spPr>
        <p:txBody>
          <a:bodyPr wrap="square" rtlCol="0">
            <a:spAutoFit/>
          </a:bodyPr>
          <a:lstStyle/>
          <a:p>
            <a:r>
              <a:rPr lang="en-GB" sz="3200" dirty="0">
                <a:solidFill>
                  <a:prstClr val="black"/>
                </a:solidFill>
                <a:latin typeface="Segoe UI Light" panose="020B0502040204020203" pitchFamily="34" charset="0"/>
                <a:cs typeface="Segoe UI Light" panose="020B0502040204020203" pitchFamily="34" charset="0"/>
              </a:rPr>
              <a:t>Extract more </a:t>
            </a:r>
            <a:r>
              <a:rPr lang="en-GB" sz="3600" b="1" dirty="0">
                <a:solidFill>
                  <a:srgbClr val="00A4EF"/>
                </a:solidFill>
                <a:latin typeface="Segoe UI Light" panose="020B0502040204020203" pitchFamily="34" charset="0"/>
                <a:cs typeface="Segoe UI Light" panose="020B0502040204020203" pitchFamily="34" charset="0"/>
              </a:rPr>
              <a:t>value from Big Data</a:t>
            </a:r>
          </a:p>
        </p:txBody>
      </p:sp>
      <p:sp>
        <p:nvSpPr>
          <p:cNvPr id="43" name="TextBox 5"/>
          <p:cNvSpPr txBox="1"/>
          <p:nvPr/>
        </p:nvSpPr>
        <p:spPr>
          <a:xfrm>
            <a:off x="5031074" y="4982308"/>
            <a:ext cx="7018686" cy="646331"/>
          </a:xfrm>
          <a:prstGeom prst="rect">
            <a:avLst/>
          </a:prstGeom>
          <a:noFill/>
        </p:spPr>
        <p:txBody>
          <a:bodyPr wrap="square" rtlCol="0">
            <a:spAutoFit/>
          </a:bodyPr>
          <a:lstStyle/>
          <a:p>
            <a:r>
              <a:rPr lang="en-GB" sz="3200" dirty="0">
                <a:solidFill>
                  <a:prstClr val="black"/>
                </a:solidFill>
                <a:latin typeface="Segoe UI Light" panose="020B0502040204020203" pitchFamily="34" charset="0"/>
                <a:cs typeface="Segoe UI Light" panose="020B0502040204020203" pitchFamily="34" charset="0"/>
              </a:rPr>
              <a:t>Drive a shift in </a:t>
            </a:r>
            <a:r>
              <a:rPr lang="en-GB" sz="3600" b="1" dirty="0">
                <a:solidFill>
                  <a:srgbClr val="00A4EF"/>
                </a:solidFill>
                <a:latin typeface="Segoe UI Light" panose="020B0502040204020203" pitchFamily="34" charset="0"/>
                <a:cs typeface="Segoe UI Light" panose="020B0502040204020203" pitchFamily="34" charset="0"/>
              </a:rPr>
              <a:t>business analytics</a:t>
            </a:r>
            <a:endParaRPr lang="en-GB" sz="3200" b="1" dirty="0">
              <a:solidFill>
                <a:srgbClr val="00A4EF"/>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9" y="2457179"/>
            <a:ext cx="4066499" cy="2946594"/>
          </a:xfrm>
          <a:prstGeom prst="rect">
            <a:avLst/>
          </a:prstGeom>
        </p:spPr>
      </p:pic>
    </p:spTree>
    <p:extLst>
      <p:ext uri="{BB962C8B-B14F-4D97-AF65-F5344CB8AC3E}">
        <p14:creationId xmlns:p14="http://schemas.microsoft.com/office/powerpoint/2010/main" val="39028969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Machine </a:t>
            </a:r>
            <a:r>
              <a:rPr lang="en-GB" sz="5400" dirty="0">
                <a:solidFill>
                  <a:schemeClr val="bg1"/>
                </a:solidFill>
                <a:latin typeface="Segoe UI Light" panose="020B0502040204020203" pitchFamily="34" charset="0"/>
                <a:cs typeface="Segoe UI Light" panose="020B0502040204020203" pitchFamily="34" charset="0"/>
              </a:rPr>
              <a:t>l</a:t>
            </a:r>
            <a:r>
              <a:rPr lang="en-GB" sz="5400" dirty="0" smtClean="0">
                <a:solidFill>
                  <a:schemeClr val="bg1"/>
                </a:solidFill>
                <a:latin typeface="Segoe UI Light" panose="020B0502040204020203" pitchFamily="34" charset="0"/>
                <a:cs typeface="Segoe UI Light" panose="020B0502040204020203" pitchFamily="34" charset="0"/>
              </a:rPr>
              <a:t>earning usage</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13" y="4674637"/>
            <a:ext cx="1294744" cy="1294744"/>
          </a:xfrm>
          <a:prstGeom prst="rect">
            <a:avLst/>
          </a:prstGeom>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3462" y="1844211"/>
            <a:ext cx="1850571" cy="18505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912" y="2081497"/>
            <a:ext cx="1397511" cy="139751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9229" y="4558297"/>
            <a:ext cx="1746580" cy="174658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9298" y="1922214"/>
            <a:ext cx="1624405" cy="1624405"/>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31049" y="4439962"/>
            <a:ext cx="1702654" cy="1702654"/>
          </a:xfrm>
          <a:prstGeom prst="rect">
            <a:avLst/>
          </a:prstGeom>
        </p:spPr>
      </p:pic>
    </p:spTree>
    <p:extLst>
      <p:ext uri="{BB962C8B-B14F-4D97-AF65-F5344CB8AC3E}">
        <p14:creationId xmlns:p14="http://schemas.microsoft.com/office/powerpoint/2010/main" val="188386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Classification in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4" name="Picture 3"/>
          <p:cNvPicPr>
            <a:picLocks noChangeAspect="1"/>
          </p:cNvPicPr>
          <p:nvPr/>
        </p:nvPicPr>
        <p:blipFill>
          <a:blip r:embed="rId4"/>
          <a:stretch>
            <a:fillRect/>
          </a:stretch>
        </p:blipFill>
        <p:spPr>
          <a:xfrm>
            <a:off x="1775965" y="1720892"/>
            <a:ext cx="7895004" cy="4889416"/>
          </a:xfrm>
          <a:prstGeom prst="rect">
            <a:avLst/>
          </a:prstGeom>
          <a:ln>
            <a:noFill/>
          </a:ln>
        </p:spPr>
      </p:pic>
    </p:spTree>
    <p:extLst>
      <p:ext uri="{BB962C8B-B14F-4D97-AF65-F5344CB8AC3E}">
        <p14:creationId xmlns:p14="http://schemas.microsoft.com/office/powerpoint/2010/main" val="20858354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Regression in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cxnSp>
        <p:nvCxnSpPr>
          <p:cNvPr id="5" name="Straight Connector 4"/>
          <p:cNvCxnSpPr/>
          <p:nvPr/>
        </p:nvCxnSpPr>
        <p:spPr>
          <a:xfrm>
            <a:off x="3562975" y="2862729"/>
            <a:ext cx="394528" cy="1216848"/>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800580" y="2415354"/>
            <a:ext cx="485256" cy="1428994"/>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92083" y="3105863"/>
            <a:ext cx="191377" cy="614746"/>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49160" y="3423509"/>
            <a:ext cx="269290" cy="862639"/>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51904" y="3888609"/>
            <a:ext cx="110319" cy="329955"/>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804344" y="4633755"/>
            <a:ext cx="75016" cy="504189"/>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19162" y="4885849"/>
            <a:ext cx="89484" cy="930605"/>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28630" y="3311853"/>
            <a:ext cx="242943" cy="704120"/>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316327" y="2044315"/>
            <a:ext cx="5279158" cy="4187810"/>
          </a:xfrm>
          <a:prstGeom prst="line">
            <a:avLst/>
          </a:prstGeom>
          <a:ln w="1270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3156" y="2465493"/>
            <a:ext cx="0" cy="3974592"/>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33156" y="6440085"/>
            <a:ext cx="4925567" cy="0"/>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77606" y="2465493"/>
            <a:ext cx="0" cy="3974592"/>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177606" y="6440085"/>
            <a:ext cx="4925567" cy="0"/>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37181" y="3647409"/>
            <a:ext cx="5670184" cy="1314262"/>
          </a:xfrm>
          <a:prstGeom prst="line">
            <a:avLst/>
          </a:prstGeom>
          <a:ln w="1270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Multiply 19"/>
          <p:cNvSpPr/>
          <p:nvPr/>
        </p:nvSpPr>
        <p:spPr>
          <a:xfrm>
            <a:off x="2863475" y="3382462"/>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Multiply 20"/>
          <p:cNvSpPr/>
          <p:nvPr/>
        </p:nvSpPr>
        <p:spPr>
          <a:xfrm>
            <a:off x="3875468" y="2927594"/>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Multiply 21"/>
          <p:cNvSpPr/>
          <p:nvPr/>
        </p:nvSpPr>
        <p:spPr>
          <a:xfrm>
            <a:off x="1631113" y="4816784"/>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Multiply 22"/>
          <p:cNvSpPr/>
          <p:nvPr/>
        </p:nvSpPr>
        <p:spPr>
          <a:xfrm>
            <a:off x="5234349" y="2654991"/>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Multiply 23"/>
          <p:cNvSpPr/>
          <p:nvPr/>
        </p:nvSpPr>
        <p:spPr>
          <a:xfrm>
            <a:off x="3266692" y="2390238"/>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Multiply 24"/>
          <p:cNvSpPr/>
          <p:nvPr/>
        </p:nvSpPr>
        <p:spPr>
          <a:xfrm>
            <a:off x="635945" y="5471966"/>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Multiply 25"/>
          <p:cNvSpPr/>
          <p:nvPr/>
        </p:nvSpPr>
        <p:spPr>
          <a:xfrm>
            <a:off x="2370545" y="3028977"/>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Multiply 26"/>
          <p:cNvSpPr/>
          <p:nvPr/>
        </p:nvSpPr>
        <p:spPr>
          <a:xfrm>
            <a:off x="4486675" y="1911605"/>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a:off x="9233159" y="2740358"/>
            <a:ext cx="601984" cy="683151"/>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470764" y="2292983"/>
            <a:ext cx="274904" cy="314750"/>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0993395" y="2607733"/>
            <a:ext cx="158208" cy="182639"/>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19344" y="3301138"/>
            <a:ext cx="581840" cy="778439"/>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822088" y="3766238"/>
            <a:ext cx="167113" cy="249735"/>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549544" y="5015574"/>
            <a:ext cx="90061" cy="122370"/>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1" idx="2"/>
          </p:cNvCxnSpPr>
          <p:nvPr/>
        </p:nvCxnSpPr>
        <p:spPr>
          <a:xfrm>
            <a:off x="6578830" y="5694084"/>
            <a:ext cx="146792" cy="239450"/>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7" idx="2"/>
          </p:cNvCxnSpPr>
          <p:nvPr/>
        </p:nvCxnSpPr>
        <p:spPr>
          <a:xfrm>
            <a:off x="9798814" y="3189482"/>
            <a:ext cx="166331" cy="199680"/>
          </a:xfrm>
          <a:prstGeom prst="line">
            <a:avLst/>
          </a:prstGeom>
          <a:ln w="50800">
            <a:solidFill>
              <a:srgbClr val="C00000"/>
            </a:solidFill>
            <a:tailEnd type="triangle" w="med" len="sm"/>
          </a:ln>
        </p:spPr>
        <p:style>
          <a:lnRef idx="1">
            <a:schemeClr val="accent1"/>
          </a:lnRef>
          <a:fillRef idx="0">
            <a:schemeClr val="accent1"/>
          </a:fillRef>
          <a:effectRef idx="0">
            <a:schemeClr val="accent1"/>
          </a:effectRef>
          <a:fontRef idx="minor">
            <a:schemeClr val="tx1"/>
          </a:fontRef>
        </p:style>
      </p:cxnSp>
      <p:sp>
        <p:nvSpPr>
          <p:cNvPr id="36" name="Multiply 35"/>
          <p:cNvSpPr/>
          <p:nvPr/>
        </p:nvSpPr>
        <p:spPr>
          <a:xfrm>
            <a:off x="8533659" y="3260091"/>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Multiply 36"/>
          <p:cNvSpPr/>
          <p:nvPr/>
        </p:nvSpPr>
        <p:spPr>
          <a:xfrm>
            <a:off x="9545652" y="2805223"/>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Multiply 37"/>
          <p:cNvSpPr/>
          <p:nvPr/>
        </p:nvSpPr>
        <p:spPr>
          <a:xfrm>
            <a:off x="7301297" y="4694413"/>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Multiply 38"/>
          <p:cNvSpPr/>
          <p:nvPr/>
        </p:nvSpPr>
        <p:spPr>
          <a:xfrm>
            <a:off x="10904533" y="2532620"/>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Multiply 39"/>
          <p:cNvSpPr/>
          <p:nvPr/>
        </p:nvSpPr>
        <p:spPr>
          <a:xfrm>
            <a:off x="8936876" y="2267867"/>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Multiply 40"/>
          <p:cNvSpPr/>
          <p:nvPr/>
        </p:nvSpPr>
        <p:spPr>
          <a:xfrm>
            <a:off x="6306129" y="5349595"/>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Multiply 41"/>
          <p:cNvSpPr/>
          <p:nvPr/>
        </p:nvSpPr>
        <p:spPr>
          <a:xfrm>
            <a:off x="8040729" y="2906606"/>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Multiply 42"/>
          <p:cNvSpPr/>
          <p:nvPr/>
        </p:nvSpPr>
        <p:spPr>
          <a:xfrm>
            <a:off x="10156859" y="1789234"/>
            <a:ext cx="552091" cy="768518"/>
          </a:xfrm>
          <a:prstGeom prst="mathMultiply">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73480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Clustering in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sp>
        <p:nvSpPr>
          <p:cNvPr id="7" name="Oval 6"/>
          <p:cNvSpPr/>
          <p:nvPr/>
        </p:nvSpPr>
        <p:spPr>
          <a:xfrm>
            <a:off x="8420434" y="3311575"/>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336415" y="3496595"/>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493859" y="3190583"/>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085616" y="3520077"/>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001939" y="3220736"/>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333377" y="4891676"/>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4871010" y="5205626"/>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631912" y="4708645"/>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407361" y="5405755"/>
            <a:ext cx="224796" cy="200129"/>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909542" y="5700022"/>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744310" y="5563053"/>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839716" y="2880000"/>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641405" y="6012767"/>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9076060" y="3609984"/>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294963" y="6246321"/>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590163" y="4471817"/>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8499604" y="3908852"/>
            <a:ext cx="224796" cy="200129"/>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8020727" y="3609984"/>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9047722" y="4292240"/>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68254" y="4065171"/>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191614" y="3619479"/>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8233074" y="4366276"/>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7654247" y="4492369"/>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8851264" y="4737982"/>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3252590" y="2785001"/>
            <a:ext cx="224796" cy="200129"/>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4346752" y="2579834"/>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8233074" y="4845158"/>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7654247" y="3138881"/>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9937630" y="4297076"/>
            <a:ext cx="224796" cy="20012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rot="19892676">
            <a:off x="4262888" y="4094487"/>
            <a:ext cx="2004159" cy="2648889"/>
          </a:xfrm>
          <a:prstGeom prst="ellipse">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rot="15818686">
            <a:off x="2876668" y="1658806"/>
            <a:ext cx="1773983" cy="2727437"/>
          </a:xfrm>
          <a:prstGeom prst="ellipse">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rot="18456521">
            <a:off x="7423140" y="2501537"/>
            <a:ext cx="2521006" cy="3608300"/>
          </a:xfrm>
          <a:prstGeom prst="ellipse">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99333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Text analytics in ML</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sp>
        <p:nvSpPr>
          <p:cNvPr id="6" name="Rectangle 5"/>
          <p:cNvSpPr/>
          <p:nvPr/>
        </p:nvSpPr>
        <p:spPr>
          <a:xfrm>
            <a:off x="821267" y="1850813"/>
            <a:ext cx="10515600" cy="954107"/>
          </a:xfrm>
          <a:prstGeom prst="rect">
            <a:avLst/>
          </a:prstGeom>
        </p:spPr>
        <p:txBody>
          <a:bodyPr wrap="square">
            <a:spAutoFit/>
          </a:bodyPr>
          <a:lstStyle/>
          <a:p>
            <a:r>
              <a:rPr lang="en-GB" sz="2800" dirty="0" smtClean="0">
                <a:solidFill>
                  <a:schemeClr val="bg1">
                    <a:lumMod val="65000"/>
                  </a:schemeClr>
                </a:solidFill>
                <a:latin typeface="Segoe UI Light" panose="020B0502040204020203" pitchFamily="34" charset="0"/>
                <a:cs typeface="Segoe UI Light" panose="020B0502040204020203" pitchFamily="34" charset="0"/>
              </a:rPr>
              <a:t>“John </a:t>
            </a:r>
            <a:r>
              <a:rPr lang="en-GB" sz="2800" dirty="0">
                <a:solidFill>
                  <a:schemeClr val="bg1">
                    <a:lumMod val="65000"/>
                  </a:schemeClr>
                </a:solidFill>
                <a:latin typeface="Segoe UI Light" panose="020B0502040204020203" pitchFamily="34" charset="0"/>
                <a:cs typeface="Segoe UI Light" panose="020B0502040204020203" pitchFamily="34" charset="0"/>
              </a:rPr>
              <a:t>enjoyed his vacation in </a:t>
            </a:r>
            <a:r>
              <a:rPr lang="en-GB" sz="2800" dirty="0" smtClean="0">
                <a:solidFill>
                  <a:schemeClr val="bg1">
                    <a:lumMod val="65000"/>
                  </a:schemeClr>
                </a:solidFill>
                <a:latin typeface="Segoe UI Light" panose="020B0502040204020203" pitchFamily="34" charset="0"/>
                <a:cs typeface="Segoe UI Light" panose="020B0502040204020203" pitchFamily="34" charset="0"/>
              </a:rPr>
              <a:t>the Dales. </a:t>
            </a:r>
            <a:r>
              <a:rPr lang="en-GB" sz="2800" dirty="0">
                <a:solidFill>
                  <a:schemeClr val="bg1">
                    <a:lumMod val="65000"/>
                  </a:schemeClr>
                </a:solidFill>
                <a:latin typeface="Segoe UI Light" panose="020B0502040204020203" pitchFamily="34" charset="0"/>
                <a:cs typeface="Segoe UI Light" panose="020B0502040204020203" pitchFamily="34" charset="0"/>
              </a:rPr>
              <a:t>His personal </a:t>
            </a:r>
            <a:r>
              <a:rPr lang="en-GB" sz="2800" dirty="0" smtClean="0">
                <a:solidFill>
                  <a:schemeClr val="bg1">
                    <a:lumMod val="65000"/>
                  </a:schemeClr>
                </a:solidFill>
                <a:latin typeface="Segoe UI Light" panose="020B0502040204020203" pitchFamily="34" charset="0"/>
                <a:cs typeface="Segoe UI Light" panose="020B0502040204020203" pitchFamily="34" charset="0"/>
              </a:rPr>
              <a:t>favourite </a:t>
            </a:r>
            <a:r>
              <a:rPr lang="en-GB" sz="2800" dirty="0">
                <a:solidFill>
                  <a:schemeClr val="bg1">
                    <a:lumMod val="65000"/>
                  </a:schemeClr>
                </a:solidFill>
                <a:latin typeface="Segoe UI Light" panose="020B0502040204020203" pitchFamily="34" charset="0"/>
                <a:cs typeface="Segoe UI Light" panose="020B0502040204020203" pitchFamily="34" charset="0"/>
              </a:rPr>
              <a:t>on the trip was </a:t>
            </a:r>
            <a:r>
              <a:rPr lang="en-GB" sz="2800" dirty="0" err="1" smtClean="0">
                <a:solidFill>
                  <a:schemeClr val="bg1">
                    <a:lumMod val="65000"/>
                  </a:schemeClr>
                </a:solidFill>
                <a:latin typeface="Segoe UI Light" panose="020B0502040204020203" pitchFamily="34" charset="0"/>
                <a:cs typeface="Segoe UI Light" panose="020B0502040204020203" pitchFamily="34" charset="0"/>
              </a:rPr>
              <a:t>Skipton</a:t>
            </a:r>
            <a:r>
              <a:rPr lang="en-GB" sz="2800" dirty="0" smtClean="0">
                <a:solidFill>
                  <a:schemeClr val="bg1">
                    <a:lumMod val="65000"/>
                  </a:schemeClr>
                </a:solidFill>
                <a:latin typeface="Segoe UI Light" panose="020B0502040204020203" pitchFamily="34" charset="0"/>
                <a:cs typeface="Segoe UI Light" panose="020B0502040204020203" pitchFamily="34" charset="0"/>
              </a:rPr>
              <a:t> Castle”</a:t>
            </a:r>
            <a:endParaRPr lang="en-GB" sz="28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7" name="Rectangle 6"/>
          <p:cNvSpPr/>
          <p:nvPr/>
        </p:nvSpPr>
        <p:spPr>
          <a:xfrm>
            <a:off x="821267" y="3491701"/>
            <a:ext cx="10515600" cy="954107"/>
          </a:xfrm>
          <a:prstGeom prst="rect">
            <a:avLst/>
          </a:prstGeom>
        </p:spPr>
        <p:txBody>
          <a:bodyPr wrap="square">
            <a:spAutoFit/>
          </a:bodyPr>
          <a:lstStyle/>
          <a:p>
            <a:r>
              <a:rPr lang="en-GB" sz="2800" dirty="0" smtClean="0">
                <a:solidFill>
                  <a:schemeClr val="bg1">
                    <a:lumMod val="65000"/>
                  </a:schemeClr>
                </a:solidFill>
                <a:latin typeface="Segoe UI Light" panose="020B0502040204020203" pitchFamily="34" charset="0"/>
                <a:cs typeface="Segoe UI Light" panose="020B0502040204020203" pitchFamily="34" charset="0"/>
              </a:rPr>
              <a:t> “</a:t>
            </a:r>
            <a:r>
              <a:rPr lang="en-GB" sz="2800" dirty="0" smtClean="0">
                <a:solidFill>
                  <a:srgbClr val="00B0F0"/>
                </a:solidFill>
                <a:latin typeface="Segoe UI Light" panose="020B0502040204020203" pitchFamily="34" charset="0"/>
                <a:cs typeface="Segoe UI Light" panose="020B0502040204020203" pitchFamily="34" charset="0"/>
              </a:rPr>
              <a:t>John</a:t>
            </a:r>
            <a:r>
              <a:rPr lang="en-GB" sz="2800" dirty="0" smtClean="0">
                <a:solidFill>
                  <a:schemeClr val="bg1">
                    <a:lumMod val="65000"/>
                  </a:schemeClr>
                </a:solidFill>
                <a:latin typeface="Segoe UI Light" panose="020B0502040204020203" pitchFamily="34" charset="0"/>
                <a:cs typeface="Segoe UI Light" panose="020B0502040204020203" pitchFamily="34" charset="0"/>
              </a:rPr>
              <a:t> enjoyed </a:t>
            </a:r>
            <a:r>
              <a:rPr lang="en-GB" sz="2800" dirty="0">
                <a:solidFill>
                  <a:schemeClr val="bg1">
                    <a:lumMod val="65000"/>
                  </a:schemeClr>
                </a:solidFill>
                <a:latin typeface="Segoe UI Light" panose="020B0502040204020203" pitchFamily="34" charset="0"/>
                <a:cs typeface="Segoe UI Light" panose="020B0502040204020203" pitchFamily="34" charset="0"/>
              </a:rPr>
              <a:t>his vacation in </a:t>
            </a:r>
            <a:r>
              <a:rPr lang="en-GB" sz="2800" dirty="0" smtClean="0">
                <a:solidFill>
                  <a:schemeClr val="bg1">
                    <a:lumMod val="65000"/>
                  </a:schemeClr>
                </a:solidFill>
                <a:latin typeface="Segoe UI Light" panose="020B0502040204020203" pitchFamily="34" charset="0"/>
                <a:cs typeface="Segoe UI Light" panose="020B0502040204020203" pitchFamily="34" charset="0"/>
              </a:rPr>
              <a:t> the </a:t>
            </a:r>
            <a:r>
              <a:rPr lang="en-GB" sz="2800" dirty="0" smtClean="0">
                <a:solidFill>
                  <a:srgbClr val="00B0F0"/>
                </a:solidFill>
                <a:latin typeface="Segoe UI Light" panose="020B0502040204020203" pitchFamily="34" charset="0"/>
                <a:cs typeface="Segoe UI Light" panose="020B0502040204020203" pitchFamily="34" charset="0"/>
              </a:rPr>
              <a:t>Dales</a:t>
            </a:r>
            <a:r>
              <a:rPr lang="en-GB" sz="2800" dirty="0" smtClean="0">
                <a:solidFill>
                  <a:schemeClr val="bg1">
                    <a:lumMod val="65000"/>
                  </a:schemeClr>
                </a:solidFill>
                <a:latin typeface="Segoe UI Light" panose="020B0502040204020203" pitchFamily="34" charset="0"/>
                <a:cs typeface="Segoe UI Light" panose="020B0502040204020203" pitchFamily="34" charset="0"/>
              </a:rPr>
              <a:t>. His </a:t>
            </a:r>
            <a:r>
              <a:rPr lang="en-GB" sz="2800" dirty="0">
                <a:solidFill>
                  <a:schemeClr val="bg1">
                    <a:lumMod val="65000"/>
                  </a:schemeClr>
                </a:solidFill>
                <a:latin typeface="Segoe UI Light" panose="020B0502040204020203" pitchFamily="34" charset="0"/>
                <a:cs typeface="Segoe UI Light" panose="020B0502040204020203" pitchFamily="34" charset="0"/>
              </a:rPr>
              <a:t>personal </a:t>
            </a:r>
            <a:r>
              <a:rPr lang="en-GB" sz="2800" dirty="0" smtClean="0">
                <a:solidFill>
                  <a:schemeClr val="bg1">
                    <a:lumMod val="65000"/>
                  </a:schemeClr>
                </a:solidFill>
                <a:latin typeface="Segoe UI Light" panose="020B0502040204020203" pitchFamily="34" charset="0"/>
                <a:cs typeface="Segoe UI Light" panose="020B0502040204020203" pitchFamily="34" charset="0"/>
              </a:rPr>
              <a:t>favourite </a:t>
            </a:r>
            <a:r>
              <a:rPr lang="en-GB" sz="2800" dirty="0">
                <a:solidFill>
                  <a:schemeClr val="bg1">
                    <a:lumMod val="65000"/>
                  </a:schemeClr>
                </a:solidFill>
                <a:latin typeface="Segoe UI Light" panose="020B0502040204020203" pitchFamily="34" charset="0"/>
                <a:cs typeface="Segoe UI Light" panose="020B0502040204020203" pitchFamily="34" charset="0"/>
              </a:rPr>
              <a:t>on the trip was</a:t>
            </a:r>
            <a:r>
              <a:rPr lang="en-GB" sz="2800" dirty="0">
                <a:solidFill>
                  <a:srgbClr val="00B0F0"/>
                </a:solidFill>
                <a:latin typeface="Segoe UI Light" panose="020B0502040204020203" pitchFamily="34" charset="0"/>
                <a:cs typeface="Segoe UI Light" panose="020B0502040204020203" pitchFamily="34" charset="0"/>
              </a:rPr>
              <a:t> </a:t>
            </a:r>
            <a:r>
              <a:rPr lang="en-GB" sz="2800" dirty="0" err="1" smtClean="0">
                <a:solidFill>
                  <a:srgbClr val="00B0F0"/>
                </a:solidFill>
                <a:latin typeface="Segoe UI Light" panose="020B0502040204020203" pitchFamily="34" charset="0"/>
                <a:cs typeface="Segoe UI Light" panose="020B0502040204020203" pitchFamily="34" charset="0"/>
              </a:rPr>
              <a:t>Skipton</a:t>
            </a:r>
            <a:r>
              <a:rPr lang="en-GB" sz="2800" dirty="0" smtClean="0">
                <a:solidFill>
                  <a:srgbClr val="00B0F0"/>
                </a:solidFill>
                <a:latin typeface="Segoe UI Light" panose="020B0502040204020203" pitchFamily="34" charset="0"/>
                <a:cs typeface="Segoe UI Light" panose="020B0502040204020203" pitchFamily="34" charset="0"/>
              </a:rPr>
              <a:t> Castle</a:t>
            </a:r>
            <a:r>
              <a:rPr lang="en-GB" sz="2800" dirty="0" smtClean="0">
                <a:solidFill>
                  <a:schemeClr val="bg1">
                    <a:lumMod val="65000"/>
                  </a:schemeClr>
                </a:solidFill>
                <a:latin typeface="Segoe UI Light" panose="020B0502040204020203" pitchFamily="34" charset="0"/>
                <a:cs typeface="Segoe UI Light" panose="020B0502040204020203" pitchFamily="34" charset="0"/>
              </a:rPr>
              <a:t>.”</a:t>
            </a:r>
            <a:endParaRPr lang="en-GB" sz="28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8" name="Rectangle 7"/>
          <p:cNvSpPr/>
          <p:nvPr/>
        </p:nvSpPr>
        <p:spPr>
          <a:xfrm>
            <a:off x="821267" y="5060021"/>
            <a:ext cx="10515600" cy="1384995"/>
          </a:xfrm>
          <a:prstGeom prst="rect">
            <a:avLst/>
          </a:prstGeom>
        </p:spPr>
        <p:txBody>
          <a:bodyPr wrap="square">
            <a:spAutoFit/>
          </a:bodyPr>
          <a:lstStyle/>
          <a:p>
            <a:r>
              <a:rPr lang="en-GB" sz="2800" dirty="0" smtClean="0">
                <a:solidFill>
                  <a:srgbClr val="00B0F0"/>
                </a:solidFill>
                <a:latin typeface="Segoe UI Light" panose="020B0502040204020203" pitchFamily="34" charset="0"/>
                <a:cs typeface="Segoe UI Light" panose="020B0502040204020203" pitchFamily="34" charset="0"/>
              </a:rPr>
              <a:t>“</a:t>
            </a:r>
            <a:r>
              <a:rPr lang="en-GB" sz="2800" dirty="0">
                <a:solidFill>
                  <a:srgbClr val="00B0F0"/>
                </a:solidFill>
                <a:latin typeface="Segoe UI Light" panose="020B0502040204020203" pitchFamily="34" charset="0"/>
                <a:cs typeface="Segoe UI Light" panose="020B0502040204020203" pitchFamily="34" charset="0"/>
              </a:rPr>
              <a:t>&lt;person&gt;John</a:t>
            </a:r>
            <a:r>
              <a:rPr lang="en-GB" sz="2800" dirty="0" smtClean="0">
                <a:solidFill>
                  <a:srgbClr val="00B0F0"/>
                </a:solidFill>
                <a:latin typeface="Segoe UI Light" panose="020B0502040204020203" pitchFamily="34" charset="0"/>
                <a:cs typeface="Segoe UI Light" panose="020B0502040204020203" pitchFamily="34" charset="0"/>
              </a:rPr>
              <a:t>&lt;/person&gt; </a:t>
            </a:r>
            <a:r>
              <a:rPr lang="en-GB" sz="2800" dirty="0">
                <a:solidFill>
                  <a:schemeClr val="bg1">
                    <a:lumMod val="65000"/>
                  </a:schemeClr>
                </a:solidFill>
                <a:latin typeface="Segoe UI Light" panose="020B0502040204020203" pitchFamily="34" charset="0"/>
                <a:cs typeface="Segoe UI Light" panose="020B0502040204020203" pitchFamily="34" charset="0"/>
              </a:rPr>
              <a:t>enjoyed his vacation in </a:t>
            </a:r>
            <a:endParaRPr lang="en-GB" sz="2800" dirty="0" smtClean="0">
              <a:solidFill>
                <a:schemeClr val="bg1">
                  <a:lumMod val="65000"/>
                </a:schemeClr>
              </a:solidFill>
              <a:latin typeface="Segoe UI Light" panose="020B0502040204020203" pitchFamily="34" charset="0"/>
              <a:cs typeface="Segoe UI Light" panose="020B0502040204020203" pitchFamily="34" charset="0"/>
            </a:endParaRPr>
          </a:p>
          <a:p>
            <a:r>
              <a:rPr lang="en-GB" sz="2800" dirty="0" smtClean="0">
                <a:solidFill>
                  <a:srgbClr val="00B0F0"/>
                </a:solidFill>
                <a:latin typeface="Segoe UI Light" panose="020B0502040204020203" pitchFamily="34" charset="0"/>
                <a:cs typeface="Segoe UI Light" panose="020B0502040204020203" pitchFamily="34" charset="0"/>
              </a:rPr>
              <a:t>&lt;location</a:t>
            </a:r>
            <a:r>
              <a:rPr lang="en-GB" sz="2800" dirty="0" smtClean="0">
                <a:solidFill>
                  <a:srgbClr val="00B0F0"/>
                </a:solidFill>
                <a:latin typeface="Segoe UI Light" panose="020B0502040204020203" pitchFamily="34" charset="0"/>
                <a:cs typeface="Segoe UI Light" panose="020B0502040204020203" pitchFamily="34" charset="0"/>
              </a:rPr>
              <a:t>&gt;Dales&lt;/</a:t>
            </a:r>
            <a:r>
              <a:rPr lang="en-GB" sz="2800" dirty="0" smtClean="0">
                <a:solidFill>
                  <a:srgbClr val="00B0F0"/>
                </a:solidFill>
                <a:latin typeface="Segoe UI Light" panose="020B0502040204020203" pitchFamily="34" charset="0"/>
                <a:cs typeface="Segoe UI Light" panose="020B0502040204020203" pitchFamily="34" charset="0"/>
              </a:rPr>
              <a:t>location&gt;. </a:t>
            </a:r>
            <a:r>
              <a:rPr lang="en-GB" sz="2800" dirty="0">
                <a:solidFill>
                  <a:schemeClr val="bg1">
                    <a:lumMod val="65000"/>
                  </a:schemeClr>
                </a:solidFill>
                <a:latin typeface="Segoe UI Light" panose="020B0502040204020203" pitchFamily="34" charset="0"/>
                <a:cs typeface="Segoe UI Light" panose="020B0502040204020203" pitchFamily="34" charset="0"/>
              </a:rPr>
              <a:t>His personal </a:t>
            </a:r>
            <a:r>
              <a:rPr lang="en-GB" sz="2800" dirty="0" smtClean="0">
                <a:solidFill>
                  <a:schemeClr val="bg1">
                    <a:lumMod val="65000"/>
                  </a:schemeClr>
                </a:solidFill>
                <a:latin typeface="Segoe UI Light" panose="020B0502040204020203" pitchFamily="34" charset="0"/>
                <a:cs typeface="Segoe UI Light" panose="020B0502040204020203" pitchFamily="34" charset="0"/>
              </a:rPr>
              <a:t>favourite </a:t>
            </a:r>
            <a:r>
              <a:rPr lang="en-GB" sz="2800" dirty="0">
                <a:solidFill>
                  <a:schemeClr val="bg1">
                    <a:lumMod val="65000"/>
                  </a:schemeClr>
                </a:solidFill>
                <a:latin typeface="Segoe UI Light" panose="020B0502040204020203" pitchFamily="34" charset="0"/>
                <a:cs typeface="Segoe UI Light" panose="020B0502040204020203" pitchFamily="34" charset="0"/>
              </a:rPr>
              <a:t>on the trip was</a:t>
            </a:r>
            <a:r>
              <a:rPr lang="en-GB" sz="2800" dirty="0">
                <a:solidFill>
                  <a:srgbClr val="00B0F0"/>
                </a:solidFill>
                <a:latin typeface="Segoe UI Light" panose="020B0502040204020203" pitchFamily="34" charset="0"/>
                <a:cs typeface="Segoe UI Light" panose="020B0502040204020203" pitchFamily="34" charset="0"/>
              </a:rPr>
              <a:t> &lt;</a:t>
            </a:r>
            <a:r>
              <a:rPr lang="en-GB" sz="2800" dirty="0" smtClean="0">
                <a:solidFill>
                  <a:srgbClr val="00B0F0"/>
                </a:solidFill>
                <a:latin typeface="Segoe UI Light" panose="020B0502040204020203" pitchFamily="34" charset="0"/>
                <a:cs typeface="Segoe UI Light" panose="020B0502040204020203" pitchFamily="34" charset="0"/>
              </a:rPr>
              <a:t>location&gt;</a:t>
            </a:r>
            <a:r>
              <a:rPr lang="en-GB" sz="2800" dirty="0" err="1" smtClean="0">
                <a:solidFill>
                  <a:srgbClr val="00B0F0"/>
                </a:solidFill>
                <a:latin typeface="Segoe UI Light" panose="020B0502040204020203" pitchFamily="34" charset="0"/>
                <a:cs typeface="Segoe UI Light" panose="020B0502040204020203" pitchFamily="34" charset="0"/>
              </a:rPr>
              <a:t>Skipton</a:t>
            </a:r>
            <a:r>
              <a:rPr lang="en-GB" sz="2800" dirty="0" smtClean="0">
                <a:solidFill>
                  <a:srgbClr val="00B0F0"/>
                </a:solidFill>
                <a:latin typeface="Segoe UI Light" panose="020B0502040204020203" pitchFamily="34" charset="0"/>
                <a:cs typeface="Segoe UI Light" panose="020B0502040204020203" pitchFamily="34" charset="0"/>
              </a:rPr>
              <a:t> Castle&lt;/</a:t>
            </a:r>
            <a:r>
              <a:rPr lang="en-GB" sz="2800" dirty="0">
                <a:solidFill>
                  <a:srgbClr val="00B0F0"/>
                </a:solidFill>
                <a:latin typeface="Segoe UI Light" panose="020B0502040204020203" pitchFamily="34" charset="0"/>
                <a:cs typeface="Segoe UI Light" panose="020B0502040204020203" pitchFamily="34" charset="0"/>
              </a:rPr>
              <a:t>location</a:t>
            </a:r>
            <a:r>
              <a:rPr lang="en-GB" sz="2800" dirty="0" smtClean="0">
                <a:solidFill>
                  <a:srgbClr val="00B0F0"/>
                </a:solidFill>
                <a:latin typeface="Segoe UI Light" panose="020B0502040204020203" pitchFamily="34" charset="0"/>
                <a:cs typeface="Segoe UI Light" panose="020B0502040204020203" pitchFamily="34" charset="0"/>
              </a:rPr>
              <a:t>&gt;</a:t>
            </a:r>
            <a:r>
              <a:rPr lang="en-GB" sz="2800" dirty="0">
                <a:solidFill>
                  <a:srgbClr val="00B0F0"/>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1152529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1"/>
          <p:cNvSpPr/>
          <p:nvPr/>
        </p:nvSpPr>
        <p:spPr>
          <a:xfrm>
            <a:off x="3356634" y="2499659"/>
            <a:ext cx="2593948" cy="88913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Business knowledge</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2" name="Rectangle 19"/>
          <p:cNvSpPr/>
          <p:nvPr/>
        </p:nvSpPr>
        <p:spPr>
          <a:xfrm>
            <a:off x="3356634" y="3744680"/>
            <a:ext cx="2593947" cy="91899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preparation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80" name="Rectangle 15"/>
          <p:cNvSpPr/>
          <p:nvPr/>
        </p:nvSpPr>
        <p:spPr>
          <a:xfrm>
            <a:off x="3356635" y="4956399"/>
            <a:ext cx="2593946" cy="579414"/>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Modelling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8" name="Rectangle 14"/>
          <p:cNvSpPr/>
          <p:nvPr/>
        </p:nvSpPr>
        <p:spPr>
          <a:xfrm>
            <a:off x="3356634" y="5903025"/>
            <a:ext cx="2593947" cy="575047"/>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Evaluation</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72" name="Rectangle 11"/>
          <p:cNvSpPr/>
          <p:nvPr/>
        </p:nvSpPr>
        <p:spPr>
          <a:xfrm>
            <a:off x="7163744" y="2499659"/>
            <a:ext cx="2882711" cy="90562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prstClr val="white"/>
                </a:solidFill>
                <a:latin typeface="Segoe UI Light" panose="020B0502040204020203" pitchFamily="34" charset="0"/>
                <a:cs typeface="Segoe UI Light" panose="020B0502040204020203" pitchFamily="34" charset="0"/>
              </a:rPr>
              <a:t>Data Understanding</a:t>
            </a:r>
            <a:endParaRPr lang="en-GB" sz="2800" dirty="0">
              <a:solidFill>
                <a:prstClr val="white"/>
              </a:solidFill>
              <a:latin typeface="Segoe UI Light" panose="020B0502040204020203" pitchFamily="34" charset="0"/>
              <a:cs typeface="Segoe UI Light" panose="020B0502040204020203" pitchFamily="34" charset="0"/>
            </a:endParaRPr>
          </a:p>
        </p:txBody>
      </p:sp>
      <p:sp>
        <p:nvSpPr>
          <p:cNvPr id="63" name="Rectangle 4"/>
          <p:cNvSpPr/>
          <p:nvPr/>
        </p:nvSpPr>
        <p:spPr>
          <a:xfrm>
            <a:off x="347216" y="1788736"/>
            <a:ext cx="1504709"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Idea</a:t>
            </a:r>
          </a:p>
        </p:txBody>
      </p:sp>
      <p:sp>
        <p:nvSpPr>
          <p:cNvPr id="66" name="Rectangle 8"/>
          <p:cNvSpPr/>
          <p:nvPr/>
        </p:nvSpPr>
        <p:spPr>
          <a:xfrm>
            <a:off x="347215" y="2654518"/>
            <a:ext cx="1504709"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Data</a:t>
            </a:r>
          </a:p>
        </p:txBody>
      </p:sp>
      <p:sp>
        <p:nvSpPr>
          <p:cNvPr id="87" name="Rectangle 41"/>
          <p:cNvSpPr/>
          <p:nvPr/>
        </p:nvSpPr>
        <p:spPr>
          <a:xfrm>
            <a:off x="7247553" y="5903025"/>
            <a:ext cx="2978390" cy="579415"/>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prstClr val="white"/>
                </a:solidFill>
                <a:latin typeface="Segoe UI Light" panose="020B0502040204020203" pitchFamily="34" charset="0"/>
                <a:cs typeface="Segoe UI Light" panose="020B0502040204020203" pitchFamily="34" charset="0"/>
              </a:rPr>
              <a:t>Publish</a:t>
            </a:r>
          </a:p>
        </p:txBody>
      </p:sp>
      <p:cxnSp>
        <p:nvCxnSpPr>
          <p:cNvPr id="89" name="Straight Arrow Connector 44"/>
          <p:cNvCxnSpPr>
            <a:stCxn id="63" idx="2"/>
            <a:endCxn id="66" idx="0"/>
          </p:cNvCxnSpPr>
          <p:nvPr/>
        </p:nvCxnSpPr>
        <p:spPr>
          <a:xfrm flipH="1">
            <a:off x="1099570" y="2368151"/>
            <a:ext cx="1" cy="286367"/>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45"/>
          <p:cNvCxnSpPr>
            <a:stCxn id="66" idx="3"/>
            <a:endCxn id="84" idx="1"/>
          </p:cNvCxnSpPr>
          <p:nvPr/>
        </p:nvCxnSpPr>
        <p:spPr>
          <a:xfrm>
            <a:off x="1851924" y="2944226"/>
            <a:ext cx="1504710" cy="1"/>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47"/>
          <p:cNvCxnSpPr/>
          <p:nvPr/>
        </p:nvCxnSpPr>
        <p:spPr>
          <a:xfrm>
            <a:off x="4653608" y="3260526"/>
            <a:ext cx="0" cy="484154"/>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Elbow Connector 49"/>
          <p:cNvCxnSpPr>
            <a:stCxn id="78" idx="3"/>
            <a:endCxn id="87" idx="1"/>
          </p:cNvCxnSpPr>
          <p:nvPr/>
        </p:nvCxnSpPr>
        <p:spPr>
          <a:xfrm>
            <a:off x="5950581" y="6190549"/>
            <a:ext cx="1296972" cy="2184"/>
          </a:xfrm>
          <a:prstGeom prst="bentConnector3">
            <a:avLst>
              <a:gd name="adj1" fmla="val 50000"/>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50"/>
          <p:cNvCxnSpPr/>
          <p:nvPr/>
        </p:nvCxnSpPr>
        <p:spPr>
          <a:xfrm flipH="1" flipV="1">
            <a:off x="5950582" y="2809729"/>
            <a:ext cx="1213162" cy="8247"/>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51"/>
          <p:cNvCxnSpPr>
            <a:endCxn id="87" idx="1"/>
          </p:cNvCxnSpPr>
          <p:nvPr/>
        </p:nvCxnSpPr>
        <p:spPr>
          <a:xfrm flipH="1">
            <a:off x="7247553" y="6192733"/>
            <a:ext cx="578078" cy="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47"/>
          <p:cNvCxnSpPr>
            <a:endCxn id="80" idx="0"/>
          </p:cNvCxnSpPr>
          <p:nvPr/>
        </p:nvCxnSpPr>
        <p:spPr>
          <a:xfrm>
            <a:off x="4653607" y="4356193"/>
            <a:ext cx="1" cy="600206"/>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47"/>
          <p:cNvCxnSpPr/>
          <p:nvPr/>
        </p:nvCxnSpPr>
        <p:spPr>
          <a:xfrm>
            <a:off x="4653607" y="5419761"/>
            <a:ext cx="0" cy="484154"/>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Machine learning pipeline</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cxnSp>
        <p:nvCxnSpPr>
          <p:cNvPr id="48" name="Straight Arrow Connector 50"/>
          <p:cNvCxnSpPr/>
          <p:nvPr/>
        </p:nvCxnSpPr>
        <p:spPr>
          <a:xfrm flipV="1">
            <a:off x="5950581" y="3173862"/>
            <a:ext cx="1213162" cy="13970"/>
          </a:xfrm>
          <a:prstGeom prst="straightConnector1">
            <a:avLst/>
          </a:prstGeom>
          <a:ln w="28575">
            <a:solidFill>
              <a:srgbClr val="00A4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770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0"/>
            <a:ext cx="12192000" cy="1535069"/>
          </a:xfrm>
          <a:prstGeom prst="rect">
            <a:avLst/>
          </a:prstGeom>
          <a:solidFill>
            <a:srgbClr val="00A4EF"/>
          </a:solidFill>
          <a:ln>
            <a:solidFill>
              <a:srgbClr val="00A4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5" name="Title 1"/>
          <p:cNvSpPr>
            <a:spLocks noGrp="1"/>
          </p:cNvSpPr>
          <p:nvPr>
            <p:ph type="title"/>
          </p:nvPr>
        </p:nvSpPr>
        <p:spPr>
          <a:xfrm>
            <a:off x="114719" y="104753"/>
            <a:ext cx="10515600" cy="1325563"/>
          </a:xfrm>
        </p:spPr>
        <p:txBody>
          <a:bodyPr>
            <a:normAutofit/>
          </a:bodyPr>
          <a:lstStyle/>
          <a:p>
            <a:r>
              <a:rPr lang="en-GB" sz="5400" dirty="0" smtClean="0">
                <a:solidFill>
                  <a:schemeClr val="bg1"/>
                </a:solidFill>
                <a:latin typeface="Segoe UI Light" panose="020B0502040204020203" pitchFamily="34" charset="0"/>
                <a:cs typeface="Segoe UI Light" panose="020B0502040204020203" pitchFamily="34" charset="0"/>
              </a:rPr>
              <a:t>The future of machine learning</a:t>
            </a:r>
            <a:endParaRPr lang="en-GB" sz="5400" dirty="0">
              <a:solidFill>
                <a:schemeClr val="bg1"/>
              </a:solidFill>
              <a:latin typeface="Segoe UI Light" panose="020B0502040204020203" pitchFamily="34" charset="0"/>
              <a:cs typeface="Segoe UI Light" panose="020B0502040204020203" pitchFamily="34" charset="0"/>
            </a:endParaRPr>
          </a:p>
        </p:txBody>
      </p:sp>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10745037" y="104753"/>
            <a:ext cx="1167709" cy="12523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079" y="3292130"/>
            <a:ext cx="1677931" cy="16779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267" y="3482774"/>
            <a:ext cx="1379208" cy="137920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2" y="3551130"/>
            <a:ext cx="1159933" cy="1159933"/>
          </a:xfrm>
          <a:prstGeom prst="rect">
            <a:avLst/>
          </a:prstGeom>
        </p:spPr>
      </p:pic>
      <p:pic>
        <p:nvPicPr>
          <p:cNvPr id="64" name="Picture 63"/>
          <p:cNvPicPr>
            <a:picLocks noChangeAspect="1"/>
          </p:cNvPicPr>
          <p:nvPr/>
        </p:nvPicPr>
        <p:blipFill rotWithShape="1">
          <a:blip r:embed="rId3" cstate="print">
            <a:extLst>
              <a:ext uri="{28A0092B-C50C-407E-A947-70E740481C1C}">
                <a14:useLocalDpi xmlns:a14="http://schemas.microsoft.com/office/drawing/2010/main" val="0"/>
              </a:ext>
            </a:extLst>
          </a:blip>
          <a:srcRect r="4848"/>
          <a:stretch/>
        </p:blipFill>
        <p:spPr>
          <a:xfrm>
            <a:off x="9779000" y="3558460"/>
            <a:ext cx="1067883" cy="1145270"/>
          </a:xfrm>
          <a:prstGeom prst="rect">
            <a:avLst/>
          </a:prstGeom>
          <a:solidFill>
            <a:srgbClr val="00B0F0"/>
          </a:solidFill>
        </p:spPr>
      </p:pic>
      <p:sp>
        <p:nvSpPr>
          <p:cNvPr id="8" name="TextBox 7"/>
          <p:cNvSpPr txBox="1"/>
          <p:nvPr/>
        </p:nvSpPr>
        <p:spPr>
          <a:xfrm>
            <a:off x="3235510" y="3603067"/>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5" name="TextBox 64"/>
          <p:cNvSpPr txBox="1"/>
          <p:nvPr/>
        </p:nvSpPr>
        <p:spPr>
          <a:xfrm>
            <a:off x="5529975" y="3588404"/>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
        <p:nvSpPr>
          <p:cNvPr id="67" name="TextBox 66"/>
          <p:cNvSpPr txBox="1"/>
          <p:nvPr/>
        </p:nvSpPr>
        <p:spPr>
          <a:xfrm>
            <a:off x="8365922" y="3551130"/>
            <a:ext cx="606256" cy="1107996"/>
          </a:xfrm>
          <a:prstGeom prst="rect">
            <a:avLst/>
          </a:prstGeom>
          <a:noFill/>
        </p:spPr>
        <p:txBody>
          <a:bodyPr wrap="none" rtlCol="0">
            <a:spAutoFit/>
          </a:bodyPr>
          <a:lstStyle/>
          <a:p>
            <a:r>
              <a:rPr lang="en-US" sz="6600" dirty="0" smtClean="0">
                <a:solidFill>
                  <a:srgbClr val="00B0F0"/>
                </a:solidFill>
              </a:rPr>
              <a:t>=</a:t>
            </a:r>
            <a:endParaRPr lang="en-GB" sz="6600" dirty="0">
              <a:solidFill>
                <a:srgbClr val="00B0F0"/>
              </a:solidFill>
            </a:endParaRPr>
          </a:p>
        </p:txBody>
      </p:sp>
    </p:spTree>
    <p:extLst>
      <p:ext uri="{BB962C8B-B14F-4D97-AF65-F5344CB8AC3E}">
        <p14:creationId xmlns:p14="http://schemas.microsoft.com/office/powerpoint/2010/main" val="41096445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Widescreen</PresentationFormat>
  <Paragraphs>40</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Calibri Light</vt:lpstr>
      <vt:lpstr>Segoe UI</vt:lpstr>
      <vt:lpstr>Segoe UI Light</vt:lpstr>
      <vt:lpstr>Office Theme</vt:lpstr>
      <vt:lpstr>1_Office Theme</vt:lpstr>
      <vt:lpstr>2_Office Theme</vt:lpstr>
      <vt:lpstr>An Introduction to  Machine Learning</vt:lpstr>
      <vt:lpstr>What is Machine Learning (ML)</vt:lpstr>
      <vt:lpstr>Machine learning usage</vt:lpstr>
      <vt:lpstr>Classification in ML</vt:lpstr>
      <vt:lpstr>Regression in ML</vt:lpstr>
      <vt:lpstr>Clustering in ML</vt:lpstr>
      <vt:lpstr>Text analytics in ML</vt:lpstr>
      <vt:lpstr>Machine learning pipeline</vt:lpstr>
      <vt:lpstr>The future of machine learning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2015-03-08T17:20:06Z</dcterms:created>
  <dcterms:modified xsi:type="dcterms:W3CDTF">2015-03-08T18:54:13Z</dcterms:modified>
</cp:coreProperties>
</file>