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7" r:id="rId5"/>
    <p:sldId id="273" r:id="rId6"/>
    <p:sldId id="275" r:id="rId7"/>
    <p:sldId id="274" r:id="rId8"/>
    <p:sldId id="258" r:id="rId9"/>
    <p:sldId id="259" r:id="rId10"/>
    <p:sldId id="263" r:id="rId11"/>
    <p:sldId id="266" r:id="rId12"/>
    <p:sldId id="283" r:id="rId13"/>
    <p:sldId id="281" r:id="rId14"/>
    <p:sldId id="276" r:id="rId15"/>
    <p:sldId id="277" r:id="rId16"/>
    <p:sldId id="279" r:id="rId17"/>
    <p:sldId id="278" r:id="rId18"/>
    <p:sldId id="282"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FF9900"/>
    <a:srgbClr val="FF7C80"/>
    <a:srgbClr val="00A4EF"/>
    <a:srgbClr val="FF3100"/>
    <a:srgbClr val="FFB700"/>
    <a:srgbClr val="066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3584" autoAdjust="0"/>
  </p:normalViewPr>
  <p:slideViewPr>
    <p:cSldViewPr snapToGrid="0">
      <p:cViewPr varScale="1">
        <p:scale>
          <a:sx n="39" d="100"/>
          <a:sy n="39" d="100"/>
        </p:scale>
        <p:origin x="170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4F938B-0014-4703-92F6-E33856397121}" type="datetimeFigureOut">
              <a:rPr lang="en-GB" smtClean="0"/>
              <a:t>4/7/2015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A690B-E4DE-4A20-BF88-3E376FAD4049}" type="slidenum">
              <a:rPr lang="en-GB" smtClean="0"/>
              <a:t>‹#›</a:t>
            </a:fld>
            <a:endParaRPr lang="en-GB"/>
          </a:p>
        </p:txBody>
      </p:sp>
    </p:spTree>
    <p:extLst>
      <p:ext uri="{BB962C8B-B14F-4D97-AF65-F5344CB8AC3E}">
        <p14:creationId xmlns:p14="http://schemas.microsoft.com/office/powerpoint/2010/main" val="395888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1drv.ms/1ybK15J"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 Technical Evangelists in DX.</a:t>
            </a:r>
          </a:p>
          <a:p>
            <a:endParaRPr lang="en-US" dirty="0" smtClean="0"/>
          </a:p>
          <a:p>
            <a:r>
              <a:rPr lang="en-US" dirty="0" smtClean="0"/>
              <a:t>Agenda: </a:t>
            </a:r>
          </a:p>
          <a:p>
            <a:r>
              <a:rPr lang="en-US" dirty="0" smtClean="0"/>
              <a:t>- Introduction into MAML and where does it sit in terms of our cloud services</a:t>
            </a:r>
          </a:p>
          <a:p>
            <a:r>
              <a:rPr lang="en-US" dirty="0" smtClean="0"/>
              <a:t>- look a generic data science process model</a:t>
            </a:r>
          </a:p>
          <a:p>
            <a:r>
              <a:rPr lang="en-US" dirty="0" smtClean="0"/>
              <a:t>- define a scenario used for our demo; </a:t>
            </a:r>
          </a:p>
          <a:p>
            <a:r>
              <a:rPr lang="en-US" dirty="0" smtClean="0"/>
              <a:t>- short Demo: introducing the ML Studio</a:t>
            </a:r>
          </a:p>
          <a:p>
            <a:r>
              <a:rPr lang="en-US" dirty="0"/>
              <a:t/>
            </a:r>
            <a:br>
              <a:rPr lang="en-US" dirty="0"/>
            </a:b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32081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F6A690B-E4DE-4A20-BF88-3E376FAD4049}" type="slidenum">
              <a:rPr lang="en-GB" smtClean="0"/>
              <a:t>10</a:t>
            </a:fld>
            <a:endParaRPr lang="en-GB"/>
          </a:p>
        </p:txBody>
      </p:sp>
    </p:spTree>
    <p:extLst>
      <p:ext uri="{BB962C8B-B14F-4D97-AF65-F5344CB8AC3E}">
        <p14:creationId xmlns:p14="http://schemas.microsoft.com/office/powerpoint/2010/main" val="3618080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F6A690B-E4DE-4A20-BF88-3E376FAD4049}" type="slidenum">
              <a:rPr lang="en-GB" smtClean="0"/>
              <a:t>11</a:t>
            </a:fld>
            <a:endParaRPr lang="en-GB"/>
          </a:p>
        </p:txBody>
      </p:sp>
    </p:spTree>
    <p:extLst>
      <p:ext uri="{BB962C8B-B14F-4D97-AF65-F5344CB8AC3E}">
        <p14:creationId xmlns:p14="http://schemas.microsoft.com/office/powerpoint/2010/main" val="1902984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295312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223238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what is machine learning in</a:t>
            </a:r>
            <a:r>
              <a:rPr lang="en-GB" baseline="0" dirty="0" smtClean="0"/>
              <a:t> general and why is it good to know about?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Goal of making future predictions or decisions from historical data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Big data</a:t>
            </a:r>
            <a:r>
              <a:rPr lang="en-US" sz="1200" kern="1200" baseline="0" dirty="0" smtClean="0">
                <a:solidFill>
                  <a:schemeClr val="tx1"/>
                </a:solidFill>
                <a:effectLst/>
                <a:latin typeface="+mn-lt"/>
                <a:ea typeface="+mn-ea"/>
                <a:cs typeface="+mn-cs"/>
              </a:rPr>
              <a:t> </a:t>
            </a:r>
            <a:r>
              <a:rPr lang="en-US" dirty="0" smtClean="0"/>
              <a:t>has been around </a:t>
            </a:r>
            <a:r>
              <a:rPr lang="en-US" sz="1200" kern="1200" baseline="0" dirty="0" smtClean="0">
                <a:solidFill>
                  <a:schemeClr val="tx1"/>
                </a:solidFill>
                <a:effectLst/>
                <a:latin typeface="+mn-lt"/>
                <a:ea typeface="+mn-ea"/>
                <a:cs typeface="+mn-cs"/>
              </a:rPr>
              <a:t>for a while now, however using machine learning you can extract more value and knowledge from big data than ever before, by trying to find patterns in unstructured data that would be infeasible for </a:t>
            </a:r>
            <a:r>
              <a:rPr lang="en-US" dirty="0" smtClean="0"/>
              <a:t>humans to </a:t>
            </a:r>
            <a:r>
              <a:rPr lang="en-US" sz="1200" kern="1200" baseline="0" dirty="0" smtClean="0">
                <a:solidFill>
                  <a:schemeClr val="tx1"/>
                </a:solidFill>
                <a:effectLst/>
                <a:latin typeface="+mn-lt"/>
                <a:ea typeface="+mn-ea"/>
                <a:cs typeface="+mn-cs"/>
              </a:rPr>
              <a:t>do</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baseline="0" dirty="0" smtClean="0">
                <a:solidFill>
                  <a:schemeClr val="tx1"/>
                </a:solidFill>
                <a:effectLst/>
                <a:latin typeface="+mn-lt"/>
                <a:ea typeface="+mn-ea"/>
                <a:cs typeface="+mn-cs"/>
              </a:rPr>
              <a:t>Machine </a:t>
            </a:r>
            <a:r>
              <a:rPr lang="en-US" dirty="0" smtClean="0"/>
              <a:t>learning is </a:t>
            </a:r>
            <a:r>
              <a:rPr lang="en-US" sz="1200" kern="1200" baseline="0" dirty="0" smtClean="0">
                <a:solidFill>
                  <a:schemeClr val="tx1"/>
                </a:solidFill>
                <a:effectLst/>
                <a:latin typeface="+mn-lt"/>
                <a:ea typeface="+mn-ea"/>
                <a:cs typeface="+mn-cs"/>
              </a:rPr>
              <a:t>driving a shift in the expectation of business analytics </a:t>
            </a:r>
          </a:p>
          <a:p>
            <a:pPr>
              <a:defRPr/>
            </a:pPr>
            <a:endParaRPr lang="en-US" dirty="0" smtClean="0"/>
          </a:p>
          <a:p>
            <a:pPr rtl="0" fontAlgn="ctr"/>
            <a:r>
              <a:rPr lang="en-GB" sz="1200" kern="1200" dirty="0" smtClean="0">
                <a:solidFill>
                  <a:schemeClr val="tx1"/>
                </a:solidFill>
                <a:effectLst/>
                <a:latin typeface="+mn-lt"/>
                <a:ea typeface="+mn-ea"/>
                <a:cs typeface="+mn-cs"/>
              </a:rPr>
              <a:t>ML has the ability to produce unbelievable solutions from vast amounts of unorganised data</a:t>
            </a:r>
          </a:p>
          <a:p>
            <a:pPr rtl="0" fontAlgn="ctr"/>
            <a:r>
              <a:rPr lang="en-GB" sz="1200" kern="1200" dirty="0" smtClean="0">
                <a:solidFill>
                  <a:schemeClr val="tx1"/>
                </a:solidFill>
                <a:effectLst/>
                <a:latin typeface="+mn-lt"/>
                <a:ea typeface="+mn-ea"/>
                <a:cs typeface="+mn-cs"/>
              </a:rPr>
              <a:t>With these outcomes and unbelievable solutions, it is easy to see why more and more businesses are starting to see the value in understanding their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B105EF71-489A-4A10-9186-1119E30C5A38}" type="slidenum">
              <a:rPr lang="en-GB" smtClean="0">
                <a:solidFill>
                  <a:prstClr val="black"/>
                </a:solidFill>
              </a:rPr>
              <a:pPr/>
              <a:t>2</a:t>
            </a:fld>
            <a:endParaRPr lang="en-GB">
              <a:solidFill>
                <a:prstClr val="black"/>
              </a:solidFill>
            </a:endParaRPr>
          </a:p>
        </p:txBody>
      </p:sp>
    </p:spTree>
    <p:extLst>
      <p:ext uri="{BB962C8B-B14F-4D97-AF65-F5344CB8AC3E}">
        <p14:creationId xmlns:p14="http://schemas.microsoft.com/office/powerpoint/2010/main" val="2828487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dirty="0" err="1" smtClean="0"/>
              <a:t>Envirohack</a:t>
            </a:r>
            <a:r>
              <a:rPr lang="en-GB" baseline="0" dirty="0" smtClean="0"/>
              <a:t> event example, monitoring/predicting certain situations in the environment (jellyfish, climate, solar panel usage)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Predicting when things go wrong – predictive maintenance (</a:t>
            </a:r>
            <a:r>
              <a:rPr lang="en-GB" baseline="0" dirty="0" err="1" smtClean="0"/>
              <a:t>Thyssen</a:t>
            </a:r>
            <a:r>
              <a:rPr lang="en-GB" baseline="0" dirty="0" smtClean="0"/>
              <a:t> Krupp)</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Bioscience (breast cancer etc.)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Retail – amazon shopping basket, recommendation engines etc.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Credit card fraud, banking, hedge funds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Natural user interfaces (HCI) skype translator, Kinect, sign language example </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GB" dirty="0"/>
          </a:p>
        </p:txBody>
      </p:sp>
      <p:sp>
        <p:nvSpPr>
          <p:cNvPr id="4" name="Slide Number Placeholder 3"/>
          <p:cNvSpPr>
            <a:spLocks noGrp="1"/>
          </p:cNvSpPr>
          <p:nvPr>
            <p:ph type="sldNum" sz="quarter" idx="10"/>
          </p:nvPr>
        </p:nvSpPr>
        <p:spPr/>
        <p:txBody>
          <a:bodyPr/>
          <a:lstStyle/>
          <a:p>
            <a:fld id="{B105EF71-489A-4A10-9186-1119E30C5A38}" type="slidenum">
              <a:rPr lang="en-GB" smtClean="0">
                <a:solidFill>
                  <a:prstClr val="black"/>
                </a:solidFill>
              </a:rPr>
              <a:pPr/>
              <a:t>3</a:t>
            </a:fld>
            <a:endParaRPr lang="en-GB">
              <a:solidFill>
                <a:prstClr val="black"/>
              </a:solidFill>
            </a:endParaRPr>
          </a:p>
        </p:txBody>
      </p:sp>
    </p:spTree>
    <p:extLst>
      <p:ext uri="{BB962C8B-B14F-4D97-AF65-F5344CB8AC3E}">
        <p14:creationId xmlns:p14="http://schemas.microsoft.com/office/powerpoint/2010/main" val="908319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Quickly talk through</a:t>
            </a:r>
            <a:r>
              <a:rPr lang="en-US" baseline="0" dirty="0" smtClean="0"/>
              <a:t> the machine learning process model – A g</a:t>
            </a:r>
            <a:r>
              <a:rPr lang="en-US" dirty="0" smtClean="0"/>
              <a:t>eneric</a:t>
            </a:r>
            <a:r>
              <a:rPr lang="en-US" baseline="0" dirty="0" smtClean="0"/>
              <a:t> ML model based on CRISP-DM model (link at the bottom of the page for more information)</a:t>
            </a:r>
          </a:p>
          <a:p>
            <a:r>
              <a:rPr lang="en-US" baseline="0" dirty="0" smtClean="0"/>
              <a:t>Closely related to the workflow we will follow in the demo/Azure ML</a:t>
            </a:r>
          </a:p>
          <a:p>
            <a:endParaRPr lang="en-US" baseline="0" dirty="0" smtClean="0"/>
          </a:p>
          <a:p>
            <a:r>
              <a:rPr lang="en-US" baseline="0" dirty="0" smtClean="0"/>
              <a:t>Idea– what is the objective? Establish what you want predict first</a:t>
            </a:r>
          </a:p>
          <a:p>
            <a:r>
              <a:rPr lang="en-US" baseline="0" dirty="0" smtClean="0"/>
              <a:t>Always ask the question: what are you trying to solve?</a:t>
            </a:r>
          </a:p>
          <a:p>
            <a:endParaRPr lang="en-US" baseline="0" dirty="0" smtClean="0"/>
          </a:p>
          <a:p>
            <a:r>
              <a:rPr lang="en-US" baseline="0" dirty="0" smtClean="0"/>
              <a:t>Use the knowledge of your business/data to define a problem and requirements, then transform the problem into a data mining task</a:t>
            </a:r>
          </a:p>
          <a:p>
            <a:r>
              <a:rPr lang="en-US" baseline="0" dirty="0" smtClean="0"/>
              <a:t>Always consider the business advantage of asking that question of the data</a:t>
            </a:r>
          </a:p>
          <a:p>
            <a:endParaRPr lang="en-US" baseline="0" dirty="0" smtClean="0"/>
          </a:p>
          <a:p>
            <a:r>
              <a:rPr lang="en-US" baseline="0" dirty="0" smtClean="0"/>
              <a:t>Data Preparation: choose a sample, avoid bias</a:t>
            </a:r>
          </a:p>
          <a:p>
            <a:r>
              <a:rPr lang="en-US" baseline="0" dirty="0" smtClean="0"/>
              <a:t>Remove outliers/errors that may occur during data collection</a:t>
            </a:r>
          </a:p>
          <a:p>
            <a:r>
              <a:rPr lang="en-US" baseline="0" dirty="0" smtClean="0"/>
              <a:t>Prepare - manipulate data into clean format so good quality, missing values</a:t>
            </a:r>
          </a:p>
          <a:p>
            <a:endParaRPr lang="en-US" baseline="0" dirty="0" smtClean="0"/>
          </a:p>
          <a:p>
            <a:r>
              <a:rPr lang="en-US" baseline="0" dirty="0" smtClean="0"/>
              <a:t>Transitioned from a business to ML way of thinking – modelling stage</a:t>
            </a:r>
          </a:p>
          <a:p>
            <a:endParaRPr lang="en-US" baseline="0" dirty="0" smtClean="0"/>
          </a:p>
          <a:p>
            <a:r>
              <a:rPr lang="en-US" baseline="0" dirty="0" smtClean="0"/>
              <a:t>Split data  into train/test sets</a:t>
            </a:r>
          </a:p>
          <a:p>
            <a:r>
              <a:rPr lang="en-US" baseline="0" dirty="0" smtClean="0"/>
              <a:t>Most data reserved for training, choose algorithm depending on data and prediction type</a:t>
            </a:r>
          </a:p>
          <a:p>
            <a:r>
              <a:rPr lang="en-US" baseline="0" dirty="0" smtClean="0"/>
              <a:t>Train model, Score the quality of trained model by using the test data set (containing label)</a:t>
            </a:r>
          </a:p>
          <a:p>
            <a:endParaRPr lang="en-US" baseline="0" dirty="0" smtClean="0"/>
          </a:p>
          <a:p>
            <a:r>
              <a:rPr lang="en-US" baseline="0" dirty="0" smtClean="0"/>
              <a:t>Finally the evaluation stage, using your chosen measurement statistics (accuracy, precision, recall, F1)</a:t>
            </a:r>
          </a:p>
          <a:p>
            <a:endParaRPr lang="en-US" baseline="0" dirty="0" smtClean="0"/>
          </a:p>
          <a:p>
            <a:r>
              <a:rPr lang="en-US" baseline="0" dirty="0" smtClean="0"/>
              <a:t>In Reality this is unlikely the end of process</a:t>
            </a:r>
          </a:p>
          <a:p>
            <a:r>
              <a:rPr lang="en-US" baseline="0" dirty="0" smtClean="0"/>
              <a:t>Iterate over experiment</a:t>
            </a:r>
          </a:p>
          <a:p>
            <a:r>
              <a:rPr lang="en-US" baseline="0" dirty="0" smtClean="0"/>
              <a:t>Refining the data, feature selection and models </a:t>
            </a:r>
          </a:p>
          <a:p>
            <a:r>
              <a:rPr lang="en-US" baseline="0" dirty="0" smtClean="0"/>
              <a:t>To provide best prediction model</a:t>
            </a:r>
          </a:p>
          <a:p>
            <a:endParaRPr lang="en-US" baseline="0" dirty="0" smtClean="0"/>
          </a:p>
          <a:p>
            <a:r>
              <a:rPr lang="en-US" baseline="0" dirty="0" smtClean="0"/>
              <a:t>Finally one of the great USP’s of Azure ML is making the model operationalized in a web service – publishing the model as a web service to be consumed via request/response or batch process for predictions </a:t>
            </a:r>
          </a:p>
          <a:p>
            <a:r>
              <a:rPr lang="en-US" baseline="0" dirty="0" smtClean="0"/>
              <a:t>Within a website, app, excel </a:t>
            </a:r>
            <a:r>
              <a:rPr lang="en-US" baseline="0" dirty="0" err="1" smtClean="0"/>
              <a:t>etc</a:t>
            </a:r>
            <a:endParaRPr lang="en-US" baseline="0" dirty="0" smtClean="0"/>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474181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cloud service: browser-only based solution (no software required) only a modern browser</a:t>
            </a:r>
            <a:r>
              <a:rPr lang="en-US" baseline="0" dirty="0" smtClean="0"/>
              <a:t> supporting HTML5 is needed</a:t>
            </a:r>
            <a:endParaRPr lang="en-US" dirty="0" smtClean="0"/>
          </a:p>
          <a:p>
            <a:pPr marL="171450" indent="-171450">
              <a:buFontTx/>
              <a:buChar char="-"/>
            </a:pPr>
            <a:r>
              <a:rPr lang="en-US" dirty="0" smtClean="0"/>
              <a:t>everything is visual: drag-and-drop modules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You can use best-in-class algorithms already provided,</a:t>
            </a:r>
            <a:r>
              <a:rPr lang="en-US" baseline="0" dirty="0" smtClean="0"/>
              <a:t> or there is</a:t>
            </a:r>
            <a:r>
              <a:rPr lang="en-US" dirty="0" smtClean="0"/>
              <a:t> R support as well as Python</a:t>
            </a:r>
            <a:r>
              <a:rPr lang="en-US" baseline="0" dirty="0" smtClean="0"/>
              <a:t> and SQL since GA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There is an </a:t>
            </a:r>
            <a:r>
              <a:rPr lang="en-US" dirty="0" smtClean="0"/>
              <a:t>element of collaboration,</a:t>
            </a:r>
            <a:r>
              <a:rPr lang="en-US" baseline="0" dirty="0" smtClean="0"/>
              <a:t> invite your team to share your workspace and help you build and utilize your ML model</a:t>
            </a:r>
            <a:endParaRPr lang="en-US" dirty="0" smtClean="0"/>
          </a:p>
          <a:p>
            <a:pPr marL="171450" indent="-171450">
              <a:buFontTx/>
              <a:buChar char="-"/>
            </a:pPr>
            <a:r>
              <a:rPr lang="en-US" dirty="0" smtClean="0"/>
              <a:t>quickly deploy web services in only a couple of clicks from the workspace</a:t>
            </a:r>
          </a:p>
          <a:p>
            <a:pPr marL="171450" indent="-171450">
              <a:buFontTx/>
              <a:buChar char="-"/>
            </a:pPr>
            <a:r>
              <a:rPr lang="en-US" dirty="0" smtClean="0"/>
              <a:t>And now Publish you finished experiments</a:t>
            </a:r>
            <a:r>
              <a:rPr lang="en-US" baseline="0" dirty="0" smtClean="0"/>
              <a:t> to the Azure Machine Learning Gallery for others to use and learn from</a:t>
            </a:r>
            <a:r>
              <a:rPr lang="en-US" dirty="0" smtClean="0"/>
              <a:t/>
            </a:r>
            <a:br>
              <a:rPr lang="en-US" dirty="0" smtClean="0"/>
            </a:br>
            <a:endParaRPr lang="en-US" dirty="0" smtClean="0"/>
          </a:p>
          <a:p>
            <a:pPr marL="171450" indent="-171450">
              <a:buFontTx/>
              <a:buChar char="-"/>
            </a:pP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247684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 am talking about Azure Machine Learning and web services and a gallery </a:t>
            </a:r>
            <a:r>
              <a:rPr lang="en-US" dirty="0" err="1" smtClean="0"/>
              <a:t>etc</a:t>
            </a:r>
            <a:r>
              <a:rPr lang="en-US" dirty="0" smtClean="0"/>
              <a:t>, however Azure</a:t>
            </a:r>
            <a:r>
              <a:rPr lang="en-US" baseline="0" dirty="0" smtClean="0"/>
              <a:t> ML is avaliable on Azure as a service</a:t>
            </a:r>
            <a:endParaRPr lang="en-US" dirty="0" smtClean="0"/>
          </a:p>
          <a:p>
            <a:r>
              <a:rPr lang="en-US" dirty="0" smtClean="0"/>
              <a:t>Azure has many different offerings and services, you may recognize some of the icon below: </a:t>
            </a:r>
          </a:p>
          <a:p>
            <a:r>
              <a:rPr lang="en-US" dirty="0" smtClean="0"/>
              <a:t>websites, SQL databases, storage, HDInsight (deploys and provisions Hadoop clusters in the cloud)</a:t>
            </a:r>
          </a:p>
          <a:p>
            <a:r>
              <a:rPr lang="en-US" dirty="0" smtClean="0"/>
              <a:t>MAML has</a:t>
            </a:r>
            <a:r>
              <a:rPr lang="en-US" baseline="0" dirty="0" smtClean="0"/>
              <a:t> joined the family</a:t>
            </a:r>
          </a:p>
          <a:p>
            <a:r>
              <a:rPr lang="en-US" dirty="0" smtClean="0"/>
              <a:t>another service that can be accessed through the portal </a:t>
            </a:r>
          </a:p>
          <a:p>
            <a:r>
              <a:rPr lang="en-US" dirty="0" smtClean="0"/>
              <a:t>can easily interact with other existing Azure services like HDInsight, Blob storage,</a:t>
            </a:r>
            <a:r>
              <a:rPr lang="en-US" baseline="0" dirty="0" smtClean="0"/>
              <a:t> Data Factory, stream analytics etc.</a:t>
            </a:r>
            <a:r>
              <a:rPr lang="en-US" dirty="0" smtClean="0"/>
              <a:t/>
            </a:r>
            <a:br>
              <a:rPr lang="en-US" dirty="0" smtClean="0"/>
            </a:br>
            <a:endParaRPr lang="en-US" dirty="0" smtClean="0"/>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07869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Aim:</a:t>
            </a:r>
            <a:r>
              <a:rPr lang="en-US" baseline="0" dirty="0" smtClean="0"/>
              <a:t> to show the power of prediction through Azure ML in very little time and in-depth knowledge needed</a:t>
            </a:r>
          </a:p>
          <a:p>
            <a:r>
              <a:rPr lang="en-US" baseline="0" dirty="0" smtClean="0"/>
              <a:t>Whole process -&gt; creation to publishing a model as a web service in a short period of time</a:t>
            </a:r>
          </a:p>
          <a:p>
            <a:endParaRPr lang="en-US" baseline="0" dirty="0" smtClean="0"/>
          </a:p>
          <a:p>
            <a:r>
              <a:rPr lang="en-US" baseline="0" dirty="0" smtClean="0"/>
              <a:t>Objective: will a flight be delayed or not given some flight and weather details</a:t>
            </a:r>
          </a:p>
          <a:p>
            <a:endParaRPr lang="en-US" baseline="0" dirty="0" smtClean="0"/>
          </a:p>
          <a:p>
            <a:r>
              <a:rPr lang="en-US" baseline="0" dirty="0" smtClean="0"/>
              <a:t>Two datasets will be needed and joined</a:t>
            </a:r>
          </a:p>
          <a:p>
            <a:endParaRPr lang="en-US" baseline="0" dirty="0" smtClean="0"/>
          </a:p>
          <a:p>
            <a:r>
              <a:rPr lang="en-US" baseline="0" dirty="0" smtClean="0"/>
              <a:t>Scenario = form of supervised learning </a:t>
            </a:r>
          </a:p>
          <a:p>
            <a:r>
              <a:rPr lang="en-US" baseline="0" dirty="0" smtClean="0"/>
              <a:t>We have previous data and the label or considered correct answer we can train our model on</a:t>
            </a:r>
          </a:p>
          <a:p>
            <a:endParaRPr lang="en-US" baseline="0" dirty="0" smtClean="0"/>
          </a:p>
          <a:p>
            <a:r>
              <a:rPr lang="en-US" baseline="0" dirty="0" smtClean="0"/>
              <a:t>Also a binary classification problem</a:t>
            </a:r>
          </a:p>
          <a:p>
            <a:r>
              <a:rPr lang="en-US" baseline="0" dirty="0" smtClean="0"/>
              <a:t>Historical data to predict flight delayed or not</a:t>
            </a:r>
          </a:p>
          <a:p>
            <a:r>
              <a:rPr lang="en-US" baseline="0" dirty="0" smtClean="0"/>
              <a:t>Yes or no / 1 or 0</a:t>
            </a:r>
          </a:p>
          <a:p>
            <a:endParaRPr lang="en-US" baseline="0" dirty="0" smtClean="0"/>
          </a:p>
          <a:p>
            <a:r>
              <a:rPr lang="en-US" baseline="0" dirty="0" smtClean="0"/>
              <a:t>Finally a web service will be produced that we can query with flight and weather data to gain a prediction</a:t>
            </a:r>
            <a:endParaRPr lang="en-US" dirty="0" smtClean="0"/>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96060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Browser:</a:t>
            </a:r>
            <a:r>
              <a:rPr lang="en-GB" baseline="0" dirty="0" smtClean="0"/>
              <a:t> www.azure.microsoft.com</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Document: </a:t>
            </a:r>
            <a:r>
              <a:rPr lang="en-GB" sz="1200" u="sng" kern="1200" dirty="0" smtClean="0">
                <a:solidFill>
                  <a:schemeClr val="tx1"/>
                </a:solidFill>
                <a:effectLst/>
                <a:latin typeface="+mn-lt"/>
                <a:ea typeface="+mn-ea"/>
                <a:cs typeface="+mn-cs"/>
                <a:hlinkClick r:id="rId3"/>
              </a:rPr>
              <a:t>http://1drv.ms/1ybK15J</a:t>
            </a:r>
            <a:endParaRPr lang="en-GB" sz="1200" kern="1200" dirty="0" smtClean="0">
              <a:solidFill>
                <a:schemeClr val="tx1"/>
              </a:solidFill>
              <a:effectLst/>
              <a:latin typeface="+mn-lt"/>
              <a:ea typeface="+mn-ea"/>
              <a:cs typeface="+mn-cs"/>
            </a:endParaRPr>
          </a:p>
          <a:p>
            <a:endParaRPr lang="en-GB" dirty="0" smtClean="0"/>
          </a:p>
        </p:txBody>
      </p:sp>
      <p:sp>
        <p:nvSpPr>
          <p:cNvPr id="4" name="Slide Number Placeholder 3"/>
          <p:cNvSpPr>
            <a:spLocks noGrp="1"/>
          </p:cNvSpPr>
          <p:nvPr>
            <p:ph type="sldNum" sz="quarter" idx="10"/>
          </p:nvPr>
        </p:nvSpPr>
        <p:spPr/>
        <p:txBody>
          <a:bodyPr/>
          <a:lstStyle/>
          <a:p>
            <a:fld id="{63EC819A-73A5-4832-BB20-88796821780F}" type="slidenum">
              <a:rPr lang="en-GB" smtClean="0"/>
              <a:t>8</a:t>
            </a:fld>
            <a:endParaRPr lang="en-GB"/>
          </a:p>
        </p:txBody>
      </p:sp>
    </p:spTree>
    <p:extLst>
      <p:ext uri="{BB962C8B-B14F-4D97-AF65-F5344CB8AC3E}">
        <p14:creationId xmlns:p14="http://schemas.microsoft.com/office/powerpoint/2010/main" val="2169523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Machine Learning</a:t>
            </a:r>
            <a:r>
              <a:rPr lang="en-GB" baseline="0" dirty="0" smtClean="0"/>
              <a:t> is just one of many data services avalibale on Azure </a:t>
            </a:r>
          </a:p>
          <a:p>
            <a:r>
              <a:rPr lang="en-GB" baseline="0" dirty="0" smtClean="0"/>
              <a:t>and there are many different routes you can take to create your perfect data journey</a:t>
            </a:r>
            <a:endParaRPr lang="en-GB" dirty="0" smtClean="0"/>
          </a:p>
        </p:txBody>
      </p:sp>
      <p:sp>
        <p:nvSpPr>
          <p:cNvPr id="4" name="Slide Number Placeholder 3"/>
          <p:cNvSpPr>
            <a:spLocks noGrp="1"/>
          </p:cNvSpPr>
          <p:nvPr>
            <p:ph type="sldNum" sz="quarter" idx="10"/>
          </p:nvPr>
        </p:nvSpPr>
        <p:spPr/>
        <p:txBody>
          <a:bodyPr/>
          <a:lstStyle/>
          <a:p>
            <a:fld id="{63EC819A-73A5-4832-BB20-88796821780F}" type="slidenum">
              <a:rPr lang="en-GB" smtClean="0"/>
              <a:t>9</a:t>
            </a:fld>
            <a:endParaRPr lang="en-GB"/>
          </a:p>
        </p:txBody>
      </p:sp>
    </p:spTree>
    <p:extLst>
      <p:ext uri="{BB962C8B-B14F-4D97-AF65-F5344CB8AC3E}">
        <p14:creationId xmlns:p14="http://schemas.microsoft.com/office/powerpoint/2010/main" val="457252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t>4/7/2015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125516646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t>4/7/2015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373043894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t>4/7/2015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270136294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324949052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5654770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t>4/7/2015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7586037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B7485A-BE62-4EF1-9888-A2D86A0CFD64}" type="datetimeFigureOut">
              <a:rPr lang="en-GB" smtClean="0"/>
              <a:t>4/7/2015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51665924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EB7485A-BE62-4EF1-9888-A2D86A0CFD64}" type="datetimeFigureOut">
              <a:rPr lang="en-GB" smtClean="0"/>
              <a:t>4/7/2015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207418698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EB7485A-BE62-4EF1-9888-A2D86A0CFD64}" type="datetimeFigureOut">
              <a:rPr lang="en-GB" smtClean="0"/>
              <a:t>4/7/2015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22790558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EB7485A-BE62-4EF1-9888-A2D86A0CFD64}" type="datetimeFigureOut">
              <a:rPr lang="en-GB" smtClean="0"/>
              <a:t>4/7/2015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3438613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B7485A-BE62-4EF1-9888-A2D86A0CFD64}" type="datetimeFigureOut">
              <a:rPr lang="en-GB" smtClean="0"/>
              <a:t>4/7/2015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74500850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7485A-BE62-4EF1-9888-A2D86A0CFD64}" type="datetimeFigureOut">
              <a:rPr lang="en-GB" smtClean="0"/>
              <a:t>4/7/2015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418057106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7485A-BE62-4EF1-9888-A2D86A0CFD64}" type="datetimeFigureOut">
              <a:rPr lang="en-GB" smtClean="0"/>
              <a:t>4/7/2015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31035671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7485A-BE62-4EF1-9888-A2D86A0CFD64}" type="datetimeFigureOut">
              <a:rPr lang="en-GB" smtClean="0"/>
              <a:t>4/7/2015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73A5A-C8CB-4ABD-951B-701F92E2AA20}" type="slidenum">
              <a:rPr lang="en-GB" smtClean="0"/>
              <a:t>‹#›</a:t>
            </a:fld>
            <a:endParaRPr lang="en-GB"/>
          </a:p>
        </p:txBody>
      </p:sp>
    </p:spTree>
    <p:extLst>
      <p:ext uri="{BB962C8B-B14F-4D97-AF65-F5344CB8AC3E}">
        <p14:creationId xmlns:p14="http://schemas.microsoft.com/office/powerpoint/2010/main" val="2947478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5.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4.png"/><Relationship Id="rId5" Type="http://schemas.openxmlformats.org/officeDocument/2006/relationships/image" Target="../media/image27.png"/><Relationship Id="rId10" Type="http://schemas.openxmlformats.org/officeDocument/2006/relationships/image" Target="../media/image33.png"/><Relationship Id="rId4" Type="http://schemas.openxmlformats.org/officeDocument/2006/relationships/image" Target="../media/image26.pn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6.png"/><Relationship Id="rId7" Type="http://schemas.openxmlformats.org/officeDocument/2006/relationships/image" Target="../media/image37.png"/><Relationship Id="rId12"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33.png"/><Relationship Id="rId5" Type="http://schemas.openxmlformats.org/officeDocument/2006/relationships/image" Target="../media/image28.png"/><Relationship Id="rId10" Type="http://schemas.openxmlformats.org/officeDocument/2006/relationships/image" Target="../media/image32.png"/><Relationship Id="rId4" Type="http://schemas.openxmlformats.org/officeDocument/2006/relationships/image" Target="../media/image27.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6.png"/><Relationship Id="rId7" Type="http://schemas.openxmlformats.org/officeDocument/2006/relationships/image" Target="../media/image37.png"/><Relationship Id="rId12"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33.png"/><Relationship Id="rId5" Type="http://schemas.openxmlformats.org/officeDocument/2006/relationships/image" Target="../media/image28.png"/><Relationship Id="rId10" Type="http://schemas.openxmlformats.org/officeDocument/2006/relationships/image" Target="../media/image32.png"/><Relationship Id="rId4" Type="http://schemas.openxmlformats.org/officeDocument/2006/relationships/image" Target="../media/image27.png"/><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6.png"/><Relationship Id="rId7" Type="http://schemas.openxmlformats.org/officeDocument/2006/relationships/image" Target="../media/image37.png"/><Relationship Id="rId12"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33.png"/><Relationship Id="rId5" Type="http://schemas.openxmlformats.org/officeDocument/2006/relationships/image" Target="../media/image28.png"/><Relationship Id="rId10" Type="http://schemas.openxmlformats.org/officeDocument/2006/relationships/image" Target="../media/image32.png"/><Relationship Id="rId4" Type="http://schemas.openxmlformats.org/officeDocument/2006/relationships/image" Target="../media/image27.png"/><Relationship Id="rId9"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8" Type="http://schemas.openxmlformats.org/officeDocument/2006/relationships/hyperlink" Target="https://studio.azureml.net/" TargetMode="External"/><Relationship Id="rId3" Type="http://schemas.openxmlformats.org/officeDocument/2006/relationships/image" Target="../media/image39.jpeg"/><Relationship Id="rId7" Type="http://schemas.openxmlformats.org/officeDocument/2006/relationships/hyperlink" Target="http://azure.microsoft.com/"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42.jpeg"/><Relationship Id="rId11" Type="http://schemas.openxmlformats.org/officeDocument/2006/relationships/image" Target="../media/image3.png"/><Relationship Id="rId5" Type="http://schemas.openxmlformats.org/officeDocument/2006/relationships/image" Target="../media/image41.png"/><Relationship Id="rId10" Type="http://schemas.openxmlformats.org/officeDocument/2006/relationships/hyperlink" Target="http://1drv.ms/1ybK15J" TargetMode="External"/><Relationship Id="rId4" Type="http://schemas.openxmlformats.org/officeDocument/2006/relationships/image" Target="../media/image40.png"/><Relationship Id="rId9" Type="http://schemas.openxmlformats.org/officeDocument/2006/relationships/hyperlink" Target="https://gallery.azureml.ne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en.wikipedia.org/wiki/Cross_Industry_Standard_Process_for_Data_Min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6.xml"/><Relationship Id="rId16"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1drv.ms/1ybK15J"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021" y="334925"/>
            <a:ext cx="12208042" cy="6188150"/>
          </a:xfrm>
          <a:prstGeom prst="rect">
            <a:avLst/>
          </a:prstGeom>
        </p:spPr>
      </p:pic>
      <p:sp>
        <p:nvSpPr>
          <p:cNvPr id="5" name="Text Placeholder 4"/>
          <p:cNvSpPr>
            <a:spLocks noGrp="1"/>
          </p:cNvSpPr>
          <p:nvPr>
            <p:ph type="body" sz="quarter" idx="12"/>
          </p:nvPr>
        </p:nvSpPr>
        <p:spPr>
          <a:xfrm>
            <a:off x="1" y="4227210"/>
            <a:ext cx="8299937" cy="1794661"/>
          </a:xfrm>
          <a:solidFill>
            <a:srgbClr val="00A4EF"/>
          </a:solidFill>
        </p:spPr>
        <p:txBody>
          <a:bodyPr/>
          <a:lstStyle/>
          <a:p>
            <a:r>
              <a:rPr lang="en-US" sz="2800" dirty="0" smtClean="0">
                <a:solidFill>
                  <a:schemeClr val="bg1"/>
                </a:solidFill>
                <a:latin typeface="Segoe UI Light" panose="020B0502040204020203" pitchFamily="34" charset="0"/>
                <a:cs typeface="Segoe UI Light" panose="020B0502040204020203" pitchFamily="34" charset="0"/>
              </a:rPr>
              <a:t>Amy Nicholson &amp; Andrew Fryer</a:t>
            </a:r>
          </a:p>
          <a:p>
            <a:r>
              <a:rPr lang="en-US" sz="2800" dirty="0" smtClean="0">
                <a:solidFill>
                  <a:schemeClr val="bg1"/>
                </a:solidFill>
                <a:latin typeface="Segoe UI Light" panose="020B0502040204020203" pitchFamily="34" charset="0"/>
                <a:cs typeface="Segoe UI Light" panose="020B0502040204020203" pitchFamily="34" charset="0"/>
              </a:rPr>
              <a:t>Technical Evangelist</a:t>
            </a:r>
          </a:p>
          <a:p>
            <a:r>
              <a:rPr lang="en-US" sz="2800" dirty="0" smtClean="0">
                <a:solidFill>
                  <a:schemeClr val="bg1"/>
                </a:solidFill>
                <a:latin typeface="Segoe UI Light" panose="020B0502040204020203" pitchFamily="34" charset="0"/>
                <a:cs typeface="Segoe UI Light" panose="020B0502040204020203" pitchFamily="34" charset="0"/>
              </a:rPr>
              <a:t>Microsoft</a:t>
            </a:r>
            <a:endParaRPr lang="en-US" sz="2800" dirty="0">
              <a:solidFill>
                <a:schemeClr val="bg1"/>
              </a:solidFill>
              <a:latin typeface="Segoe UI Light" panose="020B0502040204020203" pitchFamily="34" charset="0"/>
              <a:cs typeface="Segoe UI Light" panose="020B0502040204020203" pitchFamily="34" charset="0"/>
            </a:endParaRPr>
          </a:p>
        </p:txBody>
      </p:sp>
      <p:sp>
        <p:nvSpPr>
          <p:cNvPr id="4" name="Title 3"/>
          <p:cNvSpPr>
            <a:spLocks noGrp="1"/>
          </p:cNvSpPr>
          <p:nvPr>
            <p:ph type="title"/>
          </p:nvPr>
        </p:nvSpPr>
        <p:spPr>
          <a:xfrm>
            <a:off x="0" y="2163504"/>
            <a:ext cx="8299938" cy="2095610"/>
          </a:xfrm>
          <a:solidFill>
            <a:srgbClr val="00A4EF"/>
          </a:solidFill>
        </p:spPr>
        <p:txBody>
          <a:bodyPr anchor="ctr"/>
          <a:lstStyle/>
          <a:p>
            <a:r>
              <a:rPr lang="en-US" dirty="0" smtClean="0">
                <a:solidFill>
                  <a:schemeClr val="bg1"/>
                </a:solidFill>
                <a:latin typeface="Segoe UI Light" panose="020B0502040204020203" pitchFamily="34" charset="0"/>
                <a:cs typeface="Segoe UI Light" panose="020B0502040204020203" pitchFamily="34" charset="0"/>
              </a:rPr>
              <a:t>Microsoft </a:t>
            </a:r>
            <a:r>
              <a:rPr lang="en-US" dirty="0">
                <a:solidFill>
                  <a:schemeClr val="bg1"/>
                </a:solidFill>
                <a:latin typeface="Segoe UI Light" panose="020B0502040204020203" pitchFamily="34" charset="0"/>
                <a:cs typeface="Segoe UI Light" panose="020B0502040204020203" pitchFamily="34" charset="0"/>
              </a:rPr>
              <a:t>Azure </a:t>
            </a:r>
            <a:r>
              <a:rPr lang="en-US" dirty="0" smtClean="0">
                <a:solidFill>
                  <a:schemeClr val="bg1"/>
                </a:solidFill>
                <a:latin typeface="Segoe UI Light" panose="020B0502040204020203" pitchFamily="34" charset="0"/>
                <a:cs typeface="Segoe UI Light" panose="020B0502040204020203" pitchFamily="34" charset="0"/>
              </a:rPr>
              <a:t>Machine Learning</a:t>
            </a:r>
            <a:endParaRPr lang="en-US" dirty="0">
              <a:solidFill>
                <a:schemeClr val="bg1"/>
              </a:solidFill>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1003" b="100000" l="0" r="98976"/>
                    </a14:imgEffect>
                  </a14:imgLayer>
                </a14:imgProps>
              </a:ext>
              <a:ext uri="{28A0092B-C50C-407E-A947-70E740481C1C}">
                <a14:useLocalDpi xmlns:a14="http://schemas.microsoft.com/office/drawing/2010/main" val="0"/>
              </a:ext>
            </a:extLst>
          </a:blip>
          <a:srcRect r="4848"/>
          <a:stretch/>
        </p:blipFill>
        <p:spPr>
          <a:xfrm>
            <a:off x="6570878" y="4196900"/>
            <a:ext cx="1685569" cy="1807717"/>
          </a:xfrm>
          <a:prstGeom prst="rect">
            <a:avLst/>
          </a:prstGeom>
        </p:spPr>
      </p:pic>
    </p:spTree>
    <p:extLst>
      <p:ext uri="{BB962C8B-B14F-4D97-AF65-F5344CB8AC3E}">
        <p14:creationId xmlns:p14="http://schemas.microsoft.com/office/powerpoint/2010/main" val="18075463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4986" y="2534707"/>
            <a:ext cx="1498600" cy="6858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 name="Rectangle 4"/>
          <p:cNvSpPr/>
          <p:nvPr/>
        </p:nvSpPr>
        <p:spPr>
          <a:xfrm>
            <a:off x="884985" y="5307540"/>
            <a:ext cx="1498600" cy="6858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 name="Rectangle 6"/>
          <p:cNvSpPr/>
          <p:nvPr/>
        </p:nvSpPr>
        <p:spPr>
          <a:xfrm>
            <a:off x="6112516" y="3824277"/>
            <a:ext cx="1498600" cy="6858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8" name="Rectangle 7"/>
          <p:cNvSpPr/>
          <p:nvPr/>
        </p:nvSpPr>
        <p:spPr>
          <a:xfrm>
            <a:off x="6112514" y="4769240"/>
            <a:ext cx="1498600" cy="6858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9" name="Rectangle 8"/>
          <p:cNvSpPr/>
          <p:nvPr/>
        </p:nvSpPr>
        <p:spPr>
          <a:xfrm>
            <a:off x="6112054" y="5714204"/>
            <a:ext cx="1498600" cy="6858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3" name="Rectangle 12"/>
          <p:cNvSpPr/>
          <p:nvPr/>
        </p:nvSpPr>
        <p:spPr>
          <a:xfrm>
            <a:off x="6120140" y="989540"/>
            <a:ext cx="1498600" cy="6858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4" name="Rectangle 13"/>
          <p:cNvSpPr/>
          <p:nvPr/>
        </p:nvSpPr>
        <p:spPr>
          <a:xfrm>
            <a:off x="5879678" y="2043642"/>
            <a:ext cx="1921933" cy="4546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879677" y="534458"/>
            <a:ext cx="1921933" cy="1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004607" y="2043642"/>
            <a:ext cx="1921933" cy="36067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6397250" y="2118453"/>
            <a:ext cx="886781"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Compute</a:t>
            </a:r>
            <a:endParaRPr lang="en-GB" sz="1400" dirty="0">
              <a:latin typeface="Segoe UI Light" panose="020B0502040204020203" pitchFamily="34" charset="0"/>
              <a:cs typeface="Segoe UI Light" panose="020B0502040204020203" pitchFamily="34" charset="0"/>
            </a:endParaRPr>
          </a:p>
        </p:txBody>
      </p:sp>
      <p:sp>
        <p:nvSpPr>
          <p:cNvPr id="19" name="TextBox 18"/>
          <p:cNvSpPr txBox="1"/>
          <p:nvPr/>
        </p:nvSpPr>
        <p:spPr>
          <a:xfrm>
            <a:off x="6289853" y="560914"/>
            <a:ext cx="1101584"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Visualisation</a:t>
            </a:r>
            <a:endParaRPr lang="en-GB" sz="1400" dirty="0">
              <a:latin typeface="Segoe UI Light" panose="020B0502040204020203" pitchFamily="34" charset="0"/>
              <a:cs typeface="Segoe UI Light" panose="020B0502040204020203" pitchFamily="34" charset="0"/>
            </a:endParaRPr>
          </a:p>
        </p:txBody>
      </p:sp>
      <p:sp>
        <p:nvSpPr>
          <p:cNvPr id="20" name="TextBox 19"/>
          <p:cNvSpPr txBox="1"/>
          <p:nvPr/>
        </p:nvSpPr>
        <p:spPr>
          <a:xfrm>
            <a:off x="3409731" y="2118452"/>
            <a:ext cx="1200585"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Orchestration</a:t>
            </a:r>
            <a:endParaRPr lang="en-GB" sz="1400" dirty="0">
              <a:latin typeface="Segoe UI Light" panose="020B0502040204020203" pitchFamily="34" charset="0"/>
              <a:cs typeface="Segoe UI Light" panose="020B0502040204020203" pitchFamily="34" charset="0"/>
            </a:endParaRPr>
          </a:p>
        </p:txBody>
      </p:sp>
      <p:sp>
        <p:nvSpPr>
          <p:cNvPr id="21" name="TextBox 20"/>
          <p:cNvSpPr txBox="1"/>
          <p:nvPr/>
        </p:nvSpPr>
        <p:spPr>
          <a:xfrm>
            <a:off x="9565312" y="2118452"/>
            <a:ext cx="768159"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Storage</a:t>
            </a:r>
            <a:endParaRPr lang="en-GB" sz="1400" dirty="0">
              <a:latin typeface="Segoe UI Light" panose="020B0502040204020203" pitchFamily="34" charset="0"/>
              <a:cs typeface="Segoe UI Light" panose="020B0502040204020203" pitchFamily="34" charset="0"/>
            </a:endParaRPr>
          </a:p>
        </p:txBody>
      </p:sp>
      <p:sp>
        <p:nvSpPr>
          <p:cNvPr id="22" name="Rectangle 21"/>
          <p:cNvSpPr/>
          <p:nvPr/>
        </p:nvSpPr>
        <p:spPr>
          <a:xfrm>
            <a:off x="884985" y="1740428"/>
            <a:ext cx="1498600" cy="6858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3" name="Rectangle 22"/>
          <p:cNvSpPr/>
          <p:nvPr/>
        </p:nvSpPr>
        <p:spPr>
          <a:xfrm>
            <a:off x="3239559" y="4769239"/>
            <a:ext cx="1498600" cy="6858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5" name="Rectangle 24"/>
          <p:cNvSpPr/>
          <p:nvPr/>
        </p:nvSpPr>
        <p:spPr>
          <a:xfrm>
            <a:off x="3239559" y="2891621"/>
            <a:ext cx="1498600" cy="6858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6" name="Rectangle 25"/>
          <p:cNvSpPr/>
          <p:nvPr/>
        </p:nvSpPr>
        <p:spPr>
          <a:xfrm>
            <a:off x="6112054" y="2879314"/>
            <a:ext cx="1498600" cy="6858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7" name="Rectangle 26"/>
          <p:cNvSpPr/>
          <p:nvPr/>
        </p:nvSpPr>
        <p:spPr>
          <a:xfrm>
            <a:off x="9200092" y="4773345"/>
            <a:ext cx="1498600" cy="6858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8" name="Rectangle 27"/>
          <p:cNvSpPr/>
          <p:nvPr/>
        </p:nvSpPr>
        <p:spPr>
          <a:xfrm>
            <a:off x="8965140" y="2043642"/>
            <a:ext cx="1921933" cy="4546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9200092" y="3832483"/>
            <a:ext cx="1498600" cy="6858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0" name="Rectangle 29"/>
          <p:cNvSpPr/>
          <p:nvPr/>
        </p:nvSpPr>
        <p:spPr>
          <a:xfrm>
            <a:off x="9200092" y="2891621"/>
            <a:ext cx="1498600" cy="6858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1" name="TextBox 30"/>
          <p:cNvSpPr txBox="1"/>
          <p:nvPr/>
        </p:nvSpPr>
        <p:spPr>
          <a:xfrm>
            <a:off x="3239559" y="2909837"/>
            <a:ext cx="8451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Service bus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2" name="TextBox 31"/>
          <p:cNvSpPr txBox="1"/>
          <p:nvPr/>
        </p:nvSpPr>
        <p:spPr>
          <a:xfrm>
            <a:off x="3239559" y="3306963"/>
            <a:ext cx="7954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Event Hub</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3" name="TextBox 32"/>
          <p:cNvSpPr txBox="1"/>
          <p:nvPr/>
        </p:nvSpPr>
        <p:spPr>
          <a:xfrm>
            <a:off x="3239559" y="5194194"/>
            <a:ext cx="92525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Factory</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4" name="TextBox 33"/>
          <p:cNvSpPr txBox="1"/>
          <p:nvPr/>
        </p:nvSpPr>
        <p:spPr>
          <a:xfrm>
            <a:off x="6139807" y="1379386"/>
            <a:ext cx="70083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Power BI</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5" name="TextBox 34"/>
          <p:cNvSpPr txBox="1"/>
          <p:nvPr/>
        </p:nvSpPr>
        <p:spPr>
          <a:xfrm>
            <a:off x="6121362" y="3285072"/>
            <a:ext cx="114967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Stream Analytics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6" name="TextBox 35"/>
          <p:cNvSpPr txBox="1"/>
          <p:nvPr/>
        </p:nvSpPr>
        <p:spPr>
          <a:xfrm>
            <a:off x="6128988" y="4240317"/>
            <a:ext cx="80021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HD Insight</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7" name="TextBox 36"/>
          <p:cNvSpPr txBox="1"/>
          <p:nvPr/>
        </p:nvSpPr>
        <p:spPr>
          <a:xfrm>
            <a:off x="6115470" y="5168268"/>
            <a:ext cx="122982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Machine Learning</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8" name="TextBox 37"/>
          <p:cNvSpPr txBox="1"/>
          <p:nvPr/>
        </p:nvSpPr>
        <p:spPr>
          <a:xfrm>
            <a:off x="6129820" y="6128110"/>
            <a:ext cx="115127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Virtual Machines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9" name="TextBox 38"/>
          <p:cNvSpPr txBox="1"/>
          <p:nvPr/>
        </p:nvSpPr>
        <p:spPr>
          <a:xfrm>
            <a:off x="9189429" y="3303505"/>
            <a:ext cx="99738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Table Storage</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0" name="TextBox 39"/>
          <p:cNvSpPr txBox="1"/>
          <p:nvPr/>
        </p:nvSpPr>
        <p:spPr>
          <a:xfrm>
            <a:off x="9200092" y="4249784"/>
            <a:ext cx="94128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Blob Storage</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1" name="TextBox 40"/>
          <p:cNvSpPr txBox="1"/>
          <p:nvPr/>
        </p:nvSpPr>
        <p:spPr>
          <a:xfrm>
            <a:off x="9200092" y="5172919"/>
            <a:ext cx="80983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SQL Azure</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2" name="Rectangle 41"/>
          <p:cNvSpPr/>
          <p:nvPr/>
        </p:nvSpPr>
        <p:spPr>
          <a:xfrm>
            <a:off x="9200092" y="5713004"/>
            <a:ext cx="1498600" cy="6858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3" name="TextBox 42"/>
          <p:cNvSpPr txBox="1"/>
          <p:nvPr/>
        </p:nvSpPr>
        <p:spPr>
          <a:xfrm>
            <a:off x="9200092" y="6136468"/>
            <a:ext cx="100860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Document DB</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4" name="TextBox 43"/>
          <p:cNvSpPr txBox="1"/>
          <p:nvPr/>
        </p:nvSpPr>
        <p:spPr>
          <a:xfrm>
            <a:off x="889153" y="2941332"/>
            <a:ext cx="5245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Feeds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5" name="TextBox 44"/>
          <p:cNvSpPr txBox="1"/>
          <p:nvPr/>
        </p:nvSpPr>
        <p:spPr>
          <a:xfrm>
            <a:off x="889153" y="2141535"/>
            <a:ext cx="367408" cy="261610"/>
          </a:xfrm>
          <a:prstGeom prst="rect">
            <a:avLst/>
          </a:prstGeom>
          <a:noFill/>
        </p:spPr>
        <p:txBody>
          <a:bodyPr wrap="none" rtlCol="0">
            <a:spAutoFit/>
          </a:bodyPr>
          <a:lstStyle/>
          <a:p>
            <a:r>
              <a:rPr lang="en-US" sz="1100" dirty="0" err="1" smtClean="0">
                <a:solidFill>
                  <a:schemeClr val="bg1"/>
                </a:solidFill>
                <a:latin typeface="Segoe UI Light" panose="020B0502040204020203" pitchFamily="34" charset="0"/>
                <a:cs typeface="Segoe UI Light" panose="020B0502040204020203" pitchFamily="34" charset="0"/>
              </a:rPr>
              <a:t>IoT</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6" name="TextBox 45"/>
          <p:cNvSpPr txBox="1"/>
          <p:nvPr/>
        </p:nvSpPr>
        <p:spPr>
          <a:xfrm>
            <a:off x="905752" y="5723264"/>
            <a:ext cx="9557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Sources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66" name="TextBox 65"/>
          <p:cNvSpPr txBox="1"/>
          <p:nvPr/>
        </p:nvSpPr>
        <p:spPr>
          <a:xfrm>
            <a:off x="99922" y="102807"/>
            <a:ext cx="3068725" cy="461665"/>
          </a:xfrm>
          <a:prstGeom prst="rect">
            <a:avLst/>
          </a:prstGeom>
          <a:noFill/>
        </p:spPr>
        <p:txBody>
          <a:bodyPr wrap="none" rtlCol="0">
            <a:spAutoFit/>
          </a:bodyPr>
          <a:lstStyle/>
          <a:p>
            <a:r>
              <a:rPr lang="en-US" sz="2400" dirty="0" smtClean="0">
                <a:solidFill>
                  <a:schemeClr val="bg1"/>
                </a:solidFill>
                <a:latin typeface="Segoe UI Light" panose="020B0502040204020203" pitchFamily="34" charset="0"/>
                <a:cs typeface="Segoe UI Light" panose="020B0502040204020203" pitchFamily="34" charset="0"/>
              </a:rPr>
              <a:t>Near real time analysis</a:t>
            </a:r>
            <a:endParaRPr lang="en-GB" sz="2400" dirty="0">
              <a:solidFill>
                <a:schemeClr val="bg1"/>
              </a:solidFill>
              <a:latin typeface="Segoe UI Light" panose="020B0502040204020203" pitchFamily="34" charset="0"/>
              <a:cs typeface="Segoe UI Light" panose="020B0502040204020203" pitchFamily="34" charset="0"/>
            </a:endParaRPr>
          </a:p>
        </p:txBody>
      </p:sp>
      <p:sp>
        <p:nvSpPr>
          <p:cNvPr id="68" name="Snip Single Corner Rectangle 67"/>
          <p:cNvSpPr/>
          <p:nvPr/>
        </p:nvSpPr>
        <p:spPr>
          <a:xfrm flipV="1">
            <a:off x="0" y="0"/>
            <a:ext cx="4610316" cy="607632"/>
          </a:xfrm>
          <a:prstGeom prst="snip1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TextBox 68"/>
          <p:cNvSpPr txBox="1"/>
          <p:nvPr/>
        </p:nvSpPr>
        <p:spPr>
          <a:xfrm>
            <a:off x="740418" y="37694"/>
            <a:ext cx="2293193" cy="523220"/>
          </a:xfrm>
          <a:prstGeom prst="rect">
            <a:avLst/>
          </a:prstGeom>
          <a:noFill/>
        </p:spPr>
        <p:txBody>
          <a:bodyPr wrap="none" rtlCol="0">
            <a:spAutoFit/>
          </a:bodyPr>
          <a:lstStyle/>
          <a:p>
            <a:pPr algn="ctr"/>
            <a:r>
              <a:rPr lang="en-US" sz="2800" dirty="0" smtClean="0">
                <a:solidFill>
                  <a:schemeClr val="bg1"/>
                </a:solidFill>
                <a:latin typeface="Segoe UI Light" panose="020B0502040204020203" pitchFamily="34" charset="0"/>
                <a:cs typeface="Segoe UI Light" panose="020B0502040204020203" pitchFamily="34" charset="0"/>
              </a:rPr>
              <a:t>Data Journeys</a:t>
            </a:r>
            <a:endParaRPr lang="en-GB" sz="2800" dirty="0">
              <a:solidFill>
                <a:schemeClr val="bg1"/>
              </a:solidFill>
              <a:latin typeface="Segoe UI Light" panose="020B0502040204020203" pitchFamily="34" charset="0"/>
              <a:cs typeface="Segoe UI Light" panose="020B0502040204020203" pitchFamily="34" charset="0"/>
            </a:endParaRPr>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2381" y="5130451"/>
            <a:ext cx="268815" cy="274320"/>
          </a:xfrm>
          <a:prstGeom prst="rect">
            <a:avLst/>
          </a:prstGeom>
        </p:spPr>
      </p:pic>
      <p:pic>
        <p:nvPicPr>
          <p:cNvPr id="49" name="Picture 4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97648" y="5141261"/>
            <a:ext cx="292803" cy="274320"/>
          </a:xfrm>
          <a:prstGeom prst="rect">
            <a:avLst/>
          </a:prstGeom>
        </p:spPr>
      </p:pic>
      <p:pic>
        <p:nvPicPr>
          <p:cNvPr id="51"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5134" y="4208370"/>
            <a:ext cx="392605" cy="274320"/>
          </a:xfrm>
          <a:prstGeom prst="rect">
            <a:avLst/>
          </a:prstGeom>
        </p:spPr>
      </p:pic>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6564" y="5153971"/>
            <a:ext cx="241989" cy="27432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3471" y="3271948"/>
            <a:ext cx="348176" cy="274320"/>
          </a:xfrm>
          <a:prstGeom prst="rect">
            <a:avLst/>
          </a:prstGeom>
        </p:spPr>
      </p:pic>
      <p:pic>
        <p:nvPicPr>
          <p:cNvPr id="57" name="Picture 5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84902" y="6089999"/>
            <a:ext cx="243651" cy="274320"/>
          </a:xfrm>
          <a:prstGeom prst="rect">
            <a:avLst/>
          </a:prstGeom>
        </p:spPr>
      </p:pic>
      <p:pic>
        <p:nvPicPr>
          <p:cNvPr id="59" name="Picture 58"/>
          <p:cNvPicPr>
            <a:picLocks noChangeAspect="1"/>
          </p:cNvPicPr>
          <p:nvPr/>
        </p:nvPicPr>
        <p:blipFill>
          <a:blip r:embed="rId9"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16131" y="3263643"/>
            <a:ext cx="274320" cy="274320"/>
          </a:xfrm>
          <a:prstGeom prst="rect">
            <a:avLst/>
          </a:prstGeom>
        </p:spPr>
      </p:pic>
      <p:pic>
        <p:nvPicPr>
          <p:cNvPr id="63" name="Picture 62"/>
          <p:cNvPicPr>
            <a:picLocks noChangeAspect="1"/>
          </p:cNvPicPr>
          <p:nvPr/>
        </p:nvPicPr>
        <p:blipFill>
          <a:blip r:embed="rId10" cstate="print">
            <a:clrChange>
              <a:clrFrom>
                <a:srgbClr val="0072C6"/>
              </a:clrFrom>
              <a:clrTo>
                <a:srgbClr val="0072C6">
                  <a:alpha val="0"/>
                </a:srgbClr>
              </a:clrTo>
            </a:clrChange>
            <a:extLst>
              <a:ext uri="{28A0092B-C50C-407E-A947-70E740481C1C}">
                <a14:useLocalDpi xmlns:a14="http://schemas.microsoft.com/office/drawing/2010/main" val="0"/>
              </a:ext>
            </a:extLst>
          </a:blip>
          <a:stretch>
            <a:fillRect/>
          </a:stretch>
        </p:blipFill>
        <p:spPr>
          <a:xfrm>
            <a:off x="7253483" y="1193560"/>
            <a:ext cx="452967" cy="457200"/>
          </a:xfrm>
          <a:prstGeom prst="rect">
            <a:avLst/>
          </a:prstGeom>
        </p:spPr>
      </p:pic>
      <p:pic>
        <p:nvPicPr>
          <p:cNvPr id="64" name="Picture 63"/>
          <p:cNvPicPr>
            <a:picLocks noChangeAspect="1"/>
          </p:cNvPicPr>
          <p:nvPr/>
        </p:nvPicPr>
        <p:blipFill>
          <a:blip r:embed="rId11"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24418" y="2960201"/>
            <a:ext cx="281265" cy="274320"/>
          </a:xfrm>
          <a:prstGeom prst="rect">
            <a:avLst/>
          </a:prstGeom>
        </p:spPr>
      </p:pic>
      <p:pic>
        <p:nvPicPr>
          <p:cNvPr id="65" name="Picture 64"/>
          <p:cNvPicPr>
            <a:picLocks noChangeAspect="1"/>
          </p:cNvPicPr>
          <p:nvPr/>
        </p:nvPicPr>
        <p:blipFill>
          <a:blip r:embed="rId12"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7237460" y="3273724"/>
            <a:ext cx="357596" cy="274320"/>
          </a:xfrm>
          <a:prstGeom prst="rect">
            <a:avLst/>
          </a:prstGeom>
        </p:spPr>
      </p:pic>
      <p:pic>
        <p:nvPicPr>
          <p:cNvPr id="67" name="Picture 66"/>
          <p:cNvPicPr>
            <a:picLocks noChangeAspect="1"/>
          </p:cNvPicPr>
          <p:nvPr/>
        </p:nvPicPr>
        <p:blipFill>
          <a:blip r:embed="rId13" cstate="print">
            <a:clrChange>
              <a:clrFrom>
                <a:srgbClr val="00ABEC"/>
              </a:clrFrom>
              <a:clrTo>
                <a:srgbClr val="00ABEC">
                  <a:alpha val="0"/>
                </a:srgbClr>
              </a:clrTo>
            </a:clrChange>
            <a:extLst>
              <a:ext uri="{28A0092B-C50C-407E-A947-70E740481C1C}">
                <a14:useLocalDpi xmlns:a14="http://schemas.microsoft.com/office/drawing/2010/main" val="0"/>
              </a:ext>
            </a:extLst>
          </a:blip>
          <a:stretch>
            <a:fillRect/>
          </a:stretch>
        </p:blipFill>
        <p:spPr>
          <a:xfrm>
            <a:off x="7261487" y="6097362"/>
            <a:ext cx="316635" cy="274320"/>
          </a:xfrm>
          <a:prstGeom prst="rect">
            <a:avLst/>
          </a:prstGeom>
        </p:spPr>
      </p:pic>
      <p:pic>
        <p:nvPicPr>
          <p:cNvPr id="70" name="Picture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3471" y="4208370"/>
            <a:ext cx="348176" cy="274320"/>
          </a:xfrm>
          <a:prstGeom prst="rect">
            <a:avLst/>
          </a:prstGeom>
        </p:spPr>
      </p:pic>
      <p:grpSp>
        <p:nvGrpSpPr>
          <p:cNvPr id="90" name="Group 89"/>
          <p:cNvGrpSpPr/>
          <p:nvPr/>
        </p:nvGrpSpPr>
        <p:grpSpPr>
          <a:xfrm>
            <a:off x="2723949" y="231006"/>
            <a:ext cx="8547234" cy="6516303"/>
            <a:chOff x="2723949" y="231006"/>
            <a:chExt cx="8547234" cy="6516303"/>
          </a:xfrm>
        </p:grpSpPr>
        <p:cxnSp>
          <p:nvCxnSpPr>
            <p:cNvPr id="72" name="Straight Connector 71"/>
            <p:cNvCxnSpPr/>
            <p:nvPr/>
          </p:nvCxnSpPr>
          <p:spPr>
            <a:xfrm>
              <a:off x="2723949" y="6747309"/>
              <a:ext cx="854723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2723949" y="1650760"/>
              <a:ext cx="0" cy="509654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11259953" y="1612120"/>
              <a:ext cx="0" cy="513518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723949" y="1650760"/>
              <a:ext cx="2733575"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696493" y="1612120"/>
              <a:ext cx="256346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5457524" y="231006"/>
              <a:ext cx="0" cy="141975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8696493" y="249249"/>
              <a:ext cx="0" cy="138111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457524" y="231006"/>
              <a:ext cx="3238969"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94" name="TextBox 93"/>
          <p:cNvSpPr txBox="1"/>
          <p:nvPr/>
        </p:nvSpPr>
        <p:spPr>
          <a:xfrm>
            <a:off x="2773130" y="6162534"/>
            <a:ext cx="1261840" cy="584775"/>
          </a:xfrm>
          <a:prstGeom prst="rect">
            <a:avLst/>
          </a:prstGeom>
          <a:noFill/>
        </p:spPr>
        <p:txBody>
          <a:bodyPr wrap="square" rtlCol="0">
            <a:spAutoFit/>
          </a:bodyPr>
          <a:lstStyle/>
          <a:p>
            <a:r>
              <a:rPr lang="en-GB" sz="3200" dirty="0" smtClean="0">
                <a:solidFill>
                  <a:srgbClr val="00B050"/>
                </a:solidFill>
                <a:latin typeface="Segoe UI Light" panose="020B0502040204020203" pitchFamily="34" charset="0"/>
                <a:cs typeface="Segoe UI Light" panose="020B0502040204020203" pitchFamily="34" charset="0"/>
              </a:rPr>
              <a:t>Azure</a:t>
            </a:r>
            <a:endParaRPr lang="en-GB" sz="3200" dirty="0">
              <a:solidFill>
                <a:srgbClr val="00B05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5511464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4986" y="2534707"/>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884985" y="5307540"/>
            <a:ext cx="1498600" cy="68580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112516" y="3824277"/>
            <a:ext cx="1498600" cy="68580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6112514" y="4769240"/>
            <a:ext cx="1498600" cy="68580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112054" y="5714204"/>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6120140" y="989540"/>
            <a:ext cx="1498600" cy="68580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5879678" y="2043642"/>
            <a:ext cx="1921933" cy="4546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879677" y="534458"/>
            <a:ext cx="1921933" cy="1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004607" y="2043642"/>
            <a:ext cx="1921933" cy="36067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6397250" y="2118453"/>
            <a:ext cx="886781"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Compute</a:t>
            </a:r>
            <a:endParaRPr lang="en-GB" sz="1400" dirty="0">
              <a:latin typeface="Segoe UI Light" panose="020B0502040204020203" pitchFamily="34" charset="0"/>
              <a:cs typeface="Segoe UI Light" panose="020B0502040204020203" pitchFamily="34" charset="0"/>
            </a:endParaRPr>
          </a:p>
        </p:txBody>
      </p:sp>
      <p:sp>
        <p:nvSpPr>
          <p:cNvPr id="19" name="TextBox 18"/>
          <p:cNvSpPr txBox="1"/>
          <p:nvPr/>
        </p:nvSpPr>
        <p:spPr>
          <a:xfrm>
            <a:off x="6289853" y="560914"/>
            <a:ext cx="1101584"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Visualisation</a:t>
            </a:r>
            <a:endParaRPr lang="en-GB" sz="1400" dirty="0">
              <a:latin typeface="Segoe UI Light" panose="020B0502040204020203" pitchFamily="34" charset="0"/>
              <a:cs typeface="Segoe UI Light" panose="020B0502040204020203" pitchFamily="34" charset="0"/>
            </a:endParaRPr>
          </a:p>
        </p:txBody>
      </p:sp>
      <p:sp>
        <p:nvSpPr>
          <p:cNvPr id="20" name="TextBox 19"/>
          <p:cNvSpPr txBox="1"/>
          <p:nvPr/>
        </p:nvSpPr>
        <p:spPr>
          <a:xfrm>
            <a:off x="3409731" y="2118452"/>
            <a:ext cx="1200585"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Orchestration</a:t>
            </a:r>
            <a:endParaRPr lang="en-GB" sz="1400" dirty="0">
              <a:latin typeface="Segoe UI Light" panose="020B0502040204020203" pitchFamily="34" charset="0"/>
              <a:cs typeface="Segoe UI Light" panose="020B0502040204020203" pitchFamily="34" charset="0"/>
            </a:endParaRPr>
          </a:p>
        </p:txBody>
      </p:sp>
      <p:sp>
        <p:nvSpPr>
          <p:cNvPr id="21" name="TextBox 20"/>
          <p:cNvSpPr txBox="1"/>
          <p:nvPr/>
        </p:nvSpPr>
        <p:spPr>
          <a:xfrm>
            <a:off x="9565312" y="2118452"/>
            <a:ext cx="768159"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Storage</a:t>
            </a:r>
            <a:endParaRPr lang="en-GB" sz="1400" dirty="0">
              <a:latin typeface="Segoe UI Light" panose="020B0502040204020203" pitchFamily="34" charset="0"/>
              <a:cs typeface="Segoe UI Light" panose="020B0502040204020203" pitchFamily="34" charset="0"/>
            </a:endParaRPr>
          </a:p>
        </p:txBody>
      </p:sp>
      <p:sp>
        <p:nvSpPr>
          <p:cNvPr id="22" name="Rectangle 21"/>
          <p:cNvSpPr/>
          <p:nvPr/>
        </p:nvSpPr>
        <p:spPr>
          <a:xfrm>
            <a:off x="884985" y="1740428"/>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3239559" y="4769239"/>
            <a:ext cx="1498600" cy="68580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3239559" y="2891621"/>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6112054" y="2879314"/>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9200092" y="4773345"/>
            <a:ext cx="1498600" cy="68580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8965140" y="2043642"/>
            <a:ext cx="1921933" cy="4546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9200092" y="3832483"/>
            <a:ext cx="1498600" cy="68580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9200092" y="2891621"/>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3240751" y="2907464"/>
            <a:ext cx="8451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Service bus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2" name="TextBox 31"/>
          <p:cNvSpPr txBox="1"/>
          <p:nvPr/>
        </p:nvSpPr>
        <p:spPr>
          <a:xfrm>
            <a:off x="3247915" y="3318113"/>
            <a:ext cx="7954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Event Hub</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3" name="TextBox 32"/>
          <p:cNvSpPr txBox="1"/>
          <p:nvPr/>
        </p:nvSpPr>
        <p:spPr>
          <a:xfrm>
            <a:off x="3239559" y="5177260"/>
            <a:ext cx="92525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Factory</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4" name="TextBox 33"/>
          <p:cNvSpPr txBox="1"/>
          <p:nvPr/>
        </p:nvSpPr>
        <p:spPr>
          <a:xfrm>
            <a:off x="6131304" y="1389150"/>
            <a:ext cx="70083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Power BI</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5" name="TextBox 34"/>
          <p:cNvSpPr txBox="1"/>
          <p:nvPr/>
        </p:nvSpPr>
        <p:spPr>
          <a:xfrm>
            <a:off x="6125596" y="3284658"/>
            <a:ext cx="114967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Stream Analytics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6" name="TextBox 35"/>
          <p:cNvSpPr txBox="1"/>
          <p:nvPr/>
        </p:nvSpPr>
        <p:spPr>
          <a:xfrm>
            <a:off x="6133677" y="4236250"/>
            <a:ext cx="80021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HD Insight</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7" name="TextBox 36"/>
          <p:cNvSpPr txBox="1"/>
          <p:nvPr/>
        </p:nvSpPr>
        <p:spPr>
          <a:xfrm>
            <a:off x="6120980" y="5163409"/>
            <a:ext cx="122982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Machine Learning</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8" name="TextBox 37"/>
          <p:cNvSpPr txBox="1"/>
          <p:nvPr/>
        </p:nvSpPr>
        <p:spPr>
          <a:xfrm>
            <a:off x="6112593" y="6129363"/>
            <a:ext cx="115127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Virtual Machines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9" name="TextBox 38"/>
          <p:cNvSpPr txBox="1"/>
          <p:nvPr/>
        </p:nvSpPr>
        <p:spPr>
          <a:xfrm>
            <a:off x="9200092" y="3318940"/>
            <a:ext cx="99738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Table Storage</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0" name="TextBox 39"/>
          <p:cNvSpPr txBox="1"/>
          <p:nvPr/>
        </p:nvSpPr>
        <p:spPr>
          <a:xfrm>
            <a:off x="9200092" y="4252029"/>
            <a:ext cx="94128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Blob Storage</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1" name="TextBox 40"/>
          <p:cNvSpPr txBox="1"/>
          <p:nvPr/>
        </p:nvSpPr>
        <p:spPr>
          <a:xfrm>
            <a:off x="9200092" y="5188712"/>
            <a:ext cx="80983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SQL Azure</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2" name="Rectangle 41"/>
          <p:cNvSpPr/>
          <p:nvPr/>
        </p:nvSpPr>
        <p:spPr>
          <a:xfrm>
            <a:off x="9200092" y="5713004"/>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9200092" y="6136468"/>
            <a:ext cx="100860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Document DB</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4" name="TextBox 43"/>
          <p:cNvSpPr txBox="1"/>
          <p:nvPr/>
        </p:nvSpPr>
        <p:spPr>
          <a:xfrm>
            <a:off x="895831" y="2941332"/>
            <a:ext cx="5245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Feeds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5" name="TextBox 44"/>
          <p:cNvSpPr txBox="1"/>
          <p:nvPr/>
        </p:nvSpPr>
        <p:spPr>
          <a:xfrm>
            <a:off x="895831" y="2170535"/>
            <a:ext cx="367408"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IoT</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6" name="TextBox 45"/>
          <p:cNvSpPr txBox="1"/>
          <p:nvPr/>
        </p:nvSpPr>
        <p:spPr>
          <a:xfrm>
            <a:off x="897285" y="5731731"/>
            <a:ext cx="9557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Sources</a:t>
            </a:r>
            <a:endParaRPr lang="en-GB" dirty="0">
              <a:solidFill>
                <a:schemeClr val="bg1"/>
              </a:solidFill>
              <a:latin typeface="Segoe UI Light" panose="020B0502040204020203" pitchFamily="34" charset="0"/>
              <a:cs typeface="Segoe UI Light" panose="020B0502040204020203" pitchFamily="34" charset="0"/>
            </a:endParaRPr>
          </a:p>
        </p:txBody>
      </p:sp>
      <p:cxnSp>
        <p:nvCxnSpPr>
          <p:cNvPr id="47" name="Straight Arrow Connector 46"/>
          <p:cNvCxnSpPr>
            <a:stCxn id="5" idx="3"/>
            <a:endCxn id="23" idx="1"/>
          </p:cNvCxnSpPr>
          <p:nvPr/>
        </p:nvCxnSpPr>
        <p:spPr>
          <a:xfrm flipV="1">
            <a:off x="2383585" y="5112140"/>
            <a:ext cx="855974" cy="538301"/>
          </a:xfrm>
          <a:prstGeom prst="straightConnector1">
            <a:avLst/>
          </a:prstGeom>
          <a:ln w="19050">
            <a:solidFill>
              <a:schemeClr val="accent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3"/>
            <a:endCxn id="8" idx="1"/>
          </p:cNvCxnSpPr>
          <p:nvPr/>
        </p:nvCxnSpPr>
        <p:spPr>
          <a:xfrm>
            <a:off x="4738159" y="5112140"/>
            <a:ext cx="1374355" cy="1"/>
          </a:xfrm>
          <a:prstGeom prst="straightConnector1">
            <a:avLst/>
          </a:prstGeom>
          <a:ln w="19050">
            <a:solidFill>
              <a:schemeClr val="accent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8" idx="3"/>
            <a:endCxn id="13" idx="3"/>
          </p:cNvCxnSpPr>
          <p:nvPr/>
        </p:nvCxnSpPr>
        <p:spPr>
          <a:xfrm flipV="1">
            <a:off x="7611114" y="1332441"/>
            <a:ext cx="7626" cy="3779700"/>
          </a:xfrm>
          <a:prstGeom prst="bentConnector3">
            <a:avLst>
              <a:gd name="adj1" fmla="val 10841542"/>
            </a:avLst>
          </a:prstGeom>
          <a:ln w="22225">
            <a:solidFill>
              <a:schemeClr val="accent1"/>
            </a:solidFill>
            <a:tailEnd type="triangle" w="med" len="lg"/>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99922" y="102807"/>
            <a:ext cx="3068725" cy="461665"/>
          </a:xfrm>
          <a:prstGeom prst="rect">
            <a:avLst/>
          </a:prstGeom>
          <a:noFill/>
        </p:spPr>
        <p:txBody>
          <a:bodyPr wrap="none" rtlCol="0">
            <a:spAutoFit/>
          </a:bodyPr>
          <a:lstStyle/>
          <a:p>
            <a:r>
              <a:rPr lang="en-US" sz="2400" dirty="0" smtClean="0">
                <a:solidFill>
                  <a:schemeClr val="bg1"/>
                </a:solidFill>
                <a:latin typeface="Segoe UI Light" panose="020B0502040204020203" pitchFamily="34" charset="0"/>
                <a:cs typeface="Segoe UI Light" panose="020B0502040204020203" pitchFamily="34" charset="0"/>
              </a:rPr>
              <a:t>Near real time analysis</a:t>
            </a:r>
            <a:endParaRPr lang="en-GB" sz="2400" dirty="0">
              <a:solidFill>
                <a:schemeClr val="bg1"/>
              </a:solidFill>
              <a:latin typeface="Segoe UI Light" panose="020B0502040204020203" pitchFamily="34" charset="0"/>
              <a:cs typeface="Segoe UI Light" panose="020B0502040204020203" pitchFamily="34" charset="0"/>
            </a:endParaRPr>
          </a:p>
        </p:txBody>
      </p:sp>
      <p:sp>
        <p:nvSpPr>
          <p:cNvPr id="68" name="Snip Single Corner Rectangle 67"/>
          <p:cNvSpPr/>
          <p:nvPr/>
        </p:nvSpPr>
        <p:spPr>
          <a:xfrm flipV="1">
            <a:off x="0" y="-9837"/>
            <a:ext cx="4610316" cy="607632"/>
          </a:xfrm>
          <a:prstGeom prst="snip1Rect">
            <a:avLst>
              <a:gd name="adj" fmla="val 50000"/>
            </a:avLst>
          </a:prstGeom>
          <a:solidFill>
            <a:srgbClr val="00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TextBox 68"/>
          <p:cNvSpPr txBox="1"/>
          <p:nvPr/>
        </p:nvSpPr>
        <p:spPr>
          <a:xfrm>
            <a:off x="365989" y="37694"/>
            <a:ext cx="3042051" cy="523220"/>
          </a:xfrm>
          <a:prstGeom prst="rect">
            <a:avLst/>
          </a:prstGeom>
          <a:noFill/>
        </p:spPr>
        <p:txBody>
          <a:bodyPr wrap="none" rtlCol="0">
            <a:spAutoFit/>
          </a:bodyPr>
          <a:lstStyle/>
          <a:p>
            <a:pPr algn="ctr"/>
            <a:r>
              <a:rPr lang="en-US" sz="2800" dirty="0" smtClean="0">
                <a:solidFill>
                  <a:schemeClr val="bg1"/>
                </a:solidFill>
                <a:latin typeface="Segoe UI Light" panose="020B0502040204020203" pitchFamily="34" charset="0"/>
                <a:cs typeface="Segoe UI Light" panose="020B0502040204020203" pitchFamily="34" charset="0"/>
              </a:rPr>
              <a:t>Predictive Analytics</a:t>
            </a:r>
            <a:endParaRPr lang="en-GB" sz="2800" dirty="0">
              <a:solidFill>
                <a:schemeClr val="bg1"/>
              </a:solidFill>
              <a:latin typeface="Segoe UI Light" panose="020B0502040204020203" pitchFamily="34" charset="0"/>
              <a:cs typeface="Segoe UI Light" panose="020B0502040204020203" pitchFamily="34" charset="0"/>
            </a:endParaRPr>
          </a:p>
        </p:txBody>
      </p:sp>
      <p:cxnSp>
        <p:nvCxnSpPr>
          <p:cNvPr id="49" name="Elbow Connector 48"/>
          <p:cNvCxnSpPr>
            <a:stCxn id="7" idx="2"/>
            <a:endCxn id="8" idx="0"/>
          </p:cNvCxnSpPr>
          <p:nvPr/>
        </p:nvCxnSpPr>
        <p:spPr>
          <a:xfrm rot="5400000">
            <a:off x="6732234" y="4639658"/>
            <a:ext cx="259162" cy="2"/>
          </a:xfrm>
          <a:prstGeom prst="bentConnector3">
            <a:avLst>
              <a:gd name="adj1" fmla="val 50000"/>
            </a:avLst>
          </a:prstGeom>
          <a:ln w="22225">
            <a:solidFill>
              <a:schemeClr val="accent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7" idx="1"/>
            <a:endCxn id="8" idx="3"/>
          </p:cNvCxnSpPr>
          <p:nvPr/>
        </p:nvCxnSpPr>
        <p:spPr>
          <a:xfrm flipH="1" flipV="1">
            <a:off x="7611114" y="5112141"/>
            <a:ext cx="1588978" cy="4105"/>
          </a:xfrm>
          <a:prstGeom prst="straightConnector1">
            <a:avLst/>
          </a:prstGeom>
          <a:ln w="19050">
            <a:solidFill>
              <a:schemeClr val="accent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2381" y="5130451"/>
            <a:ext cx="268815" cy="274320"/>
          </a:xfrm>
          <a:prstGeom prst="rect">
            <a:avLst/>
          </a:prstGeom>
        </p:spPr>
      </p:pic>
      <p:pic>
        <p:nvPicPr>
          <p:cNvPr id="51" name="Picture 5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97648" y="5141261"/>
            <a:ext cx="292803" cy="274320"/>
          </a:xfrm>
          <a:prstGeom prst="rect">
            <a:avLst/>
          </a:prstGeom>
        </p:spPr>
      </p:pic>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5134" y="4208370"/>
            <a:ext cx="392605" cy="274320"/>
          </a:xfrm>
          <a:prstGeom prst="rect">
            <a:avLst/>
          </a:prstGeom>
        </p:spPr>
      </p:pic>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6564" y="5153971"/>
            <a:ext cx="241989" cy="274320"/>
          </a:xfrm>
          <a:prstGeom prst="rect">
            <a:avLst/>
          </a:prstGeom>
        </p:spPr>
      </p:pic>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84902" y="6089999"/>
            <a:ext cx="243651" cy="274320"/>
          </a:xfrm>
          <a:prstGeom prst="rect">
            <a:avLst/>
          </a:prstGeom>
        </p:spPr>
      </p:pic>
      <p:pic>
        <p:nvPicPr>
          <p:cNvPr id="57" name="Picture 56"/>
          <p:cNvPicPr>
            <a:picLocks noChangeAspect="1"/>
          </p:cNvPicPr>
          <p:nvPr/>
        </p:nvPicPr>
        <p:blipFill>
          <a:blip r:embed="rId8"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16131" y="3263643"/>
            <a:ext cx="274320" cy="274320"/>
          </a:xfrm>
          <a:prstGeom prst="rect">
            <a:avLst/>
          </a:prstGeom>
        </p:spPr>
      </p:pic>
      <p:pic>
        <p:nvPicPr>
          <p:cNvPr id="58" name="Picture 57"/>
          <p:cNvPicPr>
            <a:picLocks noChangeAspect="1"/>
          </p:cNvPicPr>
          <p:nvPr/>
        </p:nvPicPr>
        <p:blipFill>
          <a:blip r:embed="rId9" cstate="print">
            <a:clrChange>
              <a:clrFrom>
                <a:srgbClr val="0072C6"/>
              </a:clrFrom>
              <a:clrTo>
                <a:srgbClr val="0072C6">
                  <a:alpha val="0"/>
                </a:srgbClr>
              </a:clrTo>
            </a:clrChange>
            <a:extLst>
              <a:ext uri="{28A0092B-C50C-407E-A947-70E740481C1C}">
                <a14:useLocalDpi xmlns:a14="http://schemas.microsoft.com/office/drawing/2010/main" val="0"/>
              </a:ext>
            </a:extLst>
          </a:blip>
          <a:stretch>
            <a:fillRect/>
          </a:stretch>
        </p:blipFill>
        <p:spPr>
          <a:xfrm>
            <a:off x="7253483" y="1193560"/>
            <a:ext cx="452967" cy="457200"/>
          </a:xfrm>
          <a:prstGeom prst="rect">
            <a:avLst/>
          </a:prstGeom>
        </p:spPr>
      </p:pic>
      <p:pic>
        <p:nvPicPr>
          <p:cNvPr id="59" name="Picture 58"/>
          <p:cNvPicPr>
            <a:picLocks noChangeAspect="1"/>
          </p:cNvPicPr>
          <p:nvPr/>
        </p:nvPicPr>
        <p:blipFill>
          <a:blip r:embed="rId10"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24418" y="2960201"/>
            <a:ext cx="281265" cy="274320"/>
          </a:xfrm>
          <a:prstGeom prst="rect">
            <a:avLst/>
          </a:prstGeom>
        </p:spPr>
      </p:pic>
      <p:pic>
        <p:nvPicPr>
          <p:cNvPr id="60" name="Picture 59"/>
          <p:cNvPicPr>
            <a:picLocks noChangeAspect="1"/>
          </p:cNvPicPr>
          <p:nvPr/>
        </p:nvPicPr>
        <p:blipFill>
          <a:blip r:embed="rId11"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7237460" y="3273724"/>
            <a:ext cx="357596" cy="274320"/>
          </a:xfrm>
          <a:prstGeom prst="rect">
            <a:avLst/>
          </a:prstGeom>
        </p:spPr>
      </p:pic>
      <p:pic>
        <p:nvPicPr>
          <p:cNvPr id="61" name="Picture 60"/>
          <p:cNvPicPr>
            <a:picLocks noChangeAspect="1"/>
          </p:cNvPicPr>
          <p:nvPr/>
        </p:nvPicPr>
        <p:blipFill>
          <a:blip r:embed="rId12" cstate="print">
            <a:clrChange>
              <a:clrFrom>
                <a:srgbClr val="00ABEC"/>
              </a:clrFrom>
              <a:clrTo>
                <a:srgbClr val="00ABEC">
                  <a:alpha val="0"/>
                </a:srgbClr>
              </a:clrTo>
            </a:clrChange>
            <a:extLst>
              <a:ext uri="{28A0092B-C50C-407E-A947-70E740481C1C}">
                <a14:useLocalDpi xmlns:a14="http://schemas.microsoft.com/office/drawing/2010/main" val="0"/>
              </a:ext>
            </a:extLst>
          </a:blip>
          <a:stretch>
            <a:fillRect/>
          </a:stretch>
        </p:blipFill>
        <p:spPr>
          <a:xfrm>
            <a:off x="7261487" y="6097362"/>
            <a:ext cx="316635" cy="274320"/>
          </a:xfrm>
          <a:prstGeom prst="rect">
            <a:avLst/>
          </a:prstGeom>
        </p:spPr>
      </p:pic>
      <p:pic>
        <p:nvPicPr>
          <p:cNvPr id="2" name="Picture 1"/>
          <p:cNvPicPr>
            <a:picLocks noChangeAspect="1"/>
          </p:cNvPicPr>
          <p:nvPr/>
        </p:nvPicPr>
        <p:blipFill>
          <a:blip r:embed="rId13"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10329039" y="3275497"/>
            <a:ext cx="348176" cy="274320"/>
          </a:xfrm>
          <a:prstGeom prst="rect">
            <a:avLst/>
          </a:prstGeom>
        </p:spPr>
      </p:pic>
      <p:pic>
        <p:nvPicPr>
          <p:cNvPr id="63" name="Picture 62"/>
          <p:cNvPicPr>
            <a:picLocks noChangeAspect="1"/>
          </p:cNvPicPr>
          <p:nvPr/>
        </p:nvPicPr>
        <p:blipFill>
          <a:blip r:embed="rId13"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10326181" y="4202523"/>
            <a:ext cx="348176" cy="274320"/>
          </a:xfrm>
          <a:prstGeom prst="rect">
            <a:avLst/>
          </a:prstGeom>
        </p:spPr>
      </p:pic>
      <p:grpSp>
        <p:nvGrpSpPr>
          <p:cNvPr id="77" name="Group 76"/>
          <p:cNvGrpSpPr/>
          <p:nvPr/>
        </p:nvGrpSpPr>
        <p:grpSpPr>
          <a:xfrm>
            <a:off x="2723949" y="231006"/>
            <a:ext cx="8547234" cy="6516303"/>
            <a:chOff x="2723949" y="231006"/>
            <a:chExt cx="8547234" cy="6516303"/>
          </a:xfrm>
        </p:grpSpPr>
        <p:cxnSp>
          <p:nvCxnSpPr>
            <p:cNvPr id="78" name="Straight Connector 77"/>
            <p:cNvCxnSpPr/>
            <p:nvPr/>
          </p:nvCxnSpPr>
          <p:spPr>
            <a:xfrm>
              <a:off x="2723949" y="6747309"/>
              <a:ext cx="8547234" cy="0"/>
            </a:xfrm>
            <a:prstGeom prst="line">
              <a:avLst/>
            </a:prstGeom>
            <a:ln w="28575">
              <a:solidFill>
                <a:srgbClr val="00A4E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723949" y="1650760"/>
              <a:ext cx="0" cy="5096549"/>
            </a:xfrm>
            <a:prstGeom prst="line">
              <a:avLst/>
            </a:prstGeom>
            <a:ln w="28575">
              <a:solidFill>
                <a:srgbClr val="00A4EF"/>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11259953" y="1612120"/>
              <a:ext cx="0" cy="5135189"/>
            </a:xfrm>
            <a:prstGeom prst="line">
              <a:avLst/>
            </a:prstGeom>
            <a:ln w="28575">
              <a:solidFill>
                <a:srgbClr val="00A4E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723949" y="1650760"/>
              <a:ext cx="2733575" cy="0"/>
            </a:xfrm>
            <a:prstGeom prst="line">
              <a:avLst/>
            </a:prstGeom>
            <a:ln w="28575">
              <a:solidFill>
                <a:srgbClr val="00A4E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8696493" y="1612120"/>
              <a:ext cx="2563460" cy="0"/>
            </a:xfrm>
            <a:prstGeom prst="line">
              <a:avLst/>
            </a:prstGeom>
            <a:ln w="28575">
              <a:solidFill>
                <a:srgbClr val="00A4EF"/>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5457524" y="231006"/>
              <a:ext cx="0" cy="1419754"/>
            </a:xfrm>
            <a:prstGeom prst="line">
              <a:avLst/>
            </a:prstGeom>
            <a:ln w="28575">
              <a:solidFill>
                <a:srgbClr val="00A4EF"/>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8696493" y="249249"/>
              <a:ext cx="0" cy="1381114"/>
            </a:xfrm>
            <a:prstGeom prst="line">
              <a:avLst/>
            </a:prstGeom>
            <a:ln w="28575">
              <a:solidFill>
                <a:srgbClr val="00A4EF"/>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457524" y="231006"/>
              <a:ext cx="3238969" cy="0"/>
            </a:xfrm>
            <a:prstGeom prst="line">
              <a:avLst/>
            </a:prstGeom>
            <a:ln w="28575">
              <a:solidFill>
                <a:srgbClr val="00A4EF"/>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2773130" y="6162534"/>
            <a:ext cx="1261840" cy="584775"/>
          </a:xfrm>
          <a:prstGeom prst="rect">
            <a:avLst/>
          </a:prstGeom>
          <a:noFill/>
        </p:spPr>
        <p:txBody>
          <a:bodyPr wrap="square" rtlCol="0">
            <a:spAutoFit/>
          </a:bodyPr>
          <a:lstStyle/>
          <a:p>
            <a:r>
              <a:rPr lang="en-GB" sz="3200" dirty="0" smtClean="0">
                <a:solidFill>
                  <a:srgbClr val="00A4EF"/>
                </a:solidFill>
                <a:latin typeface="Segoe UI Light" panose="020B0502040204020203" pitchFamily="34" charset="0"/>
                <a:cs typeface="Segoe UI Light" panose="020B0502040204020203" pitchFamily="34" charset="0"/>
              </a:rPr>
              <a:t>Azure</a:t>
            </a:r>
            <a:endParaRPr lang="en-GB" sz="3200" dirty="0">
              <a:solidFill>
                <a:srgbClr val="00A4E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1217926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4986" y="2534707"/>
            <a:ext cx="1498600" cy="685801"/>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884985" y="5307540"/>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112516" y="3824277"/>
            <a:ext cx="1498600" cy="685801"/>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6112514" y="4769240"/>
            <a:ext cx="1498600" cy="685801"/>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112054" y="5714204"/>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6120140" y="989540"/>
            <a:ext cx="1498600" cy="685801"/>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5879678" y="2043642"/>
            <a:ext cx="1921933" cy="4546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879677" y="534458"/>
            <a:ext cx="1921933" cy="1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004607" y="2043642"/>
            <a:ext cx="1921933" cy="36067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6397250" y="2118453"/>
            <a:ext cx="886781"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Compute</a:t>
            </a:r>
            <a:endParaRPr lang="en-GB" sz="1400" dirty="0">
              <a:latin typeface="Segoe UI Light" panose="020B0502040204020203" pitchFamily="34" charset="0"/>
              <a:cs typeface="Segoe UI Light" panose="020B0502040204020203" pitchFamily="34" charset="0"/>
            </a:endParaRPr>
          </a:p>
        </p:txBody>
      </p:sp>
      <p:sp>
        <p:nvSpPr>
          <p:cNvPr id="19" name="TextBox 18"/>
          <p:cNvSpPr txBox="1"/>
          <p:nvPr/>
        </p:nvSpPr>
        <p:spPr>
          <a:xfrm>
            <a:off x="6289853" y="560914"/>
            <a:ext cx="1101584"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Visualisation</a:t>
            </a:r>
            <a:endParaRPr lang="en-GB" sz="1400" dirty="0">
              <a:latin typeface="Segoe UI Light" panose="020B0502040204020203" pitchFamily="34" charset="0"/>
              <a:cs typeface="Segoe UI Light" panose="020B0502040204020203" pitchFamily="34" charset="0"/>
            </a:endParaRPr>
          </a:p>
        </p:txBody>
      </p:sp>
      <p:sp>
        <p:nvSpPr>
          <p:cNvPr id="20" name="TextBox 19"/>
          <p:cNvSpPr txBox="1"/>
          <p:nvPr/>
        </p:nvSpPr>
        <p:spPr>
          <a:xfrm>
            <a:off x="3409731" y="2118452"/>
            <a:ext cx="1200585"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Orchestration</a:t>
            </a:r>
            <a:endParaRPr lang="en-GB" sz="1400" dirty="0">
              <a:latin typeface="Segoe UI Light" panose="020B0502040204020203" pitchFamily="34" charset="0"/>
              <a:cs typeface="Segoe UI Light" panose="020B0502040204020203" pitchFamily="34" charset="0"/>
            </a:endParaRPr>
          </a:p>
        </p:txBody>
      </p:sp>
      <p:sp>
        <p:nvSpPr>
          <p:cNvPr id="21" name="TextBox 20"/>
          <p:cNvSpPr txBox="1"/>
          <p:nvPr/>
        </p:nvSpPr>
        <p:spPr>
          <a:xfrm>
            <a:off x="9565312" y="2113464"/>
            <a:ext cx="768159"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Storage</a:t>
            </a:r>
            <a:endParaRPr lang="en-GB" sz="1400" dirty="0">
              <a:latin typeface="Segoe UI Light" panose="020B0502040204020203" pitchFamily="34" charset="0"/>
              <a:cs typeface="Segoe UI Light" panose="020B0502040204020203" pitchFamily="34" charset="0"/>
            </a:endParaRPr>
          </a:p>
        </p:txBody>
      </p:sp>
      <p:sp>
        <p:nvSpPr>
          <p:cNvPr id="22" name="Rectangle 21"/>
          <p:cNvSpPr/>
          <p:nvPr/>
        </p:nvSpPr>
        <p:spPr>
          <a:xfrm>
            <a:off x="884985" y="1740428"/>
            <a:ext cx="1498600" cy="685801"/>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3239559" y="4769239"/>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3239559" y="2891621"/>
            <a:ext cx="1498600" cy="685801"/>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6112054" y="2879314"/>
            <a:ext cx="1498600" cy="685801"/>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9200092" y="4773345"/>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8965140" y="2043642"/>
            <a:ext cx="1921933" cy="4546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9200092" y="3832483"/>
            <a:ext cx="1498600" cy="685801"/>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9200092" y="2891621"/>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3239559" y="2892903"/>
            <a:ext cx="8451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Service bus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2" name="TextBox 31"/>
          <p:cNvSpPr txBox="1"/>
          <p:nvPr/>
        </p:nvSpPr>
        <p:spPr>
          <a:xfrm>
            <a:off x="3239559" y="3307681"/>
            <a:ext cx="7954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Event Hub</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3" name="TextBox 32"/>
          <p:cNvSpPr txBox="1"/>
          <p:nvPr/>
        </p:nvSpPr>
        <p:spPr>
          <a:xfrm>
            <a:off x="3239559" y="5177260"/>
            <a:ext cx="92525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Factory</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4" name="TextBox 33"/>
          <p:cNvSpPr txBox="1"/>
          <p:nvPr/>
        </p:nvSpPr>
        <p:spPr>
          <a:xfrm>
            <a:off x="6129765" y="1389150"/>
            <a:ext cx="70083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Power BI</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5" name="TextBox 34"/>
          <p:cNvSpPr txBox="1"/>
          <p:nvPr/>
        </p:nvSpPr>
        <p:spPr>
          <a:xfrm>
            <a:off x="6121361" y="3293539"/>
            <a:ext cx="114967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Stream Analytics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6" name="TextBox 35"/>
          <p:cNvSpPr txBox="1"/>
          <p:nvPr/>
        </p:nvSpPr>
        <p:spPr>
          <a:xfrm>
            <a:off x="6129822" y="4243535"/>
            <a:ext cx="80021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HD Insight</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7" name="TextBox 36"/>
          <p:cNvSpPr txBox="1"/>
          <p:nvPr/>
        </p:nvSpPr>
        <p:spPr>
          <a:xfrm>
            <a:off x="6121359" y="5179759"/>
            <a:ext cx="122982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Machine Learning</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8" name="TextBox 37"/>
          <p:cNvSpPr txBox="1"/>
          <p:nvPr/>
        </p:nvSpPr>
        <p:spPr>
          <a:xfrm>
            <a:off x="6121355" y="6128110"/>
            <a:ext cx="115127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Virtual Machines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9" name="TextBox 38"/>
          <p:cNvSpPr txBox="1"/>
          <p:nvPr/>
        </p:nvSpPr>
        <p:spPr>
          <a:xfrm>
            <a:off x="9200092" y="3310473"/>
            <a:ext cx="99738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Table Storage</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0" name="TextBox 39"/>
          <p:cNvSpPr txBox="1"/>
          <p:nvPr/>
        </p:nvSpPr>
        <p:spPr>
          <a:xfrm>
            <a:off x="9200092" y="4252029"/>
            <a:ext cx="94128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Blob Storage</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1" name="TextBox 40"/>
          <p:cNvSpPr txBox="1"/>
          <p:nvPr/>
        </p:nvSpPr>
        <p:spPr>
          <a:xfrm>
            <a:off x="9200092" y="5188712"/>
            <a:ext cx="80983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SQL Azure</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2" name="Rectangle 41"/>
          <p:cNvSpPr/>
          <p:nvPr/>
        </p:nvSpPr>
        <p:spPr>
          <a:xfrm>
            <a:off x="9200092" y="5713004"/>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9200092" y="6136468"/>
            <a:ext cx="100860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Document DB</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4" name="TextBox 43"/>
          <p:cNvSpPr txBox="1"/>
          <p:nvPr/>
        </p:nvSpPr>
        <p:spPr>
          <a:xfrm>
            <a:off x="901728" y="2947066"/>
            <a:ext cx="5245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Feeds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5" name="TextBox 44"/>
          <p:cNvSpPr txBox="1"/>
          <p:nvPr/>
        </p:nvSpPr>
        <p:spPr>
          <a:xfrm>
            <a:off x="905642" y="2166936"/>
            <a:ext cx="367408" cy="261610"/>
          </a:xfrm>
          <a:prstGeom prst="rect">
            <a:avLst/>
          </a:prstGeom>
          <a:noFill/>
        </p:spPr>
        <p:txBody>
          <a:bodyPr wrap="none" rtlCol="0">
            <a:spAutoFit/>
          </a:bodyPr>
          <a:lstStyle/>
          <a:p>
            <a:r>
              <a:rPr lang="en-US" sz="1100" dirty="0" err="1" smtClean="0">
                <a:solidFill>
                  <a:schemeClr val="bg1"/>
                </a:solidFill>
                <a:latin typeface="Segoe UI Light" panose="020B0502040204020203" pitchFamily="34" charset="0"/>
                <a:cs typeface="Segoe UI Light" panose="020B0502040204020203" pitchFamily="34" charset="0"/>
              </a:rPr>
              <a:t>IoT</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6" name="TextBox 45"/>
          <p:cNvSpPr txBox="1"/>
          <p:nvPr/>
        </p:nvSpPr>
        <p:spPr>
          <a:xfrm>
            <a:off x="897285" y="5731731"/>
            <a:ext cx="9557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Sources</a:t>
            </a:r>
            <a:endParaRPr lang="en-GB" dirty="0">
              <a:solidFill>
                <a:schemeClr val="bg1"/>
              </a:solidFill>
              <a:latin typeface="Segoe UI Light" panose="020B0502040204020203" pitchFamily="34" charset="0"/>
              <a:cs typeface="Segoe UI Light" panose="020B0502040204020203" pitchFamily="34" charset="0"/>
            </a:endParaRPr>
          </a:p>
        </p:txBody>
      </p:sp>
      <p:cxnSp>
        <p:nvCxnSpPr>
          <p:cNvPr id="3" name="Straight Arrow Connector 2"/>
          <p:cNvCxnSpPr>
            <a:stCxn id="22" idx="3"/>
            <a:endCxn id="25" idx="1"/>
          </p:cNvCxnSpPr>
          <p:nvPr/>
        </p:nvCxnSpPr>
        <p:spPr>
          <a:xfrm>
            <a:off x="2383585" y="2083329"/>
            <a:ext cx="855974" cy="1151193"/>
          </a:xfrm>
          <a:prstGeom prst="straightConnector1">
            <a:avLst/>
          </a:prstGeom>
          <a:ln w="1905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 idx="3"/>
            <a:endCxn id="25" idx="1"/>
          </p:cNvCxnSpPr>
          <p:nvPr/>
        </p:nvCxnSpPr>
        <p:spPr>
          <a:xfrm>
            <a:off x="2383586" y="2877608"/>
            <a:ext cx="855973" cy="356914"/>
          </a:xfrm>
          <a:prstGeom prst="straightConnector1">
            <a:avLst/>
          </a:prstGeom>
          <a:ln w="1905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5" idx="3"/>
            <a:endCxn id="26" idx="1"/>
          </p:cNvCxnSpPr>
          <p:nvPr/>
        </p:nvCxnSpPr>
        <p:spPr>
          <a:xfrm flipV="1">
            <a:off x="4738159" y="3222215"/>
            <a:ext cx="1373895" cy="12307"/>
          </a:xfrm>
          <a:prstGeom prst="straightConnector1">
            <a:avLst/>
          </a:prstGeom>
          <a:ln w="1905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6" idx="2"/>
            <a:endCxn id="7" idx="0"/>
          </p:cNvCxnSpPr>
          <p:nvPr/>
        </p:nvCxnSpPr>
        <p:spPr>
          <a:xfrm>
            <a:off x="6861354" y="3565115"/>
            <a:ext cx="462" cy="259162"/>
          </a:xfrm>
          <a:prstGeom prst="straightConnector1">
            <a:avLst/>
          </a:prstGeom>
          <a:ln w="1905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7" idx="3"/>
            <a:endCxn id="29" idx="1"/>
          </p:cNvCxnSpPr>
          <p:nvPr/>
        </p:nvCxnSpPr>
        <p:spPr>
          <a:xfrm>
            <a:off x="7611116" y="4167178"/>
            <a:ext cx="1588976" cy="8206"/>
          </a:xfrm>
          <a:prstGeom prst="straightConnector1">
            <a:avLst/>
          </a:prstGeom>
          <a:ln w="1905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26" idx="2"/>
            <a:endCxn id="8" idx="1"/>
          </p:cNvCxnSpPr>
          <p:nvPr/>
        </p:nvCxnSpPr>
        <p:spPr>
          <a:xfrm rot="5400000">
            <a:off x="5713421" y="3964208"/>
            <a:ext cx="1547026" cy="748840"/>
          </a:xfrm>
          <a:prstGeom prst="bentConnector4">
            <a:avLst>
              <a:gd name="adj1" fmla="val 6901"/>
              <a:gd name="adj2" fmla="val 172502"/>
            </a:avLst>
          </a:prstGeom>
          <a:ln w="22225">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29" idx="3"/>
            <a:endCxn id="13" idx="3"/>
          </p:cNvCxnSpPr>
          <p:nvPr/>
        </p:nvCxnSpPr>
        <p:spPr>
          <a:xfrm flipH="1" flipV="1">
            <a:off x="7618740" y="1332441"/>
            <a:ext cx="3079952" cy="2842943"/>
          </a:xfrm>
          <a:prstGeom prst="bentConnector3">
            <a:avLst>
              <a:gd name="adj1" fmla="val -23813"/>
            </a:avLst>
          </a:prstGeom>
          <a:ln w="22225">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99922" y="102807"/>
            <a:ext cx="3068725" cy="461665"/>
          </a:xfrm>
          <a:prstGeom prst="rect">
            <a:avLst/>
          </a:prstGeom>
          <a:noFill/>
        </p:spPr>
        <p:txBody>
          <a:bodyPr wrap="none" rtlCol="0">
            <a:spAutoFit/>
          </a:bodyPr>
          <a:lstStyle/>
          <a:p>
            <a:r>
              <a:rPr lang="en-US" sz="2400" dirty="0" smtClean="0">
                <a:solidFill>
                  <a:schemeClr val="bg1"/>
                </a:solidFill>
                <a:latin typeface="Segoe UI Light" panose="020B0502040204020203" pitchFamily="34" charset="0"/>
                <a:cs typeface="Segoe UI Light" panose="020B0502040204020203" pitchFamily="34" charset="0"/>
              </a:rPr>
              <a:t>Near real time analysis</a:t>
            </a:r>
            <a:endParaRPr lang="en-GB" sz="2400" dirty="0">
              <a:solidFill>
                <a:schemeClr val="bg1"/>
              </a:solidFill>
              <a:latin typeface="Segoe UI Light" panose="020B0502040204020203" pitchFamily="34" charset="0"/>
              <a:cs typeface="Segoe UI Light" panose="020B0502040204020203" pitchFamily="34" charset="0"/>
            </a:endParaRPr>
          </a:p>
        </p:txBody>
      </p:sp>
      <p:sp>
        <p:nvSpPr>
          <p:cNvPr id="68" name="Snip Single Corner Rectangle 67"/>
          <p:cNvSpPr/>
          <p:nvPr/>
        </p:nvSpPr>
        <p:spPr>
          <a:xfrm flipV="1">
            <a:off x="0" y="-9837"/>
            <a:ext cx="4610316" cy="607632"/>
          </a:xfrm>
          <a:prstGeom prst="snip1Rect">
            <a:avLst>
              <a:gd name="adj" fmla="val 50000"/>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TextBox 68"/>
          <p:cNvSpPr txBox="1"/>
          <p:nvPr/>
        </p:nvSpPr>
        <p:spPr>
          <a:xfrm>
            <a:off x="111906" y="37694"/>
            <a:ext cx="3550204" cy="523220"/>
          </a:xfrm>
          <a:prstGeom prst="rect">
            <a:avLst/>
          </a:prstGeom>
          <a:noFill/>
        </p:spPr>
        <p:txBody>
          <a:bodyPr wrap="none" rtlCol="0">
            <a:spAutoFit/>
          </a:bodyPr>
          <a:lstStyle/>
          <a:p>
            <a:pPr algn="ctr"/>
            <a:r>
              <a:rPr lang="en-US" sz="2800" dirty="0" smtClean="0">
                <a:solidFill>
                  <a:schemeClr val="bg1"/>
                </a:solidFill>
                <a:latin typeface="Segoe UI Light" panose="020B0502040204020203" pitchFamily="34" charset="0"/>
                <a:cs typeface="Segoe UI Light" panose="020B0502040204020203" pitchFamily="34" charset="0"/>
              </a:rPr>
              <a:t>Near real time analysis</a:t>
            </a:r>
            <a:endParaRPr lang="en-GB" sz="2800" dirty="0">
              <a:solidFill>
                <a:schemeClr val="bg1"/>
              </a:solidFill>
              <a:latin typeface="Segoe UI Light" panose="020B0502040204020203" pitchFamily="34" charset="0"/>
              <a:cs typeface="Segoe UI Light" panose="020B0502040204020203" pitchFamily="34" charset="0"/>
            </a:endParaRPr>
          </a:p>
        </p:txBody>
      </p:sp>
      <p:pic>
        <p:nvPicPr>
          <p:cNvPr id="51" name="Picture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2381" y="5130451"/>
            <a:ext cx="268815" cy="274320"/>
          </a:xfrm>
          <a:prstGeom prst="rect">
            <a:avLst/>
          </a:prstGeom>
        </p:spPr>
      </p:pic>
      <p:pic>
        <p:nvPicPr>
          <p:cNvPr id="52" name="Picture 5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397648" y="5141261"/>
            <a:ext cx="292803" cy="274320"/>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5134" y="4208370"/>
            <a:ext cx="392605" cy="274320"/>
          </a:xfrm>
          <a:prstGeom prst="rect">
            <a:avLst/>
          </a:prstGeom>
        </p:spPr>
      </p:pic>
      <p:pic>
        <p:nvPicPr>
          <p:cNvPr id="54" name="Picture 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86564" y="5153971"/>
            <a:ext cx="241989" cy="274320"/>
          </a:xfrm>
          <a:prstGeom prst="rect">
            <a:avLst/>
          </a:prstGeom>
        </p:spPr>
      </p:pic>
      <p:pic>
        <p:nvPicPr>
          <p:cNvPr id="55" name="Picture 54"/>
          <p:cNvPicPr>
            <a:picLocks noChangeAspect="1"/>
          </p:cNvPicPr>
          <p:nvPr/>
        </p:nvPicPr>
        <p:blipFill>
          <a:blip r:embed="rId6"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10333471" y="3271948"/>
            <a:ext cx="348176" cy="274320"/>
          </a:xfrm>
          <a:prstGeom prst="rect">
            <a:avLst/>
          </a:prstGeom>
        </p:spPr>
      </p:pic>
      <p:pic>
        <p:nvPicPr>
          <p:cNvPr id="56" name="Picture 55"/>
          <p:cNvPicPr>
            <a:picLocks noChangeAspect="1"/>
          </p:cNvPicPr>
          <p:nvPr/>
        </p:nvPicPr>
        <p:blipFill>
          <a:blip r:embed="rId7"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10328824" y="4202951"/>
            <a:ext cx="348176" cy="274320"/>
          </a:xfrm>
          <a:prstGeom prst="rect">
            <a:avLst/>
          </a:prstGeom>
        </p:spPr>
      </p:pic>
      <p:pic>
        <p:nvPicPr>
          <p:cNvPr id="58" name="Picture 5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84902" y="6089999"/>
            <a:ext cx="243651" cy="274320"/>
          </a:xfrm>
          <a:prstGeom prst="rect">
            <a:avLst/>
          </a:prstGeom>
        </p:spPr>
      </p:pic>
      <p:pic>
        <p:nvPicPr>
          <p:cNvPr id="59" name="Picture 58"/>
          <p:cNvPicPr>
            <a:picLocks noChangeAspect="1"/>
          </p:cNvPicPr>
          <p:nvPr/>
        </p:nvPicPr>
        <p:blipFill>
          <a:blip r:embed="rId9"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16131" y="3263643"/>
            <a:ext cx="274320" cy="274320"/>
          </a:xfrm>
          <a:prstGeom prst="rect">
            <a:avLst/>
          </a:prstGeom>
        </p:spPr>
      </p:pic>
      <p:pic>
        <p:nvPicPr>
          <p:cNvPr id="60" name="Picture 59"/>
          <p:cNvPicPr>
            <a:picLocks noChangeAspect="1"/>
          </p:cNvPicPr>
          <p:nvPr/>
        </p:nvPicPr>
        <p:blipFill>
          <a:blip r:embed="rId10" cstate="print">
            <a:clrChange>
              <a:clrFrom>
                <a:srgbClr val="0072C6"/>
              </a:clrFrom>
              <a:clrTo>
                <a:srgbClr val="0072C6">
                  <a:alpha val="0"/>
                </a:srgbClr>
              </a:clrTo>
            </a:clrChange>
            <a:extLst>
              <a:ext uri="{28A0092B-C50C-407E-A947-70E740481C1C}">
                <a14:useLocalDpi xmlns:a14="http://schemas.microsoft.com/office/drawing/2010/main" val="0"/>
              </a:ext>
            </a:extLst>
          </a:blip>
          <a:stretch>
            <a:fillRect/>
          </a:stretch>
        </p:blipFill>
        <p:spPr>
          <a:xfrm>
            <a:off x="7253483" y="1193560"/>
            <a:ext cx="452967" cy="457200"/>
          </a:xfrm>
          <a:prstGeom prst="rect">
            <a:avLst/>
          </a:prstGeom>
        </p:spPr>
      </p:pic>
      <p:pic>
        <p:nvPicPr>
          <p:cNvPr id="61" name="Picture 60"/>
          <p:cNvPicPr>
            <a:picLocks noChangeAspect="1"/>
          </p:cNvPicPr>
          <p:nvPr/>
        </p:nvPicPr>
        <p:blipFill>
          <a:blip r:embed="rId11"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24418" y="2960201"/>
            <a:ext cx="281265" cy="274320"/>
          </a:xfrm>
          <a:prstGeom prst="rect">
            <a:avLst/>
          </a:prstGeom>
        </p:spPr>
      </p:pic>
      <p:pic>
        <p:nvPicPr>
          <p:cNvPr id="63" name="Picture 62"/>
          <p:cNvPicPr>
            <a:picLocks noChangeAspect="1"/>
          </p:cNvPicPr>
          <p:nvPr/>
        </p:nvPicPr>
        <p:blipFill>
          <a:blip r:embed="rId12"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7237460" y="3273724"/>
            <a:ext cx="357596" cy="274320"/>
          </a:xfrm>
          <a:prstGeom prst="rect">
            <a:avLst/>
          </a:prstGeom>
        </p:spPr>
      </p:pic>
      <p:pic>
        <p:nvPicPr>
          <p:cNvPr id="64" name="Picture 63"/>
          <p:cNvPicPr>
            <a:picLocks noChangeAspect="1"/>
          </p:cNvPicPr>
          <p:nvPr/>
        </p:nvPicPr>
        <p:blipFill>
          <a:blip r:embed="rId13" cstate="print">
            <a:clrChange>
              <a:clrFrom>
                <a:srgbClr val="00ABEC"/>
              </a:clrFrom>
              <a:clrTo>
                <a:srgbClr val="00ABEC">
                  <a:alpha val="0"/>
                </a:srgbClr>
              </a:clrTo>
            </a:clrChange>
            <a:extLst>
              <a:ext uri="{28A0092B-C50C-407E-A947-70E740481C1C}">
                <a14:useLocalDpi xmlns:a14="http://schemas.microsoft.com/office/drawing/2010/main" val="0"/>
              </a:ext>
            </a:extLst>
          </a:blip>
          <a:stretch>
            <a:fillRect/>
          </a:stretch>
        </p:blipFill>
        <p:spPr>
          <a:xfrm>
            <a:off x="7261487" y="6097362"/>
            <a:ext cx="316635" cy="274320"/>
          </a:xfrm>
          <a:prstGeom prst="rect">
            <a:avLst/>
          </a:prstGeom>
        </p:spPr>
      </p:pic>
      <p:grpSp>
        <p:nvGrpSpPr>
          <p:cNvPr id="65" name="Group 64"/>
          <p:cNvGrpSpPr/>
          <p:nvPr/>
        </p:nvGrpSpPr>
        <p:grpSpPr>
          <a:xfrm>
            <a:off x="2723949" y="231006"/>
            <a:ext cx="8547234" cy="6516303"/>
            <a:chOff x="2723949" y="231006"/>
            <a:chExt cx="8547234" cy="6516303"/>
          </a:xfrm>
        </p:grpSpPr>
        <p:cxnSp>
          <p:nvCxnSpPr>
            <p:cNvPr id="67" name="Straight Connector 66"/>
            <p:cNvCxnSpPr/>
            <p:nvPr/>
          </p:nvCxnSpPr>
          <p:spPr>
            <a:xfrm>
              <a:off x="2723949" y="6747309"/>
              <a:ext cx="8547234" cy="0"/>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2723949" y="1650760"/>
              <a:ext cx="0" cy="5096549"/>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1259953" y="1612120"/>
              <a:ext cx="0" cy="5135189"/>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723949" y="1650760"/>
              <a:ext cx="2733575" cy="0"/>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696493" y="1612120"/>
              <a:ext cx="2563460" cy="0"/>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5457524" y="231006"/>
              <a:ext cx="0" cy="1419754"/>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8696493" y="249249"/>
              <a:ext cx="0" cy="1381114"/>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457524" y="231006"/>
              <a:ext cx="3238969" cy="0"/>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2773130" y="6162534"/>
            <a:ext cx="1261840" cy="584775"/>
          </a:xfrm>
          <a:prstGeom prst="rect">
            <a:avLst/>
          </a:prstGeom>
          <a:noFill/>
        </p:spPr>
        <p:txBody>
          <a:bodyPr wrap="square" rtlCol="0">
            <a:spAutoFit/>
          </a:bodyPr>
          <a:lstStyle/>
          <a:p>
            <a:r>
              <a:rPr lang="en-GB" sz="3200" dirty="0" smtClean="0">
                <a:solidFill>
                  <a:srgbClr val="FF7C80"/>
                </a:solidFill>
                <a:latin typeface="Segoe UI Light" panose="020B0502040204020203" pitchFamily="34" charset="0"/>
                <a:cs typeface="Segoe UI Light" panose="020B0502040204020203" pitchFamily="34" charset="0"/>
              </a:rPr>
              <a:t>Azure</a:t>
            </a:r>
            <a:endParaRPr lang="en-GB" sz="3200" dirty="0">
              <a:solidFill>
                <a:srgbClr val="FF7C8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9830619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4986" y="2534707"/>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884985" y="5307540"/>
            <a:ext cx="1498600" cy="685801"/>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112516" y="3824277"/>
            <a:ext cx="1498600" cy="685801"/>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6112514" y="4769240"/>
            <a:ext cx="1498600" cy="685801"/>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112054" y="5714204"/>
            <a:ext cx="1498600" cy="685801"/>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6120140" y="989540"/>
            <a:ext cx="1498600" cy="685801"/>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5879678" y="2043642"/>
            <a:ext cx="1921933" cy="4546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879677" y="534458"/>
            <a:ext cx="1921933" cy="1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004607" y="2043642"/>
            <a:ext cx="1921933" cy="36067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6397250" y="2118453"/>
            <a:ext cx="886781"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Compute</a:t>
            </a:r>
            <a:endParaRPr lang="en-GB" sz="1400" dirty="0">
              <a:latin typeface="Segoe UI Light" panose="020B0502040204020203" pitchFamily="34" charset="0"/>
              <a:cs typeface="Segoe UI Light" panose="020B0502040204020203" pitchFamily="34" charset="0"/>
            </a:endParaRPr>
          </a:p>
        </p:txBody>
      </p:sp>
      <p:sp>
        <p:nvSpPr>
          <p:cNvPr id="19" name="TextBox 18"/>
          <p:cNvSpPr txBox="1"/>
          <p:nvPr/>
        </p:nvSpPr>
        <p:spPr>
          <a:xfrm>
            <a:off x="6289853" y="560914"/>
            <a:ext cx="1101584"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Visualisation</a:t>
            </a:r>
            <a:endParaRPr lang="en-GB" sz="1400" dirty="0">
              <a:latin typeface="Segoe UI Light" panose="020B0502040204020203" pitchFamily="34" charset="0"/>
              <a:cs typeface="Segoe UI Light" panose="020B0502040204020203" pitchFamily="34" charset="0"/>
            </a:endParaRPr>
          </a:p>
        </p:txBody>
      </p:sp>
      <p:sp>
        <p:nvSpPr>
          <p:cNvPr id="20" name="TextBox 19"/>
          <p:cNvSpPr txBox="1"/>
          <p:nvPr/>
        </p:nvSpPr>
        <p:spPr>
          <a:xfrm>
            <a:off x="3409731" y="2118452"/>
            <a:ext cx="1200585"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Orchestration</a:t>
            </a:r>
            <a:endParaRPr lang="en-GB" sz="1400" dirty="0">
              <a:latin typeface="Segoe UI Light" panose="020B0502040204020203" pitchFamily="34" charset="0"/>
              <a:cs typeface="Segoe UI Light" panose="020B0502040204020203" pitchFamily="34" charset="0"/>
            </a:endParaRPr>
          </a:p>
        </p:txBody>
      </p:sp>
      <p:sp>
        <p:nvSpPr>
          <p:cNvPr id="21" name="TextBox 20"/>
          <p:cNvSpPr txBox="1"/>
          <p:nvPr/>
        </p:nvSpPr>
        <p:spPr>
          <a:xfrm>
            <a:off x="9565312" y="2123763"/>
            <a:ext cx="768159"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Storage</a:t>
            </a:r>
            <a:endParaRPr lang="en-GB" sz="1400" dirty="0">
              <a:latin typeface="Segoe UI Light" panose="020B0502040204020203" pitchFamily="34" charset="0"/>
              <a:cs typeface="Segoe UI Light" panose="020B0502040204020203" pitchFamily="34" charset="0"/>
            </a:endParaRPr>
          </a:p>
        </p:txBody>
      </p:sp>
      <p:sp>
        <p:nvSpPr>
          <p:cNvPr id="22" name="Rectangle 21"/>
          <p:cNvSpPr/>
          <p:nvPr/>
        </p:nvSpPr>
        <p:spPr>
          <a:xfrm>
            <a:off x="884985" y="1740428"/>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3239559" y="4769239"/>
            <a:ext cx="1498600" cy="685801"/>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3239559" y="2891621"/>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6112054" y="2879314"/>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9200092" y="4773345"/>
            <a:ext cx="1498600" cy="685801"/>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8965140" y="2043642"/>
            <a:ext cx="1921933" cy="4546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9200092" y="3832483"/>
            <a:ext cx="1498600" cy="685801"/>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9200092" y="2891621"/>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3239559" y="2894422"/>
            <a:ext cx="8451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Service bus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2" name="TextBox 31"/>
          <p:cNvSpPr txBox="1"/>
          <p:nvPr/>
        </p:nvSpPr>
        <p:spPr>
          <a:xfrm>
            <a:off x="3239559" y="3300011"/>
            <a:ext cx="7954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Event Hub</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3" name="TextBox 32"/>
          <p:cNvSpPr txBox="1"/>
          <p:nvPr/>
        </p:nvSpPr>
        <p:spPr>
          <a:xfrm>
            <a:off x="3249184" y="5189201"/>
            <a:ext cx="92525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Factory</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4" name="TextBox 33"/>
          <p:cNvSpPr txBox="1"/>
          <p:nvPr/>
        </p:nvSpPr>
        <p:spPr>
          <a:xfrm>
            <a:off x="6127355" y="1397411"/>
            <a:ext cx="70083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Power BI</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5" name="TextBox 34"/>
          <p:cNvSpPr txBox="1"/>
          <p:nvPr/>
        </p:nvSpPr>
        <p:spPr>
          <a:xfrm>
            <a:off x="6118599" y="3285072"/>
            <a:ext cx="114967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Stream Analytics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6" name="TextBox 35"/>
          <p:cNvSpPr txBox="1"/>
          <p:nvPr/>
        </p:nvSpPr>
        <p:spPr>
          <a:xfrm>
            <a:off x="6128225" y="4230075"/>
            <a:ext cx="80021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HD Insight</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7" name="TextBox 36"/>
          <p:cNvSpPr txBox="1"/>
          <p:nvPr/>
        </p:nvSpPr>
        <p:spPr>
          <a:xfrm>
            <a:off x="6128221" y="5178240"/>
            <a:ext cx="122982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Machine Learning</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8" name="TextBox 37"/>
          <p:cNvSpPr txBox="1"/>
          <p:nvPr/>
        </p:nvSpPr>
        <p:spPr>
          <a:xfrm>
            <a:off x="6128225" y="6121959"/>
            <a:ext cx="115127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Virtual Machines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9" name="TextBox 38"/>
          <p:cNvSpPr txBox="1"/>
          <p:nvPr/>
        </p:nvSpPr>
        <p:spPr>
          <a:xfrm>
            <a:off x="9209717" y="3306638"/>
            <a:ext cx="99738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Table Storage</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0" name="TextBox 39"/>
          <p:cNvSpPr txBox="1"/>
          <p:nvPr/>
        </p:nvSpPr>
        <p:spPr>
          <a:xfrm>
            <a:off x="9209717" y="4242043"/>
            <a:ext cx="94128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Blob Storage</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1" name="TextBox 40"/>
          <p:cNvSpPr txBox="1"/>
          <p:nvPr/>
        </p:nvSpPr>
        <p:spPr>
          <a:xfrm>
            <a:off x="9209717" y="5186035"/>
            <a:ext cx="80983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SQL Azure</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2" name="Rectangle 41"/>
          <p:cNvSpPr/>
          <p:nvPr/>
        </p:nvSpPr>
        <p:spPr>
          <a:xfrm>
            <a:off x="9200092" y="5713004"/>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9200092" y="6136468"/>
            <a:ext cx="100860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Document DB</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4" name="TextBox 43"/>
          <p:cNvSpPr txBox="1"/>
          <p:nvPr/>
        </p:nvSpPr>
        <p:spPr>
          <a:xfrm>
            <a:off x="901288" y="2947066"/>
            <a:ext cx="5245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Feeds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5" name="TextBox 44"/>
          <p:cNvSpPr txBox="1"/>
          <p:nvPr/>
        </p:nvSpPr>
        <p:spPr>
          <a:xfrm>
            <a:off x="901371" y="2141535"/>
            <a:ext cx="367408" cy="261610"/>
          </a:xfrm>
          <a:prstGeom prst="rect">
            <a:avLst/>
          </a:prstGeom>
          <a:noFill/>
        </p:spPr>
        <p:txBody>
          <a:bodyPr wrap="none" rtlCol="0">
            <a:spAutoFit/>
          </a:bodyPr>
          <a:lstStyle/>
          <a:p>
            <a:r>
              <a:rPr lang="en-US" sz="1100" dirty="0" err="1" smtClean="0">
                <a:solidFill>
                  <a:schemeClr val="bg1"/>
                </a:solidFill>
                <a:latin typeface="Segoe UI Light" panose="020B0502040204020203" pitchFamily="34" charset="0"/>
                <a:cs typeface="Segoe UI Light" panose="020B0502040204020203" pitchFamily="34" charset="0"/>
              </a:rPr>
              <a:t>IoT</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6" name="TextBox 45"/>
          <p:cNvSpPr txBox="1"/>
          <p:nvPr/>
        </p:nvSpPr>
        <p:spPr>
          <a:xfrm>
            <a:off x="899601" y="5731731"/>
            <a:ext cx="9557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Sources</a:t>
            </a:r>
            <a:endParaRPr lang="en-GB" dirty="0">
              <a:solidFill>
                <a:schemeClr val="bg1"/>
              </a:solidFill>
              <a:latin typeface="Segoe UI Light" panose="020B0502040204020203" pitchFamily="34" charset="0"/>
              <a:cs typeface="Segoe UI Light" panose="020B0502040204020203" pitchFamily="34" charset="0"/>
            </a:endParaRPr>
          </a:p>
        </p:txBody>
      </p:sp>
      <p:cxnSp>
        <p:nvCxnSpPr>
          <p:cNvPr id="47" name="Straight Arrow Connector 46"/>
          <p:cNvCxnSpPr>
            <a:stCxn id="5" idx="3"/>
            <a:endCxn id="23" idx="1"/>
          </p:cNvCxnSpPr>
          <p:nvPr/>
        </p:nvCxnSpPr>
        <p:spPr>
          <a:xfrm flipV="1">
            <a:off x="2383585" y="5112140"/>
            <a:ext cx="855974" cy="538301"/>
          </a:xfrm>
          <a:prstGeom prst="straightConnector1">
            <a:avLst/>
          </a:prstGeom>
          <a:ln w="19050">
            <a:solidFill>
              <a:srgbClr val="FF99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3"/>
            <a:endCxn id="7" idx="1"/>
          </p:cNvCxnSpPr>
          <p:nvPr/>
        </p:nvCxnSpPr>
        <p:spPr>
          <a:xfrm flipV="1">
            <a:off x="4738159" y="4167178"/>
            <a:ext cx="1374357" cy="944962"/>
          </a:xfrm>
          <a:prstGeom prst="straightConnector1">
            <a:avLst/>
          </a:prstGeom>
          <a:ln w="19050">
            <a:solidFill>
              <a:srgbClr val="FF99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7" idx="3"/>
            <a:endCxn id="13" idx="3"/>
          </p:cNvCxnSpPr>
          <p:nvPr/>
        </p:nvCxnSpPr>
        <p:spPr>
          <a:xfrm flipV="1">
            <a:off x="7611116" y="1332441"/>
            <a:ext cx="7624" cy="2834737"/>
          </a:xfrm>
          <a:prstGeom prst="bentConnector3">
            <a:avLst>
              <a:gd name="adj1" fmla="val 8095803"/>
            </a:avLst>
          </a:prstGeom>
          <a:ln w="22225">
            <a:solidFill>
              <a:srgbClr val="FF9900"/>
            </a:solidFill>
            <a:tailEnd type="triangle" w="med" len="lg"/>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99922" y="102807"/>
            <a:ext cx="3068725" cy="461665"/>
          </a:xfrm>
          <a:prstGeom prst="rect">
            <a:avLst/>
          </a:prstGeom>
          <a:noFill/>
        </p:spPr>
        <p:txBody>
          <a:bodyPr wrap="none" rtlCol="0">
            <a:spAutoFit/>
          </a:bodyPr>
          <a:lstStyle/>
          <a:p>
            <a:r>
              <a:rPr lang="en-US" sz="2400" dirty="0" smtClean="0">
                <a:solidFill>
                  <a:schemeClr val="bg1"/>
                </a:solidFill>
                <a:latin typeface="Segoe UI Light" panose="020B0502040204020203" pitchFamily="34" charset="0"/>
                <a:cs typeface="Segoe UI Light" panose="020B0502040204020203" pitchFamily="34" charset="0"/>
              </a:rPr>
              <a:t>Near real time analysis</a:t>
            </a:r>
            <a:endParaRPr lang="en-GB" sz="2400" dirty="0">
              <a:solidFill>
                <a:schemeClr val="bg1"/>
              </a:solidFill>
              <a:latin typeface="Segoe UI Light" panose="020B0502040204020203" pitchFamily="34" charset="0"/>
              <a:cs typeface="Segoe UI Light" panose="020B0502040204020203" pitchFamily="34" charset="0"/>
            </a:endParaRPr>
          </a:p>
        </p:txBody>
      </p:sp>
      <p:sp>
        <p:nvSpPr>
          <p:cNvPr id="68" name="Snip Single Corner Rectangle 67"/>
          <p:cNvSpPr/>
          <p:nvPr/>
        </p:nvSpPr>
        <p:spPr>
          <a:xfrm flipV="1">
            <a:off x="0" y="-9837"/>
            <a:ext cx="4610316" cy="607632"/>
          </a:xfrm>
          <a:prstGeom prst="snip1Rect">
            <a:avLst>
              <a:gd name="adj" fmla="val 50000"/>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TextBox 68"/>
          <p:cNvSpPr txBox="1"/>
          <p:nvPr/>
        </p:nvSpPr>
        <p:spPr>
          <a:xfrm>
            <a:off x="1158291" y="37694"/>
            <a:ext cx="1457450" cy="523220"/>
          </a:xfrm>
          <a:prstGeom prst="rect">
            <a:avLst/>
          </a:prstGeom>
          <a:noFill/>
        </p:spPr>
        <p:txBody>
          <a:bodyPr wrap="none" rtlCol="0">
            <a:spAutoFit/>
          </a:bodyPr>
          <a:lstStyle/>
          <a:p>
            <a:pPr algn="ctr"/>
            <a:r>
              <a:rPr lang="en-US" sz="2800" dirty="0" smtClean="0">
                <a:solidFill>
                  <a:schemeClr val="bg1"/>
                </a:solidFill>
                <a:latin typeface="Segoe UI Light" panose="020B0502040204020203" pitchFamily="34" charset="0"/>
                <a:cs typeface="Segoe UI Light" panose="020B0502040204020203" pitchFamily="34" charset="0"/>
              </a:rPr>
              <a:t>Big Data</a:t>
            </a:r>
            <a:endParaRPr lang="en-GB" sz="2800" dirty="0">
              <a:solidFill>
                <a:schemeClr val="bg1"/>
              </a:solidFill>
              <a:latin typeface="Segoe UI Light" panose="020B0502040204020203" pitchFamily="34" charset="0"/>
              <a:cs typeface="Segoe UI Light" panose="020B0502040204020203" pitchFamily="34" charset="0"/>
            </a:endParaRPr>
          </a:p>
        </p:txBody>
      </p:sp>
      <p:cxnSp>
        <p:nvCxnSpPr>
          <p:cNvPr id="49" name="Elbow Connector 48"/>
          <p:cNvCxnSpPr>
            <a:stCxn id="7" idx="2"/>
            <a:endCxn id="8" idx="0"/>
          </p:cNvCxnSpPr>
          <p:nvPr/>
        </p:nvCxnSpPr>
        <p:spPr>
          <a:xfrm rot="5400000">
            <a:off x="6732234" y="4639658"/>
            <a:ext cx="259162" cy="2"/>
          </a:xfrm>
          <a:prstGeom prst="bentConnector3">
            <a:avLst>
              <a:gd name="adj1" fmla="val 50000"/>
            </a:avLst>
          </a:prstGeom>
          <a:ln w="22225">
            <a:solidFill>
              <a:srgbClr val="FF99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9" idx="1"/>
            <a:endCxn id="7" idx="3"/>
          </p:cNvCxnSpPr>
          <p:nvPr/>
        </p:nvCxnSpPr>
        <p:spPr>
          <a:xfrm flipH="1" flipV="1">
            <a:off x="7611116" y="4167178"/>
            <a:ext cx="1588976" cy="8206"/>
          </a:xfrm>
          <a:prstGeom prst="straightConnector1">
            <a:avLst/>
          </a:prstGeom>
          <a:ln w="19050">
            <a:solidFill>
              <a:srgbClr val="FF99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2381" y="5130451"/>
            <a:ext cx="268815" cy="274320"/>
          </a:xfrm>
          <a:prstGeom prst="rect">
            <a:avLst/>
          </a:prstGeom>
        </p:spPr>
      </p:pic>
      <p:pic>
        <p:nvPicPr>
          <p:cNvPr id="52" name="Picture 5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397648" y="5141261"/>
            <a:ext cx="292803" cy="274320"/>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5134" y="4208370"/>
            <a:ext cx="392605" cy="274320"/>
          </a:xfrm>
          <a:prstGeom prst="rect">
            <a:avLst/>
          </a:prstGeom>
        </p:spPr>
      </p:pic>
      <p:pic>
        <p:nvPicPr>
          <p:cNvPr id="54" name="Picture 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86564" y="5153971"/>
            <a:ext cx="241989" cy="274320"/>
          </a:xfrm>
          <a:prstGeom prst="rect">
            <a:avLst/>
          </a:prstGeom>
        </p:spPr>
      </p:pic>
      <p:pic>
        <p:nvPicPr>
          <p:cNvPr id="55" name="Picture 54"/>
          <p:cNvPicPr>
            <a:picLocks noChangeAspect="1"/>
          </p:cNvPicPr>
          <p:nvPr/>
        </p:nvPicPr>
        <p:blipFill>
          <a:blip r:embed="rId6"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10333471" y="3271948"/>
            <a:ext cx="348176" cy="274320"/>
          </a:xfrm>
          <a:prstGeom prst="rect">
            <a:avLst/>
          </a:prstGeom>
        </p:spPr>
      </p:pic>
      <p:pic>
        <p:nvPicPr>
          <p:cNvPr id="56" name="Picture 55"/>
          <p:cNvPicPr>
            <a:picLocks noChangeAspect="1"/>
          </p:cNvPicPr>
          <p:nvPr/>
        </p:nvPicPr>
        <p:blipFill>
          <a:blip r:embed="rId7"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10333471" y="4188523"/>
            <a:ext cx="348176" cy="274320"/>
          </a:xfrm>
          <a:prstGeom prst="rect">
            <a:avLst/>
          </a:prstGeom>
        </p:spPr>
      </p:pic>
      <p:pic>
        <p:nvPicPr>
          <p:cNvPr id="57" name="Picture 5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84902" y="6089999"/>
            <a:ext cx="243651" cy="274320"/>
          </a:xfrm>
          <a:prstGeom prst="rect">
            <a:avLst/>
          </a:prstGeom>
        </p:spPr>
      </p:pic>
      <p:pic>
        <p:nvPicPr>
          <p:cNvPr id="58" name="Picture 57"/>
          <p:cNvPicPr>
            <a:picLocks noChangeAspect="1"/>
          </p:cNvPicPr>
          <p:nvPr/>
        </p:nvPicPr>
        <p:blipFill>
          <a:blip r:embed="rId9"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16131" y="3263643"/>
            <a:ext cx="274320" cy="274320"/>
          </a:xfrm>
          <a:prstGeom prst="rect">
            <a:avLst/>
          </a:prstGeom>
        </p:spPr>
      </p:pic>
      <p:pic>
        <p:nvPicPr>
          <p:cNvPr id="59" name="Picture 58"/>
          <p:cNvPicPr>
            <a:picLocks noChangeAspect="1"/>
          </p:cNvPicPr>
          <p:nvPr/>
        </p:nvPicPr>
        <p:blipFill>
          <a:blip r:embed="rId10" cstate="print">
            <a:clrChange>
              <a:clrFrom>
                <a:srgbClr val="0072C6"/>
              </a:clrFrom>
              <a:clrTo>
                <a:srgbClr val="0072C6">
                  <a:alpha val="0"/>
                </a:srgbClr>
              </a:clrTo>
            </a:clrChange>
            <a:extLst>
              <a:ext uri="{28A0092B-C50C-407E-A947-70E740481C1C}">
                <a14:useLocalDpi xmlns:a14="http://schemas.microsoft.com/office/drawing/2010/main" val="0"/>
              </a:ext>
            </a:extLst>
          </a:blip>
          <a:stretch>
            <a:fillRect/>
          </a:stretch>
        </p:blipFill>
        <p:spPr>
          <a:xfrm>
            <a:off x="7253483" y="1193560"/>
            <a:ext cx="452967" cy="457200"/>
          </a:xfrm>
          <a:prstGeom prst="rect">
            <a:avLst/>
          </a:prstGeom>
        </p:spPr>
      </p:pic>
      <p:pic>
        <p:nvPicPr>
          <p:cNvPr id="60" name="Picture 59"/>
          <p:cNvPicPr>
            <a:picLocks noChangeAspect="1"/>
          </p:cNvPicPr>
          <p:nvPr/>
        </p:nvPicPr>
        <p:blipFill>
          <a:blip r:embed="rId11"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24418" y="2960201"/>
            <a:ext cx="281265" cy="274320"/>
          </a:xfrm>
          <a:prstGeom prst="rect">
            <a:avLst/>
          </a:prstGeom>
        </p:spPr>
      </p:pic>
      <p:pic>
        <p:nvPicPr>
          <p:cNvPr id="61" name="Picture 60"/>
          <p:cNvPicPr>
            <a:picLocks noChangeAspect="1"/>
          </p:cNvPicPr>
          <p:nvPr/>
        </p:nvPicPr>
        <p:blipFill>
          <a:blip r:embed="rId12"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7237460" y="3273724"/>
            <a:ext cx="357596" cy="274320"/>
          </a:xfrm>
          <a:prstGeom prst="rect">
            <a:avLst/>
          </a:prstGeom>
        </p:spPr>
      </p:pic>
      <p:pic>
        <p:nvPicPr>
          <p:cNvPr id="63" name="Picture 62"/>
          <p:cNvPicPr>
            <a:picLocks noChangeAspect="1"/>
          </p:cNvPicPr>
          <p:nvPr/>
        </p:nvPicPr>
        <p:blipFill>
          <a:blip r:embed="rId13" cstate="print">
            <a:clrChange>
              <a:clrFrom>
                <a:srgbClr val="00ABEC"/>
              </a:clrFrom>
              <a:clrTo>
                <a:srgbClr val="00ABEC">
                  <a:alpha val="0"/>
                </a:srgbClr>
              </a:clrTo>
            </a:clrChange>
            <a:extLst>
              <a:ext uri="{28A0092B-C50C-407E-A947-70E740481C1C}">
                <a14:useLocalDpi xmlns:a14="http://schemas.microsoft.com/office/drawing/2010/main" val="0"/>
              </a:ext>
            </a:extLst>
          </a:blip>
          <a:stretch>
            <a:fillRect/>
          </a:stretch>
        </p:blipFill>
        <p:spPr>
          <a:xfrm>
            <a:off x="7261487" y="6097362"/>
            <a:ext cx="316635" cy="274320"/>
          </a:xfrm>
          <a:prstGeom prst="rect">
            <a:avLst/>
          </a:prstGeom>
        </p:spPr>
      </p:pic>
      <p:grpSp>
        <p:nvGrpSpPr>
          <p:cNvPr id="64" name="Group 63"/>
          <p:cNvGrpSpPr/>
          <p:nvPr/>
        </p:nvGrpSpPr>
        <p:grpSpPr>
          <a:xfrm>
            <a:off x="2723949" y="231006"/>
            <a:ext cx="8547234" cy="6516303"/>
            <a:chOff x="2723949" y="231006"/>
            <a:chExt cx="8547234" cy="6516303"/>
          </a:xfrm>
        </p:grpSpPr>
        <p:cxnSp>
          <p:nvCxnSpPr>
            <p:cNvPr id="65" name="Straight Connector 64"/>
            <p:cNvCxnSpPr/>
            <p:nvPr/>
          </p:nvCxnSpPr>
          <p:spPr>
            <a:xfrm>
              <a:off x="2723949" y="6747309"/>
              <a:ext cx="8547234" cy="0"/>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2723949" y="1650760"/>
              <a:ext cx="0" cy="5096549"/>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1259953" y="1612120"/>
              <a:ext cx="0" cy="5135189"/>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723949" y="1650760"/>
              <a:ext cx="2733575" cy="0"/>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696493" y="1612120"/>
              <a:ext cx="2563460" cy="0"/>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457524" y="231006"/>
              <a:ext cx="0" cy="1419754"/>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8696493" y="249249"/>
              <a:ext cx="0" cy="1381114"/>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457524" y="231006"/>
              <a:ext cx="3238969" cy="0"/>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2773130" y="6162534"/>
            <a:ext cx="1261840" cy="584775"/>
          </a:xfrm>
          <a:prstGeom prst="rect">
            <a:avLst/>
          </a:prstGeom>
          <a:noFill/>
        </p:spPr>
        <p:txBody>
          <a:bodyPr wrap="square" rtlCol="0">
            <a:spAutoFit/>
          </a:bodyPr>
          <a:lstStyle/>
          <a:p>
            <a:r>
              <a:rPr lang="en-GB" sz="3200" dirty="0" smtClean="0">
                <a:solidFill>
                  <a:srgbClr val="FF9900"/>
                </a:solidFill>
                <a:latin typeface="Segoe UI Light" panose="020B0502040204020203" pitchFamily="34" charset="0"/>
                <a:cs typeface="Segoe UI Light" panose="020B0502040204020203" pitchFamily="34" charset="0"/>
              </a:rPr>
              <a:t>Azure</a:t>
            </a:r>
            <a:endParaRPr lang="en-GB" sz="3200"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8158052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4986" y="2534707"/>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884985" y="5307540"/>
            <a:ext cx="1498600" cy="685801"/>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112516" y="3824277"/>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6112514" y="4769240"/>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112054" y="5714204"/>
            <a:ext cx="1498600" cy="685801"/>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6120140" y="989540"/>
            <a:ext cx="1498600" cy="685801"/>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5879678" y="2043642"/>
            <a:ext cx="1921933" cy="4546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5879677" y="534458"/>
            <a:ext cx="1921933" cy="1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3004607" y="2043642"/>
            <a:ext cx="1921933" cy="36067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TextBox 17"/>
          <p:cNvSpPr txBox="1"/>
          <p:nvPr/>
        </p:nvSpPr>
        <p:spPr>
          <a:xfrm>
            <a:off x="6397250" y="2118453"/>
            <a:ext cx="886781" cy="307777"/>
          </a:xfrm>
          <a:prstGeom prst="rect">
            <a:avLst/>
          </a:prstGeom>
          <a:noFill/>
          <a:ln>
            <a:noFill/>
          </a:ln>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Compute</a:t>
            </a:r>
            <a:endParaRPr lang="en-GB" sz="1400" dirty="0">
              <a:latin typeface="Segoe UI Light" panose="020B0502040204020203" pitchFamily="34" charset="0"/>
              <a:cs typeface="Segoe UI Light" panose="020B0502040204020203" pitchFamily="34" charset="0"/>
            </a:endParaRPr>
          </a:p>
        </p:txBody>
      </p:sp>
      <p:sp>
        <p:nvSpPr>
          <p:cNvPr id="19" name="TextBox 18"/>
          <p:cNvSpPr txBox="1"/>
          <p:nvPr/>
        </p:nvSpPr>
        <p:spPr>
          <a:xfrm>
            <a:off x="6289853" y="560914"/>
            <a:ext cx="1101584" cy="307777"/>
          </a:xfrm>
          <a:prstGeom prst="rect">
            <a:avLst/>
          </a:prstGeom>
          <a:noFill/>
          <a:ln>
            <a:noFill/>
          </a:ln>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Visualisation</a:t>
            </a:r>
            <a:endParaRPr lang="en-GB" sz="1400" dirty="0">
              <a:latin typeface="Segoe UI Light" panose="020B0502040204020203" pitchFamily="34" charset="0"/>
              <a:cs typeface="Segoe UI Light" panose="020B0502040204020203" pitchFamily="34" charset="0"/>
            </a:endParaRPr>
          </a:p>
        </p:txBody>
      </p:sp>
      <p:sp>
        <p:nvSpPr>
          <p:cNvPr id="20" name="TextBox 19"/>
          <p:cNvSpPr txBox="1"/>
          <p:nvPr/>
        </p:nvSpPr>
        <p:spPr>
          <a:xfrm>
            <a:off x="3409731" y="2118452"/>
            <a:ext cx="1200585" cy="307777"/>
          </a:xfrm>
          <a:prstGeom prst="rect">
            <a:avLst/>
          </a:prstGeom>
          <a:noFill/>
          <a:ln>
            <a:noFill/>
          </a:ln>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Orchestration</a:t>
            </a:r>
            <a:endParaRPr lang="en-GB" sz="1400" dirty="0">
              <a:latin typeface="Segoe UI Light" panose="020B0502040204020203" pitchFamily="34" charset="0"/>
              <a:cs typeface="Segoe UI Light" panose="020B0502040204020203" pitchFamily="34" charset="0"/>
            </a:endParaRPr>
          </a:p>
        </p:txBody>
      </p:sp>
      <p:sp>
        <p:nvSpPr>
          <p:cNvPr id="21" name="TextBox 20"/>
          <p:cNvSpPr txBox="1"/>
          <p:nvPr/>
        </p:nvSpPr>
        <p:spPr>
          <a:xfrm>
            <a:off x="9542026" y="2141535"/>
            <a:ext cx="768159" cy="307777"/>
          </a:xfrm>
          <a:prstGeom prst="rect">
            <a:avLst/>
          </a:prstGeom>
          <a:noFill/>
          <a:ln>
            <a:noFill/>
          </a:ln>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Storage</a:t>
            </a:r>
            <a:endParaRPr lang="en-GB" sz="1400" dirty="0">
              <a:latin typeface="Segoe UI Light" panose="020B0502040204020203" pitchFamily="34" charset="0"/>
              <a:cs typeface="Segoe UI Light" panose="020B0502040204020203" pitchFamily="34" charset="0"/>
            </a:endParaRPr>
          </a:p>
        </p:txBody>
      </p:sp>
      <p:sp>
        <p:nvSpPr>
          <p:cNvPr id="22" name="Rectangle 21"/>
          <p:cNvSpPr/>
          <p:nvPr/>
        </p:nvSpPr>
        <p:spPr>
          <a:xfrm>
            <a:off x="884985" y="1740428"/>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3239559" y="4769239"/>
            <a:ext cx="1498600" cy="685801"/>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3239559" y="2891621"/>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6112054" y="2879314"/>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9200092" y="4773345"/>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8965140" y="2043642"/>
            <a:ext cx="1921933" cy="4546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9" name="Rectangle 28"/>
          <p:cNvSpPr/>
          <p:nvPr/>
        </p:nvSpPr>
        <p:spPr>
          <a:xfrm>
            <a:off x="9200092" y="3832483"/>
            <a:ext cx="1498600" cy="685801"/>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9200092" y="2891621"/>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3239559" y="2894422"/>
            <a:ext cx="8451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Service bus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2" name="TextBox 31"/>
          <p:cNvSpPr txBox="1"/>
          <p:nvPr/>
        </p:nvSpPr>
        <p:spPr>
          <a:xfrm>
            <a:off x="3239559" y="3309636"/>
            <a:ext cx="7954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Event Hub</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3" name="TextBox 32"/>
          <p:cNvSpPr txBox="1"/>
          <p:nvPr/>
        </p:nvSpPr>
        <p:spPr>
          <a:xfrm>
            <a:off x="3239559" y="5189201"/>
            <a:ext cx="92525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Factory</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4" name="TextBox 33"/>
          <p:cNvSpPr txBox="1"/>
          <p:nvPr/>
        </p:nvSpPr>
        <p:spPr>
          <a:xfrm>
            <a:off x="6133682" y="1389150"/>
            <a:ext cx="70083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Power BI</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5" name="TextBox 34"/>
          <p:cNvSpPr txBox="1"/>
          <p:nvPr/>
        </p:nvSpPr>
        <p:spPr>
          <a:xfrm>
            <a:off x="6118596" y="3285072"/>
            <a:ext cx="114967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Stream Analytics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6" name="TextBox 35"/>
          <p:cNvSpPr txBox="1"/>
          <p:nvPr/>
        </p:nvSpPr>
        <p:spPr>
          <a:xfrm>
            <a:off x="6128224" y="4230075"/>
            <a:ext cx="80021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HD Insight</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7" name="TextBox 36"/>
          <p:cNvSpPr txBox="1"/>
          <p:nvPr/>
        </p:nvSpPr>
        <p:spPr>
          <a:xfrm>
            <a:off x="6118595" y="5178240"/>
            <a:ext cx="122982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Machine Learning</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8" name="TextBox 37"/>
          <p:cNvSpPr txBox="1"/>
          <p:nvPr/>
        </p:nvSpPr>
        <p:spPr>
          <a:xfrm>
            <a:off x="6118597" y="6121959"/>
            <a:ext cx="115127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Virtual Machines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9" name="TextBox 38"/>
          <p:cNvSpPr txBox="1"/>
          <p:nvPr/>
        </p:nvSpPr>
        <p:spPr>
          <a:xfrm>
            <a:off x="9209717" y="3297013"/>
            <a:ext cx="99738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Table Storage</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0" name="TextBox 39"/>
          <p:cNvSpPr txBox="1"/>
          <p:nvPr/>
        </p:nvSpPr>
        <p:spPr>
          <a:xfrm>
            <a:off x="9209717" y="4232418"/>
            <a:ext cx="94128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Blob Storage</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1" name="TextBox 40"/>
          <p:cNvSpPr txBox="1"/>
          <p:nvPr/>
        </p:nvSpPr>
        <p:spPr>
          <a:xfrm>
            <a:off x="9209717" y="5176410"/>
            <a:ext cx="80983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SQL Azure</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2" name="Rectangle 41"/>
          <p:cNvSpPr/>
          <p:nvPr/>
        </p:nvSpPr>
        <p:spPr>
          <a:xfrm>
            <a:off x="9200092" y="5713004"/>
            <a:ext cx="1498600" cy="685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9200092" y="6136468"/>
            <a:ext cx="100860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Document DB</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4" name="TextBox 43"/>
          <p:cNvSpPr txBox="1"/>
          <p:nvPr/>
        </p:nvSpPr>
        <p:spPr>
          <a:xfrm>
            <a:off x="891661" y="2947066"/>
            <a:ext cx="5245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Feeds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5" name="TextBox 44"/>
          <p:cNvSpPr txBox="1"/>
          <p:nvPr/>
        </p:nvSpPr>
        <p:spPr>
          <a:xfrm>
            <a:off x="901371" y="2141535"/>
            <a:ext cx="367408" cy="261610"/>
          </a:xfrm>
          <a:prstGeom prst="rect">
            <a:avLst/>
          </a:prstGeom>
          <a:noFill/>
        </p:spPr>
        <p:txBody>
          <a:bodyPr wrap="none" rtlCol="0">
            <a:spAutoFit/>
          </a:bodyPr>
          <a:lstStyle/>
          <a:p>
            <a:r>
              <a:rPr lang="en-US" sz="1100" dirty="0" err="1" smtClean="0">
                <a:solidFill>
                  <a:schemeClr val="bg1"/>
                </a:solidFill>
                <a:latin typeface="Segoe UI Light" panose="020B0502040204020203" pitchFamily="34" charset="0"/>
                <a:cs typeface="Segoe UI Light" panose="020B0502040204020203" pitchFamily="34" charset="0"/>
              </a:rPr>
              <a:t>IoT</a:t>
            </a:r>
            <a:endParaRPr lang="en-GB" dirty="0">
              <a:solidFill>
                <a:schemeClr val="bg1"/>
              </a:solidFill>
              <a:latin typeface="Segoe UI Light" panose="020B0502040204020203" pitchFamily="34" charset="0"/>
              <a:cs typeface="Segoe UI Light" panose="020B0502040204020203" pitchFamily="34" charset="0"/>
            </a:endParaRPr>
          </a:p>
        </p:txBody>
      </p:sp>
      <p:sp>
        <p:nvSpPr>
          <p:cNvPr id="46" name="TextBox 45"/>
          <p:cNvSpPr txBox="1"/>
          <p:nvPr/>
        </p:nvSpPr>
        <p:spPr>
          <a:xfrm>
            <a:off x="899601" y="5731731"/>
            <a:ext cx="9557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Sources</a:t>
            </a:r>
            <a:endParaRPr lang="en-GB" dirty="0">
              <a:solidFill>
                <a:schemeClr val="bg1"/>
              </a:solidFill>
              <a:latin typeface="Segoe UI Light" panose="020B0502040204020203" pitchFamily="34" charset="0"/>
              <a:cs typeface="Segoe UI Light" panose="020B0502040204020203" pitchFamily="34" charset="0"/>
            </a:endParaRPr>
          </a:p>
        </p:txBody>
      </p:sp>
      <p:cxnSp>
        <p:nvCxnSpPr>
          <p:cNvPr id="47" name="Straight Arrow Connector 46"/>
          <p:cNvCxnSpPr>
            <a:stCxn id="5" idx="3"/>
            <a:endCxn id="23" idx="1"/>
          </p:cNvCxnSpPr>
          <p:nvPr/>
        </p:nvCxnSpPr>
        <p:spPr>
          <a:xfrm flipV="1">
            <a:off x="2383585" y="5112140"/>
            <a:ext cx="855974" cy="538301"/>
          </a:xfrm>
          <a:prstGeom prst="straightConnector1">
            <a:avLst/>
          </a:prstGeom>
          <a:ln w="19050">
            <a:solidFill>
              <a:srgbClr val="9999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3"/>
            <a:endCxn id="9" idx="1"/>
          </p:cNvCxnSpPr>
          <p:nvPr/>
        </p:nvCxnSpPr>
        <p:spPr>
          <a:xfrm>
            <a:off x="4738159" y="5112140"/>
            <a:ext cx="1373895" cy="944965"/>
          </a:xfrm>
          <a:prstGeom prst="straightConnector1">
            <a:avLst/>
          </a:prstGeom>
          <a:ln w="19050">
            <a:solidFill>
              <a:srgbClr val="9999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9" idx="3"/>
            <a:endCxn id="13" idx="3"/>
          </p:cNvCxnSpPr>
          <p:nvPr/>
        </p:nvCxnSpPr>
        <p:spPr>
          <a:xfrm flipV="1">
            <a:off x="7610654" y="1332441"/>
            <a:ext cx="8086" cy="4724664"/>
          </a:xfrm>
          <a:prstGeom prst="bentConnector3">
            <a:avLst>
              <a:gd name="adj1" fmla="val 10112676"/>
            </a:avLst>
          </a:prstGeom>
          <a:ln w="22225">
            <a:solidFill>
              <a:srgbClr val="9999FF"/>
            </a:solidFill>
            <a:tailEnd type="triangle" w="med" len="lg"/>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99922" y="102807"/>
            <a:ext cx="3068725" cy="461665"/>
          </a:xfrm>
          <a:prstGeom prst="rect">
            <a:avLst/>
          </a:prstGeom>
          <a:noFill/>
        </p:spPr>
        <p:txBody>
          <a:bodyPr wrap="none" rtlCol="0">
            <a:spAutoFit/>
          </a:bodyPr>
          <a:lstStyle/>
          <a:p>
            <a:r>
              <a:rPr lang="en-US" sz="2400" dirty="0" smtClean="0">
                <a:solidFill>
                  <a:schemeClr val="bg1"/>
                </a:solidFill>
                <a:latin typeface="Segoe UI Light" panose="020B0502040204020203" pitchFamily="34" charset="0"/>
                <a:cs typeface="Segoe UI Light" panose="020B0502040204020203" pitchFamily="34" charset="0"/>
              </a:rPr>
              <a:t>Near real time analysis</a:t>
            </a:r>
            <a:endParaRPr lang="en-GB" sz="2400" dirty="0">
              <a:solidFill>
                <a:schemeClr val="bg1"/>
              </a:solidFill>
              <a:latin typeface="Segoe UI Light" panose="020B0502040204020203" pitchFamily="34" charset="0"/>
              <a:cs typeface="Segoe UI Light" panose="020B0502040204020203" pitchFamily="34" charset="0"/>
            </a:endParaRPr>
          </a:p>
        </p:txBody>
      </p:sp>
      <p:sp>
        <p:nvSpPr>
          <p:cNvPr id="68" name="Snip Single Corner Rectangle 67"/>
          <p:cNvSpPr/>
          <p:nvPr/>
        </p:nvSpPr>
        <p:spPr>
          <a:xfrm flipV="1">
            <a:off x="0" y="-9837"/>
            <a:ext cx="4610316" cy="607632"/>
          </a:xfrm>
          <a:prstGeom prst="snip1Rect">
            <a:avLst>
              <a:gd name="adj" fmla="val 50000"/>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TextBox 68"/>
          <p:cNvSpPr txBox="1"/>
          <p:nvPr/>
        </p:nvSpPr>
        <p:spPr>
          <a:xfrm>
            <a:off x="719479" y="37694"/>
            <a:ext cx="2335063" cy="523220"/>
          </a:xfrm>
          <a:prstGeom prst="rect">
            <a:avLst/>
          </a:prstGeom>
          <a:noFill/>
        </p:spPr>
        <p:txBody>
          <a:bodyPr wrap="none" rtlCol="0">
            <a:spAutoFit/>
          </a:bodyPr>
          <a:lstStyle/>
          <a:p>
            <a:pPr algn="ctr"/>
            <a:r>
              <a:rPr lang="en-US" sz="2800" dirty="0" smtClean="0">
                <a:solidFill>
                  <a:schemeClr val="bg1"/>
                </a:solidFill>
                <a:latin typeface="Segoe UI Light" panose="020B0502040204020203" pitchFamily="34" charset="0"/>
                <a:cs typeface="Segoe UI Light" panose="020B0502040204020203" pitchFamily="34" charset="0"/>
              </a:rPr>
              <a:t>“Traditional” BI</a:t>
            </a:r>
            <a:endParaRPr lang="en-GB" sz="2800" dirty="0">
              <a:solidFill>
                <a:schemeClr val="bg1"/>
              </a:solidFill>
              <a:latin typeface="Segoe UI Light" panose="020B0502040204020203" pitchFamily="34" charset="0"/>
              <a:cs typeface="Segoe UI Light" panose="020B0502040204020203" pitchFamily="34" charset="0"/>
            </a:endParaRPr>
          </a:p>
        </p:txBody>
      </p:sp>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2381" y="5130451"/>
            <a:ext cx="268815" cy="274320"/>
          </a:xfrm>
          <a:prstGeom prst="rect">
            <a:avLst/>
          </a:prstGeom>
        </p:spPr>
      </p:pic>
      <p:pic>
        <p:nvPicPr>
          <p:cNvPr id="50" name="Picture 4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397648" y="5141261"/>
            <a:ext cx="292803" cy="274320"/>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5134" y="4208370"/>
            <a:ext cx="392605" cy="274320"/>
          </a:xfrm>
          <a:prstGeom prst="rect">
            <a:avLst/>
          </a:prstGeom>
        </p:spPr>
      </p:pic>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86564" y="5153971"/>
            <a:ext cx="241989" cy="274320"/>
          </a:xfrm>
          <a:prstGeom prst="rect">
            <a:avLst/>
          </a:prstGeom>
        </p:spPr>
      </p:pic>
      <p:pic>
        <p:nvPicPr>
          <p:cNvPr id="53" name="Picture 52"/>
          <p:cNvPicPr>
            <a:picLocks noChangeAspect="1"/>
          </p:cNvPicPr>
          <p:nvPr/>
        </p:nvPicPr>
        <p:blipFill>
          <a:blip r:embed="rId6"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10333471" y="3271948"/>
            <a:ext cx="348176" cy="274320"/>
          </a:xfrm>
          <a:prstGeom prst="rect">
            <a:avLst/>
          </a:prstGeom>
        </p:spPr>
      </p:pic>
      <p:pic>
        <p:nvPicPr>
          <p:cNvPr id="54" name="Picture 53"/>
          <p:cNvPicPr>
            <a:picLocks noChangeAspect="1"/>
          </p:cNvPicPr>
          <p:nvPr/>
        </p:nvPicPr>
        <p:blipFill>
          <a:blip r:embed="rId7"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10333471" y="4177938"/>
            <a:ext cx="348176" cy="274320"/>
          </a:xfrm>
          <a:prstGeom prst="rect">
            <a:avLst/>
          </a:prstGeom>
        </p:spPr>
      </p:pic>
      <p:pic>
        <p:nvPicPr>
          <p:cNvPr id="55" name="Picture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84902" y="6089999"/>
            <a:ext cx="243651" cy="274320"/>
          </a:xfrm>
          <a:prstGeom prst="rect">
            <a:avLst/>
          </a:prstGeom>
        </p:spPr>
      </p:pic>
      <p:pic>
        <p:nvPicPr>
          <p:cNvPr id="56" name="Picture 55"/>
          <p:cNvPicPr>
            <a:picLocks noChangeAspect="1"/>
          </p:cNvPicPr>
          <p:nvPr/>
        </p:nvPicPr>
        <p:blipFill>
          <a:blip r:embed="rId9"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16131" y="3263643"/>
            <a:ext cx="274320" cy="274320"/>
          </a:xfrm>
          <a:prstGeom prst="rect">
            <a:avLst/>
          </a:prstGeom>
        </p:spPr>
      </p:pic>
      <p:pic>
        <p:nvPicPr>
          <p:cNvPr id="57" name="Picture 56"/>
          <p:cNvPicPr>
            <a:picLocks noChangeAspect="1"/>
          </p:cNvPicPr>
          <p:nvPr/>
        </p:nvPicPr>
        <p:blipFill>
          <a:blip r:embed="rId10" cstate="print">
            <a:clrChange>
              <a:clrFrom>
                <a:srgbClr val="0072C6"/>
              </a:clrFrom>
              <a:clrTo>
                <a:srgbClr val="0072C6">
                  <a:alpha val="0"/>
                </a:srgbClr>
              </a:clrTo>
            </a:clrChange>
            <a:extLst>
              <a:ext uri="{28A0092B-C50C-407E-A947-70E740481C1C}">
                <a14:useLocalDpi xmlns:a14="http://schemas.microsoft.com/office/drawing/2010/main" val="0"/>
              </a:ext>
            </a:extLst>
          </a:blip>
          <a:stretch>
            <a:fillRect/>
          </a:stretch>
        </p:blipFill>
        <p:spPr>
          <a:xfrm>
            <a:off x="7253483" y="1193560"/>
            <a:ext cx="452967" cy="457200"/>
          </a:xfrm>
          <a:prstGeom prst="rect">
            <a:avLst/>
          </a:prstGeom>
        </p:spPr>
      </p:pic>
      <p:pic>
        <p:nvPicPr>
          <p:cNvPr id="58" name="Picture 57"/>
          <p:cNvPicPr>
            <a:picLocks noChangeAspect="1"/>
          </p:cNvPicPr>
          <p:nvPr/>
        </p:nvPicPr>
        <p:blipFill>
          <a:blip r:embed="rId11"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24418" y="2960201"/>
            <a:ext cx="281265" cy="274320"/>
          </a:xfrm>
          <a:prstGeom prst="rect">
            <a:avLst/>
          </a:prstGeom>
        </p:spPr>
      </p:pic>
      <p:pic>
        <p:nvPicPr>
          <p:cNvPr id="59" name="Picture 58"/>
          <p:cNvPicPr>
            <a:picLocks noChangeAspect="1"/>
          </p:cNvPicPr>
          <p:nvPr/>
        </p:nvPicPr>
        <p:blipFill>
          <a:blip r:embed="rId12"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7237460" y="3273724"/>
            <a:ext cx="357596" cy="274320"/>
          </a:xfrm>
          <a:prstGeom prst="rect">
            <a:avLst/>
          </a:prstGeom>
        </p:spPr>
      </p:pic>
      <p:pic>
        <p:nvPicPr>
          <p:cNvPr id="60" name="Picture 59"/>
          <p:cNvPicPr>
            <a:picLocks noChangeAspect="1"/>
          </p:cNvPicPr>
          <p:nvPr/>
        </p:nvPicPr>
        <p:blipFill>
          <a:blip r:embed="rId13" cstate="print">
            <a:clrChange>
              <a:clrFrom>
                <a:srgbClr val="00ABEC"/>
              </a:clrFrom>
              <a:clrTo>
                <a:srgbClr val="00ABEC">
                  <a:alpha val="0"/>
                </a:srgbClr>
              </a:clrTo>
            </a:clrChange>
            <a:extLst>
              <a:ext uri="{28A0092B-C50C-407E-A947-70E740481C1C}">
                <a14:useLocalDpi xmlns:a14="http://schemas.microsoft.com/office/drawing/2010/main" val="0"/>
              </a:ext>
            </a:extLst>
          </a:blip>
          <a:stretch>
            <a:fillRect/>
          </a:stretch>
        </p:blipFill>
        <p:spPr>
          <a:xfrm>
            <a:off x="7261487" y="6097362"/>
            <a:ext cx="316635" cy="274320"/>
          </a:xfrm>
          <a:prstGeom prst="rect">
            <a:avLst/>
          </a:prstGeom>
        </p:spPr>
      </p:pic>
      <p:grpSp>
        <p:nvGrpSpPr>
          <p:cNvPr id="61" name="Group 60"/>
          <p:cNvGrpSpPr/>
          <p:nvPr/>
        </p:nvGrpSpPr>
        <p:grpSpPr>
          <a:xfrm>
            <a:off x="2723949" y="231006"/>
            <a:ext cx="8547234" cy="6516303"/>
            <a:chOff x="2723949" y="231006"/>
            <a:chExt cx="8547234" cy="6516303"/>
          </a:xfrm>
        </p:grpSpPr>
        <p:cxnSp>
          <p:nvCxnSpPr>
            <p:cNvPr id="63" name="Straight Connector 62"/>
            <p:cNvCxnSpPr/>
            <p:nvPr/>
          </p:nvCxnSpPr>
          <p:spPr>
            <a:xfrm>
              <a:off x="2723949" y="6747309"/>
              <a:ext cx="8547234" cy="0"/>
            </a:xfrm>
            <a:prstGeom prst="line">
              <a:avLst/>
            </a:prstGeom>
            <a:ln w="28575">
              <a:solidFill>
                <a:srgbClr val="9999F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723949" y="1650760"/>
              <a:ext cx="0" cy="5096549"/>
            </a:xfrm>
            <a:prstGeom prst="line">
              <a:avLst/>
            </a:prstGeom>
            <a:ln w="28575">
              <a:solidFill>
                <a:srgbClr val="9999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1259953" y="1612120"/>
              <a:ext cx="0" cy="5135189"/>
            </a:xfrm>
            <a:prstGeom prst="line">
              <a:avLst/>
            </a:prstGeom>
            <a:ln w="28575">
              <a:solidFill>
                <a:srgbClr val="9999F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23949" y="1650760"/>
              <a:ext cx="2733575" cy="0"/>
            </a:xfrm>
            <a:prstGeom prst="line">
              <a:avLst/>
            </a:prstGeom>
            <a:ln w="28575">
              <a:solidFill>
                <a:srgbClr val="9999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696493" y="1612120"/>
              <a:ext cx="2563460" cy="0"/>
            </a:xfrm>
            <a:prstGeom prst="line">
              <a:avLst/>
            </a:prstGeom>
            <a:ln w="28575">
              <a:solidFill>
                <a:srgbClr val="9999F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5457524" y="231006"/>
              <a:ext cx="0" cy="1419754"/>
            </a:xfrm>
            <a:prstGeom prst="line">
              <a:avLst/>
            </a:prstGeom>
            <a:ln w="28575">
              <a:solidFill>
                <a:srgbClr val="9999F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8696493" y="249249"/>
              <a:ext cx="0" cy="1381114"/>
            </a:xfrm>
            <a:prstGeom prst="line">
              <a:avLst/>
            </a:prstGeom>
            <a:ln w="28575">
              <a:solidFill>
                <a:srgbClr val="9999F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457524" y="231006"/>
              <a:ext cx="3238969" cy="0"/>
            </a:xfrm>
            <a:prstGeom prst="line">
              <a:avLst/>
            </a:prstGeom>
            <a:ln w="28575">
              <a:solidFill>
                <a:srgbClr val="9999FF"/>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2773130" y="6162534"/>
            <a:ext cx="1261840" cy="584775"/>
          </a:xfrm>
          <a:prstGeom prst="rect">
            <a:avLst/>
          </a:prstGeom>
          <a:noFill/>
        </p:spPr>
        <p:txBody>
          <a:bodyPr wrap="square" rtlCol="0">
            <a:spAutoFit/>
          </a:bodyPr>
          <a:lstStyle/>
          <a:p>
            <a:r>
              <a:rPr lang="en-GB" sz="3200" dirty="0" smtClean="0">
                <a:solidFill>
                  <a:srgbClr val="9999FF"/>
                </a:solidFill>
                <a:latin typeface="Segoe UI Light" panose="020B0502040204020203" pitchFamily="34" charset="0"/>
                <a:cs typeface="Segoe UI Light" panose="020B0502040204020203" pitchFamily="34" charset="0"/>
              </a:rPr>
              <a:t>Azure</a:t>
            </a:r>
            <a:endParaRPr lang="en-GB" sz="3200" dirty="0">
              <a:solidFill>
                <a:srgbClr val="9999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3085928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Next Steps</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grpSp>
        <p:nvGrpSpPr>
          <p:cNvPr id="21" name="Group 20"/>
          <p:cNvGrpSpPr/>
          <p:nvPr/>
        </p:nvGrpSpPr>
        <p:grpSpPr>
          <a:xfrm>
            <a:off x="423557" y="1958631"/>
            <a:ext cx="9573094" cy="1097280"/>
            <a:chOff x="423557" y="1958631"/>
            <a:chExt cx="9573094" cy="1097280"/>
          </a:xfrm>
        </p:grpSpPr>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557" y="1958631"/>
              <a:ext cx="1075261" cy="1097280"/>
            </a:xfrm>
            <a:prstGeom prst="rect">
              <a:avLst/>
            </a:prstGeom>
          </p:spPr>
        </p:pic>
        <p:sp>
          <p:nvSpPr>
            <p:cNvPr id="18" name="Rectangle 17"/>
            <p:cNvSpPr/>
            <p:nvPr/>
          </p:nvSpPr>
          <p:spPr>
            <a:xfrm>
              <a:off x="1716179" y="2212218"/>
              <a:ext cx="8280472" cy="584775"/>
            </a:xfrm>
            <a:prstGeom prst="rect">
              <a:avLst/>
            </a:prstGeom>
          </p:spPr>
          <p:txBody>
            <a:bodyPr wrap="none">
              <a:spAutoFit/>
            </a:bodyPr>
            <a:lstStyle/>
            <a:p>
              <a:pPr defTabSz="932472" fontAlgn="base">
                <a:spcBef>
                  <a:spcPct val="0"/>
                </a:spcBef>
                <a:spcAft>
                  <a:spcPct val="0"/>
                </a:spcAft>
              </a:pPr>
              <a:r>
                <a:rPr lang="en-US" sz="3200" dirty="0">
                  <a:latin typeface="Segoe UI Light" panose="020B0502040204020203" pitchFamily="34" charset="0"/>
                  <a:ea typeface="Segoe UI" pitchFamily="34" charset="0"/>
                  <a:cs typeface="Segoe UI Light" panose="020B0502040204020203" pitchFamily="34" charset="0"/>
                </a:rPr>
                <a:t>Sign up </a:t>
              </a:r>
              <a:r>
                <a:rPr lang="en-US" sz="3200" dirty="0" smtClean="0">
                  <a:latin typeface="Segoe UI Light" panose="020B0502040204020203" pitchFamily="34" charset="0"/>
                  <a:ea typeface="Segoe UI" pitchFamily="34" charset="0"/>
                  <a:cs typeface="Segoe UI Light" panose="020B0502040204020203" pitchFamily="34" charset="0"/>
                </a:rPr>
                <a:t>to Azure and Explore the Data Services</a:t>
              </a:r>
              <a:endParaRPr lang="en-US" sz="2400" dirty="0">
                <a:latin typeface="Segoe UI Light" panose="020B0502040204020203" pitchFamily="34" charset="0"/>
                <a:ea typeface="Segoe UI" pitchFamily="34" charset="0"/>
                <a:cs typeface="Segoe UI Light" panose="020B0502040204020203" pitchFamily="34" charset="0"/>
              </a:endParaRPr>
            </a:p>
          </p:txBody>
        </p:sp>
      </p:grpSp>
      <p:grpSp>
        <p:nvGrpSpPr>
          <p:cNvPr id="22" name="Group 21"/>
          <p:cNvGrpSpPr/>
          <p:nvPr/>
        </p:nvGrpSpPr>
        <p:grpSpPr>
          <a:xfrm>
            <a:off x="423557" y="3617696"/>
            <a:ext cx="9499549" cy="1097280"/>
            <a:chOff x="423557" y="3617696"/>
            <a:chExt cx="9499549" cy="1097280"/>
          </a:xfrm>
        </p:grpSpPr>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557" y="3617696"/>
              <a:ext cx="1075261" cy="1097280"/>
            </a:xfrm>
            <a:prstGeom prst="rect">
              <a:avLst/>
            </a:prstGeom>
          </p:spPr>
        </p:pic>
        <p:sp>
          <p:nvSpPr>
            <p:cNvPr id="19" name="Rectangle 18"/>
            <p:cNvSpPr/>
            <p:nvPr/>
          </p:nvSpPr>
          <p:spPr>
            <a:xfrm>
              <a:off x="1716179" y="3873948"/>
              <a:ext cx="8206927" cy="584775"/>
            </a:xfrm>
            <a:prstGeom prst="rect">
              <a:avLst/>
            </a:prstGeom>
          </p:spPr>
          <p:txBody>
            <a:bodyPr wrap="none">
              <a:spAutoFit/>
            </a:bodyPr>
            <a:lstStyle/>
            <a:p>
              <a:pPr defTabSz="932472" fontAlgn="base">
                <a:spcBef>
                  <a:spcPct val="0"/>
                </a:spcBef>
                <a:spcAft>
                  <a:spcPct val="0"/>
                </a:spcAft>
              </a:pPr>
              <a:r>
                <a:rPr lang="en-US" sz="3200" dirty="0" smtClean="0">
                  <a:latin typeface="Segoe UI Light" panose="020B0502040204020203" pitchFamily="34" charset="0"/>
                  <a:ea typeface="Segoe UI" pitchFamily="34" charset="0"/>
                  <a:cs typeface="Segoe UI Light" panose="020B0502040204020203" pitchFamily="34" charset="0"/>
                </a:rPr>
                <a:t>Find Azure </a:t>
              </a:r>
              <a:r>
                <a:rPr lang="en-US" sz="3200" dirty="0">
                  <a:latin typeface="Segoe UI Light" panose="020B0502040204020203" pitchFamily="34" charset="0"/>
                  <a:ea typeface="Segoe UI" pitchFamily="34" charset="0"/>
                  <a:cs typeface="Segoe UI Light" panose="020B0502040204020203" pitchFamily="34" charset="0"/>
                </a:rPr>
                <a:t>ML Tutorials </a:t>
              </a:r>
              <a:r>
                <a:rPr lang="en-US" sz="3200" dirty="0" smtClean="0">
                  <a:latin typeface="Segoe UI Light" panose="020B0502040204020203" pitchFamily="34" charset="0"/>
                  <a:ea typeface="Segoe UI" pitchFamily="34" charset="0"/>
                  <a:cs typeface="Segoe UI Light" panose="020B0502040204020203" pitchFamily="34" charset="0"/>
                </a:rPr>
                <a:t>Available in the Gallery</a:t>
              </a:r>
              <a:endParaRPr lang="en-US" sz="2400" dirty="0">
                <a:latin typeface="Segoe UI Light" panose="020B0502040204020203" pitchFamily="34" charset="0"/>
                <a:ea typeface="Segoe UI" pitchFamily="34" charset="0"/>
                <a:cs typeface="Segoe UI Light" panose="020B0502040204020203" pitchFamily="34" charset="0"/>
              </a:endParaRPr>
            </a:p>
          </p:txBody>
        </p:sp>
      </p:grpSp>
      <p:grpSp>
        <p:nvGrpSpPr>
          <p:cNvPr id="23" name="Group 22"/>
          <p:cNvGrpSpPr/>
          <p:nvPr/>
        </p:nvGrpSpPr>
        <p:grpSpPr>
          <a:xfrm>
            <a:off x="423557" y="5276761"/>
            <a:ext cx="10363951" cy="1097280"/>
            <a:chOff x="423557" y="5276761"/>
            <a:chExt cx="10363951" cy="1097280"/>
          </a:xfrm>
        </p:grpSpPr>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557" y="5276761"/>
              <a:ext cx="1075261" cy="1097280"/>
            </a:xfrm>
            <a:prstGeom prst="rect">
              <a:avLst/>
            </a:prstGeom>
          </p:spPr>
        </p:pic>
        <p:sp>
          <p:nvSpPr>
            <p:cNvPr id="20" name="Rectangle 19"/>
            <p:cNvSpPr/>
            <p:nvPr/>
          </p:nvSpPr>
          <p:spPr>
            <a:xfrm>
              <a:off x="1716179" y="5531793"/>
              <a:ext cx="9071329" cy="584775"/>
            </a:xfrm>
            <a:prstGeom prst="rect">
              <a:avLst/>
            </a:prstGeom>
          </p:spPr>
          <p:txBody>
            <a:bodyPr wrap="none">
              <a:spAutoFit/>
            </a:bodyPr>
            <a:lstStyle/>
            <a:p>
              <a:pPr defTabSz="932472" fontAlgn="base">
                <a:spcBef>
                  <a:spcPct val="0"/>
                </a:spcBef>
                <a:spcAft>
                  <a:spcPct val="0"/>
                </a:spcAft>
              </a:pPr>
              <a:r>
                <a:rPr lang="en-US" sz="3200" dirty="0">
                  <a:latin typeface="Segoe UI Light" panose="020B0502040204020203" pitchFamily="34" charset="0"/>
                  <a:ea typeface="Segoe UI" pitchFamily="34" charset="0"/>
                  <a:cs typeface="Segoe UI Light" panose="020B0502040204020203" pitchFamily="34" charset="0"/>
                </a:rPr>
                <a:t>Use Azure ML to Predict a Scenario Relevant to </a:t>
              </a:r>
              <a:r>
                <a:rPr lang="en-US" sz="3200" dirty="0" smtClean="0">
                  <a:latin typeface="Segoe UI Light" panose="020B0502040204020203" pitchFamily="34" charset="0"/>
                  <a:ea typeface="Segoe UI" pitchFamily="34" charset="0"/>
                  <a:cs typeface="Segoe UI Light" panose="020B0502040204020203" pitchFamily="34" charset="0"/>
                </a:rPr>
                <a:t>you!</a:t>
              </a:r>
              <a:endParaRPr lang="en-US" sz="2000" dirty="0">
                <a:latin typeface="Segoe UI Light" panose="020B0502040204020203" pitchFamily="34" charset="0"/>
                <a:ea typeface="Segoe UI" pitchFamily="34" charset="0"/>
                <a:cs typeface="Segoe UI Light" panose="020B0502040204020203" pitchFamily="34" charset="0"/>
              </a:endParaRPr>
            </a:p>
          </p:txBody>
        </p:sp>
      </p:grpSp>
    </p:spTree>
    <p:extLst>
      <p:ext uri="{BB962C8B-B14F-4D97-AF65-F5344CB8AC3E}">
        <p14:creationId xmlns:p14="http://schemas.microsoft.com/office/powerpoint/2010/main" val="36248814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Thanks for your time</a:t>
            </a:r>
            <a:endParaRPr lang="en-GB" sz="5400" dirty="0">
              <a:solidFill>
                <a:schemeClr val="bg1"/>
              </a:solidFill>
              <a:latin typeface="Segoe UI Light" panose="020B0502040204020203" pitchFamily="34" charset="0"/>
              <a:cs typeface="Segoe UI Light" panose="020B0502040204020203" pitchFamily="34" charset="0"/>
            </a:endParaRPr>
          </a:p>
        </p:txBody>
      </p:sp>
      <p:grpSp>
        <p:nvGrpSpPr>
          <p:cNvPr id="25" name="Group 24"/>
          <p:cNvGrpSpPr/>
          <p:nvPr/>
        </p:nvGrpSpPr>
        <p:grpSpPr>
          <a:xfrm>
            <a:off x="524369" y="4297042"/>
            <a:ext cx="6752647" cy="2379927"/>
            <a:chOff x="542456" y="4360984"/>
            <a:chExt cx="6752647" cy="2379927"/>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2456" y="4360984"/>
              <a:ext cx="1814600" cy="2379927"/>
            </a:xfrm>
            <a:prstGeom prst="rect">
              <a:avLst/>
            </a:prstGeom>
          </p:spPr>
        </p:pic>
        <p:grpSp>
          <p:nvGrpSpPr>
            <p:cNvPr id="17" name="Group 16"/>
            <p:cNvGrpSpPr/>
            <p:nvPr/>
          </p:nvGrpSpPr>
          <p:grpSpPr>
            <a:xfrm>
              <a:off x="2736501" y="4771869"/>
              <a:ext cx="720132" cy="1558156"/>
              <a:chOff x="2736501" y="2227603"/>
              <a:chExt cx="720132" cy="1558156"/>
            </a:xfrm>
          </p:grpSpPr>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6501" y="2227603"/>
                <a:ext cx="720132" cy="720132"/>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6501" y="3065627"/>
                <a:ext cx="720132" cy="720132"/>
              </a:xfrm>
              <a:prstGeom prst="rect">
                <a:avLst/>
              </a:prstGeom>
            </p:spPr>
          </p:pic>
        </p:grpSp>
        <p:sp>
          <p:nvSpPr>
            <p:cNvPr id="21" name="TextBox 20"/>
            <p:cNvSpPr txBox="1"/>
            <p:nvPr/>
          </p:nvSpPr>
          <p:spPr>
            <a:xfrm>
              <a:off x="3607358" y="4947269"/>
              <a:ext cx="3687745" cy="369332"/>
            </a:xfrm>
            <a:prstGeom prst="rect">
              <a:avLst/>
            </a:prstGeom>
            <a:noFill/>
          </p:spPr>
          <p:txBody>
            <a:bodyPr wrap="square" rtlCol="0">
              <a:spAutoFit/>
            </a:bodyPr>
            <a:lstStyle/>
            <a:p>
              <a:r>
                <a:rPr lang="en-GB" dirty="0" smtClean="0">
                  <a:latin typeface="Segoe UI Light" panose="020B0502040204020203" pitchFamily="34" charset="0"/>
                  <a:cs typeface="Segoe UI Light" panose="020B0502040204020203" pitchFamily="34" charset="0"/>
                </a:rPr>
                <a:t>Andrew.fryer@microsoft.com</a:t>
              </a:r>
              <a:endParaRPr lang="en-GB" dirty="0">
                <a:latin typeface="Segoe UI Light" panose="020B0502040204020203" pitchFamily="34" charset="0"/>
                <a:cs typeface="Segoe UI Light" panose="020B0502040204020203" pitchFamily="34" charset="0"/>
              </a:endParaRPr>
            </a:p>
          </p:txBody>
        </p:sp>
        <p:sp>
          <p:nvSpPr>
            <p:cNvPr id="23" name="TextBox 22"/>
            <p:cNvSpPr txBox="1"/>
            <p:nvPr/>
          </p:nvSpPr>
          <p:spPr>
            <a:xfrm>
              <a:off x="3607357" y="5785293"/>
              <a:ext cx="3687745" cy="369332"/>
            </a:xfrm>
            <a:prstGeom prst="rect">
              <a:avLst/>
            </a:prstGeom>
            <a:noFill/>
          </p:spPr>
          <p:txBody>
            <a:bodyPr wrap="square" rtlCol="0">
              <a:spAutoFit/>
            </a:bodyPr>
            <a:lstStyle/>
            <a:p>
              <a:r>
                <a:rPr lang="en-GB" dirty="0" smtClean="0">
                  <a:latin typeface="Segoe UI Light" panose="020B0502040204020203" pitchFamily="34" charset="0"/>
                  <a:cs typeface="Segoe UI Light" panose="020B0502040204020203" pitchFamily="34" charset="0"/>
                </a:rPr>
                <a:t>@</a:t>
              </a:r>
              <a:r>
                <a:rPr lang="en-GB" dirty="0" err="1" smtClean="0">
                  <a:latin typeface="Segoe UI Light" panose="020B0502040204020203" pitchFamily="34" charset="0"/>
                  <a:cs typeface="Segoe UI Light" panose="020B0502040204020203" pitchFamily="34" charset="0"/>
                </a:rPr>
                <a:t>DeepFat</a:t>
              </a:r>
              <a:endParaRPr lang="en-GB" dirty="0">
                <a:latin typeface="Segoe UI Light" panose="020B0502040204020203" pitchFamily="34" charset="0"/>
                <a:cs typeface="Segoe UI Light" panose="020B0502040204020203" pitchFamily="34" charset="0"/>
              </a:endParaRPr>
            </a:p>
          </p:txBody>
        </p:sp>
      </p:grpSp>
      <p:grpSp>
        <p:nvGrpSpPr>
          <p:cNvPr id="24" name="Group 23"/>
          <p:cNvGrpSpPr/>
          <p:nvPr/>
        </p:nvGrpSpPr>
        <p:grpSpPr>
          <a:xfrm>
            <a:off x="367891" y="1792865"/>
            <a:ext cx="6909126" cy="2380881"/>
            <a:chOff x="385977" y="1868992"/>
            <a:chExt cx="6909126" cy="2380881"/>
          </a:xfrm>
        </p:grpSpPr>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977" y="1868992"/>
              <a:ext cx="2127559" cy="2380881"/>
            </a:xfrm>
            <a:prstGeom prst="rect">
              <a:avLst/>
            </a:prstGeom>
            <a:effectLst>
              <a:softEdge rad="0"/>
            </a:effectLst>
          </p:spPr>
        </p:pic>
        <p:grpSp>
          <p:nvGrpSpPr>
            <p:cNvPr id="16" name="Group 15"/>
            <p:cNvGrpSpPr/>
            <p:nvPr/>
          </p:nvGrpSpPr>
          <p:grpSpPr>
            <a:xfrm>
              <a:off x="2736501" y="2280354"/>
              <a:ext cx="720132" cy="1558156"/>
              <a:chOff x="2736501" y="2227603"/>
              <a:chExt cx="720132" cy="1558156"/>
            </a:xfrm>
          </p:grpSpPr>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6501" y="2227603"/>
                <a:ext cx="720132" cy="720132"/>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6501" y="3065627"/>
                <a:ext cx="720132" cy="720132"/>
              </a:xfrm>
              <a:prstGeom prst="rect">
                <a:avLst/>
              </a:prstGeom>
            </p:spPr>
          </p:pic>
        </p:grpSp>
        <p:sp>
          <p:nvSpPr>
            <p:cNvPr id="20" name="TextBox 19"/>
            <p:cNvSpPr txBox="1"/>
            <p:nvPr/>
          </p:nvSpPr>
          <p:spPr>
            <a:xfrm>
              <a:off x="3607358" y="2455754"/>
              <a:ext cx="3687745" cy="369332"/>
            </a:xfrm>
            <a:prstGeom prst="rect">
              <a:avLst/>
            </a:prstGeom>
            <a:noFill/>
          </p:spPr>
          <p:txBody>
            <a:bodyPr wrap="square" rtlCol="0">
              <a:spAutoFit/>
            </a:bodyPr>
            <a:lstStyle/>
            <a:p>
              <a:r>
                <a:rPr lang="en-GB" dirty="0" smtClean="0">
                  <a:latin typeface="Segoe UI Light" panose="020B0502040204020203" pitchFamily="34" charset="0"/>
                  <a:cs typeface="Segoe UI Light" panose="020B0502040204020203" pitchFamily="34" charset="0"/>
                </a:rPr>
                <a:t>amynic@microsoft.com</a:t>
              </a:r>
              <a:endParaRPr lang="en-GB" dirty="0">
                <a:latin typeface="Segoe UI Light" panose="020B0502040204020203" pitchFamily="34" charset="0"/>
                <a:cs typeface="Segoe UI Light" panose="020B0502040204020203" pitchFamily="34" charset="0"/>
              </a:endParaRPr>
            </a:p>
          </p:txBody>
        </p:sp>
        <p:sp>
          <p:nvSpPr>
            <p:cNvPr id="22" name="TextBox 21"/>
            <p:cNvSpPr txBox="1"/>
            <p:nvPr/>
          </p:nvSpPr>
          <p:spPr>
            <a:xfrm>
              <a:off x="3607357" y="3293778"/>
              <a:ext cx="3687745" cy="369332"/>
            </a:xfrm>
            <a:prstGeom prst="rect">
              <a:avLst/>
            </a:prstGeom>
            <a:noFill/>
          </p:spPr>
          <p:txBody>
            <a:bodyPr wrap="square" rtlCol="0">
              <a:spAutoFit/>
            </a:bodyPr>
            <a:lstStyle/>
            <a:p>
              <a:r>
                <a:rPr lang="en-GB" dirty="0" smtClean="0">
                  <a:latin typeface="Segoe UI Light" panose="020B0502040204020203" pitchFamily="34" charset="0"/>
                  <a:cs typeface="Segoe UI Light" panose="020B0502040204020203" pitchFamily="34" charset="0"/>
                </a:rPr>
                <a:t>@</a:t>
              </a:r>
              <a:r>
                <a:rPr lang="en-GB" dirty="0" err="1" smtClean="0">
                  <a:latin typeface="Segoe UI Light" panose="020B0502040204020203" pitchFamily="34" charset="0"/>
                  <a:cs typeface="Segoe UI Light" panose="020B0502040204020203" pitchFamily="34" charset="0"/>
                </a:rPr>
                <a:t>AmyKateNicho</a:t>
              </a:r>
              <a:endParaRPr lang="en-GB" dirty="0">
                <a:latin typeface="Segoe UI Light" panose="020B0502040204020203" pitchFamily="34" charset="0"/>
                <a:cs typeface="Segoe UI Light" panose="020B0502040204020203" pitchFamily="34" charset="0"/>
              </a:endParaRPr>
            </a:p>
          </p:txBody>
        </p:sp>
      </p:grpSp>
      <p:sp>
        <p:nvSpPr>
          <p:cNvPr id="29" name="TextBox 28"/>
          <p:cNvSpPr txBox="1"/>
          <p:nvPr/>
        </p:nvSpPr>
        <p:spPr>
          <a:xfrm>
            <a:off x="6737130" y="2727050"/>
            <a:ext cx="5108028" cy="3016210"/>
          </a:xfrm>
          <a:prstGeom prst="rect">
            <a:avLst/>
          </a:prstGeom>
          <a:noFill/>
          <a:ln w="28575">
            <a:solidFill>
              <a:srgbClr val="00A4EF"/>
            </a:solidFill>
          </a:ln>
        </p:spPr>
        <p:txBody>
          <a:bodyPr wrap="square" rtlCol="0">
            <a:spAutoFit/>
          </a:bodyPr>
          <a:lstStyle/>
          <a:p>
            <a:r>
              <a:rPr lang="en-GB" sz="2800" dirty="0" smtClean="0">
                <a:latin typeface="Segoe UI Light" panose="020B0502040204020203" pitchFamily="34" charset="0"/>
                <a:cs typeface="Segoe UI Light" panose="020B0502040204020203" pitchFamily="34" charset="0"/>
              </a:rPr>
              <a:t>Useful Links:</a:t>
            </a:r>
          </a:p>
          <a:p>
            <a:endParaRPr lang="en-GB" dirty="0">
              <a:latin typeface="Segoe UI Light" panose="020B0502040204020203" pitchFamily="34" charset="0"/>
              <a:cs typeface="Segoe UI Light" panose="020B0502040204020203" pitchFamily="34" charset="0"/>
            </a:endParaRPr>
          </a:p>
          <a:p>
            <a:r>
              <a:rPr lang="en-GB" dirty="0" smtClean="0">
                <a:latin typeface="Segoe UI Light" panose="020B0502040204020203" pitchFamily="34" charset="0"/>
                <a:cs typeface="Segoe UI Light" panose="020B0502040204020203" pitchFamily="34" charset="0"/>
                <a:hlinkClick r:id="rId7"/>
              </a:rPr>
              <a:t>http://azure.microsoft.com/</a:t>
            </a:r>
            <a:r>
              <a:rPr lang="en-GB" dirty="0" smtClean="0">
                <a:latin typeface="Segoe UI Light" panose="020B0502040204020203" pitchFamily="34" charset="0"/>
                <a:cs typeface="Segoe UI Light" panose="020B0502040204020203" pitchFamily="34" charset="0"/>
              </a:rPr>
              <a:t> - sign up for your trial</a:t>
            </a:r>
          </a:p>
          <a:p>
            <a:endParaRPr lang="en-GB" dirty="0">
              <a:latin typeface="Segoe UI Light" panose="020B0502040204020203" pitchFamily="34" charset="0"/>
              <a:cs typeface="Segoe UI Light" panose="020B0502040204020203" pitchFamily="34" charset="0"/>
            </a:endParaRPr>
          </a:p>
          <a:p>
            <a:r>
              <a:rPr lang="en-GB" dirty="0">
                <a:latin typeface="Segoe UI Light" panose="020B0502040204020203" pitchFamily="34" charset="0"/>
                <a:cs typeface="Segoe UI Light" panose="020B0502040204020203" pitchFamily="34" charset="0"/>
                <a:hlinkClick r:id="rId8"/>
              </a:rPr>
              <a:t>https://studio.azureml.net</a:t>
            </a:r>
            <a:r>
              <a:rPr lang="en-GB" dirty="0" smtClean="0">
                <a:latin typeface="Segoe UI Light" panose="020B0502040204020203" pitchFamily="34" charset="0"/>
                <a:cs typeface="Segoe UI Light" panose="020B0502040204020203" pitchFamily="34" charset="0"/>
                <a:hlinkClick r:id="rId8"/>
              </a:rPr>
              <a:t>/</a:t>
            </a:r>
            <a:r>
              <a:rPr lang="en-GB" dirty="0" smtClean="0">
                <a:latin typeface="Segoe UI Light" panose="020B0502040204020203" pitchFamily="34" charset="0"/>
                <a:cs typeface="Segoe UI Light" panose="020B0502040204020203" pitchFamily="34" charset="0"/>
              </a:rPr>
              <a:t> - log into the studio</a:t>
            </a:r>
          </a:p>
          <a:p>
            <a:endParaRPr lang="en-GB" dirty="0">
              <a:latin typeface="Segoe UI Light" panose="020B0502040204020203" pitchFamily="34" charset="0"/>
              <a:cs typeface="Segoe UI Light" panose="020B0502040204020203" pitchFamily="34" charset="0"/>
            </a:endParaRPr>
          </a:p>
          <a:p>
            <a:r>
              <a:rPr lang="en-GB" dirty="0">
                <a:latin typeface="Segoe UI Light" panose="020B0502040204020203" pitchFamily="34" charset="0"/>
                <a:cs typeface="Segoe UI Light" panose="020B0502040204020203" pitchFamily="34" charset="0"/>
                <a:hlinkClick r:id="rId9"/>
              </a:rPr>
              <a:t>https</a:t>
            </a:r>
            <a:r>
              <a:rPr lang="en-GB" dirty="0" smtClean="0">
                <a:latin typeface="Segoe UI Light" panose="020B0502040204020203" pitchFamily="34" charset="0"/>
                <a:cs typeface="Segoe UI Light" panose="020B0502040204020203" pitchFamily="34" charset="0"/>
                <a:hlinkClick r:id="rId9"/>
              </a:rPr>
              <a:t>://gallery.azureml.net/</a:t>
            </a:r>
            <a:r>
              <a:rPr lang="en-GB" dirty="0" smtClean="0">
                <a:latin typeface="Segoe UI Light" panose="020B0502040204020203" pitchFamily="34" charset="0"/>
                <a:cs typeface="Segoe UI Light" panose="020B0502040204020203" pitchFamily="34" charset="0"/>
              </a:rPr>
              <a:t> - check out the gallery</a:t>
            </a:r>
          </a:p>
          <a:p>
            <a:endParaRPr lang="en-GB" dirty="0">
              <a:latin typeface="Segoe UI Light" panose="020B0502040204020203" pitchFamily="34" charset="0"/>
              <a:cs typeface="Segoe UI Light" panose="020B0502040204020203" pitchFamily="34" charset="0"/>
            </a:endParaRPr>
          </a:p>
          <a:p>
            <a:r>
              <a:rPr lang="en-GB" u="sng" dirty="0">
                <a:latin typeface="Segoe UI Light" panose="020B0502040204020203" pitchFamily="34" charset="0"/>
                <a:cs typeface="Segoe UI Light" panose="020B0502040204020203" pitchFamily="34" charset="0"/>
                <a:hlinkClick r:id="rId10"/>
              </a:rPr>
              <a:t>http://</a:t>
            </a:r>
            <a:r>
              <a:rPr lang="en-GB" u="sng" dirty="0" smtClean="0">
                <a:latin typeface="Segoe UI Light" panose="020B0502040204020203" pitchFamily="34" charset="0"/>
                <a:cs typeface="Segoe UI Light" panose="020B0502040204020203" pitchFamily="34" charset="0"/>
                <a:hlinkClick r:id="rId10"/>
              </a:rPr>
              <a:t>1drv.ms/1ybK15J</a:t>
            </a:r>
            <a:r>
              <a:rPr lang="en-GB" u="sng" dirty="0" smtClean="0">
                <a:latin typeface="Segoe UI Light" panose="020B0502040204020203" pitchFamily="34" charset="0"/>
                <a:cs typeface="Segoe UI Light" panose="020B0502040204020203" pitchFamily="34" charset="0"/>
              </a:rPr>
              <a:t> </a:t>
            </a:r>
            <a:r>
              <a:rPr lang="en-GB" dirty="0" smtClean="0">
                <a:latin typeface="Segoe UI Light" panose="020B0502040204020203" pitchFamily="34" charset="0"/>
                <a:cs typeface="Segoe UI Light" panose="020B0502040204020203" pitchFamily="34" charset="0"/>
              </a:rPr>
              <a:t>- download the lab guide</a:t>
            </a:r>
          </a:p>
          <a:p>
            <a:endParaRPr lang="en-GB" dirty="0"/>
          </a:p>
        </p:txBody>
      </p:sp>
      <p:pic>
        <p:nvPicPr>
          <p:cNvPr id="26" name="Picture 25"/>
          <p:cNvPicPr>
            <a:picLocks noChangeAspect="1"/>
          </p:cNvPicPr>
          <p:nvPr/>
        </p:nvPicPr>
        <p:blipFill rotWithShape="1">
          <a:blip r:embed="rId11"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spTree>
    <p:extLst>
      <p:ext uri="{BB962C8B-B14F-4D97-AF65-F5344CB8AC3E}">
        <p14:creationId xmlns:p14="http://schemas.microsoft.com/office/powerpoint/2010/main" val="367511594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What is Machine Learning (ML)</a:t>
            </a:r>
            <a:endParaRPr lang="en-GB" sz="5400" dirty="0">
              <a:solidFill>
                <a:schemeClr val="bg1"/>
              </a:solidFill>
              <a:latin typeface="Segoe UI Light" panose="020B0502040204020203" pitchFamily="34" charset="0"/>
              <a:cs typeface="Segoe UI Light" panose="020B0502040204020203" pitchFamily="34" charset="0"/>
            </a:endParaRPr>
          </a:p>
        </p:txBody>
      </p:sp>
      <p:sp>
        <p:nvSpPr>
          <p:cNvPr id="41" name="TextBox 3"/>
          <p:cNvSpPr txBox="1"/>
          <p:nvPr/>
        </p:nvSpPr>
        <p:spPr>
          <a:xfrm>
            <a:off x="5031074" y="2232315"/>
            <a:ext cx="7018686" cy="646331"/>
          </a:xfrm>
          <a:prstGeom prst="rect">
            <a:avLst/>
          </a:prstGeom>
          <a:noFill/>
        </p:spPr>
        <p:txBody>
          <a:bodyPr wrap="square" rtlCol="0">
            <a:spAutoFit/>
          </a:bodyPr>
          <a:lstStyle/>
          <a:p>
            <a:r>
              <a:rPr lang="en-GB" sz="3600" b="1" dirty="0">
                <a:solidFill>
                  <a:srgbClr val="00A4EF"/>
                </a:solidFill>
                <a:latin typeface="Segoe UI Light" panose="020B0502040204020203" pitchFamily="34" charset="0"/>
                <a:cs typeface="Segoe UI Light" panose="020B0502040204020203" pitchFamily="34" charset="0"/>
              </a:rPr>
              <a:t>Solve</a:t>
            </a:r>
            <a:r>
              <a:rPr lang="en-GB" sz="3200" dirty="0">
                <a:solidFill>
                  <a:prstClr val="black"/>
                </a:solidFill>
                <a:latin typeface="Segoe UI Light" panose="020B0502040204020203" pitchFamily="34" charset="0"/>
                <a:cs typeface="Segoe UI Light" panose="020B0502040204020203" pitchFamily="34" charset="0"/>
              </a:rPr>
              <a:t> extremely </a:t>
            </a:r>
            <a:r>
              <a:rPr lang="en-GB" sz="3600" b="1" dirty="0">
                <a:solidFill>
                  <a:srgbClr val="00A4EF"/>
                </a:solidFill>
                <a:latin typeface="Segoe UI Light" panose="020B0502040204020203" pitchFamily="34" charset="0"/>
                <a:cs typeface="Segoe UI Light" panose="020B0502040204020203" pitchFamily="34" charset="0"/>
              </a:rPr>
              <a:t>hard problems</a:t>
            </a:r>
            <a:endParaRPr lang="en-GB" sz="3200" b="1" dirty="0">
              <a:solidFill>
                <a:srgbClr val="00A4EF"/>
              </a:solidFill>
              <a:latin typeface="Segoe UI Light" panose="020B0502040204020203" pitchFamily="34" charset="0"/>
              <a:cs typeface="Segoe UI Light" panose="020B0502040204020203" pitchFamily="34" charset="0"/>
            </a:endParaRPr>
          </a:p>
        </p:txBody>
      </p:sp>
      <p:sp>
        <p:nvSpPr>
          <p:cNvPr id="42" name="TextBox 4"/>
          <p:cNvSpPr txBox="1"/>
          <p:nvPr/>
        </p:nvSpPr>
        <p:spPr>
          <a:xfrm>
            <a:off x="5031074" y="3607311"/>
            <a:ext cx="7018686" cy="646331"/>
          </a:xfrm>
          <a:prstGeom prst="rect">
            <a:avLst/>
          </a:prstGeom>
          <a:noFill/>
        </p:spPr>
        <p:txBody>
          <a:bodyPr wrap="square" rtlCol="0">
            <a:spAutoFit/>
          </a:bodyPr>
          <a:lstStyle/>
          <a:p>
            <a:r>
              <a:rPr lang="en-GB" sz="3200" dirty="0">
                <a:solidFill>
                  <a:prstClr val="black"/>
                </a:solidFill>
                <a:latin typeface="Segoe UI Light" panose="020B0502040204020203" pitchFamily="34" charset="0"/>
                <a:cs typeface="Segoe UI Light" panose="020B0502040204020203" pitchFamily="34" charset="0"/>
              </a:rPr>
              <a:t>Extract more </a:t>
            </a:r>
            <a:r>
              <a:rPr lang="en-GB" sz="3600" b="1" dirty="0">
                <a:solidFill>
                  <a:srgbClr val="00A4EF"/>
                </a:solidFill>
                <a:latin typeface="Segoe UI Light" panose="020B0502040204020203" pitchFamily="34" charset="0"/>
                <a:cs typeface="Segoe UI Light" panose="020B0502040204020203" pitchFamily="34" charset="0"/>
              </a:rPr>
              <a:t>value from Big Data</a:t>
            </a:r>
          </a:p>
        </p:txBody>
      </p:sp>
      <p:sp>
        <p:nvSpPr>
          <p:cNvPr id="43" name="TextBox 5"/>
          <p:cNvSpPr txBox="1"/>
          <p:nvPr/>
        </p:nvSpPr>
        <p:spPr>
          <a:xfrm>
            <a:off x="5031074" y="4982308"/>
            <a:ext cx="7018686" cy="646331"/>
          </a:xfrm>
          <a:prstGeom prst="rect">
            <a:avLst/>
          </a:prstGeom>
          <a:noFill/>
        </p:spPr>
        <p:txBody>
          <a:bodyPr wrap="square" rtlCol="0">
            <a:spAutoFit/>
          </a:bodyPr>
          <a:lstStyle/>
          <a:p>
            <a:r>
              <a:rPr lang="en-GB" sz="3200" dirty="0">
                <a:solidFill>
                  <a:prstClr val="black"/>
                </a:solidFill>
                <a:latin typeface="Segoe UI Light" panose="020B0502040204020203" pitchFamily="34" charset="0"/>
                <a:cs typeface="Segoe UI Light" panose="020B0502040204020203" pitchFamily="34" charset="0"/>
              </a:rPr>
              <a:t>Drive a shift in </a:t>
            </a:r>
            <a:r>
              <a:rPr lang="en-GB" sz="3600" b="1" dirty="0">
                <a:solidFill>
                  <a:srgbClr val="00A4EF"/>
                </a:solidFill>
                <a:latin typeface="Segoe UI Light" panose="020B0502040204020203" pitchFamily="34" charset="0"/>
                <a:cs typeface="Segoe UI Light" panose="020B0502040204020203" pitchFamily="34" charset="0"/>
              </a:rPr>
              <a:t>business analytics</a:t>
            </a:r>
            <a:endParaRPr lang="en-GB" sz="3200" b="1" dirty="0">
              <a:solidFill>
                <a:srgbClr val="00A4EF"/>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459" y="2457179"/>
            <a:ext cx="4066499" cy="2946594"/>
          </a:xfrm>
          <a:prstGeom prst="rect">
            <a:avLst/>
          </a:prstGeom>
        </p:spPr>
      </p:pic>
    </p:spTree>
    <p:extLst>
      <p:ext uri="{BB962C8B-B14F-4D97-AF65-F5344CB8AC3E}">
        <p14:creationId xmlns:p14="http://schemas.microsoft.com/office/powerpoint/2010/main" val="262850437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p:nvPr>
        </p:nvSpPr>
        <p:spPr>
          <a:xfrm>
            <a:off x="114719" y="104753"/>
            <a:ext cx="10515600" cy="1325563"/>
          </a:xfrm>
        </p:spPr>
        <p:txBody>
          <a:bodyPr>
            <a:normAutofit/>
          </a:bodyPr>
          <a:lstStyle/>
          <a:p>
            <a:r>
              <a:rPr lang="en-GB" sz="5400" dirty="0">
                <a:solidFill>
                  <a:schemeClr val="bg1"/>
                </a:solidFill>
                <a:latin typeface="Segoe UI Light" panose="020B0502040204020203" pitchFamily="34" charset="0"/>
                <a:cs typeface="Segoe UI Light" panose="020B0502040204020203" pitchFamily="34" charset="0"/>
              </a:rPr>
              <a:t>What is Machine Learning (ML)</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3251" y="4431404"/>
            <a:ext cx="1828800" cy="18288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1922213"/>
            <a:ext cx="1828800" cy="1828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949" y="1922213"/>
            <a:ext cx="1828800" cy="182880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1600" y="4431404"/>
            <a:ext cx="1828800" cy="182880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53251" y="1922213"/>
            <a:ext cx="1828800" cy="1828800"/>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5949" y="4431404"/>
            <a:ext cx="1828800" cy="1828800"/>
          </a:xfrm>
          <a:prstGeom prst="rect">
            <a:avLst/>
          </a:prstGeom>
        </p:spPr>
      </p:pic>
      <p:pic>
        <p:nvPicPr>
          <p:cNvPr id="11" name="Picture 10"/>
          <p:cNvPicPr>
            <a:picLocks noChangeAspect="1"/>
          </p:cNvPicPr>
          <p:nvPr/>
        </p:nvPicPr>
        <p:blipFill rotWithShape="1">
          <a:blip r:embed="rId9"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spTree>
    <p:extLst>
      <p:ext uri="{BB962C8B-B14F-4D97-AF65-F5344CB8AC3E}">
        <p14:creationId xmlns:p14="http://schemas.microsoft.com/office/powerpoint/2010/main" val="4286201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p:cNvCxnSpPr/>
          <p:nvPr/>
        </p:nvCxnSpPr>
        <p:spPr>
          <a:xfrm>
            <a:off x="4593419" y="3299852"/>
            <a:ext cx="925032" cy="1"/>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Rectangle 31"/>
          <p:cNvSpPr/>
          <p:nvPr/>
        </p:nvSpPr>
        <p:spPr>
          <a:xfrm>
            <a:off x="2319102" y="2665150"/>
            <a:ext cx="2593948" cy="889135"/>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Business Knowledge</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82" name="Rectangle 19"/>
          <p:cNvSpPr/>
          <p:nvPr/>
        </p:nvSpPr>
        <p:spPr>
          <a:xfrm>
            <a:off x="2319102" y="3942070"/>
            <a:ext cx="2593947" cy="918994"/>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Data Preparation</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80" name="Rectangle 15"/>
          <p:cNvSpPr/>
          <p:nvPr/>
        </p:nvSpPr>
        <p:spPr>
          <a:xfrm>
            <a:off x="2319102" y="5271244"/>
            <a:ext cx="2593946" cy="579414"/>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Modelling</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78" name="Rectangle 14"/>
          <p:cNvSpPr/>
          <p:nvPr/>
        </p:nvSpPr>
        <p:spPr>
          <a:xfrm>
            <a:off x="5472315" y="5909289"/>
            <a:ext cx="2593947" cy="575047"/>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Evaluation</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72" name="Rectangle 11"/>
          <p:cNvSpPr/>
          <p:nvPr/>
        </p:nvSpPr>
        <p:spPr>
          <a:xfrm>
            <a:off x="5472316" y="2665150"/>
            <a:ext cx="2593947" cy="90562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Data Understanding</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63" name="Rectangle 4"/>
          <p:cNvSpPr/>
          <p:nvPr/>
        </p:nvSpPr>
        <p:spPr>
          <a:xfrm>
            <a:off x="208993" y="1799368"/>
            <a:ext cx="1504709" cy="579415"/>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prstClr val="white"/>
                </a:solidFill>
                <a:latin typeface="Segoe UI Light" panose="020B0502040204020203" pitchFamily="34" charset="0"/>
                <a:cs typeface="Segoe UI Light" panose="020B0502040204020203" pitchFamily="34" charset="0"/>
              </a:rPr>
              <a:t>Idea</a:t>
            </a:r>
          </a:p>
        </p:txBody>
      </p:sp>
      <p:sp>
        <p:nvSpPr>
          <p:cNvPr id="66" name="Rectangle 8"/>
          <p:cNvSpPr/>
          <p:nvPr/>
        </p:nvSpPr>
        <p:spPr>
          <a:xfrm>
            <a:off x="208992" y="2817975"/>
            <a:ext cx="1504709" cy="59740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prstClr val="white"/>
                </a:solidFill>
                <a:latin typeface="Segoe UI Light" panose="020B0502040204020203" pitchFamily="34" charset="0"/>
                <a:cs typeface="Segoe UI Light" panose="020B0502040204020203" pitchFamily="34" charset="0"/>
              </a:rPr>
              <a:t>Data</a:t>
            </a:r>
          </a:p>
        </p:txBody>
      </p:sp>
      <p:sp>
        <p:nvSpPr>
          <p:cNvPr id="87" name="Rectangle 41"/>
          <p:cNvSpPr/>
          <p:nvPr/>
        </p:nvSpPr>
        <p:spPr>
          <a:xfrm>
            <a:off x="8959396" y="5909289"/>
            <a:ext cx="2978390" cy="579415"/>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prstClr val="white"/>
                </a:solidFill>
                <a:latin typeface="Segoe UI Light" panose="020B0502040204020203" pitchFamily="34" charset="0"/>
                <a:cs typeface="Segoe UI Light" panose="020B0502040204020203" pitchFamily="34" charset="0"/>
              </a:rPr>
              <a:t>Publish</a:t>
            </a:r>
          </a:p>
        </p:txBody>
      </p:sp>
      <p:cxnSp>
        <p:nvCxnSpPr>
          <p:cNvPr id="89" name="Straight Arrow Connector 44"/>
          <p:cNvCxnSpPr>
            <a:stCxn id="63" idx="2"/>
            <a:endCxn id="66" idx="0"/>
          </p:cNvCxnSpPr>
          <p:nvPr/>
        </p:nvCxnSpPr>
        <p:spPr>
          <a:xfrm flipH="1">
            <a:off x="961347" y="2378783"/>
            <a:ext cx="1" cy="439192"/>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45"/>
          <p:cNvCxnSpPr>
            <a:stCxn id="66" idx="3"/>
            <a:endCxn id="84" idx="1"/>
          </p:cNvCxnSpPr>
          <p:nvPr/>
        </p:nvCxnSpPr>
        <p:spPr>
          <a:xfrm flipV="1">
            <a:off x="1713701" y="3109718"/>
            <a:ext cx="605401" cy="6962"/>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47"/>
          <p:cNvCxnSpPr>
            <a:stCxn id="84" idx="2"/>
            <a:endCxn id="82" idx="0"/>
          </p:cNvCxnSpPr>
          <p:nvPr/>
        </p:nvCxnSpPr>
        <p:spPr>
          <a:xfrm>
            <a:off x="3616076" y="3554285"/>
            <a:ext cx="0" cy="387785"/>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51"/>
          <p:cNvCxnSpPr>
            <a:endCxn id="87" idx="1"/>
          </p:cNvCxnSpPr>
          <p:nvPr/>
        </p:nvCxnSpPr>
        <p:spPr>
          <a:xfrm flipH="1">
            <a:off x="8959396" y="6198997"/>
            <a:ext cx="578078" cy="0"/>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47"/>
          <p:cNvCxnSpPr>
            <a:stCxn id="82" idx="2"/>
            <a:endCxn id="80" idx="0"/>
          </p:cNvCxnSpPr>
          <p:nvPr/>
        </p:nvCxnSpPr>
        <p:spPr>
          <a:xfrm flipH="1">
            <a:off x="3616075" y="4861064"/>
            <a:ext cx="1" cy="410180"/>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5"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Machine Learning Process Model</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cxnSp>
        <p:nvCxnSpPr>
          <p:cNvPr id="26" name="Straight Arrow Connector 45"/>
          <p:cNvCxnSpPr>
            <a:endCxn id="87" idx="1"/>
          </p:cNvCxnSpPr>
          <p:nvPr/>
        </p:nvCxnSpPr>
        <p:spPr>
          <a:xfrm>
            <a:off x="8034364" y="6198996"/>
            <a:ext cx="925032" cy="1"/>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80" idx="2"/>
            <a:endCxn id="78" idx="1"/>
          </p:cNvCxnSpPr>
          <p:nvPr/>
        </p:nvCxnSpPr>
        <p:spPr>
          <a:xfrm rot="16200000" flipH="1">
            <a:off x="4371118" y="5095615"/>
            <a:ext cx="346155" cy="1856240"/>
          </a:xfrm>
          <a:prstGeom prst="bentConnector2">
            <a:avLst/>
          </a:prstGeom>
          <a:ln w="28575">
            <a:solidFill>
              <a:srgbClr val="00A4EF"/>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5"/>
          <p:cNvCxnSpPr/>
          <p:nvPr/>
        </p:nvCxnSpPr>
        <p:spPr>
          <a:xfrm rot="10800000">
            <a:off x="4910003" y="2982500"/>
            <a:ext cx="925032" cy="1"/>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7"/>
          <p:cNvCxnSpPr>
            <a:stCxn id="78" idx="0"/>
            <a:endCxn id="72" idx="2"/>
          </p:cNvCxnSpPr>
          <p:nvPr/>
        </p:nvCxnSpPr>
        <p:spPr>
          <a:xfrm flipV="1">
            <a:off x="6769289" y="3570779"/>
            <a:ext cx="1" cy="2338510"/>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0" y="6461332"/>
            <a:ext cx="2764465" cy="338554"/>
          </a:xfrm>
          <a:prstGeom prst="rect">
            <a:avLst/>
          </a:prstGeom>
          <a:noFill/>
        </p:spPr>
        <p:txBody>
          <a:bodyPr wrap="square" rtlCol="0">
            <a:spAutoFit/>
          </a:bodyPr>
          <a:lstStyle/>
          <a:p>
            <a:r>
              <a:rPr lang="en-GB" sz="1600" i="1" dirty="0" smtClean="0">
                <a:solidFill>
                  <a:srgbClr val="00A4EF"/>
                </a:solidFill>
              </a:rPr>
              <a:t>Based on the </a:t>
            </a:r>
            <a:r>
              <a:rPr lang="en-GB" sz="1600" i="1" dirty="0" smtClean="0">
                <a:solidFill>
                  <a:srgbClr val="00A4EF"/>
                </a:solidFill>
                <a:hlinkClick r:id="rId4"/>
              </a:rPr>
              <a:t>CRISP-DM Model</a:t>
            </a:r>
            <a:endParaRPr lang="en-GB" sz="1600" i="1" dirty="0">
              <a:solidFill>
                <a:srgbClr val="00A4EF"/>
              </a:solidFill>
            </a:endParaRPr>
          </a:p>
        </p:txBody>
      </p:sp>
    </p:spTree>
    <p:extLst>
      <p:ext uri="{BB962C8B-B14F-4D97-AF65-F5344CB8AC3E}">
        <p14:creationId xmlns:p14="http://schemas.microsoft.com/office/powerpoint/2010/main" val="72858160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2760" y="1894386"/>
            <a:ext cx="4144108" cy="4247317"/>
          </a:xfrm>
          <a:prstGeom prst="rect">
            <a:avLst/>
          </a:prstGeom>
        </p:spPr>
        <p:txBody>
          <a:bodyPr wrap="square">
            <a:spAutoFit/>
          </a:bodyPr>
          <a:lstStyle/>
          <a:p>
            <a:pPr marL="342900" indent="-342900">
              <a:spcAft>
                <a:spcPts val="1800"/>
              </a:spcAft>
              <a:buClr>
                <a:srgbClr val="00A4EF"/>
              </a:buClr>
              <a:buFont typeface="Segoe UI Light" panose="020B0502040204020203" pitchFamily="34" charset="0"/>
              <a:buChar char="•"/>
            </a:pPr>
            <a:r>
              <a:rPr lang="en-US" sz="2000" dirty="0" smtClean="0">
                <a:latin typeface="Segoe UI Light" panose="020B0502040204020203" pitchFamily="34" charset="0"/>
                <a:cs typeface="Segoe UI Light" panose="020B0502040204020203" pitchFamily="34" charset="0"/>
              </a:rPr>
              <a:t>Fully managed cloud service</a:t>
            </a:r>
          </a:p>
          <a:p>
            <a:pPr marL="342900" indent="-342900">
              <a:spcAft>
                <a:spcPts val="1800"/>
              </a:spcAft>
              <a:buClr>
                <a:srgbClr val="00A4EF"/>
              </a:buClr>
              <a:buFont typeface="Segoe UI Light" panose="020B0502040204020203" pitchFamily="34" charset="0"/>
              <a:buChar char="•"/>
            </a:pPr>
            <a:r>
              <a:rPr lang="en-US" sz="2000" dirty="0" smtClean="0">
                <a:latin typeface="Segoe UI Light" panose="020B0502040204020203" pitchFamily="34" charset="0"/>
                <a:cs typeface="Segoe UI Light" panose="020B0502040204020203" pitchFamily="34" charset="0"/>
              </a:rPr>
              <a:t>Accessed via a browser</a:t>
            </a:r>
          </a:p>
          <a:p>
            <a:pPr marL="342900" indent="-342900">
              <a:spcAft>
                <a:spcPts val="1800"/>
              </a:spcAft>
              <a:buClr>
                <a:srgbClr val="00A4EF"/>
              </a:buClr>
              <a:buFont typeface="Segoe UI Light" panose="020B0502040204020203" pitchFamily="34" charset="0"/>
              <a:buChar char="•"/>
            </a:pPr>
            <a:r>
              <a:rPr lang="en-US" sz="2000" dirty="0" smtClean="0">
                <a:latin typeface="Segoe UI Light" panose="020B0502040204020203" pitchFamily="34" charset="0"/>
                <a:cs typeface="Segoe UI Light" panose="020B0502040204020203" pitchFamily="34" charset="0"/>
              </a:rPr>
              <a:t>Best in class machine learning algorithms </a:t>
            </a:r>
          </a:p>
          <a:p>
            <a:pPr marL="342900" indent="-342900">
              <a:spcAft>
                <a:spcPts val="1800"/>
              </a:spcAft>
              <a:buClr>
                <a:srgbClr val="00A4EF"/>
              </a:buClr>
              <a:buFont typeface="Segoe UI Light" panose="020B0502040204020203" pitchFamily="34" charset="0"/>
              <a:buChar char="•"/>
            </a:pPr>
            <a:r>
              <a:rPr lang="en-US" sz="2000" dirty="0" smtClean="0">
                <a:latin typeface="Segoe UI Light" panose="020B0502040204020203" pitchFamily="34" charset="0"/>
                <a:cs typeface="Segoe UI Light" panose="020B0502040204020203" pitchFamily="34" charset="0"/>
              </a:rPr>
              <a:t>Support for R/Python/SQL</a:t>
            </a:r>
          </a:p>
          <a:p>
            <a:pPr marL="342900" indent="-342900">
              <a:spcAft>
                <a:spcPts val="1800"/>
              </a:spcAft>
              <a:buClr>
                <a:srgbClr val="00A4EF"/>
              </a:buClr>
              <a:buFont typeface="Segoe UI Light" panose="020B0502040204020203" pitchFamily="34" charset="0"/>
              <a:buChar char="•"/>
            </a:pPr>
            <a:r>
              <a:rPr lang="en-US" sz="2000" dirty="0">
                <a:latin typeface="Segoe UI Light" panose="020B0502040204020203" pitchFamily="34" charset="0"/>
                <a:cs typeface="Segoe UI Light" panose="020B0502040204020203" pitchFamily="34" charset="0"/>
              </a:rPr>
              <a:t>Collaborative data science </a:t>
            </a:r>
            <a:endParaRPr lang="en-US" sz="2000" dirty="0" smtClean="0">
              <a:latin typeface="Segoe UI Light" panose="020B0502040204020203" pitchFamily="34" charset="0"/>
              <a:cs typeface="Segoe UI Light" panose="020B0502040204020203" pitchFamily="34" charset="0"/>
            </a:endParaRPr>
          </a:p>
          <a:p>
            <a:pPr marL="342900" indent="-342900">
              <a:spcAft>
                <a:spcPts val="1800"/>
              </a:spcAft>
              <a:buClr>
                <a:srgbClr val="00A4EF"/>
              </a:buClr>
              <a:buFont typeface="Segoe UI Light" panose="020B0502040204020203" pitchFamily="34" charset="0"/>
              <a:buChar char="•"/>
            </a:pPr>
            <a:r>
              <a:rPr lang="en-US" sz="2000" dirty="0" smtClean="0">
                <a:latin typeface="Segoe UI Light" panose="020B0502040204020203" pitchFamily="34" charset="0"/>
                <a:cs typeface="Segoe UI Light" panose="020B0502040204020203" pitchFamily="34" charset="0"/>
              </a:rPr>
              <a:t>Quickly </a:t>
            </a:r>
            <a:r>
              <a:rPr lang="en-US" sz="2000" dirty="0">
                <a:latin typeface="Segoe UI Light" panose="020B0502040204020203" pitchFamily="34" charset="0"/>
                <a:cs typeface="Segoe UI Light" panose="020B0502040204020203" pitchFamily="34" charset="0"/>
              </a:rPr>
              <a:t>deploy models as web </a:t>
            </a:r>
            <a:r>
              <a:rPr lang="en-US" sz="2000" dirty="0" smtClean="0">
                <a:latin typeface="Segoe UI Light" panose="020B0502040204020203" pitchFamily="34" charset="0"/>
                <a:cs typeface="Segoe UI Light" panose="020B0502040204020203" pitchFamily="34" charset="0"/>
              </a:rPr>
              <a:t>services</a:t>
            </a:r>
          </a:p>
          <a:p>
            <a:pPr marL="342900" indent="-342900">
              <a:spcAft>
                <a:spcPts val="1800"/>
              </a:spcAft>
              <a:buClr>
                <a:srgbClr val="00A4EF"/>
              </a:buClr>
              <a:buFont typeface="Segoe UI Light" panose="020B0502040204020203" pitchFamily="34" charset="0"/>
              <a:buChar char="•"/>
            </a:pPr>
            <a:r>
              <a:rPr lang="en-US" sz="2000" dirty="0" smtClean="0">
                <a:latin typeface="Segoe UI Light" panose="020B0502040204020203" pitchFamily="34" charset="0"/>
                <a:cs typeface="Segoe UI Light" panose="020B0502040204020203" pitchFamily="34" charset="0"/>
              </a:rPr>
              <a:t>Publish to a Gallery</a:t>
            </a:r>
            <a:endParaRPr lang="en-US" sz="2000" dirty="0">
              <a:latin typeface="Segoe UI Light" panose="020B0502040204020203" pitchFamily="34" charset="0"/>
              <a:cs typeface="Segoe UI Light" panose="020B0502040204020203" pitchFamily="34" charset="0"/>
            </a:endParaRPr>
          </a:p>
        </p:txBody>
      </p:sp>
      <p:sp>
        <p:nvSpPr>
          <p:cNvPr id="7" name="Rectangle 6"/>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What is Azure ML Studio</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a:blip r:embed="rId3"/>
          <a:stretch>
            <a:fillRect/>
          </a:stretch>
        </p:blipFill>
        <p:spPr>
          <a:xfrm>
            <a:off x="4543352" y="2297631"/>
            <a:ext cx="7323875" cy="3440825"/>
          </a:xfrm>
          <a:prstGeom prst="rect">
            <a:avLst/>
          </a:prstGeom>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spTree>
    <p:extLst>
      <p:ext uri="{BB962C8B-B14F-4D97-AF65-F5344CB8AC3E}">
        <p14:creationId xmlns:p14="http://schemas.microsoft.com/office/powerpoint/2010/main" val="33988779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Available on Azure</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19" y="1700110"/>
            <a:ext cx="3016966" cy="1891101"/>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1030" y="1687608"/>
            <a:ext cx="2052976" cy="1434451"/>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4184" y="3756251"/>
            <a:ext cx="1882303" cy="2133785"/>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0372" y="3268966"/>
            <a:ext cx="1760373" cy="138696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20372" y="4823144"/>
            <a:ext cx="2225233" cy="1707028"/>
          </a:xfrm>
          <a:prstGeom prst="rect">
            <a:avLst/>
          </a:prstGeom>
        </p:spPr>
      </p:pic>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4516" y="1688492"/>
            <a:ext cx="1653683" cy="1432684"/>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719" y="3756252"/>
            <a:ext cx="1615580" cy="1539373"/>
          </a:xfrm>
          <a:prstGeom prst="rect">
            <a:avLst/>
          </a:prstGeom>
        </p:spPr>
      </p:pic>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33834" y="3295049"/>
            <a:ext cx="1360878" cy="1360878"/>
          </a:xfrm>
          <a:prstGeom prst="rect">
            <a:avLst/>
          </a:prstGeom>
        </p:spPr>
      </p:pic>
      <p:pic>
        <p:nvPicPr>
          <p:cNvPr id="30" name="Picture 2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44195" y="3275218"/>
            <a:ext cx="1667725" cy="1406929"/>
          </a:xfrm>
          <a:prstGeom prst="rect">
            <a:avLst/>
          </a:prstGeom>
        </p:spPr>
      </p:pic>
      <p:pic>
        <p:nvPicPr>
          <p:cNvPr id="31" name="Picture 3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15219" y="5742290"/>
            <a:ext cx="1396701" cy="787882"/>
          </a:xfrm>
          <a:prstGeom prst="rect">
            <a:avLst/>
          </a:prstGeom>
        </p:spPr>
      </p:pic>
      <p:pic>
        <p:nvPicPr>
          <p:cNvPr id="32" name="Picture 3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03969" y="4821880"/>
            <a:ext cx="1152886" cy="1708292"/>
          </a:xfrm>
          <a:prstGeom prst="rect">
            <a:avLst/>
          </a:prstGeom>
        </p:spPr>
      </p:pic>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15219" y="4823144"/>
            <a:ext cx="1396701" cy="832077"/>
          </a:xfrm>
          <a:prstGeom prst="rect">
            <a:avLst/>
          </a:prstGeom>
        </p:spPr>
      </p:pic>
      <p:pic>
        <p:nvPicPr>
          <p:cNvPr id="2" name="Picture 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120305" y="3591211"/>
            <a:ext cx="2879985" cy="2938961"/>
          </a:xfrm>
          <a:prstGeom prst="rect">
            <a:avLst/>
          </a:prstGeom>
        </p:spPr>
      </p:pic>
      <p:pic>
        <p:nvPicPr>
          <p:cNvPr id="18" name="Picture 17"/>
          <p:cNvPicPr>
            <a:picLocks noChangeAspect="1"/>
          </p:cNvPicPr>
          <p:nvPr/>
        </p:nvPicPr>
        <p:blipFill rotWithShape="1">
          <a:blip r:embed="rId16"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spTree>
    <p:extLst>
      <p:ext uri="{BB962C8B-B14F-4D97-AF65-F5344CB8AC3E}">
        <p14:creationId xmlns:p14="http://schemas.microsoft.com/office/powerpoint/2010/main" val="10112073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fill="hold"/>
                                        <p:tgtEl>
                                          <p:spTgt spid="2"/>
                                        </p:tgtEl>
                                        <p:attrNameLst>
                                          <p:attrName>ppt_x</p:attrName>
                                        </p:attrNameLst>
                                      </p:cBhvr>
                                      <p:tavLst>
                                        <p:tav tm="0">
                                          <p:val>
                                            <p:strVal val="#ppt_x"/>
                                          </p:val>
                                        </p:tav>
                                        <p:tav tm="100000">
                                          <p:val>
                                            <p:strVal val="#ppt_x"/>
                                          </p:val>
                                        </p:tav>
                                      </p:tavLst>
                                    </p:anim>
                                    <p:anim calcmode="lin" valueType="num">
                                      <p:cBhvr additive="base">
                                        <p:cTn id="5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1690688"/>
            <a:ext cx="10515600" cy="4204228"/>
          </a:xfrm>
          <a:prstGeom prst="rect">
            <a:avLst/>
          </a:prstGeom>
        </p:spPr>
        <p:txBody>
          <a:bodyPr wrap="square">
            <a:spAutoFit/>
          </a:bodyPr>
          <a:lstStyle/>
          <a:p>
            <a:pPr>
              <a:lnSpc>
                <a:spcPct val="110000"/>
              </a:lnSpc>
              <a:spcAft>
                <a:spcPts val="2400"/>
              </a:spcAft>
            </a:pPr>
            <a:r>
              <a:rPr lang="en-GB" sz="2000" dirty="0" smtClean="0">
                <a:effectLst/>
                <a:latin typeface="Segoe UI Light" panose="020B0502040204020203" pitchFamily="34" charset="0"/>
                <a:ea typeface="Times New Roman" panose="02020603050405020304" pitchFamily="18" charset="0"/>
                <a:cs typeface="Segoe UI Light" panose="020B0502040204020203" pitchFamily="34" charset="0"/>
              </a:rPr>
              <a:t>Create and publish a model that predicts:</a:t>
            </a:r>
          </a:p>
          <a:p>
            <a:pPr algn="ctr">
              <a:lnSpc>
                <a:spcPct val="110000"/>
              </a:lnSpc>
              <a:spcAft>
                <a:spcPts val="2400"/>
              </a:spcAft>
            </a:pPr>
            <a:r>
              <a:rPr lang="en-GB" sz="2000" dirty="0">
                <a:solidFill>
                  <a:srgbClr val="00A4EF"/>
                </a:solidFill>
                <a:latin typeface="Segoe UI Light" panose="020B0502040204020203" pitchFamily="34" charset="0"/>
                <a:ea typeface="Times New Roman" panose="02020603050405020304" pitchFamily="18" charset="0"/>
                <a:cs typeface="Segoe UI Light" panose="020B0502040204020203" pitchFamily="34" charset="0"/>
              </a:rPr>
              <a:t>	</a:t>
            </a:r>
            <a:r>
              <a:rPr lang="en-GB" sz="2400" b="1" dirty="0" smtClean="0">
                <a:solidFill>
                  <a:srgbClr val="00A4EF"/>
                </a:solidFill>
                <a:latin typeface="Segoe UI Light" panose="020B0502040204020203" pitchFamily="34" charset="0"/>
                <a:ea typeface="Times New Roman" panose="02020603050405020304" pitchFamily="18" charset="0"/>
                <a:cs typeface="Segoe UI Light" panose="020B0502040204020203" pitchFamily="34" charset="0"/>
              </a:rPr>
              <a:t>Will</a:t>
            </a:r>
            <a:r>
              <a:rPr lang="en-GB" sz="2400" b="1" dirty="0" smtClean="0">
                <a:solidFill>
                  <a:srgbClr val="00A4EF"/>
                </a:solidFill>
                <a:effectLst/>
                <a:latin typeface="Segoe UI Light" panose="020B0502040204020203" pitchFamily="34" charset="0"/>
                <a:ea typeface="Times New Roman" panose="02020603050405020304" pitchFamily="18" charset="0"/>
                <a:cs typeface="Segoe UI Light" panose="020B0502040204020203" pitchFamily="34" charset="0"/>
              </a:rPr>
              <a:t> a flight be delayed given a range of flight details and weather data. </a:t>
            </a:r>
          </a:p>
          <a:p>
            <a:pPr>
              <a:lnSpc>
                <a:spcPct val="110000"/>
              </a:lnSpc>
              <a:spcAft>
                <a:spcPts val="2400"/>
              </a:spcAft>
            </a:pPr>
            <a:r>
              <a:rPr lang="en-GB" sz="2000" dirty="0" smtClean="0">
                <a:latin typeface="Segoe UI Light" panose="020B0502040204020203" pitchFamily="34" charset="0"/>
                <a:ea typeface="Times New Roman" panose="02020603050405020304" pitchFamily="18" charset="0"/>
                <a:cs typeface="Segoe UI Light" panose="020B0502040204020203" pitchFamily="34" charset="0"/>
              </a:rPr>
              <a:t>Using </a:t>
            </a:r>
            <a:r>
              <a:rPr lang="en-GB" sz="2000" dirty="0" smtClean="0">
                <a:effectLst/>
                <a:latin typeface="Segoe UI Light" panose="020B0502040204020203" pitchFamily="34" charset="0"/>
                <a:ea typeface="Times New Roman" panose="02020603050405020304" pitchFamily="18" charset="0"/>
                <a:cs typeface="Segoe UI Light" panose="020B0502040204020203" pitchFamily="34" charset="0"/>
              </a:rPr>
              <a:t>two datasets: flight delay data and weather data</a:t>
            </a:r>
          </a:p>
          <a:p>
            <a:pPr>
              <a:lnSpc>
                <a:spcPct val="110000"/>
              </a:lnSpc>
              <a:spcAft>
                <a:spcPts val="2400"/>
              </a:spcAft>
            </a:pPr>
            <a:r>
              <a:rPr lang="en-GB" sz="2000" dirty="0" smtClean="0">
                <a:effectLst/>
                <a:latin typeface="Segoe UI Light" panose="020B0502040204020203" pitchFamily="34" charset="0"/>
                <a:ea typeface="Times New Roman" panose="02020603050405020304" pitchFamily="18" charset="0"/>
                <a:cs typeface="Segoe UI Light" panose="020B0502040204020203" pitchFamily="34" charset="0"/>
              </a:rPr>
              <a:t>The model created will be a form of Supervised </a:t>
            </a:r>
            <a:r>
              <a:rPr lang="en-GB" sz="2000" dirty="0">
                <a:latin typeface="Segoe UI Light" panose="020B0502040204020203" pitchFamily="34" charset="0"/>
                <a:ea typeface="Times New Roman" panose="02020603050405020304" pitchFamily="18" charset="0"/>
                <a:cs typeface="Segoe UI Light" panose="020B0502040204020203" pitchFamily="34" charset="0"/>
              </a:rPr>
              <a:t>L</a:t>
            </a:r>
            <a:r>
              <a:rPr lang="en-GB" sz="2000" dirty="0" smtClean="0">
                <a:effectLst/>
                <a:latin typeface="Segoe UI Light" panose="020B0502040204020203" pitchFamily="34" charset="0"/>
                <a:ea typeface="Times New Roman" panose="02020603050405020304" pitchFamily="18" charset="0"/>
                <a:cs typeface="Segoe UI Light" panose="020B0502040204020203" pitchFamily="34" charset="0"/>
              </a:rPr>
              <a:t>earning and will use Binary Classification</a:t>
            </a:r>
          </a:p>
          <a:p>
            <a:pPr algn="ctr">
              <a:lnSpc>
                <a:spcPct val="110000"/>
              </a:lnSpc>
              <a:spcAft>
                <a:spcPts val="2400"/>
              </a:spcAft>
            </a:pPr>
            <a:r>
              <a:rPr lang="en-GB" sz="2000" dirty="0">
                <a:latin typeface="Segoe UI Light" panose="020B0502040204020203" pitchFamily="34" charset="0"/>
                <a:ea typeface="Times New Roman" panose="02020603050405020304" pitchFamily="18" charset="0"/>
                <a:cs typeface="Segoe UI Light" panose="020B0502040204020203" pitchFamily="34" charset="0"/>
              </a:rPr>
              <a:t>	</a:t>
            </a:r>
            <a:r>
              <a:rPr lang="en-GB" sz="2400" b="1" dirty="0" smtClean="0">
                <a:solidFill>
                  <a:srgbClr val="00A4EF"/>
                </a:solidFill>
                <a:latin typeface="Segoe UI Light" panose="020B0502040204020203" pitchFamily="34" charset="0"/>
                <a:ea typeface="Times New Roman" panose="02020603050405020304" pitchFamily="18" charset="0"/>
                <a:cs typeface="Segoe UI Light" panose="020B0502040204020203" pitchFamily="34" charset="0"/>
              </a:rPr>
              <a:t>U</a:t>
            </a:r>
            <a:r>
              <a:rPr lang="en-GB" sz="2400" b="1" dirty="0" smtClean="0">
                <a:solidFill>
                  <a:srgbClr val="00A4EF"/>
                </a:solidFill>
                <a:effectLst/>
                <a:latin typeface="Segoe UI Light" panose="020B0502040204020203" pitchFamily="34" charset="0"/>
                <a:ea typeface="Times New Roman" panose="02020603050405020304" pitchFamily="18" charset="0"/>
                <a:cs typeface="Segoe UI Light" panose="020B0502040204020203" pitchFamily="34" charset="0"/>
              </a:rPr>
              <a:t>se historical flight and weather data to predict if a future flight is delayed or not. </a:t>
            </a:r>
            <a:endParaRPr lang="en-GB" sz="2000" b="1" dirty="0" smtClean="0">
              <a:solidFill>
                <a:srgbClr val="00A4EF"/>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a:lnSpc>
                <a:spcPct val="110000"/>
              </a:lnSpc>
              <a:spcAft>
                <a:spcPts val="2400"/>
              </a:spcAft>
            </a:pPr>
            <a:r>
              <a:rPr lang="en-GB" sz="2000" dirty="0" smtClean="0">
                <a:latin typeface="Segoe UI Light" panose="020B0502040204020203" pitchFamily="34" charset="0"/>
                <a:ea typeface="Times New Roman" panose="02020603050405020304" pitchFamily="18" charset="0"/>
                <a:cs typeface="Segoe UI Light" panose="020B0502040204020203" pitchFamily="34" charset="0"/>
              </a:rPr>
              <a:t>Finally </a:t>
            </a:r>
            <a:r>
              <a:rPr lang="en-GB" sz="2000" dirty="0" smtClean="0">
                <a:effectLst/>
                <a:latin typeface="Segoe UI Light" panose="020B0502040204020203" pitchFamily="34" charset="0"/>
                <a:ea typeface="Times New Roman" panose="02020603050405020304" pitchFamily="18" charset="0"/>
                <a:cs typeface="Segoe UI Light" panose="020B0502040204020203" pitchFamily="34" charset="0"/>
              </a:rPr>
              <a:t>produce a web service you can query with new flights to gain a prediction</a:t>
            </a:r>
            <a:endParaRPr lang="en-GB" sz="2000"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5" name="Rectangle 4"/>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Our Scenario</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spTree>
    <p:extLst>
      <p:ext uri="{BB962C8B-B14F-4D97-AF65-F5344CB8AC3E}">
        <p14:creationId xmlns:p14="http://schemas.microsoft.com/office/powerpoint/2010/main" val="160061611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A4E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sz="7200" dirty="0" smtClean="0">
                <a:latin typeface="Segoe UI Light" panose="020B0502040204020203" pitchFamily="34" charset="0"/>
                <a:cs typeface="Segoe UI Light" panose="020B0502040204020203" pitchFamily="34" charset="0"/>
              </a:rPr>
              <a:t>Azure ML Studio Demo</a:t>
            </a:r>
            <a:endParaRPr lang="en-US" sz="7200" dirty="0">
              <a:latin typeface="Segoe UI Light" panose="020B0502040204020203" pitchFamily="34" charset="0"/>
              <a:cs typeface="Segoe UI Light" panose="020B0502040204020203" pitchFamily="34" charset="0"/>
            </a:endParaRPr>
          </a:p>
        </p:txBody>
      </p:sp>
      <p:sp>
        <p:nvSpPr>
          <p:cNvPr id="3" name="Text Placeholder 4"/>
          <p:cNvSpPr txBox="1">
            <a:spLocks/>
          </p:cNvSpPr>
          <p:nvPr/>
        </p:nvSpPr>
        <p:spPr>
          <a:xfrm>
            <a:off x="269239" y="3880389"/>
            <a:ext cx="9858809" cy="1794661"/>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latin typeface="Segoe UI Light" panose="020B0502040204020203" pitchFamily="34" charset="0"/>
                <a:cs typeface="Segoe UI Light" panose="020B0502040204020203" pitchFamily="34" charset="0"/>
              </a:rPr>
              <a:t>Flight Delay Scenario</a:t>
            </a:r>
            <a:endParaRPr lang="en-US" dirty="0">
              <a:latin typeface="Segoe UI Light" panose="020B0502040204020203" pitchFamily="34" charset="0"/>
              <a:cs typeface="Segoe UI Light" panose="020B0502040204020203" pitchFamily="34" charset="0"/>
            </a:endParaRPr>
          </a:p>
          <a:p>
            <a:pPr marL="0" indent="0">
              <a:buNone/>
            </a:pPr>
            <a:r>
              <a:rPr lang="en-US" dirty="0" smtClean="0">
                <a:latin typeface="Segoe UI Light" panose="020B0502040204020203" pitchFamily="34" charset="0"/>
                <a:cs typeface="Segoe UI Light" panose="020B0502040204020203" pitchFamily="34" charset="0"/>
              </a:rPr>
              <a:t>Full Tutorial Document available here: </a:t>
            </a:r>
            <a:r>
              <a:rPr lang="en-GB" u="sng" dirty="0">
                <a:hlinkClick r:id="rId3"/>
              </a:rPr>
              <a:t>http://</a:t>
            </a:r>
            <a:r>
              <a:rPr lang="en-GB" u="sng" dirty="0" smtClean="0">
                <a:hlinkClick r:id="rId3"/>
              </a:rPr>
              <a:t>1drv.ms/1ybK15J</a:t>
            </a:r>
            <a:r>
              <a:rPr lang="en-US" dirty="0" smtClean="0">
                <a:latin typeface="Segoe UI Light" panose="020B0502040204020203" pitchFamily="34" charset="0"/>
                <a:cs typeface="Segoe UI Light" panose="020B0502040204020203" pitchFamily="34" charset="0"/>
              </a:rPr>
              <a:t> </a:t>
            </a:r>
          </a:p>
        </p:txBody>
      </p:sp>
      <p:pic>
        <p:nvPicPr>
          <p:cNvPr id="6" name="Picture 5"/>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1003" b="100000" l="0" r="98976"/>
                    </a14:imgEffect>
                  </a14:imgLayer>
                </a14:imgProps>
              </a:ext>
              <a:ext uri="{28A0092B-C50C-407E-A947-70E740481C1C}">
                <a14:useLocalDpi xmlns:a14="http://schemas.microsoft.com/office/drawing/2010/main" val="0"/>
              </a:ext>
            </a:extLst>
          </a:blip>
          <a:srcRect r="4848"/>
          <a:stretch/>
        </p:blipFill>
        <p:spPr>
          <a:xfrm>
            <a:off x="10360558" y="4908100"/>
            <a:ext cx="1685569" cy="1807717"/>
          </a:xfrm>
          <a:prstGeom prst="rect">
            <a:avLst/>
          </a:prstGeom>
        </p:spPr>
      </p:pic>
    </p:spTree>
    <p:extLst>
      <p:ext uri="{BB962C8B-B14F-4D97-AF65-F5344CB8AC3E}">
        <p14:creationId xmlns:p14="http://schemas.microsoft.com/office/powerpoint/2010/main" val="18482349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A4E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sz="7200" dirty="0" smtClean="0">
                <a:latin typeface="Segoe UI Light" panose="020B0502040204020203" pitchFamily="34" charset="0"/>
                <a:cs typeface="Segoe UI Light" panose="020B0502040204020203" pitchFamily="34" charset="0"/>
              </a:rPr>
              <a:t>Azure Data Journeys</a:t>
            </a:r>
            <a:endParaRPr lang="en-US" sz="7200" dirty="0">
              <a:latin typeface="Segoe UI Light" panose="020B0502040204020203" pitchFamily="34" charset="0"/>
              <a:cs typeface="Segoe UI Light" panose="020B0502040204020203" pitchFamily="34" charset="0"/>
            </a:endParaRPr>
          </a:p>
        </p:txBody>
      </p:sp>
      <p:sp>
        <p:nvSpPr>
          <p:cNvPr id="3" name="Text Placeholder 4"/>
          <p:cNvSpPr txBox="1">
            <a:spLocks/>
          </p:cNvSpPr>
          <p:nvPr/>
        </p:nvSpPr>
        <p:spPr>
          <a:xfrm>
            <a:off x="269239" y="3880389"/>
            <a:ext cx="9858809" cy="1794661"/>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latin typeface="Segoe UI Light" panose="020B0502040204020203" pitchFamily="34" charset="0"/>
                <a:cs typeface="Segoe UI Light" panose="020B0502040204020203" pitchFamily="34" charset="0"/>
              </a:rPr>
              <a:t>Other Data Services Avaliable on Azure</a:t>
            </a:r>
            <a:endParaRPr lang="en-US"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3" b="100000" l="0" r="98976"/>
                    </a14:imgEffect>
                  </a14:imgLayer>
                </a14:imgProps>
              </a:ext>
              <a:ext uri="{28A0092B-C50C-407E-A947-70E740481C1C}">
                <a14:useLocalDpi xmlns:a14="http://schemas.microsoft.com/office/drawing/2010/main" val="0"/>
              </a:ext>
            </a:extLst>
          </a:blip>
          <a:srcRect r="4848"/>
          <a:stretch/>
        </p:blipFill>
        <p:spPr>
          <a:xfrm>
            <a:off x="10360558" y="4908100"/>
            <a:ext cx="1685569" cy="1807717"/>
          </a:xfrm>
          <a:prstGeom prst="rect">
            <a:avLst/>
          </a:prstGeom>
        </p:spPr>
      </p:pic>
    </p:spTree>
    <p:extLst>
      <p:ext uri="{BB962C8B-B14F-4D97-AF65-F5344CB8AC3E}">
        <p14:creationId xmlns:p14="http://schemas.microsoft.com/office/powerpoint/2010/main" val="37847677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46D910AE1BEC64886A1ED3D29E5D513" ma:contentTypeVersion="0" ma:contentTypeDescription="Create a new document." ma:contentTypeScope="" ma:versionID="b990faa13a856988020618175e6f8e94">
  <xsd:schema xmlns:xsd="http://www.w3.org/2001/XMLSchema" xmlns:xs="http://www.w3.org/2001/XMLSchema" xmlns:p="http://schemas.microsoft.com/office/2006/metadata/properties" targetNamespace="http://schemas.microsoft.com/office/2006/metadata/properties" ma:root="true" ma:fieldsID="9095fd175ad1006cbff2c3dcdda1b6a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F28772-9015-4F44-803A-49A2E0879A8F}">
  <ds:schemaRefs>
    <ds:schemaRef ds:uri="http://schemas.openxmlformats.org/package/2006/metadata/core-properties"/>
    <ds:schemaRef ds:uri="http://schemas.microsoft.com/office/2006/documentManagement/types"/>
    <ds:schemaRef ds:uri="http://www.w3.org/XML/1998/namespace"/>
    <ds:schemaRef ds:uri="http://purl.org/dc/elements/1.1/"/>
    <ds:schemaRef ds:uri="http://purl.org/dc/dcmitype/"/>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29D6FC12-9EFA-40E9-9D8A-7BDF9E5FB082}">
  <ds:schemaRefs>
    <ds:schemaRef ds:uri="http://schemas.microsoft.com/sharepoint/v3/contenttype/forms"/>
  </ds:schemaRefs>
</ds:datastoreItem>
</file>

<file path=customXml/itemProps3.xml><?xml version="1.0" encoding="utf-8"?>
<ds:datastoreItem xmlns:ds="http://schemas.openxmlformats.org/officeDocument/2006/customXml" ds:itemID="{6D746F82-159B-4815-9D8E-C0AEF3BD17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6278</TotalTime>
  <Words>2096</Words>
  <Application>Microsoft Office PowerPoint</Application>
  <PresentationFormat>Widescreen</PresentationFormat>
  <Paragraphs>268</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Segoe UI</vt:lpstr>
      <vt:lpstr>Segoe UI Light</vt:lpstr>
      <vt:lpstr>Times New Roman</vt:lpstr>
      <vt:lpstr>Office Theme</vt:lpstr>
      <vt:lpstr>Microsoft Azure Machine Learning</vt:lpstr>
      <vt:lpstr>What is Machine Learning (ML)</vt:lpstr>
      <vt:lpstr>What is Machine Learning (ML)</vt:lpstr>
      <vt:lpstr>Machine Learning Process Model</vt:lpstr>
      <vt:lpstr>What is Azure ML Studio</vt:lpstr>
      <vt:lpstr>Available on Azure</vt:lpstr>
      <vt:lpstr>Our Scenario</vt:lpstr>
      <vt:lpstr>Azure ML Studio Demo</vt:lpstr>
      <vt:lpstr>Azure Data Journeys</vt:lpstr>
      <vt:lpstr>PowerPoint Presentation</vt:lpstr>
      <vt:lpstr>PowerPoint Presentation</vt:lpstr>
      <vt:lpstr>PowerPoint Presentation</vt:lpstr>
      <vt:lpstr>PowerPoint Presentation</vt:lpstr>
      <vt:lpstr>PowerPoint Presentation</vt:lpstr>
      <vt:lpstr>Next Steps</vt:lpstr>
      <vt:lpstr>Thanks for your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Azure Machine Learning</dc:title>
  <dc:creator>Amy Nicholson</dc:creator>
  <cp:lastModifiedBy>Amy Nicholson</cp:lastModifiedBy>
  <cp:revision>140</cp:revision>
  <dcterms:created xsi:type="dcterms:W3CDTF">2014-11-25T09:24:38Z</dcterms:created>
  <dcterms:modified xsi:type="dcterms:W3CDTF">2015-04-07T11:01:36Z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0x010100846D910AE1BEC64886A1ED3D29E5D513</vt:lpwstr>
  </property>
</Properties>
</file>