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7" r:id="rId5"/>
    <p:sldId id="273" r:id="rId6"/>
    <p:sldId id="299" r:id="rId7"/>
    <p:sldId id="275" r:id="rId8"/>
    <p:sldId id="289" r:id="rId9"/>
    <p:sldId id="274" r:id="rId10"/>
    <p:sldId id="259" r:id="rId11"/>
    <p:sldId id="258" r:id="rId12"/>
    <p:sldId id="298" r:id="rId13"/>
    <p:sldId id="263" r:id="rId14"/>
    <p:sldId id="266" r:id="rId15"/>
    <p:sldId id="296" r:id="rId16"/>
    <p:sldId id="294" r:id="rId17"/>
    <p:sldId id="295" r:id="rId18"/>
    <p:sldId id="297" r:id="rId19"/>
    <p:sldId id="283" r:id="rId20"/>
    <p:sldId id="284" r:id="rId21"/>
    <p:sldId id="290" r:id="rId22"/>
    <p:sldId id="291" r:id="rId23"/>
    <p:sldId id="292" r:id="rId24"/>
    <p:sldId id="293" r:id="rId25"/>
    <p:sldId id="282"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EF"/>
    <a:srgbClr val="9999FF"/>
    <a:srgbClr val="FF9900"/>
    <a:srgbClr val="FFB700"/>
    <a:srgbClr val="FF7C80"/>
    <a:srgbClr val="FF3100"/>
    <a:srgbClr val="066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516" autoAdjust="0"/>
  </p:normalViewPr>
  <p:slideViewPr>
    <p:cSldViewPr snapToGrid="0">
      <p:cViewPr varScale="1">
        <p:scale>
          <a:sx n="56" d="100"/>
          <a:sy n="56" d="100"/>
        </p:scale>
        <p:origin x="171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4F938B-0014-4703-92F6-E33856397121}" type="datetimeFigureOut">
              <a:rPr lang="en-GB" smtClean="0"/>
              <a:t>07/05/2015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A690B-E4DE-4A20-BF88-3E376FAD4049}" type="slidenum">
              <a:rPr lang="en-GB" smtClean="0"/>
              <a:t>‹#›</a:t>
            </a:fld>
            <a:endParaRPr lang="en-GB"/>
          </a:p>
        </p:txBody>
      </p:sp>
    </p:spTree>
    <p:extLst>
      <p:ext uri="{BB962C8B-B14F-4D97-AF65-F5344CB8AC3E}">
        <p14:creationId xmlns:p14="http://schemas.microsoft.com/office/powerpoint/2010/main" val="395888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ignup.live.com/signup"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azure.microsoft.com/en-us/services/machine-learning/"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32081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96060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Browser:</a:t>
            </a:r>
            <a:r>
              <a:rPr lang="en-GB" baseline="0" dirty="0" smtClean="0"/>
              <a:t> www.azure.microsoft.com</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Document: http://1drv.ms/1CjzW2f</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EC819A-73A5-4832-BB20-88796821780F}" type="slidenum">
              <a:rPr lang="en-GB" smtClean="0"/>
              <a:t>11</a:t>
            </a:fld>
            <a:endParaRPr lang="en-GB"/>
          </a:p>
        </p:txBody>
      </p:sp>
    </p:spTree>
    <p:extLst>
      <p:ext uri="{BB962C8B-B14F-4D97-AF65-F5344CB8AC3E}">
        <p14:creationId xmlns:p14="http://schemas.microsoft.com/office/powerpoint/2010/main" val="2169523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Sign</a:t>
            </a:r>
            <a:r>
              <a:rPr lang="en-US" baseline="0" dirty="0" smtClean="0"/>
              <a:t> up for a Free one-month trial for free</a:t>
            </a:r>
          </a:p>
          <a:p>
            <a:r>
              <a:rPr lang="en-US" baseline="0" dirty="0" smtClean="0"/>
              <a:t>Get £125 to spend on all Azure services for one month</a:t>
            </a:r>
          </a:p>
          <a:p>
            <a:r>
              <a:rPr lang="en-US" baseline="0" dirty="0" smtClean="0"/>
              <a:t>You will need a Microsoft account, be that a live, Hotmail, outlook account etc. </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84732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Sign</a:t>
            </a:r>
            <a:r>
              <a:rPr lang="en-US" baseline="0" dirty="0" smtClean="0"/>
              <a:t> up for a Free one-month trial for free</a:t>
            </a:r>
          </a:p>
          <a:p>
            <a:r>
              <a:rPr lang="en-US" baseline="0" dirty="0" smtClean="0"/>
              <a:t>Get £125 to spend on all Azure services for one month</a:t>
            </a:r>
          </a:p>
          <a:p>
            <a:r>
              <a:rPr lang="en-US" baseline="0" dirty="0" smtClean="0"/>
              <a:t>You will need a Microsoft account, be that a live, Hotmail, outlook account etc. </a:t>
            </a:r>
          </a:p>
          <a:p>
            <a:r>
              <a:rPr lang="en-US" baseline="0" dirty="0" smtClean="0"/>
              <a:t>And also a credit card for authentication purposes. This card will never be charged the spending limit will be capped at £0</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81612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How to sign up to the freemium version of Azure ML to begin with:</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All you need is a free Microsoft Account email address to sign up. If you don’t have a Microsoft Account sign up here: </a:t>
            </a:r>
            <a:r>
              <a:rPr lang="en-GB" sz="1200" u="sng" kern="1200" dirty="0" smtClean="0">
                <a:solidFill>
                  <a:schemeClr val="tx1"/>
                </a:solidFill>
                <a:effectLst/>
                <a:latin typeface="+mn-lt"/>
                <a:ea typeface="+mn-ea"/>
                <a:cs typeface="+mn-cs"/>
                <a:hlinkClick r:id="rId3"/>
              </a:rPr>
              <a:t>https://signup.live.com/signup</a:t>
            </a:r>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Go to the Machine Learning Landing page on Azure here: </a:t>
            </a:r>
            <a:r>
              <a:rPr lang="en-GB" sz="1200" u="sng" kern="1200" dirty="0" smtClean="0">
                <a:solidFill>
                  <a:schemeClr val="tx1"/>
                </a:solidFill>
                <a:effectLst/>
                <a:latin typeface="+mn-lt"/>
                <a:ea typeface="+mn-ea"/>
                <a:cs typeface="+mn-cs"/>
                <a:hlinkClick r:id="rId4"/>
              </a:rPr>
              <a:t>http://azure.microsoft.com/en-us/services/machine-learning/</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Scrolled down to the bottom of the page where you will see the “Get Started Now” link like below:</a:t>
            </a:r>
          </a:p>
          <a:p>
            <a:endParaRPr lang="en-GB" sz="1200" kern="1200" dirty="0" smtClean="0">
              <a:solidFill>
                <a:schemeClr val="tx1"/>
              </a:solidFill>
              <a:effectLst/>
              <a:latin typeface="+mn-lt"/>
              <a:ea typeface="+mn-ea"/>
              <a:cs typeface="+mn-cs"/>
            </a:endParaRPr>
          </a:p>
          <a:p>
            <a:r>
              <a:rPr lang="en-GB" sz="1200" i="1" kern="1200" dirty="0" smtClean="0">
                <a:solidFill>
                  <a:schemeClr val="tx1"/>
                </a:solidFill>
                <a:effectLst/>
                <a:latin typeface="+mn-lt"/>
                <a:ea typeface="+mn-ea"/>
                <a:cs typeface="+mn-cs"/>
              </a:rPr>
              <a:t>This will take you to a page where you need to enter your Microsoft account credentials to login. </a:t>
            </a:r>
            <a:endParaRPr lang="en-GB" sz="1200" kern="1200" dirty="0" smtClean="0">
              <a:solidFill>
                <a:schemeClr val="tx1"/>
              </a:solidFill>
              <a:effectLst/>
              <a:latin typeface="+mn-lt"/>
              <a:ea typeface="+mn-ea"/>
              <a:cs typeface="+mn-cs"/>
            </a:endParaRPr>
          </a:p>
          <a:p>
            <a:r>
              <a:rPr lang="en-GB" sz="1200" i="1"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GB" sz="1200" i="1" kern="1200" dirty="0" smtClean="0">
                <a:solidFill>
                  <a:schemeClr val="tx1"/>
                </a:solidFill>
                <a:effectLst/>
                <a:latin typeface="+mn-lt"/>
                <a:ea typeface="+mn-ea"/>
                <a:cs typeface="+mn-cs"/>
              </a:rPr>
              <a:t>Once completed this will take you straight into the Azure Machine Learning Studio and an Introduction video plays.</a:t>
            </a:r>
            <a:endParaRPr lang="en-GB" sz="1200" kern="1200" dirty="0" smtClean="0">
              <a:solidFill>
                <a:schemeClr val="tx1"/>
              </a:solidFill>
              <a:effectLst/>
              <a:latin typeface="+mn-lt"/>
              <a:ea typeface="+mn-ea"/>
              <a:cs typeface="+mn-cs"/>
            </a:endParaRPr>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005722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09893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Machine Learning</a:t>
            </a:r>
            <a:r>
              <a:rPr lang="en-GB" baseline="0" dirty="0" smtClean="0"/>
              <a:t> is just one of many data services avalibale on Azure </a:t>
            </a:r>
          </a:p>
          <a:p>
            <a:r>
              <a:rPr lang="en-GB" baseline="0" dirty="0" smtClean="0"/>
              <a:t>and there are many different routes you can take to create your perfect data journey</a:t>
            </a:r>
            <a:endParaRPr lang="en-GB" dirty="0" smtClean="0"/>
          </a:p>
        </p:txBody>
      </p:sp>
      <p:sp>
        <p:nvSpPr>
          <p:cNvPr id="4" name="Slide Number Placeholder 3"/>
          <p:cNvSpPr>
            <a:spLocks noGrp="1"/>
          </p:cNvSpPr>
          <p:nvPr>
            <p:ph type="sldNum" sz="quarter" idx="10"/>
          </p:nvPr>
        </p:nvSpPr>
        <p:spPr/>
        <p:txBody>
          <a:bodyPr/>
          <a:lstStyle/>
          <a:p>
            <a:fld id="{63EC819A-73A5-4832-BB20-88796821780F}" type="slidenum">
              <a:rPr lang="en-GB" smtClean="0"/>
              <a:t>16</a:t>
            </a:fld>
            <a:endParaRPr lang="en-GB"/>
          </a:p>
        </p:txBody>
      </p:sp>
    </p:spTree>
    <p:extLst>
      <p:ext uri="{BB962C8B-B14F-4D97-AF65-F5344CB8AC3E}">
        <p14:creationId xmlns:p14="http://schemas.microsoft.com/office/powerpoint/2010/main" val="457252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6A690B-E4DE-4A20-BF88-3E376FAD4049}" type="slidenum">
              <a:rPr lang="en-GB" smtClean="0"/>
              <a:t>17</a:t>
            </a:fld>
            <a:endParaRPr lang="en-GB"/>
          </a:p>
        </p:txBody>
      </p:sp>
    </p:spTree>
    <p:extLst>
      <p:ext uri="{BB962C8B-B14F-4D97-AF65-F5344CB8AC3E}">
        <p14:creationId xmlns:p14="http://schemas.microsoft.com/office/powerpoint/2010/main" val="1453777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6A690B-E4DE-4A20-BF88-3E376FAD4049}" type="slidenum">
              <a:rPr lang="en-GB" smtClean="0"/>
              <a:t>18</a:t>
            </a:fld>
            <a:endParaRPr lang="en-GB"/>
          </a:p>
        </p:txBody>
      </p:sp>
    </p:spTree>
    <p:extLst>
      <p:ext uri="{BB962C8B-B14F-4D97-AF65-F5344CB8AC3E}">
        <p14:creationId xmlns:p14="http://schemas.microsoft.com/office/powerpoint/2010/main" val="99977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6A690B-E4DE-4A20-BF88-3E376FAD4049}" type="slidenum">
              <a:rPr lang="en-GB" smtClean="0"/>
              <a:t>19</a:t>
            </a:fld>
            <a:endParaRPr lang="en-GB"/>
          </a:p>
        </p:txBody>
      </p:sp>
    </p:spTree>
    <p:extLst>
      <p:ext uri="{BB962C8B-B14F-4D97-AF65-F5344CB8AC3E}">
        <p14:creationId xmlns:p14="http://schemas.microsoft.com/office/powerpoint/2010/main" val="797888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t/>
            </a:r>
            <a:br>
              <a:rPr lang="en-GB" dirty="0"/>
            </a:b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2828487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6A690B-E4DE-4A20-BF88-3E376FAD4049}" type="slidenum">
              <a:rPr lang="en-GB" smtClean="0"/>
              <a:t>20</a:t>
            </a:fld>
            <a:endParaRPr lang="en-GB"/>
          </a:p>
        </p:txBody>
      </p:sp>
    </p:spTree>
    <p:extLst>
      <p:ext uri="{BB962C8B-B14F-4D97-AF65-F5344CB8AC3E}">
        <p14:creationId xmlns:p14="http://schemas.microsoft.com/office/powerpoint/2010/main" val="1881999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6A690B-E4DE-4A20-BF88-3E376FAD4049}" type="slidenum">
              <a:rPr lang="en-GB" smtClean="0"/>
              <a:t>21</a:t>
            </a:fld>
            <a:endParaRPr lang="en-GB"/>
          </a:p>
        </p:txBody>
      </p:sp>
    </p:spTree>
    <p:extLst>
      <p:ext uri="{BB962C8B-B14F-4D97-AF65-F5344CB8AC3E}">
        <p14:creationId xmlns:p14="http://schemas.microsoft.com/office/powerpoint/2010/main" val="3554325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295312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23238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200" b="0" kern="1200" baseline="0" dirty="0">
                <a:solidFill>
                  <a:schemeClr val="tx1"/>
                </a:solidFill>
                <a:effectLst/>
                <a:latin typeface="Calibri"/>
              </a:rPr>
              <a:t/>
            </a:r>
            <a:br>
              <a:rPr lang="en-US" sz="1200" b="0" kern="1200" baseline="0" dirty="0">
                <a:solidFill>
                  <a:schemeClr val="tx1"/>
                </a:solidFill>
                <a:effectLst/>
                <a:latin typeface="Calibri"/>
              </a:rPr>
            </a:b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3</a:t>
            </a:fld>
            <a:endParaRPr lang="en-GB">
              <a:solidFill>
                <a:prstClr val="black"/>
              </a:solidFill>
            </a:endParaRPr>
          </a:p>
        </p:txBody>
      </p:sp>
    </p:spTree>
    <p:extLst>
      <p:ext uri="{BB962C8B-B14F-4D97-AF65-F5344CB8AC3E}">
        <p14:creationId xmlns:p14="http://schemas.microsoft.com/office/powerpoint/2010/main" val="794976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err="1"/>
              <a:t/>
            </a:r>
            <a:br>
              <a:rPr lang="en-GB" dirty="0" err="1"/>
            </a:b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4</a:t>
            </a:fld>
            <a:endParaRPr lang="en-GB">
              <a:solidFill>
                <a:prstClr val="black"/>
              </a:solidFill>
            </a:endParaRPr>
          </a:p>
        </p:txBody>
      </p:sp>
    </p:spTree>
    <p:extLst>
      <p:ext uri="{BB962C8B-B14F-4D97-AF65-F5344CB8AC3E}">
        <p14:creationId xmlns:p14="http://schemas.microsoft.com/office/powerpoint/2010/main" val="908319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787348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74181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07869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latin typeface="Calibri"/>
              </a:rPr>
              <a:t/>
            </a:r>
            <a:br>
              <a:rPr lang="en-US" dirty="0" smtClean="0">
                <a:latin typeface="Calibri"/>
              </a:rPr>
            </a:br>
            <a:endParaRPr lang="en-US" dirty="0" smtClean="0">
              <a:latin typeface="Calibri"/>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47684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
            </a:r>
            <a:br>
              <a:rPr lang="en-US" dirty="0" smtClean="0"/>
            </a:b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18688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t>07/05/2015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125516646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t>07/05/2015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373043894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t>07/05/2015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270136294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324949052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5654770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t>07/05/2015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7586037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B7485A-BE62-4EF1-9888-A2D86A0CFD64}" type="datetimeFigureOut">
              <a:rPr lang="en-GB" smtClean="0"/>
              <a:t>07/05/2015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51665924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EB7485A-BE62-4EF1-9888-A2D86A0CFD64}" type="datetimeFigureOut">
              <a:rPr lang="en-GB" smtClean="0"/>
              <a:t>07/05/2015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207418698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EB7485A-BE62-4EF1-9888-A2D86A0CFD64}" type="datetimeFigureOut">
              <a:rPr lang="en-GB" smtClean="0"/>
              <a:t>07/05/2015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22790558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EB7485A-BE62-4EF1-9888-A2D86A0CFD64}" type="datetimeFigureOut">
              <a:rPr lang="en-GB" smtClean="0"/>
              <a:t>07/05/2015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3438613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7485A-BE62-4EF1-9888-A2D86A0CFD64}" type="datetimeFigureOut">
              <a:rPr lang="en-GB" smtClean="0"/>
              <a:t>07/05/2015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74500850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7485A-BE62-4EF1-9888-A2D86A0CFD64}" type="datetimeFigureOut">
              <a:rPr lang="en-GB" smtClean="0"/>
              <a:t>07/05/2015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41805710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7485A-BE62-4EF1-9888-A2D86A0CFD64}" type="datetimeFigureOut">
              <a:rPr lang="en-GB" smtClean="0"/>
              <a:t>07/05/2015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073A5A-C8CB-4ABD-951B-701F92E2AA20}" type="slidenum">
              <a:rPr lang="en-GB" smtClean="0"/>
              <a:t>‹#›</a:t>
            </a:fld>
            <a:endParaRPr lang="en-GB"/>
          </a:p>
        </p:txBody>
      </p:sp>
    </p:spTree>
    <p:extLst>
      <p:ext uri="{BB962C8B-B14F-4D97-AF65-F5344CB8AC3E}">
        <p14:creationId xmlns:p14="http://schemas.microsoft.com/office/powerpoint/2010/main" val="31035671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7485A-BE62-4EF1-9888-A2D86A0CFD64}" type="datetimeFigureOut">
              <a:rPr lang="en-GB" smtClean="0"/>
              <a:t>07/05/2015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73A5A-C8CB-4ABD-951B-701F92E2AA20}" type="slidenum">
              <a:rPr lang="en-GB" smtClean="0"/>
              <a:t>‹#›</a:t>
            </a:fld>
            <a:endParaRPr lang="en-GB"/>
          </a:p>
        </p:txBody>
      </p:sp>
    </p:spTree>
    <p:extLst>
      <p:ext uri="{BB962C8B-B14F-4D97-AF65-F5344CB8AC3E}">
        <p14:creationId xmlns:p14="http://schemas.microsoft.com/office/powerpoint/2010/main" val="2947478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1drv.ms/1CjzW2f"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signup.live.com/signup"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azure.microsoft.com/en-gb/pricing/free-trial/"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azure.microsoft.com/en-gb/services/machine-learning/"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gallery.azureml.net/"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8.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8" Type="http://schemas.openxmlformats.org/officeDocument/2006/relationships/hyperlink" Target="https://studio.azureml.net/" TargetMode="External"/><Relationship Id="rId3" Type="http://schemas.openxmlformats.org/officeDocument/2006/relationships/image" Target="../media/image50.jpeg"/><Relationship Id="rId7" Type="http://schemas.openxmlformats.org/officeDocument/2006/relationships/hyperlink" Target="http://azure.microsoft.com/"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53.jpeg"/><Relationship Id="rId11" Type="http://schemas.openxmlformats.org/officeDocument/2006/relationships/image" Target="../media/image3.png"/><Relationship Id="rId5" Type="http://schemas.openxmlformats.org/officeDocument/2006/relationships/image" Target="../media/image52.png"/><Relationship Id="rId10" Type="http://schemas.openxmlformats.org/officeDocument/2006/relationships/hyperlink" Target="http://1drv.ms/1CjzW2f" TargetMode="External"/><Relationship Id="rId4" Type="http://schemas.openxmlformats.org/officeDocument/2006/relationships/image" Target="../media/image51.png"/><Relationship Id="rId9" Type="http://schemas.openxmlformats.org/officeDocument/2006/relationships/hyperlink" Target="https://gallery.azureml.n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en.wikipedia.org/wiki/Cross_Industry_Standard_Process_for_Data_Mining"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021" y="334925"/>
            <a:ext cx="12208042" cy="6188150"/>
          </a:xfrm>
          <a:prstGeom prst="rect">
            <a:avLst/>
          </a:prstGeom>
        </p:spPr>
      </p:pic>
      <p:sp>
        <p:nvSpPr>
          <p:cNvPr id="5" name="Text Placeholder 4"/>
          <p:cNvSpPr>
            <a:spLocks noGrp="1"/>
          </p:cNvSpPr>
          <p:nvPr>
            <p:ph type="body" sz="quarter" idx="12"/>
          </p:nvPr>
        </p:nvSpPr>
        <p:spPr>
          <a:xfrm>
            <a:off x="1" y="4227210"/>
            <a:ext cx="8299937" cy="1794661"/>
          </a:xfrm>
          <a:solidFill>
            <a:srgbClr val="00A4EF"/>
          </a:solidFill>
        </p:spPr>
        <p:txBody>
          <a:bodyPr/>
          <a:lstStyle/>
          <a:p>
            <a:r>
              <a:rPr lang="en-US" sz="2800" dirty="0" smtClean="0">
                <a:solidFill>
                  <a:schemeClr val="bg1"/>
                </a:solidFill>
                <a:latin typeface="Segoe UI Light" panose="020B0502040204020203" pitchFamily="34" charset="0"/>
                <a:cs typeface="Segoe UI Light" panose="020B0502040204020203" pitchFamily="34" charset="0"/>
              </a:rPr>
              <a:t>Andrew Fryer &amp; Amy Nicholson</a:t>
            </a:r>
          </a:p>
          <a:p>
            <a:r>
              <a:rPr lang="en-US" sz="2800" dirty="0" smtClean="0">
                <a:solidFill>
                  <a:schemeClr val="bg1"/>
                </a:solidFill>
                <a:latin typeface="Segoe UI Light" panose="020B0502040204020203" pitchFamily="34" charset="0"/>
                <a:cs typeface="Segoe UI Light" panose="020B0502040204020203" pitchFamily="34" charset="0"/>
              </a:rPr>
              <a:t>Technical Evangelist</a:t>
            </a:r>
          </a:p>
          <a:p>
            <a:r>
              <a:rPr lang="en-US" sz="2800" dirty="0" smtClean="0">
                <a:solidFill>
                  <a:schemeClr val="bg1"/>
                </a:solidFill>
                <a:latin typeface="Segoe UI Light" panose="020B0502040204020203" pitchFamily="34" charset="0"/>
                <a:cs typeface="Segoe UI Light" panose="020B0502040204020203" pitchFamily="34" charset="0"/>
              </a:rPr>
              <a:t>Microsoft</a:t>
            </a:r>
            <a:endParaRPr lang="en-US" sz="2800" dirty="0">
              <a:solidFill>
                <a:schemeClr val="bg1"/>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a:xfrm>
            <a:off x="0" y="2163504"/>
            <a:ext cx="8299938" cy="2095610"/>
          </a:xfrm>
          <a:solidFill>
            <a:srgbClr val="00A4EF"/>
          </a:solidFill>
        </p:spPr>
        <p:txBody>
          <a:bodyPr anchor="ctr"/>
          <a:lstStyle/>
          <a:p>
            <a:r>
              <a:rPr lang="en-US" dirty="0" smtClean="0">
                <a:solidFill>
                  <a:schemeClr val="bg1"/>
                </a:solidFill>
                <a:latin typeface="Segoe UI Light" panose="020B0502040204020203" pitchFamily="34" charset="0"/>
                <a:cs typeface="Segoe UI Light" panose="020B0502040204020203" pitchFamily="34" charset="0"/>
              </a:rPr>
              <a:t>Microsoft </a:t>
            </a:r>
            <a:r>
              <a:rPr lang="en-US" dirty="0">
                <a:solidFill>
                  <a:schemeClr val="bg1"/>
                </a:solidFill>
                <a:latin typeface="Segoe UI Light" panose="020B0502040204020203" pitchFamily="34" charset="0"/>
                <a:cs typeface="Segoe UI Light" panose="020B0502040204020203" pitchFamily="34" charset="0"/>
              </a:rPr>
              <a:t>Azure </a:t>
            </a:r>
            <a:r>
              <a:rPr lang="en-US" dirty="0" smtClean="0">
                <a:solidFill>
                  <a:schemeClr val="bg1"/>
                </a:solidFill>
                <a:latin typeface="Segoe UI Light" panose="020B0502040204020203" pitchFamily="34" charset="0"/>
                <a:cs typeface="Segoe UI Light" panose="020B0502040204020203" pitchFamily="34" charset="0"/>
              </a:rPr>
              <a:t>Machine Learning</a:t>
            </a:r>
            <a:endParaRPr lang="en-US" dirty="0">
              <a:solidFill>
                <a:schemeClr val="bg1"/>
              </a:solidFill>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1003" b="100000" l="0" r="98976"/>
                    </a14:imgEffect>
                  </a14:imgLayer>
                </a14:imgProps>
              </a:ext>
              <a:ext uri="{28A0092B-C50C-407E-A947-70E740481C1C}">
                <a14:useLocalDpi xmlns:a14="http://schemas.microsoft.com/office/drawing/2010/main" val="0"/>
              </a:ext>
            </a:extLst>
          </a:blip>
          <a:srcRect r="4848"/>
          <a:stretch/>
        </p:blipFill>
        <p:spPr>
          <a:xfrm>
            <a:off x="6570878" y="4196900"/>
            <a:ext cx="1685569" cy="1807717"/>
          </a:xfrm>
          <a:prstGeom prst="rect">
            <a:avLst/>
          </a:prstGeom>
        </p:spPr>
      </p:pic>
    </p:spTree>
    <p:extLst>
      <p:ext uri="{BB962C8B-B14F-4D97-AF65-F5344CB8AC3E}">
        <p14:creationId xmlns:p14="http://schemas.microsoft.com/office/powerpoint/2010/main" val="18075463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1690688"/>
            <a:ext cx="10515600" cy="4204228"/>
          </a:xfrm>
          <a:prstGeom prst="rect">
            <a:avLst/>
          </a:prstGeom>
        </p:spPr>
        <p:txBody>
          <a:bodyPr wrap="square">
            <a:spAutoFit/>
          </a:bodyPr>
          <a:lstStyle/>
          <a:p>
            <a:pPr>
              <a:lnSpc>
                <a:spcPct val="110000"/>
              </a:lnSpc>
              <a:spcAft>
                <a:spcPts val="2400"/>
              </a:spcAft>
            </a:pP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Create and publish a model that predicts:</a:t>
            </a:r>
          </a:p>
          <a:p>
            <a:pPr algn="ctr">
              <a:lnSpc>
                <a:spcPct val="110000"/>
              </a:lnSpc>
              <a:spcAft>
                <a:spcPts val="2400"/>
              </a:spcAft>
            </a:pPr>
            <a:r>
              <a:rPr lang="en-GB" sz="2000" dirty="0">
                <a:solidFill>
                  <a:srgbClr val="00A4EF"/>
                </a:solidFill>
                <a:latin typeface="Segoe UI Light" panose="020B0502040204020203" pitchFamily="34" charset="0"/>
                <a:ea typeface="Times New Roman" panose="02020603050405020304" pitchFamily="18" charset="0"/>
                <a:cs typeface="Segoe UI Light" panose="020B0502040204020203" pitchFamily="34" charset="0"/>
              </a:rPr>
              <a:t>	</a:t>
            </a:r>
            <a:r>
              <a:rPr lang="en-GB" sz="2400" b="1" dirty="0" smtClean="0">
                <a:solidFill>
                  <a:srgbClr val="00A4EF"/>
                </a:solidFill>
                <a:latin typeface="Segoe UI Light" panose="020B0502040204020203" pitchFamily="34" charset="0"/>
                <a:ea typeface="Times New Roman" panose="02020603050405020304" pitchFamily="18" charset="0"/>
                <a:cs typeface="Segoe UI Light" panose="020B0502040204020203" pitchFamily="34" charset="0"/>
              </a:rPr>
              <a:t>Will</a:t>
            </a:r>
            <a:r>
              <a:rPr lang="en-GB" sz="2400" b="1" dirty="0" smtClean="0">
                <a:solidFill>
                  <a:srgbClr val="00A4EF"/>
                </a:solidFill>
                <a:effectLst/>
                <a:latin typeface="Segoe UI Light" panose="020B0502040204020203" pitchFamily="34" charset="0"/>
                <a:ea typeface="Times New Roman" panose="02020603050405020304" pitchFamily="18" charset="0"/>
                <a:cs typeface="Segoe UI Light" panose="020B0502040204020203" pitchFamily="34" charset="0"/>
              </a:rPr>
              <a:t> a flight be delayed given a range of flight details and weather data. </a:t>
            </a:r>
          </a:p>
          <a:p>
            <a:pPr>
              <a:lnSpc>
                <a:spcPct val="110000"/>
              </a:lnSpc>
              <a:spcAft>
                <a:spcPts val="2400"/>
              </a:spcAft>
            </a:pPr>
            <a:r>
              <a:rPr lang="en-GB" sz="2000" dirty="0" smtClean="0">
                <a:latin typeface="Segoe UI Light" panose="020B0502040204020203" pitchFamily="34" charset="0"/>
                <a:ea typeface="Times New Roman" panose="02020603050405020304" pitchFamily="18" charset="0"/>
                <a:cs typeface="Segoe UI Light" panose="020B0502040204020203" pitchFamily="34" charset="0"/>
              </a:rPr>
              <a:t>Using </a:t>
            </a: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two datasets: flight delay data and weather data</a:t>
            </a:r>
          </a:p>
          <a:p>
            <a:pPr>
              <a:lnSpc>
                <a:spcPct val="110000"/>
              </a:lnSpc>
              <a:spcAft>
                <a:spcPts val="2400"/>
              </a:spcAft>
            </a:pP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The model created will be a form of Supervised </a:t>
            </a:r>
            <a:r>
              <a:rPr lang="en-GB" sz="2000" dirty="0">
                <a:latin typeface="Segoe UI Light" panose="020B0502040204020203" pitchFamily="34" charset="0"/>
                <a:ea typeface="Times New Roman" panose="02020603050405020304" pitchFamily="18" charset="0"/>
                <a:cs typeface="Segoe UI Light" panose="020B0502040204020203" pitchFamily="34" charset="0"/>
              </a:rPr>
              <a:t>L</a:t>
            </a: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earning and will use Binary Classification</a:t>
            </a:r>
          </a:p>
          <a:p>
            <a:pPr algn="ctr">
              <a:lnSpc>
                <a:spcPct val="110000"/>
              </a:lnSpc>
              <a:spcAft>
                <a:spcPts val="2400"/>
              </a:spcAft>
            </a:pPr>
            <a:r>
              <a:rPr lang="en-GB" sz="2000" dirty="0">
                <a:latin typeface="Segoe UI Light" panose="020B0502040204020203" pitchFamily="34" charset="0"/>
                <a:ea typeface="Times New Roman" panose="02020603050405020304" pitchFamily="18" charset="0"/>
                <a:cs typeface="Segoe UI Light" panose="020B0502040204020203" pitchFamily="34" charset="0"/>
              </a:rPr>
              <a:t>	</a:t>
            </a:r>
            <a:r>
              <a:rPr lang="en-GB" sz="2400" b="1" dirty="0" smtClean="0">
                <a:solidFill>
                  <a:srgbClr val="00A4EF"/>
                </a:solidFill>
                <a:latin typeface="Segoe UI Light" panose="020B0502040204020203" pitchFamily="34" charset="0"/>
                <a:ea typeface="Times New Roman" panose="02020603050405020304" pitchFamily="18" charset="0"/>
                <a:cs typeface="Segoe UI Light" panose="020B0502040204020203" pitchFamily="34" charset="0"/>
              </a:rPr>
              <a:t>U</a:t>
            </a:r>
            <a:r>
              <a:rPr lang="en-GB" sz="2400" b="1" dirty="0" smtClean="0">
                <a:solidFill>
                  <a:srgbClr val="00A4EF"/>
                </a:solidFill>
                <a:effectLst/>
                <a:latin typeface="Segoe UI Light" panose="020B0502040204020203" pitchFamily="34" charset="0"/>
                <a:ea typeface="Times New Roman" panose="02020603050405020304" pitchFamily="18" charset="0"/>
                <a:cs typeface="Segoe UI Light" panose="020B0502040204020203" pitchFamily="34" charset="0"/>
              </a:rPr>
              <a:t>se historical flight and weather data to predict if a future flight is delayed or not. </a:t>
            </a:r>
            <a:endParaRPr lang="en-GB" sz="2000" b="1" dirty="0" smtClean="0">
              <a:solidFill>
                <a:srgbClr val="00A4EF"/>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a:lnSpc>
                <a:spcPct val="110000"/>
              </a:lnSpc>
              <a:spcAft>
                <a:spcPts val="2400"/>
              </a:spcAft>
            </a:pPr>
            <a:r>
              <a:rPr lang="en-GB" sz="2000" dirty="0" smtClean="0">
                <a:latin typeface="Segoe UI Light" panose="020B0502040204020203" pitchFamily="34" charset="0"/>
                <a:ea typeface="Times New Roman" panose="02020603050405020304" pitchFamily="18" charset="0"/>
                <a:cs typeface="Segoe UI Light" panose="020B0502040204020203" pitchFamily="34" charset="0"/>
              </a:rPr>
              <a:t>Finally </a:t>
            </a:r>
            <a:r>
              <a:rPr lang="en-GB" sz="2000" dirty="0" smtClean="0">
                <a:effectLst/>
                <a:latin typeface="Segoe UI Light" panose="020B0502040204020203" pitchFamily="34" charset="0"/>
                <a:ea typeface="Times New Roman" panose="02020603050405020304" pitchFamily="18" charset="0"/>
                <a:cs typeface="Segoe UI Light" panose="020B0502040204020203" pitchFamily="34" charset="0"/>
              </a:rPr>
              <a:t>produce a web service you can query with new flights to gain a prediction</a:t>
            </a:r>
            <a:endParaRPr lang="en-GB" sz="2000"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5" name="Rectangle 4"/>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Our Scenario</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Tree>
    <p:extLst>
      <p:ext uri="{BB962C8B-B14F-4D97-AF65-F5344CB8AC3E}">
        <p14:creationId xmlns:p14="http://schemas.microsoft.com/office/powerpoint/2010/main" val="160061611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A4E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sz="7200" dirty="0" smtClean="0">
                <a:latin typeface="Segoe UI Light" panose="020B0502040204020203" pitchFamily="34" charset="0"/>
                <a:cs typeface="Segoe UI Light" panose="020B0502040204020203" pitchFamily="34" charset="0"/>
              </a:rPr>
              <a:t>Azure ML Studio Demo</a:t>
            </a:r>
            <a:endParaRPr lang="en-US" sz="7200" dirty="0">
              <a:latin typeface="Segoe UI Light" panose="020B0502040204020203" pitchFamily="34" charset="0"/>
              <a:cs typeface="Segoe UI Light" panose="020B0502040204020203" pitchFamily="34" charset="0"/>
            </a:endParaRPr>
          </a:p>
        </p:txBody>
      </p:sp>
      <p:sp>
        <p:nvSpPr>
          <p:cNvPr id="3" name="Text Placeholder 4"/>
          <p:cNvSpPr txBox="1">
            <a:spLocks/>
          </p:cNvSpPr>
          <p:nvPr/>
        </p:nvSpPr>
        <p:spPr>
          <a:xfrm>
            <a:off x="269239" y="3880389"/>
            <a:ext cx="10198594" cy="1794661"/>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latin typeface="Segoe UI Light" panose="020B0502040204020203" pitchFamily="34" charset="0"/>
                <a:cs typeface="Segoe UI Light" panose="020B0502040204020203" pitchFamily="34" charset="0"/>
              </a:rPr>
              <a:t>Flight Delay Scenario</a:t>
            </a:r>
            <a:endParaRPr lang="en-US" dirty="0">
              <a:latin typeface="Segoe UI Light" panose="020B0502040204020203" pitchFamily="34" charset="0"/>
              <a:cs typeface="Segoe UI Light" panose="020B0502040204020203" pitchFamily="34" charset="0"/>
            </a:endParaRPr>
          </a:p>
          <a:p>
            <a:pPr marL="0" indent="0">
              <a:buNone/>
            </a:pPr>
            <a:r>
              <a:rPr lang="en-US" dirty="0" smtClean="0">
                <a:latin typeface="Segoe UI Light" panose="020B0502040204020203" pitchFamily="34" charset="0"/>
                <a:cs typeface="Segoe UI Light" panose="020B0502040204020203" pitchFamily="34" charset="0"/>
              </a:rPr>
              <a:t>Full Tutorial Document available here</a:t>
            </a:r>
            <a:r>
              <a:rPr lang="en-US" sz="4000" b="1" dirty="0">
                <a:latin typeface="Segoe UI Light" panose="020B0502040204020203" pitchFamily="34" charset="0"/>
                <a:cs typeface="Segoe UI Light" panose="020B0502040204020203" pitchFamily="34" charset="0"/>
              </a:rPr>
              <a:t>: </a:t>
            </a:r>
            <a:r>
              <a:rPr lang="en-US" sz="4000" b="1" dirty="0">
                <a:latin typeface="Segoe UI Light" panose="020B0502040204020203" pitchFamily="34" charset="0"/>
                <a:cs typeface="Segoe UI Light" panose="020B0502040204020203" pitchFamily="34" charset="0"/>
                <a:hlinkClick r:id="rId3"/>
              </a:rPr>
              <a:t>http://</a:t>
            </a:r>
            <a:r>
              <a:rPr lang="en-US" sz="4000" b="1" dirty="0" smtClean="0">
                <a:latin typeface="Segoe UI Light" panose="020B0502040204020203" pitchFamily="34" charset="0"/>
                <a:cs typeface="Segoe UI Light" panose="020B0502040204020203" pitchFamily="34" charset="0"/>
                <a:hlinkClick r:id="rId3"/>
              </a:rPr>
              <a:t>1drv.ms/1CjzW2f</a:t>
            </a:r>
            <a:r>
              <a:rPr lang="en-US" sz="4000" b="1" dirty="0" smtClean="0">
                <a:latin typeface="Segoe UI Light" panose="020B0502040204020203" pitchFamily="34" charset="0"/>
                <a:cs typeface="Segoe UI Light" panose="020B0502040204020203" pitchFamily="34" charset="0"/>
              </a:rPr>
              <a:t>  </a:t>
            </a:r>
            <a:r>
              <a:rPr lang="en-US" dirty="0" smtClean="0">
                <a:latin typeface="Segoe UI Light" panose="020B0502040204020203" pitchFamily="34" charset="0"/>
                <a:cs typeface="Segoe UI Light" panose="020B0502040204020203" pitchFamily="34" charset="0"/>
              </a:rPr>
              <a:t> </a:t>
            </a:r>
          </a:p>
        </p:txBody>
      </p:sp>
      <p:pic>
        <p:nvPicPr>
          <p:cNvPr id="6" name="Picture 5"/>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1003" b="100000" l="0" r="98976"/>
                    </a14:imgEffect>
                  </a14:imgLayer>
                </a14:imgProps>
              </a:ext>
              <a:ext uri="{28A0092B-C50C-407E-A947-70E740481C1C}">
                <a14:useLocalDpi xmlns:a14="http://schemas.microsoft.com/office/drawing/2010/main" val="0"/>
              </a:ext>
            </a:extLst>
          </a:blip>
          <a:srcRect r="4848"/>
          <a:stretch/>
        </p:blipFill>
        <p:spPr>
          <a:xfrm>
            <a:off x="10360558" y="4908100"/>
            <a:ext cx="1685569" cy="1807717"/>
          </a:xfrm>
          <a:prstGeom prst="rect">
            <a:avLst/>
          </a:prstGeom>
        </p:spPr>
      </p:pic>
    </p:spTree>
    <p:extLst>
      <p:ext uri="{BB962C8B-B14F-4D97-AF65-F5344CB8AC3E}">
        <p14:creationId xmlns:p14="http://schemas.microsoft.com/office/powerpoint/2010/main" val="18482349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a:xfrm>
            <a:off x="366451" y="1676438"/>
            <a:ext cx="10515600" cy="498598"/>
          </a:xfrm>
          <a:prstGeom prst="rect">
            <a:avLst/>
          </a:prstGeom>
        </p:spPr>
        <p:txBody>
          <a:bodyPr wrap="square">
            <a:spAutoFit/>
          </a:bodyPr>
          <a:lstStyle/>
          <a:p>
            <a:pPr>
              <a:lnSpc>
                <a:spcPct val="110000"/>
              </a:lnSpc>
              <a:spcAft>
                <a:spcPts val="2400"/>
              </a:spcAft>
            </a:pPr>
            <a:r>
              <a:rPr lang="en-GB" sz="2400" dirty="0" smtClean="0">
                <a:latin typeface="Segoe UI Light" panose="020B0502040204020203" pitchFamily="34" charset="0"/>
                <a:ea typeface="Times New Roman" panose="02020603050405020304" pitchFamily="18" charset="0"/>
                <a:cs typeface="Segoe UI Light" panose="020B0502040204020203" pitchFamily="34" charset="0"/>
              </a:rPr>
              <a:t>Sign up at: </a:t>
            </a:r>
            <a:r>
              <a:rPr lang="en-GB" sz="2400" dirty="0">
                <a:hlinkClick r:id="rId3"/>
              </a:rPr>
              <a:t>https://</a:t>
            </a:r>
            <a:r>
              <a:rPr lang="en-GB" sz="2400" dirty="0" smtClean="0">
                <a:hlinkClick r:id="rId3"/>
              </a:rPr>
              <a:t>signup.live.com/signup</a:t>
            </a:r>
            <a:r>
              <a:rPr lang="en-GB" sz="2400" dirty="0"/>
              <a:t> </a:t>
            </a:r>
            <a:endParaRPr lang="en-GB" sz="2400" dirty="0" smtClean="0"/>
          </a:p>
        </p:txBody>
      </p:sp>
      <p:sp>
        <p:nvSpPr>
          <p:cNvPr id="5" name="Rectangle 4"/>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Sign Up for a Microsoft Account</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pic>
        <p:nvPicPr>
          <p:cNvPr id="4" name="Picture 3"/>
          <p:cNvPicPr>
            <a:picLocks noChangeAspect="1"/>
          </p:cNvPicPr>
          <p:nvPr/>
        </p:nvPicPr>
        <p:blipFill>
          <a:blip r:embed="rId5"/>
          <a:stretch>
            <a:fillRect/>
          </a:stretch>
        </p:blipFill>
        <p:spPr>
          <a:xfrm>
            <a:off x="366451" y="2316405"/>
            <a:ext cx="6784793" cy="4254793"/>
          </a:xfrm>
          <a:prstGeom prst="rect">
            <a:avLst/>
          </a:prstGeom>
        </p:spPr>
      </p:pic>
      <p:pic>
        <p:nvPicPr>
          <p:cNvPr id="10" name="Picture 9"/>
          <p:cNvPicPr>
            <a:picLocks noChangeAspect="1"/>
          </p:cNvPicPr>
          <p:nvPr/>
        </p:nvPicPr>
        <p:blipFill>
          <a:blip r:embed="rId6"/>
          <a:stretch>
            <a:fillRect/>
          </a:stretch>
        </p:blipFill>
        <p:spPr>
          <a:xfrm>
            <a:off x="4391444" y="3819913"/>
            <a:ext cx="6953580" cy="1390716"/>
          </a:xfrm>
          <a:prstGeom prst="rect">
            <a:avLst/>
          </a:prstGeom>
          <a:ln w="38100">
            <a:solidFill>
              <a:schemeClr val="tx1"/>
            </a:solidFill>
          </a:ln>
        </p:spPr>
      </p:pic>
      <p:cxnSp>
        <p:nvCxnSpPr>
          <p:cNvPr id="12" name="Straight Arrow Connector 11"/>
          <p:cNvCxnSpPr/>
          <p:nvPr/>
        </p:nvCxnSpPr>
        <p:spPr>
          <a:xfrm>
            <a:off x="2931886" y="3309257"/>
            <a:ext cx="1459558" cy="10595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79237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66451" y="1676438"/>
            <a:ext cx="10515600" cy="475836"/>
          </a:xfrm>
          <a:prstGeom prst="rect">
            <a:avLst/>
          </a:prstGeom>
        </p:spPr>
        <p:txBody>
          <a:bodyPr wrap="square">
            <a:spAutoFit/>
          </a:bodyPr>
          <a:lstStyle/>
          <a:p>
            <a:pPr>
              <a:lnSpc>
                <a:spcPct val="110000"/>
              </a:lnSpc>
              <a:spcAft>
                <a:spcPts val="2400"/>
              </a:spcAft>
            </a:pPr>
            <a:r>
              <a:rPr lang="en-GB" sz="2400" dirty="0" smtClean="0">
                <a:latin typeface="Segoe UI Light" panose="020B0502040204020203" pitchFamily="34" charset="0"/>
                <a:ea typeface="Times New Roman" panose="02020603050405020304" pitchFamily="18" charset="0"/>
                <a:cs typeface="Segoe UI Light" panose="020B0502040204020203" pitchFamily="34" charset="0"/>
              </a:rPr>
              <a:t>Sign up at: </a:t>
            </a:r>
            <a:r>
              <a:rPr lang="en-GB" sz="2400" dirty="0">
                <a:hlinkClick r:id="rId3"/>
              </a:rPr>
              <a:t>http://azure.microsoft.com/en-gb/pricing/free-trial</a:t>
            </a:r>
            <a:r>
              <a:rPr lang="en-GB" sz="2400" dirty="0" smtClean="0">
                <a:hlinkClick r:id="rId3"/>
              </a:rPr>
              <a:t>/</a:t>
            </a:r>
            <a:r>
              <a:rPr lang="en-GB" sz="2400" dirty="0" smtClean="0"/>
              <a:t> </a:t>
            </a:r>
          </a:p>
        </p:txBody>
      </p:sp>
      <p:sp>
        <p:nvSpPr>
          <p:cNvPr id="5" name="Rectangle 4"/>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Sign Up for Azure Free Trial</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pic>
        <p:nvPicPr>
          <p:cNvPr id="2" name="Picture 1"/>
          <p:cNvPicPr>
            <a:picLocks noChangeAspect="1"/>
          </p:cNvPicPr>
          <p:nvPr/>
        </p:nvPicPr>
        <p:blipFill>
          <a:blip r:embed="rId5"/>
          <a:stretch>
            <a:fillRect/>
          </a:stretch>
        </p:blipFill>
        <p:spPr>
          <a:xfrm>
            <a:off x="431731" y="2293643"/>
            <a:ext cx="7690565" cy="4453186"/>
          </a:xfrm>
          <a:prstGeom prst="rect">
            <a:avLst/>
          </a:prstGeom>
        </p:spPr>
      </p:pic>
      <p:pic>
        <p:nvPicPr>
          <p:cNvPr id="3" name="Picture 2"/>
          <p:cNvPicPr>
            <a:picLocks noChangeAspect="1"/>
          </p:cNvPicPr>
          <p:nvPr/>
        </p:nvPicPr>
        <p:blipFill>
          <a:blip r:embed="rId6"/>
          <a:stretch>
            <a:fillRect/>
          </a:stretch>
        </p:blipFill>
        <p:spPr>
          <a:xfrm>
            <a:off x="7238319" y="3577261"/>
            <a:ext cx="4333875" cy="1885950"/>
          </a:xfrm>
          <a:prstGeom prst="rect">
            <a:avLst/>
          </a:prstGeom>
          <a:ln w="76200">
            <a:solidFill>
              <a:schemeClr val="bg1"/>
            </a:solidFill>
          </a:ln>
        </p:spPr>
      </p:pic>
      <p:cxnSp>
        <p:nvCxnSpPr>
          <p:cNvPr id="8" name="Straight Arrow Connector 7"/>
          <p:cNvCxnSpPr/>
          <p:nvPr/>
        </p:nvCxnSpPr>
        <p:spPr>
          <a:xfrm>
            <a:off x="2830286" y="3802743"/>
            <a:ext cx="4408033" cy="449943"/>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08500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66451" y="1676438"/>
            <a:ext cx="10515600" cy="498598"/>
          </a:xfrm>
          <a:prstGeom prst="rect">
            <a:avLst/>
          </a:prstGeom>
        </p:spPr>
        <p:txBody>
          <a:bodyPr wrap="square">
            <a:spAutoFit/>
          </a:bodyPr>
          <a:lstStyle/>
          <a:p>
            <a:pPr>
              <a:lnSpc>
                <a:spcPct val="110000"/>
              </a:lnSpc>
              <a:spcAft>
                <a:spcPts val="2400"/>
              </a:spcAft>
            </a:pPr>
            <a:r>
              <a:rPr lang="en-GB" sz="2400" dirty="0" smtClean="0">
                <a:latin typeface="Segoe UI Light" panose="020B0502040204020203" pitchFamily="34" charset="0"/>
                <a:ea typeface="Times New Roman" panose="02020603050405020304" pitchFamily="18" charset="0"/>
                <a:cs typeface="Segoe UI Light" panose="020B0502040204020203" pitchFamily="34" charset="0"/>
              </a:rPr>
              <a:t>Sign up at: </a:t>
            </a:r>
            <a:r>
              <a:rPr lang="en-GB" sz="2400" dirty="0">
                <a:hlinkClick r:id="rId3"/>
              </a:rPr>
              <a:t>http://azure.microsoft.com/en-gb/services/machine-learning</a:t>
            </a:r>
            <a:r>
              <a:rPr lang="en-GB" sz="2400" dirty="0" smtClean="0">
                <a:hlinkClick r:id="rId3"/>
              </a:rPr>
              <a:t>/</a:t>
            </a:r>
            <a:r>
              <a:rPr lang="en-GB" sz="2400" dirty="0" smtClean="0"/>
              <a:t> </a:t>
            </a:r>
          </a:p>
        </p:txBody>
      </p:sp>
      <p:sp>
        <p:nvSpPr>
          <p:cNvPr id="5" name="Rectangle 4"/>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Azure ML Freemium Version</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cxnSp>
        <p:nvCxnSpPr>
          <p:cNvPr id="8" name="Straight Arrow Connector 7"/>
          <p:cNvCxnSpPr/>
          <p:nvPr/>
        </p:nvCxnSpPr>
        <p:spPr>
          <a:xfrm>
            <a:off x="2830286" y="3802743"/>
            <a:ext cx="4408033" cy="449943"/>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5"/>
          <a:stretch>
            <a:fillRect/>
          </a:stretch>
        </p:blipFill>
        <p:spPr>
          <a:xfrm>
            <a:off x="366451" y="2316405"/>
            <a:ext cx="7562926" cy="4345652"/>
          </a:xfrm>
          <a:prstGeom prst="rect">
            <a:avLst/>
          </a:prstGeom>
        </p:spPr>
      </p:pic>
      <p:pic>
        <p:nvPicPr>
          <p:cNvPr id="10" name="Picture 9"/>
          <p:cNvPicPr>
            <a:picLocks noChangeAspect="1"/>
          </p:cNvPicPr>
          <p:nvPr/>
        </p:nvPicPr>
        <p:blipFill>
          <a:blip r:embed="rId6"/>
          <a:stretch>
            <a:fillRect/>
          </a:stretch>
        </p:blipFill>
        <p:spPr>
          <a:xfrm>
            <a:off x="4147914" y="4561803"/>
            <a:ext cx="7486650" cy="1885950"/>
          </a:xfrm>
          <a:prstGeom prst="rect">
            <a:avLst/>
          </a:prstGeom>
          <a:ln w="76200">
            <a:solidFill>
              <a:schemeClr val="bg1"/>
            </a:solidFill>
          </a:ln>
        </p:spPr>
      </p:pic>
      <p:cxnSp>
        <p:nvCxnSpPr>
          <p:cNvPr id="12" name="Straight Arrow Connector 11"/>
          <p:cNvCxnSpPr/>
          <p:nvPr/>
        </p:nvCxnSpPr>
        <p:spPr>
          <a:xfrm>
            <a:off x="2656114" y="4702629"/>
            <a:ext cx="1378857" cy="63862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72397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66451" y="1676438"/>
            <a:ext cx="10515600" cy="475836"/>
          </a:xfrm>
          <a:prstGeom prst="rect">
            <a:avLst/>
          </a:prstGeom>
        </p:spPr>
        <p:txBody>
          <a:bodyPr wrap="square">
            <a:spAutoFit/>
          </a:bodyPr>
          <a:lstStyle/>
          <a:p>
            <a:pPr>
              <a:lnSpc>
                <a:spcPct val="110000"/>
              </a:lnSpc>
              <a:spcAft>
                <a:spcPts val="2400"/>
              </a:spcAft>
            </a:pPr>
            <a:r>
              <a:rPr lang="en-GB" sz="2400" dirty="0" smtClean="0">
                <a:latin typeface="Segoe UI Light" panose="020B0502040204020203" pitchFamily="34" charset="0"/>
                <a:ea typeface="Times New Roman" panose="02020603050405020304" pitchFamily="18" charset="0"/>
                <a:cs typeface="Segoe UI Light" panose="020B0502040204020203" pitchFamily="34" charset="0"/>
              </a:rPr>
              <a:t>Find Experiment at: </a:t>
            </a:r>
            <a:r>
              <a:rPr lang="en-GB" sz="2400" dirty="0">
                <a:hlinkClick r:id="rId3"/>
              </a:rPr>
              <a:t>http://gallery.azureml.net</a:t>
            </a:r>
            <a:r>
              <a:rPr lang="en-GB" sz="2400" dirty="0" smtClean="0">
                <a:hlinkClick r:id="rId3"/>
              </a:rPr>
              <a:t>/</a:t>
            </a:r>
            <a:r>
              <a:rPr lang="en-GB" sz="2400" dirty="0" smtClean="0"/>
              <a:t> </a:t>
            </a:r>
            <a:r>
              <a:rPr lang="en-GB" sz="2400" dirty="0">
                <a:latin typeface="Segoe UI Light" panose="020B0502040204020203" pitchFamily="34" charset="0"/>
                <a:ea typeface="Times New Roman" panose="02020603050405020304" pitchFamily="18" charset="0"/>
                <a:cs typeface="Segoe UI Light" panose="020B0502040204020203" pitchFamily="34" charset="0"/>
              </a:rPr>
              <a:t>and type in keyword </a:t>
            </a:r>
            <a:r>
              <a:rPr lang="en-GB" sz="2400" dirty="0" smtClean="0">
                <a:latin typeface="Segoe UI Light" panose="020B0502040204020203" pitchFamily="34" charset="0"/>
                <a:ea typeface="Times New Roman" panose="02020603050405020304" pitchFamily="18" charset="0"/>
                <a:cs typeface="Segoe UI Light" panose="020B0502040204020203" pitchFamily="34" charset="0"/>
              </a:rPr>
              <a:t>‘UK’</a:t>
            </a:r>
            <a:endParaRPr lang="en-GB" sz="2400" dirty="0">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5" name="Rectangle 4"/>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Azure ML Gallery Experiment</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pic>
        <p:nvPicPr>
          <p:cNvPr id="3" name="Picture 2"/>
          <p:cNvPicPr>
            <a:picLocks noChangeAspect="1"/>
          </p:cNvPicPr>
          <p:nvPr/>
        </p:nvPicPr>
        <p:blipFill>
          <a:blip r:embed="rId5"/>
          <a:stretch>
            <a:fillRect/>
          </a:stretch>
        </p:blipFill>
        <p:spPr>
          <a:xfrm>
            <a:off x="366451" y="2293643"/>
            <a:ext cx="8670279" cy="4339861"/>
          </a:xfrm>
          <a:prstGeom prst="rect">
            <a:avLst/>
          </a:prstGeom>
        </p:spPr>
      </p:pic>
    </p:spTree>
    <p:extLst>
      <p:ext uri="{BB962C8B-B14F-4D97-AF65-F5344CB8AC3E}">
        <p14:creationId xmlns:p14="http://schemas.microsoft.com/office/powerpoint/2010/main" val="158982827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A4E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sz="7200" dirty="0" smtClean="0">
                <a:latin typeface="Segoe UI Light" panose="020B0502040204020203" pitchFamily="34" charset="0"/>
                <a:cs typeface="Segoe UI Light" panose="020B0502040204020203" pitchFamily="34" charset="0"/>
              </a:rPr>
              <a:t>Azure Data Journeys</a:t>
            </a:r>
            <a:endParaRPr lang="en-US" sz="7200" dirty="0">
              <a:latin typeface="Segoe UI Light" panose="020B0502040204020203" pitchFamily="34" charset="0"/>
              <a:cs typeface="Segoe UI Light" panose="020B0502040204020203" pitchFamily="34" charset="0"/>
            </a:endParaRPr>
          </a:p>
        </p:txBody>
      </p:sp>
      <p:sp>
        <p:nvSpPr>
          <p:cNvPr id="3" name="Text Placeholder 4"/>
          <p:cNvSpPr txBox="1">
            <a:spLocks/>
          </p:cNvSpPr>
          <p:nvPr/>
        </p:nvSpPr>
        <p:spPr>
          <a:xfrm>
            <a:off x="269239" y="3880389"/>
            <a:ext cx="9858809" cy="1794661"/>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latin typeface="Segoe UI Light" panose="020B0502040204020203" pitchFamily="34" charset="0"/>
                <a:cs typeface="Segoe UI Light" panose="020B0502040204020203" pitchFamily="34" charset="0"/>
              </a:rPr>
              <a:t>Other Data Services Avaliable on Azure</a:t>
            </a:r>
            <a:endParaRPr lang="en-US"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3" b="100000" l="0" r="98976"/>
                    </a14:imgEffect>
                  </a14:imgLayer>
                </a14:imgProps>
              </a:ext>
              <a:ext uri="{28A0092B-C50C-407E-A947-70E740481C1C}">
                <a14:useLocalDpi xmlns:a14="http://schemas.microsoft.com/office/drawing/2010/main" val="0"/>
              </a:ext>
            </a:extLst>
          </a:blip>
          <a:srcRect r="4848"/>
          <a:stretch/>
        </p:blipFill>
        <p:spPr>
          <a:xfrm>
            <a:off x="10360558" y="4908100"/>
            <a:ext cx="1685569" cy="1807717"/>
          </a:xfrm>
          <a:prstGeom prst="rect">
            <a:avLst/>
          </a:prstGeom>
        </p:spPr>
      </p:pic>
    </p:spTree>
    <p:extLst>
      <p:ext uri="{BB962C8B-B14F-4D97-AF65-F5344CB8AC3E}">
        <p14:creationId xmlns:p14="http://schemas.microsoft.com/office/powerpoint/2010/main" val="3784767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3130" y="1"/>
            <a:ext cx="9418870" cy="685799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14" name="Rectangle 13"/>
          <p:cNvSpPr/>
          <p:nvPr/>
        </p:nvSpPr>
        <p:spPr>
          <a:xfrm>
            <a:off x="6055934" y="2043642"/>
            <a:ext cx="1921933"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055934" y="470428"/>
            <a:ext cx="1921933" cy="127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176883" y="2043643"/>
            <a:ext cx="1921933" cy="2599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6573510" y="2118453"/>
            <a:ext cx="886781"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Compute</a:t>
            </a:r>
            <a:endParaRPr lang="en-GB" sz="1400" dirty="0">
              <a:latin typeface="Segoe UI Light" panose="020B0502040204020203" pitchFamily="34" charset="0"/>
              <a:cs typeface="Segoe UI Light" panose="020B0502040204020203" pitchFamily="34" charset="0"/>
            </a:endParaRPr>
          </a:p>
        </p:txBody>
      </p:sp>
      <p:sp>
        <p:nvSpPr>
          <p:cNvPr id="19" name="TextBox 18"/>
          <p:cNvSpPr txBox="1"/>
          <p:nvPr/>
        </p:nvSpPr>
        <p:spPr>
          <a:xfrm>
            <a:off x="6466108" y="560914"/>
            <a:ext cx="1101584"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Visualisation</a:t>
            </a:r>
            <a:endParaRPr lang="en-GB" sz="1400" dirty="0">
              <a:latin typeface="Segoe UI Light" panose="020B0502040204020203" pitchFamily="34" charset="0"/>
              <a:cs typeface="Segoe UI Light" panose="020B0502040204020203" pitchFamily="34" charset="0"/>
            </a:endParaRPr>
          </a:p>
        </p:txBody>
      </p:sp>
      <p:sp>
        <p:nvSpPr>
          <p:cNvPr id="20" name="TextBox 19"/>
          <p:cNvSpPr txBox="1"/>
          <p:nvPr/>
        </p:nvSpPr>
        <p:spPr>
          <a:xfrm>
            <a:off x="3537557" y="2118452"/>
            <a:ext cx="1200585"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Orchestration</a:t>
            </a:r>
            <a:endParaRPr lang="en-GB" sz="1400" dirty="0">
              <a:latin typeface="Segoe UI Light" panose="020B0502040204020203" pitchFamily="34" charset="0"/>
              <a:cs typeface="Segoe UI Light" panose="020B0502040204020203" pitchFamily="34" charset="0"/>
            </a:endParaRPr>
          </a:p>
        </p:txBody>
      </p:sp>
      <p:sp>
        <p:nvSpPr>
          <p:cNvPr id="28" name="Rectangle 27"/>
          <p:cNvSpPr/>
          <p:nvPr/>
        </p:nvSpPr>
        <p:spPr>
          <a:xfrm>
            <a:off x="9137416" y="2043642"/>
            <a:ext cx="1921933"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9714303" y="2118452"/>
            <a:ext cx="768159"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Storage</a:t>
            </a:r>
            <a:endParaRPr lang="en-GB" sz="1400" dirty="0">
              <a:latin typeface="Segoe UI Light" panose="020B0502040204020203" pitchFamily="34" charset="0"/>
              <a:cs typeface="Segoe UI Light" panose="020B0502040204020203" pitchFamily="34" charset="0"/>
            </a:endParaRPr>
          </a:p>
        </p:txBody>
      </p:sp>
      <p:grpSp>
        <p:nvGrpSpPr>
          <p:cNvPr id="67" name="Group 66"/>
          <p:cNvGrpSpPr/>
          <p:nvPr/>
        </p:nvGrpSpPr>
        <p:grpSpPr>
          <a:xfrm>
            <a:off x="872784" y="3258954"/>
            <a:ext cx="1548000" cy="504000"/>
            <a:chOff x="884986" y="2534707"/>
            <a:chExt cx="1548000" cy="504000"/>
          </a:xfrm>
        </p:grpSpPr>
        <p:sp>
          <p:nvSpPr>
            <p:cNvPr id="4" name="Rectangle 3"/>
            <p:cNvSpPr/>
            <p:nvPr/>
          </p:nvSpPr>
          <p:spPr>
            <a:xfrm>
              <a:off x="884986" y="2534707"/>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4" name="TextBox 43"/>
            <p:cNvSpPr txBox="1"/>
            <p:nvPr/>
          </p:nvSpPr>
          <p:spPr>
            <a:xfrm>
              <a:off x="889153" y="2668829"/>
              <a:ext cx="5245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Feeds</a:t>
              </a:r>
              <a:endParaRPr lang="en-GB" dirty="0">
                <a:solidFill>
                  <a:schemeClr val="bg1"/>
                </a:solidFill>
                <a:latin typeface="Segoe UI Light" panose="020B0502040204020203" pitchFamily="34" charset="0"/>
                <a:cs typeface="Segoe UI Light" panose="020B0502040204020203" pitchFamily="34" charset="0"/>
              </a:endParaRPr>
            </a:p>
          </p:txBody>
        </p:sp>
      </p:grpSp>
      <p:grpSp>
        <p:nvGrpSpPr>
          <p:cNvPr id="75" name="Group 74"/>
          <p:cNvGrpSpPr/>
          <p:nvPr/>
        </p:nvGrpSpPr>
        <p:grpSpPr>
          <a:xfrm>
            <a:off x="884985" y="2585625"/>
            <a:ext cx="1548000" cy="504000"/>
            <a:chOff x="884985" y="1740428"/>
            <a:chExt cx="1548000" cy="504000"/>
          </a:xfrm>
        </p:grpSpPr>
        <p:sp>
          <p:nvSpPr>
            <p:cNvPr id="22" name="Rectangle 21"/>
            <p:cNvSpPr/>
            <p:nvPr/>
          </p:nvSpPr>
          <p:spPr>
            <a:xfrm>
              <a:off x="884985" y="1740428"/>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5" name="TextBox 44"/>
            <p:cNvSpPr txBox="1"/>
            <p:nvPr/>
          </p:nvSpPr>
          <p:spPr>
            <a:xfrm>
              <a:off x="889153" y="1875078"/>
              <a:ext cx="367408" cy="261610"/>
            </a:xfrm>
            <a:prstGeom prst="rect">
              <a:avLst/>
            </a:prstGeom>
            <a:noFill/>
          </p:spPr>
          <p:txBody>
            <a:bodyPr wrap="none" rtlCol="0">
              <a:spAutoFit/>
            </a:bodyPr>
            <a:lstStyle/>
            <a:p>
              <a:r>
                <a:rPr lang="en-US" sz="1100" dirty="0" err="1" smtClean="0">
                  <a:solidFill>
                    <a:schemeClr val="bg1"/>
                  </a:solidFill>
                  <a:latin typeface="Segoe UI Light" panose="020B0502040204020203" pitchFamily="34" charset="0"/>
                  <a:cs typeface="Segoe UI Light" panose="020B0502040204020203" pitchFamily="34" charset="0"/>
                </a:rPr>
                <a:t>IoT</a:t>
              </a:r>
              <a:endParaRPr lang="en-US" sz="1100" dirty="0" smtClean="0">
                <a:solidFill>
                  <a:schemeClr val="bg1"/>
                </a:solidFill>
                <a:latin typeface="Segoe UI Light" panose="020B0502040204020203" pitchFamily="34" charset="0"/>
                <a:cs typeface="Segoe UI Light" panose="020B0502040204020203" pitchFamily="34" charset="0"/>
              </a:endParaRPr>
            </a:p>
          </p:txBody>
        </p:sp>
      </p:grpSp>
      <p:grpSp>
        <p:nvGrpSpPr>
          <p:cNvPr id="76" name="Group 75"/>
          <p:cNvGrpSpPr/>
          <p:nvPr/>
        </p:nvGrpSpPr>
        <p:grpSpPr>
          <a:xfrm>
            <a:off x="884985" y="3963649"/>
            <a:ext cx="1548000" cy="504000"/>
            <a:chOff x="884985" y="3963649"/>
            <a:chExt cx="1548000" cy="504000"/>
          </a:xfrm>
        </p:grpSpPr>
        <p:sp>
          <p:nvSpPr>
            <p:cNvPr id="5" name="Rectangle 4"/>
            <p:cNvSpPr/>
            <p:nvPr/>
          </p:nvSpPr>
          <p:spPr>
            <a:xfrm>
              <a:off x="884985" y="3963649"/>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6" name="TextBox 45"/>
            <p:cNvSpPr txBox="1"/>
            <p:nvPr/>
          </p:nvSpPr>
          <p:spPr>
            <a:xfrm>
              <a:off x="905752" y="4100812"/>
              <a:ext cx="9557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Sources</a:t>
              </a:r>
              <a:endParaRPr lang="en-GB" dirty="0">
                <a:solidFill>
                  <a:schemeClr val="bg1"/>
                </a:solidFill>
                <a:latin typeface="Segoe UI Light" panose="020B0502040204020203" pitchFamily="34" charset="0"/>
                <a:cs typeface="Segoe UI Light" panose="020B0502040204020203" pitchFamily="34" charset="0"/>
              </a:endParaRPr>
            </a:p>
          </p:txBody>
        </p:sp>
      </p:grpSp>
      <p:grpSp>
        <p:nvGrpSpPr>
          <p:cNvPr id="11" name="Group 10"/>
          <p:cNvGrpSpPr/>
          <p:nvPr/>
        </p:nvGrpSpPr>
        <p:grpSpPr>
          <a:xfrm>
            <a:off x="6231678" y="3950468"/>
            <a:ext cx="1570445" cy="504000"/>
            <a:chOff x="6090069" y="3967652"/>
            <a:chExt cx="1570445" cy="504000"/>
          </a:xfrm>
        </p:grpSpPr>
        <p:sp>
          <p:nvSpPr>
            <p:cNvPr id="8" name="Rectangle 7"/>
            <p:cNvSpPr/>
            <p:nvPr/>
          </p:nvSpPr>
          <p:spPr>
            <a:xfrm>
              <a:off x="6112514" y="3967652"/>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7" name="TextBox 36"/>
            <p:cNvSpPr txBox="1"/>
            <p:nvPr/>
          </p:nvSpPr>
          <p:spPr>
            <a:xfrm>
              <a:off x="6090069" y="4109721"/>
              <a:ext cx="122982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Machine Learning</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7785" y="4038963"/>
              <a:ext cx="316908" cy="323398"/>
            </a:xfrm>
            <a:prstGeom prst="rect">
              <a:avLst/>
            </a:prstGeom>
          </p:spPr>
        </p:pic>
      </p:grpSp>
      <p:grpSp>
        <p:nvGrpSpPr>
          <p:cNvPr id="3" name="Group 2"/>
          <p:cNvGrpSpPr/>
          <p:nvPr/>
        </p:nvGrpSpPr>
        <p:grpSpPr>
          <a:xfrm>
            <a:off x="3363849" y="3950468"/>
            <a:ext cx="1548000" cy="504000"/>
            <a:chOff x="3239559" y="3967651"/>
            <a:chExt cx="1548000" cy="504000"/>
          </a:xfrm>
        </p:grpSpPr>
        <p:sp>
          <p:nvSpPr>
            <p:cNvPr id="23" name="Rectangle 22"/>
            <p:cNvSpPr/>
            <p:nvPr/>
          </p:nvSpPr>
          <p:spPr>
            <a:xfrm>
              <a:off x="3239559" y="3967651"/>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3" name="TextBox 32"/>
            <p:cNvSpPr txBox="1"/>
            <p:nvPr/>
          </p:nvSpPr>
          <p:spPr>
            <a:xfrm>
              <a:off x="3278548" y="4134582"/>
              <a:ext cx="92525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Factory</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49" name="Picture 4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35788" y="4069594"/>
              <a:ext cx="391124" cy="366435"/>
            </a:xfrm>
            <a:prstGeom prst="rect">
              <a:avLst/>
            </a:prstGeom>
          </p:spPr>
        </p:pic>
      </p:grpSp>
      <p:grpSp>
        <p:nvGrpSpPr>
          <p:cNvPr id="10" name="Group 9"/>
          <p:cNvGrpSpPr/>
          <p:nvPr/>
        </p:nvGrpSpPr>
        <p:grpSpPr>
          <a:xfrm>
            <a:off x="6229580" y="3247980"/>
            <a:ext cx="1574641" cy="504000"/>
            <a:chOff x="6085875" y="3266135"/>
            <a:chExt cx="1574641" cy="504000"/>
          </a:xfrm>
        </p:grpSpPr>
        <p:sp>
          <p:nvSpPr>
            <p:cNvPr id="7" name="Rectangle 6"/>
            <p:cNvSpPr/>
            <p:nvPr/>
          </p:nvSpPr>
          <p:spPr>
            <a:xfrm>
              <a:off x="6112516" y="3266135"/>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6" name="TextBox 35"/>
            <p:cNvSpPr txBox="1"/>
            <p:nvPr/>
          </p:nvSpPr>
          <p:spPr>
            <a:xfrm>
              <a:off x="6085875" y="3410877"/>
              <a:ext cx="80021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HD Insight</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2864" y="3382258"/>
              <a:ext cx="465667" cy="325370"/>
            </a:xfrm>
            <a:prstGeom prst="rect">
              <a:avLst/>
            </a:prstGeom>
          </p:spPr>
        </p:pic>
      </p:grpSp>
      <p:grpSp>
        <p:nvGrpSpPr>
          <p:cNvPr id="47" name="Group 46"/>
          <p:cNvGrpSpPr/>
          <p:nvPr/>
        </p:nvGrpSpPr>
        <p:grpSpPr>
          <a:xfrm>
            <a:off x="9314989" y="3946007"/>
            <a:ext cx="1566787" cy="504000"/>
            <a:chOff x="9181305" y="3971757"/>
            <a:chExt cx="1566787" cy="504000"/>
          </a:xfrm>
        </p:grpSpPr>
        <p:sp>
          <p:nvSpPr>
            <p:cNvPr id="27" name="Rectangle 26"/>
            <p:cNvSpPr/>
            <p:nvPr/>
          </p:nvSpPr>
          <p:spPr>
            <a:xfrm>
              <a:off x="9200092" y="3971757"/>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1" name="TextBox 40"/>
            <p:cNvSpPr txBox="1"/>
            <p:nvPr/>
          </p:nvSpPr>
          <p:spPr>
            <a:xfrm>
              <a:off x="9181305" y="4181236"/>
              <a:ext cx="80983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SQL Azure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41860" y="4069594"/>
              <a:ext cx="327980" cy="371800"/>
            </a:xfrm>
            <a:prstGeom prst="rect">
              <a:avLst/>
            </a:prstGeom>
          </p:spPr>
        </p:pic>
      </p:grpSp>
      <p:grpSp>
        <p:nvGrpSpPr>
          <p:cNvPr id="24" name="Group 23"/>
          <p:cNvGrpSpPr/>
          <p:nvPr/>
        </p:nvGrpSpPr>
        <p:grpSpPr>
          <a:xfrm>
            <a:off x="9324382" y="2557799"/>
            <a:ext cx="1548000" cy="504000"/>
            <a:chOff x="9200092" y="2557799"/>
            <a:chExt cx="1548000" cy="504000"/>
          </a:xfrm>
        </p:grpSpPr>
        <p:sp>
          <p:nvSpPr>
            <p:cNvPr id="30" name="Rectangle 29"/>
            <p:cNvSpPr/>
            <p:nvPr/>
          </p:nvSpPr>
          <p:spPr>
            <a:xfrm>
              <a:off x="9200092" y="2557799"/>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9" name="TextBox 38"/>
            <p:cNvSpPr txBox="1"/>
            <p:nvPr/>
          </p:nvSpPr>
          <p:spPr>
            <a:xfrm>
              <a:off x="9211312" y="2777218"/>
              <a:ext cx="99738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Table Storage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94359" y="2626379"/>
              <a:ext cx="428574" cy="337664"/>
            </a:xfrm>
            <a:prstGeom prst="rect">
              <a:avLst/>
            </a:prstGeom>
          </p:spPr>
        </p:pic>
      </p:grpSp>
      <p:grpSp>
        <p:nvGrpSpPr>
          <p:cNvPr id="6" name="Group 5"/>
          <p:cNvGrpSpPr/>
          <p:nvPr/>
        </p:nvGrpSpPr>
        <p:grpSpPr>
          <a:xfrm>
            <a:off x="6242900" y="989540"/>
            <a:ext cx="1548000" cy="504000"/>
            <a:chOff x="6120140" y="989540"/>
            <a:chExt cx="1548000" cy="504000"/>
          </a:xfrm>
        </p:grpSpPr>
        <p:sp>
          <p:nvSpPr>
            <p:cNvPr id="13" name="Rectangle 12"/>
            <p:cNvSpPr/>
            <p:nvPr/>
          </p:nvSpPr>
          <p:spPr>
            <a:xfrm>
              <a:off x="6120140" y="989540"/>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4" name="TextBox 33"/>
            <p:cNvSpPr txBox="1"/>
            <p:nvPr/>
          </p:nvSpPr>
          <p:spPr>
            <a:xfrm>
              <a:off x="6139807" y="1132143"/>
              <a:ext cx="70083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Power BI</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3" name="Picture 62"/>
            <p:cNvPicPr>
              <a:picLocks noChangeAspect="1"/>
            </p:cNvPicPr>
            <p:nvPr/>
          </p:nvPicPr>
          <p:blipFill rotWithShape="1">
            <a:blip r:embed="rId8" cstate="print">
              <a:clrChange>
                <a:clrFrom>
                  <a:srgbClr val="0072C6"/>
                </a:clrFrom>
                <a:clrTo>
                  <a:srgbClr val="0072C6">
                    <a:alpha val="0"/>
                  </a:srgbClr>
                </a:clrTo>
              </a:clrChange>
              <a:extLst>
                <a:ext uri="{28A0092B-C50C-407E-A947-70E740481C1C}">
                  <a14:useLocalDpi xmlns:a14="http://schemas.microsoft.com/office/drawing/2010/main" val="0"/>
                </a:ext>
              </a:extLst>
            </a:blip>
            <a:srcRect l="12524" t="17490" r="18217" b="33246"/>
            <a:stretch/>
          </p:blipFill>
          <p:spPr>
            <a:xfrm>
              <a:off x="7182559" y="1081863"/>
              <a:ext cx="465151" cy="333954"/>
            </a:xfrm>
            <a:prstGeom prst="rect">
              <a:avLst/>
            </a:prstGeom>
          </p:spPr>
        </p:pic>
      </p:grpSp>
      <p:grpSp>
        <p:nvGrpSpPr>
          <p:cNvPr id="57" name="Group 56"/>
          <p:cNvGrpSpPr/>
          <p:nvPr/>
        </p:nvGrpSpPr>
        <p:grpSpPr>
          <a:xfrm>
            <a:off x="3388549" y="2545492"/>
            <a:ext cx="1498600" cy="689259"/>
            <a:chOff x="3239559" y="2545492"/>
            <a:chExt cx="1498600" cy="689259"/>
          </a:xfrm>
        </p:grpSpPr>
        <p:sp>
          <p:nvSpPr>
            <p:cNvPr id="25" name="Rectangle 24"/>
            <p:cNvSpPr/>
            <p:nvPr/>
          </p:nvSpPr>
          <p:spPr>
            <a:xfrm>
              <a:off x="3239559" y="2545492"/>
              <a:ext cx="1498600" cy="6858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1" name="TextBox 30"/>
            <p:cNvSpPr txBox="1"/>
            <p:nvPr/>
          </p:nvSpPr>
          <p:spPr>
            <a:xfrm>
              <a:off x="3239559" y="2576015"/>
              <a:ext cx="8451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Service bus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3239559" y="2973141"/>
              <a:ext cx="7954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Event Hub</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9" name="Picture 58"/>
            <p:cNvPicPr>
              <a:picLocks noChangeAspect="1"/>
            </p:cNvPicPr>
            <p:nvPr/>
          </p:nvPicPr>
          <p:blipFill>
            <a:blip r:embed="rId9"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16131" y="2929821"/>
              <a:ext cx="274320" cy="274320"/>
            </a:xfrm>
            <a:prstGeom prst="rect">
              <a:avLst/>
            </a:prstGeom>
          </p:spPr>
        </p:pic>
        <p:pic>
          <p:nvPicPr>
            <p:cNvPr id="64" name="Picture 63"/>
            <p:cNvPicPr>
              <a:picLocks noChangeAspect="1"/>
            </p:cNvPicPr>
            <p:nvPr/>
          </p:nvPicPr>
          <p:blipFill>
            <a:blip r:embed="rId10"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24418" y="2626379"/>
              <a:ext cx="281265" cy="274320"/>
            </a:xfrm>
            <a:prstGeom prst="rect">
              <a:avLst/>
            </a:prstGeom>
          </p:spPr>
        </p:pic>
      </p:grpSp>
      <p:grpSp>
        <p:nvGrpSpPr>
          <p:cNvPr id="9" name="Group 8"/>
          <p:cNvGrpSpPr/>
          <p:nvPr/>
        </p:nvGrpSpPr>
        <p:grpSpPr>
          <a:xfrm>
            <a:off x="6231908" y="2545492"/>
            <a:ext cx="1569985" cy="504000"/>
            <a:chOff x="6090069" y="2545492"/>
            <a:chExt cx="1569985" cy="504000"/>
          </a:xfrm>
        </p:grpSpPr>
        <p:sp>
          <p:nvSpPr>
            <p:cNvPr id="26" name="Rectangle 25"/>
            <p:cNvSpPr/>
            <p:nvPr/>
          </p:nvSpPr>
          <p:spPr>
            <a:xfrm>
              <a:off x="6112054" y="2545492"/>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5" name="TextBox 34"/>
            <p:cNvSpPr txBox="1"/>
            <p:nvPr/>
          </p:nvSpPr>
          <p:spPr>
            <a:xfrm>
              <a:off x="6090069" y="2676516"/>
              <a:ext cx="114967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Stream Analytics</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5" name="Picture 64"/>
            <p:cNvPicPr>
              <a:picLocks noChangeAspect="1"/>
            </p:cNvPicPr>
            <p:nvPr/>
          </p:nvPicPr>
          <p:blipFill>
            <a:blip r:embed="rId11"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7253483" y="2678982"/>
              <a:ext cx="385600" cy="295803"/>
            </a:xfrm>
            <a:prstGeom prst="rect">
              <a:avLst/>
            </a:prstGeom>
          </p:spPr>
        </p:pic>
      </p:grpSp>
      <p:grpSp>
        <p:nvGrpSpPr>
          <p:cNvPr id="38" name="Group 37"/>
          <p:cNvGrpSpPr/>
          <p:nvPr/>
        </p:nvGrpSpPr>
        <p:grpSpPr>
          <a:xfrm>
            <a:off x="9324382" y="3244852"/>
            <a:ext cx="1548000" cy="518102"/>
            <a:chOff x="9200092" y="3274341"/>
            <a:chExt cx="1548000" cy="518102"/>
          </a:xfrm>
        </p:grpSpPr>
        <p:sp>
          <p:nvSpPr>
            <p:cNvPr id="29" name="Rectangle 28"/>
            <p:cNvSpPr/>
            <p:nvPr/>
          </p:nvSpPr>
          <p:spPr>
            <a:xfrm>
              <a:off x="9200092" y="3274341"/>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0" name="TextBox 39"/>
            <p:cNvSpPr txBox="1"/>
            <p:nvPr/>
          </p:nvSpPr>
          <p:spPr>
            <a:xfrm>
              <a:off x="9241979" y="3530833"/>
              <a:ext cx="94128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Blob Storage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70"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82265" y="3352287"/>
              <a:ext cx="440668" cy="347192"/>
            </a:xfrm>
            <a:prstGeom prst="rect">
              <a:avLst/>
            </a:prstGeom>
          </p:spPr>
        </p:pic>
      </p:grpSp>
      <p:sp>
        <p:nvSpPr>
          <p:cNvPr id="94" name="TextBox 93"/>
          <p:cNvSpPr txBox="1"/>
          <p:nvPr/>
        </p:nvSpPr>
        <p:spPr>
          <a:xfrm>
            <a:off x="3266540" y="6162535"/>
            <a:ext cx="1596186" cy="584775"/>
          </a:xfrm>
          <a:prstGeom prst="rect">
            <a:avLst/>
          </a:prstGeom>
          <a:noFill/>
        </p:spPr>
        <p:txBody>
          <a:bodyPr wrap="square" rtlCol="0">
            <a:spAutoFit/>
          </a:bodyPr>
          <a:lstStyle/>
          <a:p>
            <a:r>
              <a:rPr lang="en-GB" sz="3200" dirty="0" smtClean="0">
                <a:solidFill>
                  <a:schemeClr val="bg1"/>
                </a:solidFill>
                <a:latin typeface="Segoe UI Light" panose="020B0502040204020203" pitchFamily="34" charset="0"/>
                <a:cs typeface="Segoe UI Light" panose="020B0502040204020203" pitchFamily="34" charset="0"/>
              </a:rPr>
              <a:t>Azure</a:t>
            </a:r>
            <a:endParaRPr lang="en-GB" sz="3200" dirty="0">
              <a:solidFill>
                <a:schemeClr val="bg1"/>
              </a:solidFill>
              <a:latin typeface="Segoe UI Light" panose="020B0502040204020203" pitchFamily="34" charset="0"/>
              <a:cs typeface="Segoe UI Light" panose="020B0502040204020203" pitchFamily="34" charset="0"/>
            </a:endParaRPr>
          </a:p>
        </p:txBody>
      </p:sp>
      <p:grpSp>
        <p:nvGrpSpPr>
          <p:cNvPr id="50" name="Group 49"/>
          <p:cNvGrpSpPr/>
          <p:nvPr/>
        </p:nvGrpSpPr>
        <p:grpSpPr>
          <a:xfrm>
            <a:off x="9318677" y="5320113"/>
            <a:ext cx="1559411" cy="504000"/>
            <a:chOff x="9187078" y="5354245"/>
            <a:chExt cx="1559411" cy="504000"/>
          </a:xfrm>
        </p:grpSpPr>
        <p:sp>
          <p:nvSpPr>
            <p:cNvPr id="58" name="Rectangle 57"/>
            <p:cNvSpPr/>
            <p:nvPr/>
          </p:nvSpPr>
          <p:spPr>
            <a:xfrm>
              <a:off x="9198489" y="5354245"/>
              <a:ext cx="1548000" cy="504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60" name="TextBox 59"/>
            <p:cNvSpPr txBox="1"/>
            <p:nvPr/>
          </p:nvSpPr>
          <p:spPr>
            <a:xfrm>
              <a:off x="9187078" y="5564927"/>
              <a:ext cx="76335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Lake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869" y="5404558"/>
              <a:ext cx="325788" cy="366796"/>
            </a:xfrm>
            <a:prstGeom prst="rect">
              <a:avLst/>
            </a:prstGeom>
          </p:spPr>
        </p:pic>
      </p:grpSp>
      <p:grpSp>
        <p:nvGrpSpPr>
          <p:cNvPr id="16" name="Group 15"/>
          <p:cNvGrpSpPr/>
          <p:nvPr/>
        </p:nvGrpSpPr>
        <p:grpSpPr>
          <a:xfrm>
            <a:off x="6231908" y="5355445"/>
            <a:ext cx="1569985" cy="504000"/>
            <a:chOff x="6088466" y="5355445"/>
            <a:chExt cx="1569985" cy="504000"/>
          </a:xfrm>
        </p:grpSpPr>
        <p:sp>
          <p:nvSpPr>
            <p:cNvPr id="55" name="Rectangle 54"/>
            <p:cNvSpPr/>
            <p:nvPr/>
          </p:nvSpPr>
          <p:spPr>
            <a:xfrm>
              <a:off x="6110451" y="5355445"/>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6" name="TextBox 55"/>
            <p:cNvSpPr txBox="1"/>
            <p:nvPr/>
          </p:nvSpPr>
          <p:spPr>
            <a:xfrm>
              <a:off x="6088466" y="5503389"/>
              <a:ext cx="115127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Virtual Machines</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13" cstate="print">
              <a:clrChange>
                <a:clrFrom>
                  <a:srgbClr val="00ABEC"/>
                </a:clrFrom>
                <a:clrTo>
                  <a:srgbClr val="00ABEC">
                    <a:alpha val="0"/>
                  </a:srgbClr>
                </a:clrTo>
              </a:clrChange>
              <a:extLst>
                <a:ext uri="{28A0092B-C50C-407E-A947-70E740481C1C}">
                  <a14:useLocalDpi xmlns:a14="http://schemas.microsoft.com/office/drawing/2010/main" val="0"/>
                </a:ext>
              </a:extLst>
            </a:blip>
            <a:stretch>
              <a:fillRect/>
            </a:stretch>
          </p:blipFill>
          <p:spPr>
            <a:xfrm>
              <a:off x="7223893" y="5452781"/>
              <a:ext cx="375049" cy="324928"/>
            </a:xfrm>
            <a:prstGeom prst="rect">
              <a:avLst/>
            </a:prstGeom>
          </p:spPr>
        </p:pic>
      </p:grpSp>
      <p:grpSp>
        <p:nvGrpSpPr>
          <p:cNvPr id="52" name="Group 51"/>
          <p:cNvGrpSpPr/>
          <p:nvPr/>
        </p:nvGrpSpPr>
        <p:grpSpPr>
          <a:xfrm>
            <a:off x="9318677" y="6007168"/>
            <a:ext cx="1559411" cy="504000"/>
            <a:chOff x="9186254" y="6007168"/>
            <a:chExt cx="1559411" cy="504000"/>
          </a:xfrm>
        </p:grpSpPr>
        <p:sp>
          <p:nvSpPr>
            <p:cNvPr id="69" name="Rectangle 68"/>
            <p:cNvSpPr/>
            <p:nvPr/>
          </p:nvSpPr>
          <p:spPr>
            <a:xfrm>
              <a:off x="9197665" y="6007168"/>
              <a:ext cx="1548000" cy="50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1" name="TextBox 70"/>
            <p:cNvSpPr txBox="1"/>
            <p:nvPr/>
          </p:nvSpPr>
          <p:spPr>
            <a:xfrm>
              <a:off x="9186254" y="6217850"/>
              <a:ext cx="100860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Document DB</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72" name="Picture 7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045" y="6057481"/>
              <a:ext cx="325788" cy="366796"/>
            </a:xfrm>
            <a:prstGeom prst="rect">
              <a:avLst/>
            </a:prstGeom>
          </p:spPr>
        </p:pic>
      </p:grpSp>
      <p:grpSp>
        <p:nvGrpSpPr>
          <p:cNvPr id="12" name="Group 11"/>
          <p:cNvGrpSpPr/>
          <p:nvPr/>
        </p:nvGrpSpPr>
        <p:grpSpPr>
          <a:xfrm>
            <a:off x="6253894" y="4663931"/>
            <a:ext cx="4627882" cy="504000"/>
            <a:chOff x="6079190" y="4734466"/>
            <a:chExt cx="4666244" cy="504000"/>
          </a:xfrm>
        </p:grpSpPr>
        <p:sp>
          <p:nvSpPr>
            <p:cNvPr id="42" name="Rectangle 41"/>
            <p:cNvSpPr/>
            <p:nvPr/>
          </p:nvSpPr>
          <p:spPr>
            <a:xfrm>
              <a:off x="6079190" y="4734466"/>
              <a:ext cx="4666244" cy="504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3" name="TextBox 42"/>
            <p:cNvSpPr txBox="1"/>
            <p:nvPr/>
          </p:nvSpPr>
          <p:spPr>
            <a:xfrm>
              <a:off x="6286014" y="4839686"/>
              <a:ext cx="144302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SQL Data Warehouse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25186" y="4772864"/>
              <a:ext cx="327980" cy="371800"/>
            </a:xfrm>
            <a:prstGeom prst="rect">
              <a:avLst/>
            </a:prstGeom>
          </p:spPr>
        </p:pic>
      </p:grpSp>
    </p:spTree>
    <p:extLst>
      <p:ext uri="{BB962C8B-B14F-4D97-AF65-F5344CB8AC3E}">
        <p14:creationId xmlns:p14="http://schemas.microsoft.com/office/powerpoint/2010/main" val="150532132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2767151" y="-1992"/>
            <a:ext cx="9486207" cy="685999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14" name="Rectangle 13"/>
          <p:cNvSpPr/>
          <p:nvPr/>
        </p:nvSpPr>
        <p:spPr>
          <a:xfrm>
            <a:off x="5969322" y="2043642"/>
            <a:ext cx="2108358"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a:t>
            </a:r>
            <a:endParaRPr lang="en-GB" dirty="0"/>
          </a:p>
        </p:txBody>
      </p:sp>
      <p:sp>
        <p:nvSpPr>
          <p:cNvPr id="15" name="Rectangle 14"/>
          <p:cNvSpPr/>
          <p:nvPr/>
        </p:nvSpPr>
        <p:spPr>
          <a:xfrm>
            <a:off x="5969322" y="489509"/>
            <a:ext cx="2108358" cy="127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140335" y="2043643"/>
            <a:ext cx="2008876" cy="2599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6573510" y="2118453"/>
            <a:ext cx="886781"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Compute</a:t>
            </a:r>
            <a:endParaRPr lang="en-GB" sz="1400" dirty="0">
              <a:latin typeface="Segoe UI Light" panose="020B0502040204020203" pitchFamily="34" charset="0"/>
              <a:cs typeface="Segoe UI Light" panose="020B0502040204020203" pitchFamily="34" charset="0"/>
            </a:endParaRPr>
          </a:p>
        </p:txBody>
      </p:sp>
      <p:sp>
        <p:nvSpPr>
          <p:cNvPr id="19" name="TextBox 18"/>
          <p:cNvSpPr txBox="1"/>
          <p:nvPr/>
        </p:nvSpPr>
        <p:spPr>
          <a:xfrm>
            <a:off x="6466108" y="560914"/>
            <a:ext cx="1101584"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Visualisation</a:t>
            </a:r>
            <a:endParaRPr lang="en-GB" sz="1400" dirty="0">
              <a:latin typeface="Segoe UI Light" panose="020B0502040204020203" pitchFamily="34" charset="0"/>
              <a:cs typeface="Segoe UI Light" panose="020B0502040204020203" pitchFamily="34" charset="0"/>
            </a:endParaRPr>
          </a:p>
        </p:txBody>
      </p:sp>
      <p:sp>
        <p:nvSpPr>
          <p:cNvPr id="20" name="TextBox 19"/>
          <p:cNvSpPr txBox="1"/>
          <p:nvPr/>
        </p:nvSpPr>
        <p:spPr>
          <a:xfrm>
            <a:off x="3537557" y="2118452"/>
            <a:ext cx="1200585"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Orchestration</a:t>
            </a:r>
            <a:endParaRPr lang="en-GB" sz="1400" dirty="0">
              <a:latin typeface="Segoe UI Light" panose="020B0502040204020203" pitchFamily="34" charset="0"/>
              <a:cs typeface="Segoe UI Light" panose="020B0502040204020203" pitchFamily="34" charset="0"/>
            </a:endParaRPr>
          </a:p>
        </p:txBody>
      </p:sp>
      <p:sp>
        <p:nvSpPr>
          <p:cNvPr id="28" name="Rectangle 27"/>
          <p:cNvSpPr/>
          <p:nvPr/>
        </p:nvSpPr>
        <p:spPr>
          <a:xfrm>
            <a:off x="9137416" y="2043642"/>
            <a:ext cx="1921933"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9714303" y="2118452"/>
            <a:ext cx="768159"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Storage</a:t>
            </a:r>
            <a:endParaRPr lang="en-GB" sz="1400" dirty="0">
              <a:latin typeface="Segoe UI Light" panose="020B0502040204020203" pitchFamily="34" charset="0"/>
              <a:cs typeface="Segoe UI Light" panose="020B0502040204020203" pitchFamily="34" charset="0"/>
            </a:endParaRPr>
          </a:p>
        </p:txBody>
      </p:sp>
      <p:grpSp>
        <p:nvGrpSpPr>
          <p:cNvPr id="67" name="Group 66"/>
          <p:cNvGrpSpPr/>
          <p:nvPr/>
        </p:nvGrpSpPr>
        <p:grpSpPr>
          <a:xfrm>
            <a:off x="872784" y="3258954"/>
            <a:ext cx="1548000" cy="504000"/>
            <a:chOff x="884986" y="2534707"/>
            <a:chExt cx="1548000" cy="504000"/>
          </a:xfrm>
        </p:grpSpPr>
        <p:sp>
          <p:nvSpPr>
            <p:cNvPr id="4" name="Rectangle 3"/>
            <p:cNvSpPr/>
            <p:nvPr/>
          </p:nvSpPr>
          <p:spPr>
            <a:xfrm>
              <a:off x="884986" y="2534707"/>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4" name="TextBox 43"/>
            <p:cNvSpPr txBox="1"/>
            <p:nvPr/>
          </p:nvSpPr>
          <p:spPr>
            <a:xfrm>
              <a:off x="889153" y="2668829"/>
              <a:ext cx="5245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Feeds</a:t>
              </a:r>
              <a:endParaRPr lang="en-GB" dirty="0">
                <a:solidFill>
                  <a:schemeClr val="bg1"/>
                </a:solidFill>
                <a:latin typeface="Segoe UI Light" panose="020B0502040204020203" pitchFamily="34" charset="0"/>
                <a:cs typeface="Segoe UI Light" panose="020B0502040204020203" pitchFamily="34" charset="0"/>
              </a:endParaRPr>
            </a:p>
          </p:txBody>
        </p:sp>
      </p:grpSp>
      <p:grpSp>
        <p:nvGrpSpPr>
          <p:cNvPr id="75" name="Group 74"/>
          <p:cNvGrpSpPr/>
          <p:nvPr/>
        </p:nvGrpSpPr>
        <p:grpSpPr>
          <a:xfrm>
            <a:off x="884985" y="2585625"/>
            <a:ext cx="1548000" cy="504000"/>
            <a:chOff x="884985" y="1740428"/>
            <a:chExt cx="1548000" cy="504000"/>
          </a:xfrm>
        </p:grpSpPr>
        <p:sp>
          <p:nvSpPr>
            <p:cNvPr id="22" name="Rectangle 21"/>
            <p:cNvSpPr/>
            <p:nvPr/>
          </p:nvSpPr>
          <p:spPr>
            <a:xfrm>
              <a:off x="884985" y="1740428"/>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5" name="TextBox 44"/>
            <p:cNvSpPr txBox="1"/>
            <p:nvPr/>
          </p:nvSpPr>
          <p:spPr>
            <a:xfrm>
              <a:off x="889153" y="1875078"/>
              <a:ext cx="367408" cy="261610"/>
            </a:xfrm>
            <a:prstGeom prst="rect">
              <a:avLst/>
            </a:prstGeom>
            <a:noFill/>
          </p:spPr>
          <p:txBody>
            <a:bodyPr wrap="none" rtlCol="0">
              <a:spAutoFit/>
            </a:bodyPr>
            <a:lstStyle/>
            <a:p>
              <a:r>
                <a:rPr lang="en-US" sz="1100" dirty="0" err="1" smtClean="0">
                  <a:solidFill>
                    <a:schemeClr val="bg1"/>
                  </a:solidFill>
                  <a:latin typeface="Segoe UI Light" panose="020B0502040204020203" pitchFamily="34" charset="0"/>
                  <a:cs typeface="Segoe UI Light" panose="020B0502040204020203" pitchFamily="34" charset="0"/>
                </a:rPr>
                <a:t>IoT</a:t>
              </a:r>
              <a:endParaRPr lang="en-US" sz="1100" dirty="0" smtClean="0">
                <a:solidFill>
                  <a:schemeClr val="bg1"/>
                </a:solidFill>
                <a:latin typeface="Segoe UI Light" panose="020B0502040204020203" pitchFamily="34" charset="0"/>
                <a:cs typeface="Segoe UI Light" panose="020B0502040204020203" pitchFamily="34" charset="0"/>
              </a:endParaRPr>
            </a:p>
          </p:txBody>
        </p:sp>
      </p:grpSp>
      <p:grpSp>
        <p:nvGrpSpPr>
          <p:cNvPr id="76" name="Group 75"/>
          <p:cNvGrpSpPr/>
          <p:nvPr/>
        </p:nvGrpSpPr>
        <p:grpSpPr>
          <a:xfrm>
            <a:off x="884985" y="3963649"/>
            <a:ext cx="1548000" cy="504000"/>
            <a:chOff x="884985" y="3963649"/>
            <a:chExt cx="1548000" cy="504000"/>
          </a:xfrm>
        </p:grpSpPr>
        <p:sp>
          <p:nvSpPr>
            <p:cNvPr id="5" name="Rectangle 4"/>
            <p:cNvSpPr/>
            <p:nvPr/>
          </p:nvSpPr>
          <p:spPr>
            <a:xfrm>
              <a:off x="884985" y="3963649"/>
              <a:ext cx="1548000" cy="504000"/>
            </a:xfrm>
            <a:prstGeom prst="rect">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6" name="TextBox 45"/>
            <p:cNvSpPr txBox="1"/>
            <p:nvPr/>
          </p:nvSpPr>
          <p:spPr>
            <a:xfrm>
              <a:off x="905752" y="4100812"/>
              <a:ext cx="9557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Sources</a:t>
              </a:r>
              <a:endParaRPr lang="en-GB" dirty="0">
                <a:solidFill>
                  <a:schemeClr val="bg1"/>
                </a:solidFill>
                <a:latin typeface="Segoe UI Light" panose="020B0502040204020203" pitchFamily="34" charset="0"/>
                <a:cs typeface="Segoe UI Light" panose="020B0502040204020203" pitchFamily="34" charset="0"/>
              </a:endParaRPr>
            </a:p>
          </p:txBody>
        </p:sp>
      </p:grpSp>
      <p:grpSp>
        <p:nvGrpSpPr>
          <p:cNvPr id="11" name="Group 10"/>
          <p:cNvGrpSpPr/>
          <p:nvPr/>
        </p:nvGrpSpPr>
        <p:grpSpPr>
          <a:xfrm>
            <a:off x="6231678" y="3950468"/>
            <a:ext cx="1570445" cy="504000"/>
            <a:chOff x="6090069" y="3967652"/>
            <a:chExt cx="1570445" cy="504000"/>
          </a:xfrm>
        </p:grpSpPr>
        <p:sp>
          <p:nvSpPr>
            <p:cNvPr id="8" name="Rectangle 7"/>
            <p:cNvSpPr/>
            <p:nvPr/>
          </p:nvSpPr>
          <p:spPr>
            <a:xfrm>
              <a:off x="6112514" y="3967652"/>
              <a:ext cx="1548000" cy="504000"/>
            </a:xfrm>
            <a:prstGeom prst="rect">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7" name="TextBox 36"/>
            <p:cNvSpPr txBox="1"/>
            <p:nvPr/>
          </p:nvSpPr>
          <p:spPr>
            <a:xfrm>
              <a:off x="6090069" y="4109721"/>
              <a:ext cx="122982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Machine Learning</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7785" y="4038963"/>
              <a:ext cx="316908" cy="323398"/>
            </a:xfrm>
            <a:prstGeom prst="rect">
              <a:avLst/>
            </a:prstGeom>
          </p:spPr>
        </p:pic>
      </p:grpSp>
      <p:grpSp>
        <p:nvGrpSpPr>
          <p:cNvPr id="3" name="Group 2"/>
          <p:cNvGrpSpPr/>
          <p:nvPr/>
        </p:nvGrpSpPr>
        <p:grpSpPr>
          <a:xfrm>
            <a:off x="3363849" y="3950468"/>
            <a:ext cx="1548000" cy="504000"/>
            <a:chOff x="3239559" y="3967651"/>
            <a:chExt cx="1548000" cy="504000"/>
          </a:xfrm>
        </p:grpSpPr>
        <p:sp>
          <p:nvSpPr>
            <p:cNvPr id="23" name="Rectangle 22"/>
            <p:cNvSpPr/>
            <p:nvPr/>
          </p:nvSpPr>
          <p:spPr>
            <a:xfrm>
              <a:off x="3239559" y="3967651"/>
              <a:ext cx="1548000" cy="504000"/>
            </a:xfrm>
            <a:prstGeom prst="rect">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3" name="TextBox 32"/>
            <p:cNvSpPr txBox="1"/>
            <p:nvPr/>
          </p:nvSpPr>
          <p:spPr>
            <a:xfrm>
              <a:off x="3278548" y="4134582"/>
              <a:ext cx="92525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Factory</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49" name="Picture 4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35788" y="4069594"/>
              <a:ext cx="391124" cy="366435"/>
            </a:xfrm>
            <a:prstGeom prst="rect">
              <a:avLst/>
            </a:prstGeom>
          </p:spPr>
        </p:pic>
      </p:grpSp>
      <p:grpSp>
        <p:nvGrpSpPr>
          <p:cNvPr id="10" name="Group 9"/>
          <p:cNvGrpSpPr/>
          <p:nvPr/>
        </p:nvGrpSpPr>
        <p:grpSpPr>
          <a:xfrm>
            <a:off x="6229580" y="3247980"/>
            <a:ext cx="1574641" cy="504000"/>
            <a:chOff x="6085875" y="3266135"/>
            <a:chExt cx="1574641" cy="504000"/>
          </a:xfrm>
        </p:grpSpPr>
        <p:sp>
          <p:nvSpPr>
            <p:cNvPr id="7" name="Rectangle 6"/>
            <p:cNvSpPr/>
            <p:nvPr/>
          </p:nvSpPr>
          <p:spPr>
            <a:xfrm>
              <a:off x="6112516" y="3266135"/>
              <a:ext cx="1548000" cy="504000"/>
            </a:xfrm>
            <a:prstGeom prst="rect">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6" name="TextBox 35"/>
            <p:cNvSpPr txBox="1"/>
            <p:nvPr/>
          </p:nvSpPr>
          <p:spPr>
            <a:xfrm>
              <a:off x="6085875" y="3410877"/>
              <a:ext cx="80021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HD Insight</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2864" y="3382258"/>
              <a:ext cx="465667" cy="325370"/>
            </a:xfrm>
            <a:prstGeom prst="rect">
              <a:avLst/>
            </a:prstGeom>
          </p:spPr>
        </p:pic>
      </p:grpSp>
      <p:grpSp>
        <p:nvGrpSpPr>
          <p:cNvPr id="47" name="Group 46"/>
          <p:cNvGrpSpPr/>
          <p:nvPr/>
        </p:nvGrpSpPr>
        <p:grpSpPr>
          <a:xfrm>
            <a:off x="9314989" y="3946007"/>
            <a:ext cx="1566787" cy="504000"/>
            <a:chOff x="9181305" y="3971757"/>
            <a:chExt cx="1566787" cy="504000"/>
          </a:xfrm>
        </p:grpSpPr>
        <p:sp>
          <p:nvSpPr>
            <p:cNvPr id="27" name="Rectangle 26"/>
            <p:cNvSpPr/>
            <p:nvPr/>
          </p:nvSpPr>
          <p:spPr>
            <a:xfrm>
              <a:off x="9200092" y="3971757"/>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1" name="TextBox 40"/>
            <p:cNvSpPr txBox="1"/>
            <p:nvPr/>
          </p:nvSpPr>
          <p:spPr>
            <a:xfrm>
              <a:off x="9181305" y="4181236"/>
              <a:ext cx="80983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SQL Azure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41860" y="4069594"/>
              <a:ext cx="327980" cy="371800"/>
            </a:xfrm>
            <a:prstGeom prst="rect">
              <a:avLst/>
            </a:prstGeom>
          </p:spPr>
        </p:pic>
      </p:grpSp>
      <p:grpSp>
        <p:nvGrpSpPr>
          <p:cNvPr id="24" name="Group 23"/>
          <p:cNvGrpSpPr/>
          <p:nvPr/>
        </p:nvGrpSpPr>
        <p:grpSpPr>
          <a:xfrm>
            <a:off x="9324382" y="2557799"/>
            <a:ext cx="1548000" cy="504000"/>
            <a:chOff x="9200092" y="2557799"/>
            <a:chExt cx="1548000" cy="504000"/>
          </a:xfrm>
        </p:grpSpPr>
        <p:sp>
          <p:nvSpPr>
            <p:cNvPr id="30" name="Rectangle 29"/>
            <p:cNvSpPr/>
            <p:nvPr/>
          </p:nvSpPr>
          <p:spPr>
            <a:xfrm>
              <a:off x="9200092" y="2557799"/>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9" name="TextBox 38"/>
            <p:cNvSpPr txBox="1"/>
            <p:nvPr/>
          </p:nvSpPr>
          <p:spPr>
            <a:xfrm>
              <a:off x="9211312" y="2777218"/>
              <a:ext cx="99738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Table Storage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94359" y="2626379"/>
              <a:ext cx="428574" cy="337664"/>
            </a:xfrm>
            <a:prstGeom prst="rect">
              <a:avLst/>
            </a:prstGeom>
          </p:spPr>
        </p:pic>
      </p:grpSp>
      <p:grpSp>
        <p:nvGrpSpPr>
          <p:cNvPr id="6" name="Group 5"/>
          <p:cNvGrpSpPr/>
          <p:nvPr/>
        </p:nvGrpSpPr>
        <p:grpSpPr>
          <a:xfrm>
            <a:off x="6242900" y="989540"/>
            <a:ext cx="1548000" cy="504000"/>
            <a:chOff x="6120140" y="989540"/>
            <a:chExt cx="1548000" cy="504000"/>
          </a:xfrm>
        </p:grpSpPr>
        <p:sp>
          <p:nvSpPr>
            <p:cNvPr id="13" name="Rectangle 12"/>
            <p:cNvSpPr/>
            <p:nvPr/>
          </p:nvSpPr>
          <p:spPr>
            <a:xfrm>
              <a:off x="6120140" y="989540"/>
              <a:ext cx="1548000" cy="504000"/>
            </a:xfrm>
            <a:prstGeom prst="rect">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4" name="TextBox 33"/>
            <p:cNvSpPr txBox="1"/>
            <p:nvPr/>
          </p:nvSpPr>
          <p:spPr>
            <a:xfrm>
              <a:off x="6139807" y="1132143"/>
              <a:ext cx="70083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Power BI</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3" name="Picture 62"/>
            <p:cNvPicPr>
              <a:picLocks noChangeAspect="1"/>
            </p:cNvPicPr>
            <p:nvPr/>
          </p:nvPicPr>
          <p:blipFill rotWithShape="1">
            <a:blip r:embed="rId8" cstate="print">
              <a:clrChange>
                <a:clrFrom>
                  <a:srgbClr val="0072C6"/>
                </a:clrFrom>
                <a:clrTo>
                  <a:srgbClr val="0072C6">
                    <a:alpha val="0"/>
                  </a:srgbClr>
                </a:clrTo>
              </a:clrChange>
              <a:extLst>
                <a:ext uri="{28A0092B-C50C-407E-A947-70E740481C1C}">
                  <a14:useLocalDpi xmlns:a14="http://schemas.microsoft.com/office/drawing/2010/main" val="0"/>
                </a:ext>
              </a:extLst>
            </a:blip>
            <a:srcRect l="12524" t="17490" r="18217" b="33246"/>
            <a:stretch/>
          </p:blipFill>
          <p:spPr>
            <a:xfrm>
              <a:off x="7182559" y="1081863"/>
              <a:ext cx="465151" cy="333954"/>
            </a:xfrm>
            <a:prstGeom prst="rect">
              <a:avLst/>
            </a:prstGeom>
          </p:spPr>
        </p:pic>
      </p:grpSp>
      <p:grpSp>
        <p:nvGrpSpPr>
          <p:cNvPr id="57" name="Group 56"/>
          <p:cNvGrpSpPr/>
          <p:nvPr/>
        </p:nvGrpSpPr>
        <p:grpSpPr>
          <a:xfrm>
            <a:off x="3388549" y="2545492"/>
            <a:ext cx="1498600" cy="689259"/>
            <a:chOff x="3239559" y="2545492"/>
            <a:chExt cx="1498600" cy="689259"/>
          </a:xfrm>
        </p:grpSpPr>
        <p:sp>
          <p:nvSpPr>
            <p:cNvPr id="25" name="Rectangle 24"/>
            <p:cNvSpPr/>
            <p:nvPr/>
          </p:nvSpPr>
          <p:spPr>
            <a:xfrm>
              <a:off x="3239559" y="2545492"/>
              <a:ext cx="1498600" cy="68580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1" name="TextBox 30"/>
            <p:cNvSpPr txBox="1"/>
            <p:nvPr/>
          </p:nvSpPr>
          <p:spPr>
            <a:xfrm>
              <a:off x="3239559" y="2576015"/>
              <a:ext cx="8451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Service bus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3239559" y="2973141"/>
              <a:ext cx="7954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Event Hub</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9" name="Picture 58"/>
            <p:cNvPicPr>
              <a:picLocks noChangeAspect="1"/>
            </p:cNvPicPr>
            <p:nvPr/>
          </p:nvPicPr>
          <p:blipFill>
            <a:blip r:embed="rId9"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16131" y="2929821"/>
              <a:ext cx="274320" cy="274320"/>
            </a:xfrm>
            <a:prstGeom prst="rect">
              <a:avLst/>
            </a:prstGeom>
          </p:spPr>
        </p:pic>
        <p:pic>
          <p:nvPicPr>
            <p:cNvPr id="64" name="Picture 63"/>
            <p:cNvPicPr>
              <a:picLocks noChangeAspect="1"/>
            </p:cNvPicPr>
            <p:nvPr/>
          </p:nvPicPr>
          <p:blipFill>
            <a:blip r:embed="rId10"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24418" y="2626379"/>
              <a:ext cx="281265" cy="274320"/>
            </a:xfrm>
            <a:prstGeom prst="rect">
              <a:avLst/>
            </a:prstGeom>
          </p:spPr>
        </p:pic>
      </p:grpSp>
      <p:grpSp>
        <p:nvGrpSpPr>
          <p:cNvPr id="9" name="Group 8"/>
          <p:cNvGrpSpPr/>
          <p:nvPr/>
        </p:nvGrpSpPr>
        <p:grpSpPr>
          <a:xfrm>
            <a:off x="6231908" y="2545492"/>
            <a:ext cx="1569985" cy="504000"/>
            <a:chOff x="6090069" y="2545492"/>
            <a:chExt cx="1569985" cy="504000"/>
          </a:xfrm>
        </p:grpSpPr>
        <p:sp>
          <p:nvSpPr>
            <p:cNvPr id="26" name="Rectangle 25"/>
            <p:cNvSpPr/>
            <p:nvPr/>
          </p:nvSpPr>
          <p:spPr>
            <a:xfrm>
              <a:off x="6112054" y="2545492"/>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5" name="TextBox 34"/>
            <p:cNvSpPr txBox="1"/>
            <p:nvPr/>
          </p:nvSpPr>
          <p:spPr>
            <a:xfrm>
              <a:off x="6090069" y="2676516"/>
              <a:ext cx="114967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Stream Analytics</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5" name="Picture 64"/>
            <p:cNvPicPr>
              <a:picLocks noChangeAspect="1"/>
            </p:cNvPicPr>
            <p:nvPr/>
          </p:nvPicPr>
          <p:blipFill>
            <a:blip r:embed="rId11"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7253483" y="2678982"/>
              <a:ext cx="385600" cy="295803"/>
            </a:xfrm>
            <a:prstGeom prst="rect">
              <a:avLst/>
            </a:prstGeom>
          </p:spPr>
        </p:pic>
      </p:grpSp>
      <p:grpSp>
        <p:nvGrpSpPr>
          <p:cNvPr id="38" name="Group 37"/>
          <p:cNvGrpSpPr/>
          <p:nvPr/>
        </p:nvGrpSpPr>
        <p:grpSpPr>
          <a:xfrm>
            <a:off x="9324382" y="3244852"/>
            <a:ext cx="1548000" cy="518102"/>
            <a:chOff x="9200092" y="3274341"/>
            <a:chExt cx="1548000" cy="518102"/>
          </a:xfrm>
        </p:grpSpPr>
        <p:sp>
          <p:nvSpPr>
            <p:cNvPr id="29" name="Rectangle 28"/>
            <p:cNvSpPr/>
            <p:nvPr/>
          </p:nvSpPr>
          <p:spPr>
            <a:xfrm>
              <a:off x="9200092" y="3274341"/>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0" name="TextBox 39"/>
            <p:cNvSpPr txBox="1"/>
            <p:nvPr/>
          </p:nvSpPr>
          <p:spPr>
            <a:xfrm>
              <a:off x="9241979" y="3530833"/>
              <a:ext cx="94128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Blob Storage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70"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82265" y="3352287"/>
              <a:ext cx="440668" cy="347192"/>
            </a:xfrm>
            <a:prstGeom prst="rect">
              <a:avLst/>
            </a:prstGeom>
          </p:spPr>
        </p:pic>
      </p:grpSp>
      <p:sp>
        <p:nvSpPr>
          <p:cNvPr id="94" name="TextBox 93"/>
          <p:cNvSpPr txBox="1"/>
          <p:nvPr/>
        </p:nvSpPr>
        <p:spPr>
          <a:xfrm>
            <a:off x="3266540" y="6162535"/>
            <a:ext cx="1596186" cy="584775"/>
          </a:xfrm>
          <a:prstGeom prst="rect">
            <a:avLst/>
          </a:prstGeom>
          <a:noFill/>
        </p:spPr>
        <p:txBody>
          <a:bodyPr wrap="square" rtlCol="0">
            <a:spAutoFit/>
          </a:bodyPr>
          <a:lstStyle/>
          <a:p>
            <a:r>
              <a:rPr lang="en-GB" sz="3200" dirty="0" smtClean="0">
                <a:solidFill>
                  <a:schemeClr val="bg1"/>
                </a:solidFill>
                <a:latin typeface="Segoe UI Light" panose="020B0502040204020203" pitchFamily="34" charset="0"/>
                <a:cs typeface="Segoe UI Light" panose="020B0502040204020203" pitchFamily="34" charset="0"/>
              </a:rPr>
              <a:t>Azure</a:t>
            </a:r>
            <a:endParaRPr lang="en-GB" sz="3200" dirty="0">
              <a:solidFill>
                <a:schemeClr val="bg1"/>
              </a:solidFill>
              <a:latin typeface="Segoe UI Light" panose="020B0502040204020203" pitchFamily="34" charset="0"/>
              <a:cs typeface="Segoe UI Light" panose="020B0502040204020203" pitchFamily="34" charset="0"/>
            </a:endParaRPr>
          </a:p>
        </p:txBody>
      </p:sp>
      <p:grpSp>
        <p:nvGrpSpPr>
          <p:cNvPr id="50" name="Group 49"/>
          <p:cNvGrpSpPr/>
          <p:nvPr/>
        </p:nvGrpSpPr>
        <p:grpSpPr>
          <a:xfrm>
            <a:off x="9318677" y="5320113"/>
            <a:ext cx="1559411" cy="504000"/>
            <a:chOff x="9187078" y="5354245"/>
            <a:chExt cx="1559411" cy="504000"/>
          </a:xfrm>
        </p:grpSpPr>
        <p:sp>
          <p:nvSpPr>
            <p:cNvPr id="58" name="Rectangle 57"/>
            <p:cNvSpPr/>
            <p:nvPr/>
          </p:nvSpPr>
          <p:spPr>
            <a:xfrm>
              <a:off x="9198489" y="5354245"/>
              <a:ext cx="1548000" cy="504000"/>
            </a:xfrm>
            <a:prstGeom prst="rect">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60" name="TextBox 59"/>
            <p:cNvSpPr txBox="1"/>
            <p:nvPr/>
          </p:nvSpPr>
          <p:spPr>
            <a:xfrm>
              <a:off x="9187078" y="5564927"/>
              <a:ext cx="76335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Lake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869" y="5404558"/>
              <a:ext cx="325788" cy="366796"/>
            </a:xfrm>
            <a:prstGeom prst="rect">
              <a:avLst/>
            </a:prstGeom>
          </p:spPr>
        </p:pic>
      </p:grpSp>
      <p:grpSp>
        <p:nvGrpSpPr>
          <p:cNvPr id="16" name="Group 15"/>
          <p:cNvGrpSpPr/>
          <p:nvPr/>
        </p:nvGrpSpPr>
        <p:grpSpPr>
          <a:xfrm>
            <a:off x="6231908" y="5355445"/>
            <a:ext cx="1569985" cy="504000"/>
            <a:chOff x="6088466" y="5355445"/>
            <a:chExt cx="1569985" cy="504000"/>
          </a:xfrm>
        </p:grpSpPr>
        <p:sp>
          <p:nvSpPr>
            <p:cNvPr id="55" name="Rectangle 54"/>
            <p:cNvSpPr/>
            <p:nvPr/>
          </p:nvSpPr>
          <p:spPr>
            <a:xfrm>
              <a:off x="6110451" y="5355445"/>
              <a:ext cx="1548000" cy="504000"/>
            </a:xfrm>
            <a:prstGeom prst="rect">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6" name="TextBox 55"/>
            <p:cNvSpPr txBox="1"/>
            <p:nvPr/>
          </p:nvSpPr>
          <p:spPr>
            <a:xfrm>
              <a:off x="6088466" y="5503389"/>
              <a:ext cx="115127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Virtual Machines</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13" cstate="print">
              <a:clrChange>
                <a:clrFrom>
                  <a:srgbClr val="00ABEC"/>
                </a:clrFrom>
                <a:clrTo>
                  <a:srgbClr val="00ABEC">
                    <a:alpha val="0"/>
                  </a:srgbClr>
                </a:clrTo>
              </a:clrChange>
              <a:extLst>
                <a:ext uri="{28A0092B-C50C-407E-A947-70E740481C1C}">
                  <a14:useLocalDpi xmlns:a14="http://schemas.microsoft.com/office/drawing/2010/main" val="0"/>
                </a:ext>
              </a:extLst>
            </a:blip>
            <a:stretch>
              <a:fillRect/>
            </a:stretch>
          </p:blipFill>
          <p:spPr>
            <a:xfrm>
              <a:off x="7223893" y="5452781"/>
              <a:ext cx="375049" cy="324928"/>
            </a:xfrm>
            <a:prstGeom prst="rect">
              <a:avLst/>
            </a:prstGeom>
          </p:spPr>
        </p:pic>
      </p:grpSp>
      <p:grpSp>
        <p:nvGrpSpPr>
          <p:cNvPr id="52" name="Group 51"/>
          <p:cNvGrpSpPr/>
          <p:nvPr/>
        </p:nvGrpSpPr>
        <p:grpSpPr>
          <a:xfrm>
            <a:off x="9318677" y="6007168"/>
            <a:ext cx="1559411" cy="504000"/>
            <a:chOff x="9186254" y="6007168"/>
            <a:chExt cx="1559411" cy="504000"/>
          </a:xfrm>
        </p:grpSpPr>
        <p:sp>
          <p:nvSpPr>
            <p:cNvPr id="69" name="Rectangle 68"/>
            <p:cNvSpPr/>
            <p:nvPr/>
          </p:nvSpPr>
          <p:spPr>
            <a:xfrm>
              <a:off x="9197665" y="6007168"/>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1" name="TextBox 70"/>
            <p:cNvSpPr txBox="1"/>
            <p:nvPr/>
          </p:nvSpPr>
          <p:spPr>
            <a:xfrm>
              <a:off x="9186254" y="6217850"/>
              <a:ext cx="100860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Document DB</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72" name="Picture 7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045" y="6057481"/>
              <a:ext cx="325788" cy="366796"/>
            </a:xfrm>
            <a:prstGeom prst="rect">
              <a:avLst/>
            </a:prstGeom>
          </p:spPr>
        </p:pic>
      </p:grpSp>
      <p:grpSp>
        <p:nvGrpSpPr>
          <p:cNvPr id="12" name="Group 11"/>
          <p:cNvGrpSpPr/>
          <p:nvPr/>
        </p:nvGrpSpPr>
        <p:grpSpPr>
          <a:xfrm>
            <a:off x="6253894" y="4663931"/>
            <a:ext cx="4627882" cy="504000"/>
            <a:chOff x="6079190" y="4734466"/>
            <a:chExt cx="4666244" cy="504000"/>
          </a:xfrm>
        </p:grpSpPr>
        <p:sp>
          <p:nvSpPr>
            <p:cNvPr id="42" name="Rectangle 41"/>
            <p:cNvSpPr/>
            <p:nvPr/>
          </p:nvSpPr>
          <p:spPr>
            <a:xfrm>
              <a:off x="6079190" y="4734466"/>
              <a:ext cx="4666244" cy="504000"/>
            </a:xfrm>
            <a:prstGeom prst="rect">
              <a:avLst/>
            </a:prstGeom>
            <a:solidFill>
              <a:srgbClr val="00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3" name="TextBox 42"/>
            <p:cNvSpPr txBox="1"/>
            <p:nvPr/>
          </p:nvSpPr>
          <p:spPr>
            <a:xfrm>
              <a:off x="6286014" y="4839686"/>
              <a:ext cx="144302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SQL Data Warehouse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25186" y="4772864"/>
              <a:ext cx="327980" cy="371800"/>
            </a:xfrm>
            <a:prstGeom prst="rect">
              <a:avLst/>
            </a:prstGeom>
          </p:spPr>
        </p:pic>
      </p:grpSp>
      <p:grpSp>
        <p:nvGrpSpPr>
          <p:cNvPr id="79" name="Group 78"/>
          <p:cNvGrpSpPr/>
          <p:nvPr/>
        </p:nvGrpSpPr>
        <p:grpSpPr>
          <a:xfrm>
            <a:off x="-79899" y="-151205"/>
            <a:ext cx="4690215" cy="748999"/>
            <a:chOff x="-79899" y="-151205"/>
            <a:chExt cx="4690215" cy="748999"/>
          </a:xfrm>
        </p:grpSpPr>
        <p:sp>
          <p:nvSpPr>
            <p:cNvPr id="80" name="Snip Single Corner Rectangle 79"/>
            <p:cNvSpPr/>
            <p:nvPr/>
          </p:nvSpPr>
          <p:spPr>
            <a:xfrm flipV="1">
              <a:off x="-79899" y="-151205"/>
              <a:ext cx="4690215" cy="748999"/>
            </a:xfrm>
            <a:prstGeom prst="snip1Rect">
              <a:avLst>
                <a:gd name="adj" fmla="val 50000"/>
              </a:avLst>
            </a:prstGeom>
            <a:solidFill>
              <a:srgbClr val="00A4EF"/>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42189" y="-33711"/>
              <a:ext cx="3042051" cy="523220"/>
            </a:xfrm>
            <a:prstGeom prst="rect">
              <a:avLst/>
            </a:prstGeom>
            <a:noFill/>
          </p:spPr>
          <p:txBody>
            <a:bodyPr wrap="none" rtlCol="0">
              <a:spAutoFit/>
            </a:bodyPr>
            <a:lstStyle/>
            <a:p>
              <a:pPr algn="ctr"/>
              <a:r>
                <a:rPr lang="en-US" sz="2800" dirty="0" smtClean="0">
                  <a:solidFill>
                    <a:schemeClr val="bg1"/>
                  </a:solidFill>
                  <a:latin typeface="Segoe UI Light" panose="020B0502040204020203" pitchFamily="34" charset="0"/>
                  <a:cs typeface="Segoe UI Light" panose="020B0502040204020203" pitchFamily="34" charset="0"/>
                </a:rPr>
                <a:t>Predictive Analytics</a:t>
              </a:r>
              <a:endParaRPr lang="en-GB" sz="2800" dirty="0">
                <a:solidFill>
                  <a:schemeClr val="bg1"/>
                </a:solidFill>
                <a:latin typeface="Segoe UI Light" panose="020B0502040204020203" pitchFamily="34" charset="0"/>
                <a:cs typeface="Segoe UI Light" panose="020B0502040204020203" pitchFamily="34" charset="0"/>
              </a:endParaRPr>
            </a:p>
          </p:txBody>
        </p:sp>
      </p:grpSp>
      <p:cxnSp>
        <p:nvCxnSpPr>
          <p:cNvPr id="82" name="Straight Arrow Connector 81"/>
          <p:cNvCxnSpPr>
            <a:stCxn id="5" idx="3"/>
            <a:endCxn id="23" idx="1"/>
          </p:cNvCxnSpPr>
          <p:nvPr/>
        </p:nvCxnSpPr>
        <p:spPr>
          <a:xfrm flipV="1">
            <a:off x="2432985" y="4202468"/>
            <a:ext cx="930864" cy="13181"/>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3" idx="3"/>
            <a:endCxn id="37" idx="1"/>
          </p:cNvCxnSpPr>
          <p:nvPr/>
        </p:nvCxnSpPr>
        <p:spPr>
          <a:xfrm>
            <a:off x="4911849" y="4202468"/>
            <a:ext cx="1319829" cy="20874"/>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48" idx="3"/>
            <a:endCxn id="63" idx="3"/>
          </p:cNvCxnSpPr>
          <p:nvPr/>
        </p:nvCxnSpPr>
        <p:spPr>
          <a:xfrm flipV="1">
            <a:off x="7736302" y="1248840"/>
            <a:ext cx="34168" cy="2934638"/>
          </a:xfrm>
          <a:prstGeom prst="bentConnector3">
            <a:avLst>
              <a:gd name="adj1" fmla="val 3007314"/>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36" idx="1"/>
            <a:endCxn id="23" idx="0"/>
          </p:cNvCxnSpPr>
          <p:nvPr/>
        </p:nvCxnSpPr>
        <p:spPr>
          <a:xfrm rot="10800000" flipV="1">
            <a:off x="4137850" y="3523526"/>
            <a:ext cx="2091731" cy="426941"/>
          </a:xfrm>
          <a:prstGeom prst="bentConnector2">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42" idx="1"/>
          </p:cNvCxnSpPr>
          <p:nvPr/>
        </p:nvCxnSpPr>
        <p:spPr>
          <a:xfrm rot="10800000">
            <a:off x="4064634" y="4464079"/>
            <a:ext cx="2189261" cy="451853"/>
          </a:xfrm>
          <a:prstGeom prst="bentConnector3">
            <a:avLst>
              <a:gd name="adj1" fmla="val 10031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00939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2855091" y="0"/>
            <a:ext cx="933691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14" name="Rectangle 13"/>
          <p:cNvSpPr/>
          <p:nvPr/>
        </p:nvSpPr>
        <p:spPr>
          <a:xfrm>
            <a:off x="5969322" y="2043642"/>
            <a:ext cx="2108358"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a:t>
            </a:r>
            <a:endParaRPr lang="en-GB" dirty="0"/>
          </a:p>
        </p:txBody>
      </p:sp>
      <p:sp>
        <p:nvSpPr>
          <p:cNvPr id="15" name="Rectangle 14"/>
          <p:cNvSpPr/>
          <p:nvPr/>
        </p:nvSpPr>
        <p:spPr>
          <a:xfrm>
            <a:off x="5969322" y="489509"/>
            <a:ext cx="2108358" cy="127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140335" y="2043643"/>
            <a:ext cx="2008876" cy="2599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6573510" y="2118453"/>
            <a:ext cx="886781"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Compute</a:t>
            </a:r>
            <a:endParaRPr lang="en-GB" sz="1400" dirty="0">
              <a:latin typeface="Segoe UI Light" panose="020B0502040204020203" pitchFamily="34" charset="0"/>
              <a:cs typeface="Segoe UI Light" panose="020B0502040204020203" pitchFamily="34" charset="0"/>
            </a:endParaRPr>
          </a:p>
        </p:txBody>
      </p:sp>
      <p:sp>
        <p:nvSpPr>
          <p:cNvPr id="19" name="TextBox 18"/>
          <p:cNvSpPr txBox="1"/>
          <p:nvPr/>
        </p:nvSpPr>
        <p:spPr>
          <a:xfrm>
            <a:off x="6466108" y="560914"/>
            <a:ext cx="1101584"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Visualisation</a:t>
            </a:r>
            <a:endParaRPr lang="en-GB" sz="1400" dirty="0">
              <a:latin typeface="Segoe UI Light" panose="020B0502040204020203" pitchFamily="34" charset="0"/>
              <a:cs typeface="Segoe UI Light" panose="020B0502040204020203" pitchFamily="34" charset="0"/>
            </a:endParaRPr>
          </a:p>
        </p:txBody>
      </p:sp>
      <p:sp>
        <p:nvSpPr>
          <p:cNvPr id="20" name="TextBox 19"/>
          <p:cNvSpPr txBox="1"/>
          <p:nvPr/>
        </p:nvSpPr>
        <p:spPr>
          <a:xfrm>
            <a:off x="3537557" y="2118452"/>
            <a:ext cx="1200585"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Orchestration</a:t>
            </a:r>
            <a:endParaRPr lang="en-GB" sz="1400" dirty="0">
              <a:latin typeface="Segoe UI Light" panose="020B0502040204020203" pitchFamily="34" charset="0"/>
              <a:cs typeface="Segoe UI Light" panose="020B0502040204020203" pitchFamily="34" charset="0"/>
            </a:endParaRPr>
          </a:p>
        </p:txBody>
      </p:sp>
      <p:sp>
        <p:nvSpPr>
          <p:cNvPr id="28" name="Rectangle 27"/>
          <p:cNvSpPr/>
          <p:nvPr/>
        </p:nvSpPr>
        <p:spPr>
          <a:xfrm>
            <a:off x="9137416" y="2043642"/>
            <a:ext cx="1921933"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9714303" y="2118452"/>
            <a:ext cx="768159"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Storage</a:t>
            </a:r>
            <a:endParaRPr lang="en-GB" sz="1400" dirty="0">
              <a:latin typeface="Segoe UI Light" panose="020B0502040204020203" pitchFamily="34" charset="0"/>
              <a:cs typeface="Segoe UI Light" panose="020B0502040204020203" pitchFamily="34" charset="0"/>
            </a:endParaRPr>
          </a:p>
        </p:txBody>
      </p:sp>
      <p:grpSp>
        <p:nvGrpSpPr>
          <p:cNvPr id="67" name="Group 66"/>
          <p:cNvGrpSpPr/>
          <p:nvPr/>
        </p:nvGrpSpPr>
        <p:grpSpPr>
          <a:xfrm>
            <a:off x="872784" y="3247980"/>
            <a:ext cx="1548000" cy="504000"/>
            <a:chOff x="884986" y="2534707"/>
            <a:chExt cx="1548000" cy="504000"/>
          </a:xfrm>
        </p:grpSpPr>
        <p:sp>
          <p:nvSpPr>
            <p:cNvPr id="4" name="Rectangle 3"/>
            <p:cNvSpPr/>
            <p:nvPr/>
          </p:nvSpPr>
          <p:spPr>
            <a:xfrm>
              <a:off x="884986" y="2534707"/>
              <a:ext cx="1548000"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4" name="TextBox 43"/>
            <p:cNvSpPr txBox="1"/>
            <p:nvPr/>
          </p:nvSpPr>
          <p:spPr>
            <a:xfrm>
              <a:off x="889153" y="2668829"/>
              <a:ext cx="5245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Feeds</a:t>
              </a:r>
              <a:endParaRPr lang="en-GB" dirty="0">
                <a:solidFill>
                  <a:schemeClr val="bg1"/>
                </a:solidFill>
                <a:latin typeface="Segoe UI Light" panose="020B0502040204020203" pitchFamily="34" charset="0"/>
                <a:cs typeface="Segoe UI Light" panose="020B0502040204020203" pitchFamily="34" charset="0"/>
              </a:endParaRPr>
            </a:p>
          </p:txBody>
        </p:sp>
      </p:grpSp>
      <p:grpSp>
        <p:nvGrpSpPr>
          <p:cNvPr id="75" name="Group 74"/>
          <p:cNvGrpSpPr/>
          <p:nvPr/>
        </p:nvGrpSpPr>
        <p:grpSpPr>
          <a:xfrm>
            <a:off x="884985" y="2585625"/>
            <a:ext cx="1548000" cy="504000"/>
            <a:chOff x="884985" y="1740428"/>
            <a:chExt cx="1548000" cy="504000"/>
          </a:xfrm>
        </p:grpSpPr>
        <p:sp>
          <p:nvSpPr>
            <p:cNvPr id="22" name="Rectangle 21"/>
            <p:cNvSpPr/>
            <p:nvPr/>
          </p:nvSpPr>
          <p:spPr>
            <a:xfrm>
              <a:off x="884985" y="1740428"/>
              <a:ext cx="1548000"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5" name="TextBox 44"/>
            <p:cNvSpPr txBox="1"/>
            <p:nvPr/>
          </p:nvSpPr>
          <p:spPr>
            <a:xfrm>
              <a:off x="889153" y="1875078"/>
              <a:ext cx="367408" cy="261610"/>
            </a:xfrm>
            <a:prstGeom prst="rect">
              <a:avLst/>
            </a:prstGeom>
            <a:noFill/>
          </p:spPr>
          <p:txBody>
            <a:bodyPr wrap="none" rtlCol="0">
              <a:spAutoFit/>
            </a:bodyPr>
            <a:lstStyle/>
            <a:p>
              <a:r>
                <a:rPr lang="en-US" sz="1100" dirty="0" err="1" smtClean="0">
                  <a:solidFill>
                    <a:schemeClr val="bg1"/>
                  </a:solidFill>
                  <a:latin typeface="Segoe UI Light" panose="020B0502040204020203" pitchFamily="34" charset="0"/>
                  <a:cs typeface="Segoe UI Light" panose="020B0502040204020203" pitchFamily="34" charset="0"/>
                </a:rPr>
                <a:t>IoT</a:t>
              </a:r>
              <a:endParaRPr lang="en-US" sz="1100" dirty="0" smtClean="0">
                <a:solidFill>
                  <a:schemeClr val="bg1"/>
                </a:solidFill>
                <a:latin typeface="Segoe UI Light" panose="020B0502040204020203" pitchFamily="34" charset="0"/>
                <a:cs typeface="Segoe UI Light" panose="020B0502040204020203" pitchFamily="34" charset="0"/>
              </a:endParaRPr>
            </a:p>
          </p:txBody>
        </p:sp>
      </p:grpSp>
      <p:grpSp>
        <p:nvGrpSpPr>
          <p:cNvPr id="76" name="Group 75"/>
          <p:cNvGrpSpPr/>
          <p:nvPr/>
        </p:nvGrpSpPr>
        <p:grpSpPr>
          <a:xfrm>
            <a:off x="884985" y="3963649"/>
            <a:ext cx="1548000" cy="504000"/>
            <a:chOff x="884985" y="3963649"/>
            <a:chExt cx="1548000" cy="504000"/>
          </a:xfrm>
        </p:grpSpPr>
        <p:sp>
          <p:nvSpPr>
            <p:cNvPr id="5" name="Rectangle 4"/>
            <p:cNvSpPr/>
            <p:nvPr/>
          </p:nvSpPr>
          <p:spPr>
            <a:xfrm>
              <a:off x="884985" y="3963649"/>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6" name="TextBox 45"/>
            <p:cNvSpPr txBox="1"/>
            <p:nvPr/>
          </p:nvSpPr>
          <p:spPr>
            <a:xfrm>
              <a:off x="905752" y="4100812"/>
              <a:ext cx="9557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Sources</a:t>
              </a:r>
              <a:endParaRPr lang="en-GB" dirty="0">
                <a:solidFill>
                  <a:schemeClr val="bg1"/>
                </a:solidFill>
                <a:latin typeface="Segoe UI Light" panose="020B0502040204020203" pitchFamily="34" charset="0"/>
                <a:cs typeface="Segoe UI Light" panose="020B0502040204020203" pitchFamily="34" charset="0"/>
              </a:endParaRPr>
            </a:p>
          </p:txBody>
        </p:sp>
      </p:grpSp>
      <p:grpSp>
        <p:nvGrpSpPr>
          <p:cNvPr id="11" name="Group 10"/>
          <p:cNvGrpSpPr/>
          <p:nvPr/>
        </p:nvGrpSpPr>
        <p:grpSpPr>
          <a:xfrm>
            <a:off x="6231678" y="3950468"/>
            <a:ext cx="1570445" cy="504000"/>
            <a:chOff x="6090069" y="3967652"/>
            <a:chExt cx="1570445" cy="504000"/>
          </a:xfrm>
        </p:grpSpPr>
        <p:sp>
          <p:nvSpPr>
            <p:cNvPr id="8" name="Rectangle 7"/>
            <p:cNvSpPr/>
            <p:nvPr/>
          </p:nvSpPr>
          <p:spPr>
            <a:xfrm>
              <a:off x="6112514" y="3967652"/>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7" name="TextBox 36"/>
            <p:cNvSpPr txBox="1"/>
            <p:nvPr/>
          </p:nvSpPr>
          <p:spPr>
            <a:xfrm>
              <a:off x="6090069" y="4109721"/>
              <a:ext cx="122982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Machine Learning</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7785" y="4038963"/>
              <a:ext cx="316908" cy="323398"/>
            </a:xfrm>
            <a:prstGeom prst="rect">
              <a:avLst/>
            </a:prstGeom>
          </p:spPr>
        </p:pic>
      </p:grpSp>
      <p:grpSp>
        <p:nvGrpSpPr>
          <p:cNvPr id="3" name="Group 2"/>
          <p:cNvGrpSpPr/>
          <p:nvPr/>
        </p:nvGrpSpPr>
        <p:grpSpPr>
          <a:xfrm>
            <a:off x="3363849" y="3950468"/>
            <a:ext cx="1548000" cy="504000"/>
            <a:chOff x="3239559" y="3967651"/>
            <a:chExt cx="1548000" cy="504000"/>
          </a:xfrm>
        </p:grpSpPr>
        <p:sp>
          <p:nvSpPr>
            <p:cNvPr id="23" name="Rectangle 22"/>
            <p:cNvSpPr/>
            <p:nvPr/>
          </p:nvSpPr>
          <p:spPr>
            <a:xfrm>
              <a:off x="3239559" y="3967651"/>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3" name="TextBox 32"/>
            <p:cNvSpPr txBox="1"/>
            <p:nvPr/>
          </p:nvSpPr>
          <p:spPr>
            <a:xfrm>
              <a:off x="3278548" y="4134582"/>
              <a:ext cx="92525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Factory</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49" name="Picture 4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35788" y="4069594"/>
              <a:ext cx="391124" cy="366435"/>
            </a:xfrm>
            <a:prstGeom prst="rect">
              <a:avLst/>
            </a:prstGeom>
          </p:spPr>
        </p:pic>
      </p:grpSp>
      <p:grpSp>
        <p:nvGrpSpPr>
          <p:cNvPr id="10" name="Group 9"/>
          <p:cNvGrpSpPr/>
          <p:nvPr/>
        </p:nvGrpSpPr>
        <p:grpSpPr>
          <a:xfrm>
            <a:off x="6229580" y="3247980"/>
            <a:ext cx="1574641" cy="504000"/>
            <a:chOff x="6085875" y="3266135"/>
            <a:chExt cx="1574641" cy="504000"/>
          </a:xfrm>
        </p:grpSpPr>
        <p:sp>
          <p:nvSpPr>
            <p:cNvPr id="7" name="Rectangle 6"/>
            <p:cNvSpPr/>
            <p:nvPr/>
          </p:nvSpPr>
          <p:spPr>
            <a:xfrm>
              <a:off x="6112516" y="3266135"/>
              <a:ext cx="1548000"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6" name="TextBox 35"/>
            <p:cNvSpPr txBox="1"/>
            <p:nvPr/>
          </p:nvSpPr>
          <p:spPr>
            <a:xfrm>
              <a:off x="6085875" y="3410877"/>
              <a:ext cx="80021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HD Insight</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2864" y="3382258"/>
              <a:ext cx="465667" cy="325370"/>
            </a:xfrm>
            <a:prstGeom prst="rect">
              <a:avLst/>
            </a:prstGeom>
          </p:spPr>
        </p:pic>
      </p:grpSp>
      <p:grpSp>
        <p:nvGrpSpPr>
          <p:cNvPr id="47" name="Group 46"/>
          <p:cNvGrpSpPr/>
          <p:nvPr/>
        </p:nvGrpSpPr>
        <p:grpSpPr>
          <a:xfrm>
            <a:off x="9314989" y="3946007"/>
            <a:ext cx="1566787" cy="504000"/>
            <a:chOff x="9181305" y="3971757"/>
            <a:chExt cx="1566787" cy="504000"/>
          </a:xfrm>
        </p:grpSpPr>
        <p:sp>
          <p:nvSpPr>
            <p:cNvPr id="27" name="Rectangle 26"/>
            <p:cNvSpPr/>
            <p:nvPr/>
          </p:nvSpPr>
          <p:spPr>
            <a:xfrm>
              <a:off x="9200092" y="3971757"/>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1" name="TextBox 40"/>
            <p:cNvSpPr txBox="1"/>
            <p:nvPr/>
          </p:nvSpPr>
          <p:spPr>
            <a:xfrm>
              <a:off x="9181305" y="4181236"/>
              <a:ext cx="80983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SQL Azure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41860" y="4069594"/>
              <a:ext cx="327980" cy="371800"/>
            </a:xfrm>
            <a:prstGeom prst="rect">
              <a:avLst/>
            </a:prstGeom>
          </p:spPr>
        </p:pic>
      </p:grpSp>
      <p:cxnSp>
        <p:nvCxnSpPr>
          <p:cNvPr id="90" name="Straight Arrow Connector 89"/>
          <p:cNvCxnSpPr>
            <a:endCxn id="35" idx="1"/>
          </p:cNvCxnSpPr>
          <p:nvPr/>
        </p:nvCxnSpPr>
        <p:spPr>
          <a:xfrm flipV="1">
            <a:off x="4457855" y="2807321"/>
            <a:ext cx="1774053" cy="9638"/>
          </a:xfrm>
          <a:prstGeom prst="straightConnector1">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9324382" y="2557799"/>
            <a:ext cx="1548000" cy="504000"/>
            <a:chOff x="9200092" y="2557799"/>
            <a:chExt cx="1548000" cy="504000"/>
          </a:xfrm>
        </p:grpSpPr>
        <p:sp>
          <p:nvSpPr>
            <p:cNvPr id="30" name="Rectangle 29"/>
            <p:cNvSpPr/>
            <p:nvPr/>
          </p:nvSpPr>
          <p:spPr>
            <a:xfrm>
              <a:off x="9200092" y="2557799"/>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9" name="TextBox 38"/>
            <p:cNvSpPr txBox="1"/>
            <p:nvPr/>
          </p:nvSpPr>
          <p:spPr>
            <a:xfrm>
              <a:off x="9211312" y="2777218"/>
              <a:ext cx="99738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Table Storage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94359" y="2626379"/>
              <a:ext cx="428574" cy="337664"/>
            </a:xfrm>
            <a:prstGeom prst="rect">
              <a:avLst/>
            </a:prstGeom>
          </p:spPr>
        </p:pic>
      </p:grpSp>
      <p:grpSp>
        <p:nvGrpSpPr>
          <p:cNvPr id="6" name="Group 5"/>
          <p:cNvGrpSpPr/>
          <p:nvPr/>
        </p:nvGrpSpPr>
        <p:grpSpPr>
          <a:xfrm>
            <a:off x="6242900" y="989540"/>
            <a:ext cx="1548000" cy="504000"/>
            <a:chOff x="6120140" y="989540"/>
            <a:chExt cx="1548000" cy="504000"/>
          </a:xfrm>
        </p:grpSpPr>
        <p:sp>
          <p:nvSpPr>
            <p:cNvPr id="13" name="Rectangle 12"/>
            <p:cNvSpPr/>
            <p:nvPr/>
          </p:nvSpPr>
          <p:spPr>
            <a:xfrm>
              <a:off x="6120140" y="989540"/>
              <a:ext cx="1548000"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4" name="TextBox 33"/>
            <p:cNvSpPr txBox="1"/>
            <p:nvPr/>
          </p:nvSpPr>
          <p:spPr>
            <a:xfrm>
              <a:off x="6139807" y="1132143"/>
              <a:ext cx="70083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Power BI</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3" name="Picture 62"/>
            <p:cNvPicPr>
              <a:picLocks noChangeAspect="1"/>
            </p:cNvPicPr>
            <p:nvPr/>
          </p:nvPicPr>
          <p:blipFill rotWithShape="1">
            <a:blip r:embed="rId8" cstate="print">
              <a:clrChange>
                <a:clrFrom>
                  <a:srgbClr val="0072C6"/>
                </a:clrFrom>
                <a:clrTo>
                  <a:srgbClr val="0072C6">
                    <a:alpha val="0"/>
                  </a:srgbClr>
                </a:clrTo>
              </a:clrChange>
              <a:extLst>
                <a:ext uri="{28A0092B-C50C-407E-A947-70E740481C1C}">
                  <a14:useLocalDpi xmlns:a14="http://schemas.microsoft.com/office/drawing/2010/main" val="0"/>
                </a:ext>
              </a:extLst>
            </a:blip>
            <a:srcRect l="12524" t="17490" r="18217" b="33246"/>
            <a:stretch/>
          </p:blipFill>
          <p:spPr>
            <a:xfrm>
              <a:off x="7182559" y="1081863"/>
              <a:ext cx="465151" cy="333954"/>
            </a:xfrm>
            <a:prstGeom prst="rect">
              <a:avLst/>
            </a:prstGeom>
          </p:spPr>
        </p:pic>
      </p:grpSp>
      <p:grpSp>
        <p:nvGrpSpPr>
          <p:cNvPr id="57" name="Group 56"/>
          <p:cNvGrpSpPr/>
          <p:nvPr/>
        </p:nvGrpSpPr>
        <p:grpSpPr>
          <a:xfrm>
            <a:off x="3388549" y="2545492"/>
            <a:ext cx="1498600" cy="689259"/>
            <a:chOff x="3239559" y="2545492"/>
            <a:chExt cx="1498600" cy="689259"/>
          </a:xfrm>
        </p:grpSpPr>
        <p:sp>
          <p:nvSpPr>
            <p:cNvPr id="25" name="Rectangle 24"/>
            <p:cNvSpPr/>
            <p:nvPr/>
          </p:nvSpPr>
          <p:spPr>
            <a:xfrm>
              <a:off x="3239559" y="2545492"/>
              <a:ext cx="1498600" cy="685801"/>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1" name="TextBox 30"/>
            <p:cNvSpPr txBox="1"/>
            <p:nvPr/>
          </p:nvSpPr>
          <p:spPr>
            <a:xfrm>
              <a:off x="3239559" y="2576015"/>
              <a:ext cx="8451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Service bus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3239559" y="2973141"/>
              <a:ext cx="7954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Event Hub</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9" name="Picture 58"/>
            <p:cNvPicPr>
              <a:picLocks noChangeAspect="1"/>
            </p:cNvPicPr>
            <p:nvPr/>
          </p:nvPicPr>
          <p:blipFill>
            <a:blip r:embed="rId9"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16131" y="2929821"/>
              <a:ext cx="274320" cy="274320"/>
            </a:xfrm>
            <a:prstGeom prst="rect">
              <a:avLst/>
            </a:prstGeom>
          </p:spPr>
        </p:pic>
        <p:pic>
          <p:nvPicPr>
            <p:cNvPr id="64" name="Picture 63"/>
            <p:cNvPicPr>
              <a:picLocks noChangeAspect="1"/>
            </p:cNvPicPr>
            <p:nvPr/>
          </p:nvPicPr>
          <p:blipFill>
            <a:blip r:embed="rId10"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24418" y="2626379"/>
              <a:ext cx="281265" cy="274320"/>
            </a:xfrm>
            <a:prstGeom prst="rect">
              <a:avLst/>
            </a:prstGeom>
          </p:spPr>
        </p:pic>
      </p:grpSp>
      <p:grpSp>
        <p:nvGrpSpPr>
          <p:cNvPr id="9" name="Group 8"/>
          <p:cNvGrpSpPr/>
          <p:nvPr/>
        </p:nvGrpSpPr>
        <p:grpSpPr>
          <a:xfrm>
            <a:off x="6231908" y="2545492"/>
            <a:ext cx="1569985" cy="504000"/>
            <a:chOff x="6090069" y="2545492"/>
            <a:chExt cx="1569985" cy="504000"/>
          </a:xfrm>
        </p:grpSpPr>
        <p:sp>
          <p:nvSpPr>
            <p:cNvPr id="26" name="Rectangle 25"/>
            <p:cNvSpPr/>
            <p:nvPr/>
          </p:nvSpPr>
          <p:spPr>
            <a:xfrm>
              <a:off x="6112054" y="2545492"/>
              <a:ext cx="1548000"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5" name="TextBox 34"/>
            <p:cNvSpPr txBox="1"/>
            <p:nvPr/>
          </p:nvSpPr>
          <p:spPr>
            <a:xfrm>
              <a:off x="6090069" y="2676516"/>
              <a:ext cx="114967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Stream Analytics</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5" name="Picture 64"/>
            <p:cNvPicPr>
              <a:picLocks noChangeAspect="1"/>
            </p:cNvPicPr>
            <p:nvPr/>
          </p:nvPicPr>
          <p:blipFill>
            <a:blip r:embed="rId11"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7253483" y="2678982"/>
              <a:ext cx="385600" cy="295803"/>
            </a:xfrm>
            <a:prstGeom prst="rect">
              <a:avLst/>
            </a:prstGeom>
          </p:spPr>
        </p:pic>
      </p:grpSp>
      <p:grpSp>
        <p:nvGrpSpPr>
          <p:cNvPr id="38" name="Group 37"/>
          <p:cNvGrpSpPr/>
          <p:nvPr/>
        </p:nvGrpSpPr>
        <p:grpSpPr>
          <a:xfrm>
            <a:off x="9324382" y="3244852"/>
            <a:ext cx="1548000" cy="518102"/>
            <a:chOff x="9200092" y="3274341"/>
            <a:chExt cx="1548000" cy="518102"/>
          </a:xfrm>
        </p:grpSpPr>
        <p:sp>
          <p:nvSpPr>
            <p:cNvPr id="29" name="Rectangle 28"/>
            <p:cNvSpPr/>
            <p:nvPr/>
          </p:nvSpPr>
          <p:spPr>
            <a:xfrm>
              <a:off x="9200092" y="3274341"/>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0" name="TextBox 39"/>
            <p:cNvSpPr txBox="1"/>
            <p:nvPr/>
          </p:nvSpPr>
          <p:spPr>
            <a:xfrm>
              <a:off x="9241979" y="3530833"/>
              <a:ext cx="94128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Blob Storage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70"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82265" y="3352287"/>
              <a:ext cx="440668" cy="347192"/>
            </a:xfrm>
            <a:prstGeom prst="rect">
              <a:avLst/>
            </a:prstGeom>
          </p:spPr>
        </p:pic>
      </p:grpSp>
      <p:sp>
        <p:nvSpPr>
          <p:cNvPr id="94" name="TextBox 93"/>
          <p:cNvSpPr txBox="1"/>
          <p:nvPr/>
        </p:nvSpPr>
        <p:spPr>
          <a:xfrm>
            <a:off x="3266540" y="6162535"/>
            <a:ext cx="1596186" cy="584775"/>
          </a:xfrm>
          <a:prstGeom prst="rect">
            <a:avLst/>
          </a:prstGeom>
          <a:noFill/>
        </p:spPr>
        <p:txBody>
          <a:bodyPr wrap="square" rtlCol="0">
            <a:spAutoFit/>
          </a:bodyPr>
          <a:lstStyle/>
          <a:p>
            <a:r>
              <a:rPr lang="en-GB" sz="3200" dirty="0" smtClean="0">
                <a:solidFill>
                  <a:schemeClr val="bg1"/>
                </a:solidFill>
                <a:latin typeface="Segoe UI Light" panose="020B0502040204020203" pitchFamily="34" charset="0"/>
                <a:cs typeface="Segoe UI Light" panose="020B0502040204020203" pitchFamily="34" charset="0"/>
              </a:rPr>
              <a:t>Azure</a:t>
            </a:r>
            <a:endParaRPr lang="en-GB" sz="3200" dirty="0">
              <a:solidFill>
                <a:schemeClr val="bg1"/>
              </a:solidFill>
              <a:latin typeface="Segoe UI Light" panose="020B0502040204020203" pitchFamily="34" charset="0"/>
              <a:cs typeface="Segoe UI Light" panose="020B0502040204020203" pitchFamily="34" charset="0"/>
            </a:endParaRPr>
          </a:p>
        </p:txBody>
      </p:sp>
      <p:grpSp>
        <p:nvGrpSpPr>
          <p:cNvPr id="50" name="Group 49"/>
          <p:cNvGrpSpPr/>
          <p:nvPr/>
        </p:nvGrpSpPr>
        <p:grpSpPr>
          <a:xfrm>
            <a:off x="9318677" y="5320113"/>
            <a:ext cx="1559411" cy="504000"/>
            <a:chOff x="9187078" y="5354245"/>
            <a:chExt cx="1559411" cy="504000"/>
          </a:xfrm>
        </p:grpSpPr>
        <p:sp>
          <p:nvSpPr>
            <p:cNvPr id="58" name="Rectangle 57"/>
            <p:cNvSpPr/>
            <p:nvPr/>
          </p:nvSpPr>
          <p:spPr>
            <a:xfrm>
              <a:off x="9198489" y="5354245"/>
              <a:ext cx="1548000"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60" name="TextBox 59"/>
            <p:cNvSpPr txBox="1"/>
            <p:nvPr/>
          </p:nvSpPr>
          <p:spPr>
            <a:xfrm>
              <a:off x="9187078" y="5564927"/>
              <a:ext cx="76335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Lake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869" y="5404558"/>
              <a:ext cx="325788" cy="366796"/>
            </a:xfrm>
            <a:prstGeom prst="rect">
              <a:avLst/>
            </a:prstGeom>
          </p:spPr>
        </p:pic>
      </p:grpSp>
      <p:grpSp>
        <p:nvGrpSpPr>
          <p:cNvPr id="16" name="Group 15"/>
          <p:cNvGrpSpPr/>
          <p:nvPr/>
        </p:nvGrpSpPr>
        <p:grpSpPr>
          <a:xfrm>
            <a:off x="6231908" y="5355445"/>
            <a:ext cx="1569985" cy="504000"/>
            <a:chOff x="6088466" y="5355445"/>
            <a:chExt cx="1569985" cy="504000"/>
          </a:xfrm>
        </p:grpSpPr>
        <p:sp>
          <p:nvSpPr>
            <p:cNvPr id="55" name="Rectangle 54"/>
            <p:cNvSpPr/>
            <p:nvPr/>
          </p:nvSpPr>
          <p:spPr>
            <a:xfrm>
              <a:off x="6110451" y="5355445"/>
              <a:ext cx="1548000"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6" name="TextBox 55"/>
            <p:cNvSpPr txBox="1"/>
            <p:nvPr/>
          </p:nvSpPr>
          <p:spPr>
            <a:xfrm>
              <a:off x="6088466" y="5503389"/>
              <a:ext cx="115127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Virtual Machines</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13" cstate="print">
              <a:clrChange>
                <a:clrFrom>
                  <a:srgbClr val="00ABEC"/>
                </a:clrFrom>
                <a:clrTo>
                  <a:srgbClr val="00ABEC">
                    <a:alpha val="0"/>
                  </a:srgbClr>
                </a:clrTo>
              </a:clrChange>
              <a:extLst>
                <a:ext uri="{28A0092B-C50C-407E-A947-70E740481C1C}">
                  <a14:useLocalDpi xmlns:a14="http://schemas.microsoft.com/office/drawing/2010/main" val="0"/>
                </a:ext>
              </a:extLst>
            </a:blip>
            <a:stretch>
              <a:fillRect/>
            </a:stretch>
          </p:blipFill>
          <p:spPr>
            <a:xfrm>
              <a:off x="7223893" y="5452781"/>
              <a:ext cx="375049" cy="324928"/>
            </a:xfrm>
            <a:prstGeom prst="rect">
              <a:avLst/>
            </a:prstGeom>
          </p:spPr>
        </p:pic>
      </p:grpSp>
      <p:grpSp>
        <p:nvGrpSpPr>
          <p:cNvPr id="52" name="Group 51"/>
          <p:cNvGrpSpPr/>
          <p:nvPr/>
        </p:nvGrpSpPr>
        <p:grpSpPr>
          <a:xfrm>
            <a:off x="9318677" y="6007168"/>
            <a:ext cx="1559411" cy="504000"/>
            <a:chOff x="9186254" y="6007168"/>
            <a:chExt cx="1559411" cy="504000"/>
          </a:xfrm>
        </p:grpSpPr>
        <p:sp>
          <p:nvSpPr>
            <p:cNvPr id="69" name="Rectangle 68"/>
            <p:cNvSpPr/>
            <p:nvPr/>
          </p:nvSpPr>
          <p:spPr>
            <a:xfrm>
              <a:off x="9197665" y="6007168"/>
              <a:ext cx="1548000"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1" name="TextBox 70"/>
            <p:cNvSpPr txBox="1"/>
            <p:nvPr/>
          </p:nvSpPr>
          <p:spPr>
            <a:xfrm>
              <a:off x="9186254" y="6217850"/>
              <a:ext cx="100860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Document DB</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72" name="Picture 7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045" y="6057481"/>
              <a:ext cx="325788" cy="366796"/>
            </a:xfrm>
            <a:prstGeom prst="rect">
              <a:avLst/>
            </a:prstGeom>
          </p:spPr>
        </p:pic>
      </p:grpSp>
      <p:grpSp>
        <p:nvGrpSpPr>
          <p:cNvPr id="12" name="Group 11"/>
          <p:cNvGrpSpPr/>
          <p:nvPr/>
        </p:nvGrpSpPr>
        <p:grpSpPr>
          <a:xfrm>
            <a:off x="6253894" y="4663931"/>
            <a:ext cx="4627882" cy="504000"/>
            <a:chOff x="6079190" y="4734466"/>
            <a:chExt cx="4666244" cy="504000"/>
          </a:xfrm>
        </p:grpSpPr>
        <p:sp>
          <p:nvSpPr>
            <p:cNvPr id="42" name="Rectangle 41"/>
            <p:cNvSpPr/>
            <p:nvPr/>
          </p:nvSpPr>
          <p:spPr>
            <a:xfrm>
              <a:off x="6079190" y="4734466"/>
              <a:ext cx="4666244" cy="50400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3" name="TextBox 42"/>
            <p:cNvSpPr txBox="1"/>
            <p:nvPr/>
          </p:nvSpPr>
          <p:spPr>
            <a:xfrm>
              <a:off x="6286014" y="4839686"/>
              <a:ext cx="144302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SQL Data Warehouse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25186" y="4772864"/>
              <a:ext cx="327980" cy="371800"/>
            </a:xfrm>
            <a:prstGeom prst="rect">
              <a:avLst/>
            </a:prstGeom>
          </p:spPr>
        </p:pic>
      </p:grpSp>
      <p:grpSp>
        <p:nvGrpSpPr>
          <p:cNvPr id="85" name="Group 84"/>
          <p:cNvGrpSpPr/>
          <p:nvPr/>
        </p:nvGrpSpPr>
        <p:grpSpPr>
          <a:xfrm>
            <a:off x="-79899" y="-151205"/>
            <a:ext cx="4690215" cy="748999"/>
            <a:chOff x="-79899" y="-151205"/>
            <a:chExt cx="4690215" cy="748999"/>
          </a:xfrm>
        </p:grpSpPr>
        <p:sp>
          <p:nvSpPr>
            <p:cNvPr id="86" name="Snip Single Corner Rectangle 85"/>
            <p:cNvSpPr/>
            <p:nvPr/>
          </p:nvSpPr>
          <p:spPr>
            <a:xfrm flipV="1">
              <a:off x="-79899" y="-151205"/>
              <a:ext cx="4690215" cy="748999"/>
            </a:xfrm>
            <a:prstGeom prst="snip1Rect">
              <a:avLst>
                <a:gd name="adj" fmla="val 50000"/>
              </a:avLst>
            </a:prstGeom>
            <a:solidFill>
              <a:srgbClr val="FF7C8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TextBox 86"/>
            <p:cNvSpPr txBox="1"/>
            <p:nvPr/>
          </p:nvSpPr>
          <p:spPr>
            <a:xfrm>
              <a:off x="286109" y="-15586"/>
              <a:ext cx="3550204" cy="523220"/>
            </a:xfrm>
            <a:prstGeom prst="rect">
              <a:avLst/>
            </a:prstGeom>
            <a:noFill/>
          </p:spPr>
          <p:txBody>
            <a:bodyPr wrap="none" rtlCol="0">
              <a:spAutoFit/>
            </a:bodyPr>
            <a:lstStyle/>
            <a:p>
              <a:pPr algn="ctr"/>
              <a:r>
                <a:rPr lang="en-US" sz="2800" dirty="0" smtClean="0">
                  <a:solidFill>
                    <a:schemeClr val="bg1"/>
                  </a:solidFill>
                  <a:latin typeface="Segoe UI Light" panose="020B0502040204020203" pitchFamily="34" charset="0"/>
                  <a:cs typeface="Segoe UI Light" panose="020B0502040204020203" pitchFamily="34" charset="0"/>
                </a:rPr>
                <a:t>Near real time analysis</a:t>
              </a:r>
              <a:endParaRPr lang="en-GB" sz="2800" dirty="0">
                <a:solidFill>
                  <a:schemeClr val="bg1"/>
                </a:solidFill>
                <a:latin typeface="Segoe UI Light" panose="020B0502040204020203" pitchFamily="34" charset="0"/>
                <a:cs typeface="Segoe UI Light" panose="020B0502040204020203" pitchFamily="34" charset="0"/>
              </a:endParaRPr>
            </a:p>
          </p:txBody>
        </p:sp>
      </p:grpSp>
      <p:cxnSp>
        <p:nvCxnSpPr>
          <p:cNvPr id="91" name="Elbow Connector 90"/>
          <p:cNvCxnSpPr>
            <a:stCxn id="51" idx="3"/>
          </p:cNvCxnSpPr>
          <p:nvPr/>
        </p:nvCxnSpPr>
        <p:spPr>
          <a:xfrm>
            <a:off x="7782236" y="3526788"/>
            <a:ext cx="1066414" cy="1126169"/>
          </a:xfrm>
          <a:prstGeom prst="bentConnector2">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65" idx="3"/>
            <a:endCxn id="63" idx="3"/>
          </p:cNvCxnSpPr>
          <p:nvPr/>
        </p:nvCxnSpPr>
        <p:spPr>
          <a:xfrm flipH="1" flipV="1">
            <a:off x="7770470" y="1248840"/>
            <a:ext cx="10452" cy="1578044"/>
          </a:xfrm>
          <a:prstGeom prst="bentConnector3">
            <a:avLst>
              <a:gd name="adj1" fmla="val -4885151"/>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65" idx="3"/>
            <a:endCxn id="71" idx="1"/>
          </p:cNvCxnSpPr>
          <p:nvPr/>
        </p:nvCxnSpPr>
        <p:spPr>
          <a:xfrm>
            <a:off x="7780922" y="2826884"/>
            <a:ext cx="1537755" cy="3521771"/>
          </a:xfrm>
          <a:prstGeom prst="bentConnector3">
            <a:avLst>
              <a:gd name="adj1" fmla="val 33094"/>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22" idx="3"/>
            <a:endCxn id="32" idx="1"/>
          </p:cNvCxnSpPr>
          <p:nvPr/>
        </p:nvCxnSpPr>
        <p:spPr>
          <a:xfrm>
            <a:off x="2432985" y="2837625"/>
            <a:ext cx="955564" cy="266321"/>
          </a:xfrm>
          <a:prstGeom prst="bentConnector3">
            <a:avLst>
              <a:gd name="adj1" fmla="val 50000"/>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4" idx="3"/>
            <a:endCxn id="32" idx="1"/>
          </p:cNvCxnSpPr>
          <p:nvPr/>
        </p:nvCxnSpPr>
        <p:spPr>
          <a:xfrm flipV="1">
            <a:off x="2420784" y="3103946"/>
            <a:ext cx="967765" cy="396034"/>
          </a:xfrm>
          <a:prstGeom prst="bentConnector3">
            <a:avLst>
              <a:gd name="adj1" fmla="val 50000"/>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4" idx="3"/>
          </p:cNvCxnSpPr>
          <p:nvPr/>
        </p:nvCxnSpPr>
        <p:spPr>
          <a:xfrm flipV="1">
            <a:off x="2420784" y="3488303"/>
            <a:ext cx="3686609" cy="11677"/>
          </a:xfrm>
          <a:prstGeom prst="straightConnector1">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42" idx="2"/>
            <a:endCxn id="60" idx="1"/>
          </p:cNvCxnSpPr>
          <p:nvPr/>
        </p:nvCxnSpPr>
        <p:spPr>
          <a:xfrm rot="16200000" flipH="1">
            <a:off x="8696422" y="5039344"/>
            <a:ext cx="493669" cy="750842"/>
          </a:xfrm>
          <a:prstGeom prst="bentConnector2">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stCxn id="51" idx="3"/>
            <a:endCxn id="60" idx="1"/>
          </p:cNvCxnSpPr>
          <p:nvPr/>
        </p:nvCxnSpPr>
        <p:spPr>
          <a:xfrm>
            <a:off x="7782236" y="3526788"/>
            <a:ext cx="1536441" cy="2134812"/>
          </a:xfrm>
          <a:prstGeom prst="bentConnector3">
            <a:avLst>
              <a:gd name="adj1" fmla="val 51303"/>
            </a:avLst>
          </a:prstGeom>
          <a:ln w="38100">
            <a:solidFill>
              <a:srgbClr val="FF7C8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8286742" y="4663931"/>
            <a:ext cx="5536" cy="50399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8566430" y="4666604"/>
            <a:ext cx="5536" cy="50399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66950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What is Machine Learning (ML)</a:t>
            </a:r>
            <a:endParaRPr lang="en-GB" sz="5400" dirty="0">
              <a:solidFill>
                <a:schemeClr val="bg1"/>
              </a:solidFill>
              <a:latin typeface="Segoe UI Light" panose="020B0502040204020203" pitchFamily="34" charset="0"/>
              <a:cs typeface="Segoe UI Light" panose="020B0502040204020203" pitchFamily="34" charset="0"/>
            </a:endParaRPr>
          </a:p>
        </p:txBody>
      </p:sp>
      <p:sp>
        <p:nvSpPr>
          <p:cNvPr id="41" name="TextBox 3"/>
          <p:cNvSpPr txBox="1"/>
          <p:nvPr/>
        </p:nvSpPr>
        <p:spPr>
          <a:xfrm>
            <a:off x="4421673" y="2261343"/>
            <a:ext cx="7337802" cy="646331"/>
          </a:xfrm>
          <a:prstGeom prst="rect">
            <a:avLst/>
          </a:prstGeom>
          <a:noFill/>
        </p:spPr>
        <p:txBody>
          <a:bodyPr wrap="square" rtlCol="0">
            <a:spAutoFit/>
          </a:bodyPr>
          <a:lstStyle/>
          <a:p>
            <a:pPr algn="ctr"/>
            <a:r>
              <a:rPr lang="en-GB" sz="3600" b="1" dirty="0">
                <a:solidFill>
                  <a:srgbClr val="00A4EF"/>
                </a:solidFill>
                <a:latin typeface="Segoe UI Light" panose="020B0502040204020203" pitchFamily="34" charset="0"/>
                <a:cs typeface="Segoe UI Light" panose="020B0502040204020203" pitchFamily="34" charset="0"/>
              </a:rPr>
              <a:t>F</a:t>
            </a:r>
            <a:r>
              <a:rPr lang="en-GB" sz="3600" b="1" dirty="0" smtClean="0">
                <a:solidFill>
                  <a:srgbClr val="00A4EF"/>
                </a:solidFill>
                <a:latin typeface="Segoe UI Light" panose="020B0502040204020203" pitchFamily="34" charset="0"/>
                <a:cs typeface="Segoe UI Light" panose="020B0502040204020203" pitchFamily="34" charset="0"/>
              </a:rPr>
              <a:t>uture </a:t>
            </a:r>
            <a:r>
              <a:rPr lang="en-GB" sz="3600" b="1" dirty="0">
                <a:solidFill>
                  <a:srgbClr val="00A4EF"/>
                </a:solidFill>
                <a:latin typeface="Segoe UI Light" panose="020B0502040204020203" pitchFamily="34" charset="0"/>
                <a:cs typeface="Segoe UI Light" panose="020B0502040204020203" pitchFamily="34" charset="0"/>
              </a:rPr>
              <a:t>predictions </a:t>
            </a:r>
            <a:r>
              <a:rPr lang="en-GB" sz="3200" dirty="0" smtClean="0">
                <a:solidFill>
                  <a:prstClr val="black"/>
                </a:solidFill>
                <a:latin typeface="Segoe UI Light" panose="020B0502040204020203" pitchFamily="34" charset="0"/>
                <a:cs typeface="Segoe UI Light" panose="020B0502040204020203" pitchFamily="34" charset="0"/>
              </a:rPr>
              <a:t>from </a:t>
            </a:r>
            <a:r>
              <a:rPr lang="en-GB" sz="3600" b="1" dirty="0">
                <a:solidFill>
                  <a:srgbClr val="00A4EF"/>
                </a:solidFill>
                <a:latin typeface="Segoe UI Light" panose="020B0502040204020203" pitchFamily="34" charset="0"/>
                <a:cs typeface="Segoe UI Light" panose="020B0502040204020203" pitchFamily="34" charset="0"/>
              </a:rPr>
              <a:t>historical data</a:t>
            </a:r>
          </a:p>
        </p:txBody>
      </p:sp>
      <p:sp>
        <p:nvSpPr>
          <p:cNvPr id="42" name="TextBox 4"/>
          <p:cNvSpPr txBox="1"/>
          <p:nvPr/>
        </p:nvSpPr>
        <p:spPr>
          <a:xfrm>
            <a:off x="4421673" y="3636339"/>
            <a:ext cx="7337802" cy="646331"/>
          </a:xfrm>
          <a:prstGeom prst="rect">
            <a:avLst/>
          </a:prstGeom>
          <a:noFill/>
        </p:spPr>
        <p:txBody>
          <a:bodyPr wrap="square" rtlCol="0">
            <a:spAutoFit/>
          </a:bodyPr>
          <a:lstStyle/>
          <a:p>
            <a:pPr algn="ctr"/>
            <a:r>
              <a:rPr lang="en-GB" sz="3200" dirty="0" smtClean="0">
                <a:solidFill>
                  <a:prstClr val="black"/>
                </a:solidFill>
                <a:latin typeface="Segoe UI Light" panose="020B0502040204020203" pitchFamily="34" charset="0"/>
                <a:cs typeface="Segoe UI Light" panose="020B0502040204020203" pitchFamily="34" charset="0"/>
              </a:rPr>
              <a:t>Extracting </a:t>
            </a:r>
            <a:r>
              <a:rPr lang="en-GB" sz="3600" b="1" dirty="0">
                <a:solidFill>
                  <a:srgbClr val="00A4EF"/>
                </a:solidFill>
                <a:latin typeface="Segoe UI Light" panose="020B0502040204020203" pitchFamily="34" charset="0"/>
                <a:cs typeface="Segoe UI Light" panose="020B0502040204020203" pitchFamily="34" charset="0"/>
              </a:rPr>
              <a:t>value </a:t>
            </a:r>
            <a:r>
              <a:rPr lang="en-GB" sz="3200" dirty="0">
                <a:solidFill>
                  <a:prstClr val="black"/>
                </a:solidFill>
                <a:latin typeface="Segoe UI Light" panose="020B0502040204020203" pitchFamily="34" charset="0"/>
                <a:cs typeface="Segoe UI Light" panose="020B0502040204020203" pitchFamily="34" charset="0"/>
              </a:rPr>
              <a:t>from</a:t>
            </a:r>
            <a:r>
              <a:rPr lang="en-GB" sz="3600" b="1" dirty="0">
                <a:solidFill>
                  <a:srgbClr val="00A4EF"/>
                </a:solidFill>
                <a:latin typeface="Segoe UI Light" panose="020B0502040204020203" pitchFamily="34" charset="0"/>
                <a:cs typeface="Segoe UI Light" panose="020B0502040204020203" pitchFamily="34" charset="0"/>
              </a:rPr>
              <a:t> Big Data</a:t>
            </a:r>
          </a:p>
        </p:txBody>
      </p:sp>
      <p:sp>
        <p:nvSpPr>
          <p:cNvPr id="43" name="TextBox 5"/>
          <p:cNvSpPr txBox="1"/>
          <p:nvPr/>
        </p:nvSpPr>
        <p:spPr>
          <a:xfrm>
            <a:off x="4421673" y="5011336"/>
            <a:ext cx="7337802" cy="646331"/>
          </a:xfrm>
          <a:prstGeom prst="rect">
            <a:avLst/>
          </a:prstGeom>
          <a:noFill/>
        </p:spPr>
        <p:txBody>
          <a:bodyPr wrap="square" rtlCol="0">
            <a:spAutoFit/>
          </a:bodyPr>
          <a:lstStyle/>
          <a:p>
            <a:pPr algn="ctr"/>
            <a:r>
              <a:rPr lang="en-GB" sz="3200" dirty="0" smtClean="0">
                <a:solidFill>
                  <a:prstClr val="black"/>
                </a:solidFill>
                <a:latin typeface="Segoe UI Light" panose="020B0502040204020203" pitchFamily="34" charset="0"/>
                <a:cs typeface="Segoe UI Light" panose="020B0502040204020203" pitchFamily="34" charset="0"/>
              </a:rPr>
              <a:t>Driving </a:t>
            </a:r>
            <a:r>
              <a:rPr lang="en-GB" sz="3200" dirty="0">
                <a:solidFill>
                  <a:prstClr val="black"/>
                </a:solidFill>
                <a:latin typeface="Segoe UI Light" panose="020B0502040204020203" pitchFamily="34" charset="0"/>
                <a:cs typeface="Segoe UI Light" panose="020B0502040204020203" pitchFamily="34" charset="0"/>
              </a:rPr>
              <a:t>a shift in </a:t>
            </a:r>
            <a:r>
              <a:rPr lang="en-GB" sz="3600" b="1" dirty="0">
                <a:solidFill>
                  <a:srgbClr val="00A4EF"/>
                </a:solidFill>
                <a:latin typeface="Segoe UI Light" panose="020B0502040204020203" pitchFamily="34" charset="0"/>
                <a:cs typeface="Segoe UI Light" panose="020B0502040204020203" pitchFamily="34" charset="0"/>
              </a:rPr>
              <a:t>business analytics</a:t>
            </a:r>
            <a:endParaRPr lang="en-GB" sz="3200" b="1" dirty="0">
              <a:solidFill>
                <a:srgbClr val="00A4EF"/>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59" y="2457179"/>
            <a:ext cx="4066499" cy="2946594"/>
          </a:xfrm>
          <a:prstGeom prst="rect">
            <a:avLst/>
          </a:prstGeom>
        </p:spPr>
      </p:pic>
    </p:spTree>
    <p:extLst>
      <p:ext uri="{BB962C8B-B14F-4D97-AF65-F5344CB8AC3E}">
        <p14:creationId xmlns:p14="http://schemas.microsoft.com/office/powerpoint/2010/main" val="2628504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2855091" y="0"/>
            <a:ext cx="933691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14" name="Rectangle 13"/>
          <p:cNvSpPr/>
          <p:nvPr/>
        </p:nvSpPr>
        <p:spPr>
          <a:xfrm>
            <a:off x="5969322" y="2043642"/>
            <a:ext cx="2108358"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a:t>
            </a:r>
            <a:endParaRPr lang="en-GB" dirty="0"/>
          </a:p>
        </p:txBody>
      </p:sp>
      <p:sp>
        <p:nvSpPr>
          <p:cNvPr id="15" name="Rectangle 14"/>
          <p:cNvSpPr/>
          <p:nvPr/>
        </p:nvSpPr>
        <p:spPr>
          <a:xfrm>
            <a:off x="5969322" y="489509"/>
            <a:ext cx="2108358" cy="127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140335" y="2043643"/>
            <a:ext cx="2008876" cy="2599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6573510" y="2118453"/>
            <a:ext cx="886781"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Compute</a:t>
            </a:r>
            <a:endParaRPr lang="en-GB" sz="1400" dirty="0">
              <a:latin typeface="Segoe UI Light" panose="020B0502040204020203" pitchFamily="34" charset="0"/>
              <a:cs typeface="Segoe UI Light" panose="020B0502040204020203" pitchFamily="34" charset="0"/>
            </a:endParaRPr>
          </a:p>
        </p:txBody>
      </p:sp>
      <p:sp>
        <p:nvSpPr>
          <p:cNvPr id="19" name="TextBox 18"/>
          <p:cNvSpPr txBox="1"/>
          <p:nvPr/>
        </p:nvSpPr>
        <p:spPr>
          <a:xfrm>
            <a:off x="6466108" y="560914"/>
            <a:ext cx="1101584"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Visualisation</a:t>
            </a:r>
            <a:endParaRPr lang="en-GB" sz="1400" dirty="0">
              <a:latin typeface="Segoe UI Light" panose="020B0502040204020203" pitchFamily="34" charset="0"/>
              <a:cs typeface="Segoe UI Light" panose="020B0502040204020203" pitchFamily="34" charset="0"/>
            </a:endParaRPr>
          </a:p>
        </p:txBody>
      </p:sp>
      <p:sp>
        <p:nvSpPr>
          <p:cNvPr id="20" name="TextBox 19"/>
          <p:cNvSpPr txBox="1"/>
          <p:nvPr/>
        </p:nvSpPr>
        <p:spPr>
          <a:xfrm>
            <a:off x="3537557" y="2118452"/>
            <a:ext cx="1200585"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Orchestration</a:t>
            </a:r>
            <a:endParaRPr lang="en-GB" sz="1400" dirty="0">
              <a:latin typeface="Segoe UI Light" panose="020B0502040204020203" pitchFamily="34" charset="0"/>
              <a:cs typeface="Segoe UI Light" panose="020B0502040204020203" pitchFamily="34" charset="0"/>
            </a:endParaRPr>
          </a:p>
        </p:txBody>
      </p:sp>
      <p:sp>
        <p:nvSpPr>
          <p:cNvPr id="28" name="Rectangle 27"/>
          <p:cNvSpPr/>
          <p:nvPr/>
        </p:nvSpPr>
        <p:spPr>
          <a:xfrm>
            <a:off x="9137416" y="2043642"/>
            <a:ext cx="1921933"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9714303" y="2118452"/>
            <a:ext cx="768159"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Storage</a:t>
            </a:r>
            <a:endParaRPr lang="en-GB" sz="1400" dirty="0">
              <a:latin typeface="Segoe UI Light" panose="020B0502040204020203" pitchFamily="34" charset="0"/>
              <a:cs typeface="Segoe UI Light" panose="020B0502040204020203" pitchFamily="34" charset="0"/>
            </a:endParaRPr>
          </a:p>
        </p:txBody>
      </p:sp>
      <p:grpSp>
        <p:nvGrpSpPr>
          <p:cNvPr id="67" name="Group 66"/>
          <p:cNvGrpSpPr/>
          <p:nvPr/>
        </p:nvGrpSpPr>
        <p:grpSpPr>
          <a:xfrm>
            <a:off x="872784" y="3258954"/>
            <a:ext cx="1548000" cy="504000"/>
            <a:chOff x="884986" y="2534707"/>
            <a:chExt cx="1548000" cy="504000"/>
          </a:xfrm>
        </p:grpSpPr>
        <p:sp>
          <p:nvSpPr>
            <p:cNvPr id="4" name="Rectangle 3"/>
            <p:cNvSpPr/>
            <p:nvPr/>
          </p:nvSpPr>
          <p:spPr>
            <a:xfrm>
              <a:off x="884986" y="2534707"/>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4" name="TextBox 43"/>
            <p:cNvSpPr txBox="1"/>
            <p:nvPr/>
          </p:nvSpPr>
          <p:spPr>
            <a:xfrm>
              <a:off x="889153" y="2668829"/>
              <a:ext cx="5245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Feeds</a:t>
              </a:r>
              <a:endParaRPr lang="en-GB" dirty="0">
                <a:solidFill>
                  <a:schemeClr val="bg1"/>
                </a:solidFill>
                <a:latin typeface="Segoe UI Light" panose="020B0502040204020203" pitchFamily="34" charset="0"/>
                <a:cs typeface="Segoe UI Light" panose="020B0502040204020203" pitchFamily="34" charset="0"/>
              </a:endParaRPr>
            </a:p>
          </p:txBody>
        </p:sp>
      </p:grpSp>
      <p:grpSp>
        <p:nvGrpSpPr>
          <p:cNvPr id="75" name="Group 74"/>
          <p:cNvGrpSpPr/>
          <p:nvPr/>
        </p:nvGrpSpPr>
        <p:grpSpPr>
          <a:xfrm>
            <a:off x="884985" y="2585625"/>
            <a:ext cx="1548000" cy="504000"/>
            <a:chOff x="884985" y="1740428"/>
            <a:chExt cx="1548000" cy="504000"/>
          </a:xfrm>
        </p:grpSpPr>
        <p:sp>
          <p:nvSpPr>
            <p:cNvPr id="22" name="Rectangle 21"/>
            <p:cNvSpPr/>
            <p:nvPr/>
          </p:nvSpPr>
          <p:spPr>
            <a:xfrm>
              <a:off x="884985" y="1740428"/>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5" name="TextBox 44"/>
            <p:cNvSpPr txBox="1"/>
            <p:nvPr/>
          </p:nvSpPr>
          <p:spPr>
            <a:xfrm>
              <a:off x="889153" y="1875078"/>
              <a:ext cx="367408" cy="261610"/>
            </a:xfrm>
            <a:prstGeom prst="rect">
              <a:avLst/>
            </a:prstGeom>
            <a:noFill/>
          </p:spPr>
          <p:txBody>
            <a:bodyPr wrap="none" rtlCol="0">
              <a:spAutoFit/>
            </a:bodyPr>
            <a:lstStyle/>
            <a:p>
              <a:r>
                <a:rPr lang="en-US" sz="1100" dirty="0" err="1" smtClean="0">
                  <a:solidFill>
                    <a:schemeClr val="bg1"/>
                  </a:solidFill>
                  <a:latin typeface="Segoe UI Light" panose="020B0502040204020203" pitchFamily="34" charset="0"/>
                  <a:cs typeface="Segoe UI Light" panose="020B0502040204020203" pitchFamily="34" charset="0"/>
                </a:rPr>
                <a:t>IoT</a:t>
              </a:r>
              <a:endParaRPr lang="en-US" sz="1100" dirty="0" smtClean="0">
                <a:solidFill>
                  <a:schemeClr val="bg1"/>
                </a:solidFill>
                <a:latin typeface="Segoe UI Light" panose="020B0502040204020203" pitchFamily="34" charset="0"/>
                <a:cs typeface="Segoe UI Light" panose="020B0502040204020203" pitchFamily="34" charset="0"/>
              </a:endParaRPr>
            </a:p>
          </p:txBody>
        </p:sp>
      </p:grpSp>
      <p:grpSp>
        <p:nvGrpSpPr>
          <p:cNvPr id="76" name="Group 75"/>
          <p:cNvGrpSpPr/>
          <p:nvPr/>
        </p:nvGrpSpPr>
        <p:grpSpPr>
          <a:xfrm>
            <a:off x="884985" y="3963649"/>
            <a:ext cx="1548000" cy="504000"/>
            <a:chOff x="884985" y="3963649"/>
            <a:chExt cx="1548000" cy="504000"/>
          </a:xfrm>
        </p:grpSpPr>
        <p:sp>
          <p:nvSpPr>
            <p:cNvPr id="5" name="Rectangle 4"/>
            <p:cNvSpPr/>
            <p:nvPr/>
          </p:nvSpPr>
          <p:spPr>
            <a:xfrm>
              <a:off x="884985" y="3963649"/>
              <a:ext cx="1548000" cy="504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6" name="TextBox 45"/>
            <p:cNvSpPr txBox="1"/>
            <p:nvPr/>
          </p:nvSpPr>
          <p:spPr>
            <a:xfrm>
              <a:off x="905752" y="4100812"/>
              <a:ext cx="9557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Sources</a:t>
              </a:r>
              <a:endParaRPr lang="en-GB" dirty="0">
                <a:solidFill>
                  <a:schemeClr val="bg1"/>
                </a:solidFill>
                <a:latin typeface="Segoe UI Light" panose="020B0502040204020203" pitchFamily="34" charset="0"/>
                <a:cs typeface="Segoe UI Light" panose="020B0502040204020203" pitchFamily="34" charset="0"/>
              </a:endParaRPr>
            </a:p>
          </p:txBody>
        </p:sp>
      </p:grpSp>
      <p:grpSp>
        <p:nvGrpSpPr>
          <p:cNvPr id="11" name="Group 10"/>
          <p:cNvGrpSpPr/>
          <p:nvPr/>
        </p:nvGrpSpPr>
        <p:grpSpPr>
          <a:xfrm>
            <a:off x="6231678" y="3950468"/>
            <a:ext cx="1570445" cy="504000"/>
            <a:chOff x="6090069" y="3967652"/>
            <a:chExt cx="1570445" cy="504000"/>
          </a:xfrm>
        </p:grpSpPr>
        <p:sp>
          <p:nvSpPr>
            <p:cNvPr id="8" name="Rectangle 7"/>
            <p:cNvSpPr/>
            <p:nvPr/>
          </p:nvSpPr>
          <p:spPr>
            <a:xfrm>
              <a:off x="6112514" y="3967652"/>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7" name="TextBox 36"/>
            <p:cNvSpPr txBox="1"/>
            <p:nvPr/>
          </p:nvSpPr>
          <p:spPr>
            <a:xfrm>
              <a:off x="6090069" y="4109721"/>
              <a:ext cx="122982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Machine Learning</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7785" y="4038963"/>
              <a:ext cx="316908" cy="323398"/>
            </a:xfrm>
            <a:prstGeom prst="rect">
              <a:avLst/>
            </a:prstGeom>
          </p:spPr>
        </p:pic>
      </p:grpSp>
      <p:grpSp>
        <p:nvGrpSpPr>
          <p:cNvPr id="3" name="Group 2"/>
          <p:cNvGrpSpPr/>
          <p:nvPr/>
        </p:nvGrpSpPr>
        <p:grpSpPr>
          <a:xfrm>
            <a:off x="3363849" y="3950468"/>
            <a:ext cx="1548000" cy="504000"/>
            <a:chOff x="3239559" y="3967651"/>
            <a:chExt cx="1548000" cy="504000"/>
          </a:xfrm>
        </p:grpSpPr>
        <p:sp>
          <p:nvSpPr>
            <p:cNvPr id="23" name="Rectangle 22"/>
            <p:cNvSpPr/>
            <p:nvPr/>
          </p:nvSpPr>
          <p:spPr>
            <a:xfrm>
              <a:off x="3239559" y="3967651"/>
              <a:ext cx="1548000" cy="504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3" name="TextBox 32"/>
            <p:cNvSpPr txBox="1"/>
            <p:nvPr/>
          </p:nvSpPr>
          <p:spPr>
            <a:xfrm>
              <a:off x="3278548" y="4134582"/>
              <a:ext cx="92525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Factory</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49" name="Picture 4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35788" y="4069594"/>
              <a:ext cx="391124" cy="366435"/>
            </a:xfrm>
            <a:prstGeom prst="rect">
              <a:avLst/>
            </a:prstGeom>
          </p:spPr>
        </p:pic>
      </p:grpSp>
      <p:grpSp>
        <p:nvGrpSpPr>
          <p:cNvPr id="10" name="Group 9"/>
          <p:cNvGrpSpPr/>
          <p:nvPr/>
        </p:nvGrpSpPr>
        <p:grpSpPr>
          <a:xfrm>
            <a:off x="6229580" y="3247980"/>
            <a:ext cx="1574641" cy="504000"/>
            <a:chOff x="6085875" y="3266135"/>
            <a:chExt cx="1574641" cy="504000"/>
          </a:xfrm>
        </p:grpSpPr>
        <p:sp>
          <p:nvSpPr>
            <p:cNvPr id="7" name="Rectangle 6"/>
            <p:cNvSpPr/>
            <p:nvPr/>
          </p:nvSpPr>
          <p:spPr>
            <a:xfrm>
              <a:off x="6112516" y="3266135"/>
              <a:ext cx="1548000" cy="504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6" name="TextBox 35"/>
            <p:cNvSpPr txBox="1"/>
            <p:nvPr/>
          </p:nvSpPr>
          <p:spPr>
            <a:xfrm>
              <a:off x="6085875" y="3410877"/>
              <a:ext cx="80021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HD Insight</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2864" y="3382258"/>
              <a:ext cx="465667" cy="325370"/>
            </a:xfrm>
            <a:prstGeom prst="rect">
              <a:avLst/>
            </a:prstGeom>
          </p:spPr>
        </p:pic>
      </p:grpSp>
      <p:grpSp>
        <p:nvGrpSpPr>
          <p:cNvPr id="47" name="Group 46"/>
          <p:cNvGrpSpPr/>
          <p:nvPr/>
        </p:nvGrpSpPr>
        <p:grpSpPr>
          <a:xfrm>
            <a:off x="9314989" y="3946007"/>
            <a:ext cx="1566787" cy="504000"/>
            <a:chOff x="9181305" y="3971757"/>
            <a:chExt cx="1566787" cy="504000"/>
          </a:xfrm>
        </p:grpSpPr>
        <p:sp>
          <p:nvSpPr>
            <p:cNvPr id="27" name="Rectangle 26"/>
            <p:cNvSpPr/>
            <p:nvPr/>
          </p:nvSpPr>
          <p:spPr>
            <a:xfrm>
              <a:off x="9200092" y="3971757"/>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1" name="TextBox 40"/>
            <p:cNvSpPr txBox="1"/>
            <p:nvPr/>
          </p:nvSpPr>
          <p:spPr>
            <a:xfrm>
              <a:off x="9181305" y="4181236"/>
              <a:ext cx="80983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SQL Azure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41860" y="4069594"/>
              <a:ext cx="327980" cy="371800"/>
            </a:xfrm>
            <a:prstGeom prst="rect">
              <a:avLst/>
            </a:prstGeom>
          </p:spPr>
        </p:pic>
      </p:grpSp>
      <p:grpSp>
        <p:nvGrpSpPr>
          <p:cNvPr id="24" name="Group 23"/>
          <p:cNvGrpSpPr/>
          <p:nvPr/>
        </p:nvGrpSpPr>
        <p:grpSpPr>
          <a:xfrm>
            <a:off x="9324382" y="2557799"/>
            <a:ext cx="1548000" cy="504000"/>
            <a:chOff x="9200092" y="2557799"/>
            <a:chExt cx="1548000" cy="504000"/>
          </a:xfrm>
        </p:grpSpPr>
        <p:sp>
          <p:nvSpPr>
            <p:cNvPr id="30" name="Rectangle 29"/>
            <p:cNvSpPr/>
            <p:nvPr/>
          </p:nvSpPr>
          <p:spPr>
            <a:xfrm>
              <a:off x="9200092" y="2557799"/>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9" name="TextBox 38"/>
            <p:cNvSpPr txBox="1"/>
            <p:nvPr/>
          </p:nvSpPr>
          <p:spPr>
            <a:xfrm>
              <a:off x="9211312" y="2777218"/>
              <a:ext cx="99738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Table Storage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94359" y="2626379"/>
              <a:ext cx="428574" cy="337664"/>
            </a:xfrm>
            <a:prstGeom prst="rect">
              <a:avLst/>
            </a:prstGeom>
          </p:spPr>
        </p:pic>
      </p:grpSp>
      <p:grpSp>
        <p:nvGrpSpPr>
          <p:cNvPr id="6" name="Group 5"/>
          <p:cNvGrpSpPr/>
          <p:nvPr/>
        </p:nvGrpSpPr>
        <p:grpSpPr>
          <a:xfrm>
            <a:off x="6242900" y="989540"/>
            <a:ext cx="1548000" cy="504000"/>
            <a:chOff x="6120140" y="989540"/>
            <a:chExt cx="1548000" cy="504000"/>
          </a:xfrm>
        </p:grpSpPr>
        <p:sp>
          <p:nvSpPr>
            <p:cNvPr id="13" name="Rectangle 12"/>
            <p:cNvSpPr/>
            <p:nvPr/>
          </p:nvSpPr>
          <p:spPr>
            <a:xfrm>
              <a:off x="6120140" y="989540"/>
              <a:ext cx="1548000" cy="504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4" name="TextBox 33"/>
            <p:cNvSpPr txBox="1"/>
            <p:nvPr/>
          </p:nvSpPr>
          <p:spPr>
            <a:xfrm>
              <a:off x="6139807" y="1132143"/>
              <a:ext cx="70083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Power BI</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3" name="Picture 62"/>
            <p:cNvPicPr>
              <a:picLocks noChangeAspect="1"/>
            </p:cNvPicPr>
            <p:nvPr/>
          </p:nvPicPr>
          <p:blipFill rotWithShape="1">
            <a:blip r:embed="rId8" cstate="print">
              <a:clrChange>
                <a:clrFrom>
                  <a:srgbClr val="0072C6"/>
                </a:clrFrom>
                <a:clrTo>
                  <a:srgbClr val="0072C6">
                    <a:alpha val="0"/>
                  </a:srgbClr>
                </a:clrTo>
              </a:clrChange>
              <a:extLst>
                <a:ext uri="{28A0092B-C50C-407E-A947-70E740481C1C}">
                  <a14:useLocalDpi xmlns:a14="http://schemas.microsoft.com/office/drawing/2010/main" val="0"/>
                </a:ext>
              </a:extLst>
            </a:blip>
            <a:srcRect l="12524" t="17490" r="18217" b="33246"/>
            <a:stretch/>
          </p:blipFill>
          <p:spPr>
            <a:xfrm>
              <a:off x="7182559" y="1081863"/>
              <a:ext cx="465151" cy="333954"/>
            </a:xfrm>
            <a:prstGeom prst="rect">
              <a:avLst/>
            </a:prstGeom>
          </p:spPr>
        </p:pic>
      </p:grpSp>
      <p:grpSp>
        <p:nvGrpSpPr>
          <p:cNvPr id="57" name="Group 56"/>
          <p:cNvGrpSpPr/>
          <p:nvPr/>
        </p:nvGrpSpPr>
        <p:grpSpPr>
          <a:xfrm>
            <a:off x="3388549" y="2545492"/>
            <a:ext cx="1498600" cy="689259"/>
            <a:chOff x="3239559" y="2545492"/>
            <a:chExt cx="1498600" cy="689259"/>
          </a:xfrm>
        </p:grpSpPr>
        <p:sp>
          <p:nvSpPr>
            <p:cNvPr id="25" name="Rectangle 24"/>
            <p:cNvSpPr/>
            <p:nvPr/>
          </p:nvSpPr>
          <p:spPr>
            <a:xfrm>
              <a:off x="3239559" y="2545492"/>
              <a:ext cx="1498600" cy="68580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1" name="TextBox 30"/>
            <p:cNvSpPr txBox="1"/>
            <p:nvPr/>
          </p:nvSpPr>
          <p:spPr>
            <a:xfrm>
              <a:off x="3239559" y="2576015"/>
              <a:ext cx="8451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Service bus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3239559" y="2973141"/>
              <a:ext cx="7954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Event Hub</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9" name="Picture 58"/>
            <p:cNvPicPr>
              <a:picLocks noChangeAspect="1"/>
            </p:cNvPicPr>
            <p:nvPr/>
          </p:nvPicPr>
          <p:blipFill>
            <a:blip r:embed="rId9"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16131" y="2929821"/>
              <a:ext cx="274320" cy="274320"/>
            </a:xfrm>
            <a:prstGeom prst="rect">
              <a:avLst/>
            </a:prstGeom>
          </p:spPr>
        </p:pic>
        <p:pic>
          <p:nvPicPr>
            <p:cNvPr id="64" name="Picture 63"/>
            <p:cNvPicPr>
              <a:picLocks noChangeAspect="1"/>
            </p:cNvPicPr>
            <p:nvPr/>
          </p:nvPicPr>
          <p:blipFill>
            <a:blip r:embed="rId10"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24418" y="2626379"/>
              <a:ext cx="281265" cy="274320"/>
            </a:xfrm>
            <a:prstGeom prst="rect">
              <a:avLst/>
            </a:prstGeom>
          </p:spPr>
        </p:pic>
      </p:grpSp>
      <p:grpSp>
        <p:nvGrpSpPr>
          <p:cNvPr id="9" name="Group 8"/>
          <p:cNvGrpSpPr/>
          <p:nvPr/>
        </p:nvGrpSpPr>
        <p:grpSpPr>
          <a:xfrm>
            <a:off x="6231908" y="2545492"/>
            <a:ext cx="1569985" cy="504000"/>
            <a:chOff x="6090069" y="2545492"/>
            <a:chExt cx="1569985" cy="504000"/>
          </a:xfrm>
        </p:grpSpPr>
        <p:sp>
          <p:nvSpPr>
            <p:cNvPr id="26" name="Rectangle 25"/>
            <p:cNvSpPr/>
            <p:nvPr/>
          </p:nvSpPr>
          <p:spPr>
            <a:xfrm>
              <a:off x="6112054" y="2545492"/>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5" name="TextBox 34"/>
            <p:cNvSpPr txBox="1"/>
            <p:nvPr/>
          </p:nvSpPr>
          <p:spPr>
            <a:xfrm>
              <a:off x="6090069" y="2676516"/>
              <a:ext cx="114967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Stream Analytics</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5" name="Picture 64"/>
            <p:cNvPicPr>
              <a:picLocks noChangeAspect="1"/>
            </p:cNvPicPr>
            <p:nvPr/>
          </p:nvPicPr>
          <p:blipFill>
            <a:blip r:embed="rId11"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7253483" y="2678982"/>
              <a:ext cx="385600" cy="295803"/>
            </a:xfrm>
            <a:prstGeom prst="rect">
              <a:avLst/>
            </a:prstGeom>
          </p:spPr>
        </p:pic>
      </p:grpSp>
      <p:grpSp>
        <p:nvGrpSpPr>
          <p:cNvPr id="38" name="Group 37"/>
          <p:cNvGrpSpPr/>
          <p:nvPr/>
        </p:nvGrpSpPr>
        <p:grpSpPr>
          <a:xfrm>
            <a:off x="9324382" y="3244852"/>
            <a:ext cx="1548000" cy="518102"/>
            <a:chOff x="9200092" y="3274341"/>
            <a:chExt cx="1548000" cy="518102"/>
          </a:xfrm>
        </p:grpSpPr>
        <p:sp>
          <p:nvSpPr>
            <p:cNvPr id="29" name="Rectangle 28"/>
            <p:cNvSpPr/>
            <p:nvPr/>
          </p:nvSpPr>
          <p:spPr>
            <a:xfrm>
              <a:off x="9200092" y="3274341"/>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0" name="TextBox 39"/>
            <p:cNvSpPr txBox="1"/>
            <p:nvPr/>
          </p:nvSpPr>
          <p:spPr>
            <a:xfrm>
              <a:off x="9241979" y="3530833"/>
              <a:ext cx="94128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Blob Storage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70"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82265" y="3352287"/>
              <a:ext cx="440668" cy="347192"/>
            </a:xfrm>
            <a:prstGeom prst="rect">
              <a:avLst/>
            </a:prstGeom>
          </p:spPr>
        </p:pic>
      </p:grpSp>
      <p:sp>
        <p:nvSpPr>
          <p:cNvPr id="94" name="TextBox 93"/>
          <p:cNvSpPr txBox="1"/>
          <p:nvPr/>
        </p:nvSpPr>
        <p:spPr>
          <a:xfrm>
            <a:off x="3266540" y="6162535"/>
            <a:ext cx="1596186" cy="584775"/>
          </a:xfrm>
          <a:prstGeom prst="rect">
            <a:avLst/>
          </a:prstGeom>
          <a:noFill/>
        </p:spPr>
        <p:txBody>
          <a:bodyPr wrap="square" rtlCol="0">
            <a:spAutoFit/>
          </a:bodyPr>
          <a:lstStyle/>
          <a:p>
            <a:r>
              <a:rPr lang="en-GB" sz="3200" dirty="0" smtClean="0">
                <a:solidFill>
                  <a:schemeClr val="bg1"/>
                </a:solidFill>
                <a:latin typeface="Segoe UI Light" panose="020B0502040204020203" pitchFamily="34" charset="0"/>
                <a:cs typeface="Segoe UI Light" panose="020B0502040204020203" pitchFamily="34" charset="0"/>
              </a:rPr>
              <a:t>Azure</a:t>
            </a:r>
            <a:endParaRPr lang="en-GB" sz="3200" dirty="0">
              <a:solidFill>
                <a:schemeClr val="bg1"/>
              </a:solidFill>
              <a:latin typeface="Segoe UI Light" panose="020B0502040204020203" pitchFamily="34" charset="0"/>
              <a:cs typeface="Segoe UI Light" panose="020B0502040204020203" pitchFamily="34" charset="0"/>
            </a:endParaRPr>
          </a:p>
        </p:txBody>
      </p:sp>
      <p:grpSp>
        <p:nvGrpSpPr>
          <p:cNvPr id="50" name="Group 49"/>
          <p:cNvGrpSpPr/>
          <p:nvPr/>
        </p:nvGrpSpPr>
        <p:grpSpPr>
          <a:xfrm>
            <a:off x="9318677" y="5320113"/>
            <a:ext cx="1559411" cy="504000"/>
            <a:chOff x="9187078" y="5354245"/>
            <a:chExt cx="1559411" cy="504000"/>
          </a:xfrm>
        </p:grpSpPr>
        <p:sp>
          <p:nvSpPr>
            <p:cNvPr id="58" name="Rectangle 57"/>
            <p:cNvSpPr/>
            <p:nvPr/>
          </p:nvSpPr>
          <p:spPr>
            <a:xfrm>
              <a:off x="9198489" y="5354245"/>
              <a:ext cx="1548000" cy="504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60" name="TextBox 59"/>
            <p:cNvSpPr txBox="1"/>
            <p:nvPr/>
          </p:nvSpPr>
          <p:spPr>
            <a:xfrm>
              <a:off x="9187078" y="5564927"/>
              <a:ext cx="76335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Lake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869" y="5404558"/>
              <a:ext cx="325788" cy="366796"/>
            </a:xfrm>
            <a:prstGeom prst="rect">
              <a:avLst/>
            </a:prstGeom>
          </p:spPr>
        </p:pic>
      </p:grpSp>
      <p:grpSp>
        <p:nvGrpSpPr>
          <p:cNvPr id="16" name="Group 15"/>
          <p:cNvGrpSpPr/>
          <p:nvPr/>
        </p:nvGrpSpPr>
        <p:grpSpPr>
          <a:xfrm>
            <a:off x="6231908" y="5355445"/>
            <a:ext cx="1569985" cy="504000"/>
            <a:chOff x="6088466" y="5355445"/>
            <a:chExt cx="1569985" cy="504000"/>
          </a:xfrm>
        </p:grpSpPr>
        <p:sp>
          <p:nvSpPr>
            <p:cNvPr id="55" name="Rectangle 54"/>
            <p:cNvSpPr/>
            <p:nvPr/>
          </p:nvSpPr>
          <p:spPr>
            <a:xfrm>
              <a:off x="6110451" y="5355445"/>
              <a:ext cx="1548000" cy="504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6" name="TextBox 55"/>
            <p:cNvSpPr txBox="1"/>
            <p:nvPr/>
          </p:nvSpPr>
          <p:spPr>
            <a:xfrm>
              <a:off x="6088466" y="5503389"/>
              <a:ext cx="115127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Virtual Machines</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13" cstate="print">
              <a:clrChange>
                <a:clrFrom>
                  <a:srgbClr val="00ABEC"/>
                </a:clrFrom>
                <a:clrTo>
                  <a:srgbClr val="00ABEC">
                    <a:alpha val="0"/>
                  </a:srgbClr>
                </a:clrTo>
              </a:clrChange>
              <a:extLst>
                <a:ext uri="{28A0092B-C50C-407E-A947-70E740481C1C}">
                  <a14:useLocalDpi xmlns:a14="http://schemas.microsoft.com/office/drawing/2010/main" val="0"/>
                </a:ext>
              </a:extLst>
            </a:blip>
            <a:stretch>
              <a:fillRect/>
            </a:stretch>
          </p:blipFill>
          <p:spPr>
            <a:xfrm>
              <a:off x="7223893" y="5452781"/>
              <a:ext cx="375049" cy="324928"/>
            </a:xfrm>
            <a:prstGeom prst="rect">
              <a:avLst/>
            </a:prstGeom>
          </p:spPr>
        </p:pic>
      </p:grpSp>
      <p:grpSp>
        <p:nvGrpSpPr>
          <p:cNvPr id="52" name="Group 51"/>
          <p:cNvGrpSpPr/>
          <p:nvPr/>
        </p:nvGrpSpPr>
        <p:grpSpPr>
          <a:xfrm>
            <a:off x="9318677" y="6007168"/>
            <a:ext cx="1559411" cy="504000"/>
            <a:chOff x="9186254" y="6007168"/>
            <a:chExt cx="1559411" cy="504000"/>
          </a:xfrm>
        </p:grpSpPr>
        <p:sp>
          <p:nvSpPr>
            <p:cNvPr id="69" name="Rectangle 68"/>
            <p:cNvSpPr/>
            <p:nvPr/>
          </p:nvSpPr>
          <p:spPr>
            <a:xfrm>
              <a:off x="9197665" y="6007168"/>
              <a:ext cx="1548000" cy="504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1" name="TextBox 70"/>
            <p:cNvSpPr txBox="1"/>
            <p:nvPr/>
          </p:nvSpPr>
          <p:spPr>
            <a:xfrm>
              <a:off x="9186254" y="6217850"/>
              <a:ext cx="100860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Document DB</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72" name="Picture 7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045" y="6057481"/>
              <a:ext cx="325788" cy="366796"/>
            </a:xfrm>
            <a:prstGeom prst="rect">
              <a:avLst/>
            </a:prstGeom>
          </p:spPr>
        </p:pic>
      </p:grpSp>
      <p:grpSp>
        <p:nvGrpSpPr>
          <p:cNvPr id="12" name="Group 11"/>
          <p:cNvGrpSpPr/>
          <p:nvPr/>
        </p:nvGrpSpPr>
        <p:grpSpPr>
          <a:xfrm>
            <a:off x="6253894" y="4663931"/>
            <a:ext cx="4627882" cy="504000"/>
            <a:chOff x="6079190" y="4734466"/>
            <a:chExt cx="4666244" cy="504000"/>
          </a:xfrm>
        </p:grpSpPr>
        <p:sp>
          <p:nvSpPr>
            <p:cNvPr id="42" name="Rectangle 41"/>
            <p:cNvSpPr/>
            <p:nvPr/>
          </p:nvSpPr>
          <p:spPr>
            <a:xfrm>
              <a:off x="6079190" y="4734466"/>
              <a:ext cx="4666244"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43" name="TextBox 42"/>
            <p:cNvSpPr txBox="1"/>
            <p:nvPr/>
          </p:nvSpPr>
          <p:spPr>
            <a:xfrm>
              <a:off x="6286014" y="4839686"/>
              <a:ext cx="144302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SQL Data Warehouse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25186" y="4772864"/>
              <a:ext cx="327980" cy="371800"/>
            </a:xfrm>
            <a:prstGeom prst="rect">
              <a:avLst/>
            </a:prstGeom>
          </p:spPr>
        </p:pic>
      </p:grpSp>
      <p:grpSp>
        <p:nvGrpSpPr>
          <p:cNvPr id="85" name="Group 84"/>
          <p:cNvGrpSpPr/>
          <p:nvPr/>
        </p:nvGrpSpPr>
        <p:grpSpPr>
          <a:xfrm>
            <a:off x="-79899" y="-151205"/>
            <a:ext cx="4690215" cy="748999"/>
            <a:chOff x="-79899" y="-151205"/>
            <a:chExt cx="4690215" cy="748999"/>
          </a:xfrm>
        </p:grpSpPr>
        <p:sp>
          <p:nvSpPr>
            <p:cNvPr id="86" name="Snip Single Corner Rectangle 85"/>
            <p:cNvSpPr/>
            <p:nvPr/>
          </p:nvSpPr>
          <p:spPr>
            <a:xfrm flipV="1">
              <a:off x="-79899" y="-151205"/>
              <a:ext cx="4690215" cy="748999"/>
            </a:xfrm>
            <a:prstGeom prst="snip1Rect">
              <a:avLst>
                <a:gd name="adj" fmla="val 50000"/>
              </a:avLst>
            </a:prstGeom>
            <a:solidFill>
              <a:srgbClr val="FF99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TextBox 86"/>
            <p:cNvSpPr txBox="1"/>
            <p:nvPr/>
          </p:nvSpPr>
          <p:spPr>
            <a:xfrm>
              <a:off x="356350" y="-75545"/>
              <a:ext cx="1457450" cy="523220"/>
            </a:xfrm>
            <a:prstGeom prst="rect">
              <a:avLst/>
            </a:prstGeom>
            <a:noFill/>
          </p:spPr>
          <p:txBody>
            <a:bodyPr wrap="none" rtlCol="0">
              <a:spAutoFit/>
            </a:bodyPr>
            <a:lstStyle/>
            <a:p>
              <a:pPr algn="ctr"/>
              <a:r>
                <a:rPr lang="en-US" sz="2800" dirty="0" smtClean="0">
                  <a:solidFill>
                    <a:schemeClr val="bg1"/>
                  </a:solidFill>
                  <a:latin typeface="Segoe UI Light" panose="020B0502040204020203" pitchFamily="34" charset="0"/>
                  <a:cs typeface="Segoe UI Light" panose="020B0502040204020203" pitchFamily="34" charset="0"/>
                </a:rPr>
                <a:t>Big Data</a:t>
              </a:r>
              <a:endParaRPr lang="en-GB" sz="2800" dirty="0">
                <a:solidFill>
                  <a:schemeClr val="bg1"/>
                </a:solidFill>
                <a:latin typeface="Segoe UI Light" panose="020B0502040204020203" pitchFamily="34" charset="0"/>
                <a:cs typeface="Segoe UI Light" panose="020B0502040204020203" pitchFamily="34" charset="0"/>
              </a:endParaRPr>
            </a:p>
          </p:txBody>
        </p:sp>
      </p:grpSp>
      <p:cxnSp>
        <p:nvCxnSpPr>
          <p:cNvPr id="88" name="Elbow Connector 87"/>
          <p:cNvCxnSpPr>
            <a:stCxn id="7" idx="3"/>
            <a:endCxn id="63" idx="3"/>
          </p:cNvCxnSpPr>
          <p:nvPr/>
        </p:nvCxnSpPr>
        <p:spPr>
          <a:xfrm flipH="1" flipV="1">
            <a:off x="7770470" y="1248840"/>
            <a:ext cx="33751" cy="2251140"/>
          </a:xfrm>
          <a:prstGeom prst="bentConnector3">
            <a:avLst>
              <a:gd name="adj1" fmla="val -2307458"/>
            </a:avLst>
          </a:prstGeom>
          <a:ln w="38100">
            <a:solidFill>
              <a:srgbClr val="FF99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23" idx="3"/>
            <a:endCxn id="36" idx="1"/>
          </p:cNvCxnSpPr>
          <p:nvPr/>
        </p:nvCxnSpPr>
        <p:spPr>
          <a:xfrm flipV="1">
            <a:off x="4911849" y="3523527"/>
            <a:ext cx="1317731" cy="678941"/>
          </a:xfrm>
          <a:prstGeom prst="bentConnector3">
            <a:avLst>
              <a:gd name="adj1" fmla="val 50000"/>
            </a:avLst>
          </a:prstGeom>
          <a:ln w="38100">
            <a:solidFill>
              <a:srgbClr val="FF99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23" idx="3"/>
            <a:endCxn id="71" idx="1"/>
          </p:cNvCxnSpPr>
          <p:nvPr/>
        </p:nvCxnSpPr>
        <p:spPr>
          <a:xfrm>
            <a:off x="4911849" y="4202468"/>
            <a:ext cx="4406828" cy="2146187"/>
          </a:xfrm>
          <a:prstGeom prst="bentConnector3">
            <a:avLst>
              <a:gd name="adj1" fmla="val 14831"/>
            </a:avLst>
          </a:prstGeom>
          <a:ln w="38100">
            <a:solidFill>
              <a:srgbClr val="FF99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endCxn id="60" idx="1"/>
          </p:cNvCxnSpPr>
          <p:nvPr/>
        </p:nvCxnSpPr>
        <p:spPr>
          <a:xfrm flipV="1">
            <a:off x="8010544" y="5661600"/>
            <a:ext cx="1308133" cy="687057"/>
          </a:xfrm>
          <a:prstGeom prst="bentConnector3">
            <a:avLst>
              <a:gd name="adj1" fmla="val 50000"/>
            </a:avLst>
          </a:prstGeom>
          <a:ln w="38100">
            <a:solidFill>
              <a:srgbClr val="FF99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23" idx="1"/>
          </p:cNvCxnSpPr>
          <p:nvPr/>
        </p:nvCxnSpPr>
        <p:spPr>
          <a:xfrm flipV="1">
            <a:off x="2356857" y="4202468"/>
            <a:ext cx="1006992" cy="20874"/>
          </a:xfrm>
          <a:prstGeom prst="straightConnector1">
            <a:avLst/>
          </a:prstGeom>
          <a:ln w="38100">
            <a:solidFill>
              <a:srgbClr val="FF9900"/>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06000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2855091" y="0"/>
            <a:ext cx="933691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14" name="Rectangle 13"/>
          <p:cNvSpPr/>
          <p:nvPr/>
        </p:nvSpPr>
        <p:spPr>
          <a:xfrm>
            <a:off x="5969322" y="2043642"/>
            <a:ext cx="2108358"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a:t>
            </a:r>
            <a:endParaRPr lang="en-GB" dirty="0"/>
          </a:p>
        </p:txBody>
      </p:sp>
      <p:sp>
        <p:nvSpPr>
          <p:cNvPr id="15" name="Rectangle 14"/>
          <p:cNvSpPr/>
          <p:nvPr/>
        </p:nvSpPr>
        <p:spPr>
          <a:xfrm>
            <a:off x="5969322" y="489509"/>
            <a:ext cx="2108358" cy="127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140335" y="2043643"/>
            <a:ext cx="2008876" cy="2599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6573510" y="2118453"/>
            <a:ext cx="886781"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Compute</a:t>
            </a:r>
            <a:endParaRPr lang="en-GB" sz="1400" dirty="0">
              <a:latin typeface="Segoe UI Light" panose="020B0502040204020203" pitchFamily="34" charset="0"/>
              <a:cs typeface="Segoe UI Light" panose="020B0502040204020203" pitchFamily="34" charset="0"/>
            </a:endParaRPr>
          </a:p>
        </p:txBody>
      </p:sp>
      <p:sp>
        <p:nvSpPr>
          <p:cNvPr id="19" name="TextBox 18"/>
          <p:cNvSpPr txBox="1"/>
          <p:nvPr/>
        </p:nvSpPr>
        <p:spPr>
          <a:xfrm>
            <a:off x="6466108" y="560914"/>
            <a:ext cx="1101584"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Visualisation</a:t>
            </a:r>
            <a:endParaRPr lang="en-GB" sz="1400" dirty="0">
              <a:latin typeface="Segoe UI Light" panose="020B0502040204020203" pitchFamily="34" charset="0"/>
              <a:cs typeface="Segoe UI Light" panose="020B0502040204020203" pitchFamily="34" charset="0"/>
            </a:endParaRPr>
          </a:p>
        </p:txBody>
      </p:sp>
      <p:sp>
        <p:nvSpPr>
          <p:cNvPr id="20" name="TextBox 19"/>
          <p:cNvSpPr txBox="1"/>
          <p:nvPr/>
        </p:nvSpPr>
        <p:spPr>
          <a:xfrm>
            <a:off x="3537557" y="2118452"/>
            <a:ext cx="1200585"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Orchestration</a:t>
            </a:r>
            <a:endParaRPr lang="en-GB" sz="1400" dirty="0">
              <a:latin typeface="Segoe UI Light" panose="020B0502040204020203" pitchFamily="34" charset="0"/>
              <a:cs typeface="Segoe UI Light" panose="020B0502040204020203" pitchFamily="34" charset="0"/>
            </a:endParaRPr>
          </a:p>
        </p:txBody>
      </p:sp>
      <p:sp>
        <p:nvSpPr>
          <p:cNvPr id="28" name="Rectangle 27"/>
          <p:cNvSpPr/>
          <p:nvPr/>
        </p:nvSpPr>
        <p:spPr>
          <a:xfrm>
            <a:off x="9137416" y="2043642"/>
            <a:ext cx="1921933" cy="454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9714303" y="2118452"/>
            <a:ext cx="768159" cy="307777"/>
          </a:xfrm>
          <a:prstGeom prst="rect">
            <a:avLst/>
          </a:prstGeom>
          <a:noFill/>
        </p:spPr>
        <p:txBody>
          <a:bodyPr wrap="none" rtlCol="0">
            <a:spAutoFit/>
          </a:bodyPr>
          <a:lstStyle/>
          <a:p>
            <a:pPr algn="ctr"/>
            <a:r>
              <a:rPr lang="en-US" sz="1400" dirty="0" smtClean="0">
                <a:latin typeface="Segoe UI Light" panose="020B0502040204020203" pitchFamily="34" charset="0"/>
                <a:cs typeface="Segoe UI Light" panose="020B0502040204020203" pitchFamily="34" charset="0"/>
              </a:rPr>
              <a:t>Storage</a:t>
            </a:r>
            <a:endParaRPr lang="en-GB" sz="1400" dirty="0">
              <a:latin typeface="Segoe UI Light" panose="020B0502040204020203" pitchFamily="34" charset="0"/>
              <a:cs typeface="Segoe UI Light" panose="020B0502040204020203" pitchFamily="34" charset="0"/>
            </a:endParaRPr>
          </a:p>
        </p:txBody>
      </p:sp>
      <p:grpSp>
        <p:nvGrpSpPr>
          <p:cNvPr id="67" name="Group 66"/>
          <p:cNvGrpSpPr/>
          <p:nvPr/>
        </p:nvGrpSpPr>
        <p:grpSpPr>
          <a:xfrm>
            <a:off x="872784" y="3258954"/>
            <a:ext cx="1548000" cy="504000"/>
            <a:chOff x="884986" y="2534707"/>
            <a:chExt cx="1548000" cy="504000"/>
          </a:xfrm>
        </p:grpSpPr>
        <p:sp>
          <p:nvSpPr>
            <p:cNvPr id="4" name="Rectangle 3"/>
            <p:cNvSpPr/>
            <p:nvPr/>
          </p:nvSpPr>
          <p:spPr>
            <a:xfrm>
              <a:off x="884986" y="2534707"/>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4" name="TextBox 43"/>
            <p:cNvSpPr txBox="1"/>
            <p:nvPr/>
          </p:nvSpPr>
          <p:spPr>
            <a:xfrm>
              <a:off x="889153" y="2668829"/>
              <a:ext cx="5245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Feeds</a:t>
              </a:r>
              <a:endParaRPr lang="en-GB" dirty="0">
                <a:solidFill>
                  <a:schemeClr val="bg1"/>
                </a:solidFill>
                <a:latin typeface="Segoe UI Light" panose="020B0502040204020203" pitchFamily="34" charset="0"/>
                <a:cs typeface="Segoe UI Light" panose="020B0502040204020203" pitchFamily="34" charset="0"/>
              </a:endParaRPr>
            </a:p>
          </p:txBody>
        </p:sp>
      </p:grpSp>
      <p:grpSp>
        <p:nvGrpSpPr>
          <p:cNvPr id="75" name="Group 74"/>
          <p:cNvGrpSpPr/>
          <p:nvPr/>
        </p:nvGrpSpPr>
        <p:grpSpPr>
          <a:xfrm>
            <a:off x="884985" y="2585625"/>
            <a:ext cx="1548000" cy="504000"/>
            <a:chOff x="884985" y="1740428"/>
            <a:chExt cx="1548000" cy="504000"/>
          </a:xfrm>
        </p:grpSpPr>
        <p:sp>
          <p:nvSpPr>
            <p:cNvPr id="22" name="Rectangle 21"/>
            <p:cNvSpPr/>
            <p:nvPr/>
          </p:nvSpPr>
          <p:spPr>
            <a:xfrm>
              <a:off x="884985" y="1740428"/>
              <a:ext cx="1548000" cy="50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5" name="TextBox 44"/>
            <p:cNvSpPr txBox="1"/>
            <p:nvPr/>
          </p:nvSpPr>
          <p:spPr>
            <a:xfrm>
              <a:off x="889153" y="1875078"/>
              <a:ext cx="367408" cy="261610"/>
            </a:xfrm>
            <a:prstGeom prst="rect">
              <a:avLst/>
            </a:prstGeom>
            <a:noFill/>
          </p:spPr>
          <p:txBody>
            <a:bodyPr wrap="none" rtlCol="0">
              <a:spAutoFit/>
            </a:bodyPr>
            <a:lstStyle/>
            <a:p>
              <a:r>
                <a:rPr lang="en-US" sz="1100" dirty="0" err="1" smtClean="0">
                  <a:solidFill>
                    <a:schemeClr val="bg1"/>
                  </a:solidFill>
                  <a:latin typeface="Segoe UI Light" panose="020B0502040204020203" pitchFamily="34" charset="0"/>
                  <a:cs typeface="Segoe UI Light" panose="020B0502040204020203" pitchFamily="34" charset="0"/>
                </a:rPr>
                <a:t>IoT</a:t>
              </a:r>
              <a:endParaRPr lang="en-US" sz="1100" dirty="0" smtClean="0">
                <a:solidFill>
                  <a:schemeClr val="bg1"/>
                </a:solidFill>
                <a:latin typeface="Segoe UI Light" panose="020B0502040204020203" pitchFamily="34" charset="0"/>
                <a:cs typeface="Segoe UI Light" panose="020B0502040204020203" pitchFamily="34" charset="0"/>
              </a:endParaRPr>
            </a:p>
          </p:txBody>
        </p:sp>
      </p:grpSp>
      <p:grpSp>
        <p:nvGrpSpPr>
          <p:cNvPr id="76" name="Group 75"/>
          <p:cNvGrpSpPr/>
          <p:nvPr/>
        </p:nvGrpSpPr>
        <p:grpSpPr>
          <a:xfrm>
            <a:off x="884985" y="3963649"/>
            <a:ext cx="1548000" cy="504000"/>
            <a:chOff x="884985" y="3963649"/>
            <a:chExt cx="1548000" cy="504000"/>
          </a:xfrm>
        </p:grpSpPr>
        <p:sp>
          <p:nvSpPr>
            <p:cNvPr id="5" name="Rectangle 4"/>
            <p:cNvSpPr/>
            <p:nvPr/>
          </p:nvSpPr>
          <p:spPr>
            <a:xfrm>
              <a:off x="884985" y="3963649"/>
              <a:ext cx="1548000" cy="504000"/>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6" name="TextBox 45"/>
            <p:cNvSpPr txBox="1"/>
            <p:nvPr/>
          </p:nvSpPr>
          <p:spPr>
            <a:xfrm>
              <a:off x="905752" y="4100812"/>
              <a:ext cx="9557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Sources</a:t>
              </a:r>
              <a:endParaRPr lang="en-GB" dirty="0">
                <a:solidFill>
                  <a:schemeClr val="bg1"/>
                </a:solidFill>
                <a:latin typeface="Segoe UI Light" panose="020B0502040204020203" pitchFamily="34" charset="0"/>
                <a:cs typeface="Segoe UI Light" panose="020B0502040204020203" pitchFamily="34" charset="0"/>
              </a:endParaRPr>
            </a:p>
          </p:txBody>
        </p:sp>
      </p:grpSp>
      <p:grpSp>
        <p:nvGrpSpPr>
          <p:cNvPr id="11" name="Group 10"/>
          <p:cNvGrpSpPr/>
          <p:nvPr/>
        </p:nvGrpSpPr>
        <p:grpSpPr>
          <a:xfrm>
            <a:off x="6231678" y="3950468"/>
            <a:ext cx="1570445" cy="504000"/>
            <a:chOff x="6090069" y="3967652"/>
            <a:chExt cx="1570445" cy="504000"/>
          </a:xfrm>
        </p:grpSpPr>
        <p:sp>
          <p:nvSpPr>
            <p:cNvPr id="8" name="Rectangle 7"/>
            <p:cNvSpPr/>
            <p:nvPr/>
          </p:nvSpPr>
          <p:spPr>
            <a:xfrm>
              <a:off x="6112514" y="3967652"/>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7" name="TextBox 36"/>
            <p:cNvSpPr txBox="1"/>
            <p:nvPr/>
          </p:nvSpPr>
          <p:spPr>
            <a:xfrm>
              <a:off x="6090069" y="4109721"/>
              <a:ext cx="122982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Machine Learning</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7785" y="4038963"/>
              <a:ext cx="316908" cy="323398"/>
            </a:xfrm>
            <a:prstGeom prst="rect">
              <a:avLst/>
            </a:prstGeom>
          </p:spPr>
        </p:pic>
      </p:grpSp>
      <p:grpSp>
        <p:nvGrpSpPr>
          <p:cNvPr id="3" name="Group 2"/>
          <p:cNvGrpSpPr/>
          <p:nvPr/>
        </p:nvGrpSpPr>
        <p:grpSpPr>
          <a:xfrm>
            <a:off x="3363849" y="3950468"/>
            <a:ext cx="1548000" cy="504000"/>
            <a:chOff x="3239559" y="3967651"/>
            <a:chExt cx="1548000" cy="504000"/>
          </a:xfrm>
        </p:grpSpPr>
        <p:sp>
          <p:nvSpPr>
            <p:cNvPr id="23" name="Rectangle 22"/>
            <p:cNvSpPr/>
            <p:nvPr/>
          </p:nvSpPr>
          <p:spPr>
            <a:xfrm>
              <a:off x="3239559" y="3967651"/>
              <a:ext cx="1548000" cy="504000"/>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3" name="TextBox 32"/>
            <p:cNvSpPr txBox="1"/>
            <p:nvPr/>
          </p:nvSpPr>
          <p:spPr>
            <a:xfrm>
              <a:off x="3278548" y="4134582"/>
              <a:ext cx="92525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Factory</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49" name="Picture 4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35788" y="4069594"/>
              <a:ext cx="391124" cy="366435"/>
            </a:xfrm>
            <a:prstGeom prst="rect">
              <a:avLst/>
            </a:prstGeom>
          </p:spPr>
        </p:pic>
      </p:grpSp>
      <p:grpSp>
        <p:nvGrpSpPr>
          <p:cNvPr id="10" name="Group 9"/>
          <p:cNvGrpSpPr/>
          <p:nvPr/>
        </p:nvGrpSpPr>
        <p:grpSpPr>
          <a:xfrm>
            <a:off x="6229580" y="3247980"/>
            <a:ext cx="1574641" cy="504000"/>
            <a:chOff x="6085875" y="3266135"/>
            <a:chExt cx="1574641" cy="504000"/>
          </a:xfrm>
        </p:grpSpPr>
        <p:sp>
          <p:nvSpPr>
            <p:cNvPr id="7" name="Rectangle 6"/>
            <p:cNvSpPr/>
            <p:nvPr/>
          </p:nvSpPr>
          <p:spPr>
            <a:xfrm>
              <a:off x="6112516" y="3266135"/>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6" name="TextBox 35"/>
            <p:cNvSpPr txBox="1"/>
            <p:nvPr/>
          </p:nvSpPr>
          <p:spPr>
            <a:xfrm>
              <a:off x="6085875" y="3410877"/>
              <a:ext cx="80021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HD Insight</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2864" y="3382258"/>
              <a:ext cx="465667" cy="325370"/>
            </a:xfrm>
            <a:prstGeom prst="rect">
              <a:avLst/>
            </a:prstGeom>
          </p:spPr>
        </p:pic>
      </p:grpSp>
      <p:grpSp>
        <p:nvGrpSpPr>
          <p:cNvPr id="47" name="Group 46"/>
          <p:cNvGrpSpPr/>
          <p:nvPr/>
        </p:nvGrpSpPr>
        <p:grpSpPr>
          <a:xfrm>
            <a:off x="9314989" y="3946007"/>
            <a:ext cx="1566787" cy="504000"/>
            <a:chOff x="9181305" y="3971757"/>
            <a:chExt cx="1566787" cy="504000"/>
          </a:xfrm>
        </p:grpSpPr>
        <p:sp>
          <p:nvSpPr>
            <p:cNvPr id="27" name="Rectangle 26"/>
            <p:cNvSpPr/>
            <p:nvPr/>
          </p:nvSpPr>
          <p:spPr>
            <a:xfrm>
              <a:off x="9200092" y="3971757"/>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1" name="TextBox 40"/>
            <p:cNvSpPr txBox="1"/>
            <p:nvPr/>
          </p:nvSpPr>
          <p:spPr>
            <a:xfrm>
              <a:off x="9181305" y="4181236"/>
              <a:ext cx="80983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SQL Azure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41860" y="4069594"/>
              <a:ext cx="327980" cy="371800"/>
            </a:xfrm>
            <a:prstGeom prst="rect">
              <a:avLst/>
            </a:prstGeom>
          </p:spPr>
        </p:pic>
      </p:grpSp>
      <p:grpSp>
        <p:nvGrpSpPr>
          <p:cNvPr id="24" name="Group 23"/>
          <p:cNvGrpSpPr/>
          <p:nvPr/>
        </p:nvGrpSpPr>
        <p:grpSpPr>
          <a:xfrm>
            <a:off x="9324382" y="2557799"/>
            <a:ext cx="1548000" cy="504000"/>
            <a:chOff x="9200092" y="2557799"/>
            <a:chExt cx="1548000" cy="504000"/>
          </a:xfrm>
        </p:grpSpPr>
        <p:sp>
          <p:nvSpPr>
            <p:cNvPr id="30" name="Rectangle 29"/>
            <p:cNvSpPr/>
            <p:nvPr/>
          </p:nvSpPr>
          <p:spPr>
            <a:xfrm>
              <a:off x="9200092" y="2557799"/>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9" name="TextBox 38"/>
            <p:cNvSpPr txBox="1"/>
            <p:nvPr/>
          </p:nvSpPr>
          <p:spPr>
            <a:xfrm>
              <a:off x="9211312" y="2777218"/>
              <a:ext cx="99738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Table Storage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94359" y="2626379"/>
              <a:ext cx="428574" cy="337664"/>
            </a:xfrm>
            <a:prstGeom prst="rect">
              <a:avLst/>
            </a:prstGeom>
          </p:spPr>
        </p:pic>
      </p:grpSp>
      <p:grpSp>
        <p:nvGrpSpPr>
          <p:cNvPr id="6" name="Group 5"/>
          <p:cNvGrpSpPr/>
          <p:nvPr/>
        </p:nvGrpSpPr>
        <p:grpSpPr>
          <a:xfrm>
            <a:off x="6242900" y="989540"/>
            <a:ext cx="1548000" cy="504000"/>
            <a:chOff x="6120140" y="989540"/>
            <a:chExt cx="1548000" cy="504000"/>
          </a:xfrm>
        </p:grpSpPr>
        <p:sp>
          <p:nvSpPr>
            <p:cNvPr id="13" name="Rectangle 12"/>
            <p:cNvSpPr/>
            <p:nvPr/>
          </p:nvSpPr>
          <p:spPr>
            <a:xfrm>
              <a:off x="6120140" y="989540"/>
              <a:ext cx="1548000" cy="504000"/>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4" name="TextBox 33"/>
            <p:cNvSpPr txBox="1"/>
            <p:nvPr/>
          </p:nvSpPr>
          <p:spPr>
            <a:xfrm>
              <a:off x="6139807" y="1132143"/>
              <a:ext cx="70083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Power BI</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3" name="Picture 62"/>
            <p:cNvPicPr>
              <a:picLocks noChangeAspect="1"/>
            </p:cNvPicPr>
            <p:nvPr/>
          </p:nvPicPr>
          <p:blipFill rotWithShape="1">
            <a:blip r:embed="rId8" cstate="print">
              <a:clrChange>
                <a:clrFrom>
                  <a:srgbClr val="0072C6"/>
                </a:clrFrom>
                <a:clrTo>
                  <a:srgbClr val="0072C6">
                    <a:alpha val="0"/>
                  </a:srgbClr>
                </a:clrTo>
              </a:clrChange>
              <a:extLst>
                <a:ext uri="{28A0092B-C50C-407E-A947-70E740481C1C}">
                  <a14:useLocalDpi xmlns:a14="http://schemas.microsoft.com/office/drawing/2010/main" val="0"/>
                </a:ext>
              </a:extLst>
            </a:blip>
            <a:srcRect l="12524" t="17490" r="18217" b="33246"/>
            <a:stretch/>
          </p:blipFill>
          <p:spPr>
            <a:xfrm>
              <a:off x="7182559" y="1081863"/>
              <a:ext cx="465151" cy="333954"/>
            </a:xfrm>
            <a:prstGeom prst="rect">
              <a:avLst/>
            </a:prstGeom>
          </p:spPr>
        </p:pic>
      </p:grpSp>
      <p:grpSp>
        <p:nvGrpSpPr>
          <p:cNvPr id="57" name="Group 56"/>
          <p:cNvGrpSpPr/>
          <p:nvPr/>
        </p:nvGrpSpPr>
        <p:grpSpPr>
          <a:xfrm>
            <a:off x="3388549" y="2545492"/>
            <a:ext cx="1498600" cy="689259"/>
            <a:chOff x="3239559" y="2545492"/>
            <a:chExt cx="1498600" cy="689259"/>
          </a:xfrm>
        </p:grpSpPr>
        <p:sp>
          <p:nvSpPr>
            <p:cNvPr id="25" name="Rectangle 24"/>
            <p:cNvSpPr/>
            <p:nvPr/>
          </p:nvSpPr>
          <p:spPr>
            <a:xfrm>
              <a:off x="3239559" y="2545492"/>
              <a:ext cx="1498600" cy="68580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1" name="TextBox 30"/>
            <p:cNvSpPr txBox="1"/>
            <p:nvPr/>
          </p:nvSpPr>
          <p:spPr>
            <a:xfrm>
              <a:off x="3239559" y="2576015"/>
              <a:ext cx="84510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Service bus</a:t>
              </a:r>
              <a:endParaRPr lang="en-GB" dirty="0">
                <a:solidFill>
                  <a:schemeClr val="bg1"/>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3239559" y="2973141"/>
              <a:ext cx="79541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Event Hub</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59" name="Picture 58"/>
            <p:cNvPicPr>
              <a:picLocks noChangeAspect="1"/>
            </p:cNvPicPr>
            <p:nvPr/>
          </p:nvPicPr>
          <p:blipFill>
            <a:blip r:embed="rId9"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16131" y="2929821"/>
              <a:ext cx="274320" cy="274320"/>
            </a:xfrm>
            <a:prstGeom prst="rect">
              <a:avLst/>
            </a:prstGeom>
          </p:spPr>
        </p:pic>
        <p:pic>
          <p:nvPicPr>
            <p:cNvPr id="64" name="Picture 63"/>
            <p:cNvPicPr>
              <a:picLocks noChangeAspect="1"/>
            </p:cNvPicPr>
            <p:nvPr/>
          </p:nvPicPr>
          <p:blipFill>
            <a:blip r:embed="rId10" cstate="print">
              <a:clrChange>
                <a:clrFrom>
                  <a:srgbClr val="FF8C00"/>
                </a:clrFrom>
                <a:clrTo>
                  <a:srgbClr val="FF8C00">
                    <a:alpha val="0"/>
                  </a:srgbClr>
                </a:clrTo>
              </a:clrChange>
              <a:extLst>
                <a:ext uri="{28A0092B-C50C-407E-A947-70E740481C1C}">
                  <a14:useLocalDpi xmlns:a14="http://schemas.microsoft.com/office/drawing/2010/main" val="0"/>
                </a:ext>
              </a:extLst>
            </a:blip>
            <a:stretch>
              <a:fillRect/>
            </a:stretch>
          </p:blipFill>
          <p:spPr>
            <a:xfrm>
              <a:off x="4424418" y="2626379"/>
              <a:ext cx="281265" cy="274320"/>
            </a:xfrm>
            <a:prstGeom prst="rect">
              <a:avLst/>
            </a:prstGeom>
          </p:spPr>
        </p:pic>
      </p:grpSp>
      <p:grpSp>
        <p:nvGrpSpPr>
          <p:cNvPr id="9" name="Group 8"/>
          <p:cNvGrpSpPr/>
          <p:nvPr/>
        </p:nvGrpSpPr>
        <p:grpSpPr>
          <a:xfrm>
            <a:off x="6231908" y="2545492"/>
            <a:ext cx="1569985" cy="504000"/>
            <a:chOff x="6090069" y="2545492"/>
            <a:chExt cx="1569985" cy="504000"/>
          </a:xfrm>
        </p:grpSpPr>
        <p:sp>
          <p:nvSpPr>
            <p:cNvPr id="26" name="Rectangle 25"/>
            <p:cNvSpPr/>
            <p:nvPr/>
          </p:nvSpPr>
          <p:spPr>
            <a:xfrm>
              <a:off x="6112054" y="2545492"/>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5" name="TextBox 34"/>
            <p:cNvSpPr txBox="1"/>
            <p:nvPr/>
          </p:nvSpPr>
          <p:spPr>
            <a:xfrm>
              <a:off x="6090069" y="2676516"/>
              <a:ext cx="114967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Stream Analytics</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5" name="Picture 64"/>
            <p:cNvPicPr>
              <a:picLocks noChangeAspect="1"/>
            </p:cNvPicPr>
            <p:nvPr/>
          </p:nvPicPr>
          <p:blipFill>
            <a:blip r:embed="rId11" cstate="print">
              <a:clrChange>
                <a:clrFrom>
                  <a:srgbClr val="89C402"/>
                </a:clrFrom>
                <a:clrTo>
                  <a:srgbClr val="89C402">
                    <a:alpha val="0"/>
                  </a:srgbClr>
                </a:clrTo>
              </a:clrChange>
              <a:extLst>
                <a:ext uri="{28A0092B-C50C-407E-A947-70E740481C1C}">
                  <a14:useLocalDpi xmlns:a14="http://schemas.microsoft.com/office/drawing/2010/main" val="0"/>
                </a:ext>
              </a:extLst>
            </a:blip>
            <a:stretch>
              <a:fillRect/>
            </a:stretch>
          </p:blipFill>
          <p:spPr>
            <a:xfrm>
              <a:off x="7253483" y="2678982"/>
              <a:ext cx="385600" cy="295803"/>
            </a:xfrm>
            <a:prstGeom prst="rect">
              <a:avLst/>
            </a:prstGeom>
          </p:spPr>
        </p:pic>
      </p:grpSp>
      <p:grpSp>
        <p:nvGrpSpPr>
          <p:cNvPr id="38" name="Group 37"/>
          <p:cNvGrpSpPr/>
          <p:nvPr/>
        </p:nvGrpSpPr>
        <p:grpSpPr>
          <a:xfrm>
            <a:off x="9324382" y="3244852"/>
            <a:ext cx="1548000" cy="518102"/>
            <a:chOff x="9200092" y="3274341"/>
            <a:chExt cx="1548000" cy="518102"/>
          </a:xfrm>
        </p:grpSpPr>
        <p:sp>
          <p:nvSpPr>
            <p:cNvPr id="29" name="Rectangle 28"/>
            <p:cNvSpPr/>
            <p:nvPr/>
          </p:nvSpPr>
          <p:spPr>
            <a:xfrm>
              <a:off x="9200092" y="3274341"/>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0" name="TextBox 39"/>
            <p:cNvSpPr txBox="1"/>
            <p:nvPr/>
          </p:nvSpPr>
          <p:spPr>
            <a:xfrm>
              <a:off x="9241979" y="3530833"/>
              <a:ext cx="941283"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Blob Storage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70"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82265" y="3352287"/>
              <a:ext cx="440668" cy="347192"/>
            </a:xfrm>
            <a:prstGeom prst="rect">
              <a:avLst/>
            </a:prstGeom>
          </p:spPr>
        </p:pic>
      </p:grpSp>
      <p:sp>
        <p:nvSpPr>
          <p:cNvPr id="94" name="TextBox 93"/>
          <p:cNvSpPr txBox="1"/>
          <p:nvPr/>
        </p:nvSpPr>
        <p:spPr>
          <a:xfrm>
            <a:off x="3266540" y="6162535"/>
            <a:ext cx="1596186" cy="584775"/>
          </a:xfrm>
          <a:prstGeom prst="rect">
            <a:avLst/>
          </a:prstGeom>
          <a:noFill/>
        </p:spPr>
        <p:txBody>
          <a:bodyPr wrap="square" rtlCol="0">
            <a:spAutoFit/>
          </a:bodyPr>
          <a:lstStyle/>
          <a:p>
            <a:r>
              <a:rPr lang="en-GB" sz="3200" dirty="0" smtClean="0">
                <a:solidFill>
                  <a:schemeClr val="bg1"/>
                </a:solidFill>
                <a:latin typeface="Segoe UI Light" panose="020B0502040204020203" pitchFamily="34" charset="0"/>
                <a:cs typeface="Segoe UI Light" panose="020B0502040204020203" pitchFamily="34" charset="0"/>
              </a:rPr>
              <a:t>Azure</a:t>
            </a:r>
            <a:endParaRPr lang="en-GB" sz="3200" dirty="0">
              <a:solidFill>
                <a:schemeClr val="bg1"/>
              </a:solidFill>
              <a:latin typeface="Segoe UI Light" panose="020B0502040204020203" pitchFamily="34" charset="0"/>
              <a:cs typeface="Segoe UI Light" panose="020B0502040204020203" pitchFamily="34" charset="0"/>
            </a:endParaRPr>
          </a:p>
        </p:txBody>
      </p:sp>
      <p:grpSp>
        <p:nvGrpSpPr>
          <p:cNvPr id="50" name="Group 49"/>
          <p:cNvGrpSpPr/>
          <p:nvPr/>
        </p:nvGrpSpPr>
        <p:grpSpPr>
          <a:xfrm>
            <a:off x="9318677" y="5320113"/>
            <a:ext cx="1559411" cy="504000"/>
            <a:chOff x="9187078" y="5354245"/>
            <a:chExt cx="1559411" cy="504000"/>
          </a:xfrm>
        </p:grpSpPr>
        <p:sp>
          <p:nvSpPr>
            <p:cNvPr id="58" name="Rectangle 57"/>
            <p:cNvSpPr/>
            <p:nvPr/>
          </p:nvSpPr>
          <p:spPr>
            <a:xfrm>
              <a:off x="9198489" y="5354245"/>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60" name="TextBox 59"/>
            <p:cNvSpPr txBox="1"/>
            <p:nvPr/>
          </p:nvSpPr>
          <p:spPr>
            <a:xfrm>
              <a:off x="9187078" y="5564927"/>
              <a:ext cx="763351"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Data Lake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869" y="5404558"/>
              <a:ext cx="325788" cy="366796"/>
            </a:xfrm>
            <a:prstGeom prst="rect">
              <a:avLst/>
            </a:prstGeom>
          </p:spPr>
        </p:pic>
      </p:grpSp>
      <p:grpSp>
        <p:nvGrpSpPr>
          <p:cNvPr id="16" name="Group 15"/>
          <p:cNvGrpSpPr/>
          <p:nvPr/>
        </p:nvGrpSpPr>
        <p:grpSpPr>
          <a:xfrm>
            <a:off x="6231908" y="5355445"/>
            <a:ext cx="1569985" cy="504000"/>
            <a:chOff x="6088466" y="5355445"/>
            <a:chExt cx="1569985" cy="504000"/>
          </a:xfrm>
        </p:grpSpPr>
        <p:sp>
          <p:nvSpPr>
            <p:cNvPr id="55" name="Rectangle 54"/>
            <p:cNvSpPr/>
            <p:nvPr/>
          </p:nvSpPr>
          <p:spPr>
            <a:xfrm>
              <a:off x="6110451" y="5355445"/>
              <a:ext cx="1548000" cy="504000"/>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6" name="TextBox 55"/>
            <p:cNvSpPr txBox="1"/>
            <p:nvPr/>
          </p:nvSpPr>
          <p:spPr>
            <a:xfrm>
              <a:off x="6088466" y="5503389"/>
              <a:ext cx="1151277"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Virtual Machines</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13" cstate="print">
              <a:clrChange>
                <a:clrFrom>
                  <a:srgbClr val="00ABEC"/>
                </a:clrFrom>
                <a:clrTo>
                  <a:srgbClr val="00ABEC">
                    <a:alpha val="0"/>
                  </a:srgbClr>
                </a:clrTo>
              </a:clrChange>
              <a:extLst>
                <a:ext uri="{28A0092B-C50C-407E-A947-70E740481C1C}">
                  <a14:useLocalDpi xmlns:a14="http://schemas.microsoft.com/office/drawing/2010/main" val="0"/>
                </a:ext>
              </a:extLst>
            </a:blip>
            <a:stretch>
              <a:fillRect/>
            </a:stretch>
          </p:blipFill>
          <p:spPr>
            <a:xfrm>
              <a:off x="7223893" y="5452781"/>
              <a:ext cx="375049" cy="324928"/>
            </a:xfrm>
            <a:prstGeom prst="rect">
              <a:avLst/>
            </a:prstGeom>
          </p:spPr>
        </p:pic>
      </p:grpSp>
      <p:grpSp>
        <p:nvGrpSpPr>
          <p:cNvPr id="52" name="Group 51"/>
          <p:cNvGrpSpPr/>
          <p:nvPr/>
        </p:nvGrpSpPr>
        <p:grpSpPr>
          <a:xfrm>
            <a:off x="9318677" y="6007168"/>
            <a:ext cx="1559411" cy="504000"/>
            <a:chOff x="9186254" y="6007168"/>
            <a:chExt cx="1559411" cy="504000"/>
          </a:xfrm>
        </p:grpSpPr>
        <p:sp>
          <p:nvSpPr>
            <p:cNvPr id="69" name="Rectangle 68"/>
            <p:cNvSpPr/>
            <p:nvPr/>
          </p:nvSpPr>
          <p:spPr>
            <a:xfrm>
              <a:off x="9197665" y="6007168"/>
              <a:ext cx="1548000" cy="50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1" name="TextBox 70"/>
            <p:cNvSpPr txBox="1"/>
            <p:nvPr/>
          </p:nvSpPr>
          <p:spPr>
            <a:xfrm>
              <a:off x="9186254" y="6217850"/>
              <a:ext cx="1008609"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Document DB</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72" name="Picture 7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31045" y="6057481"/>
              <a:ext cx="325788" cy="366796"/>
            </a:xfrm>
            <a:prstGeom prst="rect">
              <a:avLst/>
            </a:prstGeom>
          </p:spPr>
        </p:pic>
      </p:grpSp>
      <p:grpSp>
        <p:nvGrpSpPr>
          <p:cNvPr id="12" name="Group 11"/>
          <p:cNvGrpSpPr/>
          <p:nvPr/>
        </p:nvGrpSpPr>
        <p:grpSpPr>
          <a:xfrm>
            <a:off x="6253894" y="4663931"/>
            <a:ext cx="4627882" cy="504000"/>
            <a:chOff x="6079190" y="4734466"/>
            <a:chExt cx="4666244" cy="504000"/>
          </a:xfrm>
        </p:grpSpPr>
        <p:sp>
          <p:nvSpPr>
            <p:cNvPr id="42" name="Rectangle 41"/>
            <p:cNvSpPr/>
            <p:nvPr/>
          </p:nvSpPr>
          <p:spPr>
            <a:xfrm>
              <a:off x="6079190" y="4734466"/>
              <a:ext cx="4666244" cy="504000"/>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3" name="TextBox 42"/>
            <p:cNvSpPr txBox="1"/>
            <p:nvPr/>
          </p:nvSpPr>
          <p:spPr>
            <a:xfrm>
              <a:off x="6286014" y="4839686"/>
              <a:ext cx="1443024" cy="261610"/>
            </a:xfrm>
            <a:prstGeom prst="rect">
              <a:avLst/>
            </a:prstGeom>
            <a:noFill/>
          </p:spPr>
          <p:txBody>
            <a:bodyPr wrap="none" rtlCol="0">
              <a:spAutoFit/>
            </a:bodyPr>
            <a:lstStyle/>
            <a:p>
              <a:r>
                <a:rPr lang="en-US" sz="1100" dirty="0" smtClean="0">
                  <a:solidFill>
                    <a:schemeClr val="bg1"/>
                  </a:solidFill>
                  <a:latin typeface="Segoe UI Light" panose="020B0502040204020203" pitchFamily="34" charset="0"/>
                  <a:cs typeface="Segoe UI Light" panose="020B0502040204020203" pitchFamily="34" charset="0"/>
                </a:rPr>
                <a:t>SQL Data Warehouse</a:t>
              </a:r>
              <a:endParaRPr lang="en-GB" dirty="0">
                <a:solidFill>
                  <a:schemeClr val="bg1"/>
                </a:solidFill>
                <a:latin typeface="Segoe UI Light" panose="020B0502040204020203" pitchFamily="34" charset="0"/>
                <a:cs typeface="Segoe UI Light" panose="020B0502040204020203" pitchFamily="34" charset="0"/>
              </a:endParaRPr>
            </a:p>
          </p:txBody>
        </p:sp>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25186" y="4772864"/>
              <a:ext cx="327980" cy="371800"/>
            </a:xfrm>
            <a:prstGeom prst="rect">
              <a:avLst/>
            </a:prstGeom>
          </p:spPr>
        </p:pic>
      </p:grpSp>
      <p:cxnSp>
        <p:nvCxnSpPr>
          <p:cNvPr id="82" name="Straight Arrow Connector 81"/>
          <p:cNvCxnSpPr>
            <a:stCxn id="5" idx="3"/>
            <a:endCxn id="23" idx="1"/>
          </p:cNvCxnSpPr>
          <p:nvPr/>
        </p:nvCxnSpPr>
        <p:spPr>
          <a:xfrm flipV="1">
            <a:off x="2432985" y="4202468"/>
            <a:ext cx="758588" cy="13181"/>
          </a:xfrm>
          <a:prstGeom prst="straightConnector1">
            <a:avLst/>
          </a:prstGeom>
          <a:ln w="38100">
            <a:solidFill>
              <a:srgbClr val="9999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Elbow Connector 83"/>
          <p:cNvCxnSpPr>
            <a:endCxn id="63" idx="3"/>
          </p:cNvCxnSpPr>
          <p:nvPr/>
        </p:nvCxnSpPr>
        <p:spPr>
          <a:xfrm rot="16200000" flipV="1">
            <a:off x="6620985" y="2398326"/>
            <a:ext cx="3096337" cy="797366"/>
          </a:xfrm>
          <a:prstGeom prst="bentConnector2">
            <a:avLst/>
          </a:prstGeom>
          <a:ln w="38100">
            <a:solidFill>
              <a:srgbClr val="9999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23" idx="3"/>
            <a:endCxn id="42" idx="1"/>
          </p:cNvCxnSpPr>
          <p:nvPr/>
        </p:nvCxnSpPr>
        <p:spPr>
          <a:xfrm>
            <a:off x="4911849" y="4202468"/>
            <a:ext cx="1342045" cy="713463"/>
          </a:xfrm>
          <a:prstGeom prst="bentConnector3">
            <a:avLst>
              <a:gd name="adj1" fmla="val 50000"/>
            </a:avLst>
          </a:prstGeom>
          <a:ln w="38100">
            <a:solidFill>
              <a:srgbClr val="9999FF"/>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79899" y="-151205"/>
            <a:ext cx="4690215" cy="748999"/>
            <a:chOff x="-79899" y="-151205"/>
            <a:chExt cx="4690215" cy="748999"/>
          </a:xfrm>
        </p:grpSpPr>
        <p:sp>
          <p:nvSpPr>
            <p:cNvPr id="86" name="Snip Single Corner Rectangle 85"/>
            <p:cNvSpPr/>
            <p:nvPr/>
          </p:nvSpPr>
          <p:spPr>
            <a:xfrm flipV="1">
              <a:off x="-79899" y="-151205"/>
              <a:ext cx="4690215" cy="748999"/>
            </a:xfrm>
            <a:prstGeom prst="snip1Rect">
              <a:avLst>
                <a:gd name="adj" fmla="val 50000"/>
              </a:avLst>
            </a:prstGeom>
            <a:solidFill>
              <a:srgbClr val="9999FF"/>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TextBox 86"/>
            <p:cNvSpPr txBox="1"/>
            <p:nvPr/>
          </p:nvSpPr>
          <p:spPr>
            <a:xfrm>
              <a:off x="179084" y="-6694"/>
              <a:ext cx="2335063" cy="523220"/>
            </a:xfrm>
            <a:prstGeom prst="rect">
              <a:avLst/>
            </a:prstGeom>
            <a:noFill/>
          </p:spPr>
          <p:txBody>
            <a:bodyPr wrap="none" rtlCol="0">
              <a:spAutoFit/>
            </a:bodyPr>
            <a:lstStyle/>
            <a:p>
              <a:pPr algn="ctr"/>
              <a:r>
                <a:rPr lang="en-US" sz="2800" dirty="0" smtClean="0">
                  <a:solidFill>
                    <a:schemeClr val="bg1"/>
                  </a:solidFill>
                  <a:latin typeface="Segoe UI Light" panose="020B0502040204020203" pitchFamily="34" charset="0"/>
                  <a:cs typeface="Segoe UI Light" panose="020B0502040204020203" pitchFamily="34" charset="0"/>
                </a:rPr>
                <a:t>“Traditional” BI</a:t>
              </a:r>
              <a:endParaRPr lang="en-GB" sz="2800" dirty="0">
                <a:solidFill>
                  <a:schemeClr val="bg1"/>
                </a:solidFill>
                <a:latin typeface="Segoe UI Light" panose="020B0502040204020203" pitchFamily="34" charset="0"/>
                <a:cs typeface="Segoe UI Light" panose="020B0502040204020203" pitchFamily="34" charset="0"/>
              </a:endParaRPr>
            </a:p>
          </p:txBody>
        </p:sp>
      </p:grpSp>
      <p:cxnSp>
        <p:nvCxnSpPr>
          <p:cNvPr id="89" name="Elbow Connector 88"/>
          <p:cNvCxnSpPr>
            <a:stCxn id="42" idx="0"/>
            <a:endCxn id="63" idx="3"/>
          </p:cNvCxnSpPr>
          <p:nvPr/>
        </p:nvCxnSpPr>
        <p:spPr>
          <a:xfrm rot="16200000" flipV="1">
            <a:off x="6461608" y="2557703"/>
            <a:ext cx="3415091" cy="797365"/>
          </a:xfrm>
          <a:prstGeom prst="bentConnector2">
            <a:avLst/>
          </a:prstGeom>
          <a:ln w="38100">
            <a:solidFill>
              <a:srgbClr val="9999FF"/>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73603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Next Steps</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grpSp>
        <p:nvGrpSpPr>
          <p:cNvPr id="21" name="Group 20"/>
          <p:cNvGrpSpPr/>
          <p:nvPr/>
        </p:nvGrpSpPr>
        <p:grpSpPr>
          <a:xfrm>
            <a:off x="423557" y="1958631"/>
            <a:ext cx="10122924" cy="1097280"/>
            <a:chOff x="423557" y="1958631"/>
            <a:chExt cx="10122924" cy="1097280"/>
          </a:xfrm>
        </p:grpSpPr>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557" y="1958631"/>
              <a:ext cx="1075261" cy="1097280"/>
            </a:xfrm>
            <a:prstGeom prst="rect">
              <a:avLst/>
            </a:prstGeom>
          </p:spPr>
        </p:pic>
        <p:sp>
          <p:nvSpPr>
            <p:cNvPr id="18" name="Rectangle 17"/>
            <p:cNvSpPr/>
            <p:nvPr/>
          </p:nvSpPr>
          <p:spPr>
            <a:xfrm>
              <a:off x="1716179" y="2212218"/>
              <a:ext cx="8830302" cy="584775"/>
            </a:xfrm>
            <a:prstGeom prst="rect">
              <a:avLst/>
            </a:prstGeom>
          </p:spPr>
          <p:txBody>
            <a:bodyPr wrap="none">
              <a:spAutoFit/>
            </a:bodyPr>
            <a:lstStyle/>
            <a:p>
              <a:pPr defTabSz="932472" fontAlgn="base">
                <a:spcBef>
                  <a:spcPct val="0"/>
                </a:spcBef>
                <a:spcAft>
                  <a:spcPct val="0"/>
                </a:spcAft>
              </a:pPr>
              <a:r>
                <a:rPr lang="en-US" sz="3200" dirty="0" smtClean="0">
                  <a:latin typeface="Segoe UI Light" panose="020B0502040204020203" pitchFamily="34" charset="0"/>
                  <a:ea typeface="Segoe UI" pitchFamily="34" charset="0"/>
                  <a:cs typeface="Segoe UI Light" panose="020B0502040204020203" pitchFamily="34" charset="0"/>
                </a:rPr>
                <a:t>Explore the other Data Services available on Azure</a:t>
              </a:r>
              <a:endParaRPr lang="en-US" sz="2400" dirty="0">
                <a:latin typeface="Segoe UI Light" panose="020B0502040204020203" pitchFamily="34" charset="0"/>
                <a:ea typeface="Segoe UI" pitchFamily="34" charset="0"/>
                <a:cs typeface="Segoe UI Light" panose="020B0502040204020203" pitchFamily="34" charset="0"/>
              </a:endParaRPr>
            </a:p>
          </p:txBody>
        </p:sp>
      </p:grpSp>
      <p:grpSp>
        <p:nvGrpSpPr>
          <p:cNvPr id="22" name="Group 21"/>
          <p:cNvGrpSpPr/>
          <p:nvPr/>
        </p:nvGrpSpPr>
        <p:grpSpPr>
          <a:xfrm>
            <a:off x="423557" y="3617696"/>
            <a:ext cx="9499549" cy="1097280"/>
            <a:chOff x="423557" y="3617696"/>
            <a:chExt cx="9499549" cy="1097280"/>
          </a:xfrm>
        </p:grpSpPr>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557" y="3617696"/>
              <a:ext cx="1075261" cy="1097280"/>
            </a:xfrm>
            <a:prstGeom prst="rect">
              <a:avLst/>
            </a:prstGeom>
          </p:spPr>
        </p:pic>
        <p:sp>
          <p:nvSpPr>
            <p:cNvPr id="19" name="Rectangle 18"/>
            <p:cNvSpPr/>
            <p:nvPr/>
          </p:nvSpPr>
          <p:spPr>
            <a:xfrm>
              <a:off x="1716179" y="3873948"/>
              <a:ext cx="8206927" cy="584775"/>
            </a:xfrm>
            <a:prstGeom prst="rect">
              <a:avLst/>
            </a:prstGeom>
          </p:spPr>
          <p:txBody>
            <a:bodyPr wrap="none">
              <a:spAutoFit/>
            </a:bodyPr>
            <a:lstStyle/>
            <a:p>
              <a:pPr defTabSz="932472" fontAlgn="base">
                <a:spcBef>
                  <a:spcPct val="0"/>
                </a:spcBef>
                <a:spcAft>
                  <a:spcPct val="0"/>
                </a:spcAft>
              </a:pPr>
              <a:r>
                <a:rPr lang="en-US" sz="3200" dirty="0" smtClean="0">
                  <a:latin typeface="Segoe UI Light" panose="020B0502040204020203" pitchFamily="34" charset="0"/>
                  <a:ea typeface="Segoe UI" pitchFamily="34" charset="0"/>
                  <a:cs typeface="Segoe UI Light" panose="020B0502040204020203" pitchFamily="34" charset="0"/>
                </a:rPr>
                <a:t>Find Azure </a:t>
              </a:r>
              <a:r>
                <a:rPr lang="en-US" sz="3200" dirty="0">
                  <a:latin typeface="Segoe UI Light" panose="020B0502040204020203" pitchFamily="34" charset="0"/>
                  <a:ea typeface="Segoe UI" pitchFamily="34" charset="0"/>
                  <a:cs typeface="Segoe UI Light" panose="020B0502040204020203" pitchFamily="34" charset="0"/>
                </a:rPr>
                <a:t>ML Tutorials </a:t>
              </a:r>
              <a:r>
                <a:rPr lang="en-US" sz="3200" dirty="0" smtClean="0">
                  <a:latin typeface="Segoe UI Light" panose="020B0502040204020203" pitchFamily="34" charset="0"/>
                  <a:ea typeface="Segoe UI" pitchFamily="34" charset="0"/>
                  <a:cs typeface="Segoe UI Light" panose="020B0502040204020203" pitchFamily="34" charset="0"/>
                </a:rPr>
                <a:t>Available in the Gallery</a:t>
              </a:r>
              <a:endParaRPr lang="en-US" sz="2400" dirty="0">
                <a:latin typeface="Segoe UI Light" panose="020B0502040204020203" pitchFamily="34" charset="0"/>
                <a:ea typeface="Segoe UI" pitchFamily="34" charset="0"/>
                <a:cs typeface="Segoe UI Light" panose="020B0502040204020203" pitchFamily="34" charset="0"/>
              </a:endParaRPr>
            </a:p>
          </p:txBody>
        </p:sp>
      </p:grpSp>
      <p:grpSp>
        <p:nvGrpSpPr>
          <p:cNvPr id="23" name="Group 22"/>
          <p:cNvGrpSpPr/>
          <p:nvPr/>
        </p:nvGrpSpPr>
        <p:grpSpPr>
          <a:xfrm>
            <a:off x="423557" y="5276761"/>
            <a:ext cx="10363951" cy="1097280"/>
            <a:chOff x="423557" y="5276761"/>
            <a:chExt cx="10363951" cy="1097280"/>
          </a:xfrm>
        </p:grpSpPr>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557" y="5276761"/>
              <a:ext cx="1075261" cy="1097280"/>
            </a:xfrm>
            <a:prstGeom prst="rect">
              <a:avLst/>
            </a:prstGeom>
          </p:spPr>
        </p:pic>
        <p:sp>
          <p:nvSpPr>
            <p:cNvPr id="20" name="Rectangle 19"/>
            <p:cNvSpPr/>
            <p:nvPr/>
          </p:nvSpPr>
          <p:spPr>
            <a:xfrm>
              <a:off x="1716179" y="5531793"/>
              <a:ext cx="9071329" cy="584775"/>
            </a:xfrm>
            <a:prstGeom prst="rect">
              <a:avLst/>
            </a:prstGeom>
          </p:spPr>
          <p:txBody>
            <a:bodyPr wrap="none">
              <a:spAutoFit/>
            </a:bodyPr>
            <a:lstStyle/>
            <a:p>
              <a:pPr defTabSz="932472" fontAlgn="base">
                <a:spcBef>
                  <a:spcPct val="0"/>
                </a:spcBef>
                <a:spcAft>
                  <a:spcPct val="0"/>
                </a:spcAft>
              </a:pPr>
              <a:r>
                <a:rPr lang="en-US" sz="3200" dirty="0">
                  <a:latin typeface="Segoe UI Light" panose="020B0502040204020203" pitchFamily="34" charset="0"/>
                  <a:ea typeface="Segoe UI" pitchFamily="34" charset="0"/>
                  <a:cs typeface="Segoe UI Light" panose="020B0502040204020203" pitchFamily="34" charset="0"/>
                </a:rPr>
                <a:t>Use Azure ML to Predict a Scenario Relevant to </a:t>
              </a:r>
              <a:r>
                <a:rPr lang="en-US" sz="3200" dirty="0" smtClean="0">
                  <a:latin typeface="Segoe UI Light" panose="020B0502040204020203" pitchFamily="34" charset="0"/>
                  <a:ea typeface="Segoe UI" pitchFamily="34" charset="0"/>
                  <a:cs typeface="Segoe UI Light" panose="020B0502040204020203" pitchFamily="34" charset="0"/>
                </a:rPr>
                <a:t>you!</a:t>
              </a:r>
              <a:endParaRPr lang="en-US" sz="2000" dirty="0">
                <a:latin typeface="Segoe UI Light" panose="020B0502040204020203" pitchFamily="34" charset="0"/>
                <a:ea typeface="Segoe UI" pitchFamily="34" charset="0"/>
                <a:cs typeface="Segoe UI Light" panose="020B0502040204020203" pitchFamily="34" charset="0"/>
              </a:endParaRPr>
            </a:p>
          </p:txBody>
        </p:sp>
      </p:grpSp>
    </p:spTree>
    <p:extLst>
      <p:ext uri="{BB962C8B-B14F-4D97-AF65-F5344CB8AC3E}">
        <p14:creationId xmlns:p14="http://schemas.microsoft.com/office/powerpoint/2010/main" val="36248814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Thanks for your time</a:t>
            </a:r>
            <a:endParaRPr lang="en-GB" sz="5400" dirty="0">
              <a:solidFill>
                <a:schemeClr val="bg1"/>
              </a:solidFill>
              <a:latin typeface="Segoe UI Light" panose="020B0502040204020203" pitchFamily="34" charset="0"/>
              <a:cs typeface="Segoe UI Light" panose="020B0502040204020203" pitchFamily="34" charset="0"/>
            </a:endParaRPr>
          </a:p>
        </p:txBody>
      </p:sp>
      <p:grpSp>
        <p:nvGrpSpPr>
          <p:cNvPr id="25" name="Group 24"/>
          <p:cNvGrpSpPr/>
          <p:nvPr/>
        </p:nvGrpSpPr>
        <p:grpSpPr>
          <a:xfrm>
            <a:off x="524369" y="4297042"/>
            <a:ext cx="6752647" cy="2379927"/>
            <a:chOff x="542456" y="4360984"/>
            <a:chExt cx="6752647" cy="2379927"/>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456" y="4360984"/>
              <a:ext cx="1814600" cy="2379927"/>
            </a:xfrm>
            <a:prstGeom prst="rect">
              <a:avLst/>
            </a:prstGeom>
          </p:spPr>
        </p:pic>
        <p:grpSp>
          <p:nvGrpSpPr>
            <p:cNvPr id="17" name="Group 16"/>
            <p:cNvGrpSpPr/>
            <p:nvPr/>
          </p:nvGrpSpPr>
          <p:grpSpPr>
            <a:xfrm>
              <a:off x="2736501" y="4771869"/>
              <a:ext cx="720132" cy="1558156"/>
              <a:chOff x="2736501" y="2227603"/>
              <a:chExt cx="720132" cy="1558156"/>
            </a:xfrm>
          </p:grpSpPr>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6501" y="2227603"/>
                <a:ext cx="720132" cy="720132"/>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6501" y="3065627"/>
                <a:ext cx="720132" cy="720132"/>
              </a:xfrm>
              <a:prstGeom prst="rect">
                <a:avLst/>
              </a:prstGeom>
            </p:spPr>
          </p:pic>
        </p:grpSp>
        <p:sp>
          <p:nvSpPr>
            <p:cNvPr id="21" name="TextBox 20"/>
            <p:cNvSpPr txBox="1"/>
            <p:nvPr/>
          </p:nvSpPr>
          <p:spPr>
            <a:xfrm>
              <a:off x="3607358" y="4947269"/>
              <a:ext cx="3687745" cy="369332"/>
            </a:xfrm>
            <a:prstGeom prst="rect">
              <a:avLst/>
            </a:prstGeom>
            <a:noFill/>
          </p:spPr>
          <p:txBody>
            <a:bodyPr wrap="square" rtlCol="0">
              <a:spAutoFit/>
            </a:bodyPr>
            <a:lstStyle/>
            <a:p>
              <a:r>
                <a:rPr lang="en-GB" dirty="0" smtClean="0">
                  <a:latin typeface="Segoe UI Light" panose="020B0502040204020203" pitchFamily="34" charset="0"/>
                  <a:cs typeface="Segoe UI Light" panose="020B0502040204020203" pitchFamily="34" charset="0"/>
                </a:rPr>
                <a:t>Andrew.fryer@microsoft.com</a:t>
              </a:r>
              <a:endParaRPr lang="en-GB" dirty="0">
                <a:latin typeface="Segoe UI Light" panose="020B0502040204020203" pitchFamily="34" charset="0"/>
                <a:cs typeface="Segoe UI Light" panose="020B0502040204020203" pitchFamily="34" charset="0"/>
              </a:endParaRPr>
            </a:p>
          </p:txBody>
        </p:sp>
        <p:sp>
          <p:nvSpPr>
            <p:cNvPr id="23" name="TextBox 22"/>
            <p:cNvSpPr txBox="1"/>
            <p:nvPr/>
          </p:nvSpPr>
          <p:spPr>
            <a:xfrm>
              <a:off x="3607357" y="5785293"/>
              <a:ext cx="3687745" cy="369332"/>
            </a:xfrm>
            <a:prstGeom prst="rect">
              <a:avLst/>
            </a:prstGeom>
            <a:noFill/>
          </p:spPr>
          <p:txBody>
            <a:bodyPr wrap="square" rtlCol="0">
              <a:spAutoFit/>
            </a:bodyPr>
            <a:lstStyle/>
            <a:p>
              <a:r>
                <a:rPr lang="en-GB" dirty="0" smtClean="0">
                  <a:latin typeface="Segoe UI Light" panose="020B0502040204020203" pitchFamily="34" charset="0"/>
                  <a:cs typeface="Segoe UI Light" panose="020B0502040204020203" pitchFamily="34" charset="0"/>
                </a:rPr>
                <a:t>@</a:t>
              </a:r>
              <a:r>
                <a:rPr lang="en-GB" dirty="0" err="1" smtClean="0">
                  <a:latin typeface="Segoe UI Light" panose="020B0502040204020203" pitchFamily="34" charset="0"/>
                  <a:cs typeface="Segoe UI Light" panose="020B0502040204020203" pitchFamily="34" charset="0"/>
                </a:rPr>
                <a:t>DeepFat</a:t>
              </a:r>
              <a:endParaRPr lang="en-GB" dirty="0">
                <a:latin typeface="Segoe UI Light" panose="020B0502040204020203" pitchFamily="34" charset="0"/>
                <a:cs typeface="Segoe UI Light" panose="020B0502040204020203" pitchFamily="34" charset="0"/>
              </a:endParaRPr>
            </a:p>
          </p:txBody>
        </p:sp>
      </p:grpSp>
      <p:grpSp>
        <p:nvGrpSpPr>
          <p:cNvPr id="24" name="Group 23"/>
          <p:cNvGrpSpPr/>
          <p:nvPr/>
        </p:nvGrpSpPr>
        <p:grpSpPr>
          <a:xfrm>
            <a:off x="367891" y="1792865"/>
            <a:ext cx="6909126" cy="2380881"/>
            <a:chOff x="385977" y="1868992"/>
            <a:chExt cx="6909126" cy="2380881"/>
          </a:xfrm>
        </p:grpSpPr>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977" y="1868992"/>
              <a:ext cx="2127559" cy="2380881"/>
            </a:xfrm>
            <a:prstGeom prst="rect">
              <a:avLst/>
            </a:prstGeom>
            <a:effectLst>
              <a:softEdge rad="0"/>
            </a:effectLst>
          </p:spPr>
        </p:pic>
        <p:grpSp>
          <p:nvGrpSpPr>
            <p:cNvPr id="16" name="Group 15"/>
            <p:cNvGrpSpPr/>
            <p:nvPr/>
          </p:nvGrpSpPr>
          <p:grpSpPr>
            <a:xfrm>
              <a:off x="2736501" y="2280354"/>
              <a:ext cx="720132" cy="1558156"/>
              <a:chOff x="2736501" y="2227603"/>
              <a:chExt cx="720132" cy="1558156"/>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6501" y="2227603"/>
                <a:ext cx="720132" cy="720132"/>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6501" y="3065627"/>
                <a:ext cx="720132" cy="720132"/>
              </a:xfrm>
              <a:prstGeom prst="rect">
                <a:avLst/>
              </a:prstGeom>
            </p:spPr>
          </p:pic>
        </p:grpSp>
        <p:sp>
          <p:nvSpPr>
            <p:cNvPr id="20" name="TextBox 19"/>
            <p:cNvSpPr txBox="1"/>
            <p:nvPr/>
          </p:nvSpPr>
          <p:spPr>
            <a:xfrm>
              <a:off x="3607358" y="2455754"/>
              <a:ext cx="3687745" cy="369332"/>
            </a:xfrm>
            <a:prstGeom prst="rect">
              <a:avLst/>
            </a:prstGeom>
            <a:noFill/>
          </p:spPr>
          <p:txBody>
            <a:bodyPr wrap="square" rtlCol="0">
              <a:spAutoFit/>
            </a:bodyPr>
            <a:lstStyle/>
            <a:p>
              <a:r>
                <a:rPr lang="en-GB" dirty="0" smtClean="0">
                  <a:latin typeface="Segoe UI Light" panose="020B0502040204020203" pitchFamily="34" charset="0"/>
                  <a:cs typeface="Segoe UI Light" panose="020B0502040204020203" pitchFamily="34" charset="0"/>
                </a:rPr>
                <a:t>amynic@microsoft.com</a:t>
              </a:r>
              <a:endParaRPr lang="en-GB" dirty="0">
                <a:latin typeface="Segoe UI Light" panose="020B0502040204020203" pitchFamily="34" charset="0"/>
                <a:cs typeface="Segoe UI Light" panose="020B0502040204020203" pitchFamily="34" charset="0"/>
              </a:endParaRPr>
            </a:p>
          </p:txBody>
        </p:sp>
        <p:sp>
          <p:nvSpPr>
            <p:cNvPr id="22" name="TextBox 21"/>
            <p:cNvSpPr txBox="1"/>
            <p:nvPr/>
          </p:nvSpPr>
          <p:spPr>
            <a:xfrm>
              <a:off x="3607357" y="3293778"/>
              <a:ext cx="3687745" cy="369332"/>
            </a:xfrm>
            <a:prstGeom prst="rect">
              <a:avLst/>
            </a:prstGeom>
            <a:noFill/>
          </p:spPr>
          <p:txBody>
            <a:bodyPr wrap="square" rtlCol="0">
              <a:spAutoFit/>
            </a:bodyPr>
            <a:lstStyle/>
            <a:p>
              <a:r>
                <a:rPr lang="en-GB" dirty="0" smtClean="0">
                  <a:latin typeface="Segoe UI Light" panose="020B0502040204020203" pitchFamily="34" charset="0"/>
                  <a:cs typeface="Segoe UI Light" panose="020B0502040204020203" pitchFamily="34" charset="0"/>
                </a:rPr>
                <a:t>@</a:t>
              </a:r>
              <a:r>
                <a:rPr lang="en-GB" dirty="0" err="1" smtClean="0">
                  <a:latin typeface="Segoe UI Light" panose="020B0502040204020203" pitchFamily="34" charset="0"/>
                  <a:cs typeface="Segoe UI Light" panose="020B0502040204020203" pitchFamily="34" charset="0"/>
                </a:rPr>
                <a:t>AmyKateNicho</a:t>
              </a:r>
              <a:endParaRPr lang="en-GB" dirty="0">
                <a:latin typeface="Segoe UI Light" panose="020B0502040204020203" pitchFamily="34" charset="0"/>
                <a:cs typeface="Segoe UI Light" panose="020B0502040204020203" pitchFamily="34" charset="0"/>
              </a:endParaRPr>
            </a:p>
          </p:txBody>
        </p:sp>
      </p:grpSp>
      <p:sp>
        <p:nvSpPr>
          <p:cNvPr id="29" name="TextBox 28"/>
          <p:cNvSpPr txBox="1"/>
          <p:nvPr/>
        </p:nvSpPr>
        <p:spPr>
          <a:xfrm>
            <a:off x="6737130" y="2727050"/>
            <a:ext cx="5108028" cy="3016210"/>
          </a:xfrm>
          <a:prstGeom prst="rect">
            <a:avLst/>
          </a:prstGeom>
          <a:noFill/>
          <a:ln w="28575">
            <a:solidFill>
              <a:srgbClr val="00A4EF"/>
            </a:solidFill>
          </a:ln>
        </p:spPr>
        <p:txBody>
          <a:bodyPr wrap="square" rtlCol="0">
            <a:spAutoFit/>
          </a:bodyPr>
          <a:lstStyle/>
          <a:p>
            <a:r>
              <a:rPr lang="en-GB" sz="2800" dirty="0" smtClean="0">
                <a:latin typeface="Segoe UI Light" panose="020B0502040204020203" pitchFamily="34" charset="0"/>
                <a:cs typeface="Segoe UI Light" panose="020B0502040204020203" pitchFamily="34" charset="0"/>
              </a:rPr>
              <a:t>Useful Links:</a:t>
            </a:r>
          </a:p>
          <a:p>
            <a:endParaRPr lang="en-GB" dirty="0">
              <a:latin typeface="Segoe UI Light" panose="020B0502040204020203" pitchFamily="34" charset="0"/>
              <a:cs typeface="Segoe UI Light" panose="020B0502040204020203" pitchFamily="34" charset="0"/>
            </a:endParaRPr>
          </a:p>
          <a:p>
            <a:r>
              <a:rPr lang="en-GB" dirty="0" smtClean="0">
                <a:latin typeface="Segoe UI Light" panose="020B0502040204020203" pitchFamily="34" charset="0"/>
                <a:cs typeface="Segoe UI Light" panose="020B0502040204020203" pitchFamily="34" charset="0"/>
                <a:hlinkClick r:id="rId7"/>
              </a:rPr>
              <a:t>http://azure.microsoft.com/</a:t>
            </a:r>
            <a:r>
              <a:rPr lang="en-GB" dirty="0" smtClean="0">
                <a:latin typeface="Segoe UI Light" panose="020B0502040204020203" pitchFamily="34" charset="0"/>
                <a:cs typeface="Segoe UI Light" panose="020B0502040204020203" pitchFamily="34" charset="0"/>
              </a:rPr>
              <a:t> - sign up for your trial</a:t>
            </a:r>
          </a:p>
          <a:p>
            <a:endParaRPr lang="en-GB" dirty="0">
              <a:latin typeface="Segoe UI Light" panose="020B0502040204020203" pitchFamily="34" charset="0"/>
              <a:cs typeface="Segoe UI Light" panose="020B0502040204020203" pitchFamily="34" charset="0"/>
            </a:endParaRPr>
          </a:p>
          <a:p>
            <a:r>
              <a:rPr lang="en-GB" dirty="0">
                <a:latin typeface="Segoe UI Light" panose="020B0502040204020203" pitchFamily="34" charset="0"/>
                <a:cs typeface="Segoe UI Light" panose="020B0502040204020203" pitchFamily="34" charset="0"/>
                <a:hlinkClick r:id="rId8"/>
              </a:rPr>
              <a:t>https://studio.azureml.net</a:t>
            </a:r>
            <a:r>
              <a:rPr lang="en-GB" dirty="0" smtClean="0">
                <a:latin typeface="Segoe UI Light" panose="020B0502040204020203" pitchFamily="34" charset="0"/>
                <a:cs typeface="Segoe UI Light" panose="020B0502040204020203" pitchFamily="34" charset="0"/>
                <a:hlinkClick r:id="rId8"/>
              </a:rPr>
              <a:t>/</a:t>
            </a:r>
            <a:r>
              <a:rPr lang="en-GB" dirty="0" smtClean="0">
                <a:latin typeface="Segoe UI Light" panose="020B0502040204020203" pitchFamily="34" charset="0"/>
                <a:cs typeface="Segoe UI Light" panose="020B0502040204020203" pitchFamily="34" charset="0"/>
              </a:rPr>
              <a:t> - log into the studio</a:t>
            </a:r>
          </a:p>
          <a:p>
            <a:endParaRPr lang="en-GB" dirty="0">
              <a:latin typeface="Segoe UI Light" panose="020B0502040204020203" pitchFamily="34" charset="0"/>
              <a:cs typeface="Segoe UI Light" panose="020B0502040204020203" pitchFamily="34" charset="0"/>
            </a:endParaRPr>
          </a:p>
          <a:p>
            <a:r>
              <a:rPr lang="en-GB" dirty="0">
                <a:latin typeface="Segoe UI Light" panose="020B0502040204020203" pitchFamily="34" charset="0"/>
                <a:cs typeface="Segoe UI Light" panose="020B0502040204020203" pitchFamily="34" charset="0"/>
                <a:hlinkClick r:id="rId9"/>
              </a:rPr>
              <a:t>https</a:t>
            </a:r>
            <a:r>
              <a:rPr lang="en-GB" dirty="0" smtClean="0">
                <a:latin typeface="Segoe UI Light" panose="020B0502040204020203" pitchFamily="34" charset="0"/>
                <a:cs typeface="Segoe UI Light" panose="020B0502040204020203" pitchFamily="34" charset="0"/>
                <a:hlinkClick r:id="rId9"/>
              </a:rPr>
              <a:t>://gallery.azureml.net/</a:t>
            </a:r>
            <a:r>
              <a:rPr lang="en-GB" dirty="0" smtClean="0">
                <a:latin typeface="Segoe UI Light" panose="020B0502040204020203" pitchFamily="34" charset="0"/>
                <a:cs typeface="Segoe UI Light" panose="020B0502040204020203" pitchFamily="34" charset="0"/>
              </a:rPr>
              <a:t> - check out the gallery</a:t>
            </a:r>
          </a:p>
          <a:p>
            <a:endParaRPr lang="en-GB" dirty="0">
              <a:latin typeface="Segoe UI Light" panose="020B0502040204020203" pitchFamily="34" charset="0"/>
              <a:cs typeface="Segoe UI Light" panose="020B0502040204020203" pitchFamily="34" charset="0"/>
            </a:endParaRPr>
          </a:p>
          <a:p>
            <a:r>
              <a:rPr lang="en-GB" u="sng" dirty="0">
                <a:latin typeface="Segoe UI Light" panose="020B0502040204020203" pitchFamily="34" charset="0"/>
                <a:cs typeface="Segoe UI Light" panose="020B0502040204020203" pitchFamily="34" charset="0"/>
                <a:hlinkClick r:id="rId10"/>
              </a:rPr>
              <a:t>http://</a:t>
            </a:r>
            <a:r>
              <a:rPr lang="en-GB" u="sng" dirty="0" smtClean="0">
                <a:latin typeface="Segoe UI Light" panose="020B0502040204020203" pitchFamily="34" charset="0"/>
                <a:cs typeface="Segoe UI Light" panose="020B0502040204020203" pitchFamily="34" charset="0"/>
                <a:hlinkClick r:id="rId10"/>
              </a:rPr>
              <a:t>1drv.ms/1CjzW2f</a:t>
            </a:r>
            <a:r>
              <a:rPr lang="en-GB" u="sng" dirty="0" smtClean="0">
                <a:latin typeface="Segoe UI Light" panose="020B0502040204020203" pitchFamily="34" charset="0"/>
                <a:cs typeface="Segoe UI Light" panose="020B0502040204020203" pitchFamily="34" charset="0"/>
              </a:rPr>
              <a:t> </a:t>
            </a:r>
            <a:r>
              <a:rPr lang="en-GB" dirty="0" smtClean="0">
                <a:latin typeface="Segoe UI Light" panose="020B0502040204020203" pitchFamily="34" charset="0"/>
                <a:cs typeface="Segoe UI Light" panose="020B0502040204020203" pitchFamily="34" charset="0"/>
              </a:rPr>
              <a:t>- download the lab guide</a:t>
            </a:r>
          </a:p>
          <a:p>
            <a:endParaRPr lang="en-GB" dirty="0"/>
          </a:p>
        </p:txBody>
      </p:sp>
      <p:pic>
        <p:nvPicPr>
          <p:cNvPr id="26" name="Picture 25"/>
          <p:cNvPicPr>
            <a:picLocks noChangeAspect="1"/>
          </p:cNvPicPr>
          <p:nvPr/>
        </p:nvPicPr>
        <p:blipFill rotWithShape="1">
          <a:blip r:embed="rId11"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Tree>
    <p:extLst>
      <p:ext uri="{BB962C8B-B14F-4D97-AF65-F5344CB8AC3E}">
        <p14:creationId xmlns:p14="http://schemas.microsoft.com/office/powerpoint/2010/main" val="36751159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What is Machine Learning (ML)</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59" y="2457179"/>
            <a:ext cx="4066499" cy="2946594"/>
          </a:xfrm>
          <a:prstGeom prst="rect">
            <a:avLst/>
          </a:prstGeom>
        </p:spPr>
      </p:pic>
      <p:sp>
        <p:nvSpPr>
          <p:cNvPr id="9" name="TextBox 3"/>
          <p:cNvSpPr txBox="1"/>
          <p:nvPr/>
        </p:nvSpPr>
        <p:spPr>
          <a:xfrm>
            <a:off x="5031074" y="2743236"/>
            <a:ext cx="7018686" cy="1138773"/>
          </a:xfrm>
          <a:prstGeom prst="rect">
            <a:avLst/>
          </a:prstGeom>
          <a:noFill/>
        </p:spPr>
        <p:txBody>
          <a:bodyPr wrap="square" rtlCol="0">
            <a:spAutoFit/>
          </a:bodyPr>
          <a:lstStyle/>
          <a:p>
            <a:r>
              <a:rPr lang="en-GB" sz="3200" dirty="0" smtClean="0">
                <a:solidFill>
                  <a:prstClr val="black"/>
                </a:solidFill>
                <a:latin typeface="Segoe UI Light" panose="020B0502040204020203" pitchFamily="34" charset="0"/>
                <a:cs typeface="Segoe UI Light" panose="020B0502040204020203" pitchFamily="34" charset="0"/>
              </a:rPr>
              <a:t>Computing Systems that become smarter with </a:t>
            </a:r>
            <a:r>
              <a:rPr lang="en-GB" sz="3600" b="1" dirty="0">
                <a:solidFill>
                  <a:srgbClr val="00A4EF"/>
                </a:solidFill>
                <a:latin typeface="Segoe UI Light" panose="020B0502040204020203" pitchFamily="34" charset="0"/>
                <a:cs typeface="Segoe UI Light" panose="020B0502040204020203" pitchFamily="34" charset="0"/>
              </a:rPr>
              <a:t>Experience</a:t>
            </a:r>
          </a:p>
        </p:txBody>
      </p:sp>
      <p:sp>
        <p:nvSpPr>
          <p:cNvPr id="10" name="TextBox 5"/>
          <p:cNvSpPr txBox="1"/>
          <p:nvPr/>
        </p:nvSpPr>
        <p:spPr>
          <a:xfrm>
            <a:off x="5031074" y="4505401"/>
            <a:ext cx="7018686" cy="584775"/>
          </a:xfrm>
          <a:prstGeom prst="rect">
            <a:avLst/>
          </a:prstGeom>
          <a:noFill/>
        </p:spPr>
        <p:txBody>
          <a:bodyPr wrap="square" rtlCol="0">
            <a:spAutoFit/>
          </a:bodyPr>
          <a:lstStyle/>
          <a:p>
            <a:r>
              <a:rPr lang="en-GB" sz="3200" b="1" dirty="0" smtClean="0">
                <a:solidFill>
                  <a:srgbClr val="00A4EF"/>
                </a:solidFill>
                <a:latin typeface="Segoe UI Light" panose="020B0502040204020203" pitchFamily="34" charset="0"/>
                <a:cs typeface="Segoe UI Light" panose="020B0502040204020203" pitchFamily="34" charset="0"/>
              </a:rPr>
              <a:t>Experience = </a:t>
            </a:r>
            <a:r>
              <a:rPr lang="en-GB" sz="3200" dirty="0">
                <a:solidFill>
                  <a:prstClr val="black"/>
                </a:solidFill>
                <a:latin typeface="Segoe UI Light" panose="020B0502040204020203" pitchFamily="34" charset="0"/>
                <a:cs typeface="Segoe UI Light" panose="020B0502040204020203" pitchFamily="34" charset="0"/>
              </a:rPr>
              <a:t>Past Data + Human Input</a:t>
            </a:r>
          </a:p>
        </p:txBody>
      </p:sp>
    </p:spTree>
    <p:extLst>
      <p:ext uri="{BB962C8B-B14F-4D97-AF65-F5344CB8AC3E}">
        <p14:creationId xmlns:p14="http://schemas.microsoft.com/office/powerpoint/2010/main" val="1171181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a:solidFill>
                  <a:schemeClr val="bg1"/>
                </a:solidFill>
                <a:latin typeface="Segoe UI Light" panose="020B0502040204020203" pitchFamily="34" charset="0"/>
                <a:cs typeface="Segoe UI Light" panose="020B0502040204020203" pitchFamily="34" charset="0"/>
              </a:rPr>
              <a:t>What is Machine Learning (ML)</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3251" y="4431404"/>
            <a:ext cx="1828800" cy="18288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1922213"/>
            <a:ext cx="1828800" cy="1828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949" y="1922213"/>
            <a:ext cx="1828800" cy="182880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1600" y="4431404"/>
            <a:ext cx="1828800" cy="182880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53251" y="1922213"/>
            <a:ext cx="1828800" cy="1828800"/>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5949" y="4431404"/>
            <a:ext cx="1828800" cy="1828800"/>
          </a:xfrm>
          <a:prstGeom prst="rect">
            <a:avLst/>
          </a:prstGeom>
        </p:spPr>
      </p:pic>
      <p:pic>
        <p:nvPicPr>
          <p:cNvPr id="11" name="Picture 10"/>
          <p:cNvPicPr>
            <a:picLocks noChangeAspect="1"/>
          </p:cNvPicPr>
          <p:nvPr/>
        </p:nvPicPr>
        <p:blipFill rotWithShape="1">
          <a:blip r:embed="rId9"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Tree>
    <p:extLst>
      <p:ext uri="{BB962C8B-B14F-4D97-AF65-F5344CB8AC3E}">
        <p14:creationId xmlns:p14="http://schemas.microsoft.com/office/powerpoint/2010/main" val="4286201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5"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Why now?</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28" name="Picture 27"/>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745037" y="104753"/>
            <a:ext cx="1167709" cy="12523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079" y="3292130"/>
            <a:ext cx="1677931" cy="167793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6267" y="3482774"/>
            <a:ext cx="1379208" cy="137920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0732" y="3551130"/>
            <a:ext cx="1159933" cy="1159933"/>
          </a:xfrm>
          <a:prstGeom prst="rect">
            <a:avLst/>
          </a:prstGeom>
        </p:spPr>
      </p:pic>
      <p:pic>
        <p:nvPicPr>
          <p:cNvPr id="64" name="Picture 63"/>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9779000" y="3558460"/>
            <a:ext cx="1067883" cy="1145270"/>
          </a:xfrm>
          <a:prstGeom prst="rect">
            <a:avLst/>
          </a:prstGeom>
          <a:solidFill>
            <a:srgbClr val="00B0F0"/>
          </a:solidFill>
        </p:spPr>
      </p:pic>
      <p:sp>
        <p:nvSpPr>
          <p:cNvPr id="8" name="TextBox 7"/>
          <p:cNvSpPr txBox="1"/>
          <p:nvPr/>
        </p:nvSpPr>
        <p:spPr>
          <a:xfrm>
            <a:off x="3235510" y="3603067"/>
            <a:ext cx="606256" cy="1107996"/>
          </a:xfrm>
          <a:prstGeom prst="rect">
            <a:avLst/>
          </a:prstGeom>
          <a:noFill/>
        </p:spPr>
        <p:txBody>
          <a:bodyPr wrap="none" rtlCol="0">
            <a:spAutoFit/>
          </a:bodyPr>
          <a:lstStyle/>
          <a:p>
            <a:r>
              <a:rPr lang="en-US" sz="6600" dirty="0" smtClean="0">
                <a:solidFill>
                  <a:srgbClr val="00B0F0"/>
                </a:solidFill>
              </a:rPr>
              <a:t>+</a:t>
            </a:r>
            <a:endParaRPr lang="en-GB" sz="6600" dirty="0">
              <a:solidFill>
                <a:srgbClr val="00B0F0"/>
              </a:solidFill>
            </a:endParaRPr>
          </a:p>
        </p:txBody>
      </p:sp>
      <p:sp>
        <p:nvSpPr>
          <p:cNvPr id="65" name="TextBox 64"/>
          <p:cNvSpPr txBox="1"/>
          <p:nvPr/>
        </p:nvSpPr>
        <p:spPr>
          <a:xfrm>
            <a:off x="5529975" y="3588404"/>
            <a:ext cx="606256" cy="1107996"/>
          </a:xfrm>
          <a:prstGeom prst="rect">
            <a:avLst/>
          </a:prstGeom>
          <a:noFill/>
        </p:spPr>
        <p:txBody>
          <a:bodyPr wrap="none" rtlCol="0">
            <a:spAutoFit/>
          </a:bodyPr>
          <a:lstStyle/>
          <a:p>
            <a:r>
              <a:rPr lang="en-US" sz="6600" dirty="0" smtClean="0">
                <a:solidFill>
                  <a:srgbClr val="00B0F0"/>
                </a:solidFill>
              </a:rPr>
              <a:t>+</a:t>
            </a:r>
            <a:endParaRPr lang="en-GB" sz="6600" dirty="0">
              <a:solidFill>
                <a:srgbClr val="00B0F0"/>
              </a:solidFill>
            </a:endParaRPr>
          </a:p>
        </p:txBody>
      </p:sp>
      <p:sp>
        <p:nvSpPr>
          <p:cNvPr id="67" name="TextBox 66"/>
          <p:cNvSpPr txBox="1"/>
          <p:nvPr/>
        </p:nvSpPr>
        <p:spPr>
          <a:xfrm>
            <a:off x="8365922" y="3551130"/>
            <a:ext cx="606256" cy="1107996"/>
          </a:xfrm>
          <a:prstGeom prst="rect">
            <a:avLst/>
          </a:prstGeom>
          <a:noFill/>
        </p:spPr>
        <p:txBody>
          <a:bodyPr wrap="none" rtlCol="0">
            <a:spAutoFit/>
          </a:bodyPr>
          <a:lstStyle/>
          <a:p>
            <a:r>
              <a:rPr lang="en-US" sz="6600" dirty="0" smtClean="0">
                <a:solidFill>
                  <a:srgbClr val="00B0F0"/>
                </a:solidFill>
              </a:rPr>
              <a:t>=</a:t>
            </a:r>
            <a:endParaRPr lang="en-GB" sz="6600" dirty="0">
              <a:solidFill>
                <a:srgbClr val="00B0F0"/>
              </a:solidFill>
            </a:endParaRPr>
          </a:p>
        </p:txBody>
      </p:sp>
    </p:spTree>
    <p:extLst>
      <p:ext uri="{BB962C8B-B14F-4D97-AF65-F5344CB8AC3E}">
        <p14:creationId xmlns:p14="http://schemas.microsoft.com/office/powerpoint/2010/main" val="88839584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p:cNvCxnSpPr/>
          <p:nvPr/>
        </p:nvCxnSpPr>
        <p:spPr>
          <a:xfrm>
            <a:off x="4593419" y="3299852"/>
            <a:ext cx="925032" cy="1"/>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Rectangle 31"/>
          <p:cNvSpPr/>
          <p:nvPr/>
        </p:nvSpPr>
        <p:spPr>
          <a:xfrm>
            <a:off x="2319102" y="2665150"/>
            <a:ext cx="2593948" cy="889135"/>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Business Knowledge</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82" name="Rectangle 19"/>
          <p:cNvSpPr/>
          <p:nvPr/>
        </p:nvSpPr>
        <p:spPr>
          <a:xfrm>
            <a:off x="2319102" y="3942070"/>
            <a:ext cx="2593947" cy="918994"/>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Data Preparation</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80" name="Rectangle 15"/>
          <p:cNvSpPr/>
          <p:nvPr/>
        </p:nvSpPr>
        <p:spPr>
          <a:xfrm>
            <a:off x="2319102" y="5271244"/>
            <a:ext cx="2593946" cy="579414"/>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Modelling</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78" name="Rectangle 14"/>
          <p:cNvSpPr/>
          <p:nvPr/>
        </p:nvSpPr>
        <p:spPr>
          <a:xfrm>
            <a:off x="5472315" y="5909289"/>
            <a:ext cx="2593947" cy="575047"/>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Evaluation</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72" name="Rectangle 11"/>
          <p:cNvSpPr/>
          <p:nvPr/>
        </p:nvSpPr>
        <p:spPr>
          <a:xfrm>
            <a:off x="5472316" y="2665150"/>
            <a:ext cx="2593947" cy="90562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Data Understanding</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63" name="Rectangle 4"/>
          <p:cNvSpPr/>
          <p:nvPr/>
        </p:nvSpPr>
        <p:spPr>
          <a:xfrm>
            <a:off x="208993" y="1799368"/>
            <a:ext cx="1504709" cy="579415"/>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prstClr val="white"/>
                </a:solidFill>
                <a:latin typeface="Segoe UI Light" panose="020B0502040204020203" pitchFamily="34" charset="0"/>
                <a:cs typeface="Segoe UI Light" panose="020B0502040204020203" pitchFamily="34" charset="0"/>
              </a:rPr>
              <a:t>Idea</a:t>
            </a:r>
          </a:p>
        </p:txBody>
      </p:sp>
      <p:sp>
        <p:nvSpPr>
          <p:cNvPr id="66" name="Rectangle 8"/>
          <p:cNvSpPr/>
          <p:nvPr/>
        </p:nvSpPr>
        <p:spPr>
          <a:xfrm>
            <a:off x="208992" y="2817975"/>
            <a:ext cx="1504709" cy="59740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prstClr val="white"/>
                </a:solidFill>
                <a:latin typeface="Segoe UI Light" panose="020B0502040204020203" pitchFamily="34" charset="0"/>
                <a:cs typeface="Segoe UI Light" panose="020B0502040204020203" pitchFamily="34" charset="0"/>
              </a:rPr>
              <a:t>Data</a:t>
            </a:r>
          </a:p>
        </p:txBody>
      </p:sp>
      <p:sp>
        <p:nvSpPr>
          <p:cNvPr id="87" name="Rectangle 41"/>
          <p:cNvSpPr/>
          <p:nvPr/>
        </p:nvSpPr>
        <p:spPr>
          <a:xfrm>
            <a:off x="8959396" y="5909289"/>
            <a:ext cx="2978390" cy="579415"/>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prstClr val="white"/>
                </a:solidFill>
                <a:latin typeface="Segoe UI Light" panose="020B0502040204020203" pitchFamily="34" charset="0"/>
                <a:cs typeface="Segoe UI Light" panose="020B0502040204020203" pitchFamily="34" charset="0"/>
              </a:rPr>
              <a:t>Publish</a:t>
            </a:r>
          </a:p>
        </p:txBody>
      </p:sp>
      <p:cxnSp>
        <p:nvCxnSpPr>
          <p:cNvPr id="89" name="Straight Arrow Connector 44"/>
          <p:cNvCxnSpPr>
            <a:stCxn id="63" idx="2"/>
            <a:endCxn id="66" idx="0"/>
          </p:cNvCxnSpPr>
          <p:nvPr/>
        </p:nvCxnSpPr>
        <p:spPr>
          <a:xfrm flipH="1">
            <a:off x="961347" y="2378783"/>
            <a:ext cx="1" cy="439192"/>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45"/>
          <p:cNvCxnSpPr>
            <a:stCxn id="66" idx="3"/>
            <a:endCxn id="84" idx="1"/>
          </p:cNvCxnSpPr>
          <p:nvPr/>
        </p:nvCxnSpPr>
        <p:spPr>
          <a:xfrm flipV="1">
            <a:off x="1713701" y="3109718"/>
            <a:ext cx="605401" cy="6962"/>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47"/>
          <p:cNvCxnSpPr>
            <a:stCxn id="84" idx="2"/>
            <a:endCxn id="82" idx="0"/>
          </p:cNvCxnSpPr>
          <p:nvPr/>
        </p:nvCxnSpPr>
        <p:spPr>
          <a:xfrm>
            <a:off x="3616076" y="3554285"/>
            <a:ext cx="0" cy="387785"/>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51"/>
          <p:cNvCxnSpPr>
            <a:endCxn id="87" idx="1"/>
          </p:cNvCxnSpPr>
          <p:nvPr/>
        </p:nvCxnSpPr>
        <p:spPr>
          <a:xfrm flipH="1">
            <a:off x="8959396" y="6198997"/>
            <a:ext cx="578078" cy="0"/>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47"/>
          <p:cNvCxnSpPr>
            <a:stCxn id="82" idx="2"/>
            <a:endCxn id="80" idx="0"/>
          </p:cNvCxnSpPr>
          <p:nvPr/>
        </p:nvCxnSpPr>
        <p:spPr>
          <a:xfrm flipH="1">
            <a:off x="3616075" y="4861064"/>
            <a:ext cx="1" cy="410180"/>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5"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Machine Learning Process Model</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cxnSp>
        <p:nvCxnSpPr>
          <p:cNvPr id="26" name="Straight Arrow Connector 45"/>
          <p:cNvCxnSpPr>
            <a:endCxn id="87" idx="1"/>
          </p:cNvCxnSpPr>
          <p:nvPr/>
        </p:nvCxnSpPr>
        <p:spPr>
          <a:xfrm>
            <a:off x="8034364" y="6198996"/>
            <a:ext cx="925032" cy="1"/>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80" idx="2"/>
            <a:endCxn id="78" idx="1"/>
          </p:cNvCxnSpPr>
          <p:nvPr/>
        </p:nvCxnSpPr>
        <p:spPr>
          <a:xfrm rot="16200000" flipH="1">
            <a:off x="4371118" y="5095615"/>
            <a:ext cx="346155" cy="1856240"/>
          </a:xfrm>
          <a:prstGeom prst="bentConnector2">
            <a:avLst/>
          </a:prstGeom>
          <a:ln w="28575">
            <a:solidFill>
              <a:srgbClr val="00A4EF"/>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5"/>
          <p:cNvCxnSpPr/>
          <p:nvPr/>
        </p:nvCxnSpPr>
        <p:spPr>
          <a:xfrm rot="10800000">
            <a:off x="4910003" y="2982500"/>
            <a:ext cx="925032" cy="1"/>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7"/>
          <p:cNvCxnSpPr>
            <a:stCxn id="78" idx="0"/>
            <a:endCxn id="72" idx="2"/>
          </p:cNvCxnSpPr>
          <p:nvPr/>
        </p:nvCxnSpPr>
        <p:spPr>
          <a:xfrm flipV="1">
            <a:off x="6769289" y="3570779"/>
            <a:ext cx="1" cy="2338510"/>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0" y="6461332"/>
            <a:ext cx="2764465" cy="338554"/>
          </a:xfrm>
          <a:prstGeom prst="rect">
            <a:avLst/>
          </a:prstGeom>
          <a:noFill/>
        </p:spPr>
        <p:txBody>
          <a:bodyPr wrap="square" rtlCol="0">
            <a:spAutoFit/>
          </a:bodyPr>
          <a:lstStyle/>
          <a:p>
            <a:r>
              <a:rPr lang="en-GB" sz="1600" i="1" dirty="0" smtClean="0">
                <a:solidFill>
                  <a:srgbClr val="00A4EF"/>
                </a:solidFill>
              </a:rPr>
              <a:t>Based on the </a:t>
            </a:r>
            <a:r>
              <a:rPr lang="en-GB" sz="1600" i="1" dirty="0" smtClean="0">
                <a:solidFill>
                  <a:srgbClr val="00A4EF"/>
                </a:solidFill>
                <a:hlinkClick r:id="rId4"/>
              </a:rPr>
              <a:t>CRISP-DM Model</a:t>
            </a:r>
            <a:endParaRPr lang="en-GB" sz="1600" i="1" dirty="0">
              <a:solidFill>
                <a:srgbClr val="00A4EF"/>
              </a:solidFill>
            </a:endParaRPr>
          </a:p>
        </p:txBody>
      </p:sp>
    </p:spTree>
    <p:extLst>
      <p:ext uri="{BB962C8B-B14F-4D97-AF65-F5344CB8AC3E}">
        <p14:creationId xmlns:p14="http://schemas.microsoft.com/office/powerpoint/2010/main" val="7285816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What is Azure Machine Learning</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19" y="1700110"/>
            <a:ext cx="3016966" cy="1891101"/>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1030" y="1687608"/>
            <a:ext cx="2052976" cy="1434451"/>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4184" y="3756251"/>
            <a:ext cx="1882303" cy="2133785"/>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0372" y="3268966"/>
            <a:ext cx="1760373" cy="138696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20372" y="4823144"/>
            <a:ext cx="2225233" cy="1707028"/>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4516" y="1688492"/>
            <a:ext cx="1653683" cy="1432684"/>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719" y="3756252"/>
            <a:ext cx="1615580" cy="1539373"/>
          </a:xfrm>
          <a:prstGeom prst="rect">
            <a:avLst/>
          </a:prstGeom>
        </p:spPr>
      </p:pic>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33834" y="3295049"/>
            <a:ext cx="1360878" cy="1360878"/>
          </a:xfrm>
          <a:prstGeom prst="rect">
            <a:avLst/>
          </a:prstGeom>
        </p:spPr>
      </p:pic>
      <p:pic>
        <p:nvPicPr>
          <p:cNvPr id="30" name="Picture 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44195" y="3275218"/>
            <a:ext cx="1667725" cy="1406929"/>
          </a:xfrm>
          <a:prstGeom prst="rect">
            <a:avLst/>
          </a:prstGeom>
        </p:spPr>
      </p:pic>
      <p:pic>
        <p:nvPicPr>
          <p:cNvPr id="31" name="Picture 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15219" y="5742290"/>
            <a:ext cx="1396701" cy="787882"/>
          </a:xfrm>
          <a:prstGeom prst="rect">
            <a:avLst/>
          </a:prstGeom>
        </p:spPr>
      </p:pic>
      <p:pic>
        <p:nvPicPr>
          <p:cNvPr id="32" name="Picture 3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03969" y="4821880"/>
            <a:ext cx="1152886" cy="1708292"/>
          </a:xfrm>
          <a:prstGeom prst="rect">
            <a:avLst/>
          </a:prstGeom>
        </p:spPr>
      </p:pic>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15219" y="4823144"/>
            <a:ext cx="1396701" cy="832077"/>
          </a:xfrm>
          <a:prstGeom prst="rect">
            <a:avLst/>
          </a:prstGeom>
        </p:spPr>
      </p:pic>
      <p:pic>
        <p:nvPicPr>
          <p:cNvPr id="2" name="Picture 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120305" y="3591211"/>
            <a:ext cx="2879985" cy="2938961"/>
          </a:xfrm>
          <a:prstGeom prst="rect">
            <a:avLst/>
          </a:prstGeom>
        </p:spPr>
      </p:pic>
      <p:pic>
        <p:nvPicPr>
          <p:cNvPr id="18" name="Picture 17"/>
          <p:cNvPicPr>
            <a:picLocks noChangeAspect="1"/>
          </p:cNvPicPr>
          <p:nvPr/>
        </p:nvPicPr>
        <p:blipFill rotWithShape="1">
          <a:blip r:embed="rId16"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Tree>
    <p:extLst>
      <p:ext uri="{BB962C8B-B14F-4D97-AF65-F5344CB8AC3E}">
        <p14:creationId xmlns:p14="http://schemas.microsoft.com/office/powerpoint/2010/main" val="10112073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fill="hold"/>
                                        <p:tgtEl>
                                          <p:spTgt spid="2"/>
                                        </p:tgtEl>
                                        <p:attrNameLst>
                                          <p:attrName>ppt_x</p:attrName>
                                        </p:attrNameLst>
                                      </p:cBhvr>
                                      <p:tavLst>
                                        <p:tav tm="0">
                                          <p:val>
                                            <p:strVal val="#ppt_x"/>
                                          </p:val>
                                        </p:tav>
                                        <p:tav tm="100000">
                                          <p:val>
                                            <p:strVal val="#ppt_x"/>
                                          </p:val>
                                        </p:tav>
                                      </p:tavLst>
                                    </p:anim>
                                    <p:anim calcmode="lin" valueType="num">
                                      <p:cBhvr additive="base">
                                        <p:cTn id="5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14719" y="1785257"/>
            <a:ext cx="11935041" cy="4905829"/>
          </a:xfrm>
          <a:prstGeom prst="round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What is Azure Machine Learning</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cxnSp>
        <p:nvCxnSpPr>
          <p:cNvPr id="106" name="Straight Connector 105"/>
          <p:cNvCxnSpPr/>
          <p:nvPr/>
        </p:nvCxnSpPr>
        <p:spPr>
          <a:xfrm>
            <a:off x="3328950" y="1859577"/>
            <a:ext cx="0" cy="4831509"/>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270513" y="4313764"/>
            <a:ext cx="3007332" cy="1187890"/>
          </a:xfrm>
          <a:prstGeom prst="rect">
            <a:avLst/>
          </a:prstGeom>
          <a:noFill/>
        </p:spPr>
        <p:txBody>
          <a:bodyPr wrap="none" lIns="182802" tIns="146241" rIns="182802" bIns="146241" rtlCol="0">
            <a:spAutoFit/>
          </a:bodyPr>
          <a:lstStyle/>
          <a:p>
            <a:pPr defTabSz="932597" fontAlgn="base">
              <a:spcBef>
                <a:spcPct val="0"/>
              </a:spcBef>
              <a:spcAft>
                <a:spcPts val="600"/>
              </a:spcAft>
            </a:pPr>
            <a:r>
              <a:rPr lang="en-US" sz="1600" dirty="0">
                <a:gradFill>
                  <a:gsLst>
                    <a:gs pos="0">
                      <a:schemeClr val="bg1"/>
                    </a:gs>
                    <a:gs pos="100000">
                      <a:schemeClr val="bg1"/>
                    </a:gs>
                  </a:gsLst>
                  <a:lin ang="5400000" scaled="1"/>
                </a:gradFill>
                <a:latin typeface="Segoe UI" panose="020B0502040204020203" pitchFamily="34" charset="0"/>
                <a:cs typeface="Segoe UI" panose="020B0502040204020203" pitchFamily="34" charset="0"/>
              </a:rPr>
              <a:t>Blobs </a:t>
            </a:r>
            <a:r>
              <a:rPr lang="en-US" sz="1600" dirty="0" smtClean="0">
                <a:gradFill>
                  <a:gsLst>
                    <a:gs pos="0">
                      <a:schemeClr val="bg1"/>
                    </a:gs>
                    <a:gs pos="100000">
                      <a:schemeClr val="bg1"/>
                    </a:gs>
                  </a:gsLst>
                  <a:lin ang="5400000" scaled="1"/>
                </a:gradFill>
                <a:latin typeface="Segoe UI" panose="020B0502040204020203" pitchFamily="34" charset="0"/>
                <a:cs typeface="Segoe UI" panose="020B0502040204020203" pitchFamily="34" charset="0"/>
              </a:rPr>
              <a:t>and Tables</a:t>
            </a:r>
            <a:endParaRPr lang="en-US" sz="1600" dirty="0">
              <a:gradFill>
                <a:gsLst>
                  <a:gs pos="0">
                    <a:schemeClr val="bg1"/>
                  </a:gs>
                  <a:gs pos="100000">
                    <a:schemeClr val="bg1"/>
                  </a:gs>
                </a:gsLst>
                <a:lin ang="5400000" scaled="1"/>
              </a:gradFill>
              <a:latin typeface="Segoe UI" panose="020B0502040204020203" pitchFamily="34" charset="0"/>
              <a:cs typeface="Segoe UI" panose="020B0502040204020203" pitchFamily="34" charset="0"/>
            </a:endParaRPr>
          </a:p>
          <a:p>
            <a:pPr defTabSz="932597" fontAlgn="base">
              <a:spcBef>
                <a:spcPct val="0"/>
              </a:spcBef>
              <a:spcAft>
                <a:spcPts val="600"/>
              </a:spcAft>
            </a:pPr>
            <a:r>
              <a:rPr lang="en-US" sz="1600" dirty="0" smtClean="0">
                <a:gradFill>
                  <a:gsLst>
                    <a:gs pos="0">
                      <a:schemeClr val="bg1"/>
                    </a:gs>
                    <a:gs pos="100000">
                      <a:schemeClr val="bg1"/>
                    </a:gs>
                  </a:gsLst>
                  <a:lin ang="5400000" scaled="1"/>
                </a:gradFill>
                <a:latin typeface="Segoe UI" panose="020B0502040204020203" pitchFamily="34" charset="0"/>
                <a:cs typeface="Segoe UI" panose="020B0502040204020203" pitchFamily="34" charset="0"/>
              </a:rPr>
              <a:t>Hadoop (HDInsight)</a:t>
            </a:r>
            <a:endParaRPr lang="en-US" sz="1600" dirty="0">
              <a:gradFill>
                <a:gsLst>
                  <a:gs pos="0">
                    <a:schemeClr val="bg1"/>
                  </a:gs>
                  <a:gs pos="100000">
                    <a:schemeClr val="bg1"/>
                  </a:gs>
                </a:gsLst>
                <a:lin ang="5400000" scaled="1"/>
              </a:gradFill>
              <a:latin typeface="Segoe UI" panose="020B0502040204020203" pitchFamily="34" charset="0"/>
              <a:cs typeface="Segoe UI" panose="020B0502040204020203" pitchFamily="34" charset="0"/>
            </a:endParaRPr>
          </a:p>
          <a:p>
            <a:pPr defTabSz="932597" fontAlgn="base">
              <a:spcBef>
                <a:spcPct val="0"/>
              </a:spcBef>
              <a:spcAft>
                <a:spcPts val="600"/>
              </a:spcAft>
            </a:pPr>
            <a:r>
              <a:rPr lang="en-US" sz="1600" dirty="0" smtClean="0">
                <a:gradFill>
                  <a:gsLst>
                    <a:gs pos="0">
                      <a:schemeClr val="bg1"/>
                    </a:gs>
                    <a:gs pos="100000">
                      <a:schemeClr val="bg1"/>
                    </a:gs>
                  </a:gsLst>
                  <a:lin ang="5400000" scaled="1"/>
                </a:gradFill>
                <a:latin typeface="Segoe UI" panose="020B0502040204020203" pitchFamily="34" charset="0"/>
                <a:cs typeface="Segoe UI" panose="020B0502040204020203" pitchFamily="34" charset="0"/>
              </a:rPr>
              <a:t>Relational DB (Azure SQL DB)</a:t>
            </a:r>
            <a:endParaRPr lang="en-US" sz="1600" dirty="0">
              <a:gradFill>
                <a:gsLst>
                  <a:gs pos="0">
                    <a:schemeClr val="bg1"/>
                  </a:gs>
                  <a:gs pos="100000">
                    <a:schemeClr val="bg1"/>
                  </a:gs>
                </a:gsLst>
                <a:lin ang="5400000" scaled="1"/>
              </a:gradFill>
              <a:latin typeface="Segoe UI" panose="020B0502040204020203" pitchFamily="34" charset="0"/>
              <a:cs typeface="Segoe UI" panose="020B0502040204020203" pitchFamily="34" charset="0"/>
            </a:endParaRPr>
          </a:p>
        </p:txBody>
      </p:sp>
      <p:sp>
        <p:nvSpPr>
          <p:cNvPr id="108" name="Rectangle 107"/>
          <p:cNvSpPr/>
          <p:nvPr/>
        </p:nvSpPr>
        <p:spPr>
          <a:xfrm>
            <a:off x="860760" y="1854778"/>
            <a:ext cx="1433090" cy="707767"/>
          </a:xfrm>
          <a:prstGeom prst="rect">
            <a:avLst/>
          </a:prstGeom>
        </p:spPr>
        <p:txBody>
          <a:bodyPr wrap="square" lIns="182802" tIns="137101" rIns="182802" bIns="137101">
            <a:spAutoFit/>
          </a:bodyPr>
          <a:lstStyle/>
          <a:p>
            <a:pPr algn="ctr" defTabSz="913873"/>
            <a:r>
              <a:rPr lang="en-US" sz="2800" dirty="0">
                <a:gradFill>
                  <a:gsLst>
                    <a:gs pos="0">
                      <a:schemeClr val="bg1"/>
                    </a:gs>
                    <a:gs pos="100000">
                      <a:schemeClr val="bg1"/>
                    </a:gs>
                  </a:gsLst>
                  <a:lin ang="5400000" scaled="1"/>
                </a:gradFill>
                <a:latin typeface="Segoe UI Light"/>
                <a:ea typeface="Calibri" panose="020F0502020204030204" pitchFamily="34" charset="0"/>
              </a:rPr>
              <a:t>Data</a:t>
            </a:r>
          </a:p>
        </p:txBody>
      </p:sp>
      <p:grpSp>
        <p:nvGrpSpPr>
          <p:cNvPr id="109" name="Group 108"/>
          <p:cNvGrpSpPr/>
          <p:nvPr/>
        </p:nvGrpSpPr>
        <p:grpSpPr>
          <a:xfrm>
            <a:off x="10568293" y="2991361"/>
            <a:ext cx="466146" cy="800788"/>
            <a:chOff x="9384608" y="3646196"/>
            <a:chExt cx="466344" cy="801128"/>
          </a:xfrm>
        </p:grpSpPr>
        <p:grpSp>
          <p:nvGrpSpPr>
            <p:cNvPr id="110" name="Group 109"/>
            <p:cNvGrpSpPr/>
            <p:nvPr/>
          </p:nvGrpSpPr>
          <p:grpSpPr>
            <a:xfrm>
              <a:off x="9384608" y="3646196"/>
              <a:ext cx="466344" cy="801128"/>
              <a:chOff x="9384608" y="3646196"/>
              <a:chExt cx="466344" cy="801128"/>
            </a:xfrm>
          </p:grpSpPr>
          <p:sp>
            <p:nvSpPr>
              <p:cNvPr id="116" name="Freeform 10"/>
              <p:cNvSpPr>
                <a:spLocks/>
              </p:cNvSpPr>
              <p:nvPr/>
            </p:nvSpPr>
            <p:spPr bwMode="auto">
              <a:xfrm>
                <a:off x="9384608" y="3646196"/>
                <a:ext cx="466344" cy="801128"/>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chemeClr val="bg1"/>
              </a:solidFill>
              <a:ln>
                <a:noFill/>
              </a:ln>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17" name="Rectangle 11"/>
              <p:cNvSpPr>
                <a:spLocks noChangeArrowheads="1"/>
              </p:cNvSpPr>
              <p:nvPr/>
            </p:nvSpPr>
            <p:spPr bwMode="auto">
              <a:xfrm>
                <a:off x="9430600" y="3692189"/>
                <a:ext cx="374359" cy="629993"/>
              </a:xfrm>
              <a:prstGeom prst="rect">
                <a:avLst/>
              </a:prstGeom>
              <a:solidFill>
                <a:srgbClr val="DC3C00"/>
              </a:solidFill>
              <a:ln>
                <a:noFill/>
              </a:ln>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grpSp>
            <p:nvGrpSpPr>
              <p:cNvPr id="118" name="Group 117"/>
              <p:cNvGrpSpPr/>
              <p:nvPr/>
            </p:nvGrpSpPr>
            <p:grpSpPr>
              <a:xfrm>
                <a:off x="9484650" y="3817383"/>
                <a:ext cx="268769" cy="458657"/>
                <a:chOff x="10365212" y="5859572"/>
                <a:chExt cx="483110" cy="660040"/>
              </a:xfrm>
              <a:solidFill>
                <a:schemeClr val="bg1"/>
              </a:solidFill>
            </p:grpSpPr>
            <p:sp>
              <p:nvSpPr>
                <p:cNvPr id="119" name="Rectangle 9"/>
                <p:cNvSpPr>
                  <a:spLocks noChangeArrowheads="1"/>
                </p:cNvSpPr>
                <p:nvPr/>
              </p:nvSpPr>
              <p:spPr bwMode="auto">
                <a:xfrm>
                  <a:off x="10631433" y="6241326"/>
                  <a:ext cx="83515" cy="27828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20" name="Freeform 11"/>
                <p:cNvSpPr>
                  <a:spLocks/>
                </p:cNvSpPr>
                <p:nvPr/>
              </p:nvSpPr>
              <p:spPr bwMode="auto">
                <a:xfrm>
                  <a:off x="10365212" y="6063340"/>
                  <a:ext cx="84051" cy="456272"/>
                </a:xfrm>
                <a:custGeom>
                  <a:avLst/>
                  <a:gdLst>
                    <a:gd name="T0" fmla="*/ 0 w 314"/>
                    <a:gd name="T1" fmla="*/ 0 h 1292"/>
                    <a:gd name="T2" fmla="*/ 0 w 314"/>
                    <a:gd name="T3" fmla="*/ 641 h 1292"/>
                    <a:gd name="T4" fmla="*/ 0 w 314"/>
                    <a:gd name="T5" fmla="*/ 1292 h 1292"/>
                    <a:gd name="T6" fmla="*/ 314 w 314"/>
                    <a:gd name="T7" fmla="*/ 1292 h 1292"/>
                    <a:gd name="T8" fmla="*/ 314 w 314"/>
                    <a:gd name="T9" fmla="*/ 537 h 1292"/>
                    <a:gd name="T10" fmla="*/ 314 w 314"/>
                    <a:gd name="T11" fmla="*/ 0 h 1292"/>
                    <a:gd name="T12" fmla="*/ 0 w 314"/>
                    <a:gd name="T13" fmla="*/ 0 h 1292"/>
                  </a:gdLst>
                  <a:ahLst/>
                  <a:cxnLst>
                    <a:cxn ang="0">
                      <a:pos x="T0" y="T1"/>
                    </a:cxn>
                    <a:cxn ang="0">
                      <a:pos x="T2" y="T3"/>
                    </a:cxn>
                    <a:cxn ang="0">
                      <a:pos x="T4" y="T5"/>
                    </a:cxn>
                    <a:cxn ang="0">
                      <a:pos x="T6" y="T7"/>
                    </a:cxn>
                    <a:cxn ang="0">
                      <a:pos x="T8" y="T9"/>
                    </a:cxn>
                    <a:cxn ang="0">
                      <a:pos x="T10" y="T11"/>
                    </a:cxn>
                    <a:cxn ang="0">
                      <a:pos x="T12" y="T13"/>
                    </a:cxn>
                  </a:cxnLst>
                  <a:rect l="0" t="0" r="r" b="b"/>
                  <a:pathLst>
                    <a:path w="314" h="1292">
                      <a:moveTo>
                        <a:pt x="0" y="0"/>
                      </a:moveTo>
                      <a:lnTo>
                        <a:pt x="0" y="641"/>
                      </a:lnTo>
                      <a:lnTo>
                        <a:pt x="0" y="1292"/>
                      </a:lnTo>
                      <a:lnTo>
                        <a:pt x="314" y="1292"/>
                      </a:lnTo>
                      <a:lnTo>
                        <a:pt x="314" y="537"/>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21" name="Freeform 12"/>
                <p:cNvSpPr>
                  <a:spLocks/>
                </p:cNvSpPr>
                <p:nvPr/>
              </p:nvSpPr>
              <p:spPr bwMode="auto">
                <a:xfrm>
                  <a:off x="10497994" y="5859572"/>
                  <a:ext cx="84051" cy="660040"/>
                </a:xfrm>
                <a:custGeom>
                  <a:avLst/>
                  <a:gdLst>
                    <a:gd name="T0" fmla="*/ 0 w 314"/>
                    <a:gd name="T1" fmla="*/ 0 h 1869"/>
                    <a:gd name="T2" fmla="*/ 0 w 314"/>
                    <a:gd name="T3" fmla="*/ 1093 h 1869"/>
                    <a:gd name="T4" fmla="*/ 0 w 314"/>
                    <a:gd name="T5" fmla="*/ 1869 h 1869"/>
                    <a:gd name="T6" fmla="*/ 314 w 314"/>
                    <a:gd name="T7" fmla="*/ 1869 h 1869"/>
                    <a:gd name="T8" fmla="*/ 314 w 314"/>
                    <a:gd name="T9" fmla="*/ 991 h 1869"/>
                    <a:gd name="T10" fmla="*/ 314 w 314"/>
                    <a:gd name="T11" fmla="*/ 0 h 1869"/>
                    <a:gd name="T12" fmla="*/ 0 w 314"/>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314" h="1869">
                      <a:moveTo>
                        <a:pt x="0" y="0"/>
                      </a:moveTo>
                      <a:lnTo>
                        <a:pt x="0" y="1093"/>
                      </a:lnTo>
                      <a:lnTo>
                        <a:pt x="0" y="1869"/>
                      </a:lnTo>
                      <a:lnTo>
                        <a:pt x="314" y="1869"/>
                      </a:lnTo>
                      <a:lnTo>
                        <a:pt x="314" y="991"/>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22" name="Freeform 13"/>
                <p:cNvSpPr>
                  <a:spLocks/>
                </p:cNvSpPr>
                <p:nvPr/>
              </p:nvSpPr>
              <p:spPr bwMode="auto">
                <a:xfrm>
                  <a:off x="10764271" y="6070049"/>
                  <a:ext cx="84051" cy="449561"/>
                </a:xfrm>
                <a:custGeom>
                  <a:avLst/>
                  <a:gdLst>
                    <a:gd name="T0" fmla="*/ 0 w 314"/>
                    <a:gd name="T1" fmla="*/ 0 h 1273"/>
                    <a:gd name="T2" fmla="*/ 0 w 314"/>
                    <a:gd name="T3" fmla="*/ 251 h 1273"/>
                    <a:gd name="T4" fmla="*/ 0 w 314"/>
                    <a:gd name="T5" fmla="*/ 1273 h 1273"/>
                    <a:gd name="T6" fmla="*/ 314 w 314"/>
                    <a:gd name="T7" fmla="*/ 1273 h 1273"/>
                    <a:gd name="T8" fmla="*/ 314 w 314"/>
                    <a:gd name="T9" fmla="*/ 149 h 1273"/>
                    <a:gd name="T10" fmla="*/ 314 w 314"/>
                    <a:gd name="T11" fmla="*/ 0 h 1273"/>
                    <a:gd name="T12" fmla="*/ 0 w 314"/>
                    <a:gd name="T13" fmla="*/ 0 h 1273"/>
                  </a:gdLst>
                  <a:ahLst/>
                  <a:cxnLst>
                    <a:cxn ang="0">
                      <a:pos x="T0" y="T1"/>
                    </a:cxn>
                    <a:cxn ang="0">
                      <a:pos x="T2" y="T3"/>
                    </a:cxn>
                    <a:cxn ang="0">
                      <a:pos x="T4" y="T5"/>
                    </a:cxn>
                    <a:cxn ang="0">
                      <a:pos x="T6" y="T7"/>
                    </a:cxn>
                    <a:cxn ang="0">
                      <a:pos x="T8" y="T9"/>
                    </a:cxn>
                    <a:cxn ang="0">
                      <a:pos x="T10" y="T11"/>
                    </a:cxn>
                    <a:cxn ang="0">
                      <a:pos x="T12" y="T13"/>
                    </a:cxn>
                  </a:cxnLst>
                  <a:rect l="0" t="0" r="r" b="b"/>
                  <a:pathLst>
                    <a:path w="314" h="1273">
                      <a:moveTo>
                        <a:pt x="0" y="0"/>
                      </a:moveTo>
                      <a:lnTo>
                        <a:pt x="0" y="251"/>
                      </a:lnTo>
                      <a:lnTo>
                        <a:pt x="0" y="1273"/>
                      </a:lnTo>
                      <a:lnTo>
                        <a:pt x="314" y="1273"/>
                      </a:lnTo>
                      <a:lnTo>
                        <a:pt x="314" y="149"/>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grpSp>
        </p:grpSp>
        <p:sp>
          <p:nvSpPr>
            <p:cNvPr id="111" name="Rectangle 12"/>
            <p:cNvSpPr>
              <a:spLocks noChangeArrowheads="1"/>
            </p:cNvSpPr>
            <p:nvPr/>
          </p:nvSpPr>
          <p:spPr bwMode="auto">
            <a:xfrm>
              <a:off x="9430600" y="3692189"/>
              <a:ext cx="374359" cy="629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12" name="Freeform 13"/>
            <p:cNvSpPr>
              <a:spLocks/>
            </p:cNvSpPr>
            <p:nvPr/>
          </p:nvSpPr>
          <p:spPr bwMode="auto">
            <a:xfrm>
              <a:off x="9547187" y="4360686"/>
              <a:ext cx="141187" cy="18183"/>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chemeClr val="accent4"/>
            </a:solidFill>
            <a:ln>
              <a:noFill/>
            </a:ln>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13" name="Rectangle 14"/>
            <p:cNvSpPr>
              <a:spLocks noChangeArrowheads="1"/>
            </p:cNvSpPr>
            <p:nvPr/>
          </p:nvSpPr>
          <p:spPr bwMode="auto">
            <a:xfrm>
              <a:off x="9430600" y="4322181"/>
              <a:ext cx="124073" cy="1070"/>
            </a:xfrm>
            <a:prstGeom prst="rect">
              <a:avLst/>
            </a:prstGeom>
            <a:solidFill>
              <a:srgbClr val="5C476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14" name="Freeform 15"/>
            <p:cNvSpPr>
              <a:spLocks/>
            </p:cNvSpPr>
            <p:nvPr/>
          </p:nvSpPr>
          <p:spPr bwMode="auto">
            <a:xfrm>
              <a:off x="9430600" y="4322181"/>
              <a:ext cx="124073"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15" name="Freeform 17"/>
            <p:cNvSpPr>
              <a:spLocks/>
            </p:cNvSpPr>
            <p:nvPr/>
          </p:nvSpPr>
          <p:spPr bwMode="auto">
            <a:xfrm>
              <a:off x="9430600" y="3692189"/>
              <a:ext cx="220337" cy="629993"/>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grpSp>
      <p:grpSp>
        <p:nvGrpSpPr>
          <p:cNvPr id="123" name="Group 122"/>
          <p:cNvGrpSpPr/>
          <p:nvPr/>
        </p:nvGrpSpPr>
        <p:grpSpPr>
          <a:xfrm>
            <a:off x="9961735" y="4089935"/>
            <a:ext cx="1709200" cy="873342"/>
            <a:chOff x="9708797" y="4105152"/>
            <a:chExt cx="1709928" cy="873714"/>
          </a:xfrm>
        </p:grpSpPr>
        <p:grpSp>
          <p:nvGrpSpPr>
            <p:cNvPr id="124" name="Group 123"/>
            <p:cNvGrpSpPr/>
            <p:nvPr/>
          </p:nvGrpSpPr>
          <p:grpSpPr>
            <a:xfrm>
              <a:off x="9708797" y="4105152"/>
              <a:ext cx="1709928" cy="873714"/>
              <a:chOff x="13377563" y="2176438"/>
              <a:chExt cx="1709928" cy="873714"/>
            </a:xfrm>
          </p:grpSpPr>
          <p:sp>
            <p:nvSpPr>
              <p:cNvPr id="137" name="Freeform 5"/>
              <p:cNvSpPr>
                <a:spLocks/>
              </p:cNvSpPr>
              <p:nvPr/>
            </p:nvSpPr>
            <p:spPr bwMode="auto">
              <a:xfrm>
                <a:off x="13377563" y="2981404"/>
                <a:ext cx="1709928" cy="68748"/>
              </a:xfrm>
              <a:custGeom>
                <a:avLst/>
                <a:gdLst>
                  <a:gd name="T0" fmla="*/ 0 w 578"/>
                  <a:gd name="T1" fmla="*/ 6 h 23"/>
                  <a:gd name="T2" fmla="*/ 0 w 578"/>
                  <a:gd name="T3" fmla="*/ 11 h 23"/>
                  <a:gd name="T4" fmla="*/ 0 w 578"/>
                  <a:gd name="T5" fmla="*/ 12 h 23"/>
                  <a:gd name="T6" fmla="*/ 0 w 578"/>
                  <a:gd name="T7" fmla="*/ 12 h 23"/>
                  <a:gd name="T8" fmla="*/ 0 w 578"/>
                  <a:gd name="T9" fmla="*/ 13 h 23"/>
                  <a:gd name="T10" fmla="*/ 0 w 578"/>
                  <a:gd name="T11" fmla="*/ 14 h 23"/>
                  <a:gd name="T12" fmla="*/ 11 w 578"/>
                  <a:gd name="T13" fmla="*/ 23 h 23"/>
                  <a:gd name="T14" fmla="*/ 566 w 578"/>
                  <a:gd name="T15" fmla="*/ 23 h 23"/>
                  <a:gd name="T16" fmla="*/ 578 w 578"/>
                  <a:gd name="T17" fmla="*/ 15 h 23"/>
                  <a:gd name="T18" fmla="*/ 578 w 578"/>
                  <a:gd name="T19" fmla="*/ 14 h 23"/>
                  <a:gd name="T20" fmla="*/ 578 w 578"/>
                  <a:gd name="T21" fmla="*/ 6 h 23"/>
                  <a:gd name="T22" fmla="*/ 0 w 57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23">
                    <a:moveTo>
                      <a:pt x="0" y="6"/>
                    </a:moveTo>
                    <a:cubicBezTo>
                      <a:pt x="0" y="18"/>
                      <a:pt x="0" y="11"/>
                      <a:pt x="0" y="11"/>
                    </a:cubicBezTo>
                    <a:cubicBezTo>
                      <a:pt x="0" y="12"/>
                      <a:pt x="0" y="12"/>
                      <a:pt x="0" y="12"/>
                    </a:cubicBezTo>
                    <a:cubicBezTo>
                      <a:pt x="0" y="12"/>
                      <a:pt x="0" y="12"/>
                      <a:pt x="0" y="12"/>
                    </a:cubicBezTo>
                    <a:cubicBezTo>
                      <a:pt x="0" y="13"/>
                      <a:pt x="0" y="13"/>
                      <a:pt x="0" y="13"/>
                    </a:cubicBezTo>
                    <a:cubicBezTo>
                      <a:pt x="0" y="14"/>
                      <a:pt x="0" y="14"/>
                      <a:pt x="0" y="14"/>
                    </a:cubicBezTo>
                    <a:cubicBezTo>
                      <a:pt x="0" y="19"/>
                      <a:pt x="6" y="23"/>
                      <a:pt x="11" y="23"/>
                    </a:cubicBezTo>
                    <a:cubicBezTo>
                      <a:pt x="566" y="23"/>
                      <a:pt x="566" y="23"/>
                      <a:pt x="566" y="23"/>
                    </a:cubicBezTo>
                    <a:cubicBezTo>
                      <a:pt x="572" y="23"/>
                      <a:pt x="576" y="20"/>
                      <a:pt x="578" y="15"/>
                    </a:cubicBezTo>
                    <a:cubicBezTo>
                      <a:pt x="578" y="14"/>
                      <a:pt x="578" y="14"/>
                      <a:pt x="578" y="14"/>
                    </a:cubicBezTo>
                    <a:cubicBezTo>
                      <a:pt x="578" y="0"/>
                      <a:pt x="578" y="6"/>
                      <a:pt x="578" y="6"/>
                    </a:cubicBezTo>
                    <a:lnTo>
                      <a:pt x="0" y="6"/>
                    </a:lnTo>
                    <a:close/>
                  </a:path>
                </a:pathLst>
              </a:custGeom>
              <a:solidFill>
                <a:schemeClr val="bg1"/>
              </a:solidFill>
              <a:ln>
                <a:noFill/>
              </a:ln>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38" name="Freeform 6"/>
              <p:cNvSpPr>
                <a:spLocks/>
              </p:cNvSpPr>
              <p:nvPr/>
            </p:nvSpPr>
            <p:spPr bwMode="auto">
              <a:xfrm>
                <a:off x="13593804" y="2176438"/>
                <a:ext cx="1277446" cy="828716"/>
              </a:xfrm>
              <a:custGeom>
                <a:avLst/>
                <a:gdLst>
                  <a:gd name="T0" fmla="*/ 15 w 432"/>
                  <a:gd name="T1" fmla="*/ 278 h 278"/>
                  <a:gd name="T2" fmla="*/ 418 w 432"/>
                  <a:gd name="T3" fmla="*/ 278 h 278"/>
                  <a:gd name="T4" fmla="*/ 432 w 432"/>
                  <a:gd name="T5" fmla="*/ 263 h 278"/>
                  <a:gd name="T6" fmla="*/ 432 w 432"/>
                  <a:gd name="T7" fmla="*/ 15 h 278"/>
                  <a:gd name="T8" fmla="*/ 418 w 432"/>
                  <a:gd name="T9" fmla="*/ 0 h 278"/>
                  <a:gd name="T10" fmla="*/ 15 w 432"/>
                  <a:gd name="T11" fmla="*/ 0 h 278"/>
                  <a:gd name="T12" fmla="*/ 0 w 432"/>
                  <a:gd name="T13" fmla="*/ 15 h 278"/>
                  <a:gd name="T14" fmla="*/ 0 w 432"/>
                  <a:gd name="T15" fmla="*/ 263 h 278"/>
                  <a:gd name="T16" fmla="*/ 15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5"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5" y="0"/>
                      <a:pt x="15" y="0"/>
                      <a:pt x="15" y="0"/>
                    </a:cubicBezTo>
                    <a:cubicBezTo>
                      <a:pt x="8" y="0"/>
                      <a:pt x="0" y="6"/>
                      <a:pt x="0" y="15"/>
                    </a:cubicBezTo>
                    <a:cubicBezTo>
                      <a:pt x="0" y="263"/>
                      <a:pt x="0" y="263"/>
                      <a:pt x="0" y="263"/>
                    </a:cubicBezTo>
                    <a:cubicBezTo>
                      <a:pt x="0" y="272"/>
                      <a:pt x="8" y="278"/>
                      <a:pt x="15" y="278"/>
                    </a:cubicBezTo>
                  </a:path>
                </a:pathLst>
              </a:custGeom>
              <a:solidFill>
                <a:schemeClr val="bg1"/>
              </a:solidFill>
              <a:ln>
                <a:noFill/>
              </a:ln>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39" name="Freeform 7"/>
              <p:cNvSpPr>
                <a:spLocks/>
              </p:cNvSpPr>
              <p:nvPr/>
            </p:nvSpPr>
            <p:spPr bwMode="auto">
              <a:xfrm>
                <a:off x="13650052" y="2223936"/>
                <a:ext cx="1167451" cy="727470"/>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rgbClr val="DC3C00"/>
              </a:solidFill>
              <a:ln>
                <a:noFill/>
              </a:ln>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grpSp>
        <p:grpSp>
          <p:nvGrpSpPr>
            <p:cNvPr id="125" name="Group 1031"/>
            <p:cNvGrpSpPr>
              <a:grpSpLocks/>
            </p:cNvGrpSpPr>
            <p:nvPr/>
          </p:nvGrpSpPr>
          <p:grpSpPr bwMode="auto">
            <a:xfrm>
              <a:off x="10118108" y="4299632"/>
              <a:ext cx="923472" cy="460684"/>
              <a:chOff x="4841436" y="5510539"/>
              <a:chExt cx="1049696" cy="523224"/>
            </a:xfrm>
            <a:solidFill>
              <a:schemeClr val="bg1"/>
            </a:solidFill>
          </p:grpSpPr>
          <p:sp>
            <p:nvSpPr>
              <p:cNvPr id="126"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27"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28"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29"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30"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31"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defTabSz="932151">
                  <a:defRPr/>
                </a:pPr>
                <a:endParaRPr lang="en-US" sz="1836" dirty="0">
                  <a:solidFill>
                    <a:srgbClr val="00B0F0"/>
                  </a:solidFill>
                </a:endParaRPr>
              </a:p>
            </p:txBody>
          </p:sp>
          <p:sp>
            <p:nvSpPr>
              <p:cNvPr id="132"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defTabSz="932151">
                  <a:defRPr/>
                </a:pPr>
                <a:endParaRPr lang="en-US" sz="1836" dirty="0">
                  <a:solidFill>
                    <a:srgbClr val="00B0F0"/>
                  </a:solidFill>
                </a:endParaRPr>
              </a:p>
            </p:txBody>
          </p:sp>
          <p:sp>
            <p:nvSpPr>
              <p:cNvPr id="133"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defTabSz="932151">
                  <a:defRPr/>
                </a:pPr>
                <a:endParaRPr lang="en-US" sz="1836" dirty="0">
                  <a:solidFill>
                    <a:srgbClr val="00B0F0"/>
                  </a:solidFill>
                </a:endParaRPr>
              </a:p>
            </p:txBody>
          </p:sp>
          <p:sp>
            <p:nvSpPr>
              <p:cNvPr id="134"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defTabSz="932151">
                  <a:defRPr/>
                </a:pPr>
                <a:endParaRPr lang="en-US" sz="1836" dirty="0">
                  <a:solidFill>
                    <a:srgbClr val="00B0F0"/>
                  </a:solidFill>
                </a:endParaRPr>
              </a:p>
            </p:txBody>
          </p:sp>
          <p:sp>
            <p:nvSpPr>
              <p:cNvPr id="135"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defTabSz="932151">
                  <a:defRPr/>
                </a:pPr>
                <a:endParaRPr lang="en-US" sz="1836" dirty="0">
                  <a:solidFill>
                    <a:srgbClr val="00B0F0"/>
                  </a:solidFill>
                </a:endParaRPr>
              </a:p>
            </p:txBody>
          </p:sp>
          <p:sp>
            <p:nvSpPr>
              <p:cNvPr id="136"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defTabSz="932151">
                  <a:defRPr/>
                </a:pPr>
                <a:endParaRPr lang="en-US" sz="1836" dirty="0">
                  <a:solidFill>
                    <a:srgbClr val="00B0F0"/>
                  </a:solidFill>
                </a:endParaRPr>
              </a:p>
            </p:txBody>
          </p:sp>
        </p:grpSp>
      </p:grpSp>
      <p:grpSp>
        <p:nvGrpSpPr>
          <p:cNvPr id="140" name="Group 139"/>
          <p:cNvGrpSpPr/>
          <p:nvPr/>
        </p:nvGrpSpPr>
        <p:grpSpPr>
          <a:xfrm>
            <a:off x="10285020" y="5277884"/>
            <a:ext cx="1109073" cy="720572"/>
            <a:chOff x="10355354" y="2960609"/>
            <a:chExt cx="1109544" cy="720878"/>
          </a:xfrm>
        </p:grpSpPr>
        <p:grpSp>
          <p:nvGrpSpPr>
            <p:cNvPr id="141" name="Group 140"/>
            <p:cNvGrpSpPr/>
            <p:nvPr/>
          </p:nvGrpSpPr>
          <p:grpSpPr>
            <a:xfrm>
              <a:off x="10355354" y="2960609"/>
              <a:ext cx="1109544" cy="720878"/>
              <a:chOff x="10355354" y="2831936"/>
              <a:chExt cx="1307592" cy="849551"/>
            </a:xfrm>
          </p:grpSpPr>
          <p:sp>
            <p:nvSpPr>
              <p:cNvPr id="154" name="Freeform 18"/>
              <p:cNvSpPr>
                <a:spLocks/>
              </p:cNvSpPr>
              <p:nvPr/>
            </p:nvSpPr>
            <p:spPr bwMode="auto">
              <a:xfrm>
                <a:off x="10355354" y="2831936"/>
                <a:ext cx="1307592" cy="849551"/>
              </a:xfrm>
              <a:custGeom>
                <a:avLst/>
                <a:gdLst>
                  <a:gd name="T0" fmla="*/ 14 w 432"/>
                  <a:gd name="T1" fmla="*/ 278 h 278"/>
                  <a:gd name="T2" fmla="*/ 418 w 432"/>
                  <a:gd name="T3" fmla="*/ 278 h 278"/>
                  <a:gd name="T4" fmla="*/ 432 w 432"/>
                  <a:gd name="T5" fmla="*/ 263 h 278"/>
                  <a:gd name="T6" fmla="*/ 432 w 432"/>
                  <a:gd name="T7" fmla="*/ 15 h 278"/>
                  <a:gd name="T8" fmla="*/ 418 w 432"/>
                  <a:gd name="T9" fmla="*/ 0 h 278"/>
                  <a:gd name="T10" fmla="*/ 14 w 432"/>
                  <a:gd name="T11" fmla="*/ 0 h 278"/>
                  <a:gd name="T12" fmla="*/ 0 w 432"/>
                  <a:gd name="T13" fmla="*/ 15 h 278"/>
                  <a:gd name="T14" fmla="*/ 0 w 432"/>
                  <a:gd name="T15" fmla="*/ 263 h 278"/>
                  <a:gd name="T16" fmla="*/ 14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4"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4" y="0"/>
                      <a:pt x="14" y="0"/>
                      <a:pt x="14" y="0"/>
                    </a:cubicBezTo>
                    <a:cubicBezTo>
                      <a:pt x="7" y="0"/>
                      <a:pt x="0" y="6"/>
                      <a:pt x="0" y="15"/>
                    </a:cubicBezTo>
                    <a:cubicBezTo>
                      <a:pt x="0" y="263"/>
                      <a:pt x="0" y="263"/>
                      <a:pt x="0" y="263"/>
                    </a:cubicBezTo>
                    <a:cubicBezTo>
                      <a:pt x="0" y="272"/>
                      <a:pt x="7" y="278"/>
                      <a:pt x="14" y="278"/>
                    </a:cubicBezTo>
                  </a:path>
                </a:pathLst>
              </a:custGeom>
              <a:solidFill>
                <a:schemeClr val="bg1"/>
              </a:solidFill>
              <a:ln>
                <a:noFill/>
              </a:ln>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sp>
            <p:nvSpPr>
              <p:cNvPr id="155" name="Freeform 19"/>
              <p:cNvSpPr>
                <a:spLocks/>
              </p:cNvSpPr>
              <p:nvPr/>
            </p:nvSpPr>
            <p:spPr bwMode="auto">
              <a:xfrm>
                <a:off x="10412929" y="2847289"/>
                <a:ext cx="1192442" cy="742078"/>
              </a:xfrm>
              <a:custGeom>
                <a:avLst/>
                <a:gdLst>
                  <a:gd name="T0" fmla="*/ 0 w 394"/>
                  <a:gd name="T1" fmla="*/ 12 h 243"/>
                  <a:gd name="T2" fmla="*/ 394 w 394"/>
                  <a:gd name="T3" fmla="*/ 12 h 243"/>
                  <a:gd name="T4" fmla="*/ 394 w 394"/>
                  <a:gd name="T5" fmla="*/ 243 h 243"/>
                  <a:gd name="T6" fmla="*/ 0 w 394"/>
                  <a:gd name="T7" fmla="*/ 243 h 243"/>
                  <a:gd name="T8" fmla="*/ 0 w 394"/>
                  <a:gd name="T9" fmla="*/ 12 h 243"/>
                </a:gdLst>
                <a:ahLst/>
                <a:cxnLst>
                  <a:cxn ang="0">
                    <a:pos x="T0" y="T1"/>
                  </a:cxn>
                  <a:cxn ang="0">
                    <a:pos x="T2" y="T3"/>
                  </a:cxn>
                  <a:cxn ang="0">
                    <a:pos x="T4" y="T5"/>
                  </a:cxn>
                  <a:cxn ang="0">
                    <a:pos x="T6" y="T7"/>
                  </a:cxn>
                  <a:cxn ang="0">
                    <a:pos x="T8" y="T9"/>
                  </a:cxn>
                </a:cxnLst>
                <a:rect l="0" t="0" r="r" b="b"/>
                <a:pathLst>
                  <a:path w="394" h="243">
                    <a:moveTo>
                      <a:pt x="0" y="12"/>
                    </a:moveTo>
                    <a:cubicBezTo>
                      <a:pt x="394" y="12"/>
                      <a:pt x="394" y="12"/>
                      <a:pt x="394" y="12"/>
                    </a:cubicBezTo>
                    <a:cubicBezTo>
                      <a:pt x="394" y="173"/>
                      <a:pt x="394" y="243"/>
                      <a:pt x="394" y="243"/>
                    </a:cubicBezTo>
                    <a:cubicBezTo>
                      <a:pt x="0" y="243"/>
                      <a:pt x="0" y="243"/>
                      <a:pt x="0" y="243"/>
                    </a:cubicBezTo>
                    <a:cubicBezTo>
                      <a:pt x="0" y="0"/>
                      <a:pt x="0" y="12"/>
                      <a:pt x="0" y="12"/>
                    </a:cubicBezTo>
                  </a:path>
                </a:pathLst>
              </a:custGeom>
              <a:solidFill>
                <a:srgbClr val="DC3C00"/>
              </a:solidFill>
              <a:ln>
                <a:noFill/>
              </a:ln>
            </p:spPr>
            <p:txBody>
              <a:bodyPr vert="horz" wrap="square" lIns="91401" tIns="45700" rIns="91401" bIns="45700" numCol="1" anchor="t" anchorCtr="0" compatLnSpc="1">
                <a:prstTxWarp prst="textNoShape">
                  <a:avLst/>
                </a:prstTxWarp>
              </a:bodyPr>
              <a:lstStyle/>
              <a:p>
                <a:pPr defTabSz="932597"/>
                <a:endParaRPr lang="en-US" dirty="0">
                  <a:solidFill>
                    <a:srgbClr val="00B0F0"/>
                  </a:solidFill>
                </a:endParaRPr>
              </a:p>
            </p:txBody>
          </p:sp>
        </p:grpSp>
        <p:grpSp>
          <p:nvGrpSpPr>
            <p:cNvPr id="142" name="Group 1031"/>
            <p:cNvGrpSpPr>
              <a:grpSpLocks/>
            </p:cNvGrpSpPr>
            <p:nvPr/>
          </p:nvGrpSpPr>
          <p:grpSpPr bwMode="auto">
            <a:xfrm>
              <a:off x="10599291" y="3157951"/>
              <a:ext cx="595154" cy="296900"/>
              <a:chOff x="4841436" y="5510539"/>
              <a:chExt cx="1049696" cy="523224"/>
            </a:xfrm>
            <a:solidFill>
              <a:schemeClr val="bg1"/>
            </a:solidFill>
          </p:grpSpPr>
          <p:sp>
            <p:nvSpPr>
              <p:cNvPr id="143"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44"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45"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46"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47"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defTabSz="932151">
                  <a:defRPr/>
                </a:pPr>
                <a:endParaRPr lang="en-US" sz="1836" dirty="0">
                  <a:solidFill>
                    <a:srgbClr val="00B0F0"/>
                  </a:solidFill>
                </a:endParaRPr>
              </a:p>
            </p:txBody>
          </p:sp>
          <p:sp>
            <p:nvSpPr>
              <p:cNvPr id="148"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defTabSz="932151">
                  <a:defRPr/>
                </a:pPr>
                <a:endParaRPr lang="en-US" sz="1836" dirty="0">
                  <a:solidFill>
                    <a:srgbClr val="00B0F0"/>
                  </a:solidFill>
                </a:endParaRPr>
              </a:p>
            </p:txBody>
          </p:sp>
          <p:sp>
            <p:nvSpPr>
              <p:cNvPr id="149"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defTabSz="932151">
                  <a:defRPr/>
                </a:pPr>
                <a:endParaRPr lang="en-US" sz="1836" dirty="0">
                  <a:solidFill>
                    <a:srgbClr val="00B0F0"/>
                  </a:solidFill>
                </a:endParaRPr>
              </a:p>
            </p:txBody>
          </p:sp>
          <p:sp>
            <p:nvSpPr>
              <p:cNvPr id="150"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defTabSz="932151">
                  <a:defRPr/>
                </a:pPr>
                <a:endParaRPr lang="en-US" sz="1836" dirty="0">
                  <a:solidFill>
                    <a:srgbClr val="00B0F0"/>
                  </a:solidFill>
                </a:endParaRPr>
              </a:p>
            </p:txBody>
          </p:sp>
          <p:sp>
            <p:nvSpPr>
              <p:cNvPr id="151"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defTabSz="932151">
                  <a:defRPr/>
                </a:pPr>
                <a:endParaRPr lang="en-US" sz="1836" dirty="0">
                  <a:solidFill>
                    <a:srgbClr val="00B0F0"/>
                  </a:solidFill>
                </a:endParaRPr>
              </a:p>
            </p:txBody>
          </p:sp>
          <p:sp>
            <p:nvSpPr>
              <p:cNvPr id="152"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defTabSz="932151">
                  <a:defRPr/>
                </a:pPr>
                <a:endParaRPr lang="en-US" sz="1836" dirty="0">
                  <a:solidFill>
                    <a:srgbClr val="00B0F0"/>
                  </a:solidFill>
                </a:endParaRPr>
              </a:p>
            </p:txBody>
          </p:sp>
          <p:sp>
            <p:nvSpPr>
              <p:cNvPr id="153"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defTabSz="932151">
                  <a:defRPr/>
                </a:pPr>
                <a:endParaRPr lang="en-US" sz="1836" dirty="0">
                  <a:solidFill>
                    <a:srgbClr val="00B0F0"/>
                  </a:solidFill>
                </a:endParaRPr>
              </a:p>
            </p:txBody>
          </p:sp>
        </p:grpSp>
      </p:grpSp>
      <p:sp>
        <p:nvSpPr>
          <p:cNvPr id="156" name="Rectangle 155"/>
          <p:cNvSpPr/>
          <p:nvPr/>
        </p:nvSpPr>
        <p:spPr>
          <a:xfrm>
            <a:off x="10106075" y="1858369"/>
            <a:ext cx="1359830" cy="707767"/>
          </a:xfrm>
          <a:prstGeom prst="rect">
            <a:avLst/>
          </a:prstGeom>
        </p:spPr>
        <p:txBody>
          <a:bodyPr wrap="none" lIns="182802" tIns="137101" rIns="182802" bIns="137101">
            <a:spAutoFit/>
          </a:bodyPr>
          <a:lstStyle/>
          <a:p>
            <a:pPr defTabSz="913873"/>
            <a:r>
              <a:rPr lang="en-US" sz="2800" dirty="0">
                <a:gradFill>
                  <a:gsLst>
                    <a:gs pos="0">
                      <a:schemeClr val="bg1"/>
                    </a:gs>
                    <a:gs pos="100000">
                      <a:schemeClr val="bg1"/>
                    </a:gs>
                  </a:gsLst>
                  <a:lin ang="5400000" scaled="1"/>
                </a:gradFill>
                <a:latin typeface="Segoe UI Light"/>
                <a:ea typeface="Calibri" panose="020F0502020204030204" pitchFamily="34" charset="0"/>
              </a:rPr>
              <a:t>Clients</a:t>
            </a:r>
          </a:p>
        </p:txBody>
      </p:sp>
      <p:sp>
        <p:nvSpPr>
          <p:cNvPr id="157" name="Rectangle 156"/>
          <p:cNvSpPr>
            <a:spLocks noChangeAspect="1"/>
          </p:cNvSpPr>
          <p:nvPr/>
        </p:nvSpPr>
        <p:spPr bwMode="auto">
          <a:xfrm>
            <a:off x="7195287" y="4094267"/>
            <a:ext cx="1860449" cy="39549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algn="ctr" defTabSz="932597" fontAlgn="base">
              <a:lnSpc>
                <a:spcPct val="90000"/>
              </a:lnSpc>
              <a:spcBef>
                <a:spcPct val="0"/>
              </a:spcBef>
              <a:spcAft>
                <a:spcPts val="600"/>
              </a:spcAft>
            </a:pPr>
            <a:r>
              <a:rPr lang="en-US" sz="1200" dirty="0">
                <a:gradFill>
                  <a:gsLst>
                    <a:gs pos="0">
                      <a:schemeClr val="bg1"/>
                    </a:gs>
                    <a:gs pos="100000">
                      <a:schemeClr val="bg1"/>
                    </a:gs>
                  </a:gsLst>
                  <a:lin ang="5400000" scaled="1"/>
                </a:gradFill>
              </a:rPr>
              <a:t>Model is now a web service that is callable</a:t>
            </a:r>
          </a:p>
        </p:txBody>
      </p:sp>
      <p:pic>
        <p:nvPicPr>
          <p:cNvPr id="158" name="Picture 157"/>
          <p:cNvPicPr>
            <a:picLocks noChangeAspect="1"/>
          </p:cNvPicPr>
          <p:nvPr/>
        </p:nvPicPr>
        <p:blipFill>
          <a:blip r:embed="rId4"/>
          <a:stretch>
            <a:fillRect/>
          </a:stretch>
        </p:blipFill>
        <p:spPr>
          <a:xfrm>
            <a:off x="649611" y="2772083"/>
            <a:ext cx="2042229" cy="1163459"/>
          </a:xfrm>
          <a:prstGeom prst="rect">
            <a:avLst/>
          </a:prstGeom>
        </p:spPr>
      </p:pic>
      <p:cxnSp>
        <p:nvCxnSpPr>
          <p:cNvPr id="161" name="Straight Connector 160"/>
          <p:cNvCxnSpPr/>
          <p:nvPr/>
        </p:nvCxnSpPr>
        <p:spPr>
          <a:xfrm>
            <a:off x="9481748" y="1859577"/>
            <a:ext cx="0" cy="4831509"/>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62" name="Group 161"/>
          <p:cNvGrpSpPr/>
          <p:nvPr/>
        </p:nvGrpSpPr>
        <p:grpSpPr>
          <a:xfrm>
            <a:off x="7094394" y="5418826"/>
            <a:ext cx="2071033" cy="1220807"/>
            <a:chOff x="6508199" y="5380459"/>
            <a:chExt cx="2030609" cy="1196978"/>
          </a:xfrm>
        </p:grpSpPr>
        <p:sp>
          <p:nvSpPr>
            <p:cNvPr id="163" name="Rectangle 162"/>
            <p:cNvSpPr>
              <a:spLocks noChangeAspect="1"/>
            </p:cNvSpPr>
            <p:nvPr/>
          </p:nvSpPr>
          <p:spPr bwMode="auto">
            <a:xfrm>
              <a:off x="6508199" y="6189665"/>
              <a:ext cx="2030609" cy="38777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algn="ctr" defTabSz="932597" fontAlgn="base">
                <a:lnSpc>
                  <a:spcPct val="90000"/>
                </a:lnSpc>
                <a:spcBef>
                  <a:spcPct val="0"/>
                </a:spcBef>
                <a:spcAft>
                  <a:spcPts val="600"/>
                </a:spcAft>
              </a:pPr>
              <a:r>
                <a:rPr lang="en-US" sz="1197" dirty="0">
                  <a:gradFill>
                    <a:gsLst>
                      <a:gs pos="0">
                        <a:schemeClr val="bg1"/>
                      </a:gs>
                      <a:gs pos="100000">
                        <a:schemeClr val="bg1"/>
                      </a:gs>
                    </a:gsLst>
                    <a:lin ang="5400000" scaled="1"/>
                  </a:gradFill>
                </a:rPr>
                <a:t>Monetize the API through our </a:t>
              </a:r>
              <a:r>
                <a:rPr lang="en-US" sz="1197" dirty="0" smtClean="0">
                  <a:gradFill>
                    <a:gsLst>
                      <a:gs pos="0">
                        <a:schemeClr val="bg1"/>
                      </a:gs>
                      <a:gs pos="100000">
                        <a:schemeClr val="bg1"/>
                      </a:gs>
                    </a:gsLst>
                    <a:lin ang="5400000" scaled="1"/>
                  </a:gradFill>
                </a:rPr>
                <a:t>marketplace</a:t>
              </a:r>
              <a:endParaRPr lang="en-US" sz="1197" dirty="0">
                <a:gradFill>
                  <a:gsLst>
                    <a:gs pos="0">
                      <a:schemeClr val="bg1"/>
                    </a:gs>
                    <a:gs pos="100000">
                      <a:schemeClr val="bg1"/>
                    </a:gs>
                  </a:gsLst>
                  <a:lin ang="5400000" scaled="1"/>
                </a:gradFill>
              </a:endParaRPr>
            </a:p>
          </p:txBody>
        </p:sp>
        <p:pic>
          <p:nvPicPr>
            <p:cNvPr id="164" name="Picture 163"/>
            <p:cNvPicPr>
              <a:picLocks noChangeAspect="1"/>
            </p:cNvPicPr>
            <p:nvPr/>
          </p:nvPicPr>
          <p:blipFill>
            <a:blip r:embed="rId5"/>
            <a:stretch>
              <a:fillRect/>
            </a:stretch>
          </p:blipFill>
          <p:spPr>
            <a:xfrm>
              <a:off x="6922450" y="5380459"/>
              <a:ext cx="1210733" cy="722475"/>
            </a:xfrm>
            <a:prstGeom prst="rect">
              <a:avLst/>
            </a:prstGeom>
          </p:spPr>
        </p:pic>
        <p:cxnSp>
          <p:nvCxnSpPr>
            <p:cNvPr id="165" name="Straight Connector 164"/>
            <p:cNvCxnSpPr/>
            <p:nvPr/>
          </p:nvCxnSpPr>
          <p:spPr>
            <a:xfrm>
              <a:off x="6516825" y="6186126"/>
              <a:ext cx="202198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a:off x="7477870" y="2439109"/>
            <a:ext cx="1295282" cy="1577131"/>
            <a:chOff x="6954979" y="2097980"/>
            <a:chExt cx="1270000" cy="1546347"/>
          </a:xfrm>
        </p:grpSpPr>
        <p:sp>
          <p:nvSpPr>
            <p:cNvPr id="167" name="Oval 166"/>
            <p:cNvSpPr/>
            <p:nvPr/>
          </p:nvSpPr>
          <p:spPr>
            <a:xfrm>
              <a:off x="7188226" y="2097980"/>
              <a:ext cx="780956" cy="780956"/>
            </a:xfrm>
            <a:prstGeom prst="ellipse">
              <a:avLst/>
            </a:prstGeom>
            <a:solidFill>
              <a:srgbClr val="00B0F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grpSp>
          <p:nvGrpSpPr>
            <p:cNvPr id="168" name="Group 167"/>
            <p:cNvGrpSpPr/>
            <p:nvPr/>
          </p:nvGrpSpPr>
          <p:grpSpPr>
            <a:xfrm>
              <a:off x="6954979" y="2453658"/>
              <a:ext cx="1270000" cy="1190669"/>
              <a:chOff x="6444986" y="2494569"/>
              <a:chExt cx="1270000" cy="1190669"/>
            </a:xfrm>
          </p:grpSpPr>
          <p:pic>
            <p:nvPicPr>
              <p:cNvPr id="169" name="Picture 168"/>
              <p:cNvPicPr>
                <a:picLocks noChangeAspect="1"/>
              </p:cNvPicPr>
              <p:nvPr/>
            </p:nvPicPr>
            <p:blipFill>
              <a:blip r:embed="rId6"/>
              <a:stretch>
                <a:fillRect/>
              </a:stretch>
            </p:blipFill>
            <p:spPr>
              <a:xfrm>
                <a:off x="6444986" y="2494569"/>
                <a:ext cx="1270000" cy="1187225"/>
              </a:xfrm>
              <a:prstGeom prst="rect">
                <a:avLst/>
              </a:prstGeom>
            </p:spPr>
          </p:pic>
          <p:sp>
            <p:nvSpPr>
              <p:cNvPr id="170" name="Rectangle 169"/>
              <p:cNvSpPr/>
              <p:nvPr/>
            </p:nvSpPr>
            <p:spPr>
              <a:xfrm>
                <a:off x="6672560" y="3075302"/>
                <a:ext cx="757799" cy="609936"/>
              </a:xfrm>
              <a:prstGeom prst="rect">
                <a:avLst/>
              </a:prstGeom>
            </p:spPr>
            <p:txBody>
              <a:bodyPr wrap="none" lIns="182802" tIns="137101" rIns="182802" bIns="137101">
                <a:spAutoFit/>
              </a:bodyPr>
              <a:lstStyle/>
              <a:p>
                <a:pPr defTabSz="913873"/>
                <a:r>
                  <a:rPr lang="en-US" sz="2200" dirty="0">
                    <a:solidFill>
                      <a:srgbClr val="0070C0"/>
                    </a:solidFill>
                    <a:latin typeface="Segoe UI Light"/>
                    <a:ea typeface="Calibri" panose="020F0502020204030204" pitchFamily="34" charset="0"/>
                  </a:rPr>
                  <a:t>API</a:t>
                </a:r>
              </a:p>
            </p:txBody>
          </p:sp>
        </p:grpSp>
      </p:grpSp>
      <p:cxnSp>
        <p:nvCxnSpPr>
          <p:cNvPr id="172" name="Straight Connector 171"/>
          <p:cNvCxnSpPr/>
          <p:nvPr/>
        </p:nvCxnSpPr>
        <p:spPr>
          <a:xfrm>
            <a:off x="7094394" y="4102580"/>
            <a:ext cx="206223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4"/>
          <p:cNvGrpSpPr>
            <a:grpSpLocks noChangeAspect="1"/>
          </p:cNvGrpSpPr>
          <p:nvPr/>
        </p:nvGrpSpPr>
        <p:grpSpPr bwMode="auto">
          <a:xfrm>
            <a:off x="4129120" y="2688589"/>
            <a:ext cx="2801048" cy="1800444"/>
            <a:chOff x="2254" y="1703"/>
            <a:chExt cx="1730" cy="1112"/>
          </a:xfrm>
        </p:grpSpPr>
        <p:sp>
          <p:nvSpPr>
            <p:cNvPr id="176" name="AutoShape 3"/>
            <p:cNvSpPr>
              <a:spLocks noChangeAspect="1" noChangeArrowheads="1" noTextEdit="1"/>
            </p:cNvSpPr>
            <p:nvPr/>
          </p:nvSpPr>
          <p:spPr bwMode="auto">
            <a:xfrm>
              <a:off x="2254" y="1704"/>
              <a:ext cx="1730" cy="1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77" name="Freeform 5"/>
            <p:cNvSpPr>
              <a:spLocks noEditPoints="1"/>
            </p:cNvSpPr>
            <p:nvPr/>
          </p:nvSpPr>
          <p:spPr bwMode="auto">
            <a:xfrm>
              <a:off x="2254" y="1703"/>
              <a:ext cx="1233" cy="1112"/>
            </a:xfrm>
            <a:custGeom>
              <a:avLst/>
              <a:gdLst>
                <a:gd name="T0" fmla="*/ 923 w 977"/>
                <a:gd name="T1" fmla="*/ 0 h 883"/>
                <a:gd name="T2" fmla="*/ 54 w 977"/>
                <a:gd name="T3" fmla="*/ 0 h 883"/>
                <a:gd name="T4" fmla="*/ 0 w 977"/>
                <a:gd name="T5" fmla="*/ 53 h 883"/>
                <a:gd name="T6" fmla="*/ 0 w 977"/>
                <a:gd name="T7" fmla="*/ 646 h 883"/>
                <a:gd name="T8" fmla="*/ 54 w 977"/>
                <a:gd name="T9" fmla="*/ 700 h 883"/>
                <a:gd name="T10" fmla="*/ 355 w 977"/>
                <a:gd name="T11" fmla="*/ 700 h 883"/>
                <a:gd name="T12" fmla="*/ 168 w 977"/>
                <a:gd name="T13" fmla="*/ 834 h 883"/>
                <a:gd name="T14" fmla="*/ 168 w 977"/>
                <a:gd name="T15" fmla="*/ 883 h 883"/>
                <a:gd name="T16" fmla="*/ 393 w 977"/>
                <a:gd name="T17" fmla="*/ 883 h 883"/>
                <a:gd name="T18" fmla="*/ 568 w 977"/>
                <a:gd name="T19" fmla="*/ 883 h 883"/>
                <a:gd name="T20" fmla="*/ 808 w 977"/>
                <a:gd name="T21" fmla="*/ 883 h 883"/>
                <a:gd name="T22" fmla="*/ 808 w 977"/>
                <a:gd name="T23" fmla="*/ 834 h 883"/>
                <a:gd name="T24" fmla="*/ 618 w 977"/>
                <a:gd name="T25" fmla="*/ 700 h 883"/>
                <a:gd name="T26" fmla="*/ 923 w 977"/>
                <a:gd name="T27" fmla="*/ 700 h 883"/>
                <a:gd name="T28" fmla="*/ 977 w 977"/>
                <a:gd name="T29" fmla="*/ 646 h 883"/>
                <a:gd name="T30" fmla="*/ 977 w 977"/>
                <a:gd name="T31" fmla="*/ 53 h 883"/>
                <a:gd name="T32" fmla="*/ 923 w 977"/>
                <a:gd name="T33" fmla="*/ 0 h 883"/>
                <a:gd name="T34" fmla="*/ 915 w 977"/>
                <a:gd name="T35" fmla="*/ 639 h 883"/>
                <a:gd name="T36" fmla="*/ 61 w 977"/>
                <a:gd name="T37" fmla="*/ 639 h 883"/>
                <a:gd name="T38" fmla="*/ 61 w 977"/>
                <a:gd name="T39" fmla="*/ 61 h 883"/>
                <a:gd name="T40" fmla="*/ 915 w 977"/>
                <a:gd name="T41" fmla="*/ 61 h 883"/>
                <a:gd name="T42" fmla="*/ 915 w 977"/>
                <a:gd name="T43" fmla="*/ 639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7" h="883">
                  <a:moveTo>
                    <a:pt x="923" y="0"/>
                  </a:moveTo>
                  <a:cubicBezTo>
                    <a:pt x="54" y="0"/>
                    <a:pt x="54" y="0"/>
                    <a:pt x="54" y="0"/>
                  </a:cubicBezTo>
                  <a:cubicBezTo>
                    <a:pt x="24" y="0"/>
                    <a:pt x="0" y="24"/>
                    <a:pt x="0" y="53"/>
                  </a:cubicBezTo>
                  <a:cubicBezTo>
                    <a:pt x="0" y="646"/>
                    <a:pt x="0" y="646"/>
                    <a:pt x="0" y="646"/>
                  </a:cubicBezTo>
                  <a:cubicBezTo>
                    <a:pt x="0" y="676"/>
                    <a:pt x="24" y="700"/>
                    <a:pt x="54" y="700"/>
                  </a:cubicBezTo>
                  <a:cubicBezTo>
                    <a:pt x="355" y="700"/>
                    <a:pt x="355" y="700"/>
                    <a:pt x="355" y="700"/>
                  </a:cubicBezTo>
                  <a:cubicBezTo>
                    <a:pt x="384" y="819"/>
                    <a:pt x="353" y="834"/>
                    <a:pt x="168" y="834"/>
                  </a:cubicBezTo>
                  <a:cubicBezTo>
                    <a:pt x="168" y="883"/>
                    <a:pt x="168" y="883"/>
                    <a:pt x="168" y="883"/>
                  </a:cubicBezTo>
                  <a:cubicBezTo>
                    <a:pt x="393" y="883"/>
                    <a:pt x="393" y="883"/>
                    <a:pt x="393" y="883"/>
                  </a:cubicBezTo>
                  <a:cubicBezTo>
                    <a:pt x="568" y="883"/>
                    <a:pt x="568" y="883"/>
                    <a:pt x="568" y="883"/>
                  </a:cubicBezTo>
                  <a:cubicBezTo>
                    <a:pt x="808" y="883"/>
                    <a:pt x="808" y="883"/>
                    <a:pt x="808" y="883"/>
                  </a:cubicBezTo>
                  <a:cubicBezTo>
                    <a:pt x="808" y="834"/>
                    <a:pt x="808" y="834"/>
                    <a:pt x="808" y="834"/>
                  </a:cubicBezTo>
                  <a:cubicBezTo>
                    <a:pt x="603" y="834"/>
                    <a:pt x="589" y="819"/>
                    <a:pt x="618" y="700"/>
                  </a:cubicBezTo>
                  <a:cubicBezTo>
                    <a:pt x="923" y="700"/>
                    <a:pt x="923" y="700"/>
                    <a:pt x="923" y="700"/>
                  </a:cubicBezTo>
                  <a:cubicBezTo>
                    <a:pt x="953" y="700"/>
                    <a:pt x="977" y="676"/>
                    <a:pt x="977" y="646"/>
                  </a:cubicBezTo>
                  <a:cubicBezTo>
                    <a:pt x="977" y="53"/>
                    <a:pt x="977" y="53"/>
                    <a:pt x="977" y="53"/>
                  </a:cubicBezTo>
                  <a:cubicBezTo>
                    <a:pt x="977" y="24"/>
                    <a:pt x="953" y="0"/>
                    <a:pt x="923" y="0"/>
                  </a:cubicBezTo>
                  <a:close/>
                  <a:moveTo>
                    <a:pt x="915" y="639"/>
                  </a:moveTo>
                  <a:cubicBezTo>
                    <a:pt x="61" y="639"/>
                    <a:pt x="61" y="639"/>
                    <a:pt x="61" y="639"/>
                  </a:cubicBezTo>
                  <a:cubicBezTo>
                    <a:pt x="61" y="61"/>
                    <a:pt x="61" y="61"/>
                    <a:pt x="61" y="61"/>
                  </a:cubicBezTo>
                  <a:cubicBezTo>
                    <a:pt x="915" y="61"/>
                    <a:pt x="915" y="61"/>
                    <a:pt x="915" y="61"/>
                  </a:cubicBezTo>
                  <a:lnTo>
                    <a:pt x="915" y="63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78" name="Rectangle 6"/>
            <p:cNvSpPr>
              <a:spLocks noChangeArrowheads="1"/>
            </p:cNvSpPr>
            <p:nvPr/>
          </p:nvSpPr>
          <p:spPr bwMode="auto">
            <a:xfrm>
              <a:off x="2331" y="1780"/>
              <a:ext cx="1078" cy="728"/>
            </a:xfrm>
            <a:prstGeom prst="rect">
              <a:avLst/>
            </a:prstGeom>
            <a:solidFill>
              <a:srgbClr val="4C4C4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79" name="Rectangle 7"/>
            <p:cNvSpPr>
              <a:spLocks noChangeArrowheads="1"/>
            </p:cNvSpPr>
            <p:nvPr/>
          </p:nvSpPr>
          <p:spPr bwMode="auto">
            <a:xfrm>
              <a:off x="2331" y="1780"/>
              <a:ext cx="1078" cy="110"/>
            </a:xfrm>
            <a:prstGeom prst="rect">
              <a:avLst/>
            </a:prstGeom>
            <a:solidFill>
              <a:srgbClr val="99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0" name="Oval 8"/>
            <p:cNvSpPr>
              <a:spLocks noChangeArrowheads="1"/>
            </p:cNvSpPr>
            <p:nvPr/>
          </p:nvSpPr>
          <p:spPr bwMode="auto">
            <a:xfrm>
              <a:off x="2358" y="1796"/>
              <a:ext cx="77" cy="77"/>
            </a:xfrm>
            <a:prstGeom prst="ellipse">
              <a:avLst/>
            </a:pr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1" name="Line 9"/>
            <p:cNvSpPr>
              <a:spLocks noChangeShapeType="1"/>
            </p:cNvSpPr>
            <p:nvPr/>
          </p:nvSpPr>
          <p:spPr bwMode="auto">
            <a:xfrm flipH="1">
              <a:off x="2379" y="1835"/>
              <a:ext cx="42" cy="0"/>
            </a:xfrm>
            <a:prstGeom prst="line">
              <a:avLst/>
            </a:prstGeom>
            <a:noFill/>
            <a:ln w="6350"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2" name="Line 10"/>
            <p:cNvSpPr>
              <a:spLocks noChangeShapeType="1"/>
            </p:cNvSpPr>
            <p:nvPr/>
          </p:nvSpPr>
          <p:spPr bwMode="auto">
            <a:xfrm>
              <a:off x="2412" y="1835"/>
              <a:ext cx="0" cy="0"/>
            </a:xfrm>
            <a:prstGeom prst="line">
              <a:avLst/>
            </a:prstGeom>
            <a:noFill/>
            <a:ln w="6350"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3" name="Freeform 11"/>
            <p:cNvSpPr>
              <a:spLocks/>
            </p:cNvSpPr>
            <p:nvPr/>
          </p:nvSpPr>
          <p:spPr bwMode="auto">
            <a:xfrm>
              <a:off x="2378" y="1819"/>
              <a:ext cx="17" cy="32"/>
            </a:xfrm>
            <a:custGeom>
              <a:avLst/>
              <a:gdLst>
                <a:gd name="T0" fmla="*/ 17 w 17"/>
                <a:gd name="T1" fmla="*/ 32 h 32"/>
                <a:gd name="T2" fmla="*/ 0 w 17"/>
                <a:gd name="T3" fmla="*/ 16 h 32"/>
                <a:gd name="T4" fmla="*/ 17 w 17"/>
                <a:gd name="T5" fmla="*/ 0 h 32"/>
              </a:gdLst>
              <a:ahLst/>
              <a:cxnLst>
                <a:cxn ang="0">
                  <a:pos x="T0" y="T1"/>
                </a:cxn>
                <a:cxn ang="0">
                  <a:pos x="T2" y="T3"/>
                </a:cxn>
                <a:cxn ang="0">
                  <a:pos x="T4" y="T5"/>
                </a:cxn>
              </a:cxnLst>
              <a:rect l="0" t="0" r="r" b="b"/>
              <a:pathLst>
                <a:path w="17" h="32">
                  <a:moveTo>
                    <a:pt x="17" y="32"/>
                  </a:moveTo>
                  <a:lnTo>
                    <a:pt x="0" y="16"/>
                  </a:lnTo>
                  <a:lnTo>
                    <a:pt x="17" y="0"/>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4" name="Rectangle 12"/>
            <p:cNvSpPr>
              <a:spLocks noChangeArrowheads="1"/>
            </p:cNvSpPr>
            <p:nvPr/>
          </p:nvSpPr>
          <p:spPr bwMode="auto">
            <a:xfrm>
              <a:off x="3338" y="1780"/>
              <a:ext cx="71" cy="65"/>
            </a:xfrm>
            <a:prstGeom prst="rect">
              <a:avLst/>
            </a:prstGeom>
            <a:solidFill>
              <a:srgbClr val="DD5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5" name="Line 13"/>
            <p:cNvSpPr>
              <a:spLocks noChangeShapeType="1"/>
            </p:cNvSpPr>
            <p:nvPr/>
          </p:nvSpPr>
          <p:spPr bwMode="auto">
            <a:xfrm>
              <a:off x="3358" y="1796"/>
              <a:ext cx="34" cy="34"/>
            </a:xfrm>
            <a:prstGeom prst="line">
              <a:avLst/>
            </a:prstGeom>
            <a:noFill/>
            <a:ln w="3175"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6" name="Line 14"/>
            <p:cNvSpPr>
              <a:spLocks noChangeShapeType="1"/>
            </p:cNvSpPr>
            <p:nvPr/>
          </p:nvSpPr>
          <p:spPr bwMode="auto">
            <a:xfrm flipH="1">
              <a:off x="3358" y="1796"/>
              <a:ext cx="34" cy="34"/>
            </a:xfrm>
            <a:prstGeom prst="line">
              <a:avLst/>
            </a:prstGeom>
            <a:noFill/>
            <a:ln w="3175"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7" name="Rectangle 15"/>
            <p:cNvSpPr>
              <a:spLocks noChangeArrowheads="1"/>
            </p:cNvSpPr>
            <p:nvPr/>
          </p:nvSpPr>
          <p:spPr bwMode="auto">
            <a:xfrm>
              <a:off x="2474" y="1807"/>
              <a:ext cx="824" cy="57"/>
            </a:xfrm>
            <a:prstGeom prst="rect">
              <a:avLst/>
            </a:pr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8" name="Freeform 16"/>
            <p:cNvSpPr>
              <a:spLocks/>
            </p:cNvSpPr>
            <p:nvPr/>
          </p:nvSpPr>
          <p:spPr bwMode="auto">
            <a:xfrm>
              <a:off x="2624" y="1981"/>
              <a:ext cx="464" cy="78"/>
            </a:xfrm>
            <a:custGeom>
              <a:avLst/>
              <a:gdLst>
                <a:gd name="T0" fmla="*/ 346 w 368"/>
                <a:gd name="T1" fmla="*/ 62 h 62"/>
                <a:gd name="T2" fmla="*/ 22 w 368"/>
                <a:gd name="T3" fmla="*/ 62 h 62"/>
                <a:gd name="T4" fmla="*/ 0 w 368"/>
                <a:gd name="T5" fmla="*/ 40 h 62"/>
                <a:gd name="T6" fmla="*/ 0 w 368"/>
                <a:gd name="T7" fmla="*/ 22 h 62"/>
                <a:gd name="T8" fmla="*/ 22 w 368"/>
                <a:gd name="T9" fmla="*/ 0 h 62"/>
                <a:gd name="T10" fmla="*/ 346 w 368"/>
                <a:gd name="T11" fmla="*/ 0 h 62"/>
                <a:gd name="T12" fmla="*/ 368 w 368"/>
                <a:gd name="T13" fmla="*/ 22 h 62"/>
                <a:gd name="T14" fmla="*/ 368 w 368"/>
                <a:gd name="T15" fmla="*/ 40 h 62"/>
                <a:gd name="T16" fmla="*/ 346 w 368"/>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62">
                  <a:moveTo>
                    <a:pt x="346" y="62"/>
                  </a:moveTo>
                  <a:cubicBezTo>
                    <a:pt x="22" y="62"/>
                    <a:pt x="22" y="62"/>
                    <a:pt x="22" y="62"/>
                  </a:cubicBezTo>
                  <a:cubicBezTo>
                    <a:pt x="10" y="62"/>
                    <a:pt x="0" y="52"/>
                    <a:pt x="0" y="40"/>
                  </a:cubicBezTo>
                  <a:cubicBezTo>
                    <a:pt x="0" y="22"/>
                    <a:pt x="0" y="22"/>
                    <a:pt x="0" y="22"/>
                  </a:cubicBezTo>
                  <a:cubicBezTo>
                    <a:pt x="0" y="10"/>
                    <a:pt x="10" y="0"/>
                    <a:pt x="22" y="0"/>
                  </a:cubicBezTo>
                  <a:cubicBezTo>
                    <a:pt x="346" y="0"/>
                    <a:pt x="346" y="0"/>
                    <a:pt x="346" y="0"/>
                  </a:cubicBezTo>
                  <a:cubicBezTo>
                    <a:pt x="358" y="0"/>
                    <a:pt x="368" y="10"/>
                    <a:pt x="368" y="22"/>
                  </a:cubicBezTo>
                  <a:cubicBezTo>
                    <a:pt x="368" y="40"/>
                    <a:pt x="368" y="40"/>
                    <a:pt x="368" y="40"/>
                  </a:cubicBezTo>
                  <a:cubicBezTo>
                    <a:pt x="368" y="52"/>
                    <a:pt x="358" y="62"/>
                    <a:pt x="346" y="62"/>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89" name="Freeform 17"/>
            <p:cNvSpPr>
              <a:spLocks/>
            </p:cNvSpPr>
            <p:nvPr/>
          </p:nvSpPr>
          <p:spPr bwMode="auto">
            <a:xfrm>
              <a:off x="246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1"/>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0" name="Freeform 18"/>
            <p:cNvSpPr>
              <a:spLocks/>
            </p:cNvSpPr>
            <p:nvPr/>
          </p:nvSpPr>
          <p:spPr bwMode="auto">
            <a:xfrm>
              <a:off x="280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9" y="61"/>
                    <a:pt x="0" y="51"/>
                    <a:pt x="0" y="39"/>
                  </a:cubicBezTo>
                  <a:cubicBezTo>
                    <a:pt x="0" y="22"/>
                    <a:pt x="0" y="22"/>
                    <a:pt x="0" y="22"/>
                  </a:cubicBezTo>
                  <a:cubicBezTo>
                    <a:pt x="0" y="10"/>
                    <a:pt x="9"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1" name="Freeform 19"/>
            <p:cNvSpPr>
              <a:spLocks/>
            </p:cNvSpPr>
            <p:nvPr/>
          </p:nvSpPr>
          <p:spPr bwMode="auto">
            <a:xfrm>
              <a:off x="3071" y="2242"/>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2"/>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2"/>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2" name="Freeform 20"/>
            <p:cNvSpPr>
              <a:spLocks/>
            </p:cNvSpPr>
            <p:nvPr/>
          </p:nvSpPr>
          <p:spPr bwMode="auto">
            <a:xfrm>
              <a:off x="2604" y="2060"/>
              <a:ext cx="258" cy="47"/>
            </a:xfrm>
            <a:custGeom>
              <a:avLst/>
              <a:gdLst>
                <a:gd name="T0" fmla="*/ 258 w 258"/>
                <a:gd name="T1" fmla="*/ 0 h 47"/>
                <a:gd name="T2" fmla="*/ 258 w 258"/>
                <a:gd name="T3" fmla="*/ 24 h 47"/>
                <a:gd name="T4" fmla="*/ 0 w 258"/>
                <a:gd name="T5" fmla="*/ 24 h 47"/>
                <a:gd name="T6" fmla="*/ 0 w 258"/>
                <a:gd name="T7" fmla="*/ 47 h 47"/>
              </a:gdLst>
              <a:ahLst/>
              <a:cxnLst>
                <a:cxn ang="0">
                  <a:pos x="T0" y="T1"/>
                </a:cxn>
                <a:cxn ang="0">
                  <a:pos x="T2" y="T3"/>
                </a:cxn>
                <a:cxn ang="0">
                  <a:pos x="T4" y="T5"/>
                </a:cxn>
                <a:cxn ang="0">
                  <a:pos x="T6" y="T7"/>
                </a:cxn>
              </a:cxnLst>
              <a:rect l="0" t="0" r="r" b="b"/>
              <a:pathLst>
                <a:path w="258" h="47">
                  <a:moveTo>
                    <a:pt x="258" y="0"/>
                  </a:moveTo>
                  <a:lnTo>
                    <a:pt x="258" y="24"/>
                  </a:lnTo>
                  <a:lnTo>
                    <a:pt x="0" y="24"/>
                  </a:lnTo>
                  <a:lnTo>
                    <a:pt x="0" y="47"/>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3" name="Freeform 21"/>
            <p:cNvSpPr>
              <a:spLocks/>
            </p:cNvSpPr>
            <p:nvPr/>
          </p:nvSpPr>
          <p:spPr bwMode="auto">
            <a:xfrm>
              <a:off x="2592" y="2103"/>
              <a:ext cx="23" cy="20"/>
            </a:xfrm>
            <a:custGeom>
              <a:avLst/>
              <a:gdLst>
                <a:gd name="T0" fmla="*/ 0 w 23"/>
                <a:gd name="T1" fmla="*/ 0 h 20"/>
                <a:gd name="T2" fmla="*/ 12 w 23"/>
                <a:gd name="T3" fmla="*/ 20 h 20"/>
                <a:gd name="T4" fmla="*/ 23 w 23"/>
                <a:gd name="T5" fmla="*/ 0 h 20"/>
                <a:gd name="T6" fmla="*/ 0 w 23"/>
                <a:gd name="T7" fmla="*/ 0 h 20"/>
              </a:gdLst>
              <a:ahLst/>
              <a:cxnLst>
                <a:cxn ang="0">
                  <a:pos x="T0" y="T1"/>
                </a:cxn>
                <a:cxn ang="0">
                  <a:pos x="T2" y="T3"/>
                </a:cxn>
                <a:cxn ang="0">
                  <a:pos x="T4" y="T5"/>
                </a:cxn>
                <a:cxn ang="0">
                  <a:pos x="T6" y="T7"/>
                </a:cxn>
              </a:cxnLst>
              <a:rect l="0" t="0" r="r" b="b"/>
              <a:pathLst>
                <a:path w="23" h="20">
                  <a:moveTo>
                    <a:pt x="0" y="0"/>
                  </a:moveTo>
                  <a:lnTo>
                    <a:pt x="12" y="20"/>
                  </a:lnTo>
                  <a:lnTo>
                    <a:pt x="23"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4" name="Freeform 22"/>
            <p:cNvSpPr>
              <a:spLocks/>
            </p:cNvSpPr>
            <p:nvPr/>
          </p:nvSpPr>
          <p:spPr bwMode="auto">
            <a:xfrm>
              <a:off x="2862" y="2060"/>
              <a:ext cx="81" cy="47"/>
            </a:xfrm>
            <a:custGeom>
              <a:avLst/>
              <a:gdLst>
                <a:gd name="T0" fmla="*/ 0 w 81"/>
                <a:gd name="T1" fmla="*/ 0 h 47"/>
                <a:gd name="T2" fmla="*/ 0 w 81"/>
                <a:gd name="T3" fmla="*/ 24 h 47"/>
                <a:gd name="T4" fmla="*/ 81 w 81"/>
                <a:gd name="T5" fmla="*/ 24 h 47"/>
                <a:gd name="T6" fmla="*/ 81 w 81"/>
                <a:gd name="T7" fmla="*/ 47 h 47"/>
              </a:gdLst>
              <a:ahLst/>
              <a:cxnLst>
                <a:cxn ang="0">
                  <a:pos x="T0" y="T1"/>
                </a:cxn>
                <a:cxn ang="0">
                  <a:pos x="T2" y="T3"/>
                </a:cxn>
                <a:cxn ang="0">
                  <a:pos x="T4" y="T5"/>
                </a:cxn>
                <a:cxn ang="0">
                  <a:pos x="T6" y="T7"/>
                </a:cxn>
              </a:cxnLst>
              <a:rect l="0" t="0" r="r" b="b"/>
              <a:pathLst>
                <a:path w="81" h="47">
                  <a:moveTo>
                    <a:pt x="0" y="0"/>
                  </a:moveTo>
                  <a:lnTo>
                    <a:pt x="0" y="24"/>
                  </a:lnTo>
                  <a:lnTo>
                    <a:pt x="81" y="24"/>
                  </a:lnTo>
                  <a:lnTo>
                    <a:pt x="81" y="47"/>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5" name="Freeform 23"/>
            <p:cNvSpPr>
              <a:spLocks/>
            </p:cNvSpPr>
            <p:nvPr/>
          </p:nvSpPr>
          <p:spPr bwMode="auto">
            <a:xfrm>
              <a:off x="2932" y="2103"/>
              <a:ext cx="22" cy="20"/>
            </a:xfrm>
            <a:custGeom>
              <a:avLst/>
              <a:gdLst>
                <a:gd name="T0" fmla="*/ 0 w 22"/>
                <a:gd name="T1" fmla="*/ 0 h 20"/>
                <a:gd name="T2" fmla="*/ 11 w 22"/>
                <a:gd name="T3" fmla="*/ 20 h 20"/>
                <a:gd name="T4" fmla="*/ 22 w 22"/>
                <a:gd name="T5" fmla="*/ 0 h 20"/>
                <a:gd name="T6" fmla="*/ 0 w 22"/>
                <a:gd name="T7" fmla="*/ 0 h 20"/>
              </a:gdLst>
              <a:ahLst/>
              <a:cxnLst>
                <a:cxn ang="0">
                  <a:pos x="T0" y="T1"/>
                </a:cxn>
                <a:cxn ang="0">
                  <a:pos x="T2" y="T3"/>
                </a:cxn>
                <a:cxn ang="0">
                  <a:pos x="T4" y="T5"/>
                </a:cxn>
                <a:cxn ang="0">
                  <a:pos x="T6" y="T7"/>
                </a:cxn>
              </a:cxnLst>
              <a:rect l="0" t="0" r="r" b="b"/>
              <a:pathLst>
                <a:path w="22" h="20">
                  <a:moveTo>
                    <a:pt x="0" y="0"/>
                  </a:moveTo>
                  <a:lnTo>
                    <a:pt x="11" y="20"/>
                  </a:lnTo>
                  <a:lnTo>
                    <a:pt x="22"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6" name="Freeform 24"/>
            <p:cNvSpPr>
              <a:spLocks/>
            </p:cNvSpPr>
            <p:nvPr/>
          </p:nvSpPr>
          <p:spPr bwMode="auto">
            <a:xfrm>
              <a:off x="3081" y="2174"/>
              <a:ext cx="137" cy="35"/>
            </a:xfrm>
            <a:custGeom>
              <a:avLst/>
              <a:gdLst>
                <a:gd name="T0" fmla="*/ 0 w 137"/>
                <a:gd name="T1" fmla="*/ 0 h 35"/>
                <a:gd name="T2" fmla="*/ 137 w 137"/>
                <a:gd name="T3" fmla="*/ 0 h 35"/>
                <a:gd name="T4" fmla="*/ 137 w 137"/>
                <a:gd name="T5" fmla="*/ 35 h 35"/>
              </a:gdLst>
              <a:ahLst/>
              <a:cxnLst>
                <a:cxn ang="0">
                  <a:pos x="T0" y="T1"/>
                </a:cxn>
                <a:cxn ang="0">
                  <a:pos x="T2" y="T3"/>
                </a:cxn>
                <a:cxn ang="0">
                  <a:pos x="T4" y="T5"/>
                </a:cxn>
              </a:cxnLst>
              <a:rect l="0" t="0" r="r" b="b"/>
              <a:pathLst>
                <a:path w="137" h="35">
                  <a:moveTo>
                    <a:pt x="0" y="0"/>
                  </a:moveTo>
                  <a:lnTo>
                    <a:pt x="137" y="0"/>
                  </a:lnTo>
                  <a:lnTo>
                    <a:pt x="137" y="35"/>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sp>
          <p:nvSpPr>
            <p:cNvPr id="197" name="Freeform 25"/>
            <p:cNvSpPr>
              <a:spLocks/>
            </p:cNvSpPr>
            <p:nvPr/>
          </p:nvSpPr>
          <p:spPr bwMode="auto">
            <a:xfrm>
              <a:off x="3207" y="2205"/>
              <a:ext cx="21" cy="19"/>
            </a:xfrm>
            <a:custGeom>
              <a:avLst/>
              <a:gdLst>
                <a:gd name="T0" fmla="*/ 0 w 21"/>
                <a:gd name="T1" fmla="*/ 0 h 19"/>
                <a:gd name="T2" fmla="*/ 11 w 21"/>
                <a:gd name="T3" fmla="*/ 19 h 19"/>
                <a:gd name="T4" fmla="*/ 21 w 21"/>
                <a:gd name="T5" fmla="*/ 0 h 19"/>
                <a:gd name="T6" fmla="*/ 0 w 21"/>
                <a:gd name="T7" fmla="*/ 0 h 19"/>
              </a:gdLst>
              <a:ahLst/>
              <a:cxnLst>
                <a:cxn ang="0">
                  <a:pos x="T0" y="T1"/>
                </a:cxn>
                <a:cxn ang="0">
                  <a:pos x="T2" y="T3"/>
                </a:cxn>
                <a:cxn ang="0">
                  <a:pos x="T4" y="T5"/>
                </a:cxn>
                <a:cxn ang="0">
                  <a:pos x="T6" y="T7"/>
                </a:cxn>
              </a:cxnLst>
              <a:rect l="0" t="0" r="r" b="b"/>
              <a:pathLst>
                <a:path w="21" h="19">
                  <a:moveTo>
                    <a:pt x="0" y="0"/>
                  </a:moveTo>
                  <a:lnTo>
                    <a:pt x="11" y="19"/>
                  </a:lnTo>
                  <a:lnTo>
                    <a:pt x="21"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B0F0"/>
                </a:solidFill>
              </a:endParaRPr>
            </a:p>
          </p:txBody>
        </p:sp>
      </p:grpSp>
      <p:sp>
        <p:nvSpPr>
          <p:cNvPr id="198" name="Rectangle 197"/>
          <p:cNvSpPr>
            <a:spLocks noChangeAspect="1"/>
          </p:cNvSpPr>
          <p:nvPr/>
        </p:nvSpPr>
        <p:spPr bwMode="auto">
          <a:xfrm>
            <a:off x="3779279" y="4620195"/>
            <a:ext cx="2800419" cy="816369"/>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algn="ctr" defTabSz="932597" fontAlgn="base">
              <a:lnSpc>
                <a:spcPct val="90000"/>
              </a:lnSpc>
              <a:spcBef>
                <a:spcPct val="0"/>
              </a:spcBef>
              <a:spcAft>
                <a:spcPts val="600"/>
              </a:spcAft>
            </a:pPr>
            <a:r>
              <a:rPr lang="en-US" sz="1200" dirty="0">
                <a:gradFill>
                  <a:gsLst>
                    <a:gs pos="0">
                      <a:schemeClr val="bg1"/>
                    </a:gs>
                    <a:gs pos="100000">
                      <a:schemeClr val="bg1"/>
                    </a:gs>
                  </a:gsLst>
                  <a:lin ang="5400000" scaled="1"/>
                </a:gradFill>
              </a:rPr>
              <a:t>Integrated development environment for Machine Learning </a:t>
            </a:r>
          </a:p>
        </p:txBody>
      </p:sp>
      <p:sp>
        <p:nvSpPr>
          <p:cNvPr id="199" name="Rectangle 198"/>
          <p:cNvSpPr>
            <a:spLocks noChangeAspect="1"/>
          </p:cNvSpPr>
          <p:nvPr/>
        </p:nvSpPr>
        <p:spPr bwMode="auto">
          <a:xfrm>
            <a:off x="4052394" y="3591248"/>
            <a:ext cx="1351588" cy="23726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algn="ctr" defTabSz="932597" fontAlgn="base">
              <a:lnSpc>
                <a:spcPct val="90000"/>
              </a:lnSpc>
              <a:spcBef>
                <a:spcPct val="0"/>
              </a:spcBef>
              <a:spcAft>
                <a:spcPts val="600"/>
              </a:spcAft>
            </a:pPr>
            <a:r>
              <a:rPr lang="en-US" sz="1020" dirty="0">
                <a:solidFill>
                  <a:srgbClr val="FFFFFF"/>
                </a:solidFill>
              </a:rPr>
              <a:t>ML STUDIO</a:t>
            </a:r>
          </a:p>
        </p:txBody>
      </p:sp>
      <p:cxnSp>
        <p:nvCxnSpPr>
          <p:cNvPr id="200" name="Straight Connector 199"/>
          <p:cNvCxnSpPr/>
          <p:nvPr/>
        </p:nvCxnSpPr>
        <p:spPr>
          <a:xfrm>
            <a:off x="3791134" y="4612665"/>
            <a:ext cx="27885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2873829" y="3561286"/>
            <a:ext cx="1178565"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a:off x="6332394" y="3544801"/>
            <a:ext cx="982806" cy="0"/>
          </a:xfrm>
          <a:prstGeom prst="straightConnector1">
            <a:avLst/>
          </a:prstGeom>
          <a:ln w="571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a:off x="8988131" y="3542714"/>
            <a:ext cx="982806" cy="0"/>
          </a:xfrm>
          <a:prstGeom prst="straightConnector1">
            <a:avLst/>
          </a:prstGeom>
          <a:ln w="571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p:nvPr/>
        </p:nvCxnSpPr>
        <p:spPr>
          <a:xfrm>
            <a:off x="8988131" y="5815135"/>
            <a:ext cx="982806" cy="0"/>
          </a:xfrm>
          <a:prstGeom prst="straightConnector1">
            <a:avLst/>
          </a:prstGeom>
          <a:ln w="571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flipH="1" flipV="1">
            <a:off x="8134309" y="4668305"/>
            <a:ext cx="1" cy="599556"/>
          </a:xfrm>
          <a:prstGeom prst="straightConnector1">
            <a:avLst/>
          </a:prstGeom>
          <a:ln w="571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8779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2760" y="1894386"/>
            <a:ext cx="4144108" cy="4247317"/>
          </a:xfrm>
          <a:prstGeom prst="rect">
            <a:avLst/>
          </a:prstGeom>
        </p:spPr>
        <p:txBody>
          <a:bodyPr wrap="square">
            <a:spAutoFit/>
          </a:bodyPr>
          <a:lstStyle/>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Fully managed cloud service</a:t>
            </a:r>
          </a:p>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Accessed via a browser</a:t>
            </a:r>
          </a:p>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Best in class machine learning algorithms </a:t>
            </a:r>
          </a:p>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Support for R/Python/SQL</a:t>
            </a:r>
          </a:p>
          <a:p>
            <a:pPr marL="342900" indent="-342900">
              <a:spcAft>
                <a:spcPts val="1800"/>
              </a:spcAft>
              <a:buClr>
                <a:srgbClr val="00A4EF"/>
              </a:buClr>
              <a:buFont typeface="Segoe UI Light" panose="020B0502040204020203" pitchFamily="34" charset="0"/>
              <a:buChar char="•"/>
            </a:pPr>
            <a:r>
              <a:rPr lang="en-US" sz="2000" dirty="0">
                <a:latin typeface="Segoe UI Light" panose="020B0502040204020203" pitchFamily="34" charset="0"/>
                <a:cs typeface="Segoe UI Light" panose="020B0502040204020203" pitchFamily="34" charset="0"/>
              </a:rPr>
              <a:t>Collaborative data science </a:t>
            </a:r>
            <a:endParaRPr lang="en-US" sz="2000" dirty="0" smtClean="0">
              <a:latin typeface="Segoe UI Light" panose="020B0502040204020203" pitchFamily="34" charset="0"/>
              <a:cs typeface="Segoe UI Light" panose="020B0502040204020203" pitchFamily="34" charset="0"/>
            </a:endParaRPr>
          </a:p>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Quickly </a:t>
            </a:r>
            <a:r>
              <a:rPr lang="en-US" sz="2000" dirty="0">
                <a:latin typeface="Segoe UI Light" panose="020B0502040204020203" pitchFamily="34" charset="0"/>
                <a:cs typeface="Segoe UI Light" panose="020B0502040204020203" pitchFamily="34" charset="0"/>
              </a:rPr>
              <a:t>deploy models as web </a:t>
            </a:r>
            <a:r>
              <a:rPr lang="en-US" sz="2000" dirty="0" smtClean="0">
                <a:latin typeface="Segoe UI Light" panose="020B0502040204020203" pitchFamily="34" charset="0"/>
                <a:cs typeface="Segoe UI Light" panose="020B0502040204020203" pitchFamily="34" charset="0"/>
              </a:rPr>
              <a:t>services</a:t>
            </a:r>
          </a:p>
          <a:p>
            <a:pPr marL="342900" indent="-342900">
              <a:spcAft>
                <a:spcPts val="1800"/>
              </a:spcAft>
              <a:buClr>
                <a:srgbClr val="00A4EF"/>
              </a:buClr>
              <a:buFont typeface="Segoe UI Light" panose="020B0502040204020203" pitchFamily="34" charset="0"/>
              <a:buChar char="•"/>
            </a:pPr>
            <a:r>
              <a:rPr lang="en-US" sz="2000" dirty="0" smtClean="0">
                <a:latin typeface="Segoe UI Light" panose="020B0502040204020203" pitchFamily="34" charset="0"/>
                <a:cs typeface="Segoe UI Light" panose="020B0502040204020203" pitchFamily="34" charset="0"/>
              </a:rPr>
              <a:t>Publish to a Gallery</a:t>
            </a:r>
            <a:endParaRPr lang="en-US" sz="2000" dirty="0">
              <a:latin typeface="Segoe UI Light" panose="020B0502040204020203" pitchFamily="34" charset="0"/>
              <a:cs typeface="Segoe UI Light" panose="020B0502040204020203" pitchFamily="34" charset="0"/>
            </a:endParaRPr>
          </a:p>
        </p:txBody>
      </p:sp>
      <p:sp>
        <p:nvSpPr>
          <p:cNvPr id="7" name="Rectangle 6"/>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What is Azure Machine Learning</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3"/>
          <a:stretch>
            <a:fillRect/>
          </a:stretch>
        </p:blipFill>
        <p:spPr>
          <a:xfrm>
            <a:off x="4543352" y="2297631"/>
            <a:ext cx="7323875" cy="3440825"/>
          </a:xfrm>
          <a:prstGeom prst="rect">
            <a:avLst/>
          </a:prstGeom>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r="4848"/>
          <a:stretch/>
        </p:blipFill>
        <p:spPr>
          <a:xfrm>
            <a:off x="10882051" y="141369"/>
            <a:ext cx="1167709" cy="1252330"/>
          </a:xfrm>
          <a:prstGeom prst="rect">
            <a:avLst/>
          </a:prstGeom>
        </p:spPr>
      </p:pic>
    </p:spTree>
    <p:extLst>
      <p:ext uri="{BB962C8B-B14F-4D97-AF65-F5344CB8AC3E}">
        <p14:creationId xmlns:p14="http://schemas.microsoft.com/office/powerpoint/2010/main" val="368069269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6D910AE1BEC64886A1ED3D29E5D513" ma:contentTypeVersion="0" ma:contentTypeDescription="Create a new document." ma:contentTypeScope="" ma:versionID="b990faa13a856988020618175e6f8e94">
  <xsd:schema xmlns:xsd="http://www.w3.org/2001/XMLSchema" xmlns:xs="http://www.w3.org/2001/XMLSchema" xmlns:p="http://schemas.microsoft.com/office/2006/metadata/properties" targetNamespace="http://schemas.microsoft.com/office/2006/metadata/properties" ma:root="true" ma:fieldsID="9095fd175ad1006cbff2c3dcdda1b6a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F28772-9015-4F44-803A-49A2E0879A8F}">
  <ds:schemaRefs>
    <ds:schemaRef ds:uri="http://schemas.openxmlformats.org/package/2006/metadata/core-properties"/>
    <ds:schemaRef ds:uri="http://www.w3.org/XML/1998/namespace"/>
    <ds:schemaRef ds:uri="http://purl.org/dc/elements/1.1/"/>
    <ds:schemaRef ds:uri="http://purl.org/dc/terms/"/>
    <ds:schemaRef ds:uri="http://schemas.microsoft.com/office/2006/documentManagement/types"/>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29D6FC12-9EFA-40E9-9D8A-7BDF9E5FB082}">
  <ds:schemaRefs>
    <ds:schemaRef ds:uri="http://schemas.microsoft.com/sharepoint/v3/contenttype/forms"/>
  </ds:schemaRefs>
</ds:datastoreItem>
</file>

<file path=customXml/itemProps3.xml><?xml version="1.0" encoding="utf-8"?>
<ds:datastoreItem xmlns:ds="http://schemas.openxmlformats.org/officeDocument/2006/customXml" ds:itemID="{6D746F82-159B-4815-9D8E-C0AEF3BD17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7401</TotalTime>
  <Words>3554</Words>
  <Application>Microsoft Office PowerPoint</Application>
  <PresentationFormat>Widescreen</PresentationFormat>
  <Paragraphs>362</Paragraphs>
  <Slides>23</Slides>
  <Notes>23</Notes>
  <HiddenSlides>3</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Microsoft Azure Machine Learning</vt:lpstr>
      <vt:lpstr>What is Machine Learning (ML)</vt:lpstr>
      <vt:lpstr>What is Machine Learning (ML)</vt:lpstr>
      <vt:lpstr>What is Machine Learning (ML)</vt:lpstr>
      <vt:lpstr>Why now?</vt:lpstr>
      <vt:lpstr>Machine Learning Process Model</vt:lpstr>
      <vt:lpstr>What is Azure Machine Learning</vt:lpstr>
      <vt:lpstr>What is Azure Machine Learning</vt:lpstr>
      <vt:lpstr>What is Azure Machine Learning</vt:lpstr>
      <vt:lpstr>Our Scenario</vt:lpstr>
      <vt:lpstr>Azure ML Studio Demo</vt:lpstr>
      <vt:lpstr>Sign Up for a Microsoft Account</vt:lpstr>
      <vt:lpstr>Sign Up for Azure Free Trial</vt:lpstr>
      <vt:lpstr>Azure ML Freemium Version</vt:lpstr>
      <vt:lpstr>Azure ML Gallery Experiment</vt:lpstr>
      <vt:lpstr>Azure Data Journeys</vt:lpstr>
      <vt:lpstr>PowerPoint Presentation</vt:lpstr>
      <vt:lpstr>PowerPoint Presentation</vt:lpstr>
      <vt:lpstr>PowerPoint Presentation</vt:lpstr>
      <vt:lpstr>PowerPoint Presentation</vt:lpstr>
      <vt:lpstr>PowerPoint Presentation</vt:lpstr>
      <vt:lpstr>Next Steps</vt:lpstr>
      <vt:lpstr>Thanks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Azure Machine Learning</dc:title>
  <dc:creator>Amy Nicholson</dc:creator>
  <cp:lastModifiedBy>Amy Nicholson</cp:lastModifiedBy>
  <cp:revision>187</cp:revision>
  <dcterms:created xsi:type="dcterms:W3CDTF">2014-11-25T09:24:38Z</dcterms:created>
  <dcterms:modified xsi:type="dcterms:W3CDTF">2015-05-07T08:59:14Z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0x010100846D910AE1BEC64886A1ED3D29E5D513</vt:lpwstr>
  </property>
</Properties>
</file>