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 id="2147483676" r:id="rId3"/>
  </p:sldMasterIdLst>
  <p:notesMasterIdLst>
    <p:notesMasterId r:id="rId18"/>
  </p:notesMasterIdLst>
  <p:sldIdLst>
    <p:sldId id="256" r:id="rId4"/>
    <p:sldId id="257" r:id="rId5"/>
    <p:sldId id="258" r:id="rId6"/>
    <p:sldId id="259" r:id="rId7"/>
    <p:sldId id="260" r:id="rId8"/>
    <p:sldId id="270" r:id="rId9"/>
    <p:sldId id="262" r:id="rId10"/>
    <p:sldId id="268" r:id="rId11"/>
    <p:sldId id="264" r:id="rId12"/>
    <p:sldId id="265" r:id="rId13"/>
    <p:sldId id="269" r:id="rId14"/>
    <p:sldId id="271" r:id="rId15"/>
    <p:sldId id="266"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9" autoAdjust="0"/>
    <p:restoredTop sz="94660"/>
  </p:normalViewPr>
  <p:slideViewPr>
    <p:cSldViewPr snapToGrid="0">
      <p:cViewPr varScale="1">
        <p:scale>
          <a:sx n="87" d="100"/>
          <a:sy n="87" d="100"/>
        </p:scale>
        <p:origin x="60" y="5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684B6-0317-42C6-859F-856183EB97E6}" type="datetimeFigureOut">
              <a:rPr lang="en-GB" smtClean="0"/>
              <a:t>12/06/2015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93390A-E4E2-4B70-AF1E-53A05940C608}" type="slidenum">
              <a:rPr lang="en-GB" smtClean="0"/>
              <a:t>‹#›</a:t>
            </a:fld>
            <a:endParaRPr lang="en-GB"/>
          </a:p>
        </p:txBody>
      </p:sp>
    </p:spTree>
    <p:extLst>
      <p:ext uri="{BB962C8B-B14F-4D97-AF65-F5344CB8AC3E}">
        <p14:creationId xmlns:p14="http://schemas.microsoft.com/office/powerpoint/2010/main" val="2470103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 Technical Evangelists in DX.</a:t>
            </a:r>
          </a:p>
          <a:p>
            <a:endParaRPr lang="en-US" dirty="0" smtClean="0"/>
          </a:p>
          <a:p>
            <a:r>
              <a:rPr lang="en-US" dirty="0" smtClean="0"/>
              <a:t>Agenda: </a:t>
            </a:r>
          </a:p>
          <a:p>
            <a:r>
              <a:rPr lang="en-US" dirty="0" smtClean="0"/>
              <a:t>- Introduction into MAML and where does it sit in terms of our cloud services</a:t>
            </a:r>
          </a:p>
          <a:p>
            <a:r>
              <a:rPr lang="en-US" dirty="0" smtClean="0"/>
              <a:t>- look a generic data science process model</a:t>
            </a:r>
          </a:p>
          <a:p>
            <a:r>
              <a:rPr lang="en-US" dirty="0" smtClean="0"/>
              <a:t>- define a scenario used for our demo; </a:t>
            </a:r>
          </a:p>
          <a:p>
            <a:r>
              <a:rPr lang="en-US" dirty="0" smtClean="0"/>
              <a:t>- short Demo: introducing the ML Studio</a:t>
            </a:r>
          </a:p>
          <a:p>
            <a:r>
              <a:rPr lang="en-US" dirty="0"/>
              <a:t/>
            </a:r>
            <a:br>
              <a:rPr lang="en-US" dirty="0"/>
            </a:b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859289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Face API</a:t>
            </a:r>
            <a:r>
              <a:rPr lang="en-GB" baseline="0" dirty="0" smtClean="0"/>
              <a:t> available in the Azure Machine Learning Gallery</a:t>
            </a:r>
          </a:p>
          <a:p>
            <a:endParaRPr lang="en-GB" baseline="0" dirty="0" smtClean="0"/>
          </a:p>
          <a:p>
            <a:r>
              <a:rPr lang="en-GB" baseline="0" dirty="0" smtClean="0"/>
              <a:t>Originally code named Project Oxford, Microsoft have released a variety of APIs such as Face Detection, Language Understanding Services, speech recognition etc.</a:t>
            </a:r>
          </a:p>
          <a:p>
            <a:endParaRPr lang="en-GB" baseline="0" dirty="0" smtClean="0"/>
          </a:p>
          <a:p>
            <a:r>
              <a:rPr lang="en-GB" baseline="0" dirty="0" smtClean="0"/>
              <a:t>I want to show you very quickly some of the functionality of the Face API and how easy it is so sign up for … DEMO</a:t>
            </a:r>
            <a:endParaRPr lang="en-GB" dirty="0"/>
          </a:p>
        </p:txBody>
      </p:sp>
      <p:sp>
        <p:nvSpPr>
          <p:cNvPr id="4" name="Slide Number Placeholder 3"/>
          <p:cNvSpPr>
            <a:spLocks noGrp="1"/>
          </p:cNvSpPr>
          <p:nvPr>
            <p:ph type="sldNum" sz="quarter" idx="10"/>
          </p:nvPr>
        </p:nvSpPr>
        <p:spPr/>
        <p:txBody>
          <a:bodyPr/>
          <a:lstStyle/>
          <a:p>
            <a:fld id="{5F6A690B-E4DE-4A20-BF88-3E376FAD4049}" type="slidenum">
              <a:rPr lang="en-GB" smtClean="0"/>
              <a:t>10</a:t>
            </a:fld>
            <a:endParaRPr lang="en-GB"/>
          </a:p>
        </p:txBody>
      </p:sp>
    </p:spTree>
    <p:extLst>
      <p:ext uri="{BB962C8B-B14F-4D97-AF65-F5344CB8AC3E}">
        <p14:creationId xmlns:p14="http://schemas.microsoft.com/office/powerpoint/2010/main" val="2069415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Machine Learning APIs now available</a:t>
            </a:r>
            <a:r>
              <a:rPr lang="en-GB" baseline="0" dirty="0" smtClean="0"/>
              <a:t> in the Microsoft Azure Machine Learning Gallery</a:t>
            </a:r>
          </a:p>
          <a:p>
            <a:r>
              <a:rPr lang="en-GB" baseline="0" dirty="0" smtClean="0"/>
              <a:t>These API are powerful tools/APIs and SDKs that can help you create very intelligent applications </a:t>
            </a:r>
          </a:p>
          <a:p>
            <a:endParaRPr lang="en-GB" baseline="0" dirty="0" smtClean="0"/>
          </a:p>
          <a:p>
            <a:r>
              <a:rPr lang="en-GB" baseline="0" dirty="0" smtClean="0"/>
              <a:t>Some of these APIs were announced at //BUILD at the end of last month so lets take a look at an example of these APIs in action</a:t>
            </a:r>
            <a:endParaRPr lang="en-GB" dirty="0" smtClean="0"/>
          </a:p>
        </p:txBody>
      </p:sp>
      <p:sp>
        <p:nvSpPr>
          <p:cNvPr id="4" name="Slide Number Placeholder 3"/>
          <p:cNvSpPr>
            <a:spLocks noGrp="1"/>
          </p:cNvSpPr>
          <p:nvPr>
            <p:ph type="sldNum" sz="quarter" idx="10"/>
          </p:nvPr>
        </p:nvSpPr>
        <p:spPr/>
        <p:txBody>
          <a:bodyPr/>
          <a:lstStyle/>
          <a:p>
            <a:fld id="{63EC819A-73A5-4832-BB20-88796821780F}" type="slidenum">
              <a:rPr lang="en-GB">
                <a:solidFill>
                  <a:prstClr val="black"/>
                </a:solidFill>
              </a:rPr>
              <a:pPr/>
              <a:t>11</a:t>
            </a:fld>
            <a:endParaRPr lang="en-GB">
              <a:solidFill>
                <a:prstClr val="black"/>
              </a:solidFill>
            </a:endParaRPr>
          </a:p>
        </p:txBody>
      </p:sp>
    </p:spTree>
    <p:extLst>
      <p:ext uri="{BB962C8B-B14F-4D97-AF65-F5344CB8AC3E}">
        <p14:creationId xmlns:p14="http://schemas.microsoft.com/office/powerpoint/2010/main" val="3398412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Aim:</a:t>
            </a:r>
            <a:r>
              <a:rPr lang="en-US" baseline="0" dirty="0" smtClean="0"/>
              <a:t> to show the power of prediction through Azure ML in very little time and in-depth knowledge needed</a:t>
            </a:r>
          </a:p>
          <a:p>
            <a:r>
              <a:rPr lang="en-US" baseline="0" dirty="0" smtClean="0"/>
              <a:t>Whole process -&gt; creation to publishing a model as a web service in a short period of time</a:t>
            </a:r>
          </a:p>
          <a:p>
            <a:endParaRPr lang="en-US" baseline="0" dirty="0" smtClean="0"/>
          </a:p>
          <a:p>
            <a:r>
              <a:rPr lang="en-US" baseline="0" dirty="0" smtClean="0"/>
              <a:t>Objective: will a flight be delayed or not given some flight and weather details</a:t>
            </a:r>
          </a:p>
          <a:p>
            <a:endParaRPr lang="en-US" baseline="0" dirty="0" smtClean="0"/>
          </a:p>
          <a:p>
            <a:r>
              <a:rPr lang="en-US" baseline="0" dirty="0" smtClean="0"/>
              <a:t>Two datasets will be needed and joined</a:t>
            </a:r>
          </a:p>
          <a:p>
            <a:endParaRPr lang="en-US" baseline="0" dirty="0" smtClean="0"/>
          </a:p>
          <a:p>
            <a:r>
              <a:rPr lang="en-US" baseline="0" dirty="0" smtClean="0"/>
              <a:t>Scenario = form of supervised learning </a:t>
            </a:r>
          </a:p>
          <a:p>
            <a:r>
              <a:rPr lang="en-US" baseline="0" dirty="0" smtClean="0"/>
              <a:t>We have previous data and the label or considered correct answer we can train our model on</a:t>
            </a:r>
          </a:p>
          <a:p>
            <a:endParaRPr lang="en-US" baseline="0" dirty="0" smtClean="0"/>
          </a:p>
          <a:p>
            <a:r>
              <a:rPr lang="en-US" baseline="0" dirty="0" smtClean="0"/>
              <a:t>Also a binary classification problem</a:t>
            </a:r>
          </a:p>
          <a:p>
            <a:r>
              <a:rPr lang="en-US" baseline="0" dirty="0" smtClean="0"/>
              <a:t>Historical data to predict flight delayed or not</a:t>
            </a:r>
          </a:p>
          <a:p>
            <a:r>
              <a:rPr lang="en-US" baseline="0" dirty="0" smtClean="0"/>
              <a:t>Yes or no / 1 or 0</a:t>
            </a:r>
          </a:p>
          <a:p>
            <a:endParaRPr lang="en-US" baseline="0" dirty="0" smtClean="0"/>
          </a:p>
          <a:p>
            <a:r>
              <a:rPr lang="en-US" baseline="0" dirty="0" smtClean="0"/>
              <a:t>Finally a web service will be produced that we can query with flight and weather data to gain a prediction</a:t>
            </a:r>
            <a:endParaRPr lang="en-US" dirty="0" smtClean="0"/>
          </a:p>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920187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my</a:t>
            </a:r>
            <a:r>
              <a:rPr lang="en-US" baseline="0" dirty="0" smtClean="0"/>
              <a:t> recommended next steps for you guys is to</a:t>
            </a:r>
          </a:p>
          <a:p>
            <a:r>
              <a:rPr lang="en-US" baseline="0" dirty="0" smtClean="0"/>
              <a:t>Explore the other data services mentioned that are available on Azure, remember machine learning may only be one part of an end to end scenario</a:t>
            </a:r>
          </a:p>
          <a:p>
            <a:endParaRPr lang="en-US" baseline="0" dirty="0" smtClean="0"/>
          </a:p>
          <a:p>
            <a:r>
              <a:rPr lang="en-US" baseline="0" dirty="0" smtClean="0"/>
              <a:t>To get deeper in the Azure ML studio use the provided lab guide (will show details on next slide) and also check out some of the experiments people have already created in the gallery</a:t>
            </a:r>
          </a:p>
          <a:p>
            <a:endParaRPr lang="en-US" baseline="0" dirty="0" smtClean="0"/>
          </a:p>
          <a:p>
            <a:r>
              <a:rPr lang="en-US" baseline="0" dirty="0" smtClean="0"/>
              <a:t>Finally think of the CRISP-DM model, the best starting point is to think of scenarios where machine learning can help you enhance an application, a service, a business process etc.</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297960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your time and here are some useful links to help you get started </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356355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sz="1200" b="0" kern="1200" baseline="0" dirty="0" smtClean="0">
                <a:solidFill>
                  <a:schemeClr val="tx1"/>
                </a:solidFill>
                <a:effectLst/>
                <a:latin typeface="Segoe UI Light" pitchFamily="34" charset="0"/>
                <a:ea typeface="+mn-ea"/>
                <a:cs typeface="+mn-cs"/>
              </a:rPr>
              <a:t>Machine Learning is a term that is not widely understood, </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b="0" kern="1200" baseline="0" dirty="0" smtClean="0">
                <a:solidFill>
                  <a:schemeClr val="tx1"/>
                </a:solidFill>
                <a:effectLst/>
                <a:latin typeface="Segoe UI Light" pitchFamily="34" charset="0"/>
                <a:ea typeface="+mn-ea"/>
                <a:cs typeface="+mn-cs"/>
              </a:rPr>
              <a:t>Some think it is artificial intelligence or robotics or any number of things. </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b="0" kern="1200" baseline="0" dirty="0" smtClean="0">
                <a:solidFill>
                  <a:schemeClr val="tx1"/>
                </a:solidFill>
                <a:effectLst/>
                <a:latin typeface="Segoe UI Light" pitchFamily="34" charset="0"/>
                <a:ea typeface="+mn-ea"/>
                <a:cs typeface="+mn-cs"/>
              </a:rPr>
              <a:t>It’s helpful to start with how Microsoft thinks of machine learning. Machine learning means computers that become smarter with experience. What do we mean by </a:t>
            </a:r>
            <a:r>
              <a:rPr lang="en-US" sz="1200" b="1" kern="1200" baseline="0" dirty="0" smtClean="0">
                <a:solidFill>
                  <a:schemeClr val="tx1"/>
                </a:solidFill>
                <a:effectLst/>
                <a:latin typeface="Segoe UI Light" pitchFamily="34" charset="0"/>
                <a:ea typeface="+mn-ea"/>
                <a:cs typeface="+mn-cs"/>
              </a:rPr>
              <a:t>experience</a:t>
            </a:r>
            <a:r>
              <a:rPr lang="en-US" sz="1200" b="0" kern="1200" baseline="0" dirty="0" smtClean="0">
                <a:solidFill>
                  <a:schemeClr val="tx1"/>
                </a:solidFill>
                <a:effectLst/>
                <a:latin typeface="Segoe UI Light" pitchFamily="34" charset="0"/>
                <a:ea typeface="+mn-ea"/>
                <a:cs typeface="+mn-cs"/>
              </a:rPr>
              <a:t>? </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b="0" kern="1200" baseline="0" dirty="0" smtClean="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1200" b="0" kern="1200" baseline="0" dirty="0" smtClean="0">
                <a:solidFill>
                  <a:schemeClr val="tx1"/>
                </a:solidFill>
                <a:effectLst/>
                <a:latin typeface="Segoe UI Light" pitchFamily="34" charset="0"/>
                <a:ea typeface="+mn-ea"/>
                <a:cs typeface="+mn-cs"/>
              </a:rPr>
              <a:t>Experience is past data + human input. And that </a:t>
            </a:r>
            <a:r>
              <a:rPr lang="en-US" sz="1200" b="1" kern="1200" baseline="0" dirty="0" smtClean="0">
                <a:solidFill>
                  <a:schemeClr val="tx1"/>
                </a:solidFill>
                <a:effectLst/>
                <a:latin typeface="Segoe UI Light" pitchFamily="34" charset="0"/>
                <a:ea typeface="+mn-ea"/>
                <a:cs typeface="+mn-cs"/>
              </a:rPr>
              <a:t>past data </a:t>
            </a:r>
            <a:r>
              <a:rPr lang="en-US" sz="1200" b="0" kern="1200" baseline="0" dirty="0" smtClean="0">
                <a:solidFill>
                  <a:schemeClr val="tx1"/>
                </a:solidFill>
                <a:effectLst/>
                <a:latin typeface="Segoe UI Light" pitchFamily="34" charset="0"/>
                <a:ea typeface="+mn-ea"/>
                <a:cs typeface="+mn-cs"/>
              </a:rPr>
              <a:t>is often huge – </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b="0" kern="1200" baseline="0" dirty="0" smtClean="0">
                <a:solidFill>
                  <a:schemeClr val="tx1"/>
                </a:solidFill>
                <a:effectLst/>
                <a:latin typeface="Segoe UI Light" pitchFamily="34" charset="0"/>
                <a:ea typeface="+mn-ea"/>
                <a:cs typeface="+mn-cs"/>
              </a:rPr>
              <a:t>the quantity of data is doubling about every 18 months and that’s only increasing from here. </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b="0" kern="1200" baseline="0" dirty="0" smtClean="0">
                <a:solidFill>
                  <a:schemeClr val="tx1"/>
                </a:solidFill>
                <a:effectLst/>
                <a:latin typeface="Segoe UI Light" pitchFamily="34" charset="0"/>
                <a:ea typeface="+mn-ea"/>
                <a:cs typeface="+mn-cs"/>
              </a:rPr>
              <a:t>Computers can consider far more variables than a human making the same decision. </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b="0" kern="1200" baseline="0" dirty="0" smtClean="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1200" b="0" kern="1200" baseline="0" dirty="0" smtClean="0">
                <a:solidFill>
                  <a:schemeClr val="tx1"/>
                </a:solidFill>
                <a:effectLst/>
                <a:latin typeface="Segoe UI Light" pitchFamily="34" charset="0"/>
                <a:ea typeface="+mn-ea"/>
                <a:cs typeface="+mn-cs"/>
              </a:rPr>
              <a:t>And what do we mean by </a:t>
            </a:r>
            <a:r>
              <a:rPr lang="en-US" sz="1200" b="1" kern="1200" baseline="0" dirty="0" smtClean="0">
                <a:solidFill>
                  <a:schemeClr val="tx1"/>
                </a:solidFill>
                <a:effectLst/>
                <a:latin typeface="Segoe UI Light" pitchFamily="34" charset="0"/>
                <a:ea typeface="+mn-ea"/>
                <a:cs typeface="+mn-cs"/>
              </a:rPr>
              <a:t>human input</a:t>
            </a:r>
            <a:r>
              <a:rPr lang="en-US" sz="1200" b="0" kern="1200" baseline="0" dirty="0" smtClean="0">
                <a:solidFill>
                  <a:schemeClr val="tx1"/>
                </a:solidFill>
                <a:effectLst/>
                <a:latin typeface="Segoe UI Light" pitchFamily="34" charset="0"/>
                <a:ea typeface="+mn-ea"/>
                <a:cs typeface="+mn-cs"/>
              </a:rPr>
              <a:t>? Human input takes two forms – the input of the user who is either communicating that the output is what they are looking to see or not. In the case that it’s not, the machine can either self-adjust to deliver better results moving forward or the advanced analytic developer or data scientist can make those changes to the model.</a:t>
            </a: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B105EF71-489A-4A10-9186-1119E30C5A38}" type="slidenum">
              <a:rPr lang="en-GB" smtClean="0">
                <a:solidFill>
                  <a:prstClr val="black"/>
                </a:solidFill>
              </a:rPr>
              <a:pPr/>
              <a:t>2</a:t>
            </a:fld>
            <a:endParaRPr lang="en-GB">
              <a:solidFill>
                <a:prstClr val="black"/>
              </a:solidFill>
            </a:endParaRPr>
          </a:p>
        </p:txBody>
      </p:sp>
    </p:spTree>
    <p:extLst>
      <p:ext uri="{BB962C8B-B14F-4D97-AF65-F5344CB8AC3E}">
        <p14:creationId xmlns:p14="http://schemas.microsoft.com/office/powerpoint/2010/main" val="2502048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dirty="0" err="1" smtClean="0"/>
              <a:t>Envirohack</a:t>
            </a:r>
            <a:r>
              <a:rPr lang="en-GB" baseline="0" dirty="0" smtClean="0"/>
              <a:t> event example, monitoring/predicting certain situations in the environment (jellyfish, climate, solar panel usage)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Predicting when things go wrong – predictive maintenance (</a:t>
            </a:r>
            <a:r>
              <a:rPr lang="en-GB" baseline="0" dirty="0" err="1" smtClean="0"/>
              <a:t>Thyssen</a:t>
            </a:r>
            <a:r>
              <a:rPr lang="en-GB" baseline="0" dirty="0" smtClean="0"/>
              <a:t> Krupp)</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Bioscience (breast cancer etc.)</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Retail – amazon shopping basket, recommendation engines etc.</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Credit card fraud, banking, hedge funds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Natural user interfaces (HCI) skype translator, Kinect, sign language example </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GB" dirty="0"/>
          </a:p>
        </p:txBody>
      </p:sp>
      <p:sp>
        <p:nvSpPr>
          <p:cNvPr id="4" name="Slide Number Placeholder 3"/>
          <p:cNvSpPr>
            <a:spLocks noGrp="1"/>
          </p:cNvSpPr>
          <p:nvPr>
            <p:ph type="sldNum" sz="quarter" idx="10"/>
          </p:nvPr>
        </p:nvSpPr>
        <p:spPr/>
        <p:txBody>
          <a:bodyPr/>
          <a:lstStyle/>
          <a:p>
            <a:fld id="{B105EF71-489A-4A10-9186-1119E30C5A38}" type="slidenum">
              <a:rPr lang="en-GB" smtClean="0">
                <a:solidFill>
                  <a:prstClr val="black"/>
                </a:solidFill>
              </a:rPr>
              <a:pPr/>
              <a:t>3</a:t>
            </a:fld>
            <a:endParaRPr lang="en-GB">
              <a:solidFill>
                <a:prstClr val="black"/>
              </a:solidFill>
            </a:endParaRPr>
          </a:p>
        </p:txBody>
      </p:sp>
    </p:spTree>
    <p:extLst>
      <p:ext uri="{BB962C8B-B14F-4D97-AF65-F5344CB8AC3E}">
        <p14:creationId xmlns:p14="http://schemas.microsoft.com/office/powerpoint/2010/main" val="3936460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why now?</a:t>
            </a:r>
          </a:p>
          <a:p>
            <a:endParaRPr lang="en-US" dirty="0" smtClean="0"/>
          </a:p>
          <a:p>
            <a:r>
              <a:rPr lang="en-US" dirty="0" smtClean="0"/>
              <a:t>In</a:t>
            </a:r>
            <a:r>
              <a:rPr lang="en-US" baseline="0" dirty="0" smtClean="0"/>
              <a:t> the past many algorithms quite old, however had to be simplified to actually be usable, now this is no longer a problem and complex algorithms can be used. This is because of 3 factors</a:t>
            </a:r>
          </a:p>
          <a:p>
            <a:endParaRPr lang="en-US" baseline="0" dirty="0" smtClean="0"/>
          </a:p>
          <a:p>
            <a:r>
              <a:rPr lang="en-US" baseline="0" dirty="0" smtClean="0"/>
              <a:t>One, we can use the power of the cloud and borrow the compute power and storage from there</a:t>
            </a:r>
          </a:p>
          <a:p>
            <a:endParaRPr lang="en-US" baseline="0" dirty="0" smtClean="0"/>
          </a:p>
          <a:p>
            <a:r>
              <a:rPr lang="en-US" baseline="0" dirty="0" smtClean="0"/>
              <a:t>Agility/ease of use – rapidly prototyping, Being able to train these models in a shorter amount of time </a:t>
            </a:r>
          </a:p>
          <a:p>
            <a:endParaRPr lang="en-US" baseline="0" dirty="0" smtClean="0"/>
          </a:p>
          <a:p>
            <a:r>
              <a:rPr lang="en-US" baseline="0" dirty="0" smtClean="0"/>
              <a:t>And the easily available data to sufficiently train these models. Connected devices </a:t>
            </a:r>
          </a:p>
          <a:p>
            <a:endParaRPr lang="en-US" baseline="0" dirty="0" smtClean="0"/>
          </a:p>
          <a:p>
            <a:r>
              <a:rPr lang="en-US" baseline="0" dirty="0" smtClean="0"/>
              <a:t>This has allowed for machine learning to be operationalized  and available to everyone to produce intelligent applications </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937871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elegance of the solution is in its simplicity – something that has been lacking in the machine learning space</a:t>
            </a:r>
          </a:p>
          <a:p>
            <a:endParaRPr lang="en-US" baseline="0" dirty="0" smtClean="0"/>
          </a:p>
          <a:p>
            <a:r>
              <a:rPr lang="en-US" baseline="0" dirty="0" smtClean="0"/>
              <a:t>The first issue many enterprises face is data ingestion. With the cloud, you can bring in data sources with the ease of a drop down or drop your on-premises data set into the built in storage space. Users can then model in our development environment – Machine Learning Studio </a:t>
            </a:r>
          </a:p>
          <a:p>
            <a:r>
              <a:rPr lang="en-US" baseline="0" dirty="0" smtClean="0"/>
              <a:t>where we’re offering R, Python and SQLite as first class citizens in addition to our world-class Microsoft algorithms. </a:t>
            </a:r>
          </a:p>
          <a:p>
            <a:endParaRPr lang="en-US" baseline="0" dirty="0" smtClean="0"/>
          </a:p>
          <a:p>
            <a:r>
              <a:rPr lang="en-US" baseline="0" dirty="0" smtClean="0"/>
              <a:t>The second issue – and often the primary one – is putting finished work into production in a way others can use. Client devices, websites, mobile applications, excel spreadsheets you name it anything that supports HTTP requests.</a:t>
            </a:r>
          </a:p>
          <a:p>
            <a:r>
              <a:rPr lang="en-US" baseline="0" dirty="0" smtClean="0"/>
              <a:t>We’ve heard from many data scientists that they model in R on a Linux stack but then have to hand over their work to developers who need to translate that into another language to actually make it work. </a:t>
            </a:r>
          </a:p>
          <a:p>
            <a:r>
              <a:rPr lang="en-US" baseline="0" dirty="0" smtClean="0"/>
              <a:t>This time consuming and unnecessary process has been eliminated with our system, as the model is with a click transformed into a web service end-point that can run over any data, anywhere and connect to any solution or client. </a:t>
            </a:r>
          </a:p>
          <a:p>
            <a:endParaRPr lang="en-US" baseline="0" dirty="0" smtClean="0"/>
          </a:p>
          <a:p>
            <a:r>
              <a:rPr lang="en-US" baseline="0" dirty="0" smtClean="0"/>
              <a:t>Next, not only can this model be put into production for your company, it can be made available for the world on our Machine Learning Marketplace. Microsoft hosts your solution and markets it for you, while you have the freedom to brand and monetize as you see fit.</a:t>
            </a:r>
          </a:p>
          <a:p>
            <a:endParaRPr lang="en-US" baseline="0" dirty="0" smtClean="0"/>
          </a:p>
          <a:p>
            <a:endParaRPr lang="en-US" dirty="0" smtClean="0"/>
          </a:p>
          <a:p>
            <a:pPr marL="0" indent="0">
              <a:buFontTx/>
              <a:buNone/>
            </a:pPr>
            <a:r>
              <a:rPr lang="en-US" dirty="0" smtClean="0"/>
              <a:t/>
            </a:r>
            <a:br>
              <a:rPr lang="en-US" dirty="0" smtClean="0"/>
            </a:br>
            <a:endParaRPr lang="en-US" dirty="0" smtClean="0"/>
          </a:p>
          <a:p>
            <a:pPr marL="171450" indent="-171450">
              <a:buFontTx/>
              <a:buChar char="-"/>
            </a:pP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82518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Browser:</a:t>
            </a:r>
            <a:r>
              <a:rPr lang="en-GB" baseline="0" dirty="0" smtClean="0"/>
              <a:t> www.azure.microsoft.com</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Document: http://1drv.ms/1CjzW2f</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3EC819A-73A5-4832-BB20-88796821780F}" type="slidenum">
              <a:rPr lang="en-GB" smtClean="0">
                <a:solidFill>
                  <a:prstClr val="black"/>
                </a:solidFill>
              </a:rPr>
              <a:pPr/>
              <a:t>6</a:t>
            </a:fld>
            <a:endParaRPr lang="en-GB">
              <a:solidFill>
                <a:prstClr val="black"/>
              </a:solidFill>
            </a:endParaRPr>
          </a:p>
        </p:txBody>
      </p:sp>
    </p:spTree>
    <p:extLst>
      <p:ext uri="{BB962C8B-B14F-4D97-AF65-F5344CB8AC3E}">
        <p14:creationId xmlns:p14="http://schemas.microsoft.com/office/powerpoint/2010/main" val="3372652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Aim:</a:t>
            </a:r>
            <a:r>
              <a:rPr lang="en-US" baseline="0" dirty="0" smtClean="0"/>
              <a:t> to show the power of prediction through Azure ML in very little time and in-depth knowledge needed</a:t>
            </a:r>
          </a:p>
          <a:p>
            <a:r>
              <a:rPr lang="en-US" baseline="0" dirty="0" smtClean="0"/>
              <a:t>Whole process -&gt; creation to publishing a model as a web service in a short period of time</a:t>
            </a:r>
          </a:p>
          <a:p>
            <a:endParaRPr lang="en-US" baseline="0" dirty="0" smtClean="0"/>
          </a:p>
          <a:p>
            <a:r>
              <a:rPr lang="en-US" baseline="0" dirty="0" smtClean="0"/>
              <a:t>Objective: will a flight be delayed or not given some flight and weather details</a:t>
            </a:r>
          </a:p>
          <a:p>
            <a:endParaRPr lang="en-US" baseline="0" dirty="0" smtClean="0"/>
          </a:p>
          <a:p>
            <a:r>
              <a:rPr lang="en-US" baseline="0" dirty="0" smtClean="0"/>
              <a:t>Two datasets will be needed and joined</a:t>
            </a:r>
          </a:p>
          <a:p>
            <a:endParaRPr lang="en-US" baseline="0" dirty="0" smtClean="0"/>
          </a:p>
          <a:p>
            <a:r>
              <a:rPr lang="en-US" baseline="0" dirty="0" smtClean="0"/>
              <a:t>Scenario = form of supervised learning </a:t>
            </a:r>
          </a:p>
          <a:p>
            <a:r>
              <a:rPr lang="en-US" baseline="0" dirty="0" smtClean="0"/>
              <a:t>We have previous data and the label or considered correct answer we can train our model on</a:t>
            </a:r>
          </a:p>
          <a:p>
            <a:endParaRPr lang="en-US" baseline="0" dirty="0" smtClean="0"/>
          </a:p>
          <a:p>
            <a:r>
              <a:rPr lang="en-US" baseline="0" dirty="0" smtClean="0"/>
              <a:t>Also a binary classification problem</a:t>
            </a:r>
          </a:p>
          <a:p>
            <a:r>
              <a:rPr lang="en-US" baseline="0" dirty="0" smtClean="0"/>
              <a:t>Historical data to predict flight delayed or not</a:t>
            </a:r>
          </a:p>
          <a:p>
            <a:r>
              <a:rPr lang="en-US" baseline="0" dirty="0" smtClean="0"/>
              <a:t>Yes or no / 1 or 0</a:t>
            </a:r>
          </a:p>
          <a:p>
            <a:endParaRPr lang="en-US" baseline="0" dirty="0" smtClean="0"/>
          </a:p>
          <a:p>
            <a:r>
              <a:rPr lang="en-US" baseline="0" dirty="0" smtClean="0"/>
              <a:t>Finally a web service will be produced that we can query with flight and weather data to gain a prediction</a:t>
            </a:r>
            <a:endParaRPr lang="en-US" dirty="0" smtClean="0"/>
          </a:p>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75645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Machine Learning APIs now available</a:t>
            </a:r>
            <a:r>
              <a:rPr lang="en-GB" baseline="0" dirty="0" smtClean="0"/>
              <a:t> in the Microsoft Azure Machine Learning Gallery</a:t>
            </a:r>
          </a:p>
          <a:p>
            <a:r>
              <a:rPr lang="en-GB" baseline="0" dirty="0" smtClean="0"/>
              <a:t>These API are powerful tools/APIs and SDKs that can help you create very intelligent applications </a:t>
            </a:r>
          </a:p>
          <a:p>
            <a:endParaRPr lang="en-GB" baseline="0" dirty="0" smtClean="0"/>
          </a:p>
          <a:p>
            <a:r>
              <a:rPr lang="en-GB" baseline="0" dirty="0" smtClean="0"/>
              <a:t>Some of these APIs were announced at //BUILD at the end of last month so lets take a look at an example of these APIs in action</a:t>
            </a:r>
            <a:endParaRPr lang="en-GB" dirty="0" smtClean="0"/>
          </a:p>
        </p:txBody>
      </p:sp>
      <p:sp>
        <p:nvSpPr>
          <p:cNvPr id="4" name="Slide Number Placeholder 3"/>
          <p:cNvSpPr>
            <a:spLocks noGrp="1"/>
          </p:cNvSpPr>
          <p:nvPr>
            <p:ph type="sldNum" sz="quarter" idx="10"/>
          </p:nvPr>
        </p:nvSpPr>
        <p:spPr/>
        <p:txBody>
          <a:bodyPr/>
          <a:lstStyle/>
          <a:p>
            <a:fld id="{63EC819A-73A5-4832-BB20-88796821780F}" type="slidenum">
              <a:rPr lang="en-GB" smtClean="0">
                <a:solidFill>
                  <a:prstClr val="black"/>
                </a:solidFill>
              </a:rPr>
              <a:pPr/>
              <a:t>8</a:t>
            </a:fld>
            <a:endParaRPr lang="en-GB">
              <a:solidFill>
                <a:prstClr val="black"/>
              </a:solidFill>
            </a:endParaRPr>
          </a:p>
        </p:txBody>
      </p:sp>
    </p:spTree>
    <p:extLst>
      <p:ext uri="{BB962C8B-B14F-4D97-AF65-F5344CB8AC3E}">
        <p14:creationId xmlns:p14="http://schemas.microsoft.com/office/powerpoint/2010/main" val="4157189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How-old.net </a:t>
            </a:r>
          </a:p>
          <a:p>
            <a:r>
              <a:rPr lang="en-GB" dirty="0" smtClean="0"/>
              <a:t>Day</a:t>
            </a:r>
            <a:r>
              <a:rPr lang="en-GB" baseline="0" dirty="0" smtClean="0"/>
              <a:t> 2 Keynote at the //BUILD developer conference</a:t>
            </a:r>
          </a:p>
          <a:p>
            <a:r>
              <a:rPr lang="en-GB" baseline="0" dirty="0" smtClean="0"/>
              <a:t>the site went viral on social media – something like 300 million image have been uploaded and analysed on the site</a:t>
            </a:r>
          </a:p>
          <a:p>
            <a:endParaRPr lang="en-GB" baseline="0" dirty="0" smtClean="0"/>
          </a:p>
          <a:p>
            <a:r>
              <a:rPr lang="en-GB" baseline="0" dirty="0" smtClean="0"/>
              <a:t>This site allows you to enter a picture of a person and it will estimate your gender and age, so I tried it out</a:t>
            </a:r>
          </a:p>
          <a:p>
            <a:endParaRPr lang="en-GB" baseline="0" dirty="0" smtClean="0"/>
          </a:p>
          <a:p>
            <a:r>
              <a:rPr lang="en-GB" baseline="0" dirty="0" smtClean="0"/>
              <a:t>Although lots of people got varying results it actually predicted very well for me. I am female and I am actually 24 in December, so not too bad!</a:t>
            </a:r>
          </a:p>
          <a:p>
            <a:endParaRPr lang="en-GB" baseline="0" dirty="0" smtClean="0"/>
          </a:p>
          <a:p>
            <a:r>
              <a:rPr lang="en-GB" baseline="0" dirty="0" smtClean="0"/>
              <a:t>Now the functionality behind this app includes many of the data services we mentioned on the previous slides, stream analytics, power BI and also …</a:t>
            </a:r>
          </a:p>
        </p:txBody>
      </p:sp>
      <p:sp>
        <p:nvSpPr>
          <p:cNvPr id="4" name="Slide Number Placeholder 3"/>
          <p:cNvSpPr>
            <a:spLocks noGrp="1"/>
          </p:cNvSpPr>
          <p:nvPr>
            <p:ph type="sldNum" sz="quarter" idx="10"/>
          </p:nvPr>
        </p:nvSpPr>
        <p:spPr/>
        <p:txBody>
          <a:bodyPr/>
          <a:lstStyle/>
          <a:p>
            <a:fld id="{54DA720A-A29C-40FA-93C9-875CCA641E83}" type="slidenum">
              <a:rPr lang="en-GB" smtClean="0">
                <a:solidFill>
                  <a:prstClr val="black"/>
                </a:solidFill>
              </a:rPr>
              <a:pPr/>
              <a:t>9</a:t>
            </a:fld>
            <a:endParaRPr lang="en-GB">
              <a:solidFill>
                <a:prstClr val="black"/>
              </a:solidFill>
            </a:endParaRPr>
          </a:p>
        </p:txBody>
      </p:sp>
    </p:spTree>
    <p:extLst>
      <p:ext uri="{BB962C8B-B14F-4D97-AF65-F5344CB8AC3E}">
        <p14:creationId xmlns:p14="http://schemas.microsoft.com/office/powerpoint/2010/main" val="1066006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B4AB375-B22F-4DBC-8A0A-3999B146201E}" type="datetimeFigureOut">
              <a:rPr lang="en-GB" smtClean="0"/>
              <a:t>12/06/2015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51D957-AD9E-4B6B-A0A4-DB8571EC9AF0}" type="slidenum">
              <a:rPr lang="en-GB" smtClean="0"/>
              <a:t>‹#›</a:t>
            </a:fld>
            <a:endParaRPr lang="en-GB"/>
          </a:p>
        </p:txBody>
      </p:sp>
    </p:spTree>
    <p:extLst>
      <p:ext uri="{BB962C8B-B14F-4D97-AF65-F5344CB8AC3E}">
        <p14:creationId xmlns:p14="http://schemas.microsoft.com/office/powerpoint/2010/main" val="13799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B4AB375-B22F-4DBC-8A0A-3999B146201E}" type="datetimeFigureOut">
              <a:rPr lang="en-GB" smtClean="0"/>
              <a:t>12/06/2015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51D957-AD9E-4B6B-A0A4-DB8571EC9AF0}" type="slidenum">
              <a:rPr lang="en-GB" smtClean="0"/>
              <a:t>‹#›</a:t>
            </a:fld>
            <a:endParaRPr lang="en-GB"/>
          </a:p>
        </p:txBody>
      </p:sp>
    </p:spTree>
    <p:extLst>
      <p:ext uri="{BB962C8B-B14F-4D97-AF65-F5344CB8AC3E}">
        <p14:creationId xmlns:p14="http://schemas.microsoft.com/office/powerpoint/2010/main" val="522224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B4AB375-B22F-4DBC-8A0A-3999B146201E}" type="datetimeFigureOut">
              <a:rPr lang="en-GB" smtClean="0"/>
              <a:t>12/06/2015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51D957-AD9E-4B6B-A0A4-DB8571EC9AF0}" type="slidenum">
              <a:rPr lang="en-GB" smtClean="0"/>
              <a:t>‹#›</a:t>
            </a:fld>
            <a:endParaRPr lang="en-GB"/>
          </a:p>
        </p:txBody>
      </p:sp>
    </p:spTree>
    <p:extLst>
      <p:ext uri="{BB962C8B-B14F-4D97-AF65-F5344CB8AC3E}">
        <p14:creationId xmlns:p14="http://schemas.microsoft.com/office/powerpoint/2010/main" val="648619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400199288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EB7485A-BE62-4EF1-9888-A2D86A0CFD64}" type="datetimeFigureOut">
              <a:rPr lang="en-GB" smtClean="0">
                <a:solidFill>
                  <a:prstClr val="black">
                    <a:tint val="75000"/>
                  </a:prstClr>
                </a:solidFill>
              </a:rPr>
              <a:pPr/>
              <a:t>12/06/2015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216044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EB7485A-BE62-4EF1-9888-A2D86A0CFD64}" type="datetimeFigureOut">
              <a:rPr lang="en-GB" smtClean="0">
                <a:solidFill>
                  <a:prstClr val="black">
                    <a:tint val="75000"/>
                  </a:prstClr>
                </a:solidFill>
              </a:rPr>
              <a:pPr/>
              <a:t>12/06/2015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4181770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B7485A-BE62-4EF1-9888-A2D86A0CFD64}" type="datetimeFigureOut">
              <a:rPr lang="en-GB" smtClean="0">
                <a:solidFill>
                  <a:prstClr val="black">
                    <a:tint val="75000"/>
                  </a:prstClr>
                </a:solidFill>
              </a:rPr>
              <a:pPr/>
              <a:t>12/06/2015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7521687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EB7485A-BE62-4EF1-9888-A2D86A0CFD64}" type="datetimeFigureOut">
              <a:rPr lang="en-GB" smtClean="0">
                <a:solidFill>
                  <a:prstClr val="black">
                    <a:tint val="75000"/>
                  </a:prstClr>
                </a:solidFill>
              </a:rPr>
              <a:pPr/>
              <a:t>12/06/2015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4351481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EB7485A-BE62-4EF1-9888-A2D86A0CFD64}" type="datetimeFigureOut">
              <a:rPr lang="en-GB" smtClean="0">
                <a:solidFill>
                  <a:prstClr val="black">
                    <a:tint val="75000"/>
                  </a:prstClr>
                </a:solidFill>
              </a:rPr>
              <a:pPr/>
              <a:t>12/06/2015</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7580174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EB7485A-BE62-4EF1-9888-A2D86A0CFD64}" type="datetimeFigureOut">
              <a:rPr lang="en-GB" smtClean="0">
                <a:solidFill>
                  <a:prstClr val="black">
                    <a:tint val="75000"/>
                  </a:prstClr>
                </a:solidFill>
              </a:rPr>
              <a:pPr/>
              <a:t>12/06/2015</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81568602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B7485A-BE62-4EF1-9888-A2D86A0CFD64}" type="datetimeFigureOut">
              <a:rPr lang="en-GB" smtClean="0">
                <a:solidFill>
                  <a:prstClr val="black">
                    <a:tint val="75000"/>
                  </a:prstClr>
                </a:solidFill>
              </a:rPr>
              <a:pPr/>
              <a:t>12/06/2015</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4173041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B4AB375-B22F-4DBC-8A0A-3999B146201E}" type="datetimeFigureOut">
              <a:rPr lang="en-GB" smtClean="0"/>
              <a:t>12/06/2015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51D957-AD9E-4B6B-A0A4-DB8571EC9AF0}" type="slidenum">
              <a:rPr lang="en-GB" smtClean="0"/>
              <a:t>‹#›</a:t>
            </a:fld>
            <a:endParaRPr lang="en-GB"/>
          </a:p>
        </p:txBody>
      </p:sp>
    </p:spTree>
    <p:extLst>
      <p:ext uri="{BB962C8B-B14F-4D97-AF65-F5344CB8AC3E}">
        <p14:creationId xmlns:p14="http://schemas.microsoft.com/office/powerpoint/2010/main" val="29910521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B7485A-BE62-4EF1-9888-A2D86A0CFD64}" type="datetimeFigureOut">
              <a:rPr lang="en-GB" smtClean="0">
                <a:solidFill>
                  <a:prstClr val="black">
                    <a:tint val="75000"/>
                  </a:prstClr>
                </a:solidFill>
              </a:rPr>
              <a:pPr/>
              <a:t>12/06/2015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51391865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B7485A-BE62-4EF1-9888-A2D86A0CFD64}" type="datetimeFigureOut">
              <a:rPr lang="en-GB" smtClean="0">
                <a:solidFill>
                  <a:prstClr val="black">
                    <a:tint val="75000"/>
                  </a:prstClr>
                </a:solidFill>
              </a:rPr>
              <a:pPr/>
              <a:t>12/06/2015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7143838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EB7485A-BE62-4EF1-9888-A2D86A0CFD64}" type="datetimeFigureOut">
              <a:rPr lang="en-GB" smtClean="0">
                <a:solidFill>
                  <a:prstClr val="black">
                    <a:tint val="75000"/>
                  </a:prstClr>
                </a:solidFill>
              </a:rPr>
              <a:pPr/>
              <a:t>12/06/2015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7949817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EB7485A-BE62-4EF1-9888-A2D86A0CFD64}" type="datetimeFigureOut">
              <a:rPr lang="en-GB" smtClean="0">
                <a:solidFill>
                  <a:prstClr val="black">
                    <a:tint val="75000"/>
                  </a:prstClr>
                </a:solidFill>
              </a:rPr>
              <a:pPr/>
              <a:t>12/06/2015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34902587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247953008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22689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EB7485A-BE62-4EF1-9888-A2D86A0CFD64}" type="datetimeFigureOut">
              <a:rPr lang="en-GB" smtClean="0">
                <a:solidFill>
                  <a:prstClr val="black">
                    <a:tint val="75000"/>
                  </a:prstClr>
                </a:solidFill>
              </a:rPr>
              <a:pPr/>
              <a:t>12/06/2015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936350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EB7485A-BE62-4EF1-9888-A2D86A0CFD64}" type="datetimeFigureOut">
              <a:rPr lang="en-GB" smtClean="0">
                <a:solidFill>
                  <a:prstClr val="black">
                    <a:tint val="75000"/>
                  </a:prstClr>
                </a:solidFill>
              </a:rPr>
              <a:pPr/>
              <a:t>12/06/2015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6621427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B7485A-BE62-4EF1-9888-A2D86A0CFD64}" type="datetimeFigureOut">
              <a:rPr lang="en-GB" smtClean="0">
                <a:solidFill>
                  <a:prstClr val="black">
                    <a:tint val="75000"/>
                  </a:prstClr>
                </a:solidFill>
              </a:rPr>
              <a:pPr/>
              <a:t>12/06/2015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0098538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EB7485A-BE62-4EF1-9888-A2D86A0CFD64}" type="datetimeFigureOut">
              <a:rPr lang="en-GB" smtClean="0">
                <a:solidFill>
                  <a:prstClr val="black">
                    <a:tint val="75000"/>
                  </a:prstClr>
                </a:solidFill>
              </a:rPr>
              <a:pPr/>
              <a:t>12/06/2015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308755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4AB375-B22F-4DBC-8A0A-3999B146201E}" type="datetimeFigureOut">
              <a:rPr lang="en-GB" smtClean="0"/>
              <a:t>12/06/2015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51D957-AD9E-4B6B-A0A4-DB8571EC9AF0}" type="slidenum">
              <a:rPr lang="en-GB" smtClean="0"/>
              <a:t>‹#›</a:t>
            </a:fld>
            <a:endParaRPr lang="en-GB"/>
          </a:p>
        </p:txBody>
      </p:sp>
    </p:spTree>
    <p:extLst>
      <p:ext uri="{BB962C8B-B14F-4D97-AF65-F5344CB8AC3E}">
        <p14:creationId xmlns:p14="http://schemas.microsoft.com/office/powerpoint/2010/main" val="21500274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EB7485A-BE62-4EF1-9888-A2D86A0CFD64}" type="datetimeFigureOut">
              <a:rPr lang="en-GB" smtClean="0">
                <a:solidFill>
                  <a:prstClr val="black">
                    <a:tint val="75000"/>
                  </a:prstClr>
                </a:solidFill>
              </a:rPr>
              <a:pPr/>
              <a:t>12/06/2015</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42641579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EB7485A-BE62-4EF1-9888-A2D86A0CFD64}" type="datetimeFigureOut">
              <a:rPr lang="en-GB" smtClean="0">
                <a:solidFill>
                  <a:prstClr val="black">
                    <a:tint val="75000"/>
                  </a:prstClr>
                </a:solidFill>
              </a:rPr>
              <a:pPr/>
              <a:t>12/06/2015</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441548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B7485A-BE62-4EF1-9888-A2D86A0CFD64}" type="datetimeFigureOut">
              <a:rPr lang="en-GB" smtClean="0">
                <a:solidFill>
                  <a:prstClr val="black">
                    <a:tint val="75000"/>
                  </a:prstClr>
                </a:solidFill>
              </a:rPr>
              <a:pPr/>
              <a:t>12/06/2015</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763337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B7485A-BE62-4EF1-9888-A2D86A0CFD64}" type="datetimeFigureOut">
              <a:rPr lang="en-GB" smtClean="0">
                <a:solidFill>
                  <a:prstClr val="black">
                    <a:tint val="75000"/>
                  </a:prstClr>
                </a:solidFill>
              </a:rPr>
              <a:pPr/>
              <a:t>12/06/2015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9075445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B7485A-BE62-4EF1-9888-A2D86A0CFD64}" type="datetimeFigureOut">
              <a:rPr lang="en-GB" smtClean="0">
                <a:solidFill>
                  <a:prstClr val="black">
                    <a:tint val="75000"/>
                  </a:prstClr>
                </a:solidFill>
              </a:rPr>
              <a:pPr/>
              <a:t>12/06/2015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1110582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EB7485A-BE62-4EF1-9888-A2D86A0CFD64}" type="datetimeFigureOut">
              <a:rPr lang="en-GB" smtClean="0">
                <a:solidFill>
                  <a:prstClr val="black">
                    <a:tint val="75000"/>
                  </a:prstClr>
                </a:solidFill>
              </a:rPr>
              <a:pPr/>
              <a:t>12/06/2015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67019604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EB7485A-BE62-4EF1-9888-A2D86A0CFD64}" type="datetimeFigureOut">
              <a:rPr lang="en-GB" smtClean="0">
                <a:solidFill>
                  <a:prstClr val="black">
                    <a:tint val="75000"/>
                  </a:prstClr>
                </a:solidFill>
              </a:rPr>
              <a:pPr/>
              <a:t>12/06/2015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0411381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298558798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072469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B4AB375-B22F-4DBC-8A0A-3999B146201E}" type="datetimeFigureOut">
              <a:rPr lang="en-GB" smtClean="0"/>
              <a:t>12/06/2015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951D957-AD9E-4B6B-A0A4-DB8571EC9AF0}" type="slidenum">
              <a:rPr lang="en-GB" smtClean="0"/>
              <a:t>‹#›</a:t>
            </a:fld>
            <a:endParaRPr lang="en-GB"/>
          </a:p>
        </p:txBody>
      </p:sp>
    </p:spTree>
    <p:extLst>
      <p:ext uri="{BB962C8B-B14F-4D97-AF65-F5344CB8AC3E}">
        <p14:creationId xmlns:p14="http://schemas.microsoft.com/office/powerpoint/2010/main" val="265346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B4AB375-B22F-4DBC-8A0A-3999B146201E}" type="datetimeFigureOut">
              <a:rPr lang="en-GB" smtClean="0"/>
              <a:t>12/06/2015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951D957-AD9E-4B6B-A0A4-DB8571EC9AF0}" type="slidenum">
              <a:rPr lang="en-GB" smtClean="0"/>
              <a:t>‹#›</a:t>
            </a:fld>
            <a:endParaRPr lang="en-GB"/>
          </a:p>
        </p:txBody>
      </p:sp>
    </p:spTree>
    <p:extLst>
      <p:ext uri="{BB962C8B-B14F-4D97-AF65-F5344CB8AC3E}">
        <p14:creationId xmlns:p14="http://schemas.microsoft.com/office/powerpoint/2010/main" val="3390396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B4AB375-B22F-4DBC-8A0A-3999B146201E}" type="datetimeFigureOut">
              <a:rPr lang="en-GB" smtClean="0"/>
              <a:t>12/06/2015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951D957-AD9E-4B6B-A0A4-DB8571EC9AF0}" type="slidenum">
              <a:rPr lang="en-GB" smtClean="0"/>
              <a:t>‹#›</a:t>
            </a:fld>
            <a:endParaRPr lang="en-GB"/>
          </a:p>
        </p:txBody>
      </p:sp>
    </p:spTree>
    <p:extLst>
      <p:ext uri="{BB962C8B-B14F-4D97-AF65-F5344CB8AC3E}">
        <p14:creationId xmlns:p14="http://schemas.microsoft.com/office/powerpoint/2010/main" val="3550006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4AB375-B22F-4DBC-8A0A-3999B146201E}" type="datetimeFigureOut">
              <a:rPr lang="en-GB" smtClean="0"/>
              <a:t>12/06/2015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951D957-AD9E-4B6B-A0A4-DB8571EC9AF0}" type="slidenum">
              <a:rPr lang="en-GB" smtClean="0"/>
              <a:t>‹#›</a:t>
            </a:fld>
            <a:endParaRPr lang="en-GB"/>
          </a:p>
        </p:txBody>
      </p:sp>
    </p:spTree>
    <p:extLst>
      <p:ext uri="{BB962C8B-B14F-4D97-AF65-F5344CB8AC3E}">
        <p14:creationId xmlns:p14="http://schemas.microsoft.com/office/powerpoint/2010/main" val="2467709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4AB375-B22F-4DBC-8A0A-3999B146201E}" type="datetimeFigureOut">
              <a:rPr lang="en-GB" smtClean="0"/>
              <a:t>12/06/2015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951D957-AD9E-4B6B-A0A4-DB8571EC9AF0}" type="slidenum">
              <a:rPr lang="en-GB" smtClean="0"/>
              <a:t>‹#›</a:t>
            </a:fld>
            <a:endParaRPr lang="en-GB"/>
          </a:p>
        </p:txBody>
      </p:sp>
    </p:spTree>
    <p:extLst>
      <p:ext uri="{BB962C8B-B14F-4D97-AF65-F5344CB8AC3E}">
        <p14:creationId xmlns:p14="http://schemas.microsoft.com/office/powerpoint/2010/main" val="3344071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4AB375-B22F-4DBC-8A0A-3999B146201E}" type="datetimeFigureOut">
              <a:rPr lang="en-GB" smtClean="0"/>
              <a:t>12/06/2015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951D957-AD9E-4B6B-A0A4-DB8571EC9AF0}" type="slidenum">
              <a:rPr lang="en-GB" smtClean="0"/>
              <a:t>‹#›</a:t>
            </a:fld>
            <a:endParaRPr lang="en-GB"/>
          </a:p>
        </p:txBody>
      </p:sp>
    </p:spTree>
    <p:extLst>
      <p:ext uri="{BB962C8B-B14F-4D97-AF65-F5344CB8AC3E}">
        <p14:creationId xmlns:p14="http://schemas.microsoft.com/office/powerpoint/2010/main" val="355460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4AB375-B22F-4DBC-8A0A-3999B146201E}" type="datetimeFigureOut">
              <a:rPr lang="en-GB" smtClean="0"/>
              <a:t>12/06/2015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51D957-AD9E-4B6B-A0A4-DB8571EC9AF0}" type="slidenum">
              <a:rPr lang="en-GB" smtClean="0"/>
              <a:t>‹#›</a:t>
            </a:fld>
            <a:endParaRPr lang="en-GB"/>
          </a:p>
        </p:txBody>
      </p:sp>
    </p:spTree>
    <p:extLst>
      <p:ext uri="{BB962C8B-B14F-4D97-AF65-F5344CB8AC3E}">
        <p14:creationId xmlns:p14="http://schemas.microsoft.com/office/powerpoint/2010/main" val="2329388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B7485A-BE62-4EF1-9888-A2D86A0CFD64}" type="datetimeFigureOut">
              <a:rPr lang="en-GB" smtClean="0">
                <a:solidFill>
                  <a:prstClr val="black">
                    <a:tint val="75000"/>
                  </a:prstClr>
                </a:solidFill>
              </a:rPr>
              <a:pPr/>
              <a:t>12/06/2015</a:t>
            </a:fld>
            <a:endParaRPr lang="en-GB">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3527878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B7485A-BE62-4EF1-9888-A2D86A0CFD64}" type="datetimeFigureOut">
              <a:rPr lang="en-GB" smtClean="0">
                <a:solidFill>
                  <a:prstClr val="black">
                    <a:tint val="75000"/>
                  </a:prstClr>
                </a:solidFill>
              </a:rPr>
              <a:pPr/>
              <a:t>12/06/2015</a:t>
            </a:fld>
            <a:endParaRPr lang="en-GB">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47756195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hyperlink" Target="http://1drv.ms/1CjzW2f" TargetMode="Externa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hyperlink" Target="https://gallery.azureml.net/" TargetMode="External"/><Relationship Id="rId3" Type="http://schemas.openxmlformats.org/officeDocument/2006/relationships/image" Target="../media/image23.jpeg"/><Relationship Id="rId7" Type="http://schemas.openxmlformats.org/officeDocument/2006/relationships/hyperlink" Target="https://studio.azureml.net/"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hyperlink" Target="http://azure.microsoft.com/" TargetMode="External"/><Relationship Id="rId5" Type="http://schemas.openxmlformats.org/officeDocument/2006/relationships/image" Target="../media/image25.jpeg"/><Relationship Id="rId10" Type="http://schemas.openxmlformats.org/officeDocument/2006/relationships/image" Target="../media/image3.png"/><Relationship Id="rId4" Type="http://schemas.openxmlformats.org/officeDocument/2006/relationships/image" Target="../media/image24.png"/><Relationship Id="rId9" Type="http://schemas.openxmlformats.org/officeDocument/2006/relationships/hyperlink" Target="http://1drv.ms/1CjzW2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6.xml.rels><?xml version="1.0" encoding="UTF-8" standalone="yes"?>
<Relationships xmlns="http://schemas.openxmlformats.org/package/2006/relationships"><Relationship Id="rId3" Type="http://schemas.openxmlformats.org/officeDocument/2006/relationships/hyperlink" Target="http://1drv.ms/1CjzW2f" TargetMode="External"/><Relationship Id="rId2" Type="http://schemas.openxmlformats.org/officeDocument/2006/relationships/notesSlide" Target="../notesSlides/notesSlide6.xml"/><Relationship Id="rId1" Type="http://schemas.openxmlformats.org/officeDocument/2006/relationships/slideLayout" Target="../slideLayouts/slideLayout38.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hyperlink" Target="http://1drv.ms/1Qr2X6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021" y="334925"/>
            <a:ext cx="12208042" cy="6188150"/>
          </a:xfrm>
          <a:prstGeom prst="rect">
            <a:avLst/>
          </a:prstGeom>
        </p:spPr>
      </p:pic>
      <p:sp>
        <p:nvSpPr>
          <p:cNvPr id="5" name="Text Placeholder 4"/>
          <p:cNvSpPr>
            <a:spLocks noGrp="1"/>
          </p:cNvSpPr>
          <p:nvPr>
            <p:ph type="body" sz="quarter" idx="12"/>
          </p:nvPr>
        </p:nvSpPr>
        <p:spPr>
          <a:xfrm>
            <a:off x="1" y="4227210"/>
            <a:ext cx="8299937" cy="1794661"/>
          </a:xfrm>
          <a:solidFill>
            <a:srgbClr val="00A4EF"/>
          </a:solidFill>
        </p:spPr>
        <p:txBody>
          <a:bodyPr/>
          <a:lstStyle/>
          <a:p>
            <a:r>
              <a:rPr lang="en-US" sz="2800" dirty="0" smtClean="0">
                <a:solidFill>
                  <a:schemeClr val="bg1"/>
                </a:solidFill>
                <a:latin typeface="Segoe UI Light" panose="020B0502040204020203" pitchFamily="34" charset="0"/>
                <a:cs typeface="Segoe UI Light" panose="020B0502040204020203" pitchFamily="34" charset="0"/>
              </a:rPr>
              <a:t>Amy </a:t>
            </a:r>
            <a:r>
              <a:rPr lang="en-US" sz="2800" dirty="0" smtClean="0">
                <a:solidFill>
                  <a:schemeClr val="bg1"/>
                </a:solidFill>
                <a:latin typeface="Segoe UI Light" panose="020B0502040204020203" pitchFamily="34" charset="0"/>
                <a:cs typeface="Segoe UI Light" panose="020B0502040204020203" pitchFamily="34" charset="0"/>
              </a:rPr>
              <a:t>Nicholson</a:t>
            </a:r>
            <a:endParaRPr lang="en-US" sz="2800" dirty="0" smtClean="0">
              <a:solidFill>
                <a:schemeClr val="bg1"/>
              </a:solidFill>
              <a:latin typeface="Segoe UI Light" panose="020B0502040204020203" pitchFamily="34" charset="0"/>
              <a:cs typeface="Segoe UI Light" panose="020B0502040204020203" pitchFamily="34" charset="0"/>
            </a:endParaRPr>
          </a:p>
          <a:p>
            <a:r>
              <a:rPr lang="en-US" sz="2800" dirty="0" smtClean="0">
                <a:solidFill>
                  <a:schemeClr val="bg1"/>
                </a:solidFill>
                <a:latin typeface="Segoe UI Light" panose="020B0502040204020203" pitchFamily="34" charset="0"/>
                <a:cs typeface="Segoe UI Light" panose="020B0502040204020203" pitchFamily="34" charset="0"/>
              </a:rPr>
              <a:t>Technical Evangelist</a:t>
            </a:r>
          </a:p>
          <a:p>
            <a:r>
              <a:rPr lang="en-US" sz="2800" dirty="0" smtClean="0">
                <a:solidFill>
                  <a:schemeClr val="bg1"/>
                </a:solidFill>
                <a:latin typeface="Segoe UI Light" panose="020B0502040204020203" pitchFamily="34" charset="0"/>
                <a:cs typeface="Segoe UI Light" panose="020B0502040204020203" pitchFamily="34" charset="0"/>
              </a:rPr>
              <a:t>Microsoft</a:t>
            </a:r>
            <a:endParaRPr lang="en-US" sz="2800" dirty="0">
              <a:solidFill>
                <a:schemeClr val="bg1"/>
              </a:solidFill>
              <a:latin typeface="Segoe UI Light" panose="020B0502040204020203" pitchFamily="34" charset="0"/>
              <a:cs typeface="Segoe UI Light" panose="020B0502040204020203" pitchFamily="34" charset="0"/>
            </a:endParaRPr>
          </a:p>
        </p:txBody>
      </p:sp>
      <p:sp>
        <p:nvSpPr>
          <p:cNvPr id="4" name="Title 3"/>
          <p:cNvSpPr>
            <a:spLocks noGrp="1"/>
          </p:cNvSpPr>
          <p:nvPr>
            <p:ph type="title"/>
          </p:nvPr>
        </p:nvSpPr>
        <p:spPr>
          <a:xfrm>
            <a:off x="0" y="2163504"/>
            <a:ext cx="8299938" cy="2095610"/>
          </a:xfrm>
          <a:solidFill>
            <a:srgbClr val="00A4EF"/>
          </a:solidFill>
        </p:spPr>
        <p:txBody>
          <a:bodyPr anchor="ctr"/>
          <a:lstStyle/>
          <a:p>
            <a:r>
              <a:rPr lang="en-US" dirty="0" smtClean="0">
                <a:solidFill>
                  <a:schemeClr val="bg1"/>
                </a:solidFill>
                <a:latin typeface="Segoe UI Light" panose="020B0502040204020203" pitchFamily="34" charset="0"/>
                <a:cs typeface="Segoe UI Light" panose="020B0502040204020203" pitchFamily="34" charset="0"/>
              </a:rPr>
              <a:t>Microsoft </a:t>
            </a:r>
            <a:r>
              <a:rPr lang="en-US" dirty="0">
                <a:solidFill>
                  <a:schemeClr val="bg1"/>
                </a:solidFill>
                <a:latin typeface="Segoe UI Light" panose="020B0502040204020203" pitchFamily="34" charset="0"/>
                <a:cs typeface="Segoe UI Light" panose="020B0502040204020203" pitchFamily="34" charset="0"/>
              </a:rPr>
              <a:t>Azure </a:t>
            </a:r>
            <a:r>
              <a:rPr lang="en-US" dirty="0" smtClean="0">
                <a:solidFill>
                  <a:schemeClr val="bg1"/>
                </a:solidFill>
                <a:latin typeface="Segoe UI Light" panose="020B0502040204020203" pitchFamily="34" charset="0"/>
                <a:cs typeface="Segoe UI Light" panose="020B0502040204020203" pitchFamily="34" charset="0"/>
              </a:rPr>
              <a:t>Machine Learning</a:t>
            </a:r>
            <a:endParaRPr lang="en-US" dirty="0">
              <a:solidFill>
                <a:schemeClr val="bg1"/>
              </a:solidFill>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1003" b="100000" l="0" r="98976"/>
                    </a14:imgEffect>
                  </a14:imgLayer>
                </a14:imgProps>
              </a:ext>
              <a:ext uri="{28A0092B-C50C-407E-A947-70E740481C1C}">
                <a14:useLocalDpi xmlns:a14="http://schemas.microsoft.com/office/drawing/2010/main" val="0"/>
              </a:ext>
            </a:extLst>
          </a:blip>
          <a:srcRect r="4848"/>
          <a:stretch/>
        </p:blipFill>
        <p:spPr>
          <a:xfrm>
            <a:off x="6570878" y="4196900"/>
            <a:ext cx="1685569" cy="1807717"/>
          </a:xfrm>
          <a:prstGeom prst="rect">
            <a:avLst/>
          </a:prstGeom>
        </p:spPr>
      </p:pic>
    </p:spTree>
    <p:extLst>
      <p:ext uri="{BB962C8B-B14F-4D97-AF65-F5344CB8AC3E}">
        <p14:creationId xmlns:p14="http://schemas.microsoft.com/office/powerpoint/2010/main" val="39065836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51983" y="1639822"/>
            <a:ext cx="11320918" cy="5130632"/>
          </a:xfrm>
          <a:prstGeom prst="rect">
            <a:avLst/>
          </a:prstGeom>
        </p:spPr>
      </p:pic>
      <p:sp>
        <p:nvSpPr>
          <p:cNvPr id="3" name="Rectangle 2"/>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sp>
        <p:nvSpPr>
          <p:cNvPr id="5" name="Title 1"/>
          <p:cNvSpPr txBox="1">
            <a:spLocks/>
          </p:cNvSpPr>
          <p:nvPr/>
        </p:nvSpPr>
        <p:spPr>
          <a:xfrm>
            <a:off x="114719" y="104753"/>
            <a:ext cx="10515600" cy="1325563"/>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5400" dirty="0" smtClean="0">
                <a:solidFill>
                  <a:schemeClr val="bg1"/>
                </a:solidFill>
                <a:latin typeface="Segoe UI Light" panose="020B0502040204020203" pitchFamily="34" charset="0"/>
                <a:cs typeface="Segoe UI Light" panose="020B0502040204020203" pitchFamily="34" charset="0"/>
              </a:rPr>
              <a:t>Machine Learning APIs</a:t>
            </a:r>
            <a:endParaRPr lang="en-GB" sz="54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630816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A4EF"/>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r>
              <a:rPr lang="en-US" sz="7200" dirty="0" smtClean="0">
                <a:latin typeface="Segoe UI Light" panose="020B0502040204020203" pitchFamily="34" charset="0"/>
                <a:cs typeface="Segoe UI Light" panose="020B0502040204020203" pitchFamily="34" charset="0"/>
              </a:rPr>
              <a:t>A Helpful Resource</a:t>
            </a:r>
            <a:endParaRPr lang="en-US" sz="7200" dirty="0">
              <a:latin typeface="Segoe UI Light" panose="020B0502040204020203" pitchFamily="34" charset="0"/>
              <a:cs typeface="Segoe UI Light" panose="020B0502040204020203" pitchFamily="34" charset="0"/>
            </a:endParaRPr>
          </a:p>
        </p:txBody>
      </p:sp>
      <p:sp>
        <p:nvSpPr>
          <p:cNvPr id="3" name="Text Placeholder 4"/>
          <p:cNvSpPr txBox="1">
            <a:spLocks/>
          </p:cNvSpPr>
          <p:nvPr/>
        </p:nvSpPr>
        <p:spPr>
          <a:xfrm>
            <a:off x="269239" y="3880389"/>
            <a:ext cx="9858809" cy="1794661"/>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prstClr val="white"/>
                </a:solidFill>
                <a:latin typeface="Segoe UI Light" panose="020B0502040204020203" pitchFamily="34" charset="0"/>
                <a:cs typeface="Segoe UI Light" panose="020B0502040204020203" pitchFamily="34" charset="0"/>
              </a:rPr>
              <a:t>Azure Machine Learning Classifier Cheat Sheet:</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3" b="100000" l="0" r="98976"/>
                    </a14:imgEffect>
                  </a14:imgLayer>
                </a14:imgProps>
              </a:ext>
              <a:ext uri="{28A0092B-C50C-407E-A947-70E740481C1C}">
                <a14:useLocalDpi xmlns:a14="http://schemas.microsoft.com/office/drawing/2010/main" val="0"/>
              </a:ext>
            </a:extLst>
          </a:blip>
          <a:srcRect r="4848"/>
          <a:stretch/>
        </p:blipFill>
        <p:spPr>
          <a:xfrm>
            <a:off x="10360558" y="4908100"/>
            <a:ext cx="1685569" cy="1807717"/>
          </a:xfrm>
          <a:prstGeom prst="rect">
            <a:avLst/>
          </a:prstGeom>
        </p:spPr>
      </p:pic>
    </p:spTree>
    <p:extLst>
      <p:ext uri="{BB962C8B-B14F-4D97-AF65-F5344CB8AC3E}">
        <p14:creationId xmlns:p14="http://schemas.microsoft.com/office/powerpoint/2010/main" val="273039063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8200" y="1690688"/>
            <a:ext cx="10515600" cy="404341"/>
          </a:xfrm>
          <a:prstGeom prst="rect">
            <a:avLst/>
          </a:prstGeom>
        </p:spPr>
        <p:txBody>
          <a:bodyPr wrap="square">
            <a:spAutoFit/>
          </a:bodyPr>
          <a:lstStyle/>
          <a:p>
            <a:pPr>
              <a:lnSpc>
                <a:spcPct val="110000"/>
              </a:lnSpc>
              <a:spcAft>
                <a:spcPts val="2400"/>
              </a:spcAft>
            </a:pPr>
            <a:endParaRPr lang="en-GB" sz="2000" dirty="0">
              <a:effectLst/>
              <a:latin typeface="Segoe UI Light" panose="020B0502040204020203" pitchFamily="34" charset="0"/>
              <a:ea typeface="Times New Roman" panose="02020603050405020304" pitchFamily="18" charset="0"/>
              <a:cs typeface="Segoe UI Light" panose="020B0502040204020203" pitchFamily="34" charset="0"/>
            </a:endParaRPr>
          </a:p>
        </p:txBody>
      </p:sp>
      <p:sp>
        <p:nvSpPr>
          <p:cNvPr id="5" name="Rectangle 4"/>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Azure ML Cheat Sheet</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0634" y="1690688"/>
            <a:ext cx="7210731" cy="4667844"/>
          </a:xfrm>
          <a:prstGeom prst="rect">
            <a:avLst/>
          </a:prstGeom>
        </p:spPr>
      </p:pic>
      <p:sp>
        <p:nvSpPr>
          <p:cNvPr id="4" name="TextBox 3"/>
          <p:cNvSpPr txBox="1"/>
          <p:nvPr/>
        </p:nvSpPr>
        <p:spPr>
          <a:xfrm>
            <a:off x="0" y="6488581"/>
            <a:ext cx="2490634" cy="369332"/>
          </a:xfrm>
          <a:prstGeom prst="rect">
            <a:avLst/>
          </a:prstGeom>
          <a:noFill/>
        </p:spPr>
        <p:txBody>
          <a:bodyPr wrap="square" rtlCol="0">
            <a:spAutoFit/>
          </a:bodyPr>
          <a:lstStyle/>
          <a:p>
            <a:r>
              <a:rPr lang="en-GB" dirty="0" smtClean="0">
                <a:hlinkClick r:id="rId5"/>
              </a:rPr>
              <a:t>http://1drv.ms/1CjzW2f</a:t>
            </a:r>
            <a:r>
              <a:rPr lang="en-GB" dirty="0" smtClean="0"/>
              <a:t> </a:t>
            </a:r>
            <a:endParaRPr lang="en-GB" dirty="0"/>
          </a:p>
        </p:txBody>
      </p:sp>
    </p:spTree>
    <p:extLst>
      <p:ext uri="{BB962C8B-B14F-4D97-AF65-F5344CB8AC3E}">
        <p14:creationId xmlns:p14="http://schemas.microsoft.com/office/powerpoint/2010/main" val="106317791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Next Steps</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grpSp>
        <p:nvGrpSpPr>
          <p:cNvPr id="21" name="Group 20"/>
          <p:cNvGrpSpPr/>
          <p:nvPr/>
        </p:nvGrpSpPr>
        <p:grpSpPr>
          <a:xfrm>
            <a:off x="423557" y="1958631"/>
            <a:ext cx="10122924" cy="1097280"/>
            <a:chOff x="423557" y="1958631"/>
            <a:chExt cx="10122924" cy="1097280"/>
          </a:xfrm>
        </p:grpSpPr>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557" y="1958631"/>
              <a:ext cx="1075261" cy="1097280"/>
            </a:xfrm>
            <a:prstGeom prst="rect">
              <a:avLst/>
            </a:prstGeom>
          </p:spPr>
        </p:pic>
        <p:sp>
          <p:nvSpPr>
            <p:cNvPr id="18" name="Rectangle 17"/>
            <p:cNvSpPr/>
            <p:nvPr/>
          </p:nvSpPr>
          <p:spPr>
            <a:xfrm>
              <a:off x="1716179" y="2212218"/>
              <a:ext cx="8830302" cy="584775"/>
            </a:xfrm>
            <a:prstGeom prst="rect">
              <a:avLst/>
            </a:prstGeom>
          </p:spPr>
          <p:txBody>
            <a:bodyPr wrap="none">
              <a:spAutoFit/>
            </a:bodyPr>
            <a:lstStyle/>
            <a:p>
              <a:pPr defTabSz="932472" fontAlgn="base">
                <a:spcBef>
                  <a:spcPct val="0"/>
                </a:spcBef>
                <a:spcAft>
                  <a:spcPct val="0"/>
                </a:spcAft>
              </a:pPr>
              <a:r>
                <a:rPr lang="en-US" sz="3200" dirty="0" smtClean="0">
                  <a:latin typeface="Segoe UI Light" panose="020B0502040204020203" pitchFamily="34" charset="0"/>
                  <a:ea typeface="Segoe UI" pitchFamily="34" charset="0"/>
                  <a:cs typeface="Segoe UI Light" panose="020B0502040204020203" pitchFamily="34" charset="0"/>
                </a:rPr>
                <a:t>Explore the other Data Services available on Azure</a:t>
              </a:r>
              <a:endParaRPr lang="en-US" sz="2400" dirty="0">
                <a:latin typeface="Segoe UI Light" panose="020B0502040204020203" pitchFamily="34" charset="0"/>
                <a:ea typeface="Segoe UI" pitchFamily="34" charset="0"/>
                <a:cs typeface="Segoe UI Light" panose="020B0502040204020203" pitchFamily="34" charset="0"/>
              </a:endParaRPr>
            </a:p>
          </p:txBody>
        </p:sp>
      </p:grpSp>
      <p:grpSp>
        <p:nvGrpSpPr>
          <p:cNvPr id="22" name="Group 21"/>
          <p:cNvGrpSpPr/>
          <p:nvPr/>
        </p:nvGrpSpPr>
        <p:grpSpPr>
          <a:xfrm>
            <a:off x="423557" y="3617696"/>
            <a:ext cx="9499549" cy="1097280"/>
            <a:chOff x="423557" y="3617696"/>
            <a:chExt cx="9499549" cy="1097280"/>
          </a:xfrm>
        </p:grpSpPr>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557" y="3617696"/>
              <a:ext cx="1075261" cy="1097280"/>
            </a:xfrm>
            <a:prstGeom prst="rect">
              <a:avLst/>
            </a:prstGeom>
          </p:spPr>
        </p:pic>
        <p:sp>
          <p:nvSpPr>
            <p:cNvPr id="19" name="Rectangle 18"/>
            <p:cNvSpPr/>
            <p:nvPr/>
          </p:nvSpPr>
          <p:spPr>
            <a:xfrm>
              <a:off x="1716179" y="3873948"/>
              <a:ext cx="8206927" cy="584775"/>
            </a:xfrm>
            <a:prstGeom prst="rect">
              <a:avLst/>
            </a:prstGeom>
          </p:spPr>
          <p:txBody>
            <a:bodyPr wrap="none">
              <a:spAutoFit/>
            </a:bodyPr>
            <a:lstStyle/>
            <a:p>
              <a:pPr defTabSz="932472" fontAlgn="base">
                <a:spcBef>
                  <a:spcPct val="0"/>
                </a:spcBef>
                <a:spcAft>
                  <a:spcPct val="0"/>
                </a:spcAft>
              </a:pPr>
              <a:r>
                <a:rPr lang="en-US" sz="3200" dirty="0" smtClean="0">
                  <a:latin typeface="Segoe UI Light" panose="020B0502040204020203" pitchFamily="34" charset="0"/>
                  <a:ea typeface="Segoe UI" pitchFamily="34" charset="0"/>
                  <a:cs typeface="Segoe UI Light" panose="020B0502040204020203" pitchFamily="34" charset="0"/>
                </a:rPr>
                <a:t>Find Azure </a:t>
              </a:r>
              <a:r>
                <a:rPr lang="en-US" sz="3200" dirty="0">
                  <a:latin typeface="Segoe UI Light" panose="020B0502040204020203" pitchFamily="34" charset="0"/>
                  <a:ea typeface="Segoe UI" pitchFamily="34" charset="0"/>
                  <a:cs typeface="Segoe UI Light" panose="020B0502040204020203" pitchFamily="34" charset="0"/>
                </a:rPr>
                <a:t>ML Tutorials </a:t>
              </a:r>
              <a:r>
                <a:rPr lang="en-US" sz="3200" dirty="0" smtClean="0">
                  <a:latin typeface="Segoe UI Light" panose="020B0502040204020203" pitchFamily="34" charset="0"/>
                  <a:ea typeface="Segoe UI" pitchFamily="34" charset="0"/>
                  <a:cs typeface="Segoe UI Light" panose="020B0502040204020203" pitchFamily="34" charset="0"/>
                </a:rPr>
                <a:t>Available in the Gallery</a:t>
              </a:r>
              <a:endParaRPr lang="en-US" sz="2400" dirty="0">
                <a:latin typeface="Segoe UI Light" panose="020B0502040204020203" pitchFamily="34" charset="0"/>
                <a:ea typeface="Segoe UI" pitchFamily="34" charset="0"/>
                <a:cs typeface="Segoe UI Light" panose="020B0502040204020203" pitchFamily="34" charset="0"/>
              </a:endParaRPr>
            </a:p>
          </p:txBody>
        </p:sp>
      </p:grpSp>
      <p:grpSp>
        <p:nvGrpSpPr>
          <p:cNvPr id="23" name="Group 22"/>
          <p:cNvGrpSpPr/>
          <p:nvPr/>
        </p:nvGrpSpPr>
        <p:grpSpPr>
          <a:xfrm>
            <a:off x="423557" y="5276761"/>
            <a:ext cx="10363951" cy="1097280"/>
            <a:chOff x="423557" y="5276761"/>
            <a:chExt cx="10363951" cy="1097280"/>
          </a:xfrm>
        </p:grpSpPr>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557" y="5276761"/>
              <a:ext cx="1075261" cy="1097280"/>
            </a:xfrm>
            <a:prstGeom prst="rect">
              <a:avLst/>
            </a:prstGeom>
          </p:spPr>
        </p:pic>
        <p:sp>
          <p:nvSpPr>
            <p:cNvPr id="20" name="Rectangle 19"/>
            <p:cNvSpPr/>
            <p:nvPr/>
          </p:nvSpPr>
          <p:spPr>
            <a:xfrm>
              <a:off x="1716179" y="5531793"/>
              <a:ext cx="9071329" cy="584775"/>
            </a:xfrm>
            <a:prstGeom prst="rect">
              <a:avLst/>
            </a:prstGeom>
          </p:spPr>
          <p:txBody>
            <a:bodyPr wrap="none">
              <a:spAutoFit/>
            </a:bodyPr>
            <a:lstStyle/>
            <a:p>
              <a:pPr defTabSz="932472" fontAlgn="base">
                <a:spcBef>
                  <a:spcPct val="0"/>
                </a:spcBef>
                <a:spcAft>
                  <a:spcPct val="0"/>
                </a:spcAft>
              </a:pPr>
              <a:r>
                <a:rPr lang="en-US" sz="3200" dirty="0">
                  <a:latin typeface="Segoe UI Light" panose="020B0502040204020203" pitchFamily="34" charset="0"/>
                  <a:ea typeface="Segoe UI" pitchFamily="34" charset="0"/>
                  <a:cs typeface="Segoe UI Light" panose="020B0502040204020203" pitchFamily="34" charset="0"/>
                </a:rPr>
                <a:t>Use Azure ML to Predict a Scenario Relevant to </a:t>
              </a:r>
              <a:r>
                <a:rPr lang="en-US" sz="3200" dirty="0" smtClean="0">
                  <a:latin typeface="Segoe UI Light" panose="020B0502040204020203" pitchFamily="34" charset="0"/>
                  <a:ea typeface="Segoe UI" pitchFamily="34" charset="0"/>
                  <a:cs typeface="Segoe UI Light" panose="020B0502040204020203" pitchFamily="34" charset="0"/>
                </a:rPr>
                <a:t>you!</a:t>
              </a:r>
              <a:endParaRPr lang="en-US" sz="2000" dirty="0">
                <a:latin typeface="Segoe UI Light" panose="020B0502040204020203" pitchFamily="34" charset="0"/>
                <a:ea typeface="Segoe UI" pitchFamily="34" charset="0"/>
                <a:cs typeface="Segoe UI Light" panose="020B0502040204020203" pitchFamily="34" charset="0"/>
              </a:endParaRPr>
            </a:p>
          </p:txBody>
        </p:sp>
      </p:grpSp>
    </p:spTree>
    <p:extLst>
      <p:ext uri="{BB962C8B-B14F-4D97-AF65-F5344CB8AC3E}">
        <p14:creationId xmlns:p14="http://schemas.microsoft.com/office/powerpoint/2010/main" val="10649042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8"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Thanks for your time</a:t>
            </a:r>
            <a:endParaRPr lang="en-GB" sz="5400" dirty="0">
              <a:solidFill>
                <a:schemeClr val="bg1"/>
              </a:solidFill>
              <a:latin typeface="Segoe UI Light" panose="020B0502040204020203" pitchFamily="34" charset="0"/>
              <a:cs typeface="Segoe UI Light" panose="020B0502040204020203" pitchFamily="34" charset="0"/>
            </a:endParaRPr>
          </a:p>
        </p:txBody>
      </p:sp>
      <p:grpSp>
        <p:nvGrpSpPr>
          <p:cNvPr id="6" name="Group 5"/>
          <p:cNvGrpSpPr/>
          <p:nvPr/>
        </p:nvGrpSpPr>
        <p:grpSpPr>
          <a:xfrm>
            <a:off x="524369" y="4297042"/>
            <a:ext cx="6752646" cy="2379927"/>
            <a:chOff x="524369" y="4297042"/>
            <a:chExt cx="6752646" cy="2379927"/>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369" y="4297042"/>
              <a:ext cx="1814600" cy="2379927"/>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8414" y="5545951"/>
              <a:ext cx="720132" cy="720132"/>
            </a:xfrm>
            <a:prstGeom prst="rect">
              <a:avLst/>
            </a:prstGeom>
          </p:spPr>
        </p:pic>
        <p:sp>
          <p:nvSpPr>
            <p:cNvPr id="21" name="TextBox 20"/>
            <p:cNvSpPr txBox="1"/>
            <p:nvPr/>
          </p:nvSpPr>
          <p:spPr>
            <a:xfrm>
              <a:off x="2694177" y="4921745"/>
              <a:ext cx="3687745" cy="523220"/>
            </a:xfrm>
            <a:prstGeom prst="rect">
              <a:avLst/>
            </a:prstGeom>
            <a:noFill/>
          </p:spPr>
          <p:txBody>
            <a:bodyPr wrap="square" rtlCol="0">
              <a:spAutoFit/>
            </a:bodyPr>
            <a:lstStyle/>
            <a:p>
              <a:r>
                <a:rPr lang="en-GB" sz="2800" dirty="0" smtClean="0">
                  <a:solidFill>
                    <a:prstClr val="black"/>
                  </a:solidFill>
                  <a:latin typeface="Segoe UI Light" panose="020B0502040204020203" pitchFamily="34" charset="0"/>
                  <a:cs typeface="Segoe UI Light" panose="020B0502040204020203" pitchFamily="34" charset="0"/>
                </a:rPr>
                <a:t>Andrew Fryer</a:t>
              </a:r>
              <a:endParaRPr lang="en-GB" sz="2800" dirty="0">
                <a:solidFill>
                  <a:prstClr val="black"/>
                </a:solidFill>
                <a:latin typeface="Segoe UI Light" panose="020B0502040204020203" pitchFamily="34" charset="0"/>
                <a:cs typeface="Segoe UI Light" panose="020B0502040204020203" pitchFamily="34" charset="0"/>
              </a:endParaRPr>
            </a:p>
          </p:txBody>
        </p:sp>
        <p:sp>
          <p:nvSpPr>
            <p:cNvPr id="23" name="TextBox 22"/>
            <p:cNvSpPr txBox="1"/>
            <p:nvPr/>
          </p:nvSpPr>
          <p:spPr>
            <a:xfrm>
              <a:off x="3589270" y="5721351"/>
              <a:ext cx="3687745" cy="369332"/>
            </a:xfrm>
            <a:prstGeom prst="rect">
              <a:avLst/>
            </a:prstGeom>
            <a:noFill/>
          </p:spPr>
          <p:txBody>
            <a:bodyPr wrap="square" rtlCol="0">
              <a:spAutoFit/>
            </a:bodyPr>
            <a:lstStyle/>
            <a:p>
              <a:r>
                <a:rPr lang="en-GB" dirty="0" smtClean="0">
                  <a:solidFill>
                    <a:prstClr val="black"/>
                  </a:solidFill>
                  <a:latin typeface="Segoe UI Light" panose="020B0502040204020203" pitchFamily="34" charset="0"/>
                  <a:cs typeface="Segoe UI Light" panose="020B0502040204020203" pitchFamily="34" charset="0"/>
                </a:rPr>
                <a:t>@</a:t>
              </a:r>
              <a:r>
                <a:rPr lang="en-GB" dirty="0" err="1" smtClean="0">
                  <a:solidFill>
                    <a:prstClr val="black"/>
                  </a:solidFill>
                  <a:latin typeface="Segoe UI Light" panose="020B0502040204020203" pitchFamily="34" charset="0"/>
                  <a:cs typeface="Segoe UI Light" panose="020B0502040204020203" pitchFamily="34" charset="0"/>
                </a:rPr>
                <a:t>DeepFat</a:t>
              </a:r>
              <a:endParaRPr lang="en-GB" dirty="0">
                <a:solidFill>
                  <a:prstClr val="black"/>
                </a:solidFill>
                <a:latin typeface="Segoe UI Light" panose="020B0502040204020203" pitchFamily="34" charset="0"/>
                <a:cs typeface="Segoe UI Light" panose="020B0502040204020203" pitchFamily="34" charset="0"/>
              </a:endParaRPr>
            </a:p>
          </p:txBody>
        </p:sp>
      </p:grpSp>
      <p:grpSp>
        <p:nvGrpSpPr>
          <p:cNvPr id="5" name="Group 4"/>
          <p:cNvGrpSpPr/>
          <p:nvPr/>
        </p:nvGrpSpPr>
        <p:grpSpPr>
          <a:xfrm>
            <a:off x="367891" y="1792865"/>
            <a:ext cx="6909125" cy="2380881"/>
            <a:chOff x="367891" y="1792865"/>
            <a:chExt cx="6909125" cy="2380881"/>
          </a:xfrm>
        </p:grpSpPr>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7891" y="1792865"/>
              <a:ext cx="2127559" cy="2380881"/>
            </a:xfrm>
            <a:prstGeom prst="rect">
              <a:avLst/>
            </a:prstGeom>
            <a:effectLst>
              <a:softEdge rad="0"/>
            </a:effectLst>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8415" y="3042251"/>
              <a:ext cx="720132" cy="720132"/>
            </a:xfrm>
            <a:prstGeom prst="rect">
              <a:avLst/>
            </a:prstGeom>
          </p:spPr>
        </p:pic>
        <p:sp>
          <p:nvSpPr>
            <p:cNvPr id="20" name="TextBox 19"/>
            <p:cNvSpPr txBox="1"/>
            <p:nvPr/>
          </p:nvSpPr>
          <p:spPr>
            <a:xfrm>
              <a:off x="2718414" y="2443577"/>
              <a:ext cx="3687745" cy="523220"/>
            </a:xfrm>
            <a:prstGeom prst="rect">
              <a:avLst/>
            </a:prstGeom>
            <a:noFill/>
          </p:spPr>
          <p:txBody>
            <a:bodyPr wrap="square" rtlCol="0">
              <a:spAutoFit/>
            </a:bodyPr>
            <a:lstStyle/>
            <a:p>
              <a:r>
                <a:rPr lang="en-GB" sz="2800" dirty="0" smtClean="0">
                  <a:solidFill>
                    <a:prstClr val="black"/>
                  </a:solidFill>
                  <a:latin typeface="Segoe UI Light" panose="020B0502040204020203" pitchFamily="34" charset="0"/>
                  <a:cs typeface="Segoe UI Light" panose="020B0502040204020203" pitchFamily="34" charset="0"/>
                </a:rPr>
                <a:t>Amy Nicholson</a:t>
              </a:r>
              <a:endParaRPr lang="en-GB" sz="2800" dirty="0">
                <a:solidFill>
                  <a:prstClr val="black"/>
                </a:solidFill>
                <a:latin typeface="Segoe UI Light" panose="020B0502040204020203" pitchFamily="34" charset="0"/>
                <a:cs typeface="Segoe UI Light" panose="020B0502040204020203" pitchFamily="34" charset="0"/>
              </a:endParaRPr>
            </a:p>
          </p:txBody>
        </p:sp>
        <p:sp>
          <p:nvSpPr>
            <p:cNvPr id="22" name="TextBox 21"/>
            <p:cNvSpPr txBox="1"/>
            <p:nvPr/>
          </p:nvSpPr>
          <p:spPr>
            <a:xfrm>
              <a:off x="3589271" y="3217651"/>
              <a:ext cx="3687745" cy="369332"/>
            </a:xfrm>
            <a:prstGeom prst="rect">
              <a:avLst/>
            </a:prstGeom>
            <a:noFill/>
          </p:spPr>
          <p:txBody>
            <a:bodyPr wrap="square" rtlCol="0">
              <a:spAutoFit/>
            </a:bodyPr>
            <a:lstStyle/>
            <a:p>
              <a:r>
                <a:rPr lang="en-GB" dirty="0" smtClean="0">
                  <a:solidFill>
                    <a:prstClr val="black"/>
                  </a:solidFill>
                  <a:latin typeface="Segoe UI Light" panose="020B0502040204020203" pitchFamily="34" charset="0"/>
                  <a:cs typeface="Segoe UI Light" panose="020B0502040204020203" pitchFamily="34" charset="0"/>
                </a:rPr>
                <a:t>@</a:t>
              </a:r>
              <a:r>
                <a:rPr lang="en-GB" dirty="0" err="1" smtClean="0">
                  <a:solidFill>
                    <a:prstClr val="black"/>
                  </a:solidFill>
                  <a:latin typeface="Segoe UI Light" panose="020B0502040204020203" pitchFamily="34" charset="0"/>
                  <a:cs typeface="Segoe UI Light" panose="020B0502040204020203" pitchFamily="34" charset="0"/>
                </a:rPr>
                <a:t>AmyKateNicho</a:t>
              </a:r>
              <a:endParaRPr lang="en-GB" dirty="0">
                <a:solidFill>
                  <a:prstClr val="black"/>
                </a:solidFill>
                <a:latin typeface="Segoe UI Light" panose="020B0502040204020203" pitchFamily="34" charset="0"/>
                <a:cs typeface="Segoe UI Light" panose="020B0502040204020203" pitchFamily="34" charset="0"/>
              </a:endParaRPr>
            </a:p>
          </p:txBody>
        </p:sp>
      </p:grpSp>
      <p:sp>
        <p:nvSpPr>
          <p:cNvPr id="29" name="TextBox 28"/>
          <p:cNvSpPr txBox="1"/>
          <p:nvPr/>
        </p:nvSpPr>
        <p:spPr>
          <a:xfrm>
            <a:off x="6737130" y="2727050"/>
            <a:ext cx="5108028" cy="3016210"/>
          </a:xfrm>
          <a:prstGeom prst="rect">
            <a:avLst/>
          </a:prstGeom>
          <a:noFill/>
          <a:ln w="28575">
            <a:solidFill>
              <a:srgbClr val="00A4EF"/>
            </a:solidFill>
          </a:ln>
        </p:spPr>
        <p:txBody>
          <a:bodyPr wrap="square" rtlCol="0">
            <a:spAutoFit/>
          </a:bodyPr>
          <a:lstStyle/>
          <a:p>
            <a:r>
              <a:rPr lang="en-GB" sz="2800" dirty="0" smtClean="0">
                <a:solidFill>
                  <a:prstClr val="black"/>
                </a:solidFill>
                <a:latin typeface="Segoe UI Light" panose="020B0502040204020203" pitchFamily="34" charset="0"/>
                <a:cs typeface="Segoe UI Light" panose="020B0502040204020203" pitchFamily="34" charset="0"/>
              </a:rPr>
              <a:t>Useful Links:</a:t>
            </a:r>
          </a:p>
          <a:p>
            <a:endParaRPr lang="en-GB" dirty="0">
              <a:solidFill>
                <a:prstClr val="black"/>
              </a:solidFill>
              <a:latin typeface="Segoe UI Light" panose="020B0502040204020203" pitchFamily="34" charset="0"/>
              <a:cs typeface="Segoe UI Light" panose="020B0502040204020203" pitchFamily="34" charset="0"/>
            </a:endParaRPr>
          </a:p>
          <a:p>
            <a:r>
              <a:rPr lang="en-GB" dirty="0" smtClean="0">
                <a:solidFill>
                  <a:prstClr val="black"/>
                </a:solidFill>
                <a:latin typeface="Segoe UI Light" panose="020B0502040204020203" pitchFamily="34" charset="0"/>
                <a:cs typeface="Segoe UI Light" panose="020B0502040204020203" pitchFamily="34" charset="0"/>
                <a:hlinkClick r:id="rId6"/>
              </a:rPr>
              <a:t>http://azure.microsoft.com/</a:t>
            </a:r>
            <a:r>
              <a:rPr lang="en-GB" dirty="0" smtClean="0">
                <a:solidFill>
                  <a:prstClr val="black"/>
                </a:solidFill>
                <a:latin typeface="Segoe UI Light" panose="020B0502040204020203" pitchFamily="34" charset="0"/>
                <a:cs typeface="Segoe UI Light" panose="020B0502040204020203" pitchFamily="34" charset="0"/>
              </a:rPr>
              <a:t> - sign up for your trial</a:t>
            </a:r>
          </a:p>
          <a:p>
            <a:endParaRPr lang="en-GB" dirty="0">
              <a:solidFill>
                <a:prstClr val="black"/>
              </a:solidFill>
              <a:latin typeface="Segoe UI Light" panose="020B0502040204020203" pitchFamily="34" charset="0"/>
              <a:cs typeface="Segoe UI Light" panose="020B0502040204020203" pitchFamily="34" charset="0"/>
            </a:endParaRPr>
          </a:p>
          <a:p>
            <a:r>
              <a:rPr lang="en-GB" dirty="0">
                <a:solidFill>
                  <a:prstClr val="black"/>
                </a:solidFill>
                <a:latin typeface="Segoe UI Light" panose="020B0502040204020203" pitchFamily="34" charset="0"/>
                <a:cs typeface="Segoe UI Light" panose="020B0502040204020203" pitchFamily="34" charset="0"/>
                <a:hlinkClick r:id="rId7"/>
              </a:rPr>
              <a:t>https://studio.azureml.net</a:t>
            </a:r>
            <a:r>
              <a:rPr lang="en-GB" dirty="0" smtClean="0">
                <a:solidFill>
                  <a:prstClr val="black"/>
                </a:solidFill>
                <a:latin typeface="Segoe UI Light" panose="020B0502040204020203" pitchFamily="34" charset="0"/>
                <a:cs typeface="Segoe UI Light" panose="020B0502040204020203" pitchFamily="34" charset="0"/>
                <a:hlinkClick r:id="rId7"/>
              </a:rPr>
              <a:t>/</a:t>
            </a:r>
            <a:r>
              <a:rPr lang="en-GB" dirty="0" smtClean="0">
                <a:solidFill>
                  <a:prstClr val="black"/>
                </a:solidFill>
                <a:latin typeface="Segoe UI Light" panose="020B0502040204020203" pitchFamily="34" charset="0"/>
                <a:cs typeface="Segoe UI Light" panose="020B0502040204020203" pitchFamily="34" charset="0"/>
              </a:rPr>
              <a:t> - log into the studio</a:t>
            </a:r>
          </a:p>
          <a:p>
            <a:endParaRPr lang="en-GB" dirty="0">
              <a:solidFill>
                <a:prstClr val="black"/>
              </a:solidFill>
              <a:latin typeface="Segoe UI Light" panose="020B0502040204020203" pitchFamily="34" charset="0"/>
              <a:cs typeface="Segoe UI Light" panose="020B0502040204020203" pitchFamily="34" charset="0"/>
            </a:endParaRPr>
          </a:p>
          <a:p>
            <a:r>
              <a:rPr lang="en-GB" dirty="0">
                <a:solidFill>
                  <a:prstClr val="black"/>
                </a:solidFill>
                <a:latin typeface="Segoe UI Light" panose="020B0502040204020203" pitchFamily="34" charset="0"/>
                <a:cs typeface="Segoe UI Light" panose="020B0502040204020203" pitchFamily="34" charset="0"/>
                <a:hlinkClick r:id="rId8"/>
              </a:rPr>
              <a:t>https</a:t>
            </a:r>
            <a:r>
              <a:rPr lang="en-GB" dirty="0" smtClean="0">
                <a:solidFill>
                  <a:prstClr val="black"/>
                </a:solidFill>
                <a:latin typeface="Segoe UI Light" panose="020B0502040204020203" pitchFamily="34" charset="0"/>
                <a:cs typeface="Segoe UI Light" panose="020B0502040204020203" pitchFamily="34" charset="0"/>
                <a:hlinkClick r:id="rId8"/>
              </a:rPr>
              <a:t>://gallery.azureml.net/</a:t>
            </a:r>
            <a:r>
              <a:rPr lang="en-GB" dirty="0" smtClean="0">
                <a:solidFill>
                  <a:prstClr val="black"/>
                </a:solidFill>
                <a:latin typeface="Segoe UI Light" panose="020B0502040204020203" pitchFamily="34" charset="0"/>
                <a:cs typeface="Segoe UI Light" panose="020B0502040204020203" pitchFamily="34" charset="0"/>
              </a:rPr>
              <a:t> - check out the gallery</a:t>
            </a:r>
          </a:p>
          <a:p>
            <a:endParaRPr lang="en-GB" dirty="0">
              <a:solidFill>
                <a:prstClr val="black"/>
              </a:solidFill>
              <a:latin typeface="Segoe UI Light" panose="020B0502040204020203" pitchFamily="34" charset="0"/>
              <a:cs typeface="Segoe UI Light" panose="020B0502040204020203" pitchFamily="34" charset="0"/>
            </a:endParaRPr>
          </a:p>
          <a:p>
            <a:r>
              <a:rPr lang="en-GB" u="sng" dirty="0">
                <a:solidFill>
                  <a:prstClr val="black"/>
                </a:solidFill>
                <a:latin typeface="Segoe UI Light" panose="020B0502040204020203" pitchFamily="34" charset="0"/>
                <a:cs typeface="Segoe UI Light" panose="020B0502040204020203" pitchFamily="34" charset="0"/>
                <a:hlinkClick r:id="rId9"/>
              </a:rPr>
              <a:t>http://</a:t>
            </a:r>
            <a:r>
              <a:rPr lang="en-GB" u="sng" dirty="0" smtClean="0">
                <a:solidFill>
                  <a:prstClr val="black"/>
                </a:solidFill>
                <a:latin typeface="Segoe UI Light" panose="020B0502040204020203" pitchFamily="34" charset="0"/>
                <a:cs typeface="Segoe UI Light" panose="020B0502040204020203" pitchFamily="34" charset="0"/>
                <a:hlinkClick r:id="rId9"/>
              </a:rPr>
              <a:t>1drv.ms/1CjzW2f</a:t>
            </a:r>
            <a:r>
              <a:rPr lang="en-GB" u="sng" dirty="0" smtClean="0">
                <a:solidFill>
                  <a:prstClr val="black"/>
                </a:solidFill>
                <a:latin typeface="Segoe UI Light" panose="020B0502040204020203" pitchFamily="34" charset="0"/>
                <a:cs typeface="Segoe UI Light" panose="020B0502040204020203" pitchFamily="34" charset="0"/>
              </a:rPr>
              <a:t> </a:t>
            </a:r>
            <a:r>
              <a:rPr lang="en-GB" dirty="0" smtClean="0">
                <a:solidFill>
                  <a:prstClr val="black"/>
                </a:solidFill>
                <a:latin typeface="Segoe UI Light" panose="020B0502040204020203" pitchFamily="34" charset="0"/>
                <a:cs typeface="Segoe UI Light" panose="020B0502040204020203" pitchFamily="34" charset="0"/>
              </a:rPr>
              <a:t>- download the lab guide</a:t>
            </a:r>
          </a:p>
          <a:p>
            <a:endParaRPr lang="en-GB" dirty="0">
              <a:solidFill>
                <a:prstClr val="black"/>
              </a:solidFill>
            </a:endParaRPr>
          </a:p>
        </p:txBody>
      </p:sp>
      <p:pic>
        <p:nvPicPr>
          <p:cNvPr id="26" name="Picture 25"/>
          <p:cNvPicPr>
            <a:picLocks noChangeAspect="1"/>
          </p:cNvPicPr>
          <p:nvPr/>
        </p:nvPicPr>
        <p:blipFill rotWithShape="1">
          <a:blip r:embed="rId10"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spTree>
    <p:extLst>
      <p:ext uri="{BB962C8B-B14F-4D97-AF65-F5344CB8AC3E}">
        <p14:creationId xmlns:p14="http://schemas.microsoft.com/office/powerpoint/2010/main" val="9835271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What is Machine Learning (ML)</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459" y="2457179"/>
            <a:ext cx="4066499" cy="2946594"/>
          </a:xfrm>
          <a:prstGeom prst="rect">
            <a:avLst/>
          </a:prstGeom>
        </p:spPr>
      </p:pic>
      <p:sp>
        <p:nvSpPr>
          <p:cNvPr id="9" name="TextBox 3"/>
          <p:cNvSpPr txBox="1"/>
          <p:nvPr/>
        </p:nvSpPr>
        <p:spPr>
          <a:xfrm>
            <a:off x="5031074" y="2743236"/>
            <a:ext cx="7018686" cy="1138773"/>
          </a:xfrm>
          <a:prstGeom prst="rect">
            <a:avLst/>
          </a:prstGeom>
          <a:noFill/>
        </p:spPr>
        <p:txBody>
          <a:bodyPr wrap="square" rtlCol="0">
            <a:spAutoFit/>
          </a:bodyPr>
          <a:lstStyle/>
          <a:p>
            <a:r>
              <a:rPr lang="en-GB" sz="3200" dirty="0" smtClean="0">
                <a:solidFill>
                  <a:prstClr val="black"/>
                </a:solidFill>
                <a:latin typeface="Segoe UI Light" panose="020B0502040204020203" pitchFamily="34" charset="0"/>
                <a:cs typeface="Segoe UI Light" panose="020B0502040204020203" pitchFamily="34" charset="0"/>
              </a:rPr>
              <a:t>Computing Systems that become smarter with </a:t>
            </a:r>
            <a:r>
              <a:rPr lang="en-GB" sz="3600" b="1" dirty="0">
                <a:solidFill>
                  <a:srgbClr val="00A4EF"/>
                </a:solidFill>
                <a:latin typeface="Segoe UI Light" panose="020B0502040204020203" pitchFamily="34" charset="0"/>
                <a:cs typeface="Segoe UI Light" panose="020B0502040204020203" pitchFamily="34" charset="0"/>
              </a:rPr>
              <a:t>Experience</a:t>
            </a:r>
          </a:p>
        </p:txBody>
      </p:sp>
      <p:sp>
        <p:nvSpPr>
          <p:cNvPr id="10" name="TextBox 5"/>
          <p:cNvSpPr txBox="1"/>
          <p:nvPr/>
        </p:nvSpPr>
        <p:spPr>
          <a:xfrm>
            <a:off x="5031074" y="4505401"/>
            <a:ext cx="7018686" cy="584775"/>
          </a:xfrm>
          <a:prstGeom prst="rect">
            <a:avLst/>
          </a:prstGeom>
          <a:noFill/>
        </p:spPr>
        <p:txBody>
          <a:bodyPr wrap="square" rtlCol="0">
            <a:spAutoFit/>
          </a:bodyPr>
          <a:lstStyle/>
          <a:p>
            <a:r>
              <a:rPr lang="en-GB" sz="3200" b="1" dirty="0" smtClean="0">
                <a:solidFill>
                  <a:srgbClr val="00A4EF"/>
                </a:solidFill>
                <a:latin typeface="Segoe UI Light" panose="020B0502040204020203" pitchFamily="34" charset="0"/>
                <a:cs typeface="Segoe UI Light" panose="020B0502040204020203" pitchFamily="34" charset="0"/>
              </a:rPr>
              <a:t>Experience = </a:t>
            </a:r>
            <a:r>
              <a:rPr lang="en-GB" sz="3200" dirty="0">
                <a:solidFill>
                  <a:prstClr val="black"/>
                </a:solidFill>
                <a:latin typeface="Segoe UI Light" panose="020B0502040204020203" pitchFamily="34" charset="0"/>
                <a:cs typeface="Segoe UI Light" panose="020B0502040204020203" pitchFamily="34" charset="0"/>
              </a:rPr>
              <a:t>Past Data + Human Input</a:t>
            </a:r>
          </a:p>
        </p:txBody>
      </p:sp>
    </p:spTree>
    <p:extLst>
      <p:ext uri="{BB962C8B-B14F-4D97-AF65-F5344CB8AC3E}">
        <p14:creationId xmlns:p14="http://schemas.microsoft.com/office/powerpoint/2010/main" val="23912831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 name="Title 1"/>
          <p:cNvSpPr>
            <a:spLocks noGrp="1"/>
          </p:cNvSpPr>
          <p:nvPr>
            <p:ph type="title"/>
          </p:nvPr>
        </p:nvSpPr>
        <p:spPr>
          <a:xfrm>
            <a:off x="114719" y="104753"/>
            <a:ext cx="10515600" cy="1325563"/>
          </a:xfrm>
        </p:spPr>
        <p:txBody>
          <a:bodyPr>
            <a:normAutofit/>
          </a:bodyPr>
          <a:lstStyle/>
          <a:p>
            <a:r>
              <a:rPr lang="en-GB" sz="5400" dirty="0">
                <a:solidFill>
                  <a:schemeClr val="bg1"/>
                </a:solidFill>
                <a:latin typeface="Segoe UI Light" panose="020B0502040204020203" pitchFamily="34" charset="0"/>
                <a:cs typeface="Segoe UI Light" panose="020B0502040204020203" pitchFamily="34" charset="0"/>
              </a:rPr>
              <a:t>What is Machine Learning (ML)</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3251" y="4431404"/>
            <a:ext cx="1828800" cy="18288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1922213"/>
            <a:ext cx="1828800" cy="18288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5949" y="1922213"/>
            <a:ext cx="1828800" cy="182880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81600" y="4431404"/>
            <a:ext cx="1828800" cy="1828800"/>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53251" y="1922213"/>
            <a:ext cx="1828800" cy="1828800"/>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95949" y="4431404"/>
            <a:ext cx="1828800" cy="1828800"/>
          </a:xfrm>
          <a:prstGeom prst="rect">
            <a:avLst/>
          </a:prstGeom>
        </p:spPr>
      </p:pic>
      <p:pic>
        <p:nvPicPr>
          <p:cNvPr id="11" name="Picture 10"/>
          <p:cNvPicPr>
            <a:picLocks noChangeAspect="1"/>
          </p:cNvPicPr>
          <p:nvPr/>
        </p:nvPicPr>
        <p:blipFill rotWithShape="1">
          <a:blip r:embed="rId9"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spTree>
    <p:extLst>
      <p:ext uri="{BB962C8B-B14F-4D97-AF65-F5344CB8AC3E}">
        <p14:creationId xmlns:p14="http://schemas.microsoft.com/office/powerpoint/2010/main" val="23970677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5"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Why Now?</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079" y="3292130"/>
            <a:ext cx="1677931" cy="167793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6267" y="3482774"/>
            <a:ext cx="1379208" cy="137920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0732" y="3551130"/>
            <a:ext cx="1159933" cy="1159933"/>
          </a:xfrm>
          <a:prstGeom prst="rect">
            <a:avLst/>
          </a:prstGeom>
        </p:spPr>
      </p:pic>
      <p:pic>
        <p:nvPicPr>
          <p:cNvPr id="64" name="Picture 63"/>
          <p:cNvPicPr>
            <a:picLocks noChangeAspect="1"/>
          </p:cNvPicPr>
          <p:nvPr/>
        </p:nvPicPr>
        <p:blipFill rotWithShape="1">
          <a:blip r:embed="rId6" cstate="print">
            <a:extLst>
              <a:ext uri="{28A0092B-C50C-407E-A947-70E740481C1C}">
                <a14:useLocalDpi xmlns:a14="http://schemas.microsoft.com/office/drawing/2010/main" val="0"/>
              </a:ext>
            </a:extLst>
          </a:blip>
          <a:srcRect r="4848"/>
          <a:stretch/>
        </p:blipFill>
        <p:spPr>
          <a:xfrm>
            <a:off x="9070897" y="3569767"/>
            <a:ext cx="1067883" cy="1145270"/>
          </a:xfrm>
          <a:prstGeom prst="rect">
            <a:avLst/>
          </a:prstGeom>
          <a:solidFill>
            <a:srgbClr val="00B0F0"/>
          </a:solidFill>
        </p:spPr>
      </p:pic>
      <p:sp>
        <p:nvSpPr>
          <p:cNvPr id="8" name="TextBox 7"/>
          <p:cNvSpPr txBox="1"/>
          <p:nvPr/>
        </p:nvSpPr>
        <p:spPr>
          <a:xfrm>
            <a:off x="3235510" y="3603067"/>
            <a:ext cx="606256" cy="1107996"/>
          </a:xfrm>
          <a:prstGeom prst="rect">
            <a:avLst/>
          </a:prstGeom>
          <a:noFill/>
        </p:spPr>
        <p:txBody>
          <a:bodyPr wrap="none" rtlCol="0">
            <a:spAutoFit/>
          </a:bodyPr>
          <a:lstStyle/>
          <a:p>
            <a:r>
              <a:rPr lang="en-US" sz="6600" dirty="0" smtClean="0">
                <a:solidFill>
                  <a:srgbClr val="00B0F0"/>
                </a:solidFill>
              </a:rPr>
              <a:t>+</a:t>
            </a:r>
            <a:endParaRPr lang="en-GB" sz="6600" dirty="0">
              <a:solidFill>
                <a:srgbClr val="00B0F0"/>
              </a:solidFill>
            </a:endParaRPr>
          </a:p>
        </p:txBody>
      </p:sp>
      <p:sp>
        <p:nvSpPr>
          <p:cNvPr id="65" name="TextBox 64"/>
          <p:cNvSpPr txBox="1"/>
          <p:nvPr/>
        </p:nvSpPr>
        <p:spPr>
          <a:xfrm>
            <a:off x="5529975" y="3588404"/>
            <a:ext cx="606256" cy="1107996"/>
          </a:xfrm>
          <a:prstGeom prst="rect">
            <a:avLst/>
          </a:prstGeom>
          <a:noFill/>
        </p:spPr>
        <p:txBody>
          <a:bodyPr wrap="none" rtlCol="0">
            <a:spAutoFit/>
          </a:bodyPr>
          <a:lstStyle/>
          <a:p>
            <a:r>
              <a:rPr lang="en-US" sz="6600" dirty="0" smtClean="0">
                <a:solidFill>
                  <a:srgbClr val="00B0F0"/>
                </a:solidFill>
              </a:rPr>
              <a:t>+</a:t>
            </a:r>
            <a:endParaRPr lang="en-GB" sz="6600" dirty="0">
              <a:solidFill>
                <a:srgbClr val="00B0F0"/>
              </a:solidFill>
            </a:endParaRPr>
          </a:p>
        </p:txBody>
      </p:sp>
      <p:sp>
        <p:nvSpPr>
          <p:cNvPr id="67" name="TextBox 66"/>
          <p:cNvSpPr txBox="1"/>
          <p:nvPr/>
        </p:nvSpPr>
        <p:spPr>
          <a:xfrm>
            <a:off x="7957653" y="3605527"/>
            <a:ext cx="606256" cy="1107996"/>
          </a:xfrm>
          <a:prstGeom prst="rect">
            <a:avLst/>
          </a:prstGeom>
          <a:noFill/>
        </p:spPr>
        <p:txBody>
          <a:bodyPr wrap="none" rtlCol="0">
            <a:spAutoFit/>
          </a:bodyPr>
          <a:lstStyle/>
          <a:p>
            <a:r>
              <a:rPr lang="en-US" sz="6600" dirty="0" smtClean="0">
                <a:solidFill>
                  <a:srgbClr val="00B0F0"/>
                </a:solidFill>
              </a:rPr>
              <a:t>=</a:t>
            </a:r>
            <a:endParaRPr lang="en-GB" sz="6600" dirty="0">
              <a:solidFill>
                <a:srgbClr val="00B0F0"/>
              </a:solidFill>
            </a:endParaRPr>
          </a:p>
        </p:txBody>
      </p:sp>
      <p:pic>
        <p:nvPicPr>
          <p:cNvPr id="12" name="Picture 11"/>
          <p:cNvPicPr>
            <a:picLocks noChangeAspect="1"/>
          </p:cNvPicPr>
          <p:nvPr/>
        </p:nvPicPr>
        <p:blipFill rotWithShape="1">
          <a:blip r:embed="rId6"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spTree>
    <p:extLst>
      <p:ext uri="{BB962C8B-B14F-4D97-AF65-F5344CB8AC3E}">
        <p14:creationId xmlns:p14="http://schemas.microsoft.com/office/powerpoint/2010/main" val="38935613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14719" y="1785257"/>
            <a:ext cx="11935041" cy="4905829"/>
          </a:xfrm>
          <a:prstGeom prst="round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What is Azure Machine Learning</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cxnSp>
        <p:nvCxnSpPr>
          <p:cNvPr id="106" name="Straight Connector 105"/>
          <p:cNvCxnSpPr/>
          <p:nvPr/>
        </p:nvCxnSpPr>
        <p:spPr>
          <a:xfrm>
            <a:off x="3328950" y="1859577"/>
            <a:ext cx="0" cy="4831509"/>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270513" y="4313764"/>
            <a:ext cx="3007332" cy="1187890"/>
          </a:xfrm>
          <a:prstGeom prst="rect">
            <a:avLst/>
          </a:prstGeom>
          <a:noFill/>
        </p:spPr>
        <p:txBody>
          <a:bodyPr wrap="none" lIns="182802" tIns="146241" rIns="182802" bIns="146241" rtlCol="0">
            <a:spAutoFit/>
          </a:bodyPr>
          <a:lstStyle/>
          <a:p>
            <a:pPr defTabSz="932597" fontAlgn="base">
              <a:spcBef>
                <a:spcPct val="0"/>
              </a:spcBef>
              <a:spcAft>
                <a:spcPts val="600"/>
              </a:spcAft>
            </a:pPr>
            <a:r>
              <a:rPr lang="en-US" sz="1600" dirty="0">
                <a:gradFill>
                  <a:gsLst>
                    <a:gs pos="0">
                      <a:schemeClr val="bg1"/>
                    </a:gs>
                    <a:gs pos="100000">
                      <a:schemeClr val="bg1"/>
                    </a:gs>
                  </a:gsLst>
                  <a:lin ang="5400000" scaled="1"/>
                </a:gradFill>
                <a:latin typeface="Segoe UI" panose="020B0502040204020203" pitchFamily="34" charset="0"/>
                <a:cs typeface="Segoe UI" panose="020B0502040204020203" pitchFamily="34" charset="0"/>
              </a:rPr>
              <a:t>Blobs </a:t>
            </a:r>
            <a:r>
              <a:rPr lang="en-US" sz="1600" dirty="0" smtClean="0">
                <a:gradFill>
                  <a:gsLst>
                    <a:gs pos="0">
                      <a:schemeClr val="bg1"/>
                    </a:gs>
                    <a:gs pos="100000">
                      <a:schemeClr val="bg1"/>
                    </a:gs>
                  </a:gsLst>
                  <a:lin ang="5400000" scaled="1"/>
                </a:gradFill>
                <a:latin typeface="Segoe UI" panose="020B0502040204020203" pitchFamily="34" charset="0"/>
                <a:cs typeface="Segoe UI" panose="020B0502040204020203" pitchFamily="34" charset="0"/>
              </a:rPr>
              <a:t>and Tables</a:t>
            </a:r>
            <a:endParaRPr lang="en-US" sz="1600" dirty="0">
              <a:gradFill>
                <a:gsLst>
                  <a:gs pos="0">
                    <a:schemeClr val="bg1"/>
                  </a:gs>
                  <a:gs pos="100000">
                    <a:schemeClr val="bg1"/>
                  </a:gs>
                </a:gsLst>
                <a:lin ang="5400000" scaled="1"/>
              </a:gradFill>
              <a:latin typeface="Segoe UI" panose="020B0502040204020203" pitchFamily="34" charset="0"/>
              <a:cs typeface="Segoe UI" panose="020B0502040204020203" pitchFamily="34" charset="0"/>
            </a:endParaRPr>
          </a:p>
          <a:p>
            <a:pPr defTabSz="932597" fontAlgn="base">
              <a:spcBef>
                <a:spcPct val="0"/>
              </a:spcBef>
              <a:spcAft>
                <a:spcPts val="600"/>
              </a:spcAft>
            </a:pPr>
            <a:r>
              <a:rPr lang="en-US" sz="1600" dirty="0" smtClean="0">
                <a:gradFill>
                  <a:gsLst>
                    <a:gs pos="0">
                      <a:schemeClr val="bg1"/>
                    </a:gs>
                    <a:gs pos="100000">
                      <a:schemeClr val="bg1"/>
                    </a:gs>
                  </a:gsLst>
                  <a:lin ang="5400000" scaled="1"/>
                </a:gradFill>
                <a:latin typeface="Segoe UI" panose="020B0502040204020203" pitchFamily="34" charset="0"/>
                <a:cs typeface="Segoe UI" panose="020B0502040204020203" pitchFamily="34" charset="0"/>
              </a:rPr>
              <a:t>Hadoop (HDInsight)</a:t>
            </a:r>
            <a:endParaRPr lang="en-US" sz="1600" dirty="0">
              <a:gradFill>
                <a:gsLst>
                  <a:gs pos="0">
                    <a:schemeClr val="bg1"/>
                  </a:gs>
                  <a:gs pos="100000">
                    <a:schemeClr val="bg1"/>
                  </a:gs>
                </a:gsLst>
                <a:lin ang="5400000" scaled="1"/>
              </a:gradFill>
              <a:latin typeface="Segoe UI" panose="020B0502040204020203" pitchFamily="34" charset="0"/>
              <a:cs typeface="Segoe UI" panose="020B0502040204020203" pitchFamily="34" charset="0"/>
            </a:endParaRPr>
          </a:p>
          <a:p>
            <a:pPr defTabSz="932597" fontAlgn="base">
              <a:spcBef>
                <a:spcPct val="0"/>
              </a:spcBef>
              <a:spcAft>
                <a:spcPts val="600"/>
              </a:spcAft>
            </a:pPr>
            <a:r>
              <a:rPr lang="en-US" sz="1600" dirty="0" smtClean="0">
                <a:gradFill>
                  <a:gsLst>
                    <a:gs pos="0">
                      <a:schemeClr val="bg1"/>
                    </a:gs>
                    <a:gs pos="100000">
                      <a:schemeClr val="bg1"/>
                    </a:gs>
                  </a:gsLst>
                  <a:lin ang="5400000" scaled="1"/>
                </a:gradFill>
                <a:latin typeface="Segoe UI" panose="020B0502040204020203" pitchFamily="34" charset="0"/>
                <a:cs typeface="Segoe UI" panose="020B0502040204020203" pitchFamily="34" charset="0"/>
              </a:rPr>
              <a:t>Relational DB (Azure SQL DB)</a:t>
            </a:r>
            <a:endParaRPr lang="en-US" sz="1600" dirty="0">
              <a:gradFill>
                <a:gsLst>
                  <a:gs pos="0">
                    <a:schemeClr val="bg1"/>
                  </a:gs>
                  <a:gs pos="100000">
                    <a:schemeClr val="bg1"/>
                  </a:gs>
                </a:gsLst>
                <a:lin ang="5400000" scaled="1"/>
              </a:gradFill>
              <a:latin typeface="Segoe UI" panose="020B0502040204020203" pitchFamily="34" charset="0"/>
              <a:cs typeface="Segoe UI" panose="020B0502040204020203" pitchFamily="34" charset="0"/>
            </a:endParaRPr>
          </a:p>
        </p:txBody>
      </p:sp>
      <p:sp>
        <p:nvSpPr>
          <p:cNvPr id="108" name="Rectangle 107"/>
          <p:cNvSpPr/>
          <p:nvPr/>
        </p:nvSpPr>
        <p:spPr>
          <a:xfrm>
            <a:off x="860760" y="1854778"/>
            <a:ext cx="1433090" cy="707767"/>
          </a:xfrm>
          <a:prstGeom prst="rect">
            <a:avLst/>
          </a:prstGeom>
        </p:spPr>
        <p:txBody>
          <a:bodyPr wrap="square" lIns="182802" tIns="137101" rIns="182802" bIns="137101">
            <a:spAutoFit/>
          </a:bodyPr>
          <a:lstStyle/>
          <a:p>
            <a:pPr algn="ctr" defTabSz="913873"/>
            <a:r>
              <a:rPr lang="en-US" sz="2800" dirty="0">
                <a:gradFill>
                  <a:gsLst>
                    <a:gs pos="0">
                      <a:schemeClr val="bg1"/>
                    </a:gs>
                    <a:gs pos="100000">
                      <a:schemeClr val="bg1"/>
                    </a:gs>
                  </a:gsLst>
                  <a:lin ang="5400000" scaled="1"/>
                </a:gradFill>
                <a:latin typeface="Segoe UI Light"/>
                <a:ea typeface="Calibri" panose="020F0502020204030204" pitchFamily="34" charset="0"/>
              </a:rPr>
              <a:t>Data</a:t>
            </a:r>
          </a:p>
        </p:txBody>
      </p:sp>
      <p:grpSp>
        <p:nvGrpSpPr>
          <p:cNvPr id="109" name="Group 108"/>
          <p:cNvGrpSpPr/>
          <p:nvPr/>
        </p:nvGrpSpPr>
        <p:grpSpPr>
          <a:xfrm>
            <a:off x="10568293" y="2991361"/>
            <a:ext cx="466146" cy="800788"/>
            <a:chOff x="9384608" y="3646196"/>
            <a:chExt cx="466344" cy="801128"/>
          </a:xfrm>
        </p:grpSpPr>
        <p:grpSp>
          <p:nvGrpSpPr>
            <p:cNvPr id="110" name="Group 109"/>
            <p:cNvGrpSpPr/>
            <p:nvPr/>
          </p:nvGrpSpPr>
          <p:grpSpPr>
            <a:xfrm>
              <a:off x="9384608" y="3646196"/>
              <a:ext cx="466344" cy="801128"/>
              <a:chOff x="9384608" y="3646196"/>
              <a:chExt cx="466344" cy="801128"/>
            </a:xfrm>
          </p:grpSpPr>
          <p:sp>
            <p:nvSpPr>
              <p:cNvPr id="116" name="Freeform 10"/>
              <p:cNvSpPr>
                <a:spLocks/>
              </p:cNvSpPr>
              <p:nvPr/>
            </p:nvSpPr>
            <p:spPr bwMode="auto">
              <a:xfrm>
                <a:off x="9384608" y="3646196"/>
                <a:ext cx="466344" cy="801128"/>
              </a:xfrm>
              <a:custGeom>
                <a:avLst/>
                <a:gdLst>
                  <a:gd name="T0" fmla="*/ 172 w 184"/>
                  <a:gd name="T1" fmla="*/ 0 h 314"/>
                  <a:gd name="T2" fmla="*/ 12 w 184"/>
                  <a:gd name="T3" fmla="*/ 0 h 314"/>
                  <a:gd name="T4" fmla="*/ 0 w 184"/>
                  <a:gd name="T5" fmla="*/ 12 h 314"/>
                  <a:gd name="T6" fmla="*/ 0 w 184"/>
                  <a:gd name="T7" fmla="*/ 302 h 314"/>
                  <a:gd name="T8" fmla="*/ 12 w 184"/>
                  <a:gd name="T9" fmla="*/ 314 h 314"/>
                  <a:gd name="T10" fmla="*/ 172 w 184"/>
                  <a:gd name="T11" fmla="*/ 314 h 314"/>
                  <a:gd name="T12" fmla="*/ 184 w 184"/>
                  <a:gd name="T13" fmla="*/ 302 h 314"/>
                  <a:gd name="T14" fmla="*/ 184 w 184"/>
                  <a:gd name="T15" fmla="*/ 12 h 314"/>
                  <a:gd name="T16" fmla="*/ 172 w 184"/>
                  <a:gd name="T1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14">
                    <a:moveTo>
                      <a:pt x="172" y="0"/>
                    </a:moveTo>
                    <a:cubicBezTo>
                      <a:pt x="12" y="0"/>
                      <a:pt x="12" y="0"/>
                      <a:pt x="12" y="0"/>
                    </a:cubicBezTo>
                    <a:cubicBezTo>
                      <a:pt x="6" y="0"/>
                      <a:pt x="0" y="5"/>
                      <a:pt x="0" y="12"/>
                    </a:cubicBezTo>
                    <a:cubicBezTo>
                      <a:pt x="0" y="302"/>
                      <a:pt x="0" y="302"/>
                      <a:pt x="0" y="302"/>
                    </a:cubicBezTo>
                    <a:cubicBezTo>
                      <a:pt x="0" y="308"/>
                      <a:pt x="6" y="314"/>
                      <a:pt x="12" y="314"/>
                    </a:cubicBezTo>
                    <a:cubicBezTo>
                      <a:pt x="172" y="314"/>
                      <a:pt x="172" y="314"/>
                      <a:pt x="172" y="314"/>
                    </a:cubicBezTo>
                    <a:cubicBezTo>
                      <a:pt x="178" y="314"/>
                      <a:pt x="184" y="308"/>
                      <a:pt x="184" y="302"/>
                    </a:cubicBezTo>
                    <a:cubicBezTo>
                      <a:pt x="184" y="12"/>
                      <a:pt x="184" y="12"/>
                      <a:pt x="184" y="12"/>
                    </a:cubicBezTo>
                    <a:cubicBezTo>
                      <a:pt x="184" y="5"/>
                      <a:pt x="178" y="0"/>
                      <a:pt x="172" y="0"/>
                    </a:cubicBezTo>
                  </a:path>
                </a:pathLst>
              </a:custGeom>
              <a:solidFill>
                <a:schemeClr val="bg1"/>
              </a:solidFill>
              <a:ln>
                <a:noFill/>
              </a:ln>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17" name="Rectangle 11"/>
              <p:cNvSpPr>
                <a:spLocks noChangeArrowheads="1"/>
              </p:cNvSpPr>
              <p:nvPr/>
            </p:nvSpPr>
            <p:spPr bwMode="auto">
              <a:xfrm>
                <a:off x="9430600" y="3692189"/>
                <a:ext cx="374359" cy="629993"/>
              </a:xfrm>
              <a:prstGeom prst="rect">
                <a:avLst/>
              </a:prstGeom>
              <a:solidFill>
                <a:srgbClr val="DC3C00"/>
              </a:solidFill>
              <a:ln>
                <a:noFill/>
              </a:ln>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grpSp>
            <p:nvGrpSpPr>
              <p:cNvPr id="118" name="Group 117"/>
              <p:cNvGrpSpPr/>
              <p:nvPr/>
            </p:nvGrpSpPr>
            <p:grpSpPr>
              <a:xfrm>
                <a:off x="9484650" y="3817383"/>
                <a:ext cx="268769" cy="458657"/>
                <a:chOff x="10365212" y="5859572"/>
                <a:chExt cx="483110" cy="660040"/>
              </a:xfrm>
              <a:solidFill>
                <a:schemeClr val="bg1"/>
              </a:solidFill>
            </p:grpSpPr>
            <p:sp>
              <p:nvSpPr>
                <p:cNvPr id="119" name="Rectangle 9"/>
                <p:cNvSpPr>
                  <a:spLocks noChangeArrowheads="1"/>
                </p:cNvSpPr>
                <p:nvPr/>
              </p:nvSpPr>
              <p:spPr bwMode="auto">
                <a:xfrm>
                  <a:off x="10631433" y="6241326"/>
                  <a:ext cx="83515" cy="27828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20" name="Freeform 11"/>
                <p:cNvSpPr>
                  <a:spLocks/>
                </p:cNvSpPr>
                <p:nvPr/>
              </p:nvSpPr>
              <p:spPr bwMode="auto">
                <a:xfrm>
                  <a:off x="10365212" y="6063340"/>
                  <a:ext cx="84051" cy="456272"/>
                </a:xfrm>
                <a:custGeom>
                  <a:avLst/>
                  <a:gdLst>
                    <a:gd name="T0" fmla="*/ 0 w 314"/>
                    <a:gd name="T1" fmla="*/ 0 h 1292"/>
                    <a:gd name="T2" fmla="*/ 0 w 314"/>
                    <a:gd name="T3" fmla="*/ 641 h 1292"/>
                    <a:gd name="T4" fmla="*/ 0 w 314"/>
                    <a:gd name="T5" fmla="*/ 1292 h 1292"/>
                    <a:gd name="T6" fmla="*/ 314 w 314"/>
                    <a:gd name="T7" fmla="*/ 1292 h 1292"/>
                    <a:gd name="T8" fmla="*/ 314 w 314"/>
                    <a:gd name="T9" fmla="*/ 537 h 1292"/>
                    <a:gd name="T10" fmla="*/ 314 w 314"/>
                    <a:gd name="T11" fmla="*/ 0 h 1292"/>
                    <a:gd name="T12" fmla="*/ 0 w 314"/>
                    <a:gd name="T13" fmla="*/ 0 h 1292"/>
                  </a:gdLst>
                  <a:ahLst/>
                  <a:cxnLst>
                    <a:cxn ang="0">
                      <a:pos x="T0" y="T1"/>
                    </a:cxn>
                    <a:cxn ang="0">
                      <a:pos x="T2" y="T3"/>
                    </a:cxn>
                    <a:cxn ang="0">
                      <a:pos x="T4" y="T5"/>
                    </a:cxn>
                    <a:cxn ang="0">
                      <a:pos x="T6" y="T7"/>
                    </a:cxn>
                    <a:cxn ang="0">
                      <a:pos x="T8" y="T9"/>
                    </a:cxn>
                    <a:cxn ang="0">
                      <a:pos x="T10" y="T11"/>
                    </a:cxn>
                    <a:cxn ang="0">
                      <a:pos x="T12" y="T13"/>
                    </a:cxn>
                  </a:cxnLst>
                  <a:rect l="0" t="0" r="r" b="b"/>
                  <a:pathLst>
                    <a:path w="314" h="1292">
                      <a:moveTo>
                        <a:pt x="0" y="0"/>
                      </a:moveTo>
                      <a:lnTo>
                        <a:pt x="0" y="641"/>
                      </a:lnTo>
                      <a:lnTo>
                        <a:pt x="0" y="1292"/>
                      </a:lnTo>
                      <a:lnTo>
                        <a:pt x="314" y="1292"/>
                      </a:lnTo>
                      <a:lnTo>
                        <a:pt x="314" y="537"/>
                      </a:lnTo>
                      <a:lnTo>
                        <a:pt x="314"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21" name="Freeform 12"/>
                <p:cNvSpPr>
                  <a:spLocks/>
                </p:cNvSpPr>
                <p:nvPr/>
              </p:nvSpPr>
              <p:spPr bwMode="auto">
                <a:xfrm>
                  <a:off x="10497994" y="5859572"/>
                  <a:ext cx="84051" cy="660040"/>
                </a:xfrm>
                <a:custGeom>
                  <a:avLst/>
                  <a:gdLst>
                    <a:gd name="T0" fmla="*/ 0 w 314"/>
                    <a:gd name="T1" fmla="*/ 0 h 1869"/>
                    <a:gd name="T2" fmla="*/ 0 w 314"/>
                    <a:gd name="T3" fmla="*/ 1093 h 1869"/>
                    <a:gd name="T4" fmla="*/ 0 w 314"/>
                    <a:gd name="T5" fmla="*/ 1869 h 1869"/>
                    <a:gd name="T6" fmla="*/ 314 w 314"/>
                    <a:gd name="T7" fmla="*/ 1869 h 1869"/>
                    <a:gd name="T8" fmla="*/ 314 w 314"/>
                    <a:gd name="T9" fmla="*/ 991 h 1869"/>
                    <a:gd name="T10" fmla="*/ 314 w 314"/>
                    <a:gd name="T11" fmla="*/ 0 h 1869"/>
                    <a:gd name="T12" fmla="*/ 0 w 314"/>
                    <a:gd name="T13" fmla="*/ 0 h 1869"/>
                  </a:gdLst>
                  <a:ahLst/>
                  <a:cxnLst>
                    <a:cxn ang="0">
                      <a:pos x="T0" y="T1"/>
                    </a:cxn>
                    <a:cxn ang="0">
                      <a:pos x="T2" y="T3"/>
                    </a:cxn>
                    <a:cxn ang="0">
                      <a:pos x="T4" y="T5"/>
                    </a:cxn>
                    <a:cxn ang="0">
                      <a:pos x="T6" y="T7"/>
                    </a:cxn>
                    <a:cxn ang="0">
                      <a:pos x="T8" y="T9"/>
                    </a:cxn>
                    <a:cxn ang="0">
                      <a:pos x="T10" y="T11"/>
                    </a:cxn>
                    <a:cxn ang="0">
                      <a:pos x="T12" y="T13"/>
                    </a:cxn>
                  </a:cxnLst>
                  <a:rect l="0" t="0" r="r" b="b"/>
                  <a:pathLst>
                    <a:path w="314" h="1869">
                      <a:moveTo>
                        <a:pt x="0" y="0"/>
                      </a:moveTo>
                      <a:lnTo>
                        <a:pt x="0" y="1093"/>
                      </a:lnTo>
                      <a:lnTo>
                        <a:pt x="0" y="1869"/>
                      </a:lnTo>
                      <a:lnTo>
                        <a:pt x="314" y="1869"/>
                      </a:lnTo>
                      <a:lnTo>
                        <a:pt x="314" y="991"/>
                      </a:lnTo>
                      <a:lnTo>
                        <a:pt x="314"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22" name="Freeform 13"/>
                <p:cNvSpPr>
                  <a:spLocks/>
                </p:cNvSpPr>
                <p:nvPr/>
              </p:nvSpPr>
              <p:spPr bwMode="auto">
                <a:xfrm>
                  <a:off x="10764271" y="6070049"/>
                  <a:ext cx="84051" cy="449561"/>
                </a:xfrm>
                <a:custGeom>
                  <a:avLst/>
                  <a:gdLst>
                    <a:gd name="T0" fmla="*/ 0 w 314"/>
                    <a:gd name="T1" fmla="*/ 0 h 1273"/>
                    <a:gd name="T2" fmla="*/ 0 w 314"/>
                    <a:gd name="T3" fmla="*/ 251 h 1273"/>
                    <a:gd name="T4" fmla="*/ 0 w 314"/>
                    <a:gd name="T5" fmla="*/ 1273 h 1273"/>
                    <a:gd name="T6" fmla="*/ 314 w 314"/>
                    <a:gd name="T7" fmla="*/ 1273 h 1273"/>
                    <a:gd name="T8" fmla="*/ 314 w 314"/>
                    <a:gd name="T9" fmla="*/ 149 h 1273"/>
                    <a:gd name="T10" fmla="*/ 314 w 314"/>
                    <a:gd name="T11" fmla="*/ 0 h 1273"/>
                    <a:gd name="T12" fmla="*/ 0 w 314"/>
                    <a:gd name="T13" fmla="*/ 0 h 1273"/>
                  </a:gdLst>
                  <a:ahLst/>
                  <a:cxnLst>
                    <a:cxn ang="0">
                      <a:pos x="T0" y="T1"/>
                    </a:cxn>
                    <a:cxn ang="0">
                      <a:pos x="T2" y="T3"/>
                    </a:cxn>
                    <a:cxn ang="0">
                      <a:pos x="T4" y="T5"/>
                    </a:cxn>
                    <a:cxn ang="0">
                      <a:pos x="T6" y="T7"/>
                    </a:cxn>
                    <a:cxn ang="0">
                      <a:pos x="T8" y="T9"/>
                    </a:cxn>
                    <a:cxn ang="0">
                      <a:pos x="T10" y="T11"/>
                    </a:cxn>
                    <a:cxn ang="0">
                      <a:pos x="T12" y="T13"/>
                    </a:cxn>
                  </a:cxnLst>
                  <a:rect l="0" t="0" r="r" b="b"/>
                  <a:pathLst>
                    <a:path w="314" h="1273">
                      <a:moveTo>
                        <a:pt x="0" y="0"/>
                      </a:moveTo>
                      <a:lnTo>
                        <a:pt x="0" y="251"/>
                      </a:lnTo>
                      <a:lnTo>
                        <a:pt x="0" y="1273"/>
                      </a:lnTo>
                      <a:lnTo>
                        <a:pt x="314" y="1273"/>
                      </a:lnTo>
                      <a:lnTo>
                        <a:pt x="314" y="149"/>
                      </a:lnTo>
                      <a:lnTo>
                        <a:pt x="314"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grpSp>
        </p:grpSp>
        <p:sp>
          <p:nvSpPr>
            <p:cNvPr id="111" name="Rectangle 12"/>
            <p:cNvSpPr>
              <a:spLocks noChangeArrowheads="1"/>
            </p:cNvSpPr>
            <p:nvPr/>
          </p:nvSpPr>
          <p:spPr bwMode="auto">
            <a:xfrm>
              <a:off x="9430600" y="3692189"/>
              <a:ext cx="374359" cy="629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12" name="Freeform 13"/>
            <p:cNvSpPr>
              <a:spLocks/>
            </p:cNvSpPr>
            <p:nvPr/>
          </p:nvSpPr>
          <p:spPr bwMode="auto">
            <a:xfrm>
              <a:off x="9547187" y="4360686"/>
              <a:ext cx="141187" cy="18183"/>
            </a:xfrm>
            <a:custGeom>
              <a:avLst/>
              <a:gdLst>
                <a:gd name="T0" fmla="*/ 56 w 56"/>
                <a:gd name="T1" fmla="*/ 3 h 7"/>
                <a:gd name="T2" fmla="*/ 52 w 56"/>
                <a:gd name="T3" fmla="*/ 7 h 7"/>
                <a:gd name="T4" fmla="*/ 4 w 56"/>
                <a:gd name="T5" fmla="*/ 7 h 7"/>
                <a:gd name="T6" fmla="*/ 0 w 56"/>
                <a:gd name="T7" fmla="*/ 3 h 7"/>
                <a:gd name="T8" fmla="*/ 4 w 56"/>
                <a:gd name="T9" fmla="*/ 0 h 7"/>
                <a:gd name="T10" fmla="*/ 52 w 56"/>
                <a:gd name="T11" fmla="*/ 0 h 7"/>
                <a:gd name="T12" fmla="*/ 56 w 56"/>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6" y="3"/>
                  </a:moveTo>
                  <a:cubicBezTo>
                    <a:pt x="56" y="5"/>
                    <a:pt x="54" y="7"/>
                    <a:pt x="52" y="7"/>
                  </a:cubicBezTo>
                  <a:cubicBezTo>
                    <a:pt x="4" y="7"/>
                    <a:pt x="4" y="7"/>
                    <a:pt x="4" y="7"/>
                  </a:cubicBezTo>
                  <a:cubicBezTo>
                    <a:pt x="2" y="7"/>
                    <a:pt x="0" y="5"/>
                    <a:pt x="0" y="3"/>
                  </a:cubicBezTo>
                  <a:cubicBezTo>
                    <a:pt x="0" y="1"/>
                    <a:pt x="2" y="0"/>
                    <a:pt x="4" y="0"/>
                  </a:cubicBezTo>
                  <a:cubicBezTo>
                    <a:pt x="52" y="0"/>
                    <a:pt x="52" y="0"/>
                    <a:pt x="52" y="0"/>
                  </a:cubicBezTo>
                  <a:cubicBezTo>
                    <a:pt x="54" y="0"/>
                    <a:pt x="56" y="1"/>
                    <a:pt x="56" y="3"/>
                  </a:cubicBezTo>
                  <a:close/>
                </a:path>
              </a:pathLst>
            </a:custGeom>
            <a:solidFill>
              <a:schemeClr val="accent4"/>
            </a:solidFill>
            <a:ln>
              <a:noFill/>
            </a:ln>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13" name="Rectangle 14"/>
            <p:cNvSpPr>
              <a:spLocks noChangeArrowheads="1"/>
            </p:cNvSpPr>
            <p:nvPr/>
          </p:nvSpPr>
          <p:spPr bwMode="auto">
            <a:xfrm>
              <a:off x="9430600" y="4322181"/>
              <a:ext cx="124073" cy="1070"/>
            </a:xfrm>
            <a:prstGeom prst="rect">
              <a:avLst/>
            </a:prstGeom>
            <a:solidFill>
              <a:srgbClr val="5C476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14" name="Freeform 15"/>
            <p:cNvSpPr>
              <a:spLocks/>
            </p:cNvSpPr>
            <p:nvPr/>
          </p:nvSpPr>
          <p:spPr bwMode="auto">
            <a:xfrm>
              <a:off x="9430600" y="4322181"/>
              <a:ext cx="124073" cy="0"/>
            </a:xfrm>
            <a:custGeom>
              <a:avLst/>
              <a:gdLst>
                <a:gd name="T0" fmla="*/ 116 w 116"/>
                <a:gd name="T1" fmla="*/ 0 w 116"/>
                <a:gd name="T2" fmla="*/ 0 w 116"/>
                <a:gd name="T3" fmla="*/ 116 w 116"/>
              </a:gdLst>
              <a:ahLst/>
              <a:cxnLst>
                <a:cxn ang="0">
                  <a:pos x="T0" y="0"/>
                </a:cxn>
                <a:cxn ang="0">
                  <a:pos x="T1" y="0"/>
                </a:cxn>
                <a:cxn ang="0">
                  <a:pos x="T2" y="0"/>
                </a:cxn>
                <a:cxn ang="0">
                  <a:pos x="T3" y="0"/>
                </a:cxn>
              </a:cxnLst>
              <a:rect l="0" t="0" r="r" b="b"/>
              <a:pathLst>
                <a:path w="116">
                  <a:moveTo>
                    <a:pt x="116" y="0"/>
                  </a:moveTo>
                  <a:lnTo>
                    <a:pt x="0" y="0"/>
                  </a:lnTo>
                  <a:lnTo>
                    <a:pt x="0" y="0"/>
                  </a:lnTo>
                  <a:lnTo>
                    <a:pt x="116"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15" name="Freeform 17"/>
            <p:cNvSpPr>
              <a:spLocks/>
            </p:cNvSpPr>
            <p:nvPr/>
          </p:nvSpPr>
          <p:spPr bwMode="auto">
            <a:xfrm>
              <a:off x="9430600" y="3692189"/>
              <a:ext cx="220337" cy="629993"/>
            </a:xfrm>
            <a:custGeom>
              <a:avLst/>
              <a:gdLst>
                <a:gd name="T0" fmla="*/ 206 w 206"/>
                <a:gd name="T1" fmla="*/ 0 h 589"/>
                <a:gd name="T2" fmla="*/ 0 w 206"/>
                <a:gd name="T3" fmla="*/ 0 h 589"/>
                <a:gd name="T4" fmla="*/ 0 w 206"/>
                <a:gd name="T5" fmla="*/ 589 h 589"/>
                <a:gd name="T6" fmla="*/ 116 w 206"/>
                <a:gd name="T7" fmla="*/ 589 h 589"/>
                <a:gd name="T8" fmla="*/ 206 w 206"/>
                <a:gd name="T9" fmla="*/ 0 h 589"/>
              </a:gdLst>
              <a:ahLst/>
              <a:cxnLst>
                <a:cxn ang="0">
                  <a:pos x="T0" y="T1"/>
                </a:cxn>
                <a:cxn ang="0">
                  <a:pos x="T2" y="T3"/>
                </a:cxn>
                <a:cxn ang="0">
                  <a:pos x="T4" y="T5"/>
                </a:cxn>
                <a:cxn ang="0">
                  <a:pos x="T6" y="T7"/>
                </a:cxn>
                <a:cxn ang="0">
                  <a:pos x="T8" y="T9"/>
                </a:cxn>
              </a:cxnLst>
              <a:rect l="0" t="0" r="r" b="b"/>
              <a:pathLst>
                <a:path w="206" h="589">
                  <a:moveTo>
                    <a:pt x="206" y="0"/>
                  </a:moveTo>
                  <a:lnTo>
                    <a:pt x="0" y="0"/>
                  </a:lnTo>
                  <a:lnTo>
                    <a:pt x="0" y="589"/>
                  </a:lnTo>
                  <a:lnTo>
                    <a:pt x="116" y="589"/>
                  </a:lnTo>
                  <a:lnTo>
                    <a:pt x="206"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grpSp>
      <p:grpSp>
        <p:nvGrpSpPr>
          <p:cNvPr id="123" name="Group 122"/>
          <p:cNvGrpSpPr/>
          <p:nvPr/>
        </p:nvGrpSpPr>
        <p:grpSpPr>
          <a:xfrm>
            <a:off x="9961735" y="4089935"/>
            <a:ext cx="1709200" cy="873342"/>
            <a:chOff x="9708797" y="4105152"/>
            <a:chExt cx="1709928" cy="873714"/>
          </a:xfrm>
        </p:grpSpPr>
        <p:grpSp>
          <p:nvGrpSpPr>
            <p:cNvPr id="124" name="Group 123"/>
            <p:cNvGrpSpPr/>
            <p:nvPr/>
          </p:nvGrpSpPr>
          <p:grpSpPr>
            <a:xfrm>
              <a:off x="9708797" y="4105152"/>
              <a:ext cx="1709928" cy="873714"/>
              <a:chOff x="13377563" y="2176438"/>
              <a:chExt cx="1709928" cy="873714"/>
            </a:xfrm>
          </p:grpSpPr>
          <p:sp>
            <p:nvSpPr>
              <p:cNvPr id="137" name="Freeform 5"/>
              <p:cNvSpPr>
                <a:spLocks/>
              </p:cNvSpPr>
              <p:nvPr/>
            </p:nvSpPr>
            <p:spPr bwMode="auto">
              <a:xfrm>
                <a:off x="13377563" y="2981404"/>
                <a:ext cx="1709928" cy="68748"/>
              </a:xfrm>
              <a:custGeom>
                <a:avLst/>
                <a:gdLst>
                  <a:gd name="T0" fmla="*/ 0 w 578"/>
                  <a:gd name="T1" fmla="*/ 6 h 23"/>
                  <a:gd name="T2" fmla="*/ 0 w 578"/>
                  <a:gd name="T3" fmla="*/ 11 h 23"/>
                  <a:gd name="T4" fmla="*/ 0 w 578"/>
                  <a:gd name="T5" fmla="*/ 12 h 23"/>
                  <a:gd name="T6" fmla="*/ 0 w 578"/>
                  <a:gd name="T7" fmla="*/ 12 h 23"/>
                  <a:gd name="T8" fmla="*/ 0 w 578"/>
                  <a:gd name="T9" fmla="*/ 13 h 23"/>
                  <a:gd name="T10" fmla="*/ 0 w 578"/>
                  <a:gd name="T11" fmla="*/ 14 h 23"/>
                  <a:gd name="T12" fmla="*/ 11 w 578"/>
                  <a:gd name="T13" fmla="*/ 23 h 23"/>
                  <a:gd name="T14" fmla="*/ 566 w 578"/>
                  <a:gd name="T15" fmla="*/ 23 h 23"/>
                  <a:gd name="T16" fmla="*/ 578 w 578"/>
                  <a:gd name="T17" fmla="*/ 15 h 23"/>
                  <a:gd name="T18" fmla="*/ 578 w 578"/>
                  <a:gd name="T19" fmla="*/ 14 h 23"/>
                  <a:gd name="T20" fmla="*/ 578 w 578"/>
                  <a:gd name="T21" fmla="*/ 6 h 23"/>
                  <a:gd name="T22" fmla="*/ 0 w 578"/>
                  <a:gd name="T23"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8" h="23">
                    <a:moveTo>
                      <a:pt x="0" y="6"/>
                    </a:moveTo>
                    <a:cubicBezTo>
                      <a:pt x="0" y="18"/>
                      <a:pt x="0" y="11"/>
                      <a:pt x="0" y="11"/>
                    </a:cubicBezTo>
                    <a:cubicBezTo>
                      <a:pt x="0" y="12"/>
                      <a:pt x="0" y="12"/>
                      <a:pt x="0" y="12"/>
                    </a:cubicBezTo>
                    <a:cubicBezTo>
                      <a:pt x="0" y="12"/>
                      <a:pt x="0" y="12"/>
                      <a:pt x="0" y="12"/>
                    </a:cubicBezTo>
                    <a:cubicBezTo>
                      <a:pt x="0" y="13"/>
                      <a:pt x="0" y="13"/>
                      <a:pt x="0" y="13"/>
                    </a:cubicBezTo>
                    <a:cubicBezTo>
                      <a:pt x="0" y="14"/>
                      <a:pt x="0" y="14"/>
                      <a:pt x="0" y="14"/>
                    </a:cubicBezTo>
                    <a:cubicBezTo>
                      <a:pt x="0" y="19"/>
                      <a:pt x="6" y="23"/>
                      <a:pt x="11" y="23"/>
                    </a:cubicBezTo>
                    <a:cubicBezTo>
                      <a:pt x="566" y="23"/>
                      <a:pt x="566" y="23"/>
                      <a:pt x="566" y="23"/>
                    </a:cubicBezTo>
                    <a:cubicBezTo>
                      <a:pt x="572" y="23"/>
                      <a:pt x="576" y="20"/>
                      <a:pt x="578" y="15"/>
                    </a:cubicBezTo>
                    <a:cubicBezTo>
                      <a:pt x="578" y="14"/>
                      <a:pt x="578" y="14"/>
                      <a:pt x="578" y="14"/>
                    </a:cubicBezTo>
                    <a:cubicBezTo>
                      <a:pt x="578" y="0"/>
                      <a:pt x="578" y="6"/>
                      <a:pt x="578" y="6"/>
                    </a:cubicBezTo>
                    <a:lnTo>
                      <a:pt x="0" y="6"/>
                    </a:lnTo>
                    <a:close/>
                  </a:path>
                </a:pathLst>
              </a:custGeom>
              <a:solidFill>
                <a:schemeClr val="bg1"/>
              </a:solidFill>
              <a:ln>
                <a:noFill/>
              </a:ln>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38" name="Freeform 6"/>
              <p:cNvSpPr>
                <a:spLocks/>
              </p:cNvSpPr>
              <p:nvPr/>
            </p:nvSpPr>
            <p:spPr bwMode="auto">
              <a:xfrm>
                <a:off x="13593804" y="2176438"/>
                <a:ext cx="1277446" cy="828716"/>
              </a:xfrm>
              <a:custGeom>
                <a:avLst/>
                <a:gdLst>
                  <a:gd name="T0" fmla="*/ 15 w 432"/>
                  <a:gd name="T1" fmla="*/ 278 h 278"/>
                  <a:gd name="T2" fmla="*/ 418 w 432"/>
                  <a:gd name="T3" fmla="*/ 278 h 278"/>
                  <a:gd name="T4" fmla="*/ 432 w 432"/>
                  <a:gd name="T5" fmla="*/ 263 h 278"/>
                  <a:gd name="T6" fmla="*/ 432 w 432"/>
                  <a:gd name="T7" fmla="*/ 15 h 278"/>
                  <a:gd name="T8" fmla="*/ 418 w 432"/>
                  <a:gd name="T9" fmla="*/ 0 h 278"/>
                  <a:gd name="T10" fmla="*/ 15 w 432"/>
                  <a:gd name="T11" fmla="*/ 0 h 278"/>
                  <a:gd name="T12" fmla="*/ 0 w 432"/>
                  <a:gd name="T13" fmla="*/ 15 h 278"/>
                  <a:gd name="T14" fmla="*/ 0 w 432"/>
                  <a:gd name="T15" fmla="*/ 263 h 278"/>
                  <a:gd name="T16" fmla="*/ 15 w 432"/>
                  <a:gd name="T17"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278">
                    <a:moveTo>
                      <a:pt x="15" y="278"/>
                    </a:moveTo>
                    <a:cubicBezTo>
                      <a:pt x="418" y="278"/>
                      <a:pt x="418" y="278"/>
                      <a:pt x="418" y="278"/>
                    </a:cubicBezTo>
                    <a:cubicBezTo>
                      <a:pt x="427" y="278"/>
                      <a:pt x="432" y="272"/>
                      <a:pt x="432" y="263"/>
                    </a:cubicBezTo>
                    <a:cubicBezTo>
                      <a:pt x="432" y="15"/>
                      <a:pt x="432" y="15"/>
                      <a:pt x="432" y="15"/>
                    </a:cubicBezTo>
                    <a:cubicBezTo>
                      <a:pt x="432" y="6"/>
                      <a:pt x="427" y="0"/>
                      <a:pt x="418" y="0"/>
                    </a:cubicBezTo>
                    <a:cubicBezTo>
                      <a:pt x="15" y="0"/>
                      <a:pt x="15" y="0"/>
                      <a:pt x="15" y="0"/>
                    </a:cubicBezTo>
                    <a:cubicBezTo>
                      <a:pt x="8" y="0"/>
                      <a:pt x="0" y="6"/>
                      <a:pt x="0" y="15"/>
                    </a:cubicBezTo>
                    <a:cubicBezTo>
                      <a:pt x="0" y="263"/>
                      <a:pt x="0" y="263"/>
                      <a:pt x="0" y="263"/>
                    </a:cubicBezTo>
                    <a:cubicBezTo>
                      <a:pt x="0" y="272"/>
                      <a:pt x="8" y="278"/>
                      <a:pt x="15" y="278"/>
                    </a:cubicBezTo>
                  </a:path>
                </a:pathLst>
              </a:custGeom>
              <a:solidFill>
                <a:schemeClr val="bg1"/>
              </a:solidFill>
              <a:ln>
                <a:noFill/>
              </a:ln>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39" name="Freeform 7"/>
              <p:cNvSpPr>
                <a:spLocks/>
              </p:cNvSpPr>
              <p:nvPr/>
            </p:nvSpPr>
            <p:spPr bwMode="auto">
              <a:xfrm>
                <a:off x="13650052" y="2223936"/>
                <a:ext cx="1167451" cy="727470"/>
              </a:xfrm>
              <a:custGeom>
                <a:avLst/>
                <a:gdLst>
                  <a:gd name="T0" fmla="*/ 0 w 395"/>
                  <a:gd name="T1" fmla="*/ 0 h 244"/>
                  <a:gd name="T2" fmla="*/ 395 w 395"/>
                  <a:gd name="T3" fmla="*/ 0 h 244"/>
                  <a:gd name="T4" fmla="*/ 395 w 395"/>
                  <a:gd name="T5" fmla="*/ 244 h 244"/>
                  <a:gd name="T6" fmla="*/ 0 w 395"/>
                  <a:gd name="T7" fmla="*/ 244 h 244"/>
                  <a:gd name="T8" fmla="*/ 0 w 395"/>
                  <a:gd name="T9" fmla="*/ 0 h 244"/>
                </a:gdLst>
                <a:ahLst/>
                <a:cxnLst>
                  <a:cxn ang="0">
                    <a:pos x="T0" y="T1"/>
                  </a:cxn>
                  <a:cxn ang="0">
                    <a:pos x="T2" y="T3"/>
                  </a:cxn>
                  <a:cxn ang="0">
                    <a:pos x="T4" y="T5"/>
                  </a:cxn>
                  <a:cxn ang="0">
                    <a:pos x="T6" y="T7"/>
                  </a:cxn>
                  <a:cxn ang="0">
                    <a:pos x="T8" y="T9"/>
                  </a:cxn>
                </a:cxnLst>
                <a:rect l="0" t="0" r="r" b="b"/>
                <a:pathLst>
                  <a:path w="395" h="244">
                    <a:moveTo>
                      <a:pt x="0" y="0"/>
                    </a:moveTo>
                    <a:cubicBezTo>
                      <a:pt x="395" y="0"/>
                      <a:pt x="395" y="0"/>
                      <a:pt x="395" y="0"/>
                    </a:cubicBezTo>
                    <a:cubicBezTo>
                      <a:pt x="395" y="244"/>
                      <a:pt x="395" y="244"/>
                      <a:pt x="395" y="244"/>
                    </a:cubicBezTo>
                    <a:cubicBezTo>
                      <a:pt x="0" y="244"/>
                      <a:pt x="0" y="244"/>
                      <a:pt x="0" y="244"/>
                    </a:cubicBezTo>
                    <a:cubicBezTo>
                      <a:pt x="0" y="0"/>
                      <a:pt x="0" y="0"/>
                      <a:pt x="0" y="0"/>
                    </a:cubicBezTo>
                  </a:path>
                </a:pathLst>
              </a:custGeom>
              <a:solidFill>
                <a:srgbClr val="DC3C00"/>
              </a:solidFill>
              <a:ln>
                <a:noFill/>
              </a:ln>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grpSp>
        <p:grpSp>
          <p:nvGrpSpPr>
            <p:cNvPr id="125" name="Group 1031"/>
            <p:cNvGrpSpPr>
              <a:grpSpLocks/>
            </p:cNvGrpSpPr>
            <p:nvPr/>
          </p:nvGrpSpPr>
          <p:grpSpPr bwMode="auto">
            <a:xfrm>
              <a:off x="10118108" y="4299632"/>
              <a:ext cx="923472" cy="460684"/>
              <a:chOff x="4841436" y="5510539"/>
              <a:chExt cx="1049696" cy="523224"/>
            </a:xfrm>
            <a:solidFill>
              <a:schemeClr val="bg1"/>
            </a:solidFill>
          </p:grpSpPr>
          <p:sp>
            <p:nvSpPr>
              <p:cNvPr id="126" name="Freeform 67"/>
              <p:cNvSpPr>
                <a:spLocks/>
              </p:cNvSpPr>
              <p:nvPr/>
            </p:nvSpPr>
            <p:spPr bwMode="auto">
              <a:xfrm>
                <a:off x="5030334" y="5852188"/>
                <a:ext cx="59777" cy="181575"/>
              </a:xfrm>
              <a:custGeom>
                <a:avLst/>
                <a:gdLst>
                  <a:gd name="T0" fmla="*/ 0 w 222"/>
                  <a:gd name="T1" fmla="*/ 0 h 674"/>
                  <a:gd name="T2" fmla="*/ 0 w 222"/>
                  <a:gd name="T3" fmla="*/ 135 h 674"/>
                  <a:gd name="T4" fmla="*/ 0 w 222"/>
                  <a:gd name="T5" fmla="*/ 674 h 674"/>
                  <a:gd name="T6" fmla="*/ 222 w 222"/>
                  <a:gd name="T7" fmla="*/ 674 h 674"/>
                  <a:gd name="T8" fmla="*/ 222 w 222"/>
                  <a:gd name="T9" fmla="*/ 29 h 674"/>
                  <a:gd name="T10" fmla="*/ 222 w 222"/>
                  <a:gd name="T11" fmla="*/ 0 h 674"/>
                  <a:gd name="T12" fmla="*/ 0 w 222"/>
                  <a:gd name="T13" fmla="*/ 0 h 674"/>
                </a:gdLst>
                <a:ahLst/>
                <a:cxnLst>
                  <a:cxn ang="0">
                    <a:pos x="T0" y="T1"/>
                  </a:cxn>
                  <a:cxn ang="0">
                    <a:pos x="T2" y="T3"/>
                  </a:cxn>
                  <a:cxn ang="0">
                    <a:pos x="T4" y="T5"/>
                  </a:cxn>
                  <a:cxn ang="0">
                    <a:pos x="T6" y="T7"/>
                  </a:cxn>
                  <a:cxn ang="0">
                    <a:pos x="T8" y="T9"/>
                  </a:cxn>
                  <a:cxn ang="0">
                    <a:pos x="T10" y="T11"/>
                  </a:cxn>
                  <a:cxn ang="0">
                    <a:pos x="T12" y="T13"/>
                  </a:cxn>
                </a:cxnLst>
                <a:rect l="0" t="0" r="r" b="b"/>
                <a:pathLst>
                  <a:path w="222" h="674">
                    <a:moveTo>
                      <a:pt x="0" y="0"/>
                    </a:moveTo>
                    <a:lnTo>
                      <a:pt x="0" y="135"/>
                    </a:lnTo>
                    <a:lnTo>
                      <a:pt x="0" y="674"/>
                    </a:lnTo>
                    <a:lnTo>
                      <a:pt x="222" y="674"/>
                    </a:lnTo>
                    <a:lnTo>
                      <a:pt x="222" y="29"/>
                    </a:lnTo>
                    <a:lnTo>
                      <a:pt x="222" y="0"/>
                    </a:lnTo>
                    <a:lnTo>
                      <a:pt x="0" y="0"/>
                    </a:lnTo>
                    <a:close/>
                  </a:path>
                </a:pathLst>
              </a:custGeom>
              <a:grpFill/>
              <a:ln>
                <a:noFill/>
              </a:ln>
            </p:spPr>
            <p:txBody>
              <a:bodyPr/>
              <a:lstStyle/>
              <a:p>
                <a:pPr defTabSz="932151">
                  <a:defRPr/>
                </a:pPr>
                <a:endParaRPr lang="en-US" sz="1836" dirty="0">
                  <a:solidFill>
                    <a:srgbClr val="00B0F0"/>
                  </a:solidFill>
                </a:endParaRPr>
              </a:p>
            </p:txBody>
          </p:sp>
          <p:sp>
            <p:nvSpPr>
              <p:cNvPr id="127" name="Freeform 68"/>
              <p:cNvSpPr>
                <a:spLocks/>
              </p:cNvSpPr>
              <p:nvPr/>
            </p:nvSpPr>
            <p:spPr bwMode="auto">
              <a:xfrm>
                <a:off x="5125978" y="5677779"/>
                <a:ext cx="59777" cy="355984"/>
              </a:xfrm>
              <a:custGeom>
                <a:avLst/>
                <a:gdLst>
                  <a:gd name="T0" fmla="*/ 0 w 223"/>
                  <a:gd name="T1" fmla="*/ 0 h 1319"/>
                  <a:gd name="T2" fmla="*/ 0 w 223"/>
                  <a:gd name="T3" fmla="*/ 652 h 1319"/>
                  <a:gd name="T4" fmla="*/ 0 w 223"/>
                  <a:gd name="T5" fmla="*/ 1319 h 1319"/>
                  <a:gd name="T6" fmla="*/ 223 w 223"/>
                  <a:gd name="T7" fmla="*/ 1319 h 1319"/>
                  <a:gd name="T8" fmla="*/ 223 w 223"/>
                  <a:gd name="T9" fmla="*/ 548 h 1319"/>
                  <a:gd name="T10" fmla="*/ 223 w 223"/>
                  <a:gd name="T11" fmla="*/ 0 h 1319"/>
                  <a:gd name="T12" fmla="*/ 0 w 223"/>
                  <a:gd name="T13" fmla="*/ 0 h 1319"/>
                </a:gdLst>
                <a:ahLst/>
                <a:cxnLst>
                  <a:cxn ang="0">
                    <a:pos x="T0" y="T1"/>
                  </a:cxn>
                  <a:cxn ang="0">
                    <a:pos x="T2" y="T3"/>
                  </a:cxn>
                  <a:cxn ang="0">
                    <a:pos x="T4" y="T5"/>
                  </a:cxn>
                  <a:cxn ang="0">
                    <a:pos x="T6" y="T7"/>
                  </a:cxn>
                  <a:cxn ang="0">
                    <a:pos x="T8" y="T9"/>
                  </a:cxn>
                  <a:cxn ang="0">
                    <a:pos x="T10" y="T11"/>
                  </a:cxn>
                  <a:cxn ang="0">
                    <a:pos x="T12" y="T13"/>
                  </a:cxn>
                </a:cxnLst>
                <a:rect l="0" t="0" r="r" b="b"/>
                <a:pathLst>
                  <a:path w="223" h="1319">
                    <a:moveTo>
                      <a:pt x="0" y="0"/>
                    </a:moveTo>
                    <a:lnTo>
                      <a:pt x="0" y="652"/>
                    </a:lnTo>
                    <a:lnTo>
                      <a:pt x="0" y="1319"/>
                    </a:lnTo>
                    <a:lnTo>
                      <a:pt x="223" y="1319"/>
                    </a:lnTo>
                    <a:lnTo>
                      <a:pt x="223" y="548"/>
                    </a:lnTo>
                    <a:lnTo>
                      <a:pt x="223" y="0"/>
                    </a:lnTo>
                    <a:lnTo>
                      <a:pt x="0" y="0"/>
                    </a:lnTo>
                    <a:close/>
                  </a:path>
                </a:pathLst>
              </a:custGeom>
              <a:grpFill/>
              <a:ln>
                <a:noFill/>
              </a:ln>
            </p:spPr>
            <p:txBody>
              <a:bodyPr/>
              <a:lstStyle/>
              <a:p>
                <a:pPr defTabSz="932151">
                  <a:defRPr/>
                </a:pPr>
                <a:endParaRPr lang="en-US" sz="1836" dirty="0">
                  <a:solidFill>
                    <a:srgbClr val="00B0F0"/>
                  </a:solidFill>
                </a:endParaRPr>
              </a:p>
            </p:txBody>
          </p:sp>
          <p:sp>
            <p:nvSpPr>
              <p:cNvPr id="128" name="Freeform 69"/>
              <p:cNvSpPr>
                <a:spLocks/>
              </p:cNvSpPr>
              <p:nvPr/>
            </p:nvSpPr>
            <p:spPr bwMode="auto">
              <a:xfrm>
                <a:off x="5219231" y="5517707"/>
                <a:ext cx="62169" cy="516056"/>
              </a:xfrm>
              <a:custGeom>
                <a:avLst/>
                <a:gdLst>
                  <a:gd name="T0" fmla="*/ 0 w 223"/>
                  <a:gd name="T1" fmla="*/ 0 h 1909"/>
                  <a:gd name="T2" fmla="*/ 0 w 223"/>
                  <a:gd name="T3" fmla="*/ 1117 h 1909"/>
                  <a:gd name="T4" fmla="*/ 0 w 223"/>
                  <a:gd name="T5" fmla="*/ 1909 h 1909"/>
                  <a:gd name="T6" fmla="*/ 223 w 223"/>
                  <a:gd name="T7" fmla="*/ 1909 h 1909"/>
                  <a:gd name="T8" fmla="*/ 223 w 223"/>
                  <a:gd name="T9" fmla="*/ 1012 h 1909"/>
                  <a:gd name="T10" fmla="*/ 223 w 223"/>
                  <a:gd name="T11" fmla="*/ 0 h 1909"/>
                  <a:gd name="T12" fmla="*/ 0 w 223"/>
                  <a:gd name="T13" fmla="*/ 0 h 1909"/>
                </a:gdLst>
                <a:ahLst/>
                <a:cxnLst>
                  <a:cxn ang="0">
                    <a:pos x="T0" y="T1"/>
                  </a:cxn>
                  <a:cxn ang="0">
                    <a:pos x="T2" y="T3"/>
                  </a:cxn>
                  <a:cxn ang="0">
                    <a:pos x="T4" y="T5"/>
                  </a:cxn>
                  <a:cxn ang="0">
                    <a:pos x="T6" y="T7"/>
                  </a:cxn>
                  <a:cxn ang="0">
                    <a:pos x="T8" y="T9"/>
                  </a:cxn>
                  <a:cxn ang="0">
                    <a:pos x="T10" y="T11"/>
                  </a:cxn>
                  <a:cxn ang="0">
                    <a:pos x="T12" y="T13"/>
                  </a:cxn>
                </a:cxnLst>
                <a:rect l="0" t="0" r="r" b="b"/>
                <a:pathLst>
                  <a:path w="223" h="1909">
                    <a:moveTo>
                      <a:pt x="0" y="0"/>
                    </a:moveTo>
                    <a:lnTo>
                      <a:pt x="0" y="1117"/>
                    </a:lnTo>
                    <a:lnTo>
                      <a:pt x="0" y="1909"/>
                    </a:lnTo>
                    <a:lnTo>
                      <a:pt x="223" y="1909"/>
                    </a:lnTo>
                    <a:lnTo>
                      <a:pt x="223" y="1012"/>
                    </a:lnTo>
                    <a:lnTo>
                      <a:pt x="223" y="0"/>
                    </a:lnTo>
                    <a:lnTo>
                      <a:pt x="0" y="0"/>
                    </a:lnTo>
                    <a:close/>
                  </a:path>
                </a:pathLst>
              </a:custGeom>
              <a:grpFill/>
              <a:ln>
                <a:noFill/>
              </a:ln>
            </p:spPr>
            <p:txBody>
              <a:bodyPr/>
              <a:lstStyle/>
              <a:p>
                <a:pPr defTabSz="932151">
                  <a:defRPr/>
                </a:pPr>
                <a:endParaRPr lang="en-US" sz="1836" dirty="0">
                  <a:solidFill>
                    <a:srgbClr val="00B0F0"/>
                  </a:solidFill>
                </a:endParaRPr>
              </a:p>
            </p:txBody>
          </p:sp>
          <p:sp>
            <p:nvSpPr>
              <p:cNvPr id="129" name="Freeform 70"/>
              <p:cNvSpPr>
                <a:spLocks/>
              </p:cNvSpPr>
              <p:nvPr/>
            </p:nvSpPr>
            <p:spPr bwMode="auto">
              <a:xfrm>
                <a:off x="4841436" y="5859354"/>
                <a:ext cx="59778" cy="174409"/>
              </a:xfrm>
              <a:custGeom>
                <a:avLst/>
                <a:gdLst>
                  <a:gd name="T0" fmla="*/ 0 w 222"/>
                  <a:gd name="T1" fmla="*/ 0 h 648"/>
                  <a:gd name="T2" fmla="*/ 0 w 222"/>
                  <a:gd name="T3" fmla="*/ 361 h 648"/>
                  <a:gd name="T4" fmla="*/ 0 w 222"/>
                  <a:gd name="T5" fmla="*/ 648 h 648"/>
                  <a:gd name="T6" fmla="*/ 222 w 222"/>
                  <a:gd name="T7" fmla="*/ 648 h 648"/>
                  <a:gd name="T8" fmla="*/ 222 w 222"/>
                  <a:gd name="T9" fmla="*/ 256 h 648"/>
                  <a:gd name="T10" fmla="*/ 222 w 222"/>
                  <a:gd name="T11" fmla="*/ 0 h 648"/>
                  <a:gd name="T12" fmla="*/ 0 w 222"/>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22" h="648">
                    <a:moveTo>
                      <a:pt x="0" y="0"/>
                    </a:moveTo>
                    <a:lnTo>
                      <a:pt x="0" y="361"/>
                    </a:lnTo>
                    <a:lnTo>
                      <a:pt x="0" y="648"/>
                    </a:lnTo>
                    <a:lnTo>
                      <a:pt x="222" y="648"/>
                    </a:lnTo>
                    <a:lnTo>
                      <a:pt x="222" y="256"/>
                    </a:lnTo>
                    <a:lnTo>
                      <a:pt x="222" y="0"/>
                    </a:lnTo>
                    <a:lnTo>
                      <a:pt x="0" y="0"/>
                    </a:lnTo>
                    <a:close/>
                  </a:path>
                </a:pathLst>
              </a:custGeom>
              <a:grpFill/>
              <a:ln>
                <a:noFill/>
              </a:ln>
            </p:spPr>
            <p:txBody>
              <a:bodyPr/>
              <a:lstStyle/>
              <a:p>
                <a:pPr defTabSz="932151">
                  <a:defRPr/>
                </a:pPr>
                <a:endParaRPr lang="en-US" sz="1836" dirty="0">
                  <a:solidFill>
                    <a:srgbClr val="00B0F0"/>
                  </a:solidFill>
                </a:endParaRPr>
              </a:p>
            </p:txBody>
          </p:sp>
          <p:sp>
            <p:nvSpPr>
              <p:cNvPr id="130" name="Freeform 71"/>
              <p:cNvSpPr>
                <a:spLocks/>
              </p:cNvSpPr>
              <p:nvPr/>
            </p:nvSpPr>
            <p:spPr bwMode="auto">
              <a:xfrm>
                <a:off x="4937080" y="5653888"/>
                <a:ext cx="59778" cy="379875"/>
              </a:xfrm>
              <a:custGeom>
                <a:avLst/>
                <a:gdLst>
                  <a:gd name="T0" fmla="*/ 0 w 222"/>
                  <a:gd name="T1" fmla="*/ 0 h 1402"/>
                  <a:gd name="T2" fmla="*/ 0 w 222"/>
                  <a:gd name="T3" fmla="*/ 1062 h 1402"/>
                  <a:gd name="T4" fmla="*/ 0 w 222"/>
                  <a:gd name="T5" fmla="*/ 1402 h 1402"/>
                  <a:gd name="T6" fmla="*/ 222 w 222"/>
                  <a:gd name="T7" fmla="*/ 1402 h 1402"/>
                  <a:gd name="T8" fmla="*/ 222 w 222"/>
                  <a:gd name="T9" fmla="*/ 977 h 1402"/>
                  <a:gd name="T10" fmla="*/ 222 w 222"/>
                  <a:gd name="T11" fmla="*/ 0 h 1402"/>
                  <a:gd name="T12" fmla="*/ 0 w 222"/>
                  <a:gd name="T13" fmla="*/ 0 h 1402"/>
                </a:gdLst>
                <a:ahLst/>
                <a:cxnLst>
                  <a:cxn ang="0">
                    <a:pos x="T0" y="T1"/>
                  </a:cxn>
                  <a:cxn ang="0">
                    <a:pos x="T2" y="T3"/>
                  </a:cxn>
                  <a:cxn ang="0">
                    <a:pos x="T4" y="T5"/>
                  </a:cxn>
                  <a:cxn ang="0">
                    <a:pos x="T6" y="T7"/>
                  </a:cxn>
                  <a:cxn ang="0">
                    <a:pos x="T8" y="T9"/>
                  </a:cxn>
                  <a:cxn ang="0">
                    <a:pos x="T10" y="T11"/>
                  </a:cxn>
                  <a:cxn ang="0">
                    <a:pos x="T12" y="T13"/>
                  </a:cxn>
                </a:cxnLst>
                <a:rect l="0" t="0" r="r" b="b"/>
                <a:pathLst>
                  <a:path w="222" h="1402">
                    <a:moveTo>
                      <a:pt x="0" y="0"/>
                    </a:moveTo>
                    <a:lnTo>
                      <a:pt x="0" y="1062"/>
                    </a:lnTo>
                    <a:lnTo>
                      <a:pt x="0" y="1402"/>
                    </a:lnTo>
                    <a:lnTo>
                      <a:pt x="222" y="1402"/>
                    </a:lnTo>
                    <a:lnTo>
                      <a:pt x="222" y="977"/>
                    </a:lnTo>
                    <a:lnTo>
                      <a:pt x="222" y="0"/>
                    </a:lnTo>
                    <a:lnTo>
                      <a:pt x="0" y="0"/>
                    </a:lnTo>
                    <a:close/>
                  </a:path>
                </a:pathLst>
              </a:custGeom>
              <a:grpFill/>
              <a:ln>
                <a:noFill/>
              </a:ln>
            </p:spPr>
            <p:txBody>
              <a:bodyPr/>
              <a:lstStyle/>
              <a:p>
                <a:pPr defTabSz="932151">
                  <a:defRPr/>
                </a:pPr>
                <a:endParaRPr lang="en-US" sz="1836" dirty="0">
                  <a:solidFill>
                    <a:srgbClr val="00B0F0"/>
                  </a:solidFill>
                </a:endParaRPr>
              </a:p>
            </p:txBody>
          </p:sp>
          <p:sp>
            <p:nvSpPr>
              <p:cNvPr id="131" name="Freeform 72"/>
              <p:cNvSpPr>
                <a:spLocks/>
              </p:cNvSpPr>
              <p:nvPr/>
            </p:nvSpPr>
            <p:spPr bwMode="auto">
              <a:xfrm>
                <a:off x="5534857" y="5510539"/>
                <a:ext cx="258239" cy="229358"/>
              </a:xfrm>
              <a:custGeom>
                <a:avLst/>
                <a:gdLst>
                  <a:gd name="T0" fmla="*/ 0 w 401"/>
                  <a:gd name="T1" fmla="*/ 28 h 359"/>
                  <a:gd name="T2" fmla="*/ 149 w 401"/>
                  <a:gd name="T3" fmla="*/ 0 h 359"/>
                  <a:gd name="T4" fmla="*/ 401 w 401"/>
                  <a:gd name="T5" fmla="*/ 88 h 359"/>
                  <a:gd name="T6" fmla="*/ 156 w 401"/>
                  <a:gd name="T7" fmla="*/ 359 h 359"/>
                  <a:gd name="T8" fmla="*/ 0 w 401"/>
                  <a:gd name="T9" fmla="*/ 28 h 359"/>
                </a:gdLst>
                <a:ahLst/>
                <a:cxnLst>
                  <a:cxn ang="0">
                    <a:pos x="T0" y="T1"/>
                  </a:cxn>
                  <a:cxn ang="0">
                    <a:pos x="T2" y="T3"/>
                  </a:cxn>
                  <a:cxn ang="0">
                    <a:pos x="T4" y="T5"/>
                  </a:cxn>
                  <a:cxn ang="0">
                    <a:pos x="T6" y="T7"/>
                  </a:cxn>
                  <a:cxn ang="0">
                    <a:pos x="T8" y="T9"/>
                  </a:cxn>
                </a:cxnLst>
                <a:rect l="0" t="0" r="r" b="b"/>
                <a:pathLst>
                  <a:path w="401" h="359">
                    <a:moveTo>
                      <a:pt x="0" y="28"/>
                    </a:moveTo>
                    <a:cubicBezTo>
                      <a:pt x="47" y="9"/>
                      <a:pt x="97" y="0"/>
                      <a:pt x="149" y="0"/>
                    </a:cubicBezTo>
                    <a:cubicBezTo>
                      <a:pt x="241" y="0"/>
                      <a:pt x="330" y="31"/>
                      <a:pt x="401" y="88"/>
                    </a:cubicBezTo>
                    <a:cubicBezTo>
                      <a:pt x="156" y="359"/>
                      <a:pt x="156" y="359"/>
                      <a:pt x="156" y="359"/>
                    </a:cubicBezTo>
                    <a:lnTo>
                      <a:pt x="0" y="28"/>
                    </a:lnTo>
                    <a:close/>
                  </a:path>
                </a:pathLst>
              </a:custGeom>
              <a:grpFill/>
              <a:ln>
                <a:noFill/>
              </a:ln>
            </p:spPr>
            <p:txBody>
              <a:bodyPr/>
              <a:lstStyle/>
              <a:p>
                <a:pPr defTabSz="932151">
                  <a:defRPr/>
                </a:pPr>
                <a:endParaRPr lang="en-US" sz="1836" dirty="0">
                  <a:solidFill>
                    <a:srgbClr val="00B0F0"/>
                  </a:solidFill>
                </a:endParaRPr>
              </a:p>
            </p:txBody>
          </p:sp>
          <p:sp>
            <p:nvSpPr>
              <p:cNvPr id="132" name="Freeform 73"/>
              <p:cNvSpPr>
                <a:spLocks/>
              </p:cNvSpPr>
              <p:nvPr/>
            </p:nvSpPr>
            <p:spPr bwMode="auto">
              <a:xfrm>
                <a:off x="5695061" y="5589382"/>
                <a:ext cx="169768" cy="138571"/>
              </a:xfrm>
              <a:custGeom>
                <a:avLst/>
                <a:gdLst>
                  <a:gd name="T0" fmla="*/ 192 w 266"/>
                  <a:gd name="T1" fmla="*/ 0 h 213"/>
                  <a:gd name="T2" fmla="*/ 266 w 266"/>
                  <a:gd name="T3" fmla="*/ 104 h 213"/>
                  <a:gd name="T4" fmla="*/ 0 w 266"/>
                  <a:gd name="T5" fmla="*/ 213 h 213"/>
                  <a:gd name="T6" fmla="*/ 192 w 266"/>
                  <a:gd name="T7" fmla="*/ 0 h 213"/>
                </a:gdLst>
                <a:ahLst/>
                <a:cxnLst>
                  <a:cxn ang="0">
                    <a:pos x="T0" y="T1"/>
                  </a:cxn>
                  <a:cxn ang="0">
                    <a:pos x="T2" y="T3"/>
                  </a:cxn>
                  <a:cxn ang="0">
                    <a:pos x="T4" y="T5"/>
                  </a:cxn>
                  <a:cxn ang="0">
                    <a:pos x="T6" y="T7"/>
                  </a:cxn>
                </a:cxnLst>
                <a:rect l="0" t="0" r="r" b="b"/>
                <a:pathLst>
                  <a:path w="266" h="213">
                    <a:moveTo>
                      <a:pt x="192" y="0"/>
                    </a:moveTo>
                    <a:cubicBezTo>
                      <a:pt x="222" y="30"/>
                      <a:pt x="247" y="66"/>
                      <a:pt x="266" y="104"/>
                    </a:cubicBezTo>
                    <a:cubicBezTo>
                      <a:pt x="0" y="213"/>
                      <a:pt x="0" y="213"/>
                      <a:pt x="0" y="213"/>
                    </a:cubicBezTo>
                    <a:lnTo>
                      <a:pt x="192" y="0"/>
                    </a:lnTo>
                    <a:close/>
                  </a:path>
                </a:pathLst>
              </a:custGeom>
              <a:grpFill/>
              <a:ln>
                <a:noFill/>
              </a:ln>
            </p:spPr>
            <p:txBody>
              <a:bodyPr/>
              <a:lstStyle/>
              <a:p>
                <a:pPr defTabSz="932151">
                  <a:defRPr/>
                </a:pPr>
                <a:endParaRPr lang="en-US" sz="1836" dirty="0">
                  <a:solidFill>
                    <a:srgbClr val="00B0F0"/>
                  </a:solidFill>
                </a:endParaRPr>
              </a:p>
            </p:txBody>
          </p:sp>
          <p:sp>
            <p:nvSpPr>
              <p:cNvPr id="133" name="Freeform 74"/>
              <p:cNvSpPr>
                <a:spLocks/>
              </p:cNvSpPr>
              <p:nvPr/>
            </p:nvSpPr>
            <p:spPr bwMode="auto">
              <a:xfrm>
                <a:off x="5369871" y="5543987"/>
                <a:ext cx="239111" cy="398988"/>
              </a:xfrm>
              <a:custGeom>
                <a:avLst/>
                <a:gdLst>
                  <a:gd name="T0" fmla="*/ 99 w 375"/>
                  <a:gd name="T1" fmla="*/ 622 h 622"/>
                  <a:gd name="T2" fmla="*/ 0 w 375"/>
                  <a:gd name="T3" fmla="*/ 356 h 622"/>
                  <a:gd name="T4" fmla="*/ 210 w 375"/>
                  <a:gd name="T5" fmla="*/ 0 h 622"/>
                  <a:gd name="T6" fmla="*/ 375 w 375"/>
                  <a:gd name="T7" fmla="*/ 351 h 622"/>
                  <a:gd name="T8" fmla="*/ 99 w 375"/>
                  <a:gd name="T9" fmla="*/ 622 h 622"/>
                </a:gdLst>
                <a:ahLst/>
                <a:cxnLst>
                  <a:cxn ang="0">
                    <a:pos x="T0" y="T1"/>
                  </a:cxn>
                  <a:cxn ang="0">
                    <a:pos x="T2" y="T3"/>
                  </a:cxn>
                  <a:cxn ang="0">
                    <a:pos x="T4" y="T5"/>
                  </a:cxn>
                  <a:cxn ang="0">
                    <a:pos x="T6" y="T7"/>
                  </a:cxn>
                  <a:cxn ang="0">
                    <a:pos x="T8" y="T9"/>
                  </a:cxn>
                </a:cxnLst>
                <a:rect l="0" t="0" r="r" b="b"/>
                <a:pathLst>
                  <a:path w="375" h="622">
                    <a:moveTo>
                      <a:pt x="99" y="622"/>
                    </a:moveTo>
                    <a:cubicBezTo>
                      <a:pt x="35" y="548"/>
                      <a:pt x="0" y="455"/>
                      <a:pt x="0" y="356"/>
                    </a:cubicBezTo>
                    <a:cubicBezTo>
                      <a:pt x="0" y="208"/>
                      <a:pt x="82" y="71"/>
                      <a:pt x="210" y="0"/>
                    </a:cubicBezTo>
                    <a:cubicBezTo>
                      <a:pt x="375" y="351"/>
                      <a:pt x="375" y="351"/>
                      <a:pt x="375" y="351"/>
                    </a:cubicBezTo>
                    <a:lnTo>
                      <a:pt x="99" y="622"/>
                    </a:lnTo>
                    <a:close/>
                  </a:path>
                </a:pathLst>
              </a:custGeom>
              <a:grpFill/>
              <a:ln>
                <a:noFill/>
              </a:ln>
            </p:spPr>
            <p:txBody>
              <a:bodyPr/>
              <a:lstStyle/>
              <a:p>
                <a:pPr defTabSz="932151">
                  <a:defRPr/>
                </a:pPr>
                <a:endParaRPr lang="en-US" sz="1836" dirty="0">
                  <a:solidFill>
                    <a:srgbClr val="00B0F0"/>
                  </a:solidFill>
                </a:endParaRPr>
              </a:p>
            </p:txBody>
          </p:sp>
          <p:sp>
            <p:nvSpPr>
              <p:cNvPr id="134" name="Freeform 75"/>
              <p:cNvSpPr>
                <a:spLocks/>
              </p:cNvSpPr>
              <p:nvPr/>
            </p:nvSpPr>
            <p:spPr bwMode="auto">
              <a:xfrm>
                <a:off x="5718972" y="5689726"/>
                <a:ext cx="172160" cy="64506"/>
              </a:xfrm>
              <a:custGeom>
                <a:avLst/>
                <a:gdLst>
                  <a:gd name="T0" fmla="*/ 0 w 269"/>
                  <a:gd name="T1" fmla="*/ 102 h 102"/>
                  <a:gd name="T2" fmla="*/ 249 w 269"/>
                  <a:gd name="T3" fmla="*/ 0 h 102"/>
                  <a:gd name="T4" fmla="*/ 269 w 269"/>
                  <a:gd name="T5" fmla="*/ 102 h 102"/>
                  <a:gd name="T6" fmla="*/ 0 w 269"/>
                  <a:gd name="T7" fmla="*/ 102 h 102"/>
                </a:gdLst>
                <a:ahLst/>
                <a:cxnLst>
                  <a:cxn ang="0">
                    <a:pos x="T0" y="T1"/>
                  </a:cxn>
                  <a:cxn ang="0">
                    <a:pos x="T2" y="T3"/>
                  </a:cxn>
                  <a:cxn ang="0">
                    <a:pos x="T4" y="T5"/>
                  </a:cxn>
                  <a:cxn ang="0">
                    <a:pos x="T6" y="T7"/>
                  </a:cxn>
                </a:cxnLst>
                <a:rect l="0" t="0" r="r" b="b"/>
                <a:pathLst>
                  <a:path w="269" h="102">
                    <a:moveTo>
                      <a:pt x="0" y="102"/>
                    </a:moveTo>
                    <a:cubicBezTo>
                      <a:pt x="249" y="0"/>
                      <a:pt x="249" y="0"/>
                      <a:pt x="249" y="0"/>
                    </a:cubicBezTo>
                    <a:cubicBezTo>
                      <a:pt x="260" y="33"/>
                      <a:pt x="267" y="67"/>
                      <a:pt x="269" y="102"/>
                    </a:cubicBezTo>
                    <a:lnTo>
                      <a:pt x="0" y="102"/>
                    </a:lnTo>
                    <a:close/>
                  </a:path>
                </a:pathLst>
              </a:custGeom>
              <a:grpFill/>
              <a:ln>
                <a:noFill/>
              </a:ln>
            </p:spPr>
            <p:txBody>
              <a:bodyPr/>
              <a:lstStyle/>
              <a:p>
                <a:pPr defTabSz="932151">
                  <a:defRPr/>
                </a:pPr>
                <a:endParaRPr lang="en-US" sz="1836" dirty="0">
                  <a:solidFill>
                    <a:srgbClr val="00B0F0"/>
                  </a:solidFill>
                </a:endParaRPr>
              </a:p>
            </p:txBody>
          </p:sp>
          <p:sp>
            <p:nvSpPr>
              <p:cNvPr id="135" name="Freeform 76"/>
              <p:cNvSpPr>
                <a:spLocks/>
              </p:cNvSpPr>
              <p:nvPr/>
            </p:nvSpPr>
            <p:spPr bwMode="auto">
              <a:xfrm>
                <a:off x="5458341" y="5859354"/>
                <a:ext cx="107600" cy="138571"/>
              </a:xfrm>
              <a:custGeom>
                <a:avLst/>
                <a:gdLst>
                  <a:gd name="T0" fmla="*/ 62 w 171"/>
                  <a:gd name="T1" fmla="*/ 215 h 215"/>
                  <a:gd name="T2" fmla="*/ 0 w 171"/>
                  <a:gd name="T3" fmla="*/ 169 h 215"/>
                  <a:gd name="T4" fmla="*/ 171 w 171"/>
                  <a:gd name="T5" fmla="*/ 0 h 215"/>
                  <a:gd name="T6" fmla="*/ 62 w 171"/>
                  <a:gd name="T7" fmla="*/ 215 h 215"/>
                </a:gdLst>
                <a:ahLst/>
                <a:cxnLst>
                  <a:cxn ang="0">
                    <a:pos x="T0" y="T1"/>
                  </a:cxn>
                  <a:cxn ang="0">
                    <a:pos x="T2" y="T3"/>
                  </a:cxn>
                  <a:cxn ang="0">
                    <a:pos x="T4" y="T5"/>
                  </a:cxn>
                  <a:cxn ang="0">
                    <a:pos x="T6" y="T7"/>
                  </a:cxn>
                </a:cxnLst>
                <a:rect l="0" t="0" r="r" b="b"/>
                <a:pathLst>
                  <a:path w="171" h="215">
                    <a:moveTo>
                      <a:pt x="62" y="215"/>
                    </a:moveTo>
                    <a:cubicBezTo>
                      <a:pt x="40" y="201"/>
                      <a:pt x="19" y="186"/>
                      <a:pt x="0" y="169"/>
                    </a:cubicBezTo>
                    <a:cubicBezTo>
                      <a:pt x="171" y="0"/>
                      <a:pt x="171" y="0"/>
                      <a:pt x="171" y="0"/>
                    </a:cubicBezTo>
                    <a:lnTo>
                      <a:pt x="62" y="215"/>
                    </a:lnTo>
                    <a:close/>
                  </a:path>
                </a:pathLst>
              </a:custGeom>
              <a:grpFill/>
              <a:ln>
                <a:noFill/>
              </a:ln>
            </p:spPr>
            <p:txBody>
              <a:bodyPr/>
              <a:lstStyle/>
              <a:p>
                <a:pPr defTabSz="932151">
                  <a:defRPr/>
                </a:pPr>
                <a:endParaRPr lang="en-US" sz="1836" dirty="0">
                  <a:solidFill>
                    <a:srgbClr val="00B0F0"/>
                  </a:solidFill>
                </a:endParaRPr>
              </a:p>
            </p:txBody>
          </p:sp>
          <p:sp>
            <p:nvSpPr>
              <p:cNvPr id="136" name="Freeform 77"/>
              <p:cNvSpPr>
                <a:spLocks/>
              </p:cNvSpPr>
              <p:nvPr/>
            </p:nvSpPr>
            <p:spPr bwMode="auto">
              <a:xfrm>
                <a:off x="5527684" y="5790070"/>
                <a:ext cx="363448" cy="243693"/>
              </a:xfrm>
              <a:custGeom>
                <a:avLst/>
                <a:gdLst>
                  <a:gd name="T0" fmla="*/ 160 w 566"/>
                  <a:gd name="T1" fmla="*/ 381 h 381"/>
                  <a:gd name="T2" fmla="*/ 0 w 566"/>
                  <a:gd name="T3" fmla="*/ 348 h 381"/>
                  <a:gd name="T4" fmla="*/ 176 w 566"/>
                  <a:gd name="T5" fmla="*/ 0 h 381"/>
                  <a:gd name="T6" fmla="*/ 566 w 566"/>
                  <a:gd name="T7" fmla="*/ 0 h 381"/>
                  <a:gd name="T8" fmla="*/ 160 w 566"/>
                  <a:gd name="T9" fmla="*/ 381 h 381"/>
                </a:gdLst>
                <a:ahLst/>
                <a:cxnLst>
                  <a:cxn ang="0">
                    <a:pos x="T0" y="T1"/>
                  </a:cxn>
                  <a:cxn ang="0">
                    <a:pos x="T2" y="T3"/>
                  </a:cxn>
                  <a:cxn ang="0">
                    <a:pos x="T4" y="T5"/>
                  </a:cxn>
                  <a:cxn ang="0">
                    <a:pos x="T6" y="T7"/>
                  </a:cxn>
                  <a:cxn ang="0">
                    <a:pos x="T8" y="T9"/>
                  </a:cxn>
                </a:cxnLst>
                <a:rect l="0" t="0" r="r" b="b"/>
                <a:pathLst>
                  <a:path w="566" h="381">
                    <a:moveTo>
                      <a:pt x="160" y="381"/>
                    </a:moveTo>
                    <a:cubicBezTo>
                      <a:pt x="104" y="381"/>
                      <a:pt x="50" y="370"/>
                      <a:pt x="0" y="348"/>
                    </a:cubicBezTo>
                    <a:cubicBezTo>
                      <a:pt x="176" y="0"/>
                      <a:pt x="176" y="0"/>
                      <a:pt x="176" y="0"/>
                    </a:cubicBezTo>
                    <a:cubicBezTo>
                      <a:pt x="566" y="0"/>
                      <a:pt x="566" y="0"/>
                      <a:pt x="566" y="0"/>
                    </a:cubicBezTo>
                    <a:cubicBezTo>
                      <a:pt x="552" y="213"/>
                      <a:pt x="375" y="381"/>
                      <a:pt x="160" y="381"/>
                    </a:cubicBezTo>
                    <a:close/>
                  </a:path>
                </a:pathLst>
              </a:custGeom>
              <a:grpFill/>
              <a:ln>
                <a:noFill/>
              </a:ln>
            </p:spPr>
            <p:txBody>
              <a:bodyPr/>
              <a:lstStyle/>
              <a:p>
                <a:pPr defTabSz="932151">
                  <a:defRPr/>
                </a:pPr>
                <a:endParaRPr lang="en-US" sz="1836" dirty="0">
                  <a:solidFill>
                    <a:srgbClr val="00B0F0"/>
                  </a:solidFill>
                </a:endParaRPr>
              </a:p>
            </p:txBody>
          </p:sp>
        </p:grpSp>
      </p:grpSp>
      <p:grpSp>
        <p:nvGrpSpPr>
          <p:cNvPr id="140" name="Group 139"/>
          <p:cNvGrpSpPr/>
          <p:nvPr/>
        </p:nvGrpSpPr>
        <p:grpSpPr>
          <a:xfrm>
            <a:off x="10285020" y="5277884"/>
            <a:ext cx="1109073" cy="720572"/>
            <a:chOff x="10355354" y="2960609"/>
            <a:chExt cx="1109544" cy="720878"/>
          </a:xfrm>
        </p:grpSpPr>
        <p:grpSp>
          <p:nvGrpSpPr>
            <p:cNvPr id="141" name="Group 140"/>
            <p:cNvGrpSpPr/>
            <p:nvPr/>
          </p:nvGrpSpPr>
          <p:grpSpPr>
            <a:xfrm>
              <a:off x="10355354" y="2960609"/>
              <a:ext cx="1109544" cy="720878"/>
              <a:chOff x="10355354" y="2831936"/>
              <a:chExt cx="1307592" cy="849551"/>
            </a:xfrm>
          </p:grpSpPr>
          <p:sp>
            <p:nvSpPr>
              <p:cNvPr id="154" name="Freeform 18"/>
              <p:cNvSpPr>
                <a:spLocks/>
              </p:cNvSpPr>
              <p:nvPr/>
            </p:nvSpPr>
            <p:spPr bwMode="auto">
              <a:xfrm>
                <a:off x="10355354" y="2831936"/>
                <a:ext cx="1307592" cy="849551"/>
              </a:xfrm>
              <a:custGeom>
                <a:avLst/>
                <a:gdLst>
                  <a:gd name="T0" fmla="*/ 14 w 432"/>
                  <a:gd name="T1" fmla="*/ 278 h 278"/>
                  <a:gd name="T2" fmla="*/ 418 w 432"/>
                  <a:gd name="T3" fmla="*/ 278 h 278"/>
                  <a:gd name="T4" fmla="*/ 432 w 432"/>
                  <a:gd name="T5" fmla="*/ 263 h 278"/>
                  <a:gd name="T6" fmla="*/ 432 w 432"/>
                  <a:gd name="T7" fmla="*/ 15 h 278"/>
                  <a:gd name="T8" fmla="*/ 418 w 432"/>
                  <a:gd name="T9" fmla="*/ 0 h 278"/>
                  <a:gd name="T10" fmla="*/ 14 w 432"/>
                  <a:gd name="T11" fmla="*/ 0 h 278"/>
                  <a:gd name="T12" fmla="*/ 0 w 432"/>
                  <a:gd name="T13" fmla="*/ 15 h 278"/>
                  <a:gd name="T14" fmla="*/ 0 w 432"/>
                  <a:gd name="T15" fmla="*/ 263 h 278"/>
                  <a:gd name="T16" fmla="*/ 14 w 432"/>
                  <a:gd name="T17"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278">
                    <a:moveTo>
                      <a:pt x="14" y="278"/>
                    </a:moveTo>
                    <a:cubicBezTo>
                      <a:pt x="418" y="278"/>
                      <a:pt x="418" y="278"/>
                      <a:pt x="418" y="278"/>
                    </a:cubicBezTo>
                    <a:cubicBezTo>
                      <a:pt x="427" y="278"/>
                      <a:pt x="432" y="272"/>
                      <a:pt x="432" y="263"/>
                    </a:cubicBezTo>
                    <a:cubicBezTo>
                      <a:pt x="432" y="15"/>
                      <a:pt x="432" y="15"/>
                      <a:pt x="432" y="15"/>
                    </a:cubicBezTo>
                    <a:cubicBezTo>
                      <a:pt x="432" y="6"/>
                      <a:pt x="427" y="0"/>
                      <a:pt x="418" y="0"/>
                    </a:cubicBezTo>
                    <a:cubicBezTo>
                      <a:pt x="14" y="0"/>
                      <a:pt x="14" y="0"/>
                      <a:pt x="14" y="0"/>
                    </a:cubicBezTo>
                    <a:cubicBezTo>
                      <a:pt x="7" y="0"/>
                      <a:pt x="0" y="6"/>
                      <a:pt x="0" y="15"/>
                    </a:cubicBezTo>
                    <a:cubicBezTo>
                      <a:pt x="0" y="263"/>
                      <a:pt x="0" y="263"/>
                      <a:pt x="0" y="263"/>
                    </a:cubicBezTo>
                    <a:cubicBezTo>
                      <a:pt x="0" y="272"/>
                      <a:pt x="7" y="278"/>
                      <a:pt x="14" y="278"/>
                    </a:cubicBezTo>
                  </a:path>
                </a:pathLst>
              </a:custGeom>
              <a:solidFill>
                <a:schemeClr val="bg1"/>
              </a:solidFill>
              <a:ln>
                <a:noFill/>
              </a:ln>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55" name="Freeform 19"/>
              <p:cNvSpPr>
                <a:spLocks/>
              </p:cNvSpPr>
              <p:nvPr/>
            </p:nvSpPr>
            <p:spPr bwMode="auto">
              <a:xfrm>
                <a:off x="10412929" y="2847289"/>
                <a:ext cx="1192442" cy="742078"/>
              </a:xfrm>
              <a:custGeom>
                <a:avLst/>
                <a:gdLst>
                  <a:gd name="T0" fmla="*/ 0 w 394"/>
                  <a:gd name="T1" fmla="*/ 12 h 243"/>
                  <a:gd name="T2" fmla="*/ 394 w 394"/>
                  <a:gd name="T3" fmla="*/ 12 h 243"/>
                  <a:gd name="T4" fmla="*/ 394 w 394"/>
                  <a:gd name="T5" fmla="*/ 243 h 243"/>
                  <a:gd name="T6" fmla="*/ 0 w 394"/>
                  <a:gd name="T7" fmla="*/ 243 h 243"/>
                  <a:gd name="T8" fmla="*/ 0 w 394"/>
                  <a:gd name="T9" fmla="*/ 12 h 243"/>
                </a:gdLst>
                <a:ahLst/>
                <a:cxnLst>
                  <a:cxn ang="0">
                    <a:pos x="T0" y="T1"/>
                  </a:cxn>
                  <a:cxn ang="0">
                    <a:pos x="T2" y="T3"/>
                  </a:cxn>
                  <a:cxn ang="0">
                    <a:pos x="T4" y="T5"/>
                  </a:cxn>
                  <a:cxn ang="0">
                    <a:pos x="T6" y="T7"/>
                  </a:cxn>
                  <a:cxn ang="0">
                    <a:pos x="T8" y="T9"/>
                  </a:cxn>
                </a:cxnLst>
                <a:rect l="0" t="0" r="r" b="b"/>
                <a:pathLst>
                  <a:path w="394" h="243">
                    <a:moveTo>
                      <a:pt x="0" y="12"/>
                    </a:moveTo>
                    <a:cubicBezTo>
                      <a:pt x="394" y="12"/>
                      <a:pt x="394" y="12"/>
                      <a:pt x="394" y="12"/>
                    </a:cubicBezTo>
                    <a:cubicBezTo>
                      <a:pt x="394" y="173"/>
                      <a:pt x="394" y="243"/>
                      <a:pt x="394" y="243"/>
                    </a:cubicBezTo>
                    <a:cubicBezTo>
                      <a:pt x="0" y="243"/>
                      <a:pt x="0" y="243"/>
                      <a:pt x="0" y="243"/>
                    </a:cubicBezTo>
                    <a:cubicBezTo>
                      <a:pt x="0" y="0"/>
                      <a:pt x="0" y="12"/>
                      <a:pt x="0" y="12"/>
                    </a:cubicBezTo>
                  </a:path>
                </a:pathLst>
              </a:custGeom>
              <a:solidFill>
                <a:srgbClr val="DC3C00"/>
              </a:solidFill>
              <a:ln>
                <a:noFill/>
              </a:ln>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grpSp>
        <p:grpSp>
          <p:nvGrpSpPr>
            <p:cNvPr id="142" name="Group 1031"/>
            <p:cNvGrpSpPr>
              <a:grpSpLocks/>
            </p:cNvGrpSpPr>
            <p:nvPr/>
          </p:nvGrpSpPr>
          <p:grpSpPr bwMode="auto">
            <a:xfrm>
              <a:off x="10599291" y="3157951"/>
              <a:ext cx="595154" cy="296900"/>
              <a:chOff x="4841436" y="5510539"/>
              <a:chExt cx="1049696" cy="523224"/>
            </a:xfrm>
            <a:solidFill>
              <a:schemeClr val="bg1"/>
            </a:solidFill>
          </p:grpSpPr>
          <p:sp>
            <p:nvSpPr>
              <p:cNvPr id="143" name="Freeform 67"/>
              <p:cNvSpPr>
                <a:spLocks/>
              </p:cNvSpPr>
              <p:nvPr/>
            </p:nvSpPr>
            <p:spPr bwMode="auto">
              <a:xfrm>
                <a:off x="5030334" y="5852188"/>
                <a:ext cx="59777" cy="181575"/>
              </a:xfrm>
              <a:custGeom>
                <a:avLst/>
                <a:gdLst>
                  <a:gd name="T0" fmla="*/ 0 w 222"/>
                  <a:gd name="T1" fmla="*/ 0 h 674"/>
                  <a:gd name="T2" fmla="*/ 0 w 222"/>
                  <a:gd name="T3" fmla="*/ 135 h 674"/>
                  <a:gd name="T4" fmla="*/ 0 w 222"/>
                  <a:gd name="T5" fmla="*/ 674 h 674"/>
                  <a:gd name="T6" fmla="*/ 222 w 222"/>
                  <a:gd name="T7" fmla="*/ 674 h 674"/>
                  <a:gd name="T8" fmla="*/ 222 w 222"/>
                  <a:gd name="T9" fmla="*/ 29 h 674"/>
                  <a:gd name="T10" fmla="*/ 222 w 222"/>
                  <a:gd name="T11" fmla="*/ 0 h 674"/>
                  <a:gd name="T12" fmla="*/ 0 w 222"/>
                  <a:gd name="T13" fmla="*/ 0 h 674"/>
                </a:gdLst>
                <a:ahLst/>
                <a:cxnLst>
                  <a:cxn ang="0">
                    <a:pos x="T0" y="T1"/>
                  </a:cxn>
                  <a:cxn ang="0">
                    <a:pos x="T2" y="T3"/>
                  </a:cxn>
                  <a:cxn ang="0">
                    <a:pos x="T4" y="T5"/>
                  </a:cxn>
                  <a:cxn ang="0">
                    <a:pos x="T6" y="T7"/>
                  </a:cxn>
                  <a:cxn ang="0">
                    <a:pos x="T8" y="T9"/>
                  </a:cxn>
                  <a:cxn ang="0">
                    <a:pos x="T10" y="T11"/>
                  </a:cxn>
                  <a:cxn ang="0">
                    <a:pos x="T12" y="T13"/>
                  </a:cxn>
                </a:cxnLst>
                <a:rect l="0" t="0" r="r" b="b"/>
                <a:pathLst>
                  <a:path w="222" h="674">
                    <a:moveTo>
                      <a:pt x="0" y="0"/>
                    </a:moveTo>
                    <a:lnTo>
                      <a:pt x="0" y="135"/>
                    </a:lnTo>
                    <a:lnTo>
                      <a:pt x="0" y="674"/>
                    </a:lnTo>
                    <a:lnTo>
                      <a:pt x="222" y="674"/>
                    </a:lnTo>
                    <a:lnTo>
                      <a:pt x="222" y="29"/>
                    </a:lnTo>
                    <a:lnTo>
                      <a:pt x="222" y="0"/>
                    </a:lnTo>
                    <a:lnTo>
                      <a:pt x="0" y="0"/>
                    </a:lnTo>
                    <a:close/>
                  </a:path>
                </a:pathLst>
              </a:custGeom>
              <a:grpFill/>
              <a:ln>
                <a:noFill/>
              </a:ln>
            </p:spPr>
            <p:txBody>
              <a:bodyPr/>
              <a:lstStyle/>
              <a:p>
                <a:pPr defTabSz="932151">
                  <a:defRPr/>
                </a:pPr>
                <a:endParaRPr lang="en-US" sz="1836" dirty="0">
                  <a:solidFill>
                    <a:srgbClr val="00B0F0"/>
                  </a:solidFill>
                </a:endParaRPr>
              </a:p>
            </p:txBody>
          </p:sp>
          <p:sp>
            <p:nvSpPr>
              <p:cNvPr id="144" name="Freeform 68"/>
              <p:cNvSpPr>
                <a:spLocks/>
              </p:cNvSpPr>
              <p:nvPr/>
            </p:nvSpPr>
            <p:spPr bwMode="auto">
              <a:xfrm>
                <a:off x="5125978" y="5677779"/>
                <a:ext cx="59777" cy="355984"/>
              </a:xfrm>
              <a:custGeom>
                <a:avLst/>
                <a:gdLst>
                  <a:gd name="T0" fmla="*/ 0 w 223"/>
                  <a:gd name="T1" fmla="*/ 0 h 1319"/>
                  <a:gd name="T2" fmla="*/ 0 w 223"/>
                  <a:gd name="T3" fmla="*/ 652 h 1319"/>
                  <a:gd name="T4" fmla="*/ 0 w 223"/>
                  <a:gd name="T5" fmla="*/ 1319 h 1319"/>
                  <a:gd name="T6" fmla="*/ 223 w 223"/>
                  <a:gd name="T7" fmla="*/ 1319 h 1319"/>
                  <a:gd name="T8" fmla="*/ 223 w 223"/>
                  <a:gd name="T9" fmla="*/ 548 h 1319"/>
                  <a:gd name="T10" fmla="*/ 223 w 223"/>
                  <a:gd name="T11" fmla="*/ 0 h 1319"/>
                  <a:gd name="T12" fmla="*/ 0 w 223"/>
                  <a:gd name="T13" fmla="*/ 0 h 1319"/>
                </a:gdLst>
                <a:ahLst/>
                <a:cxnLst>
                  <a:cxn ang="0">
                    <a:pos x="T0" y="T1"/>
                  </a:cxn>
                  <a:cxn ang="0">
                    <a:pos x="T2" y="T3"/>
                  </a:cxn>
                  <a:cxn ang="0">
                    <a:pos x="T4" y="T5"/>
                  </a:cxn>
                  <a:cxn ang="0">
                    <a:pos x="T6" y="T7"/>
                  </a:cxn>
                  <a:cxn ang="0">
                    <a:pos x="T8" y="T9"/>
                  </a:cxn>
                  <a:cxn ang="0">
                    <a:pos x="T10" y="T11"/>
                  </a:cxn>
                  <a:cxn ang="0">
                    <a:pos x="T12" y="T13"/>
                  </a:cxn>
                </a:cxnLst>
                <a:rect l="0" t="0" r="r" b="b"/>
                <a:pathLst>
                  <a:path w="223" h="1319">
                    <a:moveTo>
                      <a:pt x="0" y="0"/>
                    </a:moveTo>
                    <a:lnTo>
                      <a:pt x="0" y="652"/>
                    </a:lnTo>
                    <a:lnTo>
                      <a:pt x="0" y="1319"/>
                    </a:lnTo>
                    <a:lnTo>
                      <a:pt x="223" y="1319"/>
                    </a:lnTo>
                    <a:lnTo>
                      <a:pt x="223" y="548"/>
                    </a:lnTo>
                    <a:lnTo>
                      <a:pt x="223" y="0"/>
                    </a:lnTo>
                    <a:lnTo>
                      <a:pt x="0" y="0"/>
                    </a:lnTo>
                    <a:close/>
                  </a:path>
                </a:pathLst>
              </a:custGeom>
              <a:grpFill/>
              <a:ln>
                <a:noFill/>
              </a:ln>
            </p:spPr>
            <p:txBody>
              <a:bodyPr/>
              <a:lstStyle/>
              <a:p>
                <a:pPr defTabSz="932151">
                  <a:defRPr/>
                </a:pPr>
                <a:endParaRPr lang="en-US" sz="1836" dirty="0">
                  <a:solidFill>
                    <a:srgbClr val="00B0F0"/>
                  </a:solidFill>
                </a:endParaRPr>
              </a:p>
            </p:txBody>
          </p:sp>
          <p:sp>
            <p:nvSpPr>
              <p:cNvPr id="145" name="Freeform 69"/>
              <p:cNvSpPr>
                <a:spLocks/>
              </p:cNvSpPr>
              <p:nvPr/>
            </p:nvSpPr>
            <p:spPr bwMode="auto">
              <a:xfrm>
                <a:off x="5219231" y="5517707"/>
                <a:ext cx="62169" cy="516056"/>
              </a:xfrm>
              <a:custGeom>
                <a:avLst/>
                <a:gdLst>
                  <a:gd name="T0" fmla="*/ 0 w 223"/>
                  <a:gd name="T1" fmla="*/ 0 h 1909"/>
                  <a:gd name="T2" fmla="*/ 0 w 223"/>
                  <a:gd name="T3" fmla="*/ 1117 h 1909"/>
                  <a:gd name="T4" fmla="*/ 0 w 223"/>
                  <a:gd name="T5" fmla="*/ 1909 h 1909"/>
                  <a:gd name="T6" fmla="*/ 223 w 223"/>
                  <a:gd name="T7" fmla="*/ 1909 h 1909"/>
                  <a:gd name="T8" fmla="*/ 223 w 223"/>
                  <a:gd name="T9" fmla="*/ 1012 h 1909"/>
                  <a:gd name="T10" fmla="*/ 223 w 223"/>
                  <a:gd name="T11" fmla="*/ 0 h 1909"/>
                  <a:gd name="T12" fmla="*/ 0 w 223"/>
                  <a:gd name="T13" fmla="*/ 0 h 1909"/>
                </a:gdLst>
                <a:ahLst/>
                <a:cxnLst>
                  <a:cxn ang="0">
                    <a:pos x="T0" y="T1"/>
                  </a:cxn>
                  <a:cxn ang="0">
                    <a:pos x="T2" y="T3"/>
                  </a:cxn>
                  <a:cxn ang="0">
                    <a:pos x="T4" y="T5"/>
                  </a:cxn>
                  <a:cxn ang="0">
                    <a:pos x="T6" y="T7"/>
                  </a:cxn>
                  <a:cxn ang="0">
                    <a:pos x="T8" y="T9"/>
                  </a:cxn>
                  <a:cxn ang="0">
                    <a:pos x="T10" y="T11"/>
                  </a:cxn>
                  <a:cxn ang="0">
                    <a:pos x="T12" y="T13"/>
                  </a:cxn>
                </a:cxnLst>
                <a:rect l="0" t="0" r="r" b="b"/>
                <a:pathLst>
                  <a:path w="223" h="1909">
                    <a:moveTo>
                      <a:pt x="0" y="0"/>
                    </a:moveTo>
                    <a:lnTo>
                      <a:pt x="0" y="1117"/>
                    </a:lnTo>
                    <a:lnTo>
                      <a:pt x="0" y="1909"/>
                    </a:lnTo>
                    <a:lnTo>
                      <a:pt x="223" y="1909"/>
                    </a:lnTo>
                    <a:lnTo>
                      <a:pt x="223" y="1012"/>
                    </a:lnTo>
                    <a:lnTo>
                      <a:pt x="223" y="0"/>
                    </a:lnTo>
                    <a:lnTo>
                      <a:pt x="0" y="0"/>
                    </a:lnTo>
                    <a:close/>
                  </a:path>
                </a:pathLst>
              </a:custGeom>
              <a:grpFill/>
              <a:ln>
                <a:noFill/>
              </a:ln>
            </p:spPr>
            <p:txBody>
              <a:bodyPr/>
              <a:lstStyle/>
              <a:p>
                <a:pPr defTabSz="932151">
                  <a:defRPr/>
                </a:pPr>
                <a:endParaRPr lang="en-US" sz="1836" dirty="0">
                  <a:solidFill>
                    <a:srgbClr val="00B0F0"/>
                  </a:solidFill>
                </a:endParaRPr>
              </a:p>
            </p:txBody>
          </p:sp>
          <p:sp>
            <p:nvSpPr>
              <p:cNvPr id="146" name="Freeform 70"/>
              <p:cNvSpPr>
                <a:spLocks/>
              </p:cNvSpPr>
              <p:nvPr/>
            </p:nvSpPr>
            <p:spPr bwMode="auto">
              <a:xfrm>
                <a:off x="4841436" y="5859354"/>
                <a:ext cx="59778" cy="174409"/>
              </a:xfrm>
              <a:custGeom>
                <a:avLst/>
                <a:gdLst>
                  <a:gd name="T0" fmla="*/ 0 w 222"/>
                  <a:gd name="T1" fmla="*/ 0 h 648"/>
                  <a:gd name="T2" fmla="*/ 0 w 222"/>
                  <a:gd name="T3" fmla="*/ 361 h 648"/>
                  <a:gd name="T4" fmla="*/ 0 w 222"/>
                  <a:gd name="T5" fmla="*/ 648 h 648"/>
                  <a:gd name="T6" fmla="*/ 222 w 222"/>
                  <a:gd name="T7" fmla="*/ 648 h 648"/>
                  <a:gd name="T8" fmla="*/ 222 w 222"/>
                  <a:gd name="T9" fmla="*/ 256 h 648"/>
                  <a:gd name="T10" fmla="*/ 222 w 222"/>
                  <a:gd name="T11" fmla="*/ 0 h 648"/>
                  <a:gd name="T12" fmla="*/ 0 w 222"/>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22" h="648">
                    <a:moveTo>
                      <a:pt x="0" y="0"/>
                    </a:moveTo>
                    <a:lnTo>
                      <a:pt x="0" y="361"/>
                    </a:lnTo>
                    <a:lnTo>
                      <a:pt x="0" y="648"/>
                    </a:lnTo>
                    <a:lnTo>
                      <a:pt x="222" y="648"/>
                    </a:lnTo>
                    <a:lnTo>
                      <a:pt x="222" y="256"/>
                    </a:lnTo>
                    <a:lnTo>
                      <a:pt x="222" y="0"/>
                    </a:lnTo>
                    <a:lnTo>
                      <a:pt x="0" y="0"/>
                    </a:lnTo>
                    <a:close/>
                  </a:path>
                </a:pathLst>
              </a:custGeom>
              <a:grpFill/>
              <a:ln>
                <a:noFill/>
              </a:ln>
            </p:spPr>
            <p:txBody>
              <a:bodyPr/>
              <a:lstStyle/>
              <a:p>
                <a:pPr defTabSz="932151">
                  <a:defRPr/>
                </a:pPr>
                <a:endParaRPr lang="en-US" sz="1836" dirty="0">
                  <a:solidFill>
                    <a:srgbClr val="00B0F0"/>
                  </a:solidFill>
                </a:endParaRPr>
              </a:p>
            </p:txBody>
          </p:sp>
          <p:sp>
            <p:nvSpPr>
              <p:cNvPr id="147" name="Freeform 71"/>
              <p:cNvSpPr>
                <a:spLocks/>
              </p:cNvSpPr>
              <p:nvPr/>
            </p:nvSpPr>
            <p:spPr bwMode="auto">
              <a:xfrm>
                <a:off x="4937080" y="5653888"/>
                <a:ext cx="59778" cy="379875"/>
              </a:xfrm>
              <a:custGeom>
                <a:avLst/>
                <a:gdLst>
                  <a:gd name="T0" fmla="*/ 0 w 222"/>
                  <a:gd name="T1" fmla="*/ 0 h 1402"/>
                  <a:gd name="T2" fmla="*/ 0 w 222"/>
                  <a:gd name="T3" fmla="*/ 1062 h 1402"/>
                  <a:gd name="T4" fmla="*/ 0 w 222"/>
                  <a:gd name="T5" fmla="*/ 1402 h 1402"/>
                  <a:gd name="T6" fmla="*/ 222 w 222"/>
                  <a:gd name="T7" fmla="*/ 1402 h 1402"/>
                  <a:gd name="T8" fmla="*/ 222 w 222"/>
                  <a:gd name="T9" fmla="*/ 977 h 1402"/>
                  <a:gd name="T10" fmla="*/ 222 w 222"/>
                  <a:gd name="T11" fmla="*/ 0 h 1402"/>
                  <a:gd name="T12" fmla="*/ 0 w 222"/>
                  <a:gd name="T13" fmla="*/ 0 h 1402"/>
                </a:gdLst>
                <a:ahLst/>
                <a:cxnLst>
                  <a:cxn ang="0">
                    <a:pos x="T0" y="T1"/>
                  </a:cxn>
                  <a:cxn ang="0">
                    <a:pos x="T2" y="T3"/>
                  </a:cxn>
                  <a:cxn ang="0">
                    <a:pos x="T4" y="T5"/>
                  </a:cxn>
                  <a:cxn ang="0">
                    <a:pos x="T6" y="T7"/>
                  </a:cxn>
                  <a:cxn ang="0">
                    <a:pos x="T8" y="T9"/>
                  </a:cxn>
                  <a:cxn ang="0">
                    <a:pos x="T10" y="T11"/>
                  </a:cxn>
                  <a:cxn ang="0">
                    <a:pos x="T12" y="T13"/>
                  </a:cxn>
                </a:cxnLst>
                <a:rect l="0" t="0" r="r" b="b"/>
                <a:pathLst>
                  <a:path w="222" h="1402">
                    <a:moveTo>
                      <a:pt x="0" y="0"/>
                    </a:moveTo>
                    <a:lnTo>
                      <a:pt x="0" y="1062"/>
                    </a:lnTo>
                    <a:lnTo>
                      <a:pt x="0" y="1402"/>
                    </a:lnTo>
                    <a:lnTo>
                      <a:pt x="222" y="1402"/>
                    </a:lnTo>
                    <a:lnTo>
                      <a:pt x="222" y="977"/>
                    </a:lnTo>
                    <a:lnTo>
                      <a:pt x="222" y="0"/>
                    </a:lnTo>
                    <a:lnTo>
                      <a:pt x="0" y="0"/>
                    </a:lnTo>
                    <a:close/>
                  </a:path>
                </a:pathLst>
              </a:custGeom>
              <a:grpFill/>
              <a:ln>
                <a:noFill/>
              </a:ln>
            </p:spPr>
            <p:txBody>
              <a:bodyPr/>
              <a:lstStyle/>
              <a:p>
                <a:pPr defTabSz="932151">
                  <a:defRPr/>
                </a:pPr>
                <a:endParaRPr lang="en-US" sz="1836" dirty="0">
                  <a:solidFill>
                    <a:srgbClr val="00B0F0"/>
                  </a:solidFill>
                </a:endParaRPr>
              </a:p>
            </p:txBody>
          </p:sp>
          <p:sp>
            <p:nvSpPr>
              <p:cNvPr id="148" name="Freeform 72"/>
              <p:cNvSpPr>
                <a:spLocks/>
              </p:cNvSpPr>
              <p:nvPr/>
            </p:nvSpPr>
            <p:spPr bwMode="auto">
              <a:xfrm>
                <a:off x="5534857" y="5510539"/>
                <a:ext cx="258239" cy="229358"/>
              </a:xfrm>
              <a:custGeom>
                <a:avLst/>
                <a:gdLst>
                  <a:gd name="T0" fmla="*/ 0 w 401"/>
                  <a:gd name="T1" fmla="*/ 28 h 359"/>
                  <a:gd name="T2" fmla="*/ 149 w 401"/>
                  <a:gd name="T3" fmla="*/ 0 h 359"/>
                  <a:gd name="T4" fmla="*/ 401 w 401"/>
                  <a:gd name="T5" fmla="*/ 88 h 359"/>
                  <a:gd name="T6" fmla="*/ 156 w 401"/>
                  <a:gd name="T7" fmla="*/ 359 h 359"/>
                  <a:gd name="T8" fmla="*/ 0 w 401"/>
                  <a:gd name="T9" fmla="*/ 28 h 359"/>
                </a:gdLst>
                <a:ahLst/>
                <a:cxnLst>
                  <a:cxn ang="0">
                    <a:pos x="T0" y="T1"/>
                  </a:cxn>
                  <a:cxn ang="0">
                    <a:pos x="T2" y="T3"/>
                  </a:cxn>
                  <a:cxn ang="0">
                    <a:pos x="T4" y="T5"/>
                  </a:cxn>
                  <a:cxn ang="0">
                    <a:pos x="T6" y="T7"/>
                  </a:cxn>
                  <a:cxn ang="0">
                    <a:pos x="T8" y="T9"/>
                  </a:cxn>
                </a:cxnLst>
                <a:rect l="0" t="0" r="r" b="b"/>
                <a:pathLst>
                  <a:path w="401" h="359">
                    <a:moveTo>
                      <a:pt x="0" y="28"/>
                    </a:moveTo>
                    <a:cubicBezTo>
                      <a:pt x="47" y="9"/>
                      <a:pt x="97" y="0"/>
                      <a:pt x="149" y="0"/>
                    </a:cubicBezTo>
                    <a:cubicBezTo>
                      <a:pt x="241" y="0"/>
                      <a:pt x="330" y="31"/>
                      <a:pt x="401" y="88"/>
                    </a:cubicBezTo>
                    <a:cubicBezTo>
                      <a:pt x="156" y="359"/>
                      <a:pt x="156" y="359"/>
                      <a:pt x="156" y="359"/>
                    </a:cubicBezTo>
                    <a:lnTo>
                      <a:pt x="0" y="28"/>
                    </a:lnTo>
                    <a:close/>
                  </a:path>
                </a:pathLst>
              </a:custGeom>
              <a:grpFill/>
              <a:ln>
                <a:noFill/>
              </a:ln>
            </p:spPr>
            <p:txBody>
              <a:bodyPr/>
              <a:lstStyle/>
              <a:p>
                <a:pPr defTabSz="932151">
                  <a:defRPr/>
                </a:pPr>
                <a:endParaRPr lang="en-US" sz="1836" dirty="0">
                  <a:solidFill>
                    <a:srgbClr val="00B0F0"/>
                  </a:solidFill>
                </a:endParaRPr>
              </a:p>
            </p:txBody>
          </p:sp>
          <p:sp>
            <p:nvSpPr>
              <p:cNvPr id="149" name="Freeform 73"/>
              <p:cNvSpPr>
                <a:spLocks/>
              </p:cNvSpPr>
              <p:nvPr/>
            </p:nvSpPr>
            <p:spPr bwMode="auto">
              <a:xfrm>
                <a:off x="5695061" y="5589382"/>
                <a:ext cx="169768" cy="138571"/>
              </a:xfrm>
              <a:custGeom>
                <a:avLst/>
                <a:gdLst>
                  <a:gd name="T0" fmla="*/ 192 w 266"/>
                  <a:gd name="T1" fmla="*/ 0 h 213"/>
                  <a:gd name="T2" fmla="*/ 266 w 266"/>
                  <a:gd name="T3" fmla="*/ 104 h 213"/>
                  <a:gd name="T4" fmla="*/ 0 w 266"/>
                  <a:gd name="T5" fmla="*/ 213 h 213"/>
                  <a:gd name="T6" fmla="*/ 192 w 266"/>
                  <a:gd name="T7" fmla="*/ 0 h 213"/>
                </a:gdLst>
                <a:ahLst/>
                <a:cxnLst>
                  <a:cxn ang="0">
                    <a:pos x="T0" y="T1"/>
                  </a:cxn>
                  <a:cxn ang="0">
                    <a:pos x="T2" y="T3"/>
                  </a:cxn>
                  <a:cxn ang="0">
                    <a:pos x="T4" y="T5"/>
                  </a:cxn>
                  <a:cxn ang="0">
                    <a:pos x="T6" y="T7"/>
                  </a:cxn>
                </a:cxnLst>
                <a:rect l="0" t="0" r="r" b="b"/>
                <a:pathLst>
                  <a:path w="266" h="213">
                    <a:moveTo>
                      <a:pt x="192" y="0"/>
                    </a:moveTo>
                    <a:cubicBezTo>
                      <a:pt x="222" y="30"/>
                      <a:pt x="247" y="66"/>
                      <a:pt x="266" y="104"/>
                    </a:cubicBezTo>
                    <a:cubicBezTo>
                      <a:pt x="0" y="213"/>
                      <a:pt x="0" y="213"/>
                      <a:pt x="0" y="213"/>
                    </a:cubicBezTo>
                    <a:lnTo>
                      <a:pt x="192" y="0"/>
                    </a:lnTo>
                    <a:close/>
                  </a:path>
                </a:pathLst>
              </a:custGeom>
              <a:grpFill/>
              <a:ln>
                <a:noFill/>
              </a:ln>
            </p:spPr>
            <p:txBody>
              <a:bodyPr/>
              <a:lstStyle/>
              <a:p>
                <a:pPr defTabSz="932151">
                  <a:defRPr/>
                </a:pPr>
                <a:endParaRPr lang="en-US" sz="1836" dirty="0">
                  <a:solidFill>
                    <a:srgbClr val="00B0F0"/>
                  </a:solidFill>
                </a:endParaRPr>
              </a:p>
            </p:txBody>
          </p:sp>
          <p:sp>
            <p:nvSpPr>
              <p:cNvPr id="150" name="Freeform 74"/>
              <p:cNvSpPr>
                <a:spLocks/>
              </p:cNvSpPr>
              <p:nvPr/>
            </p:nvSpPr>
            <p:spPr bwMode="auto">
              <a:xfrm>
                <a:off x="5369871" y="5543987"/>
                <a:ext cx="239111" cy="398988"/>
              </a:xfrm>
              <a:custGeom>
                <a:avLst/>
                <a:gdLst>
                  <a:gd name="T0" fmla="*/ 99 w 375"/>
                  <a:gd name="T1" fmla="*/ 622 h 622"/>
                  <a:gd name="T2" fmla="*/ 0 w 375"/>
                  <a:gd name="T3" fmla="*/ 356 h 622"/>
                  <a:gd name="T4" fmla="*/ 210 w 375"/>
                  <a:gd name="T5" fmla="*/ 0 h 622"/>
                  <a:gd name="T6" fmla="*/ 375 w 375"/>
                  <a:gd name="T7" fmla="*/ 351 h 622"/>
                  <a:gd name="T8" fmla="*/ 99 w 375"/>
                  <a:gd name="T9" fmla="*/ 622 h 622"/>
                </a:gdLst>
                <a:ahLst/>
                <a:cxnLst>
                  <a:cxn ang="0">
                    <a:pos x="T0" y="T1"/>
                  </a:cxn>
                  <a:cxn ang="0">
                    <a:pos x="T2" y="T3"/>
                  </a:cxn>
                  <a:cxn ang="0">
                    <a:pos x="T4" y="T5"/>
                  </a:cxn>
                  <a:cxn ang="0">
                    <a:pos x="T6" y="T7"/>
                  </a:cxn>
                  <a:cxn ang="0">
                    <a:pos x="T8" y="T9"/>
                  </a:cxn>
                </a:cxnLst>
                <a:rect l="0" t="0" r="r" b="b"/>
                <a:pathLst>
                  <a:path w="375" h="622">
                    <a:moveTo>
                      <a:pt x="99" y="622"/>
                    </a:moveTo>
                    <a:cubicBezTo>
                      <a:pt x="35" y="548"/>
                      <a:pt x="0" y="455"/>
                      <a:pt x="0" y="356"/>
                    </a:cubicBezTo>
                    <a:cubicBezTo>
                      <a:pt x="0" y="208"/>
                      <a:pt x="82" y="71"/>
                      <a:pt x="210" y="0"/>
                    </a:cubicBezTo>
                    <a:cubicBezTo>
                      <a:pt x="375" y="351"/>
                      <a:pt x="375" y="351"/>
                      <a:pt x="375" y="351"/>
                    </a:cubicBezTo>
                    <a:lnTo>
                      <a:pt x="99" y="622"/>
                    </a:lnTo>
                    <a:close/>
                  </a:path>
                </a:pathLst>
              </a:custGeom>
              <a:grpFill/>
              <a:ln>
                <a:noFill/>
              </a:ln>
            </p:spPr>
            <p:txBody>
              <a:bodyPr/>
              <a:lstStyle/>
              <a:p>
                <a:pPr defTabSz="932151">
                  <a:defRPr/>
                </a:pPr>
                <a:endParaRPr lang="en-US" sz="1836" dirty="0">
                  <a:solidFill>
                    <a:srgbClr val="00B0F0"/>
                  </a:solidFill>
                </a:endParaRPr>
              </a:p>
            </p:txBody>
          </p:sp>
          <p:sp>
            <p:nvSpPr>
              <p:cNvPr id="151" name="Freeform 75"/>
              <p:cNvSpPr>
                <a:spLocks/>
              </p:cNvSpPr>
              <p:nvPr/>
            </p:nvSpPr>
            <p:spPr bwMode="auto">
              <a:xfrm>
                <a:off x="5718972" y="5689726"/>
                <a:ext cx="172160" cy="64506"/>
              </a:xfrm>
              <a:custGeom>
                <a:avLst/>
                <a:gdLst>
                  <a:gd name="T0" fmla="*/ 0 w 269"/>
                  <a:gd name="T1" fmla="*/ 102 h 102"/>
                  <a:gd name="T2" fmla="*/ 249 w 269"/>
                  <a:gd name="T3" fmla="*/ 0 h 102"/>
                  <a:gd name="T4" fmla="*/ 269 w 269"/>
                  <a:gd name="T5" fmla="*/ 102 h 102"/>
                  <a:gd name="T6" fmla="*/ 0 w 269"/>
                  <a:gd name="T7" fmla="*/ 102 h 102"/>
                </a:gdLst>
                <a:ahLst/>
                <a:cxnLst>
                  <a:cxn ang="0">
                    <a:pos x="T0" y="T1"/>
                  </a:cxn>
                  <a:cxn ang="0">
                    <a:pos x="T2" y="T3"/>
                  </a:cxn>
                  <a:cxn ang="0">
                    <a:pos x="T4" y="T5"/>
                  </a:cxn>
                  <a:cxn ang="0">
                    <a:pos x="T6" y="T7"/>
                  </a:cxn>
                </a:cxnLst>
                <a:rect l="0" t="0" r="r" b="b"/>
                <a:pathLst>
                  <a:path w="269" h="102">
                    <a:moveTo>
                      <a:pt x="0" y="102"/>
                    </a:moveTo>
                    <a:cubicBezTo>
                      <a:pt x="249" y="0"/>
                      <a:pt x="249" y="0"/>
                      <a:pt x="249" y="0"/>
                    </a:cubicBezTo>
                    <a:cubicBezTo>
                      <a:pt x="260" y="33"/>
                      <a:pt x="267" y="67"/>
                      <a:pt x="269" y="102"/>
                    </a:cubicBezTo>
                    <a:lnTo>
                      <a:pt x="0" y="102"/>
                    </a:lnTo>
                    <a:close/>
                  </a:path>
                </a:pathLst>
              </a:custGeom>
              <a:grpFill/>
              <a:ln>
                <a:noFill/>
              </a:ln>
            </p:spPr>
            <p:txBody>
              <a:bodyPr/>
              <a:lstStyle/>
              <a:p>
                <a:pPr defTabSz="932151">
                  <a:defRPr/>
                </a:pPr>
                <a:endParaRPr lang="en-US" sz="1836" dirty="0">
                  <a:solidFill>
                    <a:srgbClr val="00B0F0"/>
                  </a:solidFill>
                </a:endParaRPr>
              </a:p>
            </p:txBody>
          </p:sp>
          <p:sp>
            <p:nvSpPr>
              <p:cNvPr id="152" name="Freeform 76"/>
              <p:cNvSpPr>
                <a:spLocks/>
              </p:cNvSpPr>
              <p:nvPr/>
            </p:nvSpPr>
            <p:spPr bwMode="auto">
              <a:xfrm>
                <a:off x="5458341" y="5859354"/>
                <a:ext cx="107600" cy="138571"/>
              </a:xfrm>
              <a:custGeom>
                <a:avLst/>
                <a:gdLst>
                  <a:gd name="T0" fmla="*/ 62 w 171"/>
                  <a:gd name="T1" fmla="*/ 215 h 215"/>
                  <a:gd name="T2" fmla="*/ 0 w 171"/>
                  <a:gd name="T3" fmla="*/ 169 h 215"/>
                  <a:gd name="T4" fmla="*/ 171 w 171"/>
                  <a:gd name="T5" fmla="*/ 0 h 215"/>
                  <a:gd name="T6" fmla="*/ 62 w 171"/>
                  <a:gd name="T7" fmla="*/ 215 h 215"/>
                </a:gdLst>
                <a:ahLst/>
                <a:cxnLst>
                  <a:cxn ang="0">
                    <a:pos x="T0" y="T1"/>
                  </a:cxn>
                  <a:cxn ang="0">
                    <a:pos x="T2" y="T3"/>
                  </a:cxn>
                  <a:cxn ang="0">
                    <a:pos x="T4" y="T5"/>
                  </a:cxn>
                  <a:cxn ang="0">
                    <a:pos x="T6" y="T7"/>
                  </a:cxn>
                </a:cxnLst>
                <a:rect l="0" t="0" r="r" b="b"/>
                <a:pathLst>
                  <a:path w="171" h="215">
                    <a:moveTo>
                      <a:pt x="62" y="215"/>
                    </a:moveTo>
                    <a:cubicBezTo>
                      <a:pt x="40" y="201"/>
                      <a:pt x="19" y="186"/>
                      <a:pt x="0" y="169"/>
                    </a:cubicBezTo>
                    <a:cubicBezTo>
                      <a:pt x="171" y="0"/>
                      <a:pt x="171" y="0"/>
                      <a:pt x="171" y="0"/>
                    </a:cubicBezTo>
                    <a:lnTo>
                      <a:pt x="62" y="215"/>
                    </a:lnTo>
                    <a:close/>
                  </a:path>
                </a:pathLst>
              </a:custGeom>
              <a:grpFill/>
              <a:ln>
                <a:noFill/>
              </a:ln>
            </p:spPr>
            <p:txBody>
              <a:bodyPr/>
              <a:lstStyle/>
              <a:p>
                <a:pPr defTabSz="932151">
                  <a:defRPr/>
                </a:pPr>
                <a:endParaRPr lang="en-US" sz="1836" dirty="0">
                  <a:solidFill>
                    <a:srgbClr val="00B0F0"/>
                  </a:solidFill>
                </a:endParaRPr>
              </a:p>
            </p:txBody>
          </p:sp>
          <p:sp>
            <p:nvSpPr>
              <p:cNvPr id="153" name="Freeform 77"/>
              <p:cNvSpPr>
                <a:spLocks/>
              </p:cNvSpPr>
              <p:nvPr/>
            </p:nvSpPr>
            <p:spPr bwMode="auto">
              <a:xfrm>
                <a:off x="5527684" y="5790070"/>
                <a:ext cx="363448" cy="243693"/>
              </a:xfrm>
              <a:custGeom>
                <a:avLst/>
                <a:gdLst>
                  <a:gd name="T0" fmla="*/ 160 w 566"/>
                  <a:gd name="T1" fmla="*/ 381 h 381"/>
                  <a:gd name="T2" fmla="*/ 0 w 566"/>
                  <a:gd name="T3" fmla="*/ 348 h 381"/>
                  <a:gd name="T4" fmla="*/ 176 w 566"/>
                  <a:gd name="T5" fmla="*/ 0 h 381"/>
                  <a:gd name="T6" fmla="*/ 566 w 566"/>
                  <a:gd name="T7" fmla="*/ 0 h 381"/>
                  <a:gd name="T8" fmla="*/ 160 w 566"/>
                  <a:gd name="T9" fmla="*/ 381 h 381"/>
                </a:gdLst>
                <a:ahLst/>
                <a:cxnLst>
                  <a:cxn ang="0">
                    <a:pos x="T0" y="T1"/>
                  </a:cxn>
                  <a:cxn ang="0">
                    <a:pos x="T2" y="T3"/>
                  </a:cxn>
                  <a:cxn ang="0">
                    <a:pos x="T4" y="T5"/>
                  </a:cxn>
                  <a:cxn ang="0">
                    <a:pos x="T6" y="T7"/>
                  </a:cxn>
                  <a:cxn ang="0">
                    <a:pos x="T8" y="T9"/>
                  </a:cxn>
                </a:cxnLst>
                <a:rect l="0" t="0" r="r" b="b"/>
                <a:pathLst>
                  <a:path w="566" h="381">
                    <a:moveTo>
                      <a:pt x="160" y="381"/>
                    </a:moveTo>
                    <a:cubicBezTo>
                      <a:pt x="104" y="381"/>
                      <a:pt x="50" y="370"/>
                      <a:pt x="0" y="348"/>
                    </a:cubicBezTo>
                    <a:cubicBezTo>
                      <a:pt x="176" y="0"/>
                      <a:pt x="176" y="0"/>
                      <a:pt x="176" y="0"/>
                    </a:cubicBezTo>
                    <a:cubicBezTo>
                      <a:pt x="566" y="0"/>
                      <a:pt x="566" y="0"/>
                      <a:pt x="566" y="0"/>
                    </a:cubicBezTo>
                    <a:cubicBezTo>
                      <a:pt x="552" y="213"/>
                      <a:pt x="375" y="381"/>
                      <a:pt x="160" y="381"/>
                    </a:cubicBezTo>
                    <a:close/>
                  </a:path>
                </a:pathLst>
              </a:custGeom>
              <a:grpFill/>
              <a:ln>
                <a:noFill/>
              </a:ln>
            </p:spPr>
            <p:txBody>
              <a:bodyPr/>
              <a:lstStyle/>
              <a:p>
                <a:pPr defTabSz="932151">
                  <a:defRPr/>
                </a:pPr>
                <a:endParaRPr lang="en-US" sz="1836" dirty="0">
                  <a:solidFill>
                    <a:srgbClr val="00B0F0"/>
                  </a:solidFill>
                </a:endParaRPr>
              </a:p>
            </p:txBody>
          </p:sp>
        </p:grpSp>
      </p:grpSp>
      <p:sp>
        <p:nvSpPr>
          <p:cNvPr id="156" name="Rectangle 155"/>
          <p:cNvSpPr/>
          <p:nvPr/>
        </p:nvSpPr>
        <p:spPr>
          <a:xfrm>
            <a:off x="10106075" y="1858369"/>
            <a:ext cx="1359830" cy="707767"/>
          </a:xfrm>
          <a:prstGeom prst="rect">
            <a:avLst/>
          </a:prstGeom>
        </p:spPr>
        <p:txBody>
          <a:bodyPr wrap="none" lIns="182802" tIns="137101" rIns="182802" bIns="137101">
            <a:spAutoFit/>
          </a:bodyPr>
          <a:lstStyle/>
          <a:p>
            <a:pPr defTabSz="913873"/>
            <a:r>
              <a:rPr lang="en-US" sz="2800" dirty="0">
                <a:gradFill>
                  <a:gsLst>
                    <a:gs pos="0">
                      <a:schemeClr val="bg1"/>
                    </a:gs>
                    <a:gs pos="100000">
                      <a:schemeClr val="bg1"/>
                    </a:gs>
                  </a:gsLst>
                  <a:lin ang="5400000" scaled="1"/>
                </a:gradFill>
                <a:latin typeface="Segoe UI Light"/>
                <a:ea typeface="Calibri" panose="020F0502020204030204" pitchFamily="34" charset="0"/>
              </a:rPr>
              <a:t>Clients</a:t>
            </a:r>
          </a:p>
        </p:txBody>
      </p:sp>
      <p:sp>
        <p:nvSpPr>
          <p:cNvPr id="157" name="Rectangle 156"/>
          <p:cNvSpPr>
            <a:spLocks noChangeAspect="1"/>
          </p:cNvSpPr>
          <p:nvPr/>
        </p:nvSpPr>
        <p:spPr bwMode="auto">
          <a:xfrm>
            <a:off x="7195287" y="4094267"/>
            <a:ext cx="1860449" cy="395492"/>
          </a:xfrm>
          <a:prstGeom prst="rect">
            <a:avLst/>
          </a:prstGeom>
          <a:noFill/>
          <a:ln w="38100" cap="flat" cmpd="sng" algn="ctr">
            <a:noFill/>
            <a:prstDash val="solid"/>
            <a:headEnd type="none" w="med" len="med"/>
            <a:tailEnd type="none" w="med" len="med"/>
          </a:ln>
          <a:effectLst/>
        </p:spPr>
        <p:txBody>
          <a:bodyPr vert="horz" wrap="square" lIns="93216" tIns="91401" rIns="93216" bIns="91401" numCol="1" rtlCol="0" anchor="t" anchorCtr="0" compatLnSpc="1">
            <a:prstTxWarp prst="textNoShape">
              <a:avLst/>
            </a:prstTxWarp>
          </a:bodyPr>
          <a:lstStyle/>
          <a:p>
            <a:pPr algn="ctr" defTabSz="932597" fontAlgn="base">
              <a:lnSpc>
                <a:spcPct val="90000"/>
              </a:lnSpc>
              <a:spcBef>
                <a:spcPct val="0"/>
              </a:spcBef>
              <a:spcAft>
                <a:spcPts val="600"/>
              </a:spcAft>
            </a:pPr>
            <a:r>
              <a:rPr lang="en-US" sz="1200" dirty="0">
                <a:gradFill>
                  <a:gsLst>
                    <a:gs pos="0">
                      <a:schemeClr val="bg1"/>
                    </a:gs>
                    <a:gs pos="100000">
                      <a:schemeClr val="bg1"/>
                    </a:gs>
                  </a:gsLst>
                  <a:lin ang="5400000" scaled="1"/>
                </a:gradFill>
              </a:rPr>
              <a:t>Model is now a web service that is callable</a:t>
            </a:r>
          </a:p>
        </p:txBody>
      </p:sp>
      <p:pic>
        <p:nvPicPr>
          <p:cNvPr id="158" name="Picture 157"/>
          <p:cNvPicPr>
            <a:picLocks noChangeAspect="1"/>
          </p:cNvPicPr>
          <p:nvPr/>
        </p:nvPicPr>
        <p:blipFill>
          <a:blip r:embed="rId4"/>
          <a:stretch>
            <a:fillRect/>
          </a:stretch>
        </p:blipFill>
        <p:spPr>
          <a:xfrm>
            <a:off x="649611" y="2772083"/>
            <a:ext cx="2042229" cy="1163459"/>
          </a:xfrm>
          <a:prstGeom prst="rect">
            <a:avLst/>
          </a:prstGeom>
        </p:spPr>
      </p:pic>
      <p:cxnSp>
        <p:nvCxnSpPr>
          <p:cNvPr id="161" name="Straight Connector 160"/>
          <p:cNvCxnSpPr/>
          <p:nvPr/>
        </p:nvCxnSpPr>
        <p:spPr>
          <a:xfrm>
            <a:off x="9481748" y="1859577"/>
            <a:ext cx="0" cy="4831509"/>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62" name="Group 161"/>
          <p:cNvGrpSpPr/>
          <p:nvPr/>
        </p:nvGrpSpPr>
        <p:grpSpPr>
          <a:xfrm>
            <a:off x="7094394" y="5418826"/>
            <a:ext cx="2071033" cy="1220807"/>
            <a:chOff x="6508199" y="5380459"/>
            <a:chExt cx="2030609" cy="1196978"/>
          </a:xfrm>
        </p:grpSpPr>
        <p:sp>
          <p:nvSpPr>
            <p:cNvPr id="163" name="Rectangle 162"/>
            <p:cNvSpPr>
              <a:spLocks noChangeAspect="1"/>
            </p:cNvSpPr>
            <p:nvPr/>
          </p:nvSpPr>
          <p:spPr bwMode="auto">
            <a:xfrm>
              <a:off x="6508199" y="6189665"/>
              <a:ext cx="2030609" cy="387772"/>
            </a:xfrm>
            <a:prstGeom prst="rect">
              <a:avLst/>
            </a:prstGeom>
            <a:noFill/>
            <a:ln w="38100" cap="flat" cmpd="sng" algn="ctr">
              <a:noFill/>
              <a:prstDash val="solid"/>
              <a:headEnd type="none" w="med" len="med"/>
              <a:tailEnd type="none" w="med" len="med"/>
            </a:ln>
            <a:effectLst/>
          </p:spPr>
          <p:txBody>
            <a:bodyPr vert="horz" wrap="square" lIns="93216" tIns="91401" rIns="93216" bIns="91401" numCol="1" rtlCol="0" anchor="t" anchorCtr="0" compatLnSpc="1">
              <a:prstTxWarp prst="textNoShape">
                <a:avLst/>
              </a:prstTxWarp>
            </a:bodyPr>
            <a:lstStyle/>
            <a:p>
              <a:pPr algn="ctr" defTabSz="932597" fontAlgn="base">
                <a:lnSpc>
                  <a:spcPct val="90000"/>
                </a:lnSpc>
                <a:spcBef>
                  <a:spcPct val="0"/>
                </a:spcBef>
                <a:spcAft>
                  <a:spcPts val="600"/>
                </a:spcAft>
              </a:pPr>
              <a:r>
                <a:rPr lang="en-US" sz="1197" dirty="0">
                  <a:gradFill>
                    <a:gsLst>
                      <a:gs pos="0">
                        <a:schemeClr val="bg1"/>
                      </a:gs>
                      <a:gs pos="100000">
                        <a:schemeClr val="bg1"/>
                      </a:gs>
                    </a:gsLst>
                    <a:lin ang="5400000" scaled="1"/>
                  </a:gradFill>
                </a:rPr>
                <a:t>Monetize the API through our </a:t>
              </a:r>
              <a:r>
                <a:rPr lang="en-US" sz="1197" dirty="0" smtClean="0">
                  <a:gradFill>
                    <a:gsLst>
                      <a:gs pos="0">
                        <a:schemeClr val="bg1"/>
                      </a:gs>
                      <a:gs pos="100000">
                        <a:schemeClr val="bg1"/>
                      </a:gs>
                    </a:gsLst>
                    <a:lin ang="5400000" scaled="1"/>
                  </a:gradFill>
                </a:rPr>
                <a:t>marketplace</a:t>
              </a:r>
              <a:endParaRPr lang="en-US" sz="1197" dirty="0">
                <a:gradFill>
                  <a:gsLst>
                    <a:gs pos="0">
                      <a:schemeClr val="bg1"/>
                    </a:gs>
                    <a:gs pos="100000">
                      <a:schemeClr val="bg1"/>
                    </a:gs>
                  </a:gsLst>
                  <a:lin ang="5400000" scaled="1"/>
                </a:gradFill>
              </a:endParaRPr>
            </a:p>
          </p:txBody>
        </p:sp>
        <p:pic>
          <p:nvPicPr>
            <p:cNvPr id="164" name="Picture 163"/>
            <p:cNvPicPr>
              <a:picLocks noChangeAspect="1"/>
            </p:cNvPicPr>
            <p:nvPr/>
          </p:nvPicPr>
          <p:blipFill>
            <a:blip r:embed="rId5"/>
            <a:stretch>
              <a:fillRect/>
            </a:stretch>
          </p:blipFill>
          <p:spPr>
            <a:xfrm>
              <a:off x="6922450" y="5380459"/>
              <a:ext cx="1210733" cy="722475"/>
            </a:xfrm>
            <a:prstGeom prst="rect">
              <a:avLst/>
            </a:prstGeom>
          </p:spPr>
        </p:pic>
        <p:cxnSp>
          <p:nvCxnSpPr>
            <p:cNvPr id="165" name="Straight Connector 164"/>
            <p:cNvCxnSpPr/>
            <p:nvPr/>
          </p:nvCxnSpPr>
          <p:spPr>
            <a:xfrm>
              <a:off x="6516825" y="6186126"/>
              <a:ext cx="202198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66" name="Group 165"/>
          <p:cNvGrpSpPr/>
          <p:nvPr/>
        </p:nvGrpSpPr>
        <p:grpSpPr>
          <a:xfrm>
            <a:off x="7477870" y="2439109"/>
            <a:ext cx="1295282" cy="1577131"/>
            <a:chOff x="6954979" y="2097980"/>
            <a:chExt cx="1270000" cy="1546347"/>
          </a:xfrm>
        </p:grpSpPr>
        <p:sp>
          <p:nvSpPr>
            <p:cNvPr id="167" name="Oval 166"/>
            <p:cNvSpPr/>
            <p:nvPr/>
          </p:nvSpPr>
          <p:spPr>
            <a:xfrm>
              <a:off x="7188226" y="2097980"/>
              <a:ext cx="780956" cy="780956"/>
            </a:xfrm>
            <a:prstGeom prst="ellipse">
              <a:avLst/>
            </a:prstGeom>
            <a:solidFill>
              <a:srgbClr val="00B0F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grpSp>
          <p:nvGrpSpPr>
            <p:cNvPr id="168" name="Group 167"/>
            <p:cNvGrpSpPr/>
            <p:nvPr/>
          </p:nvGrpSpPr>
          <p:grpSpPr>
            <a:xfrm>
              <a:off x="6954979" y="2453658"/>
              <a:ext cx="1270000" cy="1190669"/>
              <a:chOff x="6444986" y="2494569"/>
              <a:chExt cx="1270000" cy="1190669"/>
            </a:xfrm>
          </p:grpSpPr>
          <p:pic>
            <p:nvPicPr>
              <p:cNvPr id="169" name="Picture 168"/>
              <p:cNvPicPr>
                <a:picLocks noChangeAspect="1"/>
              </p:cNvPicPr>
              <p:nvPr/>
            </p:nvPicPr>
            <p:blipFill>
              <a:blip r:embed="rId6"/>
              <a:stretch>
                <a:fillRect/>
              </a:stretch>
            </p:blipFill>
            <p:spPr>
              <a:xfrm>
                <a:off x="6444986" y="2494569"/>
                <a:ext cx="1270000" cy="1187225"/>
              </a:xfrm>
              <a:prstGeom prst="rect">
                <a:avLst/>
              </a:prstGeom>
            </p:spPr>
          </p:pic>
          <p:sp>
            <p:nvSpPr>
              <p:cNvPr id="170" name="Rectangle 169"/>
              <p:cNvSpPr/>
              <p:nvPr/>
            </p:nvSpPr>
            <p:spPr>
              <a:xfrm>
                <a:off x="6672560" y="3075302"/>
                <a:ext cx="757799" cy="609936"/>
              </a:xfrm>
              <a:prstGeom prst="rect">
                <a:avLst/>
              </a:prstGeom>
            </p:spPr>
            <p:txBody>
              <a:bodyPr wrap="none" lIns="182802" tIns="137101" rIns="182802" bIns="137101">
                <a:spAutoFit/>
              </a:bodyPr>
              <a:lstStyle/>
              <a:p>
                <a:pPr defTabSz="913873"/>
                <a:r>
                  <a:rPr lang="en-US" sz="2200" dirty="0">
                    <a:solidFill>
                      <a:srgbClr val="0070C0"/>
                    </a:solidFill>
                    <a:latin typeface="Segoe UI Light"/>
                    <a:ea typeface="Calibri" panose="020F0502020204030204" pitchFamily="34" charset="0"/>
                  </a:rPr>
                  <a:t>API</a:t>
                </a:r>
              </a:p>
            </p:txBody>
          </p:sp>
        </p:grpSp>
      </p:grpSp>
      <p:cxnSp>
        <p:nvCxnSpPr>
          <p:cNvPr id="172" name="Straight Connector 171"/>
          <p:cNvCxnSpPr/>
          <p:nvPr/>
        </p:nvCxnSpPr>
        <p:spPr>
          <a:xfrm>
            <a:off x="7094394" y="4102580"/>
            <a:ext cx="206223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75" name="Group 4"/>
          <p:cNvGrpSpPr>
            <a:grpSpLocks noChangeAspect="1"/>
          </p:cNvGrpSpPr>
          <p:nvPr/>
        </p:nvGrpSpPr>
        <p:grpSpPr bwMode="auto">
          <a:xfrm>
            <a:off x="4129120" y="2688589"/>
            <a:ext cx="2801048" cy="1800444"/>
            <a:chOff x="2254" y="1703"/>
            <a:chExt cx="1730" cy="1112"/>
          </a:xfrm>
        </p:grpSpPr>
        <p:sp>
          <p:nvSpPr>
            <p:cNvPr id="176" name="AutoShape 3"/>
            <p:cNvSpPr>
              <a:spLocks noChangeAspect="1" noChangeArrowheads="1" noTextEdit="1"/>
            </p:cNvSpPr>
            <p:nvPr/>
          </p:nvSpPr>
          <p:spPr bwMode="auto">
            <a:xfrm>
              <a:off x="2254" y="1704"/>
              <a:ext cx="1730" cy="1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77" name="Freeform 5"/>
            <p:cNvSpPr>
              <a:spLocks noEditPoints="1"/>
            </p:cNvSpPr>
            <p:nvPr/>
          </p:nvSpPr>
          <p:spPr bwMode="auto">
            <a:xfrm>
              <a:off x="2254" y="1703"/>
              <a:ext cx="1233" cy="1112"/>
            </a:xfrm>
            <a:custGeom>
              <a:avLst/>
              <a:gdLst>
                <a:gd name="T0" fmla="*/ 923 w 977"/>
                <a:gd name="T1" fmla="*/ 0 h 883"/>
                <a:gd name="T2" fmla="*/ 54 w 977"/>
                <a:gd name="T3" fmla="*/ 0 h 883"/>
                <a:gd name="T4" fmla="*/ 0 w 977"/>
                <a:gd name="T5" fmla="*/ 53 h 883"/>
                <a:gd name="T6" fmla="*/ 0 w 977"/>
                <a:gd name="T7" fmla="*/ 646 h 883"/>
                <a:gd name="T8" fmla="*/ 54 w 977"/>
                <a:gd name="T9" fmla="*/ 700 h 883"/>
                <a:gd name="T10" fmla="*/ 355 w 977"/>
                <a:gd name="T11" fmla="*/ 700 h 883"/>
                <a:gd name="T12" fmla="*/ 168 w 977"/>
                <a:gd name="T13" fmla="*/ 834 h 883"/>
                <a:gd name="T14" fmla="*/ 168 w 977"/>
                <a:gd name="T15" fmla="*/ 883 h 883"/>
                <a:gd name="T16" fmla="*/ 393 w 977"/>
                <a:gd name="T17" fmla="*/ 883 h 883"/>
                <a:gd name="T18" fmla="*/ 568 w 977"/>
                <a:gd name="T19" fmla="*/ 883 h 883"/>
                <a:gd name="T20" fmla="*/ 808 w 977"/>
                <a:gd name="T21" fmla="*/ 883 h 883"/>
                <a:gd name="T22" fmla="*/ 808 w 977"/>
                <a:gd name="T23" fmla="*/ 834 h 883"/>
                <a:gd name="T24" fmla="*/ 618 w 977"/>
                <a:gd name="T25" fmla="*/ 700 h 883"/>
                <a:gd name="T26" fmla="*/ 923 w 977"/>
                <a:gd name="T27" fmla="*/ 700 h 883"/>
                <a:gd name="T28" fmla="*/ 977 w 977"/>
                <a:gd name="T29" fmla="*/ 646 h 883"/>
                <a:gd name="T30" fmla="*/ 977 w 977"/>
                <a:gd name="T31" fmla="*/ 53 h 883"/>
                <a:gd name="T32" fmla="*/ 923 w 977"/>
                <a:gd name="T33" fmla="*/ 0 h 883"/>
                <a:gd name="T34" fmla="*/ 915 w 977"/>
                <a:gd name="T35" fmla="*/ 639 h 883"/>
                <a:gd name="T36" fmla="*/ 61 w 977"/>
                <a:gd name="T37" fmla="*/ 639 h 883"/>
                <a:gd name="T38" fmla="*/ 61 w 977"/>
                <a:gd name="T39" fmla="*/ 61 h 883"/>
                <a:gd name="T40" fmla="*/ 915 w 977"/>
                <a:gd name="T41" fmla="*/ 61 h 883"/>
                <a:gd name="T42" fmla="*/ 915 w 977"/>
                <a:gd name="T43" fmla="*/ 639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7" h="883">
                  <a:moveTo>
                    <a:pt x="923" y="0"/>
                  </a:moveTo>
                  <a:cubicBezTo>
                    <a:pt x="54" y="0"/>
                    <a:pt x="54" y="0"/>
                    <a:pt x="54" y="0"/>
                  </a:cubicBezTo>
                  <a:cubicBezTo>
                    <a:pt x="24" y="0"/>
                    <a:pt x="0" y="24"/>
                    <a:pt x="0" y="53"/>
                  </a:cubicBezTo>
                  <a:cubicBezTo>
                    <a:pt x="0" y="646"/>
                    <a:pt x="0" y="646"/>
                    <a:pt x="0" y="646"/>
                  </a:cubicBezTo>
                  <a:cubicBezTo>
                    <a:pt x="0" y="676"/>
                    <a:pt x="24" y="700"/>
                    <a:pt x="54" y="700"/>
                  </a:cubicBezTo>
                  <a:cubicBezTo>
                    <a:pt x="355" y="700"/>
                    <a:pt x="355" y="700"/>
                    <a:pt x="355" y="700"/>
                  </a:cubicBezTo>
                  <a:cubicBezTo>
                    <a:pt x="384" y="819"/>
                    <a:pt x="353" y="834"/>
                    <a:pt x="168" y="834"/>
                  </a:cubicBezTo>
                  <a:cubicBezTo>
                    <a:pt x="168" y="883"/>
                    <a:pt x="168" y="883"/>
                    <a:pt x="168" y="883"/>
                  </a:cubicBezTo>
                  <a:cubicBezTo>
                    <a:pt x="393" y="883"/>
                    <a:pt x="393" y="883"/>
                    <a:pt x="393" y="883"/>
                  </a:cubicBezTo>
                  <a:cubicBezTo>
                    <a:pt x="568" y="883"/>
                    <a:pt x="568" y="883"/>
                    <a:pt x="568" y="883"/>
                  </a:cubicBezTo>
                  <a:cubicBezTo>
                    <a:pt x="808" y="883"/>
                    <a:pt x="808" y="883"/>
                    <a:pt x="808" y="883"/>
                  </a:cubicBezTo>
                  <a:cubicBezTo>
                    <a:pt x="808" y="834"/>
                    <a:pt x="808" y="834"/>
                    <a:pt x="808" y="834"/>
                  </a:cubicBezTo>
                  <a:cubicBezTo>
                    <a:pt x="603" y="834"/>
                    <a:pt x="589" y="819"/>
                    <a:pt x="618" y="700"/>
                  </a:cubicBezTo>
                  <a:cubicBezTo>
                    <a:pt x="923" y="700"/>
                    <a:pt x="923" y="700"/>
                    <a:pt x="923" y="700"/>
                  </a:cubicBezTo>
                  <a:cubicBezTo>
                    <a:pt x="953" y="700"/>
                    <a:pt x="977" y="676"/>
                    <a:pt x="977" y="646"/>
                  </a:cubicBezTo>
                  <a:cubicBezTo>
                    <a:pt x="977" y="53"/>
                    <a:pt x="977" y="53"/>
                    <a:pt x="977" y="53"/>
                  </a:cubicBezTo>
                  <a:cubicBezTo>
                    <a:pt x="977" y="24"/>
                    <a:pt x="953" y="0"/>
                    <a:pt x="923" y="0"/>
                  </a:cubicBezTo>
                  <a:close/>
                  <a:moveTo>
                    <a:pt x="915" y="639"/>
                  </a:moveTo>
                  <a:cubicBezTo>
                    <a:pt x="61" y="639"/>
                    <a:pt x="61" y="639"/>
                    <a:pt x="61" y="639"/>
                  </a:cubicBezTo>
                  <a:cubicBezTo>
                    <a:pt x="61" y="61"/>
                    <a:pt x="61" y="61"/>
                    <a:pt x="61" y="61"/>
                  </a:cubicBezTo>
                  <a:cubicBezTo>
                    <a:pt x="915" y="61"/>
                    <a:pt x="915" y="61"/>
                    <a:pt x="915" y="61"/>
                  </a:cubicBezTo>
                  <a:lnTo>
                    <a:pt x="915" y="63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78" name="Rectangle 6"/>
            <p:cNvSpPr>
              <a:spLocks noChangeArrowheads="1"/>
            </p:cNvSpPr>
            <p:nvPr/>
          </p:nvSpPr>
          <p:spPr bwMode="auto">
            <a:xfrm>
              <a:off x="2331" y="1780"/>
              <a:ext cx="1078" cy="728"/>
            </a:xfrm>
            <a:prstGeom prst="rect">
              <a:avLst/>
            </a:prstGeom>
            <a:solidFill>
              <a:srgbClr val="4C4C4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79" name="Rectangle 7"/>
            <p:cNvSpPr>
              <a:spLocks noChangeArrowheads="1"/>
            </p:cNvSpPr>
            <p:nvPr/>
          </p:nvSpPr>
          <p:spPr bwMode="auto">
            <a:xfrm>
              <a:off x="2331" y="1780"/>
              <a:ext cx="1078" cy="110"/>
            </a:xfrm>
            <a:prstGeom prst="rect">
              <a:avLst/>
            </a:prstGeom>
            <a:solidFill>
              <a:srgbClr val="99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80" name="Oval 8"/>
            <p:cNvSpPr>
              <a:spLocks noChangeArrowheads="1"/>
            </p:cNvSpPr>
            <p:nvPr/>
          </p:nvSpPr>
          <p:spPr bwMode="auto">
            <a:xfrm>
              <a:off x="2358" y="1796"/>
              <a:ext cx="77" cy="77"/>
            </a:xfrm>
            <a:prstGeom prst="ellipse">
              <a:avLst/>
            </a:prstGeom>
            <a:solidFill>
              <a:srgbClr val="0070C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81" name="Line 9"/>
            <p:cNvSpPr>
              <a:spLocks noChangeShapeType="1"/>
            </p:cNvSpPr>
            <p:nvPr/>
          </p:nvSpPr>
          <p:spPr bwMode="auto">
            <a:xfrm flipH="1">
              <a:off x="2379" y="1835"/>
              <a:ext cx="42" cy="0"/>
            </a:xfrm>
            <a:prstGeom prst="line">
              <a:avLst/>
            </a:prstGeom>
            <a:noFill/>
            <a:ln w="6350" cap="flat">
              <a:solidFill>
                <a:srgbClr val="E6E6E6"/>
              </a:solidFill>
              <a:prstDash val="solid"/>
              <a:miter lim="800000"/>
              <a:headEnd/>
              <a:tailEnd/>
            </a:ln>
            <a:extLst>
              <a:ext uri="{909E8E84-426E-40dd-AFC4-6F175D3DCCD1}">
                <a14:hiddenFill xmlns=""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82" name="Line 10"/>
            <p:cNvSpPr>
              <a:spLocks noChangeShapeType="1"/>
            </p:cNvSpPr>
            <p:nvPr/>
          </p:nvSpPr>
          <p:spPr bwMode="auto">
            <a:xfrm>
              <a:off x="2412" y="1835"/>
              <a:ext cx="0" cy="0"/>
            </a:xfrm>
            <a:prstGeom prst="line">
              <a:avLst/>
            </a:prstGeom>
            <a:noFill/>
            <a:ln w="6350" cap="flat">
              <a:solidFill>
                <a:srgbClr val="E6E6E6"/>
              </a:solidFill>
              <a:prstDash val="solid"/>
              <a:miter lim="800000"/>
              <a:headEnd/>
              <a:tailEnd/>
            </a:ln>
            <a:extLst>
              <a:ext uri="{909E8E84-426E-40dd-AFC4-6F175D3DCCD1}">
                <a14:hiddenFill xmlns=""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83" name="Freeform 11"/>
            <p:cNvSpPr>
              <a:spLocks/>
            </p:cNvSpPr>
            <p:nvPr/>
          </p:nvSpPr>
          <p:spPr bwMode="auto">
            <a:xfrm>
              <a:off x="2378" y="1819"/>
              <a:ext cx="17" cy="32"/>
            </a:xfrm>
            <a:custGeom>
              <a:avLst/>
              <a:gdLst>
                <a:gd name="T0" fmla="*/ 17 w 17"/>
                <a:gd name="T1" fmla="*/ 32 h 32"/>
                <a:gd name="T2" fmla="*/ 0 w 17"/>
                <a:gd name="T3" fmla="*/ 16 h 32"/>
                <a:gd name="T4" fmla="*/ 17 w 17"/>
                <a:gd name="T5" fmla="*/ 0 h 32"/>
              </a:gdLst>
              <a:ahLst/>
              <a:cxnLst>
                <a:cxn ang="0">
                  <a:pos x="T0" y="T1"/>
                </a:cxn>
                <a:cxn ang="0">
                  <a:pos x="T2" y="T3"/>
                </a:cxn>
                <a:cxn ang="0">
                  <a:pos x="T4" y="T5"/>
                </a:cxn>
              </a:cxnLst>
              <a:rect l="0" t="0" r="r" b="b"/>
              <a:pathLst>
                <a:path w="17" h="32">
                  <a:moveTo>
                    <a:pt x="17" y="32"/>
                  </a:moveTo>
                  <a:lnTo>
                    <a:pt x="0" y="16"/>
                  </a:lnTo>
                  <a:lnTo>
                    <a:pt x="17" y="0"/>
                  </a:lnTo>
                </a:path>
              </a:pathLst>
            </a:custGeom>
            <a:noFill/>
            <a:ln w="6350" cap="flat">
              <a:solidFill>
                <a:srgbClr val="E6E6E6"/>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84" name="Rectangle 12"/>
            <p:cNvSpPr>
              <a:spLocks noChangeArrowheads="1"/>
            </p:cNvSpPr>
            <p:nvPr/>
          </p:nvSpPr>
          <p:spPr bwMode="auto">
            <a:xfrm>
              <a:off x="3338" y="1780"/>
              <a:ext cx="71" cy="65"/>
            </a:xfrm>
            <a:prstGeom prst="rect">
              <a:avLst/>
            </a:prstGeom>
            <a:solidFill>
              <a:srgbClr val="DD5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85" name="Line 13"/>
            <p:cNvSpPr>
              <a:spLocks noChangeShapeType="1"/>
            </p:cNvSpPr>
            <p:nvPr/>
          </p:nvSpPr>
          <p:spPr bwMode="auto">
            <a:xfrm>
              <a:off x="3358" y="1796"/>
              <a:ext cx="34" cy="34"/>
            </a:xfrm>
            <a:prstGeom prst="line">
              <a:avLst/>
            </a:prstGeom>
            <a:noFill/>
            <a:ln w="3175" cap="flat">
              <a:solidFill>
                <a:srgbClr val="E6E6E6"/>
              </a:solidFill>
              <a:prstDash val="solid"/>
              <a:miter lim="800000"/>
              <a:headEnd/>
              <a:tailEnd/>
            </a:ln>
            <a:extLst>
              <a:ext uri="{909E8E84-426E-40dd-AFC4-6F175D3DCCD1}">
                <a14:hiddenFill xmlns=""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86" name="Line 14"/>
            <p:cNvSpPr>
              <a:spLocks noChangeShapeType="1"/>
            </p:cNvSpPr>
            <p:nvPr/>
          </p:nvSpPr>
          <p:spPr bwMode="auto">
            <a:xfrm flipH="1">
              <a:off x="3358" y="1796"/>
              <a:ext cx="34" cy="34"/>
            </a:xfrm>
            <a:prstGeom prst="line">
              <a:avLst/>
            </a:prstGeom>
            <a:noFill/>
            <a:ln w="3175" cap="flat">
              <a:solidFill>
                <a:srgbClr val="E6E6E6"/>
              </a:solidFill>
              <a:prstDash val="solid"/>
              <a:miter lim="800000"/>
              <a:headEnd/>
              <a:tailEnd/>
            </a:ln>
            <a:extLst>
              <a:ext uri="{909E8E84-426E-40dd-AFC4-6F175D3DCCD1}">
                <a14:hiddenFill xmlns=""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87" name="Rectangle 15"/>
            <p:cNvSpPr>
              <a:spLocks noChangeArrowheads="1"/>
            </p:cNvSpPr>
            <p:nvPr/>
          </p:nvSpPr>
          <p:spPr bwMode="auto">
            <a:xfrm>
              <a:off x="2474" y="1807"/>
              <a:ext cx="824" cy="57"/>
            </a:xfrm>
            <a:prstGeom prst="rect">
              <a:avLst/>
            </a:pr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88" name="Freeform 16"/>
            <p:cNvSpPr>
              <a:spLocks/>
            </p:cNvSpPr>
            <p:nvPr/>
          </p:nvSpPr>
          <p:spPr bwMode="auto">
            <a:xfrm>
              <a:off x="2624" y="1981"/>
              <a:ext cx="464" cy="78"/>
            </a:xfrm>
            <a:custGeom>
              <a:avLst/>
              <a:gdLst>
                <a:gd name="T0" fmla="*/ 346 w 368"/>
                <a:gd name="T1" fmla="*/ 62 h 62"/>
                <a:gd name="T2" fmla="*/ 22 w 368"/>
                <a:gd name="T3" fmla="*/ 62 h 62"/>
                <a:gd name="T4" fmla="*/ 0 w 368"/>
                <a:gd name="T5" fmla="*/ 40 h 62"/>
                <a:gd name="T6" fmla="*/ 0 w 368"/>
                <a:gd name="T7" fmla="*/ 22 h 62"/>
                <a:gd name="T8" fmla="*/ 22 w 368"/>
                <a:gd name="T9" fmla="*/ 0 h 62"/>
                <a:gd name="T10" fmla="*/ 346 w 368"/>
                <a:gd name="T11" fmla="*/ 0 h 62"/>
                <a:gd name="T12" fmla="*/ 368 w 368"/>
                <a:gd name="T13" fmla="*/ 22 h 62"/>
                <a:gd name="T14" fmla="*/ 368 w 368"/>
                <a:gd name="T15" fmla="*/ 40 h 62"/>
                <a:gd name="T16" fmla="*/ 346 w 368"/>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62">
                  <a:moveTo>
                    <a:pt x="346" y="62"/>
                  </a:moveTo>
                  <a:cubicBezTo>
                    <a:pt x="22" y="62"/>
                    <a:pt x="22" y="62"/>
                    <a:pt x="22" y="62"/>
                  </a:cubicBezTo>
                  <a:cubicBezTo>
                    <a:pt x="10" y="62"/>
                    <a:pt x="0" y="52"/>
                    <a:pt x="0" y="40"/>
                  </a:cubicBezTo>
                  <a:cubicBezTo>
                    <a:pt x="0" y="22"/>
                    <a:pt x="0" y="22"/>
                    <a:pt x="0" y="22"/>
                  </a:cubicBezTo>
                  <a:cubicBezTo>
                    <a:pt x="0" y="10"/>
                    <a:pt x="10" y="0"/>
                    <a:pt x="22" y="0"/>
                  </a:cubicBezTo>
                  <a:cubicBezTo>
                    <a:pt x="346" y="0"/>
                    <a:pt x="346" y="0"/>
                    <a:pt x="346" y="0"/>
                  </a:cubicBezTo>
                  <a:cubicBezTo>
                    <a:pt x="358" y="0"/>
                    <a:pt x="368" y="10"/>
                    <a:pt x="368" y="22"/>
                  </a:cubicBezTo>
                  <a:cubicBezTo>
                    <a:pt x="368" y="40"/>
                    <a:pt x="368" y="40"/>
                    <a:pt x="368" y="40"/>
                  </a:cubicBezTo>
                  <a:cubicBezTo>
                    <a:pt x="368" y="52"/>
                    <a:pt x="358" y="62"/>
                    <a:pt x="346" y="62"/>
                  </a:cubicBezTo>
                  <a:close/>
                </a:path>
              </a:pathLst>
            </a:cu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89" name="Freeform 17"/>
            <p:cNvSpPr>
              <a:spLocks/>
            </p:cNvSpPr>
            <p:nvPr/>
          </p:nvSpPr>
          <p:spPr bwMode="auto">
            <a:xfrm>
              <a:off x="2466" y="2135"/>
              <a:ext cx="275" cy="77"/>
            </a:xfrm>
            <a:custGeom>
              <a:avLst/>
              <a:gdLst>
                <a:gd name="T0" fmla="*/ 196 w 218"/>
                <a:gd name="T1" fmla="*/ 61 h 61"/>
                <a:gd name="T2" fmla="*/ 22 w 218"/>
                <a:gd name="T3" fmla="*/ 61 h 61"/>
                <a:gd name="T4" fmla="*/ 0 w 218"/>
                <a:gd name="T5" fmla="*/ 39 h 61"/>
                <a:gd name="T6" fmla="*/ 0 w 218"/>
                <a:gd name="T7" fmla="*/ 22 h 61"/>
                <a:gd name="T8" fmla="*/ 22 w 218"/>
                <a:gd name="T9" fmla="*/ 0 h 61"/>
                <a:gd name="T10" fmla="*/ 196 w 218"/>
                <a:gd name="T11" fmla="*/ 0 h 61"/>
                <a:gd name="T12" fmla="*/ 218 w 218"/>
                <a:gd name="T13" fmla="*/ 22 h 61"/>
                <a:gd name="T14" fmla="*/ 218 w 218"/>
                <a:gd name="T15" fmla="*/ 39 h 61"/>
                <a:gd name="T16" fmla="*/ 196 w 218"/>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61">
                  <a:moveTo>
                    <a:pt x="196" y="61"/>
                  </a:moveTo>
                  <a:cubicBezTo>
                    <a:pt x="22" y="61"/>
                    <a:pt x="22" y="61"/>
                    <a:pt x="22" y="61"/>
                  </a:cubicBezTo>
                  <a:cubicBezTo>
                    <a:pt x="10" y="61"/>
                    <a:pt x="0" y="51"/>
                    <a:pt x="0" y="39"/>
                  </a:cubicBezTo>
                  <a:cubicBezTo>
                    <a:pt x="0" y="22"/>
                    <a:pt x="0" y="22"/>
                    <a:pt x="0" y="22"/>
                  </a:cubicBezTo>
                  <a:cubicBezTo>
                    <a:pt x="0" y="10"/>
                    <a:pt x="10" y="0"/>
                    <a:pt x="22" y="0"/>
                  </a:cubicBezTo>
                  <a:cubicBezTo>
                    <a:pt x="196" y="0"/>
                    <a:pt x="196" y="0"/>
                    <a:pt x="196" y="0"/>
                  </a:cubicBezTo>
                  <a:cubicBezTo>
                    <a:pt x="208" y="0"/>
                    <a:pt x="218" y="10"/>
                    <a:pt x="218" y="22"/>
                  </a:cubicBezTo>
                  <a:cubicBezTo>
                    <a:pt x="218" y="39"/>
                    <a:pt x="218" y="39"/>
                    <a:pt x="218" y="39"/>
                  </a:cubicBezTo>
                  <a:cubicBezTo>
                    <a:pt x="218" y="51"/>
                    <a:pt x="208" y="61"/>
                    <a:pt x="196" y="61"/>
                  </a:cubicBezTo>
                  <a:close/>
                </a:path>
              </a:pathLst>
            </a:cu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90" name="Freeform 18"/>
            <p:cNvSpPr>
              <a:spLocks/>
            </p:cNvSpPr>
            <p:nvPr/>
          </p:nvSpPr>
          <p:spPr bwMode="auto">
            <a:xfrm>
              <a:off x="2806" y="2135"/>
              <a:ext cx="275" cy="77"/>
            </a:xfrm>
            <a:custGeom>
              <a:avLst/>
              <a:gdLst>
                <a:gd name="T0" fmla="*/ 196 w 218"/>
                <a:gd name="T1" fmla="*/ 61 h 61"/>
                <a:gd name="T2" fmla="*/ 22 w 218"/>
                <a:gd name="T3" fmla="*/ 61 h 61"/>
                <a:gd name="T4" fmla="*/ 0 w 218"/>
                <a:gd name="T5" fmla="*/ 39 h 61"/>
                <a:gd name="T6" fmla="*/ 0 w 218"/>
                <a:gd name="T7" fmla="*/ 22 h 61"/>
                <a:gd name="T8" fmla="*/ 22 w 218"/>
                <a:gd name="T9" fmla="*/ 0 h 61"/>
                <a:gd name="T10" fmla="*/ 196 w 218"/>
                <a:gd name="T11" fmla="*/ 0 h 61"/>
                <a:gd name="T12" fmla="*/ 218 w 218"/>
                <a:gd name="T13" fmla="*/ 22 h 61"/>
                <a:gd name="T14" fmla="*/ 218 w 218"/>
                <a:gd name="T15" fmla="*/ 39 h 61"/>
                <a:gd name="T16" fmla="*/ 196 w 218"/>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61">
                  <a:moveTo>
                    <a:pt x="196" y="61"/>
                  </a:moveTo>
                  <a:cubicBezTo>
                    <a:pt x="22" y="61"/>
                    <a:pt x="22" y="61"/>
                    <a:pt x="22" y="61"/>
                  </a:cubicBezTo>
                  <a:cubicBezTo>
                    <a:pt x="9" y="61"/>
                    <a:pt x="0" y="51"/>
                    <a:pt x="0" y="39"/>
                  </a:cubicBezTo>
                  <a:cubicBezTo>
                    <a:pt x="0" y="22"/>
                    <a:pt x="0" y="22"/>
                    <a:pt x="0" y="22"/>
                  </a:cubicBezTo>
                  <a:cubicBezTo>
                    <a:pt x="0" y="10"/>
                    <a:pt x="9" y="0"/>
                    <a:pt x="22" y="0"/>
                  </a:cubicBezTo>
                  <a:cubicBezTo>
                    <a:pt x="196" y="0"/>
                    <a:pt x="196" y="0"/>
                    <a:pt x="196" y="0"/>
                  </a:cubicBezTo>
                  <a:cubicBezTo>
                    <a:pt x="208" y="0"/>
                    <a:pt x="218" y="10"/>
                    <a:pt x="218" y="22"/>
                  </a:cubicBezTo>
                  <a:cubicBezTo>
                    <a:pt x="218" y="39"/>
                    <a:pt x="218" y="39"/>
                    <a:pt x="218" y="39"/>
                  </a:cubicBezTo>
                  <a:cubicBezTo>
                    <a:pt x="218" y="51"/>
                    <a:pt x="208" y="61"/>
                    <a:pt x="196" y="61"/>
                  </a:cubicBezTo>
                  <a:close/>
                </a:path>
              </a:pathLst>
            </a:cu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91" name="Freeform 19"/>
            <p:cNvSpPr>
              <a:spLocks/>
            </p:cNvSpPr>
            <p:nvPr/>
          </p:nvSpPr>
          <p:spPr bwMode="auto">
            <a:xfrm>
              <a:off x="3071" y="2242"/>
              <a:ext cx="275" cy="77"/>
            </a:xfrm>
            <a:custGeom>
              <a:avLst/>
              <a:gdLst>
                <a:gd name="T0" fmla="*/ 196 w 218"/>
                <a:gd name="T1" fmla="*/ 61 h 61"/>
                <a:gd name="T2" fmla="*/ 22 w 218"/>
                <a:gd name="T3" fmla="*/ 61 h 61"/>
                <a:gd name="T4" fmla="*/ 0 w 218"/>
                <a:gd name="T5" fmla="*/ 39 h 61"/>
                <a:gd name="T6" fmla="*/ 0 w 218"/>
                <a:gd name="T7" fmla="*/ 22 h 61"/>
                <a:gd name="T8" fmla="*/ 22 w 218"/>
                <a:gd name="T9" fmla="*/ 0 h 61"/>
                <a:gd name="T10" fmla="*/ 196 w 218"/>
                <a:gd name="T11" fmla="*/ 0 h 61"/>
                <a:gd name="T12" fmla="*/ 218 w 218"/>
                <a:gd name="T13" fmla="*/ 22 h 61"/>
                <a:gd name="T14" fmla="*/ 218 w 218"/>
                <a:gd name="T15" fmla="*/ 39 h 61"/>
                <a:gd name="T16" fmla="*/ 196 w 218"/>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61">
                  <a:moveTo>
                    <a:pt x="196" y="61"/>
                  </a:moveTo>
                  <a:cubicBezTo>
                    <a:pt x="22" y="61"/>
                    <a:pt x="22" y="61"/>
                    <a:pt x="22" y="61"/>
                  </a:cubicBezTo>
                  <a:cubicBezTo>
                    <a:pt x="10" y="61"/>
                    <a:pt x="0" y="52"/>
                    <a:pt x="0" y="39"/>
                  </a:cubicBezTo>
                  <a:cubicBezTo>
                    <a:pt x="0" y="22"/>
                    <a:pt x="0" y="22"/>
                    <a:pt x="0" y="22"/>
                  </a:cubicBezTo>
                  <a:cubicBezTo>
                    <a:pt x="0" y="10"/>
                    <a:pt x="10" y="0"/>
                    <a:pt x="22" y="0"/>
                  </a:cubicBezTo>
                  <a:cubicBezTo>
                    <a:pt x="196" y="0"/>
                    <a:pt x="196" y="0"/>
                    <a:pt x="196" y="0"/>
                  </a:cubicBezTo>
                  <a:cubicBezTo>
                    <a:pt x="208" y="0"/>
                    <a:pt x="218" y="10"/>
                    <a:pt x="218" y="22"/>
                  </a:cubicBezTo>
                  <a:cubicBezTo>
                    <a:pt x="218" y="39"/>
                    <a:pt x="218" y="39"/>
                    <a:pt x="218" y="39"/>
                  </a:cubicBezTo>
                  <a:cubicBezTo>
                    <a:pt x="218" y="52"/>
                    <a:pt x="208" y="61"/>
                    <a:pt x="196" y="61"/>
                  </a:cubicBezTo>
                  <a:close/>
                </a:path>
              </a:pathLst>
            </a:cu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92" name="Freeform 20"/>
            <p:cNvSpPr>
              <a:spLocks/>
            </p:cNvSpPr>
            <p:nvPr/>
          </p:nvSpPr>
          <p:spPr bwMode="auto">
            <a:xfrm>
              <a:off x="2604" y="2060"/>
              <a:ext cx="258" cy="47"/>
            </a:xfrm>
            <a:custGeom>
              <a:avLst/>
              <a:gdLst>
                <a:gd name="T0" fmla="*/ 258 w 258"/>
                <a:gd name="T1" fmla="*/ 0 h 47"/>
                <a:gd name="T2" fmla="*/ 258 w 258"/>
                <a:gd name="T3" fmla="*/ 24 h 47"/>
                <a:gd name="T4" fmla="*/ 0 w 258"/>
                <a:gd name="T5" fmla="*/ 24 h 47"/>
                <a:gd name="T6" fmla="*/ 0 w 258"/>
                <a:gd name="T7" fmla="*/ 47 h 47"/>
              </a:gdLst>
              <a:ahLst/>
              <a:cxnLst>
                <a:cxn ang="0">
                  <a:pos x="T0" y="T1"/>
                </a:cxn>
                <a:cxn ang="0">
                  <a:pos x="T2" y="T3"/>
                </a:cxn>
                <a:cxn ang="0">
                  <a:pos x="T4" y="T5"/>
                </a:cxn>
                <a:cxn ang="0">
                  <a:pos x="T6" y="T7"/>
                </a:cxn>
              </a:cxnLst>
              <a:rect l="0" t="0" r="r" b="b"/>
              <a:pathLst>
                <a:path w="258" h="47">
                  <a:moveTo>
                    <a:pt x="258" y="0"/>
                  </a:moveTo>
                  <a:lnTo>
                    <a:pt x="258" y="24"/>
                  </a:lnTo>
                  <a:lnTo>
                    <a:pt x="0" y="24"/>
                  </a:lnTo>
                  <a:lnTo>
                    <a:pt x="0" y="47"/>
                  </a:lnTo>
                </a:path>
              </a:pathLst>
            </a:custGeom>
            <a:noFill/>
            <a:ln w="6350" cap="flat">
              <a:solidFill>
                <a:srgbClr val="E6E6E6"/>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93" name="Freeform 21"/>
            <p:cNvSpPr>
              <a:spLocks/>
            </p:cNvSpPr>
            <p:nvPr/>
          </p:nvSpPr>
          <p:spPr bwMode="auto">
            <a:xfrm>
              <a:off x="2592" y="2103"/>
              <a:ext cx="23" cy="20"/>
            </a:xfrm>
            <a:custGeom>
              <a:avLst/>
              <a:gdLst>
                <a:gd name="T0" fmla="*/ 0 w 23"/>
                <a:gd name="T1" fmla="*/ 0 h 20"/>
                <a:gd name="T2" fmla="*/ 12 w 23"/>
                <a:gd name="T3" fmla="*/ 20 h 20"/>
                <a:gd name="T4" fmla="*/ 23 w 23"/>
                <a:gd name="T5" fmla="*/ 0 h 20"/>
                <a:gd name="T6" fmla="*/ 0 w 23"/>
                <a:gd name="T7" fmla="*/ 0 h 20"/>
              </a:gdLst>
              <a:ahLst/>
              <a:cxnLst>
                <a:cxn ang="0">
                  <a:pos x="T0" y="T1"/>
                </a:cxn>
                <a:cxn ang="0">
                  <a:pos x="T2" y="T3"/>
                </a:cxn>
                <a:cxn ang="0">
                  <a:pos x="T4" y="T5"/>
                </a:cxn>
                <a:cxn ang="0">
                  <a:pos x="T6" y="T7"/>
                </a:cxn>
              </a:cxnLst>
              <a:rect l="0" t="0" r="r" b="b"/>
              <a:pathLst>
                <a:path w="23" h="20">
                  <a:moveTo>
                    <a:pt x="0" y="0"/>
                  </a:moveTo>
                  <a:lnTo>
                    <a:pt x="12" y="20"/>
                  </a:lnTo>
                  <a:lnTo>
                    <a:pt x="23" y="0"/>
                  </a:ln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94" name="Freeform 22"/>
            <p:cNvSpPr>
              <a:spLocks/>
            </p:cNvSpPr>
            <p:nvPr/>
          </p:nvSpPr>
          <p:spPr bwMode="auto">
            <a:xfrm>
              <a:off x="2862" y="2060"/>
              <a:ext cx="81" cy="47"/>
            </a:xfrm>
            <a:custGeom>
              <a:avLst/>
              <a:gdLst>
                <a:gd name="T0" fmla="*/ 0 w 81"/>
                <a:gd name="T1" fmla="*/ 0 h 47"/>
                <a:gd name="T2" fmla="*/ 0 w 81"/>
                <a:gd name="T3" fmla="*/ 24 h 47"/>
                <a:gd name="T4" fmla="*/ 81 w 81"/>
                <a:gd name="T5" fmla="*/ 24 h 47"/>
                <a:gd name="T6" fmla="*/ 81 w 81"/>
                <a:gd name="T7" fmla="*/ 47 h 47"/>
              </a:gdLst>
              <a:ahLst/>
              <a:cxnLst>
                <a:cxn ang="0">
                  <a:pos x="T0" y="T1"/>
                </a:cxn>
                <a:cxn ang="0">
                  <a:pos x="T2" y="T3"/>
                </a:cxn>
                <a:cxn ang="0">
                  <a:pos x="T4" y="T5"/>
                </a:cxn>
                <a:cxn ang="0">
                  <a:pos x="T6" y="T7"/>
                </a:cxn>
              </a:cxnLst>
              <a:rect l="0" t="0" r="r" b="b"/>
              <a:pathLst>
                <a:path w="81" h="47">
                  <a:moveTo>
                    <a:pt x="0" y="0"/>
                  </a:moveTo>
                  <a:lnTo>
                    <a:pt x="0" y="24"/>
                  </a:lnTo>
                  <a:lnTo>
                    <a:pt x="81" y="24"/>
                  </a:lnTo>
                  <a:lnTo>
                    <a:pt x="81" y="47"/>
                  </a:lnTo>
                </a:path>
              </a:pathLst>
            </a:custGeom>
            <a:noFill/>
            <a:ln w="6350" cap="flat">
              <a:solidFill>
                <a:srgbClr val="E6E6E6"/>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95" name="Freeform 23"/>
            <p:cNvSpPr>
              <a:spLocks/>
            </p:cNvSpPr>
            <p:nvPr/>
          </p:nvSpPr>
          <p:spPr bwMode="auto">
            <a:xfrm>
              <a:off x="2932" y="2103"/>
              <a:ext cx="22" cy="20"/>
            </a:xfrm>
            <a:custGeom>
              <a:avLst/>
              <a:gdLst>
                <a:gd name="T0" fmla="*/ 0 w 22"/>
                <a:gd name="T1" fmla="*/ 0 h 20"/>
                <a:gd name="T2" fmla="*/ 11 w 22"/>
                <a:gd name="T3" fmla="*/ 20 h 20"/>
                <a:gd name="T4" fmla="*/ 22 w 22"/>
                <a:gd name="T5" fmla="*/ 0 h 20"/>
                <a:gd name="T6" fmla="*/ 0 w 22"/>
                <a:gd name="T7" fmla="*/ 0 h 20"/>
              </a:gdLst>
              <a:ahLst/>
              <a:cxnLst>
                <a:cxn ang="0">
                  <a:pos x="T0" y="T1"/>
                </a:cxn>
                <a:cxn ang="0">
                  <a:pos x="T2" y="T3"/>
                </a:cxn>
                <a:cxn ang="0">
                  <a:pos x="T4" y="T5"/>
                </a:cxn>
                <a:cxn ang="0">
                  <a:pos x="T6" y="T7"/>
                </a:cxn>
              </a:cxnLst>
              <a:rect l="0" t="0" r="r" b="b"/>
              <a:pathLst>
                <a:path w="22" h="20">
                  <a:moveTo>
                    <a:pt x="0" y="0"/>
                  </a:moveTo>
                  <a:lnTo>
                    <a:pt x="11" y="20"/>
                  </a:lnTo>
                  <a:lnTo>
                    <a:pt x="22" y="0"/>
                  </a:ln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96" name="Freeform 24"/>
            <p:cNvSpPr>
              <a:spLocks/>
            </p:cNvSpPr>
            <p:nvPr/>
          </p:nvSpPr>
          <p:spPr bwMode="auto">
            <a:xfrm>
              <a:off x="3081" y="2174"/>
              <a:ext cx="137" cy="35"/>
            </a:xfrm>
            <a:custGeom>
              <a:avLst/>
              <a:gdLst>
                <a:gd name="T0" fmla="*/ 0 w 137"/>
                <a:gd name="T1" fmla="*/ 0 h 35"/>
                <a:gd name="T2" fmla="*/ 137 w 137"/>
                <a:gd name="T3" fmla="*/ 0 h 35"/>
                <a:gd name="T4" fmla="*/ 137 w 137"/>
                <a:gd name="T5" fmla="*/ 35 h 35"/>
              </a:gdLst>
              <a:ahLst/>
              <a:cxnLst>
                <a:cxn ang="0">
                  <a:pos x="T0" y="T1"/>
                </a:cxn>
                <a:cxn ang="0">
                  <a:pos x="T2" y="T3"/>
                </a:cxn>
                <a:cxn ang="0">
                  <a:pos x="T4" y="T5"/>
                </a:cxn>
              </a:cxnLst>
              <a:rect l="0" t="0" r="r" b="b"/>
              <a:pathLst>
                <a:path w="137" h="35">
                  <a:moveTo>
                    <a:pt x="0" y="0"/>
                  </a:moveTo>
                  <a:lnTo>
                    <a:pt x="137" y="0"/>
                  </a:lnTo>
                  <a:lnTo>
                    <a:pt x="137" y="35"/>
                  </a:lnTo>
                </a:path>
              </a:pathLst>
            </a:custGeom>
            <a:noFill/>
            <a:ln w="6350" cap="flat">
              <a:solidFill>
                <a:srgbClr val="E6E6E6"/>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97" name="Freeform 25"/>
            <p:cNvSpPr>
              <a:spLocks/>
            </p:cNvSpPr>
            <p:nvPr/>
          </p:nvSpPr>
          <p:spPr bwMode="auto">
            <a:xfrm>
              <a:off x="3207" y="2205"/>
              <a:ext cx="21" cy="19"/>
            </a:xfrm>
            <a:custGeom>
              <a:avLst/>
              <a:gdLst>
                <a:gd name="T0" fmla="*/ 0 w 21"/>
                <a:gd name="T1" fmla="*/ 0 h 19"/>
                <a:gd name="T2" fmla="*/ 11 w 21"/>
                <a:gd name="T3" fmla="*/ 19 h 19"/>
                <a:gd name="T4" fmla="*/ 21 w 21"/>
                <a:gd name="T5" fmla="*/ 0 h 19"/>
                <a:gd name="T6" fmla="*/ 0 w 21"/>
                <a:gd name="T7" fmla="*/ 0 h 19"/>
              </a:gdLst>
              <a:ahLst/>
              <a:cxnLst>
                <a:cxn ang="0">
                  <a:pos x="T0" y="T1"/>
                </a:cxn>
                <a:cxn ang="0">
                  <a:pos x="T2" y="T3"/>
                </a:cxn>
                <a:cxn ang="0">
                  <a:pos x="T4" y="T5"/>
                </a:cxn>
                <a:cxn ang="0">
                  <a:pos x="T6" y="T7"/>
                </a:cxn>
              </a:cxnLst>
              <a:rect l="0" t="0" r="r" b="b"/>
              <a:pathLst>
                <a:path w="21" h="19">
                  <a:moveTo>
                    <a:pt x="0" y="0"/>
                  </a:moveTo>
                  <a:lnTo>
                    <a:pt x="11" y="19"/>
                  </a:lnTo>
                  <a:lnTo>
                    <a:pt x="21" y="0"/>
                  </a:ln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grpSp>
      <p:sp>
        <p:nvSpPr>
          <p:cNvPr id="198" name="Rectangle 197"/>
          <p:cNvSpPr>
            <a:spLocks noChangeAspect="1"/>
          </p:cNvSpPr>
          <p:nvPr/>
        </p:nvSpPr>
        <p:spPr bwMode="auto">
          <a:xfrm>
            <a:off x="3779279" y="4620195"/>
            <a:ext cx="2800419" cy="816369"/>
          </a:xfrm>
          <a:prstGeom prst="rect">
            <a:avLst/>
          </a:prstGeom>
          <a:noFill/>
          <a:ln w="38100" cap="flat" cmpd="sng" algn="ctr">
            <a:noFill/>
            <a:prstDash val="solid"/>
            <a:headEnd type="none" w="med" len="med"/>
            <a:tailEnd type="none" w="med" len="med"/>
          </a:ln>
          <a:effectLst/>
        </p:spPr>
        <p:txBody>
          <a:bodyPr vert="horz" wrap="square" lIns="93216" tIns="91401" rIns="93216" bIns="91401" numCol="1" rtlCol="0" anchor="t" anchorCtr="0" compatLnSpc="1">
            <a:prstTxWarp prst="textNoShape">
              <a:avLst/>
            </a:prstTxWarp>
          </a:bodyPr>
          <a:lstStyle/>
          <a:p>
            <a:pPr algn="ctr" defTabSz="932597" fontAlgn="base">
              <a:lnSpc>
                <a:spcPct val="90000"/>
              </a:lnSpc>
              <a:spcBef>
                <a:spcPct val="0"/>
              </a:spcBef>
              <a:spcAft>
                <a:spcPts val="600"/>
              </a:spcAft>
            </a:pPr>
            <a:r>
              <a:rPr lang="en-US" sz="1200" dirty="0">
                <a:gradFill>
                  <a:gsLst>
                    <a:gs pos="0">
                      <a:schemeClr val="bg1"/>
                    </a:gs>
                    <a:gs pos="100000">
                      <a:schemeClr val="bg1"/>
                    </a:gs>
                  </a:gsLst>
                  <a:lin ang="5400000" scaled="1"/>
                </a:gradFill>
              </a:rPr>
              <a:t>Integrated development environment for Machine Learning </a:t>
            </a:r>
          </a:p>
        </p:txBody>
      </p:sp>
      <p:sp>
        <p:nvSpPr>
          <p:cNvPr id="199" name="Rectangle 198"/>
          <p:cNvSpPr>
            <a:spLocks noChangeAspect="1"/>
          </p:cNvSpPr>
          <p:nvPr/>
        </p:nvSpPr>
        <p:spPr bwMode="auto">
          <a:xfrm>
            <a:off x="4052394" y="3591248"/>
            <a:ext cx="1351588" cy="237262"/>
          </a:xfrm>
          <a:prstGeom prst="rect">
            <a:avLst/>
          </a:prstGeom>
          <a:noFill/>
          <a:ln w="38100" cap="flat" cmpd="sng" algn="ctr">
            <a:noFill/>
            <a:prstDash val="solid"/>
            <a:headEnd type="none" w="med" len="med"/>
            <a:tailEnd type="none" w="med" len="med"/>
          </a:ln>
          <a:effectLst/>
        </p:spPr>
        <p:txBody>
          <a:bodyPr vert="horz" wrap="square" lIns="93216" tIns="91401" rIns="93216" bIns="91401" numCol="1" rtlCol="0" anchor="t" anchorCtr="0" compatLnSpc="1">
            <a:prstTxWarp prst="textNoShape">
              <a:avLst/>
            </a:prstTxWarp>
          </a:bodyPr>
          <a:lstStyle/>
          <a:p>
            <a:pPr algn="ctr" defTabSz="932597" fontAlgn="base">
              <a:lnSpc>
                <a:spcPct val="90000"/>
              </a:lnSpc>
              <a:spcBef>
                <a:spcPct val="0"/>
              </a:spcBef>
              <a:spcAft>
                <a:spcPts val="600"/>
              </a:spcAft>
            </a:pPr>
            <a:r>
              <a:rPr lang="en-US" sz="1020" dirty="0">
                <a:solidFill>
                  <a:srgbClr val="FFFFFF"/>
                </a:solidFill>
              </a:rPr>
              <a:t>ML STUDIO</a:t>
            </a:r>
          </a:p>
        </p:txBody>
      </p:sp>
      <p:cxnSp>
        <p:nvCxnSpPr>
          <p:cNvPr id="200" name="Straight Connector 199"/>
          <p:cNvCxnSpPr/>
          <p:nvPr/>
        </p:nvCxnSpPr>
        <p:spPr>
          <a:xfrm>
            <a:off x="3791134" y="4612665"/>
            <a:ext cx="27885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a:off x="2873829" y="3561286"/>
            <a:ext cx="1178565"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p:nvPr/>
        </p:nvCxnSpPr>
        <p:spPr>
          <a:xfrm>
            <a:off x="6332394" y="3544801"/>
            <a:ext cx="982806" cy="0"/>
          </a:xfrm>
          <a:prstGeom prst="straightConnector1">
            <a:avLst/>
          </a:prstGeom>
          <a:ln w="5715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p:nvPr/>
        </p:nvCxnSpPr>
        <p:spPr>
          <a:xfrm>
            <a:off x="8988131" y="3542714"/>
            <a:ext cx="982806" cy="0"/>
          </a:xfrm>
          <a:prstGeom prst="straightConnector1">
            <a:avLst/>
          </a:prstGeom>
          <a:ln w="5715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p:nvPr/>
        </p:nvCxnSpPr>
        <p:spPr>
          <a:xfrm>
            <a:off x="8988131" y="5815135"/>
            <a:ext cx="982806" cy="0"/>
          </a:xfrm>
          <a:prstGeom prst="straightConnector1">
            <a:avLst/>
          </a:prstGeom>
          <a:ln w="5715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flipH="1" flipV="1">
            <a:off x="8134309" y="4668305"/>
            <a:ext cx="1" cy="599556"/>
          </a:xfrm>
          <a:prstGeom prst="straightConnector1">
            <a:avLst/>
          </a:prstGeom>
          <a:ln w="5715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0913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A4EF"/>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r>
              <a:rPr lang="en-US" sz="7200" dirty="0" smtClean="0">
                <a:latin typeface="Segoe UI Light" panose="020B0502040204020203" pitchFamily="34" charset="0"/>
                <a:cs typeface="Segoe UI Light" panose="020B0502040204020203" pitchFamily="34" charset="0"/>
              </a:rPr>
              <a:t>Azure ML Studio Demo</a:t>
            </a:r>
            <a:endParaRPr lang="en-US" sz="7200" dirty="0">
              <a:latin typeface="Segoe UI Light" panose="020B0502040204020203" pitchFamily="34" charset="0"/>
              <a:cs typeface="Segoe UI Light" panose="020B0502040204020203" pitchFamily="34" charset="0"/>
            </a:endParaRPr>
          </a:p>
        </p:txBody>
      </p:sp>
      <p:sp>
        <p:nvSpPr>
          <p:cNvPr id="3" name="Text Placeholder 4"/>
          <p:cNvSpPr txBox="1">
            <a:spLocks/>
          </p:cNvSpPr>
          <p:nvPr/>
        </p:nvSpPr>
        <p:spPr>
          <a:xfrm>
            <a:off x="269239" y="3880389"/>
            <a:ext cx="10198594" cy="1794661"/>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prstClr val="white"/>
                </a:solidFill>
                <a:latin typeface="Segoe UI Light" panose="020B0502040204020203" pitchFamily="34" charset="0"/>
                <a:cs typeface="Segoe UI Light" panose="020B0502040204020203" pitchFamily="34" charset="0"/>
              </a:rPr>
              <a:t>Digit Recognition Demo</a:t>
            </a:r>
            <a:endParaRPr lang="en-US" dirty="0">
              <a:solidFill>
                <a:prstClr val="white"/>
              </a:solidFill>
              <a:latin typeface="Segoe UI Light" panose="020B0502040204020203" pitchFamily="34" charset="0"/>
              <a:cs typeface="Segoe UI Light" panose="020B0502040204020203" pitchFamily="34" charset="0"/>
            </a:endParaRPr>
          </a:p>
          <a:p>
            <a:pPr marL="0" indent="0">
              <a:buFont typeface="Arial" panose="020B0604020202020204" pitchFamily="34" charset="0"/>
              <a:buNone/>
            </a:pPr>
            <a:r>
              <a:rPr lang="en-US" dirty="0" smtClean="0">
                <a:solidFill>
                  <a:prstClr val="white"/>
                </a:solidFill>
                <a:latin typeface="Segoe UI Light" panose="020B0502040204020203" pitchFamily="34" charset="0"/>
                <a:cs typeface="Segoe UI Light" panose="020B0502040204020203" pitchFamily="34" charset="0"/>
              </a:rPr>
              <a:t>Full Tutorial Document available </a:t>
            </a:r>
            <a:r>
              <a:rPr lang="en-US" dirty="0">
                <a:solidFill>
                  <a:prstClr val="white"/>
                </a:solidFill>
                <a:latin typeface="Segoe UI Light" panose="020B0502040204020203" pitchFamily="34" charset="0"/>
                <a:cs typeface="Segoe UI Light" panose="020B0502040204020203" pitchFamily="34" charset="0"/>
              </a:rPr>
              <a:t>here:</a:t>
            </a:r>
            <a:r>
              <a:rPr lang="en-US" sz="4000" b="1" dirty="0">
                <a:solidFill>
                  <a:prstClr val="white"/>
                </a:solidFill>
                <a:latin typeface="Segoe UI Light" panose="020B0502040204020203" pitchFamily="34" charset="0"/>
                <a:cs typeface="Segoe UI Light" panose="020B0502040204020203" pitchFamily="34" charset="0"/>
              </a:rPr>
              <a:t> </a:t>
            </a:r>
            <a:r>
              <a:rPr lang="en-US" b="1" dirty="0">
                <a:solidFill>
                  <a:prstClr val="white"/>
                </a:solidFill>
                <a:latin typeface="Segoe UI Light" panose="020B0502040204020203" pitchFamily="34" charset="0"/>
                <a:cs typeface="Segoe UI Light" panose="020B0502040204020203" pitchFamily="34" charset="0"/>
                <a:hlinkClick r:id="rId3"/>
              </a:rPr>
              <a:t>http://</a:t>
            </a:r>
            <a:r>
              <a:rPr lang="en-US" b="1" dirty="0" smtClean="0">
                <a:solidFill>
                  <a:prstClr val="white"/>
                </a:solidFill>
                <a:latin typeface="Segoe UI Light" panose="020B0502040204020203" pitchFamily="34" charset="0"/>
                <a:cs typeface="Segoe UI Light" panose="020B0502040204020203" pitchFamily="34" charset="0"/>
                <a:hlinkClick r:id="rId3"/>
              </a:rPr>
              <a:t>1drv.ms/1CjzW2f</a:t>
            </a:r>
            <a:endParaRPr lang="en-US" b="1" dirty="0" smtClean="0">
              <a:solidFill>
                <a:prstClr val="white"/>
              </a:solidFill>
              <a:latin typeface="Segoe UI Light" panose="020B0502040204020203" pitchFamily="34" charset="0"/>
              <a:cs typeface="Segoe UI Light" panose="020B0502040204020203" pitchFamily="34" charset="0"/>
            </a:endParaRPr>
          </a:p>
          <a:p>
            <a:pPr marL="0" indent="0">
              <a:buNone/>
            </a:pPr>
            <a:r>
              <a:rPr lang="en-US" dirty="0">
                <a:solidFill>
                  <a:prstClr val="white"/>
                </a:solidFill>
                <a:latin typeface="Segoe UI Light" panose="020B0502040204020203" pitchFamily="34" charset="0"/>
                <a:cs typeface="Segoe UI Light" panose="020B0502040204020203" pitchFamily="34" charset="0"/>
              </a:rPr>
              <a:t>Video of Demo: </a:t>
            </a:r>
            <a:r>
              <a:rPr lang="en-US" dirty="0">
                <a:solidFill>
                  <a:prstClr val="white"/>
                </a:solidFill>
                <a:latin typeface="Segoe UI Light" panose="020B0502040204020203" pitchFamily="34" charset="0"/>
                <a:cs typeface="Segoe UI Light" panose="020B0502040204020203" pitchFamily="34" charset="0"/>
                <a:hlinkClick r:id="rId4"/>
              </a:rPr>
              <a:t>http://</a:t>
            </a:r>
            <a:r>
              <a:rPr lang="en-US" dirty="0" smtClean="0">
                <a:solidFill>
                  <a:prstClr val="white"/>
                </a:solidFill>
                <a:latin typeface="Segoe UI Light" panose="020B0502040204020203" pitchFamily="34" charset="0"/>
                <a:cs typeface="Segoe UI Light" panose="020B0502040204020203" pitchFamily="34" charset="0"/>
                <a:hlinkClick r:id="rId4"/>
              </a:rPr>
              <a:t>1drv.ms/1Qr2X6M</a:t>
            </a:r>
            <a:r>
              <a:rPr lang="en-US" dirty="0" smtClean="0">
                <a:solidFill>
                  <a:prstClr val="white"/>
                </a:solidFill>
                <a:latin typeface="Segoe UI Light" panose="020B0502040204020203" pitchFamily="34" charset="0"/>
                <a:cs typeface="Segoe UI Light" panose="020B0502040204020203" pitchFamily="34" charset="0"/>
              </a:rPr>
              <a:t>  </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1003" b="100000" l="0" r="98976"/>
                    </a14:imgEffect>
                  </a14:imgLayer>
                </a14:imgProps>
              </a:ext>
              <a:ext uri="{28A0092B-C50C-407E-A947-70E740481C1C}">
                <a14:useLocalDpi xmlns:a14="http://schemas.microsoft.com/office/drawing/2010/main" val="0"/>
              </a:ext>
            </a:extLst>
          </a:blip>
          <a:srcRect r="4848"/>
          <a:stretch/>
        </p:blipFill>
        <p:spPr>
          <a:xfrm>
            <a:off x="10360558" y="4908100"/>
            <a:ext cx="1685569" cy="1807717"/>
          </a:xfrm>
          <a:prstGeom prst="rect">
            <a:avLst/>
          </a:prstGeom>
        </p:spPr>
      </p:pic>
    </p:spTree>
    <p:extLst>
      <p:ext uri="{BB962C8B-B14F-4D97-AF65-F5344CB8AC3E}">
        <p14:creationId xmlns:p14="http://schemas.microsoft.com/office/powerpoint/2010/main" val="110234043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8200" y="1690688"/>
            <a:ext cx="10515600" cy="2062103"/>
          </a:xfrm>
          <a:prstGeom prst="rect">
            <a:avLst/>
          </a:prstGeom>
        </p:spPr>
        <p:txBody>
          <a:bodyPr wrap="square">
            <a:spAutoFit/>
          </a:bodyPr>
          <a:lstStyle/>
          <a:p>
            <a:pPr>
              <a:lnSpc>
                <a:spcPct val="110000"/>
              </a:lnSpc>
              <a:spcAft>
                <a:spcPts val="2400"/>
              </a:spcAft>
            </a:pPr>
            <a:r>
              <a:rPr lang="en-GB" sz="2000" dirty="0" smtClean="0">
                <a:latin typeface="Segoe UI Light" panose="020B0502040204020203" pitchFamily="34" charset="0"/>
                <a:ea typeface="Times New Roman" panose="02020603050405020304" pitchFamily="18" charset="0"/>
                <a:cs typeface="Segoe UI Light" panose="020B0502040204020203" pitchFamily="34" charset="0"/>
              </a:rPr>
              <a:t>Using the popular </a:t>
            </a:r>
            <a:r>
              <a:rPr lang="en-GB" sz="2000" b="1" dirty="0" smtClean="0">
                <a:latin typeface="Segoe UI Light" panose="020B0502040204020203" pitchFamily="34" charset="0"/>
                <a:ea typeface="Times New Roman" panose="02020603050405020304" pitchFamily="18" charset="0"/>
                <a:cs typeface="Segoe UI Light" panose="020B0502040204020203" pitchFamily="34" charset="0"/>
              </a:rPr>
              <a:t>MNIST Dataset </a:t>
            </a:r>
            <a:r>
              <a:rPr lang="en-GB" sz="2000" dirty="0" smtClean="0">
                <a:latin typeface="Segoe UI Light" panose="020B0502040204020203" pitchFamily="34" charset="0"/>
                <a:ea typeface="Times New Roman" panose="02020603050405020304" pitchFamily="18" charset="0"/>
                <a:cs typeface="Segoe UI Light" panose="020B0502040204020203" pitchFamily="34" charset="0"/>
              </a:rPr>
              <a:t>– used widely in the Machine Learning Community for testing Image Processing Systems</a:t>
            </a:r>
          </a:p>
          <a:p>
            <a:pPr>
              <a:lnSpc>
                <a:spcPct val="110000"/>
              </a:lnSpc>
              <a:spcAft>
                <a:spcPts val="2400"/>
              </a:spcAft>
            </a:pPr>
            <a:r>
              <a:rPr lang="en-GB" sz="2000" b="1" dirty="0" smtClean="0">
                <a:effectLst/>
                <a:latin typeface="Segoe UI Light" panose="020B0502040204020203" pitchFamily="34" charset="0"/>
                <a:ea typeface="Times New Roman" panose="02020603050405020304" pitchFamily="18" charset="0"/>
                <a:cs typeface="Segoe UI Light" panose="020B0502040204020203" pitchFamily="34" charset="0"/>
              </a:rPr>
              <a:t>42,000 images used </a:t>
            </a:r>
            <a:r>
              <a:rPr lang="en-GB" sz="2000" dirty="0" smtClean="0">
                <a:effectLst/>
                <a:latin typeface="Segoe UI Light" panose="020B0502040204020203" pitchFamily="34" charset="0"/>
                <a:ea typeface="Times New Roman" panose="02020603050405020304" pitchFamily="18" charset="0"/>
                <a:cs typeface="Segoe UI Light" panose="020B0502040204020203" pitchFamily="34" charset="0"/>
              </a:rPr>
              <a:t>– each image 28 x 28 pixels with a represented pixel value between 0 – 255</a:t>
            </a:r>
          </a:p>
          <a:p>
            <a:pPr>
              <a:lnSpc>
                <a:spcPct val="110000"/>
              </a:lnSpc>
              <a:spcAft>
                <a:spcPts val="2400"/>
              </a:spcAft>
            </a:pPr>
            <a:r>
              <a:rPr lang="en-GB" sz="2000" dirty="0" smtClean="0">
                <a:latin typeface="Segoe UI Light" panose="020B0502040204020203" pitchFamily="34" charset="0"/>
                <a:ea typeface="Times New Roman" panose="02020603050405020304" pitchFamily="18" charset="0"/>
                <a:cs typeface="Segoe UI Light" panose="020B0502040204020203" pitchFamily="34" charset="0"/>
              </a:rPr>
              <a:t>Data in CSV file – 785 columns in total = </a:t>
            </a:r>
            <a:r>
              <a:rPr lang="en-GB" sz="2000" b="1" dirty="0" smtClean="0">
                <a:latin typeface="Segoe UI Light" panose="020B0502040204020203" pitchFamily="34" charset="0"/>
                <a:ea typeface="Times New Roman" panose="02020603050405020304" pitchFamily="18" charset="0"/>
                <a:cs typeface="Segoe UI Light" panose="020B0502040204020203" pitchFamily="34" charset="0"/>
              </a:rPr>
              <a:t>1 label and 784 pixel values per image</a:t>
            </a:r>
            <a:endParaRPr lang="en-GB" sz="2000" b="1" dirty="0">
              <a:effectLst/>
              <a:latin typeface="Segoe UI Light" panose="020B0502040204020203" pitchFamily="34" charset="0"/>
              <a:ea typeface="Times New Roman" panose="02020603050405020304" pitchFamily="18" charset="0"/>
              <a:cs typeface="Segoe UI Light" panose="020B0502040204020203" pitchFamily="34" charset="0"/>
            </a:endParaRPr>
          </a:p>
        </p:txBody>
      </p:sp>
      <p:sp>
        <p:nvSpPr>
          <p:cNvPr id="5" name="Rectangle 4"/>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Our Scenario</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3474592" y="3752791"/>
            <a:ext cx="5242815" cy="2733792"/>
          </a:xfrm>
          <a:prstGeom prst="rect">
            <a:avLst/>
          </a:prstGeom>
          <a:noFill/>
          <a:ln>
            <a:noFill/>
          </a:ln>
          <a:extLst>
            <a:ext uri="{FAA26D3D-D897-4be2-8F04-BA451C77F1D7}">
              <ma14:placeholderFlag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ma14="http://schemas.microsoft.com/office/mac/drawingml/2011/main" xmlns:lc="http://schemas.openxmlformats.org/drawingml/2006/lockedCanvas"/>
            </a:ext>
          </a:extLst>
        </p:spPr>
      </p:pic>
    </p:spTree>
    <p:extLst>
      <p:ext uri="{BB962C8B-B14F-4D97-AF65-F5344CB8AC3E}">
        <p14:creationId xmlns:p14="http://schemas.microsoft.com/office/powerpoint/2010/main" val="38673565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A4EF"/>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r>
              <a:rPr lang="en-US" sz="7200" dirty="0" smtClean="0">
                <a:latin typeface="Segoe UI Light" panose="020B0502040204020203" pitchFamily="34" charset="0"/>
                <a:cs typeface="Segoe UI Light" panose="020B0502040204020203" pitchFamily="34" charset="0"/>
              </a:rPr>
              <a:t>Machine Learning API’s</a:t>
            </a:r>
            <a:endParaRPr lang="en-US" sz="7200" dirty="0">
              <a:latin typeface="Segoe UI Light" panose="020B0502040204020203" pitchFamily="34" charset="0"/>
              <a:cs typeface="Segoe UI Light" panose="020B0502040204020203" pitchFamily="34" charset="0"/>
            </a:endParaRPr>
          </a:p>
        </p:txBody>
      </p:sp>
      <p:sp>
        <p:nvSpPr>
          <p:cNvPr id="3" name="Text Placeholder 4"/>
          <p:cNvSpPr txBox="1">
            <a:spLocks/>
          </p:cNvSpPr>
          <p:nvPr/>
        </p:nvSpPr>
        <p:spPr>
          <a:xfrm>
            <a:off x="269239" y="3880389"/>
            <a:ext cx="9858809" cy="1794661"/>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prstClr val="white"/>
                </a:solidFill>
                <a:latin typeface="Segoe UI Light" panose="020B0502040204020203" pitchFamily="34" charset="0"/>
                <a:cs typeface="Segoe UI Light" panose="020B0502040204020203" pitchFamily="34" charset="0"/>
              </a:rPr>
              <a:t>Announced at //Build - #</a:t>
            </a:r>
            <a:r>
              <a:rPr lang="en-US" dirty="0" err="1" smtClean="0">
                <a:solidFill>
                  <a:prstClr val="white"/>
                </a:solidFill>
                <a:latin typeface="Segoe UI Light" panose="020B0502040204020203" pitchFamily="34" charset="0"/>
                <a:cs typeface="Segoe UI Light" panose="020B0502040204020203" pitchFamily="34" charset="0"/>
              </a:rPr>
              <a:t>ProjectOxford</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3" b="100000" l="0" r="98976"/>
                    </a14:imgEffect>
                  </a14:imgLayer>
                </a14:imgProps>
              </a:ext>
              <a:ext uri="{28A0092B-C50C-407E-A947-70E740481C1C}">
                <a14:useLocalDpi xmlns:a14="http://schemas.microsoft.com/office/drawing/2010/main" val="0"/>
              </a:ext>
            </a:extLst>
          </a:blip>
          <a:srcRect r="4848"/>
          <a:stretch/>
        </p:blipFill>
        <p:spPr>
          <a:xfrm>
            <a:off x="10360558" y="4908100"/>
            <a:ext cx="1685569" cy="1807717"/>
          </a:xfrm>
          <a:prstGeom prst="rect">
            <a:avLst/>
          </a:prstGeom>
        </p:spPr>
      </p:pic>
    </p:spTree>
    <p:extLst>
      <p:ext uri="{BB962C8B-B14F-4D97-AF65-F5344CB8AC3E}">
        <p14:creationId xmlns:p14="http://schemas.microsoft.com/office/powerpoint/2010/main" val="11216355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77800"/>
            <a:ext cx="12192000" cy="652484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0922" y="2346325"/>
            <a:ext cx="3850155" cy="3648075"/>
          </a:xfrm>
          <a:prstGeom prst="rect">
            <a:avLst/>
          </a:prstGeom>
        </p:spPr>
      </p:pic>
    </p:spTree>
    <p:extLst>
      <p:ext uri="{BB962C8B-B14F-4D97-AF65-F5344CB8AC3E}">
        <p14:creationId xmlns:p14="http://schemas.microsoft.com/office/powerpoint/2010/main" val="36378867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2426</Words>
  <Application>Microsoft Office PowerPoint</Application>
  <PresentationFormat>Widescreen</PresentationFormat>
  <Paragraphs>185</Paragraphs>
  <Slides>14</Slides>
  <Notes>14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Arial</vt:lpstr>
      <vt:lpstr>Calibri</vt:lpstr>
      <vt:lpstr>Calibri Light</vt:lpstr>
      <vt:lpstr>Segoe UI</vt:lpstr>
      <vt:lpstr>Segoe UI Light</vt:lpstr>
      <vt:lpstr>Times New Roman</vt:lpstr>
      <vt:lpstr>Office Theme</vt:lpstr>
      <vt:lpstr>1_Office Theme</vt:lpstr>
      <vt:lpstr>2_Office Theme</vt:lpstr>
      <vt:lpstr>Microsoft Azure Machine Learning</vt:lpstr>
      <vt:lpstr>What is Machine Learning (ML)</vt:lpstr>
      <vt:lpstr>What is Machine Learning (ML)</vt:lpstr>
      <vt:lpstr>Why Now?</vt:lpstr>
      <vt:lpstr>What is Azure Machine Learning</vt:lpstr>
      <vt:lpstr>Azure ML Studio Demo</vt:lpstr>
      <vt:lpstr>Our Scenario</vt:lpstr>
      <vt:lpstr>Machine Learning API’s</vt:lpstr>
      <vt:lpstr>PowerPoint Presentation</vt:lpstr>
      <vt:lpstr>PowerPoint Presentation</vt:lpstr>
      <vt:lpstr>A Helpful Resource</vt:lpstr>
      <vt:lpstr>Azure ML Cheat Sheet</vt:lpstr>
      <vt:lpstr>Next Steps</vt:lpstr>
      <vt:lpstr>Thanks for your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Machine Learning</dc:title>
  <dc:creator>Amy Nicholson</dc:creator>
  <cp:lastModifiedBy>Amy Nicholson</cp:lastModifiedBy>
  <cp:revision>5</cp:revision>
  <dcterms:created xsi:type="dcterms:W3CDTF">2015-06-12T13:51:08Z</dcterms:created>
  <dcterms:modified xsi:type="dcterms:W3CDTF">2015-06-12T14:02:56Z</dcterms:modified>
</cp:coreProperties>
</file>