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39"/>
  </p:notesMasterIdLst>
  <p:handoutMasterIdLst>
    <p:handoutMasterId r:id="rId40"/>
  </p:handoutMasterIdLst>
  <p:sldIdLst>
    <p:sldId id="330" r:id="rId7"/>
    <p:sldId id="644" r:id="rId8"/>
    <p:sldId id="645" r:id="rId9"/>
    <p:sldId id="387" r:id="rId10"/>
    <p:sldId id="646" r:id="rId11"/>
    <p:sldId id="647" r:id="rId12"/>
    <p:sldId id="648" r:id="rId13"/>
    <p:sldId id="649" r:id="rId14"/>
    <p:sldId id="650" r:id="rId15"/>
    <p:sldId id="511" r:id="rId16"/>
    <p:sldId id="676" r:id="rId17"/>
    <p:sldId id="677" r:id="rId18"/>
    <p:sldId id="633" r:id="rId19"/>
    <p:sldId id="671" r:id="rId20"/>
    <p:sldId id="666" r:id="rId21"/>
    <p:sldId id="634" r:id="rId22"/>
    <p:sldId id="656" r:id="rId23"/>
    <p:sldId id="655" r:id="rId24"/>
    <p:sldId id="657" r:id="rId25"/>
    <p:sldId id="626" r:id="rId26"/>
    <p:sldId id="672" r:id="rId27"/>
    <p:sldId id="673" r:id="rId28"/>
    <p:sldId id="658" r:id="rId29"/>
    <p:sldId id="659" r:id="rId30"/>
    <p:sldId id="627" r:id="rId31"/>
    <p:sldId id="660" r:id="rId32"/>
    <p:sldId id="661" r:id="rId33"/>
    <p:sldId id="662" r:id="rId34"/>
    <p:sldId id="614" r:id="rId35"/>
    <p:sldId id="674" r:id="rId36"/>
    <p:sldId id="675" r:id="rId37"/>
    <p:sldId id="663" r:id="rId38"/>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45"/>
            <p14:sldId id="387"/>
            <p14:sldId id="646"/>
            <p14:sldId id="647"/>
            <p14:sldId id="648"/>
            <p14:sldId id="649"/>
            <p14:sldId id="650"/>
            <p14:sldId id="511"/>
            <p14:sldId id="676"/>
            <p14:sldId id="677"/>
            <p14:sldId id="633"/>
            <p14:sldId id="671"/>
            <p14:sldId id="666"/>
            <p14:sldId id="634"/>
            <p14:sldId id="656"/>
            <p14:sldId id="655"/>
            <p14:sldId id="657"/>
            <p14:sldId id="626"/>
            <p14:sldId id="672"/>
            <p14:sldId id="673"/>
            <p14:sldId id="658"/>
            <p14:sldId id="659"/>
            <p14:sldId id="627"/>
            <p14:sldId id="660"/>
            <p14:sldId id="661"/>
            <p14:sldId id="662"/>
            <p14:sldId id="614"/>
          </p14:sldIdLst>
        </p14:section>
        <p14:section name="Archive" id="{F656A780-3C88-4A2B-893D-45E5E36BD50C}">
          <p14:sldIdLst>
            <p14:sldId id="674"/>
            <p14:sldId id="675"/>
            <p14:sldId id="66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varScale="1">
        <p:scale>
          <a:sx n="92" d="100"/>
          <a:sy n="92" d="100"/>
        </p:scale>
        <p:origin x="1098" y="7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8/29/2013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8/29/2013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MPNS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HttpNotificationChannel</a:t>
            </a:r>
            <a:r>
              <a:rPr lang="en-US" sz="900" kern="1200" baseline="0" dirty="0" smtClean="0">
                <a:solidFill>
                  <a:schemeClr val="tx1"/>
                </a:solidFill>
                <a:effectLst/>
                <a:latin typeface="Segoe UI" pitchFamily="34" charset="0"/>
                <a:ea typeface="+mn-ea"/>
                <a:cs typeface="+mn-cs"/>
              </a:rPr>
              <a:t> API you can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MPNS will take care of delivering the notification and the Notification client platform will deal with surfacing that notification for you and rendering the tile/toast/raw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1146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MPNS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methods available within the push.mpns.* namespace are available to easily compose push notifications without having to provide a complex xml template.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http://msdn.microsoft.com/en-us/library/windowsazure/jj871025.aspx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4062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89687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98510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573141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4319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flow of authenticating users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fourth</a:t>
            </a:r>
            <a:r>
              <a:rPr lang="en-US" sz="1600" kern="1200" baseline="0" dirty="0" smtClean="0">
                <a:solidFill>
                  <a:schemeClr val="tx1"/>
                </a:solidFill>
                <a:effectLst/>
                <a:latin typeface="Segoe UI" pitchFamily="34" charset="0"/>
                <a:ea typeface="+mn-ea"/>
                <a:cs typeface="+mn-cs"/>
              </a:rPr>
              <a:t> mode of authorization which is “Only authenticated users”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You’ve got a couple options</a:t>
            </a:r>
            <a:r>
              <a:rPr lang="en-US" sz="1600" kern="1200" baseline="0" dirty="0" smtClean="0">
                <a:solidFill>
                  <a:schemeClr val="tx1"/>
                </a:solidFill>
                <a:effectLst/>
                <a:latin typeface="Segoe UI" pitchFamily="34" charset="0"/>
                <a:ea typeface="+mn-ea"/>
                <a:cs typeface="+mn-cs"/>
              </a:rPr>
              <a:t> when it comes to authenticating your users.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Mobile Services has built in support for handling authentication with several popular providers.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To use this method, you call a login method from the Mobile Services SDK</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opens a </a:t>
            </a:r>
            <a:r>
              <a:rPr lang="en-US" sz="1600" kern="1200" baseline="0" dirty="0" err="1" smtClean="0">
                <a:solidFill>
                  <a:schemeClr val="tx1"/>
                </a:solidFill>
                <a:effectLst/>
                <a:latin typeface="Segoe UI" pitchFamily="34" charset="0"/>
                <a:ea typeface="+mn-ea"/>
                <a:cs typeface="+mn-cs"/>
              </a:rPr>
              <a:t>webview</a:t>
            </a:r>
            <a:r>
              <a:rPr lang="en-US" sz="1600" kern="1200" baseline="0" dirty="0" smtClean="0">
                <a:solidFill>
                  <a:schemeClr val="tx1"/>
                </a:solidFill>
                <a:effectLst/>
                <a:latin typeface="Segoe UI" pitchFamily="34" charset="0"/>
                <a:ea typeface="+mn-ea"/>
                <a:cs typeface="+mn-cs"/>
              </a:rPr>
              <a:t> which goes to a URL in your Mobile Service which in turn directs you to whichever provider you selected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Facebook</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Google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Microsoft</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Twitter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When the user finishes logging in, they are handed back to your Mobile Service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Mobile Service then returns to your app with a User ID and an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 is important because it’s basically your User ID with some other information that has been signed by the Master Key of your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alternative flow is to use a native SDK to authenticate your user.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gives you back a provider token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token can be sent to your Service through another background method which will return a User ID and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Once you’ve got a User ID and token, you can then hit your API and the security layer will check to make sure that User ID and token are valid and unexpired</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8690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www.windowsazure.com/en-us/pricing/details/sql-database"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2.png"/><Relationship Id="rId5" Type="http://schemas.openxmlformats.org/officeDocument/2006/relationships/tags" Target="../tags/tag12.xml"/><Relationship Id="rId10" Type="http://schemas.openxmlformats.org/officeDocument/2006/relationships/image" Target="../media/image11.png"/><Relationship Id="rId4" Type="http://schemas.openxmlformats.org/officeDocument/2006/relationships/tags" Target="../tags/tag11.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www.windowsazure.com" TargetMode="External"/><Relationship Id="rId7" Type="http://schemas.openxmlformats.org/officeDocument/2006/relationships/hyperlink" Target="https://mobileservices.uservoice.com"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hyperlink" Target="mailto:mobileservices@microsoft.com" TargetMode="External"/><Relationship Id="rId5" Type="http://schemas.openxmlformats.org/officeDocument/2006/relationships/hyperlink" Target="https://github.com/WindowsAzure/azure-mobile-services" TargetMode="External"/><Relationship Id="rId4" Type="http://schemas.openxmlformats.org/officeDocument/2006/relationships/hyperlink" Target="http://www.windowsazure.com/mobil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2.png"/><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smtClean="0"/>
              <a:t>Building Windows Phone Apps with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4172" y="6268031"/>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82" fontAlgn="base">
              <a:spcBef>
                <a:spcPts val="200"/>
              </a:spcBef>
              <a:spcAft>
                <a:spcPct val="0"/>
              </a:spcAft>
            </a:pPr>
            <a:endParaRPr lang="en-US" sz="2800" dirty="0">
              <a:ln>
                <a:solidFill>
                  <a:srgbClr val="FFFFFF">
                    <a:alpha val="0"/>
                  </a:srgbClr>
                </a:solidFill>
              </a:ln>
              <a:solidFill>
                <a:srgbClr val="FFFFFF"/>
              </a:solidFill>
            </a:endParaRPr>
          </a:p>
        </p:txBody>
      </p:sp>
      <p:sp>
        <p:nvSpPr>
          <p:cNvPr id="3" name="Title 2"/>
          <p:cNvSpPr>
            <a:spLocks noGrp="1"/>
          </p:cNvSpPr>
          <p:nvPr>
            <p:ph type="title"/>
          </p:nvPr>
        </p:nvSpPr>
        <p:spPr/>
        <p:txBody>
          <a:bodyPr/>
          <a:lstStyle/>
          <a:p>
            <a:r>
              <a:rPr lang="en-US" dirty="0"/>
              <a:t>Push Notification </a:t>
            </a:r>
            <a:r>
              <a:rPr lang="en-US" dirty="0" smtClean="0"/>
              <a:t>Lifecycle Overview</a:t>
            </a:r>
            <a:endParaRPr lang="en-US" dirty="0"/>
          </a:p>
        </p:txBody>
      </p:sp>
      <p:sp>
        <p:nvSpPr>
          <p:cNvPr id="4" name="TextBox 3"/>
          <p:cNvSpPr txBox="1"/>
          <p:nvPr/>
        </p:nvSpPr>
        <p:spPr>
          <a:xfrm>
            <a:off x="7079539" y="1436914"/>
            <a:ext cx="4588595"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Push </a:t>
            </a:r>
            <a:r>
              <a:rPr lang="en-US" sz="2800" dirty="0">
                <a:ln>
                  <a:solidFill>
                    <a:srgbClr val="FFFFFF">
                      <a:alpha val="0"/>
                    </a:srgbClr>
                  </a:solidFill>
                </a:ln>
                <a:solidFill>
                  <a:srgbClr val="595959">
                    <a:alpha val="99000"/>
                  </a:srgbClr>
                </a:solidFill>
              </a:rPr>
              <a:t>Notification</a:t>
            </a:r>
          </a:p>
        </p:txBody>
      </p:sp>
      <p:sp>
        <p:nvSpPr>
          <p:cNvPr id="6" name="Rounded Rectangle 22"/>
          <p:cNvSpPr/>
          <p:nvPr/>
        </p:nvSpPr>
        <p:spPr bwMode="auto">
          <a:xfrm>
            <a:off x="517526"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400" spc="-151" dirty="0">
                <a:solidFill>
                  <a:srgbClr val="DDDDDD">
                    <a:lumMod val="50000"/>
                    <a:alpha val="99000"/>
                  </a:srgbClr>
                </a:solidFill>
                <a:latin typeface="Segoe UI Light" pitchFamily="34" charset="0"/>
              </a:rPr>
              <a:t>Windows  </a:t>
            </a:r>
            <a:r>
              <a:rPr lang="en-US" sz="2400" spc="-151" dirty="0" smtClean="0">
                <a:solidFill>
                  <a:srgbClr val="DDDDDD">
                    <a:lumMod val="50000"/>
                    <a:alpha val="99000"/>
                  </a:srgbClr>
                </a:solidFill>
                <a:latin typeface="Segoe UI Light" pitchFamily="34" charset="0"/>
              </a:rPr>
              <a:t>Phone</a:t>
            </a:r>
            <a:endParaRPr lang="en-US" sz="2800" spc="-151" dirty="0">
              <a:solidFill>
                <a:srgbClr val="DDDDDD">
                  <a:lumMod val="50000"/>
                  <a:alpha val="99000"/>
                </a:srgbClr>
              </a:solidFill>
              <a:latin typeface="Segoe UI Light" pitchFamily="34" charset="0"/>
            </a:endParaRPr>
          </a:p>
        </p:txBody>
      </p:sp>
      <p:sp>
        <p:nvSpPr>
          <p:cNvPr id="7" name="Rounded Rectangle 20"/>
          <p:cNvSpPr/>
          <p:nvPr/>
        </p:nvSpPr>
        <p:spPr bwMode="auto">
          <a:xfrm>
            <a:off x="752392" y="4437133"/>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Push Client Service</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sp>
        <p:nvSpPr>
          <p:cNvPr id="8"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Push Enabled App</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sp>
        <p:nvSpPr>
          <p:cNvPr id="10" name="Rounded Rectangle 21"/>
          <p:cNvSpPr/>
          <p:nvPr/>
        </p:nvSpPr>
        <p:spPr bwMode="auto">
          <a:xfrm>
            <a:off x="4352929"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4352929"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Microsoft Push Notification Service</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29" name="Group 28"/>
          <p:cNvGrpSpPr/>
          <p:nvPr/>
        </p:nvGrpSpPr>
        <p:grpSpPr>
          <a:xfrm>
            <a:off x="1471229" y="3780877"/>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2581194" y="2686782"/>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5181578" y="3452950"/>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2581192" y="5569504"/>
            <a:ext cx="1771732" cy="666692"/>
            <a:chOff x="2581276" y="5150394"/>
            <a:chExt cx="1762119" cy="666692"/>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7" y="5537782"/>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4962326"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1144704" y="2249538"/>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1276318" y="4698940"/>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grpSp>
        <p:nvGrpSpPr>
          <p:cNvPr id="40" name="Group 39"/>
          <p:cNvGrpSpPr/>
          <p:nvPr/>
        </p:nvGrpSpPr>
        <p:grpSpPr>
          <a:xfrm>
            <a:off x="2589045" y="4892308"/>
            <a:ext cx="1771733" cy="587532"/>
            <a:chOff x="2581191" y="2686782"/>
            <a:chExt cx="1771733" cy="587531"/>
          </a:xfrm>
          <a:solidFill>
            <a:schemeClr val="accent4"/>
          </a:solidFill>
        </p:grpSpPr>
        <p:sp>
          <p:nvSpPr>
            <p:cNvPr id="41" name="Up-Down Arrow 40"/>
            <p:cNvSpPr/>
            <p:nvPr/>
          </p:nvSpPr>
          <p:spPr bwMode="auto">
            <a:xfrm rot="5400000">
              <a:off x="3271484" y="1996489"/>
              <a:ext cx="391147" cy="1771733"/>
            </a:xfrm>
            <a:prstGeom prst="upDownArrow">
              <a:avLst>
                <a:gd name="adj1" fmla="val 50000"/>
                <a:gd name="adj2" fmla="val 59741"/>
              </a:avLst>
            </a:prstGeom>
            <a:grp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42" name="Rectangle 41"/>
            <p:cNvSpPr/>
            <p:nvPr/>
          </p:nvSpPr>
          <p:spPr bwMode="auto">
            <a:xfrm>
              <a:off x="3161626" y="2995009"/>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smtClean="0">
                  <a:solidFill>
                    <a:srgbClr val="FF8A00">
                      <a:alpha val="99000"/>
                    </a:srgbClr>
                  </a:solidFill>
                </a:rPr>
                <a:t>(1)</a:t>
              </a:r>
              <a:endParaRPr lang="en-US" dirty="0">
                <a:solidFill>
                  <a:srgbClr val="FF8A00">
                    <a:alpha val="99000"/>
                  </a:srgbClr>
                </a:solidFill>
              </a:endParaRPr>
            </a:p>
          </p:txBody>
        </p:sp>
      </p:grpSp>
    </p:spTree>
    <p:extLst>
      <p:ext uri="{BB962C8B-B14F-4D97-AF65-F5344CB8AC3E}">
        <p14:creationId xmlns:p14="http://schemas.microsoft.com/office/powerpoint/2010/main" val="2707210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75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75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75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75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75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Text Placeholder 2"/>
          <p:cNvSpPr>
            <a:spLocks noGrp="1"/>
          </p:cNvSpPr>
          <p:nvPr>
            <p:ph type="body" sz="quarter" idx="10"/>
          </p:nvPr>
        </p:nvSpPr>
        <p:spPr/>
        <p:txBody>
          <a:bodyPr/>
          <a:lstStyle/>
          <a:p>
            <a:r>
              <a:rPr lang="en-US" spc="-71" dirty="0" smtClean="0">
                <a:gradFill>
                  <a:gsLst>
                    <a:gs pos="2917">
                      <a:schemeClr val="tx1"/>
                    </a:gs>
                    <a:gs pos="30000">
                      <a:schemeClr val="tx1"/>
                    </a:gs>
                  </a:gsLst>
                  <a:lin ang="5400000" scaled="0"/>
                </a:gradFill>
              </a:rPr>
              <a:t>Support push for WNS, MPNS, APNS.  For WP:</a:t>
            </a:r>
          </a:p>
          <a:p>
            <a:r>
              <a:rPr lang="en-US" spc="-71" dirty="0" smtClean="0">
                <a:gradFill>
                  <a:gsLst>
                    <a:gs pos="2917">
                      <a:schemeClr val="tx1"/>
                    </a:gs>
                    <a:gs pos="30000">
                      <a:schemeClr val="tx1"/>
                    </a:gs>
                  </a:gsLst>
                  <a:lin ang="5400000" scaled="0"/>
                </a:gradFill>
              </a:rPr>
              <a:t>Integrates </a:t>
            </a:r>
            <a:r>
              <a:rPr lang="en-US" spc="-71" dirty="0">
                <a:gradFill>
                  <a:gsLst>
                    <a:gs pos="2917">
                      <a:schemeClr val="tx1"/>
                    </a:gs>
                    <a:gs pos="30000">
                      <a:schemeClr val="tx1"/>
                    </a:gs>
                  </a:gsLst>
                  <a:lin ang="5400000" scaled="0"/>
                </a:gradFill>
              </a:rPr>
              <a:t>with </a:t>
            </a:r>
            <a:r>
              <a:rPr lang="en-US" spc="-71" dirty="0" smtClean="0">
                <a:gradFill>
                  <a:gsLst>
                    <a:gs pos="2917">
                      <a:schemeClr val="tx1"/>
                    </a:gs>
                    <a:gs pos="30000">
                      <a:schemeClr val="tx1"/>
                    </a:gs>
                  </a:gsLst>
                  <a:lin ang="5400000" scaled="0"/>
                </a:gradFill>
              </a:rPr>
              <a:t>MPNS to </a:t>
            </a:r>
            <a:r>
              <a:rPr lang="en-US" spc="-71" dirty="0">
                <a:gradFill>
                  <a:gsLst>
                    <a:gs pos="2917">
                      <a:schemeClr val="tx1"/>
                    </a:gs>
                    <a:gs pos="30000">
                      <a:schemeClr val="tx1"/>
                    </a:gs>
                  </a:gsLst>
                  <a:lin ang="5400000" scaled="0"/>
                </a:gradFill>
              </a:rPr>
              <a:t>provide Toast, </a:t>
            </a:r>
            <a:r>
              <a:rPr lang="en-US" spc="-71" dirty="0" smtClean="0">
                <a:gradFill>
                  <a:gsLst>
                    <a:gs pos="2917">
                      <a:schemeClr val="tx1"/>
                    </a:gs>
                    <a:gs pos="30000">
                      <a:schemeClr val="tx1"/>
                    </a:gs>
                  </a:gsLst>
                  <a:lin ang="5400000" scaled="0"/>
                </a:gradFill>
              </a:rPr>
              <a:t>Tile and Raw </a:t>
            </a:r>
            <a:r>
              <a:rPr lang="en-US" spc="-71" dirty="0">
                <a:gradFill>
                  <a:gsLst>
                    <a:gs pos="2917">
                      <a:schemeClr val="tx1"/>
                    </a:gs>
                    <a:gs pos="30000">
                      <a:schemeClr val="tx1"/>
                    </a:gs>
                  </a:gsLst>
                  <a:lin ang="5400000" scaled="0"/>
                </a:gradFill>
              </a:rPr>
              <a:t>notifications</a:t>
            </a:r>
          </a:p>
          <a:p>
            <a:r>
              <a:rPr lang="en-US" spc="-71" dirty="0" smtClean="0">
                <a:gradFill>
                  <a:gsLst>
                    <a:gs pos="2917">
                      <a:schemeClr val="tx1"/>
                    </a:gs>
                    <a:gs pos="30000">
                      <a:schemeClr val="tx1"/>
                    </a:gs>
                  </a:gsLst>
                  <a:lin ang="5400000" scaled="0"/>
                </a:gradFill>
              </a:rPr>
              <a:t>push.mpns.* </a:t>
            </a:r>
            <a:r>
              <a:rPr lang="en-US" spc="-71" dirty="0">
                <a:gradFill>
                  <a:gsLst>
                    <a:gs pos="2917">
                      <a:schemeClr val="tx1"/>
                    </a:gs>
                    <a:gs pos="30000">
                      <a:schemeClr val="tx1"/>
                    </a:gs>
                  </a:gsLst>
                  <a:lin ang="5400000" scaled="0"/>
                </a:gradFill>
              </a:rPr>
              <a:t>provides: </a:t>
            </a:r>
          </a:p>
          <a:p>
            <a:r>
              <a:rPr lang="en-US" sz="3600" spc="-71" dirty="0">
                <a:gradFill>
                  <a:gsLst>
                    <a:gs pos="2917">
                      <a:schemeClr val="tx1"/>
                    </a:gs>
                    <a:gs pos="30000">
                      <a:schemeClr val="tx1"/>
                    </a:gs>
                  </a:gsLst>
                  <a:lin ang="5400000" scaled="0"/>
                </a:gradFill>
              </a:rPr>
              <a:t>	</a:t>
            </a:r>
            <a:r>
              <a:rPr lang="en-US" sz="2800" spc="-71" dirty="0" smtClean="0">
                <a:gradFill>
                  <a:gsLst>
                    <a:gs pos="2917">
                      <a:schemeClr val="tx1"/>
                    </a:gs>
                    <a:gs pos="30000">
                      <a:schemeClr val="tx1"/>
                    </a:gs>
                  </a:gsLst>
                  <a:lin ang="5400000" scaled="0"/>
                </a:gradFill>
              </a:rPr>
              <a:t>clean </a:t>
            </a:r>
            <a:r>
              <a:rPr lang="en-US" sz="2800" spc="-71" dirty="0">
                <a:gradFill>
                  <a:gsLst>
                    <a:gs pos="2917">
                      <a:schemeClr val="tx1"/>
                    </a:gs>
                    <a:gs pos="30000">
                      <a:schemeClr val="tx1"/>
                    </a:gs>
                  </a:gsLst>
                  <a:lin ang="5400000" scaled="0"/>
                </a:gradFill>
              </a:rPr>
              <a:t>easy object model to compose notifications</a:t>
            </a:r>
          </a:p>
          <a:p>
            <a:r>
              <a:rPr lang="en-US" sz="2800" spc="-71" dirty="0">
                <a:gradFill>
                  <a:gsLst>
                    <a:gs pos="2917">
                      <a:schemeClr val="tx1"/>
                    </a:gs>
                    <a:gs pos="30000">
                      <a:schemeClr val="tx1"/>
                    </a:gs>
                  </a:gsLst>
                  <a:lin ang="5400000" scaled="0"/>
                </a:gradFill>
              </a:rPr>
              <a:t>	</a:t>
            </a:r>
            <a:r>
              <a:rPr lang="en-US" sz="2800" spc="-71" dirty="0" err="1" smtClean="0">
                <a:gradFill>
                  <a:gsLst>
                    <a:gs pos="2917">
                      <a:schemeClr val="tx1"/>
                    </a:gs>
                    <a:gs pos="30000">
                      <a:schemeClr val="tx1"/>
                    </a:gs>
                  </a:gsLst>
                  <a:lin ang="5400000" scaled="0"/>
                </a:gradFill>
              </a:rPr>
              <a:t>push.mpns</a:t>
            </a:r>
            <a:r>
              <a:rPr lang="en-US" sz="2800" spc="-71" dirty="0" smtClean="0">
                <a:gradFill>
                  <a:gsLst>
                    <a:gs pos="2917">
                      <a:schemeClr val="tx1"/>
                    </a:gs>
                    <a:gs pos="30000">
                      <a:schemeClr val="tx1"/>
                    </a:gs>
                  </a:gsLst>
                  <a:lin ang="5400000" scaled="0"/>
                </a:gradFill>
              </a:rPr>
              <a:t>.[</a:t>
            </a:r>
            <a:r>
              <a:rPr lang="en-US" sz="2800" spc="-71" dirty="0" err="1" smtClean="0">
                <a:gradFill>
                  <a:gsLst>
                    <a:gs pos="2917">
                      <a:schemeClr val="tx1"/>
                    </a:gs>
                    <a:gs pos="30000">
                      <a:schemeClr val="tx1"/>
                    </a:gs>
                  </a:gsLst>
                  <a:lin ang="5400000" scaled="0"/>
                </a:gradFill>
              </a:rPr>
              <a:t>sendFlipTile</a:t>
            </a:r>
            <a:r>
              <a:rPr lang="en-US" sz="2800" spc="-71" dirty="0" smtClean="0">
                <a:gradFill>
                  <a:gsLst>
                    <a:gs pos="2917">
                      <a:schemeClr val="tx1"/>
                    </a:gs>
                    <a:gs pos="30000">
                      <a:schemeClr val="tx1"/>
                    </a:gs>
                  </a:gsLst>
                  <a:lin ang="5400000" scaled="0"/>
                </a:gradFill>
              </a:rPr>
              <a:t>(..) | </a:t>
            </a:r>
            <a:r>
              <a:rPr lang="en-US" sz="2800" spc="-71" dirty="0" err="1" smtClean="0">
                <a:gradFill>
                  <a:gsLst>
                    <a:gs pos="2917">
                      <a:schemeClr val="tx1"/>
                    </a:gs>
                    <a:gs pos="30000">
                      <a:schemeClr val="tx1"/>
                    </a:gs>
                  </a:gsLst>
                  <a:lin ang="5400000" scaled="0"/>
                </a:gradFill>
              </a:rPr>
              <a:t>sendTile</a:t>
            </a:r>
            <a:r>
              <a:rPr lang="en-US" sz="2800" spc="-71" dirty="0" smtClean="0">
                <a:gradFill>
                  <a:gsLst>
                    <a:gs pos="2917">
                      <a:schemeClr val="tx1"/>
                    </a:gs>
                    <a:gs pos="30000">
                      <a:schemeClr val="tx1"/>
                    </a:gs>
                  </a:gsLst>
                  <a:lin ang="5400000" scaled="0"/>
                </a:gradFill>
              </a:rPr>
              <a:t>(..) | </a:t>
            </a:r>
            <a:r>
              <a:rPr lang="en-US" sz="2800" spc="-71" dirty="0" err="1" smtClean="0">
                <a:gradFill>
                  <a:gsLst>
                    <a:gs pos="2917">
                      <a:schemeClr val="tx1"/>
                    </a:gs>
                    <a:gs pos="30000">
                      <a:schemeClr val="tx1"/>
                    </a:gs>
                  </a:gsLst>
                  <a:lin ang="5400000" scaled="0"/>
                </a:gradFill>
              </a:rPr>
              <a:t>sendToast</a:t>
            </a:r>
            <a:r>
              <a:rPr lang="en-US" sz="2800" spc="-71" dirty="0" smtClean="0">
                <a:gradFill>
                  <a:gsLst>
                    <a:gs pos="2917">
                      <a:schemeClr val="tx1"/>
                    </a:gs>
                    <a:gs pos="30000">
                      <a:schemeClr val="tx1"/>
                    </a:gs>
                  </a:gsLst>
                  <a:lin ang="5400000" scaled="0"/>
                </a:gradFill>
              </a:rPr>
              <a:t>(..) | </a:t>
            </a:r>
            <a:r>
              <a:rPr lang="en-US" sz="2800" spc="-71" dirty="0" err="1" smtClean="0">
                <a:gradFill>
                  <a:gsLst>
                    <a:gs pos="2917">
                      <a:schemeClr val="tx1"/>
                    </a:gs>
                    <a:gs pos="30000">
                      <a:schemeClr val="tx1"/>
                    </a:gs>
                  </a:gsLst>
                  <a:lin ang="5400000" scaled="0"/>
                </a:gradFill>
              </a:rPr>
              <a:t>sendRaw</a:t>
            </a:r>
            <a:r>
              <a:rPr lang="en-US" sz="2800" spc="-71" dirty="0" smtClean="0">
                <a:gradFill>
                  <a:gsLst>
                    <a:gs pos="2917">
                      <a:schemeClr val="tx1"/>
                    </a:gs>
                    <a:gs pos="30000">
                      <a:schemeClr val="tx1"/>
                    </a:gs>
                  </a:gsLst>
                  <a:lin ang="5400000" scaled="0"/>
                </a:gradFill>
              </a:rPr>
              <a:t>(..)]</a:t>
            </a:r>
            <a:endParaRPr lang="en-US" sz="3200" spc="-71" dirty="0">
              <a:gradFill>
                <a:gsLst>
                  <a:gs pos="2917">
                    <a:schemeClr val="tx1"/>
                  </a:gs>
                  <a:gs pos="30000">
                    <a:schemeClr val="tx1"/>
                  </a:gs>
                </a:gsLst>
                <a:lin ang="5400000" scaled="0"/>
              </a:gradFill>
            </a:endParaRPr>
          </a:p>
          <a:p>
            <a:endParaRPr lang="en-US" dirty="0"/>
          </a:p>
        </p:txBody>
      </p:sp>
    </p:spTree>
    <p:extLst>
      <p:ext uri="{BB962C8B-B14F-4D97-AF65-F5344CB8AC3E}">
        <p14:creationId xmlns:p14="http://schemas.microsoft.com/office/powerpoint/2010/main" val="31248737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a:t>
            </a:r>
            <a:endParaRPr lang="en-US" dirty="0"/>
          </a:p>
        </p:txBody>
      </p:sp>
      <p:sp>
        <p:nvSpPr>
          <p:cNvPr id="3" name="Text Placeholder 2"/>
          <p:cNvSpPr>
            <a:spLocks noGrp="1"/>
          </p:cNvSpPr>
          <p:nvPr>
            <p:ph type="body" sz="quarter" idx="10"/>
          </p:nvPr>
        </p:nvSpPr>
        <p:spPr/>
        <p:txBody>
          <a:bodyPr/>
          <a:lstStyle/>
          <a:p>
            <a:pPr defTabSz="914159"/>
            <a:r>
              <a:rPr lang="en-US" sz="3600" spc="-71" dirty="0">
                <a:gradFill>
                  <a:gsLst>
                    <a:gs pos="2917">
                      <a:srgbClr val="292929"/>
                    </a:gs>
                    <a:gs pos="30000">
                      <a:srgbClr val="292929"/>
                    </a:gs>
                  </a:gsLst>
                  <a:lin ang="5400000" scaled="0"/>
                </a:gradFill>
              </a:rPr>
              <a:t>Authenticate against Microsoft Account, Twitter, Facebook, Google</a:t>
            </a:r>
          </a:p>
          <a:p>
            <a:pPr defTabSz="914159"/>
            <a:r>
              <a:rPr lang="en-US" sz="3600" spc="-71" dirty="0">
                <a:gradFill>
                  <a:gsLst>
                    <a:gs pos="2917">
                      <a:srgbClr val="292929"/>
                    </a:gs>
                    <a:gs pos="30000">
                      <a:srgbClr val="292929"/>
                    </a:gs>
                  </a:gsLst>
                  <a:lin ang="5400000" scaled="0"/>
                </a:gradFill>
              </a:rPr>
              <a:t>Table level permissions for each CRUD operation</a:t>
            </a:r>
          </a:p>
          <a:p>
            <a:pPr defTabSz="914159"/>
            <a:r>
              <a:rPr lang="en-US" sz="2800" spc="-71" dirty="0">
                <a:gradFill>
                  <a:gsLst>
                    <a:gs pos="2917">
                      <a:srgbClr val="292929"/>
                    </a:gs>
                    <a:gs pos="30000">
                      <a:srgbClr val="292929"/>
                    </a:gs>
                  </a:gsLst>
                  <a:lin ang="5400000" scaled="0"/>
                </a:gradFill>
              </a:rPr>
              <a:t>	Everyone</a:t>
            </a:r>
          </a:p>
          <a:p>
            <a:pPr defTabSz="914159"/>
            <a:r>
              <a:rPr lang="en-US" sz="2800" spc="-71" dirty="0">
                <a:gradFill>
                  <a:gsLst>
                    <a:gs pos="2917">
                      <a:srgbClr val="292929"/>
                    </a:gs>
                    <a:gs pos="30000">
                      <a:srgbClr val="292929"/>
                    </a:gs>
                  </a:gsLst>
                  <a:lin ang="5400000" scaled="0"/>
                </a:gradFill>
              </a:rPr>
              <a:t>	Anyone with the Application Key</a:t>
            </a:r>
          </a:p>
          <a:p>
            <a:pPr defTabSz="914159"/>
            <a:r>
              <a:rPr lang="en-US" sz="2800" spc="-71" dirty="0">
                <a:gradFill>
                  <a:gsLst>
                    <a:gs pos="2917">
                      <a:srgbClr val="292929"/>
                    </a:gs>
                    <a:gs pos="30000">
                      <a:srgbClr val="292929"/>
                    </a:gs>
                  </a:gsLst>
                  <a:lin ang="5400000" scaled="0"/>
                </a:gradFill>
              </a:rPr>
              <a:t>	Only Authenticated Users</a:t>
            </a:r>
          </a:p>
          <a:p>
            <a:pPr defTabSz="914159"/>
            <a:r>
              <a:rPr lang="en-US" sz="2800" spc="-71" dirty="0">
                <a:gradFill>
                  <a:gsLst>
                    <a:gs pos="2917">
                      <a:srgbClr val="292929"/>
                    </a:gs>
                    <a:gs pos="30000">
                      <a:srgbClr val="292929"/>
                    </a:gs>
                  </a:gsLst>
                  <a:lin ang="5400000" scaled="0"/>
                </a:gradFill>
              </a:rPr>
              <a:t>	Only Scripts and Admins</a:t>
            </a:r>
          </a:p>
          <a:p>
            <a:pPr defTabSz="914159"/>
            <a:r>
              <a:rPr lang="en-US" sz="3600" spc="-71" dirty="0">
                <a:gradFill>
                  <a:gsLst>
                    <a:gs pos="2917">
                      <a:srgbClr val="292929"/>
                    </a:gs>
                    <a:gs pos="30000">
                      <a:srgbClr val="292929"/>
                    </a:gs>
                  </a:gsLst>
                  <a:lin ang="5400000" scaled="0"/>
                </a:gradFill>
              </a:rPr>
              <a:t>More granular control with server side scripts</a:t>
            </a:r>
          </a:p>
          <a:p>
            <a:pPr defTabSz="914159"/>
            <a:r>
              <a:rPr lang="en-US" sz="36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user.level</a:t>
            </a:r>
            <a:r>
              <a:rPr lang="en-US" sz="2800" spc="-71" dirty="0">
                <a:gradFill>
                  <a:gsLst>
                    <a:gs pos="2917">
                      <a:srgbClr val="292929"/>
                    </a:gs>
                    <a:gs pos="30000">
                      <a:srgbClr val="292929"/>
                    </a:gs>
                  </a:gsLst>
                  <a:lin ang="5400000" scaled="0"/>
                </a:gradFill>
              </a:rPr>
              <a:t>: {admin, authenticated, anonymous}</a:t>
            </a:r>
          </a:p>
          <a:p>
            <a:pPr defTabSz="914159"/>
            <a:r>
              <a:rPr lang="en-US" sz="28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user.userId</a:t>
            </a:r>
            <a:r>
              <a:rPr lang="en-US" sz="2800" spc="-71" dirty="0">
                <a:gradFill>
                  <a:gsLst>
                    <a:gs pos="2917">
                      <a:srgbClr val="292929"/>
                    </a:gs>
                    <a:gs pos="30000">
                      <a:srgbClr val="292929"/>
                    </a:gs>
                  </a:gsLst>
                  <a:lin ang="5400000" scaled="0"/>
                </a:gradFill>
              </a:rPr>
              <a:t>: id or undefined if not authenticated</a:t>
            </a:r>
          </a:p>
          <a:p>
            <a:endParaRPr lang="en-US" dirty="0"/>
          </a:p>
        </p:txBody>
      </p:sp>
    </p:spTree>
    <p:extLst>
      <p:ext uri="{BB962C8B-B14F-4D97-AF65-F5344CB8AC3E}">
        <p14:creationId xmlns:p14="http://schemas.microsoft.com/office/powerpoint/2010/main" val="211742258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5406095"/>
          </a:xfrm>
        </p:spPr>
        <p:txBody>
          <a:bodyPr/>
          <a:lstStyle/>
          <a:p>
            <a:r>
              <a:rPr lang="en-US" dirty="0" err="1" smtClean="0"/>
              <a:t>User.level</a:t>
            </a:r>
            <a:endParaRPr lang="en-US" dirty="0" smtClean="0"/>
          </a:p>
          <a:p>
            <a:pPr lvl="2" indent="0">
              <a:buNone/>
            </a:pPr>
            <a:r>
              <a:rPr lang="en-US" sz="2800" dirty="0"/>
              <a:t>Anonymous</a:t>
            </a:r>
          </a:p>
          <a:p>
            <a:pPr lvl="2" indent="0">
              <a:buNone/>
            </a:pPr>
            <a:r>
              <a:rPr lang="en-US" sz="2800" dirty="0" smtClean="0"/>
              <a:t>Authenticated</a:t>
            </a:r>
          </a:p>
          <a:p>
            <a:pPr lvl="2" indent="0">
              <a:buNone/>
            </a:pPr>
            <a:r>
              <a:rPr lang="en-US" sz="2800" dirty="0" smtClean="0"/>
              <a:t>Admin</a:t>
            </a:r>
          </a:p>
          <a:p>
            <a:r>
              <a:rPr lang="en-US" dirty="0" err="1" smtClean="0"/>
              <a:t>User.userId</a:t>
            </a:r>
            <a:endParaRPr lang="en-US" dirty="0" smtClean="0"/>
          </a:p>
          <a:p>
            <a:pPr lvl="2" indent="0">
              <a:buNone/>
            </a:pPr>
            <a:r>
              <a:rPr lang="en-US" sz="2800" dirty="0" err="1" smtClean="0"/>
              <a:t>Provider:id</a:t>
            </a:r>
            <a:r>
              <a:rPr lang="en-US" sz="2800" dirty="0" smtClean="0"/>
              <a:t> or undefined</a:t>
            </a:r>
          </a:p>
          <a:p>
            <a:r>
              <a:rPr lang="en-US" dirty="0" err="1" smtClean="0"/>
              <a:t>User.getIdentities</a:t>
            </a:r>
            <a:r>
              <a:rPr lang="en-US" dirty="0" smtClean="0"/>
              <a:t>()</a:t>
            </a:r>
          </a:p>
          <a:p>
            <a:pPr lvl="2" indent="0">
              <a:buNone/>
            </a:pPr>
            <a:r>
              <a:rPr lang="en-US" sz="2800" dirty="0" err="1" smtClean="0"/>
              <a:t>UserId</a:t>
            </a:r>
            <a:endParaRPr lang="en-US" sz="2800" dirty="0" smtClean="0"/>
          </a:p>
          <a:p>
            <a:pPr lvl="2" indent="0">
              <a:buNone/>
            </a:pPr>
            <a:r>
              <a:rPr lang="en-US" sz="2800" dirty="0" smtClean="0"/>
              <a:t>Provider Access Token / Secret</a:t>
            </a:r>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r>
              <a:rPr lang="en-US" dirty="0" smtClean="0"/>
              <a:t>Non-table based scripts</a:t>
            </a:r>
          </a:p>
          <a:p>
            <a:r>
              <a:rPr lang="en-US" dirty="0" smtClean="0"/>
              <a:t>Accessible from</a:t>
            </a:r>
          </a:p>
          <a:p>
            <a:pPr lvl="2" indent="0">
              <a:buNone/>
            </a:pPr>
            <a:r>
              <a:rPr lang="en-US" dirty="0" smtClean="0">
                <a:solidFill>
                  <a:srgbClr val="292929"/>
                </a:solidFill>
              </a:rPr>
              <a:t>Get</a:t>
            </a:r>
          </a:p>
          <a:p>
            <a:pPr lvl="2" indent="0">
              <a:buNone/>
            </a:pPr>
            <a:r>
              <a:rPr lang="en-US" dirty="0" smtClean="0">
                <a:solidFill>
                  <a:srgbClr val="292929"/>
                </a:solidFill>
              </a:rPr>
              <a:t>Post</a:t>
            </a:r>
          </a:p>
          <a:p>
            <a:pPr lvl="2" indent="0">
              <a:buNone/>
            </a:pPr>
            <a:r>
              <a:rPr lang="en-US" dirty="0" smtClean="0">
                <a:solidFill>
                  <a:srgbClr val="292929"/>
                </a:solidFill>
              </a:rPr>
              <a:t>Put</a:t>
            </a:r>
          </a:p>
          <a:p>
            <a:pPr lvl="2" indent="0">
              <a:buNone/>
            </a:pPr>
            <a:r>
              <a:rPr lang="en-US" dirty="0" smtClean="0">
                <a:solidFill>
                  <a:srgbClr val="292929"/>
                </a:solidFill>
              </a:rPr>
              <a:t>Patch</a:t>
            </a:r>
          </a:p>
          <a:p>
            <a:pPr lvl="2" indent="0">
              <a:buNone/>
            </a:pPr>
            <a:r>
              <a:rPr lang="en-US" dirty="0" smtClean="0">
                <a:solidFill>
                  <a:srgbClr val="292929"/>
                </a:solidFill>
              </a:rPr>
              <a:t>Delete</a:t>
            </a:r>
          </a:p>
          <a:p>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r>
              <a:rPr lang="en-US" dirty="0" smtClean="0"/>
              <a:t>	Execute scripts on a schedule</a:t>
            </a:r>
          </a:p>
          <a:p>
            <a:r>
              <a:rPr lang="en-US" dirty="0" smtClean="0"/>
              <a:t>	Execute scripts on demand</a:t>
            </a:r>
          </a:p>
          <a:p>
            <a:r>
              <a:rPr lang="en-US" dirty="0" smtClean="0"/>
              <a:t>	Frequency and length of execution based off of service level</a:t>
            </a:r>
          </a:p>
          <a:p>
            <a:r>
              <a:rPr lang="en-US" dirty="0" smtClean="0"/>
              <a:t>	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Push Notifications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Data Storage</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Security and Authentication</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Other Features and Scaling</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85715" cy="1569660"/>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Script Source Control, </a:t>
            </a:r>
          </a:p>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NPM</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909879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959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Standard</a:t>
            </a:r>
          </a:p>
          <a:p>
            <a:pPr lvl="2"/>
            <a:r>
              <a:rPr lang="en-US" dirty="0" smtClean="0">
                <a:solidFill>
                  <a:srgbClr val="292929"/>
                </a:solidFill>
              </a:rPr>
              <a:t>1.5M API calls per unit per month</a:t>
            </a:r>
          </a:p>
          <a:p>
            <a:endParaRPr lang="en-US" dirty="0"/>
          </a:p>
          <a:p>
            <a:r>
              <a:rPr lang="en-US" dirty="0" smtClean="0"/>
              <a:t>Premium</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1610881470"/>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Premium</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API Calls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Scale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a:gradFill flip="none" rotWithShape="1">
                    <a:gsLst>
                      <a:gs pos="0">
                        <a:srgbClr val="FFFFFF"/>
                      </a:gs>
                      <a:gs pos="100000">
                        <a:srgbClr val="FFFFFF"/>
                      </a:gs>
                    </a:gsLst>
                    <a:lin ang="5400000" scaled="0"/>
                    <a:tileRect/>
                  </a:gradFill>
                  <a:latin typeface="Segoe UI"/>
                </a:rPr>
                <a:t>Server </a:t>
              </a:r>
              <a:r>
                <a:rPr lang="en-US" sz="1500" kern="0" smtClean="0">
                  <a:gradFill flip="none" rotWithShape="1">
                    <a:gsLst>
                      <a:gs pos="0">
                        <a:srgbClr val="FFFFFF"/>
                      </a:gs>
                      <a:gs pos="100000">
                        <a:srgbClr val="FFFFFF"/>
                      </a:gs>
                    </a:gsLst>
                    <a:lin ang="5400000" scaled="0"/>
                    <a:tileRect/>
                  </a:gradFill>
                  <a:latin typeface="Segoe UI"/>
                </a:rPr>
                <a:t>Scripts</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a:t>
            </a:r>
            <a:r>
              <a:rPr lang="en-US" sz="2400" smtClean="0">
                <a:hlinkClick r:id="rId4"/>
              </a:rPr>
              <a:t>://www.windowsazure.com/mobile</a:t>
            </a:r>
            <a:r>
              <a:rPr lang="en-US" sz="2400" smtClean="0"/>
              <a:t> </a:t>
            </a:r>
            <a:r>
              <a:rPr lang="en-US" sz="2400" smtClean="0"/>
              <a:t> </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mobileservices@microsoft.com</a:t>
            </a:r>
            <a:endParaRPr lang="en-US" sz="2400" dirty="0" smtClean="0"/>
          </a:p>
          <a:p>
            <a:r>
              <a:rPr lang="en-US" sz="2400" dirty="0" smtClean="0">
                <a:hlinkClick r:id="rId7"/>
              </a:rPr>
              <a:t>Feature Requests</a:t>
            </a:r>
            <a:endParaRPr lang="en-US" sz="2400" dirty="0" smtClean="0"/>
          </a:p>
        </p:txBody>
      </p:sp>
    </p:spTree>
    <p:extLst>
      <p:ext uri="{BB962C8B-B14F-4D97-AF65-F5344CB8AC3E}">
        <p14:creationId xmlns:p14="http://schemas.microsoft.com/office/powerpoint/2010/main" val="307139089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a:t>
              </a:r>
              <a:r>
                <a:rPr lang="en-US" sz="1500" kern="0" dirty="0" smtClean="0">
                  <a:gradFill flip="none" rotWithShape="1">
                    <a:gsLst>
                      <a:gs pos="0">
                        <a:srgbClr val="FFFFFF"/>
                      </a:gs>
                      <a:gs pos="100000">
                        <a:srgbClr val="FFFFFF"/>
                      </a:gs>
                    </a:gsLst>
                    <a:lin ang="5400000" scaled="0"/>
                    <a:tileRect/>
                  </a:gradFill>
                  <a:latin typeface="Segoe UI"/>
                </a:rPr>
                <a:t>Scripts</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Arrow 23"/>
          <p:cNvSpPr/>
          <p:nvPr/>
        </p:nvSpPr>
        <p:spPr bwMode="auto">
          <a:xfrm>
            <a:off x="2671523" y="1609461"/>
            <a:ext cx="6897786"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API Authorization</a:t>
            </a:r>
            <a:endParaRPr lang="en-US" dirty="0"/>
          </a:p>
        </p:txBody>
      </p:sp>
      <p:grpSp>
        <p:nvGrpSpPr>
          <p:cNvPr id="39" name="Group 38"/>
          <p:cNvGrpSpPr/>
          <p:nvPr/>
        </p:nvGrpSpPr>
        <p:grpSpPr>
          <a:xfrm>
            <a:off x="9672768" y="1308424"/>
            <a:ext cx="1000635" cy="4938658"/>
            <a:chOff x="9672768" y="1308424"/>
            <a:chExt cx="1000635" cy="4938658"/>
          </a:xfrm>
        </p:grpSpPr>
        <p:sp>
          <p:nvSpPr>
            <p:cNvPr id="4" name="Rectangle 3"/>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40" name="Group 39"/>
          <p:cNvGrpSpPr/>
          <p:nvPr/>
        </p:nvGrpSpPr>
        <p:grpSpPr>
          <a:xfrm>
            <a:off x="11188190" y="1306892"/>
            <a:ext cx="1000635" cy="4938658"/>
            <a:chOff x="11188190" y="1306892"/>
            <a:chExt cx="1000635" cy="4938658"/>
          </a:xfrm>
        </p:grpSpPr>
        <p:sp>
          <p:nvSpPr>
            <p:cNvPr id="6" name="Rectangle 5"/>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TextBox 6"/>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43" name="Group 42"/>
          <p:cNvGrpSpPr/>
          <p:nvPr/>
        </p:nvGrpSpPr>
        <p:grpSpPr>
          <a:xfrm>
            <a:off x="6770435" y="1318491"/>
            <a:ext cx="1000635" cy="4938658"/>
            <a:chOff x="6770435" y="1318491"/>
            <a:chExt cx="1000635" cy="4938658"/>
          </a:xfrm>
        </p:grpSpPr>
        <p:sp>
          <p:nvSpPr>
            <p:cNvPr id="16" name="Rectangle 15"/>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grpSp>
        <p:nvGrpSpPr>
          <p:cNvPr id="46" name="Group 45"/>
          <p:cNvGrpSpPr/>
          <p:nvPr/>
        </p:nvGrpSpPr>
        <p:grpSpPr>
          <a:xfrm>
            <a:off x="153284" y="5277279"/>
            <a:ext cx="2255467" cy="963487"/>
            <a:chOff x="153284" y="5277279"/>
            <a:chExt cx="2255467" cy="963487"/>
          </a:xfrm>
        </p:grpSpPr>
        <p:sp>
          <p:nvSpPr>
            <p:cNvPr id="18" name="Rectangle 17"/>
            <p:cNvSpPr/>
            <p:nvPr/>
          </p:nvSpPr>
          <p:spPr bwMode="auto">
            <a:xfrm>
              <a:off x="153284" y="5277279"/>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TextBox 18"/>
            <p:cNvSpPr txBox="1"/>
            <p:nvPr/>
          </p:nvSpPr>
          <p:spPr>
            <a:xfrm>
              <a:off x="273721" y="5583843"/>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Admin</a:t>
              </a:r>
              <a:endParaRPr lang="en-US" sz="2800" b="1" dirty="0">
                <a:solidFill>
                  <a:srgbClr val="FFFFFF"/>
                </a:solidFill>
              </a:endParaRPr>
            </a:p>
          </p:txBody>
        </p:sp>
      </p:grpSp>
      <p:grpSp>
        <p:nvGrpSpPr>
          <p:cNvPr id="45" name="Group 44"/>
          <p:cNvGrpSpPr/>
          <p:nvPr/>
        </p:nvGrpSpPr>
        <p:grpSpPr>
          <a:xfrm>
            <a:off x="152400" y="3218043"/>
            <a:ext cx="2255467" cy="963487"/>
            <a:chOff x="152400" y="3218043"/>
            <a:chExt cx="2255467" cy="963487"/>
          </a:xfrm>
        </p:grpSpPr>
        <p:sp>
          <p:nvSpPr>
            <p:cNvPr id="20" name="Rectangle 19"/>
            <p:cNvSpPr/>
            <p:nvPr/>
          </p:nvSpPr>
          <p:spPr bwMode="auto">
            <a:xfrm>
              <a:off x="152400" y="321804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272837" y="352460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App Key</a:t>
              </a:r>
              <a:endParaRPr lang="en-US" sz="2800" b="1" dirty="0">
                <a:solidFill>
                  <a:srgbClr val="FFFFFF"/>
                </a:solidFill>
              </a:endParaRPr>
            </a:p>
          </p:txBody>
        </p:sp>
      </p:grpSp>
      <p:grpSp>
        <p:nvGrpSpPr>
          <p:cNvPr id="44" name="Group 43"/>
          <p:cNvGrpSpPr/>
          <p:nvPr/>
        </p:nvGrpSpPr>
        <p:grpSpPr>
          <a:xfrm>
            <a:off x="152399" y="1312963"/>
            <a:ext cx="2255467" cy="963487"/>
            <a:chOff x="152399" y="1312963"/>
            <a:chExt cx="2255467" cy="963487"/>
          </a:xfrm>
        </p:grpSpPr>
        <p:sp>
          <p:nvSpPr>
            <p:cNvPr id="22" name="Rectangle 21"/>
            <p:cNvSpPr/>
            <p:nvPr/>
          </p:nvSpPr>
          <p:spPr bwMode="auto">
            <a:xfrm>
              <a:off x="152399" y="131296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272836" y="161952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Everyone</a:t>
              </a:r>
              <a:endParaRPr lang="en-US" sz="2800" b="1" dirty="0">
                <a:solidFill>
                  <a:srgbClr val="FFFFFF"/>
                </a:solidFill>
              </a:endParaRPr>
            </a:p>
          </p:txBody>
        </p:sp>
      </p:grpSp>
      <p:sp>
        <p:nvSpPr>
          <p:cNvPr id="25" name="Right Arrow 24"/>
          <p:cNvSpPr/>
          <p:nvPr/>
        </p:nvSpPr>
        <p:spPr bwMode="auto">
          <a:xfrm>
            <a:off x="2670639" y="3163296"/>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flipH="1">
            <a:off x="2669755" y="3753644"/>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ight Arrow 29"/>
          <p:cNvSpPr/>
          <p:nvPr/>
        </p:nvSpPr>
        <p:spPr bwMode="auto">
          <a:xfrm flipH="1">
            <a:off x="7773695" y="3673011"/>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ight Arrow 27"/>
          <p:cNvSpPr/>
          <p:nvPr/>
        </p:nvSpPr>
        <p:spPr bwMode="auto">
          <a:xfrm>
            <a:off x="7788021" y="3280625"/>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ight Arrow 28"/>
          <p:cNvSpPr/>
          <p:nvPr/>
        </p:nvSpPr>
        <p:spPr bwMode="auto">
          <a:xfrm>
            <a:off x="9363775" y="3290688"/>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1" name="Group 40"/>
          <p:cNvGrpSpPr/>
          <p:nvPr/>
        </p:nvGrpSpPr>
        <p:grpSpPr>
          <a:xfrm>
            <a:off x="8100393" y="3217161"/>
            <a:ext cx="1260888" cy="963487"/>
            <a:chOff x="8100393" y="3217161"/>
            <a:chExt cx="1260888" cy="963487"/>
          </a:xfrm>
        </p:grpSpPr>
        <p:sp>
          <p:nvSpPr>
            <p:cNvPr id="27" name="Rectangle 26"/>
            <p:cNvSpPr/>
            <p:nvPr/>
          </p:nvSpPr>
          <p:spPr bwMode="auto">
            <a:xfrm>
              <a:off x="8100393" y="3217161"/>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TextBox 30"/>
            <p:cNvSpPr txBox="1"/>
            <p:nvPr/>
          </p:nvSpPr>
          <p:spPr>
            <a:xfrm>
              <a:off x="8156905" y="3560036"/>
              <a:ext cx="1160580" cy="253916"/>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APP Key?</a:t>
              </a:r>
              <a:endParaRPr lang="en-US" sz="1800" b="1" dirty="0">
                <a:solidFill>
                  <a:srgbClr val="FFFFFF"/>
                </a:solidFill>
              </a:endParaRPr>
            </a:p>
          </p:txBody>
        </p:sp>
      </p:grpSp>
      <p:sp>
        <p:nvSpPr>
          <p:cNvPr id="32" name="Right Arrow 31"/>
          <p:cNvSpPr/>
          <p:nvPr/>
        </p:nvSpPr>
        <p:spPr bwMode="auto">
          <a:xfrm flipH="1">
            <a:off x="7783758" y="5730537"/>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7798084" y="533815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9373838" y="534821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2" name="Group 41"/>
          <p:cNvGrpSpPr/>
          <p:nvPr/>
        </p:nvGrpSpPr>
        <p:grpSpPr>
          <a:xfrm>
            <a:off x="8110456" y="5274687"/>
            <a:ext cx="1260888" cy="963487"/>
            <a:chOff x="8110456" y="5274687"/>
            <a:chExt cx="1260888" cy="963487"/>
          </a:xfrm>
        </p:grpSpPr>
        <p:sp>
          <p:nvSpPr>
            <p:cNvPr id="33" name="Rectangle 32"/>
            <p:cNvSpPr/>
            <p:nvPr/>
          </p:nvSpPr>
          <p:spPr bwMode="auto">
            <a:xfrm>
              <a:off x="8110456" y="5274687"/>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8166968" y="5490563"/>
              <a:ext cx="1160580" cy="558615"/>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Master</a:t>
              </a:r>
            </a:p>
            <a:p>
              <a:pPr algn="ctr">
                <a:lnSpc>
                  <a:spcPct val="90000"/>
                </a:lnSpc>
                <a:spcBef>
                  <a:spcPct val="20000"/>
                </a:spcBef>
                <a:buSzPct val="80000"/>
              </a:pPr>
              <a:r>
                <a:rPr lang="en-US" sz="1800" b="1" dirty="0" smtClean="0">
                  <a:solidFill>
                    <a:srgbClr val="FFFFFF"/>
                  </a:solidFill>
                </a:rPr>
                <a:t>Key?</a:t>
              </a:r>
              <a:endParaRPr lang="en-US" sz="1800" b="1" dirty="0">
                <a:solidFill>
                  <a:srgbClr val="FFFFFF"/>
                </a:solidFill>
              </a:endParaRPr>
            </a:p>
          </p:txBody>
        </p:sp>
      </p:grpSp>
      <p:sp>
        <p:nvSpPr>
          <p:cNvPr id="37" name="Right Arrow 36"/>
          <p:cNvSpPr/>
          <p:nvPr/>
        </p:nvSpPr>
        <p:spPr bwMode="auto">
          <a:xfrm>
            <a:off x="2702600" y="52426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ight Arrow 37"/>
          <p:cNvSpPr/>
          <p:nvPr/>
        </p:nvSpPr>
        <p:spPr bwMode="auto">
          <a:xfrm flipH="1">
            <a:off x="2701716" y="5833023"/>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TextBox 46"/>
          <p:cNvSpPr txBox="1"/>
          <p:nvPr/>
        </p:nvSpPr>
        <p:spPr>
          <a:xfrm>
            <a:off x="357591" y="6390218"/>
            <a:ext cx="4601034"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*Passes App Key / </a:t>
            </a:r>
            <a:r>
              <a:rPr lang="en-US" sz="2000" dirty="0" err="1" smtClean="0">
                <a:gradFill>
                  <a:gsLst>
                    <a:gs pos="0">
                      <a:srgbClr val="292929">
                        <a:lumMod val="90000"/>
                        <a:lumOff val="10000"/>
                      </a:srgbClr>
                    </a:gs>
                    <a:gs pos="86000">
                      <a:srgbClr val="292929">
                        <a:lumMod val="90000"/>
                        <a:lumOff val="10000"/>
                      </a:srgbClr>
                    </a:gs>
                  </a:gsLst>
                  <a:lin ang="5400000" scaled="0"/>
                </a:gradFill>
              </a:rPr>
              <a:t>Auth</a:t>
            </a:r>
            <a:r>
              <a:rPr lang="en-US" sz="2000" dirty="0" smtClean="0">
                <a:gradFill>
                  <a:gsLst>
                    <a:gs pos="0">
                      <a:srgbClr val="292929">
                        <a:lumMod val="90000"/>
                        <a:lumOff val="10000"/>
                      </a:srgbClr>
                    </a:gs>
                    <a:gs pos="86000">
                      <a:srgbClr val="292929">
                        <a:lumMod val="90000"/>
                        <a:lumOff val="10000"/>
                      </a:srgbClr>
                    </a:gs>
                  </a:gsLst>
                  <a:lin ang="5400000" scaled="0"/>
                </a:gradFill>
              </a:rPr>
              <a:t> user </a:t>
            </a:r>
            <a:r>
              <a:rPr lang="en-US" sz="2000" dirty="0" err="1" smtClean="0">
                <a:gradFill>
                  <a:gsLst>
                    <a:gs pos="0">
                      <a:srgbClr val="292929">
                        <a:lumMod val="90000"/>
                        <a:lumOff val="10000"/>
                      </a:srgbClr>
                    </a:gs>
                    <a:gs pos="86000">
                      <a:srgbClr val="292929">
                        <a:lumMod val="90000"/>
                        <a:lumOff val="10000"/>
                      </a:srgbClr>
                    </a:gs>
                  </a:gsLst>
                  <a:lin ang="5400000" scaled="0"/>
                </a:gradFill>
              </a:rPr>
              <a:t>rescritions</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48" name="TextBox 47"/>
          <p:cNvSpPr txBox="1"/>
          <p:nvPr/>
        </p:nvSpPr>
        <p:spPr>
          <a:xfrm>
            <a:off x="352788" y="4332111"/>
            <a:ext cx="5164816"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*should only be used during </a:t>
            </a:r>
            <a:r>
              <a:rPr lang="en-US" sz="2000" dirty="0" err="1" smtClean="0">
                <a:gradFill>
                  <a:gsLst>
                    <a:gs pos="0">
                      <a:srgbClr val="292929">
                        <a:lumMod val="90000"/>
                        <a:lumOff val="10000"/>
                      </a:srgbClr>
                    </a:gs>
                    <a:gs pos="86000">
                      <a:srgbClr val="292929">
                        <a:lumMod val="90000"/>
                        <a:lumOff val="10000"/>
                      </a:srgbClr>
                    </a:gs>
                  </a:gsLst>
                  <a:lin ang="5400000" scaled="0"/>
                </a:gradFill>
              </a:rPr>
              <a:t>dev</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10788898"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10785802"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Right Arrow 54"/>
          <p:cNvSpPr/>
          <p:nvPr/>
        </p:nvSpPr>
        <p:spPr bwMode="auto">
          <a:xfrm>
            <a:off x="10792618"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Right Arrow 55"/>
          <p:cNvSpPr/>
          <p:nvPr/>
        </p:nvSpPr>
        <p:spPr bwMode="auto">
          <a:xfrm flipH="1">
            <a:off x="10789522"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Lightning Bolt 56"/>
          <p:cNvSpPr/>
          <p:nvPr/>
        </p:nvSpPr>
        <p:spPr bwMode="auto">
          <a:xfrm>
            <a:off x="4269551" y="5714718"/>
            <a:ext cx="705587" cy="634969"/>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TextBox 57"/>
          <p:cNvSpPr txBox="1"/>
          <p:nvPr/>
        </p:nvSpPr>
        <p:spPr>
          <a:xfrm>
            <a:off x="4918091" y="5633659"/>
            <a:ext cx="1364635" cy="782778"/>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chemeClr val="accent5"/>
                </a:solidFill>
              </a:rPr>
              <a:t>403 on deny</a:t>
            </a:r>
            <a:endParaRPr lang="en-US" sz="2800" b="1" dirty="0">
              <a:solidFill>
                <a:schemeClr val="accent5"/>
              </a:solidFill>
            </a:endParaRPr>
          </a:p>
        </p:txBody>
      </p:sp>
    </p:spTree>
    <p:extLst>
      <p:ext uri="{BB962C8B-B14F-4D97-AF65-F5344CB8AC3E}">
        <p14:creationId xmlns:p14="http://schemas.microsoft.com/office/powerpoint/2010/main" val="1471085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dissolve">
                                      <p:cBhvr>
                                        <p:cTn id="19" dur="500"/>
                                        <p:tgtEl>
                                          <p:spTgt spid="5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p:tgtEl>
                                          <p:spTgt spid="24"/>
                                        </p:tgtEl>
                                        <p:attrNameLst>
                                          <p:attrName>ppt_x</p:attrName>
                                        </p:attrNameLst>
                                      </p:cBhvr>
                                      <p:tavLst>
                                        <p:tav tm="0">
                                          <p:val>
                                            <p:strVal val="#ppt_x-#ppt_w*1.125000"/>
                                          </p:val>
                                        </p:tav>
                                        <p:tav tm="100000">
                                          <p:val>
                                            <p:strVal val="#ppt_x"/>
                                          </p:val>
                                        </p:tav>
                                      </p:tavLst>
                                    </p:anim>
                                    <p:animEffect transition="in" filter="wipe(righ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p:tgtEl>
                                          <p:spTgt spid="25"/>
                                        </p:tgtEl>
                                        <p:attrNameLst>
                                          <p:attrName>ppt_x</p:attrName>
                                        </p:attrNameLst>
                                      </p:cBhvr>
                                      <p:tavLst>
                                        <p:tav tm="0">
                                          <p:val>
                                            <p:strVal val="#ppt_x-#ppt_w*1.125000"/>
                                          </p:val>
                                        </p:tav>
                                        <p:tav tm="100000">
                                          <p:val>
                                            <p:strVal val="#ppt_x"/>
                                          </p:val>
                                        </p:tav>
                                      </p:tavLst>
                                    </p:anim>
                                    <p:animEffect transition="in" filter="wipe(righ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p:tgtEl>
                                          <p:spTgt spid="28"/>
                                        </p:tgtEl>
                                        <p:attrNameLst>
                                          <p:attrName>ppt_x</p:attrName>
                                        </p:attrNameLst>
                                      </p:cBhvr>
                                      <p:tavLst>
                                        <p:tav tm="0">
                                          <p:val>
                                            <p:strVal val="#ppt_x-#ppt_w*1.125000"/>
                                          </p:val>
                                        </p:tav>
                                        <p:tav tm="100000">
                                          <p:val>
                                            <p:strVal val="#ppt_x"/>
                                          </p:val>
                                        </p:tav>
                                      </p:tavLst>
                                    </p:anim>
                                    <p:animEffect transition="in" filter="wipe(right)">
                                      <p:cBhvr>
                                        <p:cTn id="58" dur="500"/>
                                        <p:tgtEl>
                                          <p:spTgt spid="28"/>
                                        </p:tgtEl>
                                      </p:cBhvr>
                                    </p:animEffect>
                                  </p:childTnLst>
                                </p:cTn>
                              </p:par>
                              <p:par>
                                <p:cTn id="59" presetID="12" presetClass="entr" presetSubtype="8"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p:tgtEl>
                                          <p:spTgt spid="41"/>
                                        </p:tgtEl>
                                        <p:attrNameLst>
                                          <p:attrName>ppt_x</p:attrName>
                                        </p:attrNameLst>
                                      </p:cBhvr>
                                      <p:tavLst>
                                        <p:tav tm="0">
                                          <p:val>
                                            <p:strVal val="#ppt_x-#ppt_w*1.125000"/>
                                          </p:val>
                                        </p:tav>
                                        <p:tav tm="100000">
                                          <p:val>
                                            <p:strVal val="#ppt_x"/>
                                          </p:val>
                                        </p:tav>
                                      </p:tavLst>
                                    </p:anim>
                                    <p:animEffect transition="in" filter="wipe(right)">
                                      <p:cBhvr>
                                        <p:cTn id="62" dur="500"/>
                                        <p:tgtEl>
                                          <p:spTgt spid="4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p:tgtEl>
                                          <p:spTgt spid="29"/>
                                        </p:tgtEl>
                                        <p:attrNameLst>
                                          <p:attrName>ppt_x</p:attrName>
                                        </p:attrNameLst>
                                      </p:cBhvr>
                                      <p:tavLst>
                                        <p:tav tm="0">
                                          <p:val>
                                            <p:strVal val="#ppt_x-#ppt_w*1.125000"/>
                                          </p:val>
                                        </p:tav>
                                        <p:tav tm="100000">
                                          <p:val>
                                            <p:strVal val="#ppt_x"/>
                                          </p:val>
                                        </p:tav>
                                      </p:tavLst>
                                    </p:anim>
                                    <p:animEffect transition="in" filter="wipe(righ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p:tgtEl>
                                          <p:spTgt spid="30"/>
                                        </p:tgtEl>
                                        <p:attrNameLst>
                                          <p:attrName>ppt_x</p:attrName>
                                        </p:attrNameLst>
                                      </p:cBhvr>
                                      <p:tavLst>
                                        <p:tav tm="0">
                                          <p:val>
                                            <p:strVal val="#ppt_x+#ppt_w*1.125000"/>
                                          </p:val>
                                        </p:tav>
                                        <p:tav tm="100000">
                                          <p:val>
                                            <p:strVal val="#ppt_x"/>
                                          </p:val>
                                        </p:tav>
                                      </p:tavLst>
                                    </p:anim>
                                    <p:animEffect transition="in" filter="wipe(left)">
                                      <p:cBhvr>
                                        <p:cTn id="72" dur="500"/>
                                        <p:tgtEl>
                                          <p:spTgt spid="30"/>
                                        </p:tgtEl>
                                      </p:cBhvr>
                                    </p:animEffect>
                                  </p:childTnLst>
                                </p:cTn>
                              </p:par>
                              <p:par>
                                <p:cTn id="73" presetID="1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ppt_x</p:attrName>
                                        </p:attrNameLst>
                                      </p:cBhvr>
                                      <p:tavLst>
                                        <p:tav tm="0">
                                          <p:val>
                                            <p:strVal val="#ppt_x+#ppt_w*1.125000"/>
                                          </p:val>
                                        </p:tav>
                                        <p:tav tm="100000">
                                          <p:val>
                                            <p:strVal val="#ppt_x"/>
                                          </p:val>
                                        </p:tav>
                                      </p:tavLst>
                                    </p:anim>
                                    <p:animEffect transition="in" filter="wipe(left)">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p:tgtEl>
                                          <p:spTgt spid="37"/>
                                        </p:tgtEl>
                                        <p:attrNameLst>
                                          <p:attrName>ppt_x</p:attrName>
                                        </p:attrNameLst>
                                      </p:cBhvr>
                                      <p:tavLst>
                                        <p:tav tm="0">
                                          <p:val>
                                            <p:strVal val="#ppt_x-#ppt_w*1.125000"/>
                                          </p:val>
                                        </p:tav>
                                        <p:tav tm="100000">
                                          <p:val>
                                            <p:strVal val="#ppt_x"/>
                                          </p:val>
                                        </p:tav>
                                      </p:tavLst>
                                    </p:anim>
                                    <p:animEffect transition="in" filter="wipe(right)">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p:tgtEl>
                                          <p:spTgt spid="34"/>
                                        </p:tgtEl>
                                        <p:attrNameLst>
                                          <p:attrName>ppt_x</p:attrName>
                                        </p:attrNameLst>
                                      </p:cBhvr>
                                      <p:tavLst>
                                        <p:tav tm="0">
                                          <p:val>
                                            <p:strVal val="#ppt_x-#ppt_w*1.125000"/>
                                          </p:val>
                                        </p:tav>
                                        <p:tav tm="100000">
                                          <p:val>
                                            <p:strVal val="#ppt_x"/>
                                          </p:val>
                                        </p:tav>
                                      </p:tavLst>
                                    </p:anim>
                                    <p:animEffect transition="in" filter="wipe(right)">
                                      <p:cBhvr>
                                        <p:cTn id="96" dur="500"/>
                                        <p:tgtEl>
                                          <p:spTgt spid="34"/>
                                        </p:tgtEl>
                                      </p:cBhvr>
                                    </p:animEffect>
                                  </p:childTnLst>
                                </p:cTn>
                              </p:par>
                              <p:par>
                                <p:cTn id="97" presetID="12" presetClass="entr" presetSubtype="8"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p:tgtEl>
                                          <p:spTgt spid="42"/>
                                        </p:tgtEl>
                                        <p:attrNameLst>
                                          <p:attrName>ppt_x</p:attrName>
                                        </p:attrNameLst>
                                      </p:cBhvr>
                                      <p:tavLst>
                                        <p:tav tm="0">
                                          <p:val>
                                            <p:strVal val="#ppt_x-#ppt_w*1.125000"/>
                                          </p:val>
                                        </p:tav>
                                        <p:tav tm="100000">
                                          <p:val>
                                            <p:strVal val="#ppt_x"/>
                                          </p:val>
                                        </p:tav>
                                      </p:tavLst>
                                    </p:anim>
                                    <p:animEffect transition="in" filter="wipe(right)">
                                      <p:cBhvr>
                                        <p:cTn id="100" dur="500"/>
                                        <p:tgtEl>
                                          <p:spTgt spid="42"/>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p:tgtEl>
                                          <p:spTgt spid="35"/>
                                        </p:tgtEl>
                                        <p:attrNameLst>
                                          <p:attrName>ppt_x</p:attrName>
                                        </p:attrNameLst>
                                      </p:cBhvr>
                                      <p:tavLst>
                                        <p:tav tm="0">
                                          <p:val>
                                            <p:strVal val="#ppt_x-#ppt_w*1.125000"/>
                                          </p:val>
                                        </p:tav>
                                        <p:tav tm="100000">
                                          <p:val>
                                            <p:strVal val="#ppt_x"/>
                                          </p:val>
                                        </p:tav>
                                      </p:tavLst>
                                    </p:anim>
                                    <p:animEffect transition="in" filter="wipe(right)">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p:tgtEl>
                                          <p:spTgt spid="32"/>
                                        </p:tgtEl>
                                        <p:attrNameLst>
                                          <p:attrName>ppt_x</p:attrName>
                                        </p:attrNameLst>
                                      </p:cBhvr>
                                      <p:tavLst>
                                        <p:tav tm="0">
                                          <p:val>
                                            <p:strVal val="#ppt_x+#ppt_w*1.125000"/>
                                          </p:val>
                                        </p:tav>
                                        <p:tav tm="100000">
                                          <p:val>
                                            <p:strVal val="#ppt_x"/>
                                          </p:val>
                                        </p:tav>
                                      </p:tavLst>
                                    </p:anim>
                                    <p:animEffect transition="in" filter="wipe(left)">
                                      <p:cBhvr>
                                        <p:cTn id="110" dur="500"/>
                                        <p:tgtEl>
                                          <p:spTgt spid="32"/>
                                        </p:tgtEl>
                                      </p:cBhvr>
                                    </p:animEffect>
                                  </p:childTnLst>
                                </p:cTn>
                              </p:par>
                              <p:par>
                                <p:cTn id="111" presetID="12" presetClass="entr" presetSubtype="2"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p:tgtEl>
                                          <p:spTgt spid="38"/>
                                        </p:tgtEl>
                                        <p:attrNameLst>
                                          <p:attrName>ppt_x</p:attrName>
                                        </p:attrNameLst>
                                      </p:cBhvr>
                                      <p:tavLst>
                                        <p:tav tm="0">
                                          <p:val>
                                            <p:strVal val="#ppt_x+#ppt_w*1.125000"/>
                                          </p:val>
                                        </p:tav>
                                        <p:tav tm="100000">
                                          <p:val>
                                            <p:strVal val="#ppt_x"/>
                                          </p:val>
                                        </p:tav>
                                      </p:tavLst>
                                    </p:anim>
                                    <p:animEffect transition="in" filter="wipe(left)">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dissolve">
                                      <p:cBhvr>
                                        <p:cTn id="119" dur="500"/>
                                        <p:tgtEl>
                                          <p:spTgt spid="5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28" grpId="0" animBg="1"/>
      <p:bldP spid="29" grpId="0" animBg="1"/>
      <p:bldP spid="32" grpId="0" animBg="1"/>
      <p:bldP spid="34" grpId="0" animBg="1"/>
      <p:bldP spid="35" grpId="0" animBg="1"/>
      <p:bldP spid="37" grpId="0" animBg="1"/>
      <p:bldP spid="38" grpId="0" animBg="1"/>
      <p:bldP spid="47" grpId="0"/>
      <p:bldP spid="48" grpId="0"/>
      <p:bldP spid="53" grpId="0" animBg="1"/>
      <p:bldP spid="54" grpId="0" animBg="1"/>
      <p:bldP spid="55" grpId="0" animBg="1"/>
      <p:bldP spid="56" grpId="0" animBg="1"/>
      <p:bldP spid="57" grpId="0" animBg="1"/>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Authenticated Users</a:t>
            </a:r>
            <a:endParaRPr lang="en-US" dirty="0"/>
          </a:p>
        </p:txBody>
      </p:sp>
      <p:grpSp>
        <p:nvGrpSpPr>
          <p:cNvPr id="51" name="Group 50"/>
          <p:cNvGrpSpPr/>
          <p:nvPr/>
        </p:nvGrpSpPr>
        <p:grpSpPr>
          <a:xfrm>
            <a:off x="169338" y="3019778"/>
            <a:ext cx="1707494" cy="1016000"/>
            <a:chOff x="169338" y="3019778"/>
            <a:chExt cx="1707494" cy="1016000"/>
          </a:xfrm>
        </p:grpSpPr>
        <p:sp>
          <p:nvSpPr>
            <p:cNvPr id="4" name="Rectangle 3"/>
            <p:cNvSpPr/>
            <p:nvPr/>
          </p:nvSpPr>
          <p:spPr bwMode="auto">
            <a:xfrm>
              <a:off x="169338" y="3019778"/>
              <a:ext cx="1707494" cy="101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324565" y="3316111"/>
              <a:ext cx="1397040" cy="451406"/>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rgbClr val="FFFFFF"/>
                  </a:solidFill>
                </a:rPr>
                <a:t>APP</a:t>
              </a:r>
              <a:endParaRPr lang="en-US" sz="3200" b="1" dirty="0">
                <a:solidFill>
                  <a:srgbClr val="FFFFFF"/>
                </a:solidFill>
              </a:endParaRPr>
            </a:p>
          </p:txBody>
        </p:sp>
      </p:grpSp>
      <p:grpSp>
        <p:nvGrpSpPr>
          <p:cNvPr id="8" name="Group 7"/>
          <p:cNvGrpSpPr/>
          <p:nvPr/>
        </p:nvGrpSpPr>
        <p:grpSpPr>
          <a:xfrm>
            <a:off x="9575415" y="1124979"/>
            <a:ext cx="1000635" cy="4938658"/>
            <a:chOff x="9672768" y="1308424"/>
            <a:chExt cx="1000635" cy="4938658"/>
          </a:xfrm>
        </p:grpSpPr>
        <p:sp>
          <p:nvSpPr>
            <p:cNvPr id="9" name="Rectangle 8"/>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11" name="Group 10"/>
          <p:cNvGrpSpPr/>
          <p:nvPr/>
        </p:nvGrpSpPr>
        <p:grpSpPr>
          <a:xfrm>
            <a:off x="11090837" y="1123447"/>
            <a:ext cx="1000635" cy="4938658"/>
            <a:chOff x="11188190" y="1306892"/>
            <a:chExt cx="1000635" cy="4938658"/>
          </a:xfrm>
        </p:grpSpPr>
        <p:sp>
          <p:nvSpPr>
            <p:cNvPr id="12" name="Rectangle 11"/>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22" name="Group 21"/>
          <p:cNvGrpSpPr/>
          <p:nvPr/>
        </p:nvGrpSpPr>
        <p:grpSpPr>
          <a:xfrm>
            <a:off x="4893603" y="1798268"/>
            <a:ext cx="1000635" cy="4938658"/>
            <a:chOff x="6770435" y="1318491"/>
            <a:chExt cx="1000635" cy="4938658"/>
          </a:xfrm>
        </p:grpSpPr>
        <p:sp>
          <p:nvSpPr>
            <p:cNvPr id="23" name="Rectangle 22"/>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TextBox 23"/>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sp>
        <p:nvSpPr>
          <p:cNvPr id="25" name="Right Arrow 24"/>
          <p:cNvSpPr/>
          <p:nvPr/>
        </p:nvSpPr>
        <p:spPr bwMode="auto">
          <a:xfrm flipH="1">
            <a:off x="7649320" y="3489566"/>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a:off x="7663646" y="3097180"/>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a:off x="9266422" y="310724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8" name="Group 27"/>
          <p:cNvGrpSpPr/>
          <p:nvPr/>
        </p:nvGrpSpPr>
        <p:grpSpPr>
          <a:xfrm>
            <a:off x="8003040" y="2695052"/>
            <a:ext cx="1260888" cy="1778173"/>
            <a:chOff x="8100393" y="3217161"/>
            <a:chExt cx="1260888" cy="1778173"/>
          </a:xfrm>
        </p:grpSpPr>
        <p:sp>
          <p:nvSpPr>
            <p:cNvPr id="29" name="Rectangle 28"/>
            <p:cNvSpPr/>
            <p:nvPr/>
          </p:nvSpPr>
          <p:spPr bwMode="auto">
            <a:xfrm>
              <a:off x="8100393" y="3217161"/>
              <a:ext cx="1260888" cy="17781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TextBox 29"/>
            <p:cNvSpPr txBox="1"/>
            <p:nvPr/>
          </p:nvSpPr>
          <p:spPr>
            <a:xfrm>
              <a:off x="8156905" y="3503592"/>
              <a:ext cx="1160580" cy="1168012"/>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Valid </a:t>
              </a:r>
            </a:p>
            <a:p>
              <a:pPr algn="ctr">
                <a:lnSpc>
                  <a:spcPct val="90000"/>
                </a:lnSpc>
                <a:spcBef>
                  <a:spcPct val="20000"/>
                </a:spcBef>
                <a:buSzPct val="80000"/>
              </a:pPr>
              <a:r>
                <a:rPr lang="en-US" sz="1800" b="1" dirty="0" smtClean="0">
                  <a:solidFill>
                    <a:srgbClr val="FFFFFF"/>
                  </a:solidFill>
                </a:rPr>
                <a:t>User ID </a:t>
              </a:r>
            </a:p>
            <a:p>
              <a:pPr algn="ctr">
                <a:lnSpc>
                  <a:spcPct val="90000"/>
                </a:lnSpc>
                <a:spcBef>
                  <a:spcPct val="20000"/>
                </a:spcBef>
                <a:buSzPct val="80000"/>
              </a:pPr>
              <a:r>
                <a:rPr lang="en-US" sz="1800" b="1" dirty="0" smtClean="0">
                  <a:solidFill>
                    <a:srgbClr val="FFFFFF"/>
                  </a:solidFill>
                </a:rPr>
                <a:t>+ </a:t>
              </a:r>
            </a:p>
            <a:p>
              <a:pPr algn="ctr">
                <a:lnSpc>
                  <a:spcPct val="90000"/>
                </a:lnSpc>
                <a:spcBef>
                  <a:spcPct val="20000"/>
                </a:spcBef>
                <a:buSzPct val="80000"/>
              </a:pPr>
              <a:r>
                <a:rPr lang="en-US" sz="1800" b="1" dirty="0" smtClean="0">
                  <a:solidFill>
                    <a:srgbClr val="FFFFFF"/>
                  </a:solidFill>
                </a:rPr>
                <a:t>Token</a:t>
              </a:r>
              <a:endParaRPr lang="en-US" sz="1800" b="1" dirty="0">
                <a:solidFill>
                  <a:srgbClr val="FFFFFF"/>
                </a:solidFill>
              </a:endParaRPr>
            </a:p>
          </p:txBody>
        </p:sp>
      </p:grpSp>
      <p:sp>
        <p:nvSpPr>
          <p:cNvPr id="42" name="Right Arrow 41"/>
          <p:cNvSpPr/>
          <p:nvPr/>
        </p:nvSpPr>
        <p:spPr bwMode="auto">
          <a:xfrm>
            <a:off x="6012650" y="6262454"/>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ight Arrow 43"/>
          <p:cNvSpPr/>
          <p:nvPr/>
        </p:nvSpPr>
        <p:spPr bwMode="auto">
          <a:xfrm flipH="1">
            <a:off x="6009824" y="5709298"/>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Bent Arrow 44"/>
          <p:cNvSpPr/>
          <p:nvPr/>
        </p:nvSpPr>
        <p:spPr bwMode="auto">
          <a:xfrm flipV="1">
            <a:off x="491075" y="4360332"/>
            <a:ext cx="4222173" cy="2497667"/>
          </a:xfrm>
          <a:prstGeom prst="bentArrow">
            <a:avLst>
              <a:gd name="adj1" fmla="val 14510"/>
              <a:gd name="adj2" fmla="val 26399"/>
              <a:gd name="adj3" fmla="val 25000"/>
              <a:gd name="adj4" fmla="val 4375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TextBox 45"/>
          <p:cNvSpPr txBox="1"/>
          <p:nvPr/>
        </p:nvSpPr>
        <p:spPr>
          <a:xfrm>
            <a:off x="2191399" y="4059351"/>
            <a:ext cx="2159063" cy="868956"/>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gradFill>
                  <a:gsLst>
                    <a:gs pos="0">
                      <a:srgbClr val="292929">
                        <a:lumMod val="90000"/>
                        <a:lumOff val="10000"/>
                      </a:srgbClr>
                    </a:gs>
                    <a:gs pos="86000">
                      <a:srgbClr val="292929">
                        <a:lumMod val="90000"/>
                        <a:lumOff val="10000"/>
                      </a:srgbClr>
                    </a:gs>
                  </a:gsLst>
                  <a:lin ang="5400000" scaled="0"/>
                </a:gradFill>
              </a:rPr>
              <a:t>User ID +</a:t>
            </a:r>
          </a:p>
          <a:p>
            <a:pPr algn="ctr">
              <a:lnSpc>
                <a:spcPct val="90000"/>
              </a:lnSpc>
              <a:spcBef>
                <a:spcPct val="20000"/>
              </a:spcBef>
              <a:buSzPct val="80000"/>
            </a:pPr>
            <a:r>
              <a:rPr lang="en-US" sz="2800" b="1" dirty="0" err="1" smtClean="0">
                <a:gradFill>
                  <a:gsLst>
                    <a:gs pos="0">
                      <a:srgbClr val="292929">
                        <a:lumMod val="90000"/>
                        <a:lumOff val="10000"/>
                      </a:srgbClr>
                    </a:gs>
                    <a:gs pos="86000">
                      <a:srgbClr val="292929">
                        <a:lumMod val="90000"/>
                        <a:lumOff val="10000"/>
                      </a:srgbClr>
                    </a:gs>
                  </a:gsLst>
                  <a:lin ang="5400000" scaled="0"/>
                </a:gradFill>
              </a:rPr>
              <a:t>Auth</a:t>
            </a:r>
            <a:r>
              <a:rPr lang="en-US" sz="2800" b="1" dirty="0" smtClean="0">
                <a:gradFill>
                  <a:gsLst>
                    <a:gs pos="0">
                      <a:srgbClr val="292929">
                        <a:lumMod val="90000"/>
                        <a:lumOff val="10000"/>
                      </a:srgbClr>
                    </a:gs>
                    <a:gs pos="86000">
                      <a:srgbClr val="292929">
                        <a:lumMod val="90000"/>
                        <a:lumOff val="10000"/>
                      </a:srgbClr>
                    </a:gs>
                  </a:gsLst>
                  <a:lin ang="5400000" scaled="0"/>
                </a:gradFill>
              </a:rPr>
              <a:t> Token</a:t>
            </a:r>
            <a:endParaRPr lang="en-US" sz="2800" b="1" dirty="0">
              <a:gradFill>
                <a:gsLst>
                  <a:gs pos="0">
                    <a:srgbClr val="292929">
                      <a:lumMod val="90000"/>
                      <a:lumOff val="10000"/>
                    </a:srgbClr>
                  </a:gs>
                  <a:gs pos="86000">
                    <a:srgbClr val="292929">
                      <a:lumMod val="90000"/>
                      <a:lumOff val="10000"/>
                    </a:srgbClr>
                  </a:gs>
                </a:gsLst>
                <a:lin ang="5400000" scaled="0"/>
              </a:gradFill>
            </a:endParaRPr>
          </a:p>
        </p:txBody>
      </p:sp>
      <p:sp>
        <p:nvSpPr>
          <p:cNvPr id="47" name="Left-Up Arrow 46"/>
          <p:cNvSpPr/>
          <p:nvPr/>
        </p:nvSpPr>
        <p:spPr bwMode="auto">
          <a:xfrm flipH="1" flipV="1">
            <a:off x="169336" y="1114776"/>
            <a:ext cx="2511852" cy="1792112"/>
          </a:xfrm>
          <a:prstGeom prst="leftUpArrow">
            <a:avLst>
              <a:gd name="adj1" fmla="val 13785"/>
              <a:gd name="adj2" fmla="val 25000"/>
              <a:gd name="adj3" fmla="val 25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TextBox 47"/>
          <p:cNvSpPr txBox="1"/>
          <p:nvPr/>
        </p:nvSpPr>
        <p:spPr>
          <a:xfrm>
            <a:off x="874914" y="1749778"/>
            <a:ext cx="1312371" cy="744819"/>
          </a:xfrm>
          <a:prstGeom prst="rect">
            <a:avLst/>
          </a:prstGeom>
          <a:noFill/>
        </p:spPr>
        <p:txBody>
          <a:bodyPr wrap="square" lIns="0" tIns="0" rIns="0" bIns="0" rtlCol="0">
            <a:spAutoFit/>
          </a:bodyPr>
          <a:lstStyle/>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Provider</a:t>
            </a:r>
          </a:p>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Token</a:t>
            </a:r>
            <a:endParaRPr lang="en-US" b="1"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2141261" y="3102227"/>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2140377" y="36925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5" name="Picture 54"/>
          <p:cNvPicPr>
            <a:picLocks noChangeAspect="1"/>
          </p:cNvPicPr>
          <p:nvPr/>
        </p:nvPicPr>
        <p:blipFill>
          <a:blip r:embed="rId3"/>
          <a:stretch>
            <a:fillRect/>
          </a:stretch>
        </p:blipFill>
        <p:spPr>
          <a:xfrm>
            <a:off x="2768069" y="1114779"/>
            <a:ext cx="536221" cy="536221"/>
          </a:xfrm>
          <a:prstGeom prst="rect">
            <a:avLst/>
          </a:prstGeom>
        </p:spPr>
      </p:pic>
      <p:pic>
        <p:nvPicPr>
          <p:cNvPr id="56" name="Picture 55"/>
          <p:cNvPicPr>
            <a:picLocks noChangeAspect="1"/>
          </p:cNvPicPr>
          <p:nvPr/>
        </p:nvPicPr>
        <p:blipFill>
          <a:blip r:embed="rId4"/>
          <a:stretch>
            <a:fillRect/>
          </a:stretch>
        </p:blipFill>
        <p:spPr>
          <a:xfrm>
            <a:off x="2780176" y="1688534"/>
            <a:ext cx="542575" cy="467648"/>
          </a:xfrm>
          <a:prstGeom prst="rect">
            <a:avLst/>
          </a:prstGeom>
        </p:spPr>
      </p:pic>
      <p:pic>
        <p:nvPicPr>
          <p:cNvPr id="57" name="Picture 56"/>
          <p:cNvPicPr>
            <a:picLocks noChangeAspect="1"/>
          </p:cNvPicPr>
          <p:nvPr/>
        </p:nvPicPr>
        <p:blipFill>
          <a:blip r:embed="rId5"/>
          <a:stretch>
            <a:fillRect/>
          </a:stretch>
        </p:blipFill>
        <p:spPr>
          <a:xfrm>
            <a:off x="3349556" y="1134212"/>
            <a:ext cx="493110" cy="493110"/>
          </a:xfrm>
          <a:prstGeom prst="rect">
            <a:avLst/>
          </a:prstGeom>
        </p:spPr>
      </p:pic>
      <p:pic>
        <p:nvPicPr>
          <p:cNvPr id="58" name="Picture 57"/>
          <p:cNvPicPr>
            <a:picLocks noChangeAspect="1"/>
          </p:cNvPicPr>
          <p:nvPr/>
        </p:nvPicPr>
        <p:blipFill>
          <a:blip r:embed="rId6"/>
          <a:stretch>
            <a:fillRect/>
          </a:stretch>
        </p:blipFill>
        <p:spPr>
          <a:xfrm>
            <a:off x="3338651" y="1659045"/>
            <a:ext cx="503951" cy="496927"/>
          </a:xfrm>
          <a:prstGeom prst="rect">
            <a:avLst/>
          </a:prstGeom>
        </p:spPr>
      </p:pic>
      <p:pic>
        <p:nvPicPr>
          <p:cNvPr id="59" name="Picture 58"/>
          <p:cNvPicPr>
            <a:picLocks noChangeAspect="1"/>
          </p:cNvPicPr>
          <p:nvPr/>
        </p:nvPicPr>
        <p:blipFill>
          <a:blip r:embed="rId3"/>
          <a:stretch>
            <a:fillRect/>
          </a:stretch>
        </p:blipFill>
        <p:spPr>
          <a:xfrm>
            <a:off x="7217041" y="5644410"/>
            <a:ext cx="536221" cy="536221"/>
          </a:xfrm>
          <a:prstGeom prst="rect">
            <a:avLst/>
          </a:prstGeom>
        </p:spPr>
      </p:pic>
      <p:pic>
        <p:nvPicPr>
          <p:cNvPr id="60" name="Picture 59"/>
          <p:cNvPicPr>
            <a:picLocks noChangeAspect="1"/>
          </p:cNvPicPr>
          <p:nvPr/>
        </p:nvPicPr>
        <p:blipFill>
          <a:blip r:embed="rId4"/>
          <a:stretch>
            <a:fillRect/>
          </a:stretch>
        </p:blipFill>
        <p:spPr>
          <a:xfrm>
            <a:off x="7229148" y="6218165"/>
            <a:ext cx="542575" cy="467648"/>
          </a:xfrm>
          <a:prstGeom prst="rect">
            <a:avLst/>
          </a:prstGeom>
        </p:spPr>
      </p:pic>
      <p:pic>
        <p:nvPicPr>
          <p:cNvPr id="61" name="Picture 60"/>
          <p:cNvPicPr>
            <a:picLocks noChangeAspect="1"/>
          </p:cNvPicPr>
          <p:nvPr/>
        </p:nvPicPr>
        <p:blipFill>
          <a:blip r:embed="rId5"/>
          <a:stretch>
            <a:fillRect/>
          </a:stretch>
        </p:blipFill>
        <p:spPr>
          <a:xfrm>
            <a:off x="7798528" y="5663843"/>
            <a:ext cx="493110" cy="493110"/>
          </a:xfrm>
          <a:prstGeom prst="rect">
            <a:avLst/>
          </a:prstGeom>
        </p:spPr>
      </p:pic>
      <p:pic>
        <p:nvPicPr>
          <p:cNvPr id="62" name="Picture 61"/>
          <p:cNvPicPr>
            <a:picLocks noChangeAspect="1"/>
          </p:cNvPicPr>
          <p:nvPr/>
        </p:nvPicPr>
        <p:blipFill>
          <a:blip r:embed="rId6"/>
          <a:stretch>
            <a:fillRect/>
          </a:stretch>
        </p:blipFill>
        <p:spPr>
          <a:xfrm>
            <a:off x="7787623" y="6188676"/>
            <a:ext cx="503951" cy="496927"/>
          </a:xfrm>
          <a:prstGeom prst="rect">
            <a:avLst/>
          </a:prstGeom>
        </p:spPr>
      </p:pic>
      <p:sp>
        <p:nvSpPr>
          <p:cNvPr id="32" name="Bent-Up Arrow 31"/>
          <p:cNvSpPr/>
          <p:nvPr/>
        </p:nvSpPr>
        <p:spPr bwMode="auto">
          <a:xfrm flipH="1">
            <a:off x="1148454" y="4282661"/>
            <a:ext cx="3566967" cy="999738"/>
          </a:xfrm>
          <a:prstGeom prst="ben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ight Arrow 67"/>
          <p:cNvSpPr/>
          <p:nvPr/>
        </p:nvSpPr>
        <p:spPr bwMode="auto">
          <a:xfrm>
            <a:off x="10707832"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ight Arrow 68"/>
          <p:cNvSpPr/>
          <p:nvPr/>
        </p:nvSpPr>
        <p:spPr bwMode="auto">
          <a:xfrm flipH="1">
            <a:off x="10704736"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ight Arrow 69"/>
          <p:cNvSpPr/>
          <p:nvPr/>
        </p:nvSpPr>
        <p:spPr bwMode="auto">
          <a:xfrm>
            <a:off x="10711552"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Right Arrow 70"/>
          <p:cNvSpPr/>
          <p:nvPr/>
        </p:nvSpPr>
        <p:spPr bwMode="auto">
          <a:xfrm flipH="1">
            <a:off x="10708456"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17172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par>
                                <p:cTn id="16" presetID="22" presetClass="entr" presetSubtype="8" fill="hold"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500"/>
                                        <p:tgtEl>
                                          <p:spTgt spid="61"/>
                                        </p:tgtEl>
                                      </p:cBhvr>
                                    </p:animEffect>
                                  </p:childTnLst>
                                </p:cTn>
                              </p:par>
                              <p:par>
                                <p:cTn id="19" presetID="22" presetClass="entr" presetSubtype="8"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par>
                                <p:cTn id="22" presetID="22" presetClass="entr" presetSubtype="8"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left)">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right)">
                                      <p:cBhvr>
                                        <p:cTn id="29" dur="500"/>
                                        <p:tgtEl>
                                          <p:spTgt spid="4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500"/>
                                        <p:tgtEl>
                                          <p:spTgt spid="32"/>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par>
                                <p:cTn id="53" presetID="22" presetClass="entr" presetSubtype="8"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500"/>
                                        <p:tgtEl>
                                          <p:spTgt spid="57"/>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dissolv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2"/>
                                        </p:tgtEl>
                                      </p:cBhvr>
                                    </p:animEffect>
                                    <p:set>
                                      <p:cBhvr>
                                        <p:cTn id="64" dur="1" fill="hold">
                                          <p:stCondLst>
                                            <p:cond delay="499"/>
                                          </p:stCondLst>
                                        </p:cTn>
                                        <p:tgtEl>
                                          <p:spTgt spid="42"/>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60"/>
                                        </p:tgtEl>
                                      </p:cBhvr>
                                    </p:animEffect>
                                    <p:set>
                                      <p:cBhvr>
                                        <p:cTn id="73" dur="1" fill="hold">
                                          <p:stCondLst>
                                            <p:cond delay="499"/>
                                          </p:stCondLst>
                                        </p:cTn>
                                        <p:tgtEl>
                                          <p:spTgt spid="60"/>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61"/>
                                        </p:tgtEl>
                                      </p:cBhvr>
                                    </p:animEffect>
                                    <p:set>
                                      <p:cBhvr>
                                        <p:cTn id="76" dur="1" fill="hold">
                                          <p:stCondLst>
                                            <p:cond delay="499"/>
                                          </p:stCondLst>
                                        </p:cTn>
                                        <p:tgtEl>
                                          <p:spTgt spid="61"/>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62"/>
                                        </p:tgtEl>
                                      </p:cBhvr>
                                    </p:animEffect>
                                    <p:set>
                                      <p:cBhvr>
                                        <p:cTn id="79" dur="1" fill="hold">
                                          <p:stCondLst>
                                            <p:cond delay="499"/>
                                          </p:stCondLst>
                                        </p:cTn>
                                        <p:tgtEl>
                                          <p:spTgt spid="62"/>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45"/>
                                        </p:tgtEl>
                                      </p:cBhvr>
                                    </p:animEffect>
                                    <p:set>
                                      <p:cBhvr>
                                        <p:cTn id="82" dur="1" fill="hold">
                                          <p:stCondLst>
                                            <p:cond delay="499"/>
                                          </p:stCondLst>
                                        </p:cTn>
                                        <p:tgtEl>
                                          <p:spTgt spid="45"/>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2"/>
                                        </p:tgtEl>
                                      </p:cBhvr>
                                    </p:animEffect>
                                    <p:set>
                                      <p:cBhvr>
                                        <p:cTn id="85" dur="1" fill="hold">
                                          <p:stCondLst>
                                            <p:cond delay="499"/>
                                          </p:stCondLst>
                                        </p:cTn>
                                        <p:tgtEl>
                                          <p:spTgt spid="32"/>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46"/>
                                        </p:tgtEl>
                                      </p:cBhvr>
                                    </p:animEffect>
                                    <p:set>
                                      <p:cBhvr>
                                        <p:cTn id="88" dur="1" fill="hold">
                                          <p:stCondLst>
                                            <p:cond delay="499"/>
                                          </p:stCondLst>
                                        </p:cTn>
                                        <p:tgtEl>
                                          <p:spTgt spid="46"/>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47"/>
                                        </p:tgtEl>
                                      </p:cBhvr>
                                    </p:animEffect>
                                    <p:set>
                                      <p:cBhvr>
                                        <p:cTn id="91" dur="1" fill="hold">
                                          <p:stCondLst>
                                            <p:cond delay="499"/>
                                          </p:stCondLst>
                                        </p:cTn>
                                        <p:tgtEl>
                                          <p:spTgt spid="47"/>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48"/>
                                        </p:tgtEl>
                                      </p:cBhvr>
                                    </p:animEffect>
                                    <p:set>
                                      <p:cBhvr>
                                        <p:cTn id="94" dur="1" fill="hold">
                                          <p:stCondLst>
                                            <p:cond delay="499"/>
                                          </p:stCondLst>
                                        </p:cTn>
                                        <p:tgtEl>
                                          <p:spTgt spid="48"/>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55"/>
                                        </p:tgtEl>
                                      </p:cBhvr>
                                    </p:animEffect>
                                    <p:set>
                                      <p:cBhvr>
                                        <p:cTn id="97" dur="1" fill="hold">
                                          <p:stCondLst>
                                            <p:cond delay="499"/>
                                          </p:stCondLst>
                                        </p:cTn>
                                        <p:tgtEl>
                                          <p:spTgt spid="55"/>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56"/>
                                        </p:tgtEl>
                                      </p:cBhvr>
                                    </p:animEffect>
                                    <p:set>
                                      <p:cBhvr>
                                        <p:cTn id="100" dur="1" fill="hold">
                                          <p:stCondLst>
                                            <p:cond delay="499"/>
                                          </p:stCondLst>
                                        </p:cTn>
                                        <p:tgtEl>
                                          <p:spTgt spid="56"/>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58"/>
                                        </p:tgtEl>
                                      </p:cBhvr>
                                    </p:animEffect>
                                    <p:set>
                                      <p:cBhvr>
                                        <p:cTn id="103" dur="1" fill="hold">
                                          <p:stCondLst>
                                            <p:cond delay="499"/>
                                          </p:stCondLst>
                                        </p:cTn>
                                        <p:tgtEl>
                                          <p:spTgt spid="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1+#ppt_w/2"/>
                                          </p:val>
                                        </p:tav>
                                        <p:tav tm="100000">
                                          <p:val>
                                            <p:strVal val="#ppt_x"/>
                                          </p:val>
                                        </p:tav>
                                      </p:tavLst>
                                    </p:anim>
                                    <p:anim calcmode="lin" valueType="num">
                                      <p:cBhvr additive="base">
                                        <p:cTn id="112" dur="500" fill="hold"/>
                                        <p:tgtEl>
                                          <p:spTgt spid="8"/>
                                        </p:tgtEl>
                                        <p:attrNameLst>
                                          <p:attrName>ppt_y</p:attrName>
                                        </p:attrNameLst>
                                      </p:cBhvr>
                                      <p:tavLst>
                                        <p:tav tm="0">
                                          <p:val>
                                            <p:strVal val="#ppt_y"/>
                                          </p:val>
                                        </p:tav>
                                        <p:tav tm="100000">
                                          <p:val>
                                            <p:strVal val="#ppt_y"/>
                                          </p:val>
                                        </p:tav>
                                      </p:tavLst>
                                    </p:anim>
                                  </p:childTnLst>
                                </p:cTn>
                              </p:par>
                              <p:par>
                                <p:cTn id="113" presetID="2" presetClass="entr" presetSubtype="2"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1+#ppt_w/2"/>
                                          </p:val>
                                        </p:tav>
                                        <p:tav tm="100000">
                                          <p:val>
                                            <p:strVal val="#ppt_x"/>
                                          </p:val>
                                        </p:tav>
                                      </p:tavLst>
                                    </p:anim>
                                    <p:anim calcmode="lin" valueType="num">
                                      <p:cBhvr additive="base">
                                        <p:cTn id="116" dur="500" fill="hold"/>
                                        <p:tgtEl>
                                          <p:spTgt spid="1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1+#ppt_w/2"/>
                                          </p:val>
                                        </p:tav>
                                        <p:tav tm="100000">
                                          <p:val>
                                            <p:strVal val="#ppt_x"/>
                                          </p:val>
                                        </p:tav>
                                      </p:tavLst>
                                    </p:anim>
                                    <p:anim calcmode="lin" valueType="num">
                                      <p:cBhvr additive="base">
                                        <p:cTn id="120" dur="500" fill="hold"/>
                                        <p:tgtEl>
                                          <p:spTgt spid="2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1+#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1+#ppt_w/2"/>
                                          </p:val>
                                        </p:tav>
                                        <p:tav tm="100000">
                                          <p:val>
                                            <p:strVal val="#ppt_x"/>
                                          </p:val>
                                        </p:tav>
                                      </p:tavLst>
                                    </p:anim>
                                    <p:anim calcmode="lin" valueType="num">
                                      <p:cBhvr additive="base">
                                        <p:cTn id="128" dur="500" fill="hold"/>
                                        <p:tgtEl>
                                          <p:spTgt spid="27"/>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additive="base">
                                        <p:cTn id="131" dur="500" fill="hold"/>
                                        <p:tgtEl>
                                          <p:spTgt spid="28"/>
                                        </p:tgtEl>
                                        <p:attrNameLst>
                                          <p:attrName>ppt_x</p:attrName>
                                        </p:attrNameLst>
                                      </p:cBhvr>
                                      <p:tavLst>
                                        <p:tav tm="0">
                                          <p:val>
                                            <p:strVal val="1+#ppt_w/2"/>
                                          </p:val>
                                        </p:tav>
                                        <p:tav tm="100000">
                                          <p:val>
                                            <p:strVal val="#ppt_x"/>
                                          </p:val>
                                        </p:tav>
                                      </p:tavLst>
                                    </p:anim>
                                    <p:anim calcmode="lin" valueType="num">
                                      <p:cBhvr additive="base">
                                        <p:cTn id="132" dur="500" fill="hold"/>
                                        <p:tgtEl>
                                          <p:spTgt spid="28"/>
                                        </p:tgtEl>
                                        <p:attrNameLst>
                                          <p:attrName>ppt_y</p:attrName>
                                        </p:attrNameLst>
                                      </p:cBhvr>
                                      <p:tavLst>
                                        <p:tav tm="0">
                                          <p:val>
                                            <p:strVal val="#ppt_y"/>
                                          </p:val>
                                        </p:tav>
                                        <p:tav tm="100000">
                                          <p:val>
                                            <p:strVal val="#ppt_y"/>
                                          </p:val>
                                        </p:tav>
                                      </p:tavLst>
                                    </p:anim>
                                  </p:childTnLst>
                                </p:cTn>
                              </p:par>
                              <p:par>
                                <p:cTn id="133" presetID="0" presetClass="path" presetSubtype="0" accel="50000" decel="50000" fill="hold" nodeType="withEffect">
                                  <p:stCondLst>
                                    <p:cond delay="0"/>
                                  </p:stCondLst>
                                  <p:childTnLst>
                                    <p:animMotion origin="layout" path="M 2.89175E-6 -2.61855E-6 L 0.13638 -0.08651 " pathEditMode="relative" ptsTypes="AA">
                                      <p:cBhvr>
                                        <p:cTn id="134" dur="1000" fill="hold"/>
                                        <p:tgtEl>
                                          <p:spTgt spid="22"/>
                                        </p:tgtEl>
                                        <p:attrNameLst>
                                          <p:attrName>ppt_x</p:attrName>
                                          <p:attrName>ppt_y</p:attrName>
                                        </p:attrNameLst>
                                      </p:cBhvr>
                                    </p:animMotion>
                                  </p:childTnLst>
                                </p:cTn>
                              </p:par>
                              <p:par>
                                <p:cTn id="135" presetID="2" presetClass="entr" presetSubtype="2"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anim calcmode="lin" valueType="num">
                                      <p:cBhvr additive="base">
                                        <p:cTn id="137" dur="500" fill="hold"/>
                                        <p:tgtEl>
                                          <p:spTgt spid="68"/>
                                        </p:tgtEl>
                                        <p:attrNameLst>
                                          <p:attrName>ppt_x</p:attrName>
                                        </p:attrNameLst>
                                      </p:cBhvr>
                                      <p:tavLst>
                                        <p:tav tm="0">
                                          <p:val>
                                            <p:strVal val="1+#ppt_w/2"/>
                                          </p:val>
                                        </p:tav>
                                        <p:tav tm="100000">
                                          <p:val>
                                            <p:strVal val="#ppt_x"/>
                                          </p:val>
                                        </p:tav>
                                      </p:tavLst>
                                    </p:anim>
                                    <p:anim calcmode="lin" valueType="num">
                                      <p:cBhvr additive="base">
                                        <p:cTn id="138" dur="500" fill="hold"/>
                                        <p:tgtEl>
                                          <p:spTgt spid="68"/>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anim calcmode="lin" valueType="num">
                                      <p:cBhvr additive="base">
                                        <p:cTn id="141" dur="500" fill="hold"/>
                                        <p:tgtEl>
                                          <p:spTgt spid="69"/>
                                        </p:tgtEl>
                                        <p:attrNameLst>
                                          <p:attrName>ppt_x</p:attrName>
                                        </p:attrNameLst>
                                      </p:cBhvr>
                                      <p:tavLst>
                                        <p:tav tm="0">
                                          <p:val>
                                            <p:strVal val="1+#ppt_w/2"/>
                                          </p:val>
                                        </p:tav>
                                        <p:tav tm="100000">
                                          <p:val>
                                            <p:strVal val="#ppt_x"/>
                                          </p:val>
                                        </p:tav>
                                      </p:tavLst>
                                    </p:anim>
                                    <p:anim calcmode="lin" valueType="num">
                                      <p:cBhvr additive="base">
                                        <p:cTn id="142" dur="500" fill="hold"/>
                                        <p:tgtEl>
                                          <p:spTgt spid="69"/>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additive="base">
                                        <p:cTn id="145" dur="500" fill="hold"/>
                                        <p:tgtEl>
                                          <p:spTgt spid="70"/>
                                        </p:tgtEl>
                                        <p:attrNameLst>
                                          <p:attrName>ppt_x</p:attrName>
                                        </p:attrNameLst>
                                      </p:cBhvr>
                                      <p:tavLst>
                                        <p:tav tm="0">
                                          <p:val>
                                            <p:strVal val="1+#ppt_w/2"/>
                                          </p:val>
                                        </p:tav>
                                        <p:tav tm="100000">
                                          <p:val>
                                            <p:strVal val="#ppt_x"/>
                                          </p:val>
                                        </p:tav>
                                      </p:tavLst>
                                    </p:anim>
                                    <p:anim calcmode="lin" valueType="num">
                                      <p:cBhvr additive="base">
                                        <p:cTn id="146" dur="500" fill="hold"/>
                                        <p:tgtEl>
                                          <p:spTgt spid="70"/>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anim calcmode="lin" valueType="num">
                                      <p:cBhvr additive="base">
                                        <p:cTn id="149" dur="500" fill="hold"/>
                                        <p:tgtEl>
                                          <p:spTgt spid="71"/>
                                        </p:tgtEl>
                                        <p:attrNameLst>
                                          <p:attrName>ppt_x</p:attrName>
                                        </p:attrNameLst>
                                      </p:cBhvr>
                                      <p:tavLst>
                                        <p:tav tm="0">
                                          <p:val>
                                            <p:strVal val="1+#ppt_w/2"/>
                                          </p:val>
                                        </p:tav>
                                        <p:tav tm="100000">
                                          <p:val>
                                            <p:strVal val="#ppt_x"/>
                                          </p:val>
                                        </p:tav>
                                      </p:tavLst>
                                    </p:anim>
                                    <p:anim calcmode="lin" valueType="num">
                                      <p:cBhvr additive="base">
                                        <p:cTn id="150"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dissolve">
                                      <p:cBhvr>
                                        <p:cTn id="155" dur="500"/>
                                        <p:tgtEl>
                                          <p:spTgt spid="5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dissolve">
                                      <p:cBhvr>
                                        <p:cTn id="1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2" grpId="0" animBg="1"/>
      <p:bldP spid="42" grpId="1" animBg="1"/>
      <p:bldP spid="44" grpId="0" animBg="1"/>
      <p:bldP spid="44" grpId="1" animBg="1"/>
      <p:bldP spid="45" grpId="0" animBg="1"/>
      <p:bldP spid="45" grpId="1" animBg="1"/>
      <p:bldP spid="46" grpId="0"/>
      <p:bldP spid="46" grpId="1"/>
      <p:bldP spid="47" grpId="0" animBg="1"/>
      <p:bldP spid="47" grpId="1" animBg="1"/>
      <p:bldP spid="48" grpId="0"/>
      <p:bldP spid="48" grpId="1"/>
      <p:bldP spid="53" grpId="0" animBg="1"/>
      <p:bldP spid="54" grpId="0" animBg="1"/>
      <p:bldP spid="32" grpId="0" animBg="1"/>
      <p:bldP spid="32" grpId="1" animBg="1"/>
      <p:bldP spid="68" grpId="0" animBg="1"/>
      <p:bldP spid="69" grpId="0" animBg="1"/>
      <p:bldP spid="70" grpId="0" animBg="1"/>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189113"/>
          </a:xfrm>
        </p:spPr>
        <p:txBody>
          <a:bodyPr/>
          <a:lstStyle/>
          <a:p>
            <a:r>
              <a:rPr lang="en-US" sz="3600" dirty="0" smtClean="0"/>
              <a:t>Powered by SQL Database</a:t>
            </a:r>
          </a:p>
          <a:p>
            <a:r>
              <a:rPr lang="en-US" sz="3600" dirty="0" smtClean="0"/>
              <a:t>Same DB – Multiple Mobile Services</a:t>
            </a: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AppX.</a:t>
            </a:r>
            <a:r>
              <a:rPr lang="en-US" sz="3600" spc="-71" dirty="0" err="1" smtClean="0">
                <a:gradFill>
                  <a:gsLst>
                    <a:gs pos="2917">
                      <a:schemeClr val="tx1"/>
                    </a:gs>
                    <a:gs pos="30000">
                      <a:schemeClr val="tx1"/>
                    </a:gs>
                  </a:gsLst>
                  <a:lin ang="5400000" scaled="0"/>
                </a:gradFill>
              </a:rPr>
              <a:t>Todoitem</a:t>
            </a:r>
            <a:endParaRPr lang="en-US" sz="3600" spc="-71" dirty="0">
              <a:gradFill>
                <a:gsLst>
                  <a:gs pos="2917">
                    <a:schemeClr val="tx1"/>
                  </a:gs>
                  <a:gs pos="30000">
                    <a:schemeClr val="tx1"/>
                  </a:gs>
                </a:gsLst>
                <a:lin ang="5400000" scaled="0"/>
              </a:gradFill>
            </a:endParaRP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AppY.</a:t>
            </a:r>
            <a:r>
              <a:rPr lang="en-US" sz="3600" spc="-71" dirty="0" err="1" smtClean="0">
                <a:gradFill>
                  <a:gsLst>
                    <a:gs pos="2917">
                      <a:schemeClr val="tx1"/>
                    </a:gs>
                    <a:gs pos="30000">
                      <a:schemeClr val="tx1"/>
                    </a:gs>
                  </a:gsLst>
                  <a:lin ang="5400000" scaled="0"/>
                </a:gradFill>
              </a:rPr>
              <a:t>Todoitem</a:t>
            </a:r>
            <a:endParaRPr lang="en-US" sz="3600" dirty="0" smtClean="0"/>
          </a:p>
          <a:p>
            <a:r>
              <a:rPr lang="en-US" sz="3600" dirty="0" smtClean="0"/>
              <a:t>Data management in</a:t>
            </a:r>
          </a:p>
          <a:p>
            <a:r>
              <a:rPr lang="en-US" sz="3200" dirty="0" smtClean="0">
                <a:solidFill>
                  <a:srgbClr val="292929"/>
                </a:solidFill>
              </a:rPr>
              <a:t>	Windows Azure Portal</a:t>
            </a:r>
          </a:p>
          <a:p>
            <a:r>
              <a:rPr lang="en-US" sz="3200" dirty="0" smtClean="0">
                <a:solidFill>
                  <a:srgbClr val="292929"/>
                </a:solidFill>
              </a:rPr>
              <a:t>	SQL Portal, SQL Management Studio</a:t>
            </a:r>
          </a:p>
          <a:p>
            <a:r>
              <a:rPr lang="en-US" sz="3200" dirty="0" smtClean="0">
                <a:solidFill>
                  <a:srgbClr val="292929"/>
                </a:solidFill>
              </a:rPr>
              <a:t>	REST API</a:t>
            </a:r>
          </a:p>
          <a:p>
            <a:r>
              <a:rPr lang="en-US" sz="3200" dirty="0" smtClean="0">
                <a:solidFill>
                  <a:srgbClr val="292929"/>
                </a:solidFill>
              </a:rPr>
              <a:t>	CLI Tools</a:t>
            </a:r>
            <a:endParaRPr lang="en-US" sz="3200"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Tree>
    <p:extLst>
      <p:ext uri="{BB962C8B-B14F-4D97-AF65-F5344CB8AC3E}">
        <p14:creationId xmlns:p14="http://schemas.microsoft.com/office/powerpoint/2010/main" val="159010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22098</TotalTime>
  <Words>4206</Words>
  <Application>Microsoft Office PowerPoint</Application>
  <PresentationFormat>Custom</PresentationFormat>
  <Paragraphs>790</Paragraphs>
  <Slides>32</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32</vt:i4>
      </vt:variant>
    </vt:vector>
  </HeadingPairs>
  <TitlesOfParts>
    <vt:vector size="43" baseType="lpstr">
      <vt:lpstr>メイリオ</vt:lpstr>
      <vt:lpstr>Arial</vt:lpstr>
      <vt:lpstr>Calibri</vt:lpstr>
      <vt:lpstr>Consolas</vt:lpstr>
      <vt:lpstr>Segoe UI</vt:lpstr>
      <vt:lpstr>Segoe UI Light</vt:lpstr>
      <vt:lpstr>Segoe UI Semibold</vt:lpstr>
      <vt:lpstr>Times New Roman</vt:lpstr>
      <vt:lpstr>MS1444_Windows Azure Template 16x9_r08a</vt:lpstr>
      <vt:lpstr>White with Consolas font for code slides</vt:lpstr>
      <vt:lpstr>1_White with Consolas font for code slides</vt:lpstr>
      <vt:lpstr>Building Windows Phone Apps with Mobile Services</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 Lifecycle Overview</vt:lpstr>
      <vt:lpstr>Push Notifications</vt:lpstr>
      <vt:lpstr>PowerPoint Presentation</vt:lpstr>
      <vt:lpstr>Auth*</vt:lpstr>
      <vt:lpstr>The User object</vt:lpstr>
      <vt:lpstr>PowerPoint Presentation</vt:lpstr>
      <vt:lpstr>Custom API</vt:lpstr>
      <vt:lpstr>Using the Scheduler</vt:lpstr>
      <vt:lpstr>Script Source Control</vt:lpstr>
      <vt:lpstr>PowerPoint Presentation</vt:lpstr>
      <vt:lpstr>Command Line Tools</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API Authorization</vt:lpstr>
      <vt:lpstr>Authenticated Users</vt:lpstr>
      <vt:lpstr>OAuth Authentication Flow</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Nick Harris</cp:lastModifiedBy>
  <cp:revision>654</cp:revision>
  <cp:lastPrinted>2011-12-06T05:57:58Z</cp:lastPrinted>
  <dcterms:created xsi:type="dcterms:W3CDTF">2011-03-29T16:07:22Z</dcterms:created>
  <dcterms:modified xsi:type="dcterms:W3CDTF">2013-08-29T21:27:53Z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