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51.xml" ContentType="application/vnd.openxmlformats-officedocument.presentationml.tags+xml"/>
  <Override PartName="/ppt/notesSlides/notesSlide57.xml" ContentType="application/vnd.openxmlformats-officedocument.presentationml.notesSlide+xml"/>
  <Override PartName="/ppt/tags/tag52.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64.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132"/>
  </p:notesMasterIdLst>
  <p:handoutMasterIdLst>
    <p:handoutMasterId r:id="rId133"/>
  </p:handoutMasterIdLst>
  <p:sldIdLst>
    <p:sldId id="330" r:id="rId6"/>
    <p:sldId id="792" r:id="rId7"/>
    <p:sldId id="801" r:id="rId8"/>
    <p:sldId id="648" r:id="rId9"/>
    <p:sldId id="650" r:id="rId10"/>
    <p:sldId id="793" r:id="rId11"/>
    <p:sldId id="794" r:id="rId12"/>
    <p:sldId id="654" r:id="rId13"/>
    <p:sldId id="651" r:id="rId14"/>
    <p:sldId id="387" r:id="rId15"/>
    <p:sldId id="678" r:id="rId16"/>
    <p:sldId id="655" r:id="rId17"/>
    <p:sldId id="656" r:id="rId18"/>
    <p:sldId id="657" r:id="rId19"/>
    <p:sldId id="658" r:id="rId20"/>
    <p:sldId id="679" r:id="rId21"/>
    <p:sldId id="660" r:id="rId22"/>
    <p:sldId id="774" r:id="rId23"/>
    <p:sldId id="680" r:id="rId24"/>
    <p:sldId id="684" r:id="rId25"/>
    <p:sldId id="691" r:id="rId26"/>
    <p:sldId id="685" r:id="rId27"/>
    <p:sldId id="805" r:id="rId28"/>
    <p:sldId id="807" r:id="rId29"/>
    <p:sldId id="806" r:id="rId30"/>
    <p:sldId id="802" r:id="rId31"/>
    <p:sldId id="803" r:id="rId32"/>
    <p:sldId id="804" r:id="rId33"/>
    <p:sldId id="664" r:id="rId34"/>
    <p:sldId id="686" r:id="rId35"/>
    <p:sldId id="672" r:id="rId36"/>
    <p:sldId id="733" r:id="rId37"/>
    <p:sldId id="687" r:id="rId38"/>
    <p:sldId id="739" r:id="rId39"/>
    <p:sldId id="740" r:id="rId40"/>
    <p:sldId id="741" r:id="rId41"/>
    <p:sldId id="743" r:id="rId42"/>
    <p:sldId id="744" r:id="rId43"/>
    <p:sldId id="745" r:id="rId44"/>
    <p:sldId id="830" r:id="rId45"/>
    <p:sldId id="831" r:id="rId46"/>
    <p:sldId id="832" r:id="rId47"/>
    <p:sldId id="688" r:id="rId48"/>
    <p:sldId id="709" r:id="rId49"/>
    <p:sldId id="682" r:id="rId50"/>
    <p:sldId id="708" r:id="rId51"/>
    <p:sldId id="696" r:id="rId52"/>
    <p:sldId id="711" r:id="rId53"/>
    <p:sldId id="695" r:id="rId54"/>
    <p:sldId id="710" r:id="rId55"/>
    <p:sldId id="713" r:id="rId56"/>
    <p:sldId id="693" r:id="rId57"/>
    <p:sldId id="692" r:id="rId58"/>
    <p:sldId id="694" r:id="rId59"/>
    <p:sldId id="795" r:id="rId60"/>
    <p:sldId id="808" r:id="rId61"/>
    <p:sldId id="697" r:id="rId62"/>
    <p:sldId id="809" r:id="rId63"/>
    <p:sldId id="683" r:id="rId64"/>
    <p:sldId id="768" r:id="rId65"/>
    <p:sldId id="769" r:id="rId66"/>
    <p:sldId id="712" r:id="rId67"/>
    <p:sldId id="698" r:id="rId68"/>
    <p:sldId id="714" r:id="rId69"/>
    <p:sldId id="715" r:id="rId70"/>
    <p:sldId id="699" r:id="rId71"/>
    <p:sldId id="716" r:id="rId72"/>
    <p:sldId id="717" r:id="rId73"/>
    <p:sldId id="705" r:id="rId74"/>
    <p:sldId id="718" r:id="rId75"/>
    <p:sldId id="720" r:id="rId76"/>
    <p:sldId id="703" r:id="rId77"/>
    <p:sldId id="724" r:id="rId78"/>
    <p:sldId id="722" r:id="rId79"/>
    <p:sldId id="723" r:id="rId80"/>
    <p:sldId id="707" r:id="rId81"/>
    <p:sldId id="726" r:id="rId82"/>
    <p:sldId id="725" r:id="rId83"/>
    <p:sldId id="727" r:id="rId84"/>
    <p:sldId id="728" r:id="rId85"/>
    <p:sldId id="729" r:id="rId86"/>
    <p:sldId id="730" r:id="rId87"/>
    <p:sldId id="731" r:id="rId88"/>
    <p:sldId id="732" r:id="rId89"/>
    <p:sldId id="810" r:id="rId90"/>
    <p:sldId id="811" r:id="rId91"/>
    <p:sldId id="818" r:id="rId92"/>
    <p:sldId id="829" r:id="rId93"/>
    <p:sldId id="819" r:id="rId94"/>
    <p:sldId id="820" r:id="rId95"/>
    <p:sldId id="821" r:id="rId96"/>
    <p:sldId id="822" r:id="rId97"/>
    <p:sldId id="823" r:id="rId98"/>
    <p:sldId id="824" r:id="rId99"/>
    <p:sldId id="825" r:id="rId100"/>
    <p:sldId id="826" r:id="rId101"/>
    <p:sldId id="827" r:id="rId102"/>
    <p:sldId id="828" r:id="rId103"/>
    <p:sldId id="813" r:id="rId104"/>
    <p:sldId id="814" r:id="rId105"/>
    <p:sldId id="816" r:id="rId106"/>
    <p:sldId id="817" r:id="rId107"/>
    <p:sldId id="748" r:id="rId108"/>
    <p:sldId id="749" r:id="rId109"/>
    <p:sldId id="750" r:id="rId110"/>
    <p:sldId id="756" r:id="rId111"/>
    <p:sldId id="752" r:id="rId112"/>
    <p:sldId id="753" r:id="rId113"/>
    <p:sldId id="754" r:id="rId114"/>
    <p:sldId id="755" r:id="rId115"/>
    <p:sldId id="777" r:id="rId116"/>
    <p:sldId id="778" r:id="rId117"/>
    <p:sldId id="779" r:id="rId118"/>
    <p:sldId id="758" r:id="rId119"/>
    <p:sldId id="757" r:id="rId120"/>
    <p:sldId id="775" r:id="rId121"/>
    <p:sldId id="776" r:id="rId122"/>
    <p:sldId id="799" r:id="rId123"/>
    <p:sldId id="797" r:id="rId124"/>
    <p:sldId id="798" r:id="rId125"/>
    <p:sldId id="759" r:id="rId126"/>
    <p:sldId id="796" r:id="rId127"/>
    <p:sldId id="791" r:id="rId128"/>
    <p:sldId id="747" r:id="rId129"/>
    <p:sldId id="613" r:id="rId130"/>
    <p:sldId id="614" r:id="rId131"/>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792"/>
            <p14:sldId id="801"/>
            <p14:sldId id="648"/>
            <p14:sldId id="650"/>
            <p14:sldId id="793"/>
            <p14:sldId id="794"/>
            <p14:sldId id="654"/>
            <p14:sldId id="651"/>
            <p14:sldId id="387"/>
            <p14:sldId id="678"/>
            <p14:sldId id="655"/>
            <p14:sldId id="656"/>
            <p14:sldId id="657"/>
            <p14:sldId id="658"/>
            <p14:sldId id="679"/>
            <p14:sldId id="660"/>
            <p14:sldId id="774"/>
            <p14:sldId id="680"/>
            <p14:sldId id="684"/>
            <p14:sldId id="691"/>
            <p14:sldId id="685"/>
            <p14:sldId id="805"/>
            <p14:sldId id="807"/>
            <p14:sldId id="806"/>
            <p14:sldId id="802"/>
            <p14:sldId id="803"/>
            <p14:sldId id="804"/>
            <p14:sldId id="664"/>
            <p14:sldId id="686"/>
            <p14:sldId id="672"/>
            <p14:sldId id="733"/>
            <p14:sldId id="687"/>
            <p14:sldId id="739"/>
            <p14:sldId id="740"/>
            <p14:sldId id="741"/>
            <p14:sldId id="743"/>
            <p14:sldId id="744"/>
            <p14:sldId id="745"/>
            <p14:sldId id="830"/>
            <p14:sldId id="831"/>
            <p14:sldId id="832"/>
            <p14:sldId id="688"/>
            <p14:sldId id="709"/>
            <p14:sldId id="682"/>
            <p14:sldId id="708"/>
            <p14:sldId id="696"/>
            <p14:sldId id="711"/>
            <p14:sldId id="695"/>
            <p14:sldId id="710"/>
            <p14:sldId id="713"/>
            <p14:sldId id="693"/>
            <p14:sldId id="692"/>
            <p14:sldId id="694"/>
            <p14:sldId id="795"/>
            <p14:sldId id="808"/>
            <p14:sldId id="697"/>
            <p14:sldId id="809"/>
            <p14:sldId id="683"/>
            <p14:sldId id="768"/>
            <p14:sldId id="769"/>
            <p14:sldId id="712"/>
            <p14:sldId id="698"/>
            <p14:sldId id="714"/>
            <p14:sldId id="715"/>
            <p14:sldId id="699"/>
            <p14:sldId id="716"/>
            <p14:sldId id="717"/>
            <p14:sldId id="705"/>
            <p14:sldId id="718"/>
            <p14:sldId id="720"/>
            <p14:sldId id="703"/>
            <p14:sldId id="724"/>
            <p14:sldId id="722"/>
            <p14:sldId id="723"/>
            <p14:sldId id="707"/>
            <p14:sldId id="726"/>
            <p14:sldId id="725"/>
            <p14:sldId id="727"/>
            <p14:sldId id="728"/>
            <p14:sldId id="729"/>
            <p14:sldId id="730"/>
            <p14:sldId id="731"/>
            <p14:sldId id="732"/>
            <p14:sldId id="810"/>
            <p14:sldId id="811"/>
            <p14:sldId id="818"/>
            <p14:sldId id="829"/>
            <p14:sldId id="819"/>
            <p14:sldId id="820"/>
            <p14:sldId id="821"/>
            <p14:sldId id="822"/>
            <p14:sldId id="823"/>
            <p14:sldId id="824"/>
            <p14:sldId id="825"/>
            <p14:sldId id="826"/>
            <p14:sldId id="827"/>
            <p14:sldId id="828"/>
            <p14:sldId id="813"/>
            <p14:sldId id="814"/>
            <p14:sldId id="816"/>
            <p14:sldId id="817"/>
            <p14:sldId id="748"/>
            <p14:sldId id="749"/>
            <p14:sldId id="750"/>
            <p14:sldId id="756"/>
            <p14:sldId id="752"/>
            <p14:sldId id="753"/>
            <p14:sldId id="754"/>
            <p14:sldId id="755"/>
            <p14:sldId id="777"/>
            <p14:sldId id="778"/>
            <p14:sldId id="779"/>
            <p14:sldId id="758"/>
            <p14:sldId id="757"/>
            <p14:sldId id="775"/>
            <p14:sldId id="776"/>
            <p14:sldId id="799"/>
            <p14:sldId id="797"/>
            <p14:sldId id="798"/>
            <p14:sldId id="759"/>
            <p14:sldId id="796"/>
            <p14:sldId id="791"/>
            <p14:sldId id="747"/>
            <p14:sldId id="613"/>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FF"/>
    <a:srgbClr val="92D050"/>
    <a:srgbClr val="3399FF"/>
    <a:srgbClr val="00AEEF"/>
    <a:srgbClr val="5BADFF"/>
    <a:srgbClr val="9A009A"/>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56" autoAdjust="0"/>
    <p:restoredTop sz="66252" autoAdjust="0"/>
  </p:normalViewPr>
  <p:slideViewPr>
    <p:cSldViewPr snapToGrid="0">
      <p:cViewPr varScale="1">
        <p:scale>
          <a:sx n="53" d="100"/>
          <a:sy n="53" d="100"/>
        </p:scale>
        <p:origin x="792" y="72"/>
      </p:cViewPr>
      <p:guideLst>
        <p:guide orient="horz" pos="2160"/>
        <p:guide orient="horz" pos="911"/>
        <p:guide orient="horz" pos="1199"/>
        <p:guide orient="horz" pos="1487"/>
        <p:guide orient="horz" pos="2729"/>
        <p:guide orient="horz" pos="4176"/>
        <p:guide pos="3839"/>
        <p:guide pos="326"/>
        <p:guide pos="7067"/>
        <p:guide pos="7355"/>
      </p:guideLst>
    </p:cSldViewPr>
  </p:slideViewPr>
  <p:outlineViewPr>
    <p:cViewPr>
      <p:scale>
        <a:sx n="33" d="100"/>
        <a:sy n="33" d="100"/>
      </p:scale>
      <p:origin x="0" y="-1584"/>
    </p:cViewPr>
  </p:outlin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6" d="100"/>
          <a:sy n="56" d="100"/>
        </p:scale>
        <p:origin x="2826" y="7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commentAuthors" Target="commentAuthor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presProps" Target="pres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26-Dec-13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26-Dec-13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b="1" dirty="0" smtClean="0"/>
              <a:t>Key message</a:t>
            </a:r>
          </a:p>
          <a:p>
            <a:r>
              <a:rPr lang="en-US" dirty="0" smtClean="0"/>
              <a:t>Azure allows</a:t>
            </a:r>
            <a:r>
              <a:rPr lang="en-US" baseline="0" dirty="0" smtClean="0"/>
              <a:t> you to automate everything because it is exposed as a </a:t>
            </a:r>
            <a:r>
              <a:rPr lang="en-US" b="1" baseline="0" dirty="0" smtClean="0"/>
              <a:t>stateless REST API</a:t>
            </a:r>
            <a:r>
              <a:rPr lang="en-US" baseline="0" dirty="0" smtClean="0"/>
              <a:t>.</a:t>
            </a:r>
            <a:endParaRPr lang="en-US" dirty="0" smtClean="0"/>
          </a:p>
          <a:p>
            <a:r>
              <a:rPr lang="en-US" dirty="0" smtClean="0"/>
              <a:t>It is really </a:t>
            </a:r>
            <a:r>
              <a:rPr lang="en-US" b="1" dirty="0" smtClean="0"/>
              <a:t>simple</a:t>
            </a:r>
            <a:r>
              <a:rPr lang="en-US" dirty="0" smtClean="0"/>
              <a:t> to automate Azure using </a:t>
            </a:r>
            <a:r>
              <a:rPr lang="en-US" baseline="0" dirty="0" smtClean="0"/>
              <a:t>scripts for PowerShell and Node.js CLI.</a:t>
            </a:r>
          </a:p>
          <a:p>
            <a:r>
              <a:rPr lang="en-US" baseline="0" noProof="0" dirty="0" smtClean="0"/>
              <a:t>Less steps to remember -&gt; </a:t>
            </a:r>
            <a:r>
              <a:rPr lang="en-US" b="1" baseline="0" noProof="0" dirty="0" smtClean="0"/>
              <a:t>less mistakes</a:t>
            </a:r>
            <a:r>
              <a:rPr lang="en-US" baseline="0" noProof="0" dirty="0" smtClean="0"/>
              <a:t>.</a:t>
            </a:r>
            <a:endParaRPr lang="en-US" noProof="0" dirty="0" smtClean="0"/>
          </a:p>
          <a:p>
            <a:endParaRPr lang="en-US" dirty="0" smtClean="0"/>
          </a:p>
          <a:p>
            <a:r>
              <a:rPr lang="en-US" b="1" dirty="0" smtClean="0"/>
              <a:t>Demo flow</a:t>
            </a:r>
            <a:endParaRPr lang="en-US" b="1" baseline="0" dirty="0" smtClean="0"/>
          </a:p>
          <a:p>
            <a:pPr marL="285750" indent="-285750">
              <a:buFont typeface="Arial" panose="020B0604020202020204" pitchFamily="34" charset="0"/>
              <a:buChar char="•"/>
            </a:pPr>
            <a:r>
              <a:rPr lang="en-US" baseline="0" dirty="0" smtClean="0"/>
              <a:t>Show what you can do with </a:t>
            </a:r>
            <a:r>
              <a:rPr lang="en-US" b="1" baseline="0" dirty="0" smtClean="0"/>
              <a:t>WA portal</a:t>
            </a:r>
            <a:r>
              <a:rPr lang="en-US" baseline="0" dirty="0" smtClean="0"/>
              <a:t>.</a:t>
            </a:r>
          </a:p>
          <a:p>
            <a:pPr marL="285750" indent="-285750">
              <a:buFont typeface="Arial" panose="020B0604020202020204" pitchFamily="34" charset="0"/>
              <a:buChar char="•"/>
            </a:pPr>
            <a:r>
              <a:rPr lang="en-US" baseline="0" dirty="0" smtClean="0"/>
              <a:t>Explain how Azure API </a:t>
            </a:r>
            <a:r>
              <a:rPr lang="en-US" b="1" baseline="0" dirty="0" smtClean="0"/>
              <a:t>eases automation</a:t>
            </a:r>
            <a:r>
              <a:rPr lang="en-US" baseline="0" dirty="0" smtClean="0"/>
              <a:t>, through plain HTTP requests or the higher-level PowerShell scripts and Node.js CLI.</a:t>
            </a:r>
          </a:p>
          <a:p>
            <a:pPr marL="285750" indent="-285750">
              <a:buFont typeface="Arial" panose="020B0604020202020204" pitchFamily="34" charset="0"/>
              <a:buChar char="•"/>
            </a:pPr>
            <a:r>
              <a:rPr lang="en-US" baseline="0" dirty="0" smtClean="0"/>
              <a:t>Make a quick </a:t>
            </a:r>
            <a:r>
              <a:rPr lang="en-US" b="1" baseline="0" dirty="0" smtClean="0"/>
              <a:t>overview</a:t>
            </a:r>
            <a:r>
              <a:rPr lang="en-US" baseline="0" dirty="0" smtClean="0"/>
              <a:t> of the PowerShell </a:t>
            </a:r>
            <a:r>
              <a:rPr lang="en-US" b="1" baseline="0" dirty="0" smtClean="0"/>
              <a:t>script</a:t>
            </a:r>
            <a:r>
              <a:rPr lang="en-US" baseline="0" dirty="0" smtClean="0"/>
              <a:t> you’ll use for deploying </a:t>
            </a:r>
            <a:r>
              <a:rPr lang="en-US" baseline="0" dirty="0" err="1" smtClean="0"/>
              <a:t>AutomatedHelloWorld</a:t>
            </a:r>
            <a:r>
              <a:rPr lang="en-US" baseline="0" dirty="0" smtClean="0"/>
              <a:t> app.</a:t>
            </a:r>
          </a:p>
          <a:p>
            <a:pPr marL="285750" indent="-285750">
              <a:buFont typeface="Arial" panose="020B0604020202020204" pitchFamily="34" charset="0"/>
              <a:buChar char="•"/>
            </a:pPr>
            <a:r>
              <a:rPr lang="es-AR" baseline="0" dirty="0" smtClean="0"/>
              <a:t>Show </a:t>
            </a:r>
            <a:r>
              <a:rPr lang="en-US" baseline="0" noProof="0" dirty="0" smtClean="0"/>
              <a:t>how you can programmatically change your </a:t>
            </a:r>
            <a:r>
              <a:rPr lang="en-US" b="1" baseline="0" noProof="0" dirty="0" smtClean="0"/>
              <a:t>connection strings</a:t>
            </a:r>
            <a:r>
              <a:rPr lang="en-US" b="0" baseline="0" noProof="0" dirty="0" smtClean="0"/>
              <a:t> or other configurations </a:t>
            </a:r>
            <a:r>
              <a:rPr lang="en-US" baseline="0" noProof="0" dirty="0" smtClean="0"/>
              <a:t>when you deploy</a:t>
            </a:r>
            <a:r>
              <a:rPr lang="es-AR" baseline="0" dirty="0" smtClean="0"/>
              <a:t>.</a:t>
            </a:r>
            <a:endParaRPr lang="en-US" sz="1800" baseline="0" dirty="0" smtClean="0">
              <a:solidFill>
                <a:srgbClr val="FF0000"/>
              </a:solidFill>
            </a:endParaRPr>
          </a:p>
          <a:p>
            <a:pPr marL="285750" indent="-285750">
              <a:buFont typeface="Arial" panose="020B0604020202020204" pitchFamily="34" charset="0"/>
              <a:buChar char="•"/>
            </a:pPr>
            <a:r>
              <a:rPr lang="en-US" baseline="0" dirty="0" smtClean="0"/>
              <a:t>Show </a:t>
            </a:r>
            <a:r>
              <a:rPr lang="en-US" b="1" baseline="0" dirty="0" err="1" smtClean="0"/>
              <a:t>scriptcenter</a:t>
            </a:r>
            <a:r>
              <a:rPr lang="en-US" baseline="0" dirty="0" smtClean="0"/>
              <a:t>, a site where you have templates to base your own scripts on.</a:t>
            </a:r>
          </a:p>
          <a:p>
            <a:pPr marL="285750" indent="-285750">
              <a:buFont typeface="Arial" panose="020B0604020202020204" pitchFamily="34" charset="0"/>
              <a:buChar char="•"/>
            </a:pPr>
            <a:r>
              <a:rPr lang="en-US" baseline="0" noProof="0" dirty="0" smtClean="0"/>
              <a:t>Make a </a:t>
            </a:r>
            <a:r>
              <a:rPr lang="en-US" b="1" baseline="0" noProof="0" dirty="0" smtClean="0"/>
              <a:t>simple change </a:t>
            </a:r>
            <a:r>
              <a:rPr lang="en-US" baseline="0" noProof="0" dirty="0" smtClean="0"/>
              <a:t>in the app, which you will use as evidence of the deployment (i.e. change the text in About page)</a:t>
            </a:r>
          </a:p>
          <a:p>
            <a:pPr marL="285750" indent="-285750">
              <a:buFont typeface="Arial" panose="020B0604020202020204" pitchFamily="34" charset="0"/>
              <a:buChar char="•"/>
            </a:pPr>
            <a:r>
              <a:rPr lang="en-US" b="1" baseline="0" dirty="0" smtClean="0"/>
              <a:t>Deploy</a:t>
            </a:r>
            <a:r>
              <a:rPr lang="en-US" baseline="0" dirty="0" smtClean="0"/>
              <a:t> </a:t>
            </a:r>
            <a:r>
              <a:rPr lang="en-US" baseline="0" dirty="0" err="1" smtClean="0"/>
              <a:t>AutomatedHelloWorld</a:t>
            </a:r>
            <a:r>
              <a:rPr lang="en-US" baseline="0" dirty="0" smtClean="0"/>
              <a:t> example from PowerShell.</a:t>
            </a:r>
          </a:p>
          <a:p>
            <a:pPr marL="285750" indent="-285750">
              <a:buFont typeface="Arial" panose="020B0604020202020204" pitchFamily="34" charset="0"/>
              <a:buChar char="•"/>
            </a:pPr>
            <a:r>
              <a:rPr lang="en-US" b="1" baseline="0" dirty="0" smtClean="0"/>
              <a:t>Show</a:t>
            </a:r>
            <a:r>
              <a:rPr lang="en-US" baseline="0" dirty="0" smtClean="0"/>
              <a:t> the page you just changed.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AR" b="1" dirty="0" smtClean="0"/>
              <a:t>Key </a:t>
            </a:r>
            <a:r>
              <a:rPr lang="es-AR" b="1" dirty="0" err="1" smtClean="0"/>
              <a:t>message</a:t>
            </a:r>
            <a:endParaRPr lang="en-US" b="1" dirty="0" smtClean="0"/>
          </a:p>
          <a:p>
            <a:r>
              <a:rPr lang="en-US" dirty="0" smtClean="0"/>
              <a:t>For decoupling</a:t>
            </a:r>
            <a:r>
              <a:rPr lang="en-US" baseline="0" dirty="0" smtClean="0"/>
              <a:t> don’t hit the database, instead </a:t>
            </a:r>
            <a:r>
              <a:rPr lang="en-US" b="1" dirty="0" smtClean="0"/>
              <a:t>queue</a:t>
            </a:r>
            <a:r>
              <a:rPr lang="en-US" b="1" baseline="0" dirty="0" smtClean="0"/>
              <a:t> messages</a:t>
            </a:r>
            <a:r>
              <a:rPr lang="en-US" baseline="0" dirty="0" smtClean="0"/>
              <a:t>.</a:t>
            </a:r>
          </a:p>
          <a:p>
            <a:r>
              <a:rPr lang="en-US" dirty="0" smtClean="0"/>
              <a:t>Then, a Queue</a:t>
            </a:r>
            <a:r>
              <a:rPr lang="en-US" baseline="0" dirty="0" smtClean="0"/>
              <a:t> Listener must </a:t>
            </a:r>
            <a:r>
              <a:rPr lang="en-US" b="1" baseline="0" dirty="0" smtClean="0"/>
              <a:t>pick up</a:t>
            </a:r>
            <a:r>
              <a:rPr lang="en-US" baseline="0" dirty="0" smtClean="0"/>
              <a:t> </a:t>
            </a:r>
            <a:r>
              <a:rPr lang="en-US" baseline="0" dirty="0" smtClean="0"/>
              <a:t>these </a:t>
            </a:r>
            <a:r>
              <a:rPr lang="en-US" baseline="0" dirty="0" smtClean="0"/>
              <a:t>messages and </a:t>
            </a:r>
            <a:r>
              <a:rPr lang="en-US" b="1" baseline="0" dirty="0" smtClean="0"/>
              <a:t>finally</a:t>
            </a:r>
            <a:r>
              <a:rPr lang="en-US" baseline="0" dirty="0" smtClean="0"/>
              <a:t> </a:t>
            </a:r>
            <a:r>
              <a:rPr lang="en-US" b="1" baseline="0" dirty="0" smtClean="0"/>
              <a:t>hit</a:t>
            </a:r>
            <a:r>
              <a:rPr lang="en-US" baseline="0" dirty="0" smtClean="0"/>
              <a:t> the database.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107</a:t>
            </a:fld>
            <a:endParaRPr lang="en-US" dirty="0"/>
          </a:p>
        </p:txBody>
      </p:sp>
    </p:spTree>
    <p:extLst>
      <p:ext uri="{BB962C8B-B14F-4D97-AF65-F5344CB8AC3E}">
        <p14:creationId xmlns:p14="http://schemas.microsoft.com/office/powerpoint/2010/main" val="233906057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108</a:t>
            </a:fld>
            <a:endParaRPr lang="en-US" dirty="0"/>
          </a:p>
        </p:txBody>
      </p:sp>
    </p:spTree>
    <p:extLst>
      <p:ext uri="{BB962C8B-B14F-4D97-AF65-F5344CB8AC3E}">
        <p14:creationId xmlns:p14="http://schemas.microsoft.com/office/powerpoint/2010/main" val="24960864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AR" b="1" dirty="0" smtClean="0"/>
              <a:t>Key </a:t>
            </a:r>
            <a:r>
              <a:rPr lang="es-AR" b="1" dirty="0" err="1" smtClean="0"/>
              <a:t>message</a:t>
            </a:r>
            <a:endParaRPr lang="en-US" b="1" dirty="0" smtClean="0"/>
          </a:p>
          <a:p>
            <a:r>
              <a:rPr lang="en-US" dirty="0" smtClean="0"/>
              <a:t>If the listener </a:t>
            </a:r>
            <a:r>
              <a:rPr lang="en-US" b="1" dirty="0" smtClean="0"/>
              <a:t>goes</a:t>
            </a:r>
            <a:r>
              <a:rPr lang="en-US" b="1" baseline="0" dirty="0" smtClean="0"/>
              <a:t> down </a:t>
            </a:r>
            <a:r>
              <a:rPr lang="en-US" baseline="0" dirty="0" smtClean="0"/>
              <a:t>or the database go down, you can still </a:t>
            </a:r>
            <a:r>
              <a:rPr lang="en-US" b="1" baseline="0" dirty="0" smtClean="0"/>
              <a:t>queue</a:t>
            </a:r>
            <a:r>
              <a:rPr lang="en-US" baseline="0" dirty="0" smtClean="0"/>
              <a:t> your messages and </a:t>
            </a:r>
            <a:r>
              <a:rPr lang="en-US" b="1" baseline="0" dirty="0" smtClean="0"/>
              <a:t>wait</a:t>
            </a:r>
            <a:r>
              <a:rPr lang="en-US" baseline="0" dirty="0" smtClean="0"/>
              <a:t> until the services go up.</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109</a:t>
            </a:fld>
            <a:endParaRPr lang="en-US" dirty="0"/>
          </a:p>
        </p:txBody>
      </p:sp>
    </p:spTree>
    <p:extLst>
      <p:ext uri="{BB962C8B-B14F-4D97-AF65-F5344CB8AC3E}">
        <p14:creationId xmlns:p14="http://schemas.microsoft.com/office/powerpoint/2010/main" val="929520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AR" b="1" dirty="0" smtClean="0"/>
              <a:t>Key </a:t>
            </a:r>
            <a:r>
              <a:rPr lang="es-AR" b="1" dirty="0" err="1" smtClean="0"/>
              <a:t>message</a:t>
            </a:r>
            <a:endParaRPr lang="en-US" b="1" dirty="0" smtClean="0"/>
          </a:p>
          <a:p>
            <a:r>
              <a:rPr lang="en-US" dirty="0" smtClean="0"/>
              <a:t>You can </a:t>
            </a:r>
            <a:r>
              <a:rPr lang="en-US" b="1" dirty="0" smtClean="0"/>
              <a:t>handle sudden load bursts</a:t>
            </a:r>
            <a:r>
              <a:rPr lang="en-US" baseline="0" dirty="0" smtClean="0"/>
              <a:t> by scaling your tiers independently.</a:t>
            </a:r>
          </a:p>
          <a:p>
            <a:r>
              <a:rPr lang="en-US" baseline="0" dirty="0" smtClean="0"/>
              <a:t>Azure has a </a:t>
            </a:r>
            <a:r>
              <a:rPr lang="en-US" b="1" baseline="0" dirty="0" smtClean="0"/>
              <a:t>Queue Length metric </a:t>
            </a:r>
            <a:r>
              <a:rPr lang="en-US" baseline="0" dirty="0" smtClean="0"/>
              <a:t>to help you </a:t>
            </a:r>
            <a:r>
              <a:rPr lang="en-US" baseline="0" dirty="0" err="1" smtClean="0"/>
              <a:t>autoscale</a:t>
            </a:r>
            <a:r>
              <a:rPr lang="en-US" baseline="0" dirty="0" smtClean="0"/>
              <a:t> based on the amount of work to do.</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110</a:t>
            </a:fld>
            <a:endParaRPr lang="en-US" dirty="0"/>
          </a:p>
        </p:txBody>
      </p:sp>
    </p:spTree>
    <p:extLst>
      <p:ext uri="{BB962C8B-B14F-4D97-AF65-F5344CB8AC3E}">
        <p14:creationId xmlns:p14="http://schemas.microsoft.com/office/powerpoint/2010/main" val="10112392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Explain</a:t>
            </a:r>
            <a:r>
              <a:rPr lang="en-US" baseline="0" dirty="0" smtClean="0"/>
              <a:t> how you would modify the application to implement Queues.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111</a:t>
            </a:fld>
            <a:endParaRPr lang="en-US" dirty="0"/>
          </a:p>
        </p:txBody>
      </p:sp>
    </p:spTree>
    <p:extLst>
      <p:ext uri="{BB962C8B-B14F-4D97-AF65-F5344CB8AC3E}">
        <p14:creationId xmlns:p14="http://schemas.microsoft.com/office/powerpoint/2010/main" val="14903905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Explain the current workflow within the </a:t>
            </a:r>
            <a:r>
              <a:rPr lang="en-US" dirty="0" err="1" smtClean="0"/>
              <a:t>FixIt</a:t>
            </a:r>
            <a:r>
              <a:rPr lang="en-US" dirty="0" smtClean="0"/>
              <a:t> app.</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112</a:t>
            </a:fld>
            <a:endParaRPr lang="en-US" dirty="0"/>
          </a:p>
        </p:txBody>
      </p:sp>
    </p:spTree>
    <p:extLst>
      <p:ext uri="{BB962C8B-B14F-4D97-AF65-F5344CB8AC3E}">
        <p14:creationId xmlns:p14="http://schemas.microsoft.com/office/powerpoint/2010/main" val="80223488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Once the issue is created, it is immediately sent to the database.</a:t>
            </a:r>
            <a:endParaRPr lang="es-AR"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113</a:t>
            </a:fld>
            <a:endParaRPr lang="en-US" dirty="0"/>
          </a:p>
        </p:txBody>
      </p:sp>
    </p:spTree>
    <p:extLst>
      <p:ext uri="{BB962C8B-B14F-4D97-AF65-F5344CB8AC3E}">
        <p14:creationId xmlns:p14="http://schemas.microsoft.com/office/powerpoint/2010/main" val="9695154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n-US" dirty="0" smtClean="0"/>
              <a:t>Before:</a:t>
            </a:r>
            <a:r>
              <a:rPr lang="en-US" baseline="0" dirty="0" smtClean="0"/>
              <a:t> </a:t>
            </a:r>
            <a:r>
              <a:rPr lang="en-US" dirty="0" smtClean="0"/>
              <a:t>This line of code makes our</a:t>
            </a:r>
            <a:r>
              <a:rPr lang="en-US" baseline="0" dirty="0" smtClean="0"/>
              <a:t> users </a:t>
            </a:r>
            <a:r>
              <a:rPr lang="en-US" b="1" baseline="0" dirty="0" smtClean="0"/>
              <a:t>await while we save </a:t>
            </a:r>
            <a:r>
              <a:rPr lang="en-US" baseline="0" dirty="0" smtClean="0"/>
              <a:t>the data to the database.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114</a:t>
            </a:fld>
            <a:endParaRPr lang="en-US" dirty="0"/>
          </a:p>
        </p:txBody>
      </p:sp>
    </p:spTree>
    <p:extLst>
      <p:ext uri="{BB962C8B-B14F-4D97-AF65-F5344CB8AC3E}">
        <p14:creationId xmlns:p14="http://schemas.microsoft.com/office/powerpoint/2010/main" val="362897117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n-US" dirty="0" smtClean="0"/>
              <a:t>After:</a:t>
            </a:r>
            <a:r>
              <a:rPr lang="en-US" baseline="0" dirty="0" smtClean="0"/>
              <a:t> </a:t>
            </a:r>
            <a:r>
              <a:rPr lang="en-US" dirty="0" smtClean="0"/>
              <a:t>When queuing</a:t>
            </a:r>
            <a:r>
              <a:rPr lang="en-US" baseline="0" dirty="0" smtClean="0"/>
              <a:t> the message</a:t>
            </a:r>
            <a:r>
              <a:rPr lang="en-US" dirty="0" smtClean="0"/>
              <a:t>, we </a:t>
            </a:r>
            <a:r>
              <a:rPr lang="en-US" b="1" dirty="0" smtClean="0"/>
              <a:t>delay</a:t>
            </a:r>
            <a:r>
              <a:rPr lang="en-US" b="1" baseline="0" dirty="0" smtClean="0"/>
              <a:t> the processing </a:t>
            </a:r>
            <a:r>
              <a:rPr lang="en-US" baseline="0" dirty="0" smtClean="0"/>
              <a:t>of the request and give a </a:t>
            </a:r>
            <a:r>
              <a:rPr lang="en-US" b="1" baseline="0" dirty="0" smtClean="0"/>
              <a:t>quick response </a:t>
            </a:r>
            <a:r>
              <a:rPr lang="en-US" baseline="0" dirty="0" smtClean="0"/>
              <a:t>to our users.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115</a:t>
            </a:fld>
            <a:endParaRPr lang="en-US" dirty="0"/>
          </a:p>
        </p:txBody>
      </p:sp>
    </p:spTree>
    <p:extLst>
      <p:ext uri="{BB962C8B-B14F-4D97-AF65-F5344CB8AC3E}">
        <p14:creationId xmlns:p14="http://schemas.microsoft.com/office/powerpoint/2010/main" val="17912697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n-US" dirty="0" smtClean="0"/>
              <a:t>You can queue</a:t>
            </a:r>
            <a:r>
              <a:rPr lang="en-US" baseline="0" dirty="0" smtClean="0"/>
              <a:t> whole objects by </a:t>
            </a:r>
            <a:r>
              <a:rPr lang="en-US" b="1" baseline="0" dirty="0" smtClean="0"/>
              <a:t>serializing</a:t>
            </a:r>
            <a:r>
              <a:rPr lang="en-US" baseline="0" dirty="0" smtClean="0"/>
              <a:t> them.</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116</a:t>
            </a:fld>
            <a:endParaRPr lang="en-US" dirty="0"/>
          </a:p>
        </p:txBody>
      </p:sp>
    </p:spTree>
    <p:extLst>
      <p:ext uri="{BB962C8B-B14F-4D97-AF65-F5344CB8AC3E}">
        <p14:creationId xmlns:p14="http://schemas.microsoft.com/office/powerpoint/2010/main" val="340703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9217115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n-US" dirty="0" smtClean="0"/>
              <a:t>It is easy</a:t>
            </a:r>
            <a:r>
              <a:rPr lang="en-US" baseline="0" dirty="0" smtClean="0"/>
              <a:t> to implement a</a:t>
            </a:r>
            <a:r>
              <a:rPr lang="en-US" dirty="0" smtClean="0"/>
              <a:t> simple </a:t>
            </a:r>
            <a:r>
              <a:rPr lang="en-US" b="1" dirty="0" smtClean="0"/>
              <a:t>backend service </a:t>
            </a:r>
            <a:r>
              <a:rPr lang="en-US" dirty="0" smtClean="0"/>
              <a:t>that processes the </a:t>
            </a:r>
            <a:r>
              <a:rPr lang="en-US" baseline="0" dirty="0" smtClean="0"/>
              <a:t>queued </a:t>
            </a:r>
            <a:r>
              <a:rPr lang="en-US" dirty="0" smtClean="0"/>
              <a:t>messages</a:t>
            </a:r>
            <a:r>
              <a:rPr lang="en-US" baseline="0" dirty="0" smtClean="0"/>
              <a:t>.</a:t>
            </a:r>
          </a:p>
          <a:p>
            <a:r>
              <a:rPr lang="en-US" baseline="0" dirty="0" smtClean="0"/>
              <a:t>Using </a:t>
            </a:r>
            <a:r>
              <a:rPr lang="en-US" baseline="0" dirty="0" err="1" smtClean="0"/>
              <a:t>Thread.Sleep</a:t>
            </a:r>
            <a:r>
              <a:rPr lang="en-US" baseline="0" dirty="0" smtClean="0"/>
              <a:t> avoids too much </a:t>
            </a:r>
            <a:r>
              <a:rPr lang="en-US" b="1" baseline="0" dirty="0" smtClean="0"/>
              <a:t>CPU consuming</a:t>
            </a:r>
            <a:r>
              <a:rPr lang="en-US" baseline="0" dirty="0" smtClean="0"/>
              <a:t>.</a:t>
            </a:r>
          </a:p>
          <a:p>
            <a:r>
              <a:rPr lang="en-US" baseline="0" dirty="0" smtClean="0"/>
              <a:t>We basically just </a:t>
            </a:r>
            <a:r>
              <a:rPr lang="en-US" b="1" baseline="0" dirty="0" smtClean="0"/>
              <a:t>decouple that one line of code </a:t>
            </a:r>
            <a:r>
              <a:rPr lang="en-US" baseline="0" dirty="0" smtClean="0"/>
              <a:t>that calls the repository and put it into a background worker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117</a:t>
            </a:fld>
            <a:endParaRPr lang="en-US" dirty="0"/>
          </a:p>
        </p:txBody>
      </p:sp>
    </p:spTree>
    <p:extLst>
      <p:ext uri="{BB962C8B-B14F-4D97-AF65-F5344CB8AC3E}">
        <p14:creationId xmlns:p14="http://schemas.microsoft.com/office/powerpoint/2010/main" val="73215082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s-AR" dirty="0" smtClean="0"/>
              <a:t>Key </a:t>
            </a:r>
            <a:r>
              <a:rPr lang="es-AR" dirty="0" err="1" smtClean="0"/>
              <a:t>benefits</a:t>
            </a:r>
            <a:r>
              <a:rPr lang="es-AR" dirty="0" smtClean="0"/>
              <a:t> of </a:t>
            </a:r>
            <a:r>
              <a:rPr lang="es-AR" baseline="0" dirty="0" err="1" smtClean="0"/>
              <a:t>decoupling</a:t>
            </a:r>
            <a:r>
              <a:rPr lang="es-AR" baseline="0" dirty="0" smtClean="0"/>
              <a:t> </a:t>
            </a:r>
            <a:r>
              <a:rPr lang="es-AR" baseline="0" dirty="0" err="1" smtClean="0"/>
              <a:t>using</a:t>
            </a:r>
            <a:r>
              <a:rPr lang="es-AR" baseline="0" dirty="0" smtClean="0"/>
              <a:t> </a:t>
            </a:r>
            <a:r>
              <a:rPr lang="es-AR" baseline="0" dirty="0" err="1" smtClean="0"/>
              <a:t>this</a:t>
            </a:r>
            <a:r>
              <a:rPr lang="es-AR" baseline="0" dirty="0" smtClean="0"/>
              <a:t> </a:t>
            </a:r>
            <a:r>
              <a:rPr lang="es-AR" baseline="0" dirty="0" err="1" smtClean="0"/>
              <a:t>pattern</a:t>
            </a:r>
            <a:r>
              <a:rPr lang="es-AR" baseline="0" dirty="0" smtClean="0"/>
              <a:t>.</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118</a:t>
            </a:fld>
            <a:endParaRPr lang="en-US" dirty="0"/>
          </a:p>
        </p:txBody>
      </p:sp>
    </p:spTree>
    <p:extLst>
      <p:ext uri="{BB962C8B-B14F-4D97-AF65-F5344CB8AC3E}">
        <p14:creationId xmlns:p14="http://schemas.microsoft.com/office/powerpoint/2010/main" val="2251502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n-US" dirty="0" smtClean="0"/>
              <a:t>How these patterns</a:t>
            </a:r>
            <a:r>
              <a:rPr lang="en-US" baseline="0" dirty="0" smtClean="0"/>
              <a:t> allow us to </a:t>
            </a:r>
            <a:r>
              <a:rPr lang="en-US" b="1" baseline="0" dirty="0" smtClean="0"/>
              <a:t>enhance our real SLAs</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119</a:t>
            </a:fld>
            <a:endParaRPr lang="en-US" dirty="0"/>
          </a:p>
        </p:txBody>
      </p:sp>
    </p:spTree>
    <p:extLst>
      <p:ext uri="{BB962C8B-B14F-4D97-AF65-F5344CB8AC3E}">
        <p14:creationId xmlns:p14="http://schemas.microsoft.com/office/powerpoint/2010/main" val="3192670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n-US" dirty="0" smtClean="0"/>
              <a:t>How to </a:t>
            </a:r>
            <a:r>
              <a:rPr lang="en-US" b="1" dirty="0" smtClean="0"/>
              <a:t>enhance even</a:t>
            </a:r>
            <a:r>
              <a:rPr lang="en-US" b="1" baseline="0" dirty="0" smtClean="0"/>
              <a:t> more </a:t>
            </a:r>
            <a:r>
              <a:rPr lang="en-US" baseline="0" dirty="0" smtClean="0"/>
              <a:t>our SLAs.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120</a:t>
            </a:fld>
            <a:endParaRPr lang="en-US" dirty="0"/>
          </a:p>
        </p:txBody>
      </p:sp>
    </p:spTree>
    <p:extLst>
      <p:ext uri="{BB962C8B-B14F-4D97-AF65-F5344CB8AC3E}">
        <p14:creationId xmlns:p14="http://schemas.microsoft.com/office/powerpoint/2010/main" val="56831611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r>
              <a:rPr lang="en-US" b="1" baseline="0" dirty="0" smtClean="0"/>
              <a:t> message</a:t>
            </a:r>
          </a:p>
          <a:p>
            <a:r>
              <a:rPr lang="en-US" b="0" baseline="0" dirty="0" smtClean="0"/>
              <a:t>Explain how to use Cloud Services to implement the pattern.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121</a:t>
            </a:fld>
            <a:endParaRPr lang="en-US" dirty="0"/>
          </a:p>
        </p:txBody>
      </p:sp>
    </p:spTree>
    <p:extLst>
      <p:ext uri="{BB962C8B-B14F-4D97-AF65-F5344CB8AC3E}">
        <p14:creationId xmlns:p14="http://schemas.microsoft.com/office/powerpoint/2010/main" val="21466125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0" dirty="0" smtClean="0"/>
              <a:t>Recap</a:t>
            </a:r>
            <a:r>
              <a:rPr lang="en-US" b="0" baseline="0" dirty="0" smtClean="0"/>
              <a:t> on the different patterns presented.</a:t>
            </a:r>
            <a:endParaRPr lang="es-AR"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122</a:t>
            </a:fld>
            <a:endParaRPr lang="en-US" dirty="0"/>
          </a:p>
        </p:txBody>
      </p:sp>
    </p:spTree>
    <p:extLst>
      <p:ext uri="{BB962C8B-B14F-4D97-AF65-F5344CB8AC3E}">
        <p14:creationId xmlns:p14="http://schemas.microsoft.com/office/powerpoint/2010/main" val="185884110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0" dirty="0" smtClean="0"/>
              <a:t>Summarize the benefits of Cloud computing as a conclusion</a:t>
            </a:r>
            <a:r>
              <a:rPr lang="en-US" b="0" baseline="0" dirty="0" smtClean="0"/>
              <a:t> of the presentation.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123</a:t>
            </a:fld>
            <a:endParaRPr lang="en-US" dirty="0"/>
          </a:p>
        </p:txBody>
      </p:sp>
    </p:spTree>
    <p:extLst>
      <p:ext uri="{BB962C8B-B14F-4D97-AF65-F5344CB8AC3E}">
        <p14:creationId xmlns:p14="http://schemas.microsoft.com/office/powerpoint/2010/main" val="117589308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noProof="0" dirty="0" smtClean="0"/>
              <a:t>Key message</a:t>
            </a:r>
          </a:p>
          <a:p>
            <a:r>
              <a:rPr lang="en-US" dirty="0" smtClean="0"/>
              <a:t>You have</a:t>
            </a:r>
            <a:r>
              <a:rPr lang="en-US" baseline="0" dirty="0" smtClean="0"/>
              <a:t> more content to learn about cloud patterns:</a:t>
            </a:r>
          </a:p>
          <a:p>
            <a:pPr marL="285750" indent="-285750">
              <a:buFont typeface="Arial" panose="020B0604020202020204" pitchFamily="34" charset="0"/>
              <a:buChar char="•"/>
            </a:pPr>
            <a:r>
              <a:rPr lang="en-US" dirty="0" smtClean="0"/>
              <a:t>25+ hours of video</a:t>
            </a:r>
          </a:p>
          <a:p>
            <a:pPr marL="285750" indent="-285750">
              <a:buFont typeface="Arial" panose="020B0604020202020204" pitchFamily="34" charset="0"/>
              <a:buChar char="•"/>
            </a:pPr>
            <a:r>
              <a:rPr lang="en-US" dirty="0" smtClean="0"/>
              <a:t>Many samples</a:t>
            </a:r>
          </a:p>
          <a:p>
            <a:pPr marL="285750" indent="-285750">
              <a:buFont typeface="Arial" panose="020B0604020202020204" pitchFamily="34" charset="0"/>
              <a:buChar char="•"/>
            </a:pPr>
            <a:r>
              <a:rPr lang="en-US" dirty="0" smtClean="0"/>
              <a:t>Books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124</a:t>
            </a:fld>
            <a:endParaRPr lang="en-US" dirty="0"/>
          </a:p>
        </p:txBody>
      </p:sp>
    </p:spTree>
    <p:extLst>
      <p:ext uri="{BB962C8B-B14F-4D97-AF65-F5344CB8AC3E}">
        <p14:creationId xmlns:p14="http://schemas.microsoft.com/office/powerpoint/2010/main" val="374071461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125</a:t>
            </a:fld>
            <a:endParaRPr lang="en-US" dirty="0"/>
          </a:p>
        </p:txBody>
      </p:sp>
    </p:spTree>
    <p:extLst>
      <p:ext uri="{BB962C8B-B14F-4D97-AF65-F5344CB8AC3E}">
        <p14:creationId xmlns:p14="http://schemas.microsoft.com/office/powerpoint/2010/main" val="333047186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126</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r>
              <a:rPr lang="en-US" b="1" baseline="0" dirty="0" smtClean="0"/>
              <a:t> message</a:t>
            </a:r>
          </a:p>
          <a:p>
            <a:pPr marL="0" lvl="0" indent="0" algn="l">
              <a:buFont typeface="Arial" panose="020B0604020202020204" pitchFamily="34" charset="0"/>
              <a:buNone/>
            </a:pPr>
            <a:r>
              <a:rPr lang="en-US" i="0" dirty="0" smtClean="0"/>
              <a:t>Use</a:t>
            </a:r>
            <a:r>
              <a:rPr lang="en-US" i="0" baseline="0" dirty="0" smtClean="0"/>
              <a:t> it! Not only to keep your source files safe, you also have version </a:t>
            </a:r>
            <a:r>
              <a:rPr lang="en-US" i="0" baseline="0" dirty="0" smtClean="0"/>
              <a:t>history and team collaboration.</a:t>
            </a:r>
            <a:endParaRPr lang="en-US" i="0" dirty="0" smtClean="0"/>
          </a:p>
          <a:p>
            <a:pPr marL="0" lvl="0" indent="0" algn="l">
              <a:buFont typeface="Arial" panose="020B0604020202020204" pitchFamily="34" charset="0"/>
              <a:buNone/>
            </a:pPr>
            <a:r>
              <a:rPr lang="en-US" dirty="0" smtClean="0"/>
              <a:t>Y</a:t>
            </a:r>
            <a:r>
              <a:rPr lang="en-US" baseline="0" dirty="0" smtClean="0"/>
              <a:t>ou have for each version or branch the </a:t>
            </a:r>
            <a:r>
              <a:rPr lang="en-US" b="1" baseline="0" dirty="0" smtClean="0"/>
              <a:t>correct deployment </a:t>
            </a:r>
            <a:r>
              <a:rPr lang="en-US" baseline="0" dirty="0" smtClean="0"/>
              <a:t>script.</a:t>
            </a:r>
          </a:p>
          <a:p>
            <a:pPr marL="0" lvl="0" indent="0" algn="l">
              <a:buFont typeface="Arial" panose="020B0604020202020204" pitchFamily="34" charset="0"/>
              <a:buNone/>
            </a:pPr>
            <a:r>
              <a:rPr lang="en-US" baseline="0" dirty="0" smtClean="0"/>
              <a:t>You can also </a:t>
            </a:r>
            <a:r>
              <a:rPr lang="en-US" b="1" baseline="0" dirty="0" smtClean="0"/>
              <a:t>start</a:t>
            </a:r>
            <a:r>
              <a:rPr lang="en-US" baseline="0" dirty="0" smtClean="0"/>
              <a:t> developing really </a:t>
            </a:r>
            <a:r>
              <a:rPr lang="en-US" b="1" baseline="0" dirty="0" smtClean="0"/>
              <a:t>fast</a:t>
            </a:r>
            <a:r>
              <a:rPr lang="en-US" baseline="0" dirty="0" smtClean="0"/>
              <a:t> (just clone, run automation scripts, and you’re ready to go). Don’t check-in your </a:t>
            </a:r>
            <a:r>
              <a:rPr lang="en-US" b="1" baseline="0" dirty="0" smtClean="0"/>
              <a:t>passwords</a:t>
            </a:r>
            <a:r>
              <a:rPr lang="en-US" baseline="0" dirty="0" smtClean="0"/>
              <a:t>, make them parameters.</a:t>
            </a:r>
          </a:p>
          <a:p>
            <a:pPr marL="0" indent="0" algn="l">
              <a:buFont typeface="Arial" panose="020B0604020202020204" pitchFamily="34" charset="0"/>
              <a:buNone/>
            </a:pPr>
            <a:r>
              <a:rPr lang="en-US" baseline="0" dirty="0" smtClean="0"/>
              <a:t>A </a:t>
            </a:r>
            <a:r>
              <a:rPr lang="en-US" b="1" baseline="0" dirty="0" smtClean="0"/>
              <a:t>single branch </a:t>
            </a:r>
            <a:r>
              <a:rPr lang="en-US" baseline="0" dirty="0" smtClean="0"/>
              <a:t>model </a:t>
            </a:r>
            <a:r>
              <a:rPr lang="en-US" b="1" baseline="0" dirty="0" smtClean="0"/>
              <a:t>doesn’t fit </a:t>
            </a:r>
            <a:r>
              <a:rPr lang="en-US" baseline="0" dirty="0" smtClean="0"/>
              <a:t>if you plan to constantly deploy to production. You can’t make </a:t>
            </a:r>
            <a:r>
              <a:rPr lang="en-US" b="1" baseline="0" dirty="0" smtClean="0"/>
              <a:t>quick fixes </a:t>
            </a:r>
            <a:r>
              <a:rPr lang="en-US" baseline="0" dirty="0" smtClean="0"/>
              <a:t>on top of a codebase in development.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826445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dirty="0" smtClean="0"/>
              <a:t>Good</a:t>
            </a:r>
            <a:r>
              <a:rPr lang="en-US" baseline="0" dirty="0" smtClean="0"/>
              <a:t> branching models allow for </a:t>
            </a:r>
            <a:r>
              <a:rPr lang="en-US" b="1" baseline="0" dirty="0" smtClean="0"/>
              <a:t>quick fixing </a:t>
            </a:r>
            <a:r>
              <a:rPr lang="en-US" baseline="0" dirty="0" smtClean="0"/>
              <a:t>production bugs.</a:t>
            </a:r>
          </a:p>
          <a:p>
            <a:r>
              <a:rPr lang="en-US" noProof="0" dirty="0" smtClean="0"/>
              <a:t>This</a:t>
            </a:r>
            <a:r>
              <a:rPr lang="en-US" baseline="0" noProof="0" dirty="0" smtClean="0"/>
              <a:t> is one of many </a:t>
            </a:r>
            <a:r>
              <a:rPr lang="en-US" b="1" baseline="0" noProof="0" dirty="0" smtClean="0"/>
              <a:t>proven-to-work</a:t>
            </a:r>
            <a:r>
              <a:rPr lang="en-US" baseline="0" noProof="0" dirty="0" smtClean="0"/>
              <a:t> branching model for </a:t>
            </a:r>
            <a:r>
              <a:rPr lang="en-US" baseline="0" noProof="0" dirty="0" err="1" smtClean="0"/>
              <a:t>DevOps</a:t>
            </a:r>
            <a:r>
              <a:rPr lang="en-US" baseline="0" noProof="0" dirty="0" smtClean="0"/>
              <a:t> Workflow.</a:t>
            </a:r>
          </a:p>
          <a:p>
            <a:r>
              <a:rPr lang="en-US" baseline="0" noProof="0" dirty="0" smtClean="0"/>
              <a:t>You can make </a:t>
            </a:r>
            <a:r>
              <a:rPr lang="en-US" b="1" baseline="0" noProof="0" dirty="0" smtClean="0"/>
              <a:t>code reviews</a:t>
            </a:r>
            <a:r>
              <a:rPr lang="en-US" baseline="0" noProof="0" dirty="0" smtClean="0"/>
              <a:t> when integrating your changes into staging or master.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76238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dirty="0" smtClean="0"/>
              <a:t>Quickly</a:t>
            </a:r>
            <a:r>
              <a:rPr lang="en-US" baseline="0" dirty="0" smtClean="0"/>
              <a:t> d</a:t>
            </a:r>
            <a:r>
              <a:rPr lang="en-US" dirty="0" smtClean="0"/>
              <a:t>eploy</a:t>
            </a:r>
            <a:r>
              <a:rPr lang="en-US" baseline="0" dirty="0" smtClean="0"/>
              <a:t> </a:t>
            </a:r>
            <a:r>
              <a:rPr lang="en-US" dirty="0" smtClean="0"/>
              <a:t>hotfixes </a:t>
            </a:r>
            <a:r>
              <a:rPr lang="en-US" b="1" baseline="0" dirty="0" smtClean="0"/>
              <a:t>without mixing</a:t>
            </a:r>
            <a:r>
              <a:rPr lang="en-US" b="0" baseline="0" dirty="0" smtClean="0"/>
              <a:t> them with </a:t>
            </a:r>
            <a:r>
              <a:rPr lang="en-US" baseline="0" dirty="0" smtClean="0"/>
              <a:t>work in progress.</a:t>
            </a:r>
            <a:endParaRPr lang="en-US" dirty="0" smtClean="0"/>
          </a:p>
          <a:p>
            <a:r>
              <a:rPr lang="en-US" dirty="0" smtClean="0"/>
              <a:t>Master branch</a:t>
            </a:r>
            <a:r>
              <a:rPr lang="en-US" baseline="0" dirty="0" smtClean="0"/>
              <a:t> is </a:t>
            </a:r>
            <a:r>
              <a:rPr lang="en-US" b="1" baseline="0" dirty="0" smtClean="0"/>
              <a:t>always clean </a:t>
            </a:r>
            <a:r>
              <a:rPr lang="en-US" baseline="0" dirty="0" smtClean="0"/>
              <a:t>in case </a:t>
            </a:r>
            <a:r>
              <a:rPr lang="en-US" dirty="0" smtClean="0"/>
              <a:t>a bug in production arises.</a:t>
            </a:r>
          </a:p>
          <a:p>
            <a:r>
              <a:rPr lang="en-US" baseline="0" dirty="0" smtClean="0"/>
              <a:t>Work in progress is totally </a:t>
            </a:r>
            <a:r>
              <a:rPr lang="en-US" b="1" baseline="0" dirty="0" smtClean="0"/>
              <a:t>separate from production</a:t>
            </a:r>
            <a:r>
              <a:rPr lang="en-US" baseline="0" dirty="0" smtClean="0"/>
              <a:t>.</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520930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b="1" dirty="0" smtClean="0"/>
              <a:t>Key message</a:t>
            </a:r>
            <a:endParaRPr lang="en-US" b="0" dirty="0" smtClean="0"/>
          </a:p>
          <a:p>
            <a:r>
              <a:rPr lang="en-US" b="0" dirty="0" smtClean="0"/>
              <a:t>Visual Studio 2013 </a:t>
            </a:r>
            <a:r>
              <a:rPr lang="en-US" b="1" dirty="0" smtClean="0"/>
              <a:t>includes tooling </a:t>
            </a:r>
            <a:r>
              <a:rPr lang="en-US" b="0" dirty="0" smtClean="0"/>
              <a:t>for working with </a:t>
            </a:r>
            <a:r>
              <a:rPr lang="en-US" b="0" dirty="0" err="1" smtClean="0"/>
              <a:t>Git</a:t>
            </a:r>
            <a:r>
              <a:rPr lang="en-US" b="0" dirty="0" smtClean="0"/>
              <a:t> without leaving</a:t>
            </a:r>
            <a:r>
              <a:rPr lang="en-US" b="0" baseline="0" dirty="0" smtClean="0"/>
              <a:t> the IDE.</a:t>
            </a:r>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494649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Automation</a:t>
            </a:r>
            <a:r>
              <a:rPr lang="en-US" baseline="0" dirty="0" smtClean="0"/>
              <a:t> + Source Control = </a:t>
            </a:r>
            <a:r>
              <a:rPr lang="en-US" b="1" baseline="0" dirty="0" smtClean="0"/>
              <a:t>easy </a:t>
            </a:r>
            <a:r>
              <a:rPr lang="en-US" b="0" baseline="0" dirty="0" smtClean="0"/>
              <a:t>CI and CD.</a:t>
            </a:r>
          </a:p>
          <a:p>
            <a:r>
              <a:rPr lang="en-US" b="0" baseline="0" dirty="0" smtClean="0"/>
              <a:t>Using the first two patterns leads to an easier implementation of Continuous Integration and Continuous Delivery.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543043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indent="0">
              <a:buFont typeface="Arial" panose="020B0604020202020204" pitchFamily="34" charset="0"/>
              <a:buNone/>
            </a:pPr>
            <a:r>
              <a:rPr lang="en-US" baseline="0" dirty="0" smtClean="0"/>
              <a:t>Automated builds prevent </a:t>
            </a:r>
            <a:r>
              <a:rPr lang="en-US" b="1" baseline="0" dirty="0" smtClean="0"/>
              <a:t>human errors </a:t>
            </a:r>
            <a:r>
              <a:rPr lang="en-US" baseline="0" dirty="0" smtClean="0"/>
              <a:t>by avoiding dependence on anyone to run the tests.</a:t>
            </a:r>
          </a:p>
          <a:p>
            <a:pPr marL="0" indent="0">
              <a:buFont typeface="Arial" panose="020B0604020202020204" pitchFamily="34" charset="0"/>
              <a:buNone/>
            </a:pPr>
            <a:r>
              <a:rPr lang="en-US" baseline="0" dirty="0" smtClean="0"/>
              <a:t>The cloud environment is a great elastic </a:t>
            </a:r>
            <a:r>
              <a:rPr lang="en-US" b="1" baseline="0" dirty="0" err="1" smtClean="0"/>
              <a:t>dev</a:t>
            </a:r>
            <a:r>
              <a:rPr lang="en-US" b="1" baseline="0" dirty="0" smtClean="0"/>
              <a:t>-testing environment</a:t>
            </a:r>
            <a:r>
              <a:rPr lang="en-US" baseline="0" dirty="0" smtClean="0"/>
              <a:t>.</a:t>
            </a:r>
          </a:p>
          <a:p>
            <a:pPr marL="0" indent="0">
              <a:buFont typeface="Arial" panose="020B0604020202020204" pitchFamily="34" charset="0"/>
              <a:buNone/>
            </a:pPr>
            <a:r>
              <a:rPr lang="en-US" baseline="0" dirty="0" smtClean="0"/>
              <a:t>Automation </a:t>
            </a:r>
            <a:r>
              <a:rPr lang="en-US" b="1" baseline="0" dirty="0" smtClean="0"/>
              <a:t>scripts are a must </a:t>
            </a:r>
            <a:r>
              <a:rPr lang="en-US" baseline="0" dirty="0" smtClean="0"/>
              <a:t>if you want Continuous Integration. </a:t>
            </a:r>
          </a:p>
          <a:p>
            <a:pPr marL="0" indent="0">
              <a:buFont typeface="Arial" panose="020B0604020202020204" pitchFamily="34" charset="0"/>
              <a:buNone/>
            </a:pPr>
            <a:r>
              <a:rPr lang="en-US" baseline="0" dirty="0" smtClean="0"/>
              <a:t>Important steps should be </a:t>
            </a:r>
            <a:r>
              <a:rPr lang="en-US" b="1" baseline="0" dirty="0" smtClean="0"/>
              <a:t>supervised</a:t>
            </a:r>
            <a:r>
              <a:rPr lang="en-US" baseline="0" dirty="0" smtClean="0"/>
              <a:t>, specially when deploying </a:t>
            </a:r>
            <a:r>
              <a:rPr lang="en-US" i="1" baseline="0" dirty="0" smtClean="0"/>
              <a:t>master </a:t>
            </a:r>
            <a:r>
              <a:rPr lang="en-US" i="0" baseline="0" dirty="0" smtClean="0"/>
              <a:t>to </a:t>
            </a:r>
            <a:r>
              <a:rPr lang="en-US" i="1" baseline="0" dirty="0" smtClean="0"/>
              <a:t>production</a:t>
            </a:r>
            <a:r>
              <a:rPr lang="en-US" i="0" baseline="0" dirty="0" smtClean="0"/>
              <a:t>. You can still</a:t>
            </a:r>
            <a:r>
              <a:rPr lang="en-US" baseline="0" dirty="0" smtClean="0"/>
              <a:t> </a:t>
            </a:r>
            <a:r>
              <a:rPr lang="en-US" baseline="0" noProof="0" dirty="0" smtClean="0"/>
              <a:t>automate them (deploy with one –supervised- click).</a:t>
            </a:r>
            <a:endParaRPr lang="en-US" baseline="0" dirty="0" smtClean="0"/>
          </a:p>
          <a:p>
            <a:r>
              <a:rPr lang="en-US" baseline="0" dirty="0" smtClean="0"/>
              <a:t>CI and CD may </a:t>
            </a:r>
            <a:r>
              <a:rPr lang="en-US" b="1" baseline="0" dirty="0" smtClean="0"/>
              <a:t>cost</a:t>
            </a:r>
            <a:r>
              <a:rPr lang="en-US" baseline="0" dirty="0" smtClean="0"/>
              <a:t> you some hours </a:t>
            </a:r>
            <a:r>
              <a:rPr lang="en-US" b="1" baseline="0" dirty="0" smtClean="0"/>
              <a:t>up-front</a:t>
            </a:r>
            <a:r>
              <a:rPr lang="en-US" baseline="0" dirty="0" smtClean="0"/>
              <a:t>, but will give you a lot </a:t>
            </a:r>
            <a:r>
              <a:rPr lang="en-US" b="1" baseline="0" dirty="0" smtClean="0"/>
              <a:t>more agility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4146220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Visual</a:t>
            </a:r>
            <a:r>
              <a:rPr lang="en-US" baseline="0" dirty="0" smtClean="0"/>
              <a:t> Studio team will be </a:t>
            </a:r>
            <a:r>
              <a:rPr lang="en-US" b="1" baseline="0" dirty="0" smtClean="0"/>
              <a:t>baking support </a:t>
            </a:r>
            <a:r>
              <a:rPr lang="en-US" baseline="0" dirty="0" smtClean="0"/>
              <a:t>for automation directly into VS tools </a:t>
            </a:r>
            <a:r>
              <a:rPr lang="en-US" dirty="0" smtClean="0"/>
              <a:t>a lot more</a:t>
            </a:r>
            <a:r>
              <a:rPr lang="en-US" baseline="0" dirty="0" smtClean="0"/>
              <a:t>.</a:t>
            </a:r>
          </a:p>
          <a:p>
            <a:r>
              <a:rPr lang="en-US" baseline="0" dirty="0" smtClean="0"/>
              <a:t>The </a:t>
            </a:r>
            <a:r>
              <a:rPr lang="en-US" b="1" baseline="0" dirty="0" smtClean="0"/>
              <a:t>tendency </a:t>
            </a:r>
            <a:r>
              <a:rPr lang="en-US" b="0" baseline="0" dirty="0" smtClean="0"/>
              <a:t>is</a:t>
            </a:r>
            <a:r>
              <a:rPr lang="en-US" b="1" baseline="0" dirty="0" smtClean="0"/>
              <a:t> to automate </a:t>
            </a:r>
            <a:r>
              <a:rPr lang="en-US" baseline="0" dirty="0" smtClean="0"/>
              <a:t>more and integrate automation better with tools.</a:t>
            </a:r>
          </a:p>
          <a:p>
            <a:r>
              <a:rPr lang="en-US" b="1" baseline="0" dirty="0" smtClean="0"/>
              <a:t>TFS support </a:t>
            </a:r>
            <a:r>
              <a:rPr lang="en-US" baseline="0" dirty="0" smtClean="0"/>
              <a:t>for </a:t>
            </a:r>
            <a:r>
              <a:rPr lang="en-US" baseline="0" dirty="0" err="1" smtClean="0"/>
              <a:t>DevOps</a:t>
            </a:r>
            <a:r>
              <a:rPr lang="en-US" baseline="0" dirty="0" smtClean="0"/>
              <a:t> workflow with Azure is growing fast, but also with third-parties like </a:t>
            </a:r>
            <a:r>
              <a:rPr lang="en-US" baseline="0" dirty="0" err="1" smtClean="0"/>
              <a:t>TeamCity</a:t>
            </a:r>
            <a:r>
              <a:rPr lang="en-US" baseline="0" dirty="0" smtClean="0"/>
              <a:t> or </a:t>
            </a:r>
            <a:r>
              <a:rPr lang="en-US" baseline="0" dirty="0" err="1" smtClean="0"/>
              <a:t>GitHub</a:t>
            </a:r>
            <a:r>
              <a:rPr lang="en-US" baseline="0" dirty="0" smtClean="0"/>
              <a:t>.</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39568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87410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endParaRPr lang="en-US" b="0" dirty="0" smtClean="0"/>
          </a:p>
          <a:p>
            <a:r>
              <a:rPr lang="en-US" b="1" dirty="0" smtClean="0"/>
              <a:t>Benefits</a:t>
            </a:r>
            <a:r>
              <a:rPr lang="en-US" b="0" dirty="0" smtClean="0"/>
              <a:t> of cloud computing, why you should use it.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50697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Design</a:t>
            </a:r>
            <a:r>
              <a:rPr lang="en-US" baseline="0" dirty="0" smtClean="0"/>
              <a:t> your architecture to be able to </a:t>
            </a:r>
            <a:r>
              <a:rPr lang="en-US" b="1" baseline="0" dirty="0" smtClean="0"/>
              <a:t>scale out by adding new resources</a:t>
            </a:r>
            <a:r>
              <a:rPr lang="en-US" baseline="0" dirty="0" smtClean="0"/>
              <a:t>, not more power.</a:t>
            </a:r>
          </a:p>
          <a:p>
            <a:r>
              <a:rPr lang="en-US" b="1" baseline="0" dirty="0" smtClean="0"/>
              <a:t>Stateless</a:t>
            </a:r>
            <a:r>
              <a:rPr lang="en-US" baseline="0" dirty="0" smtClean="0"/>
              <a:t> web server architecture is crucial in elastic architectures.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733120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Windows Azure</a:t>
            </a:r>
            <a:r>
              <a:rPr lang="en-US" baseline="0" dirty="0" smtClean="0"/>
              <a:t> Web Sites offers a simple </a:t>
            </a:r>
            <a:r>
              <a:rPr lang="en-US" b="1" dirty="0" err="1" smtClean="0"/>
              <a:t>PaaS</a:t>
            </a:r>
            <a:r>
              <a:rPr lang="en-US" dirty="0" smtClean="0"/>
              <a:t> model.</a:t>
            </a:r>
            <a:endParaRPr lang="en-US" baseline="0" dirty="0" smtClean="0"/>
          </a:p>
          <a:p>
            <a:r>
              <a:rPr lang="en-US" baseline="0" dirty="0" smtClean="0"/>
              <a:t>Azure </a:t>
            </a:r>
            <a:r>
              <a:rPr lang="en-US" b="1" baseline="0" dirty="0" smtClean="0"/>
              <a:t>handles</a:t>
            </a:r>
            <a:r>
              <a:rPr lang="en-US" baseline="0" dirty="0" smtClean="0"/>
              <a:t> all VM configuration and maintenance like updating and patching </a:t>
            </a:r>
            <a:r>
              <a:rPr lang="en-US" b="1" baseline="0" dirty="0" smtClean="0"/>
              <a:t>for you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586987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As simple as </a:t>
            </a:r>
            <a:r>
              <a:rPr lang="en-US" sz="1600" dirty="0" smtClean="0">
                <a:solidFill>
                  <a:schemeClr val="bg1"/>
                </a:solidFill>
              </a:rPr>
              <a:t>Windows Azure Web Site Service</a:t>
            </a:r>
            <a:r>
              <a:rPr lang="en-US" sz="1600" baseline="0" dirty="0" smtClean="0">
                <a:solidFill>
                  <a:schemeClr val="bg1"/>
                </a:solidFill>
              </a:rPr>
              <a:t> may seem, under the covers there is a </a:t>
            </a:r>
            <a:r>
              <a:rPr lang="en-US" sz="1600" b="1" baseline="0" dirty="0" smtClean="0">
                <a:solidFill>
                  <a:schemeClr val="bg1"/>
                </a:solidFill>
              </a:rPr>
              <a:t>great infrastructure supporting </a:t>
            </a:r>
            <a:r>
              <a:rPr lang="en-US" sz="1600" baseline="0" dirty="0" smtClean="0">
                <a:solidFill>
                  <a:schemeClr val="bg1"/>
                </a:solidFill>
              </a:rPr>
              <a:t>your site.</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600" baseline="0" noProof="0" dirty="0" smtClean="0">
              <a:solidFill>
                <a:schemeClr val="bg1"/>
              </a:solidFill>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baseline="0" noProof="0" dirty="0" smtClean="0">
                <a:solidFill>
                  <a:schemeClr val="bg1"/>
                </a:solidFill>
              </a:rPr>
              <a:t>More</a:t>
            </a:r>
            <a:r>
              <a:rPr lang="es-AR" sz="1600" b="1" baseline="0" dirty="0" smtClean="0">
                <a:solidFill>
                  <a:schemeClr val="bg1"/>
                </a:solidFill>
              </a:rPr>
              <a:t> </a:t>
            </a:r>
            <a:r>
              <a:rPr lang="en-US" sz="1600" b="1" baseline="0" noProof="0" dirty="0" smtClean="0">
                <a:solidFill>
                  <a:schemeClr val="bg1"/>
                </a:solidFill>
              </a:rPr>
              <a:t>info</a:t>
            </a:r>
            <a:endParaRPr lang="en-US" baseline="0" noProof="0" dirty="0" smtClean="0"/>
          </a:p>
          <a:p>
            <a:pPr marL="285750" indent="-285750">
              <a:buFont typeface="Arial" panose="020B0604020202020204" pitchFamily="34" charset="0"/>
              <a:buChar char="•"/>
            </a:pPr>
            <a:r>
              <a:rPr lang="en-US" baseline="0" dirty="0" smtClean="0"/>
              <a:t>The developer communicates to the deployment service (for example through an automation script)</a:t>
            </a:r>
          </a:p>
          <a:p>
            <a:pPr marL="285750" indent="-285750">
              <a:buFont typeface="Arial" panose="020B0604020202020204" pitchFamily="34" charset="0"/>
              <a:buChar char="•"/>
            </a:pPr>
            <a:r>
              <a:rPr lang="en-US" baseline="0" dirty="0" smtClean="0"/>
              <a:t>The deployment service communicates to the reserved pool of VMs (hot machines, already running and deployed. Instantaneous deployment). VMs aren’t shared, and they’re wiped after use, so they are totally secure and isolated.</a:t>
            </a:r>
          </a:p>
          <a:p>
            <a:pPr marL="285750" indent="-285750">
              <a:buFont typeface="Arial" panose="020B0604020202020204" pitchFamily="34" charset="0"/>
              <a:buChar char="•"/>
            </a:pPr>
            <a:r>
              <a:rPr lang="en-US" baseline="0" dirty="0" smtClean="0"/>
              <a:t>Your machines are put behind smart load balancers:</a:t>
            </a:r>
          </a:p>
          <a:p>
            <a:pPr marL="895243" lvl="1" indent="-285750">
              <a:buFont typeface="Arial" panose="020B0604020202020204" pitchFamily="34" charset="0"/>
              <a:buChar char="•"/>
            </a:pPr>
            <a:r>
              <a:rPr lang="en-US" baseline="0" dirty="0" smtClean="0"/>
              <a:t>Connection affinity</a:t>
            </a:r>
          </a:p>
          <a:p>
            <a:pPr marL="895243" lvl="1" indent="-285750">
              <a:buFont typeface="Arial" panose="020B0604020202020204" pitchFamily="34" charset="0"/>
              <a:buChar char="•"/>
            </a:pPr>
            <a:r>
              <a:rPr lang="en-US" baseline="0" dirty="0" smtClean="0"/>
              <a:t>Request type (to take advantage of caching)</a:t>
            </a:r>
          </a:p>
          <a:p>
            <a:pPr marL="895243" lvl="1" indent="-285750">
              <a:buFont typeface="Arial" panose="020B0604020202020204" pitchFamily="34" charset="0"/>
              <a:buChar char="•"/>
            </a:pPr>
            <a:r>
              <a:rPr lang="en-US" baseline="0" dirty="0" smtClean="0"/>
              <a:t>CPU usage</a:t>
            </a:r>
          </a:p>
          <a:p>
            <a:pPr marL="895243" lvl="1" indent="-285750">
              <a:buFont typeface="Arial" panose="020B0604020202020204" pitchFamily="34" charset="0"/>
              <a:buChar char="•"/>
            </a:pPr>
            <a:r>
              <a:rPr lang="en-US" baseline="0" dirty="0" smtClean="0"/>
              <a:t>Memory usage</a:t>
            </a:r>
          </a:p>
          <a:p>
            <a:pPr marL="895243" lvl="1" indent="-285750">
              <a:buFont typeface="Arial" panose="020B0604020202020204" pitchFamily="34" charset="0"/>
              <a:buChar char="•"/>
            </a:pPr>
            <a:r>
              <a:rPr lang="en-US" baseline="0" dirty="0" smtClean="0"/>
              <a:t>If a server fails they stop sending it requests, and they’ll spin up a new VM automatically</a:t>
            </a:r>
          </a:p>
          <a:p>
            <a:pPr marL="285750" lvl="0" indent="-285750">
              <a:buFont typeface="Arial" panose="020B0604020202020204" pitchFamily="34" charset="0"/>
              <a:buChar char="•"/>
            </a:pPr>
            <a:r>
              <a:rPr lang="en-US" baseline="0" dirty="0" smtClean="0"/>
              <a:t>Without further configuration you will survive server failures, hardware failures, load balancer failures.</a:t>
            </a:r>
          </a:p>
          <a:p>
            <a:pPr marL="285750" lvl="0" indent="-285750">
              <a:buFont typeface="Arial" panose="020B0604020202020204" pitchFamily="34" charset="0"/>
              <a:buChar char="•"/>
            </a:pPr>
            <a:r>
              <a:rPr lang="en-US" baseline="0" dirty="0" smtClean="0"/>
              <a:t>Everything is distributed and redundant, so even if there is a complete rack failure or network router failure, everything will still work.</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92909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Key message</a:t>
            </a:r>
            <a:endParaRPr lang="en-US" baseline="0" dirty="0" smtClean="0"/>
          </a:p>
          <a:p>
            <a:pPr marL="0" indent="0">
              <a:buFont typeface="Arial" panose="020B0604020202020204" pitchFamily="34" charset="0"/>
              <a:buNone/>
            </a:pPr>
            <a:r>
              <a:rPr lang="en-US" dirty="0" err="1" smtClean="0"/>
              <a:t>AutoScale</a:t>
            </a:r>
            <a:r>
              <a:rPr lang="en-US" baseline="0" dirty="0" smtClean="0"/>
              <a:t> helps you </a:t>
            </a:r>
            <a:r>
              <a:rPr lang="en-US" b="1" baseline="0" dirty="0" smtClean="0"/>
              <a:t>adapt</a:t>
            </a:r>
            <a:r>
              <a:rPr lang="en-US" baseline="0" dirty="0" smtClean="0"/>
              <a:t> to load changes and give a great experience.</a:t>
            </a:r>
            <a:endParaRPr lang="en-US" b="1" dirty="0" smtClean="0"/>
          </a:p>
          <a:p>
            <a:r>
              <a:rPr lang="en-US" dirty="0" smtClean="0"/>
              <a:t>Great </a:t>
            </a:r>
            <a:r>
              <a:rPr lang="en-US" dirty="0" err="1" smtClean="0"/>
              <a:t>AutoScale</a:t>
            </a:r>
            <a:r>
              <a:rPr lang="en-US" dirty="0" smtClean="0"/>
              <a:t> </a:t>
            </a:r>
            <a:r>
              <a:rPr lang="en-US" b="1" dirty="0" smtClean="0"/>
              <a:t>support is built-into </a:t>
            </a:r>
            <a:r>
              <a:rPr lang="en-US" dirty="0" smtClean="0"/>
              <a:t>Azure.</a:t>
            </a:r>
            <a:endParaRPr lang="en-US" baseline="0" dirty="0" smtClean="0"/>
          </a:p>
          <a:p>
            <a:pPr marL="285750" indent="-285750">
              <a:buFont typeface="Arial" panose="020B0604020202020204" pitchFamily="34" charset="0"/>
              <a:buChar char="•"/>
            </a:pPr>
            <a:r>
              <a:rPr lang="en-US" baseline="0" dirty="0" smtClean="0"/>
              <a:t>CPU thresholds</a:t>
            </a:r>
          </a:p>
          <a:p>
            <a:pPr marL="285750" indent="-285750">
              <a:buFont typeface="Arial" panose="020B0604020202020204" pitchFamily="34" charset="0"/>
              <a:buChar char="•"/>
            </a:pPr>
            <a:r>
              <a:rPr lang="en-US" baseline="0" dirty="0" smtClean="0"/>
              <a:t>Queue depth thresholds</a:t>
            </a:r>
          </a:p>
          <a:p>
            <a:pPr marL="285750" indent="-285750">
              <a:buFont typeface="Arial" panose="020B0604020202020204" pitchFamily="34" charset="0"/>
              <a:buChar char="•"/>
            </a:pPr>
            <a:r>
              <a:rPr lang="en-US" baseline="0" dirty="0" smtClean="0"/>
              <a:t>Schedule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46335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b="1" dirty="0" smtClean="0"/>
              <a:t>Key message</a:t>
            </a:r>
          </a:p>
          <a:p>
            <a:r>
              <a:rPr lang="en-US" dirty="0" smtClean="0"/>
              <a:t>High </a:t>
            </a:r>
            <a:r>
              <a:rPr lang="en-US" b="1" dirty="0" smtClean="0"/>
              <a:t>customizability</a:t>
            </a:r>
            <a:r>
              <a:rPr lang="en-US" dirty="0" smtClean="0"/>
              <a:t>.</a:t>
            </a:r>
          </a:p>
          <a:p>
            <a:r>
              <a:rPr lang="en-US" dirty="0" smtClean="0"/>
              <a:t>You can </a:t>
            </a:r>
            <a:r>
              <a:rPr lang="en-US" b="1" dirty="0" smtClean="0"/>
              <a:t>handle</a:t>
            </a:r>
            <a:r>
              <a:rPr lang="en-US" dirty="0" smtClean="0"/>
              <a:t> load peeks </a:t>
            </a:r>
            <a:r>
              <a:rPr lang="en-US" b="1" dirty="0" smtClean="0"/>
              <a:t>and</a:t>
            </a:r>
            <a:r>
              <a:rPr lang="en-US" dirty="0" smtClean="0"/>
              <a:t> </a:t>
            </a:r>
            <a:r>
              <a:rPr lang="en-US" b="1" dirty="0" smtClean="0"/>
              <a:t>save money </a:t>
            </a:r>
            <a:r>
              <a:rPr lang="en-US" dirty="0" smtClean="0"/>
              <a:t>when it is</a:t>
            </a:r>
            <a:r>
              <a:rPr lang="en-US" baseline="0" dirty="0" smtClean="0"/>
              <a:t> low.</a:t>
            </a:r>
          </a:p>
          <a:p>
            <a:r>
              <a:rPr lang="en-US" baseline="0" dirty="0" smtClean="0"/>
              <a:t>Can have </a:t>
            </a:r>
            <a:r>
              <a:rPr lang="en-US" b="1" baseline="0" dirty="0" smtClean="0"/>
              <a:t>different a schedule </a:t>
            </a:r>
            <a:r>
              <a:rPr lang="en-US" baseline="0" dirty="0" smtClean="0"/>
              <a:t>for night and day, week and weekend</a:t>
            </a:r>
            <a:endParaRPr lang="en-US" dirty="0" smtClean="0"/>
          </a:p>
          <a:p>
            <a:endParaRPr lang="en-US" dirty="0" smtClean="0"/>
          </a:p>
          <a:p>
            <a:r>
              <a:rPr lang="en-US" b="1" dirty="0" smtClean="0"/>
              <a:t>Demo</a:t>
            </a:r>
            <a:r>
              <a:rPr lang="en-US" b="1" baseline="0" dirty="0" smtClean="0"/>
              <a:t> </a:t>
            </a:r>
            <a:r>
              <a:rPr lang="en-US" b="1" dirty="0" smtClean="0"/>
              <a:t>notes</a:t>
            </a:r>
            <a:endParaRPr lang="en-US" dirty="0" smtClean="0"/>
          </a:p>
          <a:p>
            <a:pPr marL="285750" indent="-285750">
              <a:buFont typeface="Arial" panose="020B0604020202020204" pitchFamily="34" charset="0"/>
              <a:buChar char="•"/>
            </a:pPr>
            <a:r>
              <a:rPr lang="en-US" dirty="0" smtClean="0"/>
              <a:t>Access the scale page in the </a:t>
            </a:r>
            <a:r>
              <a:rPr lang="en-US" baseline="0" dirty="0" smtClean="0"/>
              <a:t>Azure Dashboard for a demo site.</a:t>
            </a:r>
          </a:p>
          <a:p>
            <a:pPr marL="285750" indent="-285750">
              <a:buFont typeface="Arial" panose="020B0604020202020204" pitchFamily="34" charset="0"/>
              <a:buChar char="•"/>
            </a:pPr>
            <a:r>
              <a:rPr lang="en-US" baseline="0" dirty="0" smtClean="0"/>
              <a:t>Showcase “capacity” settings, telling you can also set everything from PowerShell</a:t>
            </a:r>
          </a:p>
          <a:p>
            <a:pPr marL="285750" indent="-285750">
              <a:buFont typeface="Arial" panose="020B0604020202020204" pitchFamily="34" charset="0"/>
              <a:buChar char="•"/>
            </a:pPr>
            <a:r>
              <a:rPr lang="en-US" baseline="0" dirty="0" smtClean="0"/>
              <a:t>Focus on “scale by metric” settings. You get a ton of load, you can handle it, and when that load’s off, you turn the machines off and save money. Great model that has almost no bad sides</a:t>
            </a:r>
          </a:p>
          <a:p>
            <a:pPr marL="285750" indent="-285750">
              <a:buFont typeface="Arial" panose="020B0604020202020204" pitchFamily="34" charset="0"/>
              <a:buChar char="•"/>
            </a:pPr>
            <a:r>
              <a:rPr lang="en-US" baseline="0" dirty="0" smtClean="0"/>
              <a:t>Focus on “schedule times” settings. You decide to have less resources when demand is lower.</a:t>
            </a:r>
          </a:p>
          <a:p>
            <a:pPr marL="285750" indent="-285750">
              <a:buFont typeface="Arial" panose="020B0604020202020204" pitchFamily="34" charset="0"/>
              <a:buChar char="•"/>
            </a:pPr>
            <a:r>
              <a:rPr lang="en-US" baseline="0" dirty="0" smtClean="0"/>
              <a:t>Show the reduced costs tooltip. Focus on easy configuration, and in money savings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546611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dirty="0" smtClean="0"/>
              <a:t>Avoiding</a:t>
            </a:r>
            <a:r>
              <a:rPr lang="en-US" baseline="0" dirty="0" smtClean="0"/>
              <a:t> </a:t>
            </a:r>
            <a:r>
              <a:rPr lang="en-US" b="1" baseline="0" dirty="0" smtClean="0"/>
              <a:t>state</a:t>
            </a:r>
            <a:r>
              <a:rPr lang="en-US" baseline="0" dirty="0" smtClean="0"/>
              <a:t> is the key to easy scale up and scale down.</a:t>
            </a:r>
          </a:p>
          <a:p>
            <a:r>
              <a:rPr lang="en-US" dirty="0" smtClean="0"/>
              <a:t>Use </a:t>
            </a:r>
            <a:r>
              <a:rPr lang="en-US" b="1" dirty="0" smtClean="0"/>
              <a:t>cache</a:t>
            </a:r>
            <a:r>
              <a:rPr lang="en-US" dirty="0" smtClean="0"/>
              <a:t> if you need state (more</a:t>
            </a:r>
            <a:r>
              <a:rPr lang="en-US" baseline="0" dirty="0" smtClean="0"/>
              <a:t> on part 2).</a:t>
            </a:r>
            <a:endParaRPr lang="en-US" dirty="0" smtClean="0"/>
          </a:p>
          <a:p>
            <a:r>
              <a:rPr lang="en-US" dirty="0" smtClean="0"/>
              <a:t>You can</a:t>
            </a:r>
            <a:r>
              <a:rPr lang="en-US" baseline="0" dirty="0" smtClean="0"/>
              <a:t> also use </a:t>
            </a:r>
            <a:r>
              <a:rPr lang="en-US" dirty="0" smtClean="0"/>
              <a:t>Azure</a:t>
            </a:r>
            <a:r>
              <a:rPr lang="en-US" baseline="0" dirty="0" smtClean="0"/>
              <a:t> </a:t>
            </a:r>
            <a:r>
              <a:rPr lang="en-US" b="1" baseline="0" dirty="0" smtClean="0"/>
              <a:t>CDN</a:t>
            </a:r>
            <a:r>
              <a:rPr lang="en-US" baseline="0" dirty="0" smtClean="0"/>
              <a:t> service, featuring geographical distribution.</a:t>
            </a:r>
          </a:p>
          <a:p>
            <a:r>
              <a:rPr lang="en-US" dirty="0" smtClean="0"/>
              <a:t>Take advantage of </a:t>
            </a:r>
            <a:r>
              <a:rPr lang="en-US" b="1" dirty="0" err="1" smtClean="0"/>
              <a:t>async</a:t>
            </a:r>
            <a:r>
              <a:rPr lang="en-US" baseline="0" dirty="0" smtClean="0"/>
              <a:t> to avoid blocking calls (more on next slide).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581099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err="1" smtClean="0"/>
              <a:t>Async</a:t>
            </a:r>
            <a:r>
              <a:rPr lang="en-US" dirty="0" smtClean="0"/>
              <a:t> in C#</a:t>
            </a:r>
            <a:r>
              <a:rPr lang="en-US" baseline="0" dirty="0" smtClean="0"/>
              <a:t> </a:t>
            </a:r>
            <a:r>
              <a:rPr lang="en-US" dirty="0" smtClean="0"/>
              <a:t>is </a:t>
            </a:r>
            <a:r>
              <a:rPr lang="en-US" b="1" dirty="0" smtClean="0"/>
              <a:t>easy</a:t>
            </a:r>
            <a:r>
              <a:rPr lang="en-US" dirty="0" smtClean="0"/>
              <a:t> to implement.</a:t>
            </a:r>
          </a:p>
          <a:p>
            <a:r>
              <a:rPr lang="en-US" dirty="0" smtClean="0"/>
              <a:t>Great</a:t>
            </a:r>
            <a:r>
              <a:rPr lang="en-US" baseline="0" dirty="0" smtClean="0"/>
              <a:t> </a:t>
            </a:r>
            <a:r>
              <a:rPr lang="en-US" b="1" baseline="0" dirty="0" smtClean="0"/>
              <a:t>integration</a:t>
            </a:r>
            <a:r>
              <a:rPr lang="en-US" baseline="0" dirty="0" smtClean="0"/>
              <a:t> with MVC 5.</a:t>
            </a:r>
          </a:p>
          <a:p>
            <a:r>
              <a:rPr lang="en-US" baseline="0" dirty="0" err="1" smtClean="0"/>
              <a:t>Async</a:t>
            </a:r>
            <a:r>
              <a:rPr lang="en-US" baseline="0" dirty="0" smtClean="0"/>
              <a:t> Pattern is used behind the scenes, so you </a:t>
            </a:r>
            <a:r>
              <a:rPr lang="en-US" b="1" baseline="0" dirty="0" smtClean="0"/>
              <a:t>won’t block </a:t>
            </a:r>
            <a:r>
              <a:rPr lang="en-US" baseline="0" dirty="0" smtClean="0"/>
              <a:t>your thread.</a:t>
            </a:r>
          </a:p>
          <a:p>
            <a:r>
              <a:rPr lang="en-US" baseline="0" dirty="0" smtClean="0"/>
              <a:t>Looks like synchronous code, </a:t>
            </a:r>
            <a:r>
              <a:rPr lang="en-US" b="1" baseline="0" dirty="0" smtClean="0"/>
              <a:t>IntelliSense</a:t>
            </a:r>
            <a:r>
              <a:rPr lang="en-US" baseline="0" dirty="0" smtClean="0"/>
              <a:t> works, </a:t>
            </a:r>
            <a:r>
              <a:rPr lang="en-US" b="1" baseline="0" dirty="0" smtClean="0"/>
              <a:t>debugger</a:t>
            </a:r>
            <a:r>
              <a:rPr lang="en-US" baseline="0" dirty="0" smtClean="0"/>
              <a:t> works.</a:t>
            </a:r>
          </a:p>
          <a:p>
            <a:r>
              <a:rPr lang="en-US" baseline="0" dirty="0" smtClean="0"/>
              <a:t>A great balance between </a:t>
            </a:r>
            <a:r>
              <a:rPr lang="en-US" b="1" baseline="0" dirty="0" smtClean="0"/>
              <a:t>cleanliness, productivity and performance </a:t>
            </a:r>
            <a:r>
              <a:rPr lang="en-US" baseline="0" dirty="0" smtClean="0"/>
              <a:t>in comparison with other languages with callback based </a:t>
            </a:r>
            <a:r>
              <a:rPr lang="en-US" baseline="0" dirty="0" err="1" smtClean="0"/>
              <a:t>async</a:t>
            </a:r>
            <a:r>
              <a:rPr lang="en-US" baseline="0" dirty="0" smtClean="0"/>
              <a:t> such as </a:t>
            </a:r>
            <a:r>
              <a:rPr lang="en-US" baseline="0" dirty="0" err="1" smtClean="0"/>
              <a:t>Javascript</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581041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1" dirty="0" smtClean="0"/>
              <a:t>EF6</a:t>
            </a:r>
            <a:r>
              <a:rPr lang="en-US" baseline="0" dirty="0" smtClean="0"/>
              <a:t> now supports </a:t>
            </a:r>
            <a:r>
              <a:rPr lang="en-US" baseline="0" dirty="0" err="1" smtClean="0"/>
              <a:t>async</a:t>
            </a:r>
            <a:r>
              <a:rPr lang="en-US" baseline="0" dirty="0" smtClean="0"/>
              <a:t> built-in.</a:t>
            </a:r>
          </a:p>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1515093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err="1" smtClean="0"/>
              <a:t>Async</a:t>
            </a:r>
            <a:r>
              <a:rPr lang="en-US" baseline="0" dirty="0" smtClean="0"/>
              <a:t> + EF6 works nice with </a:t>
            </a:r>
            <a:r>
              <a:rPr lang="en-US" b="1" baseline="0" dirty="0" smtClean="0"/>
              <a:t>LINQ</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033641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b="1" dirty="0" smtClean="0"/>
              <a:t>Key message</a:t>
            </a:r>
            <a:endParaRPr lang="en-US" b="0" dirty="0" smtClean="0"/>
          </a:p>
          <a:p>
            <a:r>
              <a:rPr lang="en-US" b="0" dirty="0" smtClean="0"/>
              <a:t>ASP.NET MVC</a:t>
            </a:r>
            <a:r>
              <a:rPr lang="en-US" b="0" baseline="0" dirty="0" smtClean="0"/>
              <a:t> </a:t>
            </a:r>
            <a:r>
              <a:rPr lang="en-US" b="1" baseline="0" dirty="0" smtClean="0"/>
              <a:t>integrates seamlessly </a:t>
            </a:r>
            <a:r>
              <a:rPr lang="en-US" b="0" baseline="0" dirty="0" smtClean="0"/>
              <a:t>with Windows Azure Web Sites.</a:t>
            </a:r>
          </a:p>
          <a:p>
            <a:r>
              <a:rPr lang="en-US" b="0" baseline="0" dirty="0" smtClean="0"/>
              <a:t>Deployment process is straightforward and </a:t>
            </a:r>
            <a:r>
              <a:rPr lang="en-US" b="1" baseline="0" dirty="0" smtClean="0"/>
              <a:t>built-into Visual Studio</a:t>
            </a:r>
            <a:r>
              <a:rPr lang="en-US" b="0" baseline="0" dirty="0" smtClean="0"/>
              <a:t>.</a:t>
            </a:r>
            <a:endParaRPr lang="en-US" b="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23846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290988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endParaRPr lang="en-US" b="0" dirty="0" smtClean="0"/>
          </a:p>
          <a:p>
            <a:r>
              <a:rPr lang="en-US" b="0" dirty="0" smtClean="0"/>
              <a:t>Introduction</a:t>
            </a:r>
            <a:r>
              <a:rPr lang="en-US" b="0" baseline="0" dirty="0" smtClean="0"/>
              <a:t> to </a:t>
            </a:r>
            <a:r>
              <a:rPr lang="en-US" b="0" dirty="0" smtClean="0"/>
              <a:t>single-sign</a:t>
            </a:r>
            <a:r>
              <a:rPr lang="en-US" b="0" baseline="0" dirty="0" smtClean="0"/>
              <a:t> on </a:t>
            </a:r>
            <a:endParaRPr lang="en-US" b="1"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204641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0" dirty="0" smtClean="0"/>
          </a:p>
          <a:p>
            <a:r>
              <a:rPr lang="en-US" dirty="0" smtClean="0"/>
              <a:t>WAAD is a </a:t>
            </a:r>
            <a:r>
              <a:rPr lang="en-US" b="1" dirty="0" err="1" smtClean="0"/>
              <a:t>PaaS</a:t>
            </a:r>
            <a:r>
              <a:rPr lang="en-US" b="1" baseline="0" dirty="0" smtClean="0"/>
              <a:t> </a:t>
            </a:r>
            <a:r>
              <a:rPr lang="en-US" baseline="0" dirty="0" smtClean="0"/>
              <a:t>-&gt; you don’t manage VMs, you don’t buy licenses.</a:t>
            </a:r>
          </a:p>
          <a:p>
            <a:r>
              <a:rPr lang="en-US" b="1" baseline="0" dirty="0" smtClean="0"/>
              <a:t>Integrates</a:t>
            </a:r>
            <a:r>
              <a:rPr lang="en-US" baseline="0" dirty="0" smtClean="0"/>
              <a:t> with on-premises AD.</a:t>
            </a:r>
          </a:p>
          <a:p>
            <a:r>
              <a:rPr lang="en-US" dirty="0" smtClean="0"/>
              <a:t>Supports</a:t>
            </a:r>
            <a:r>
              <a:rPr lang="en-US" baseline="0" dirty="0" smtClean="0"/>
              <a:t> </a:t>
            </a:r>
            <a:r>
              <a:rPr lang="en-US" b="1" baseline="0" dirty="0" smtClean="0"/>
              <a:t>different</a:t>
            </a:r>
            <a:r>
              <a:rPr lang="en-US" baseline="0" dirty="0" smtClean="0"/>
              <a:t> </a:t>
            </a:r>
            <a:r>
              <a:rPr lang="en-US" sz="1600" dirty="0" smtClean="0"/>
              <a:t>authentication</a:t>
            </a:r>
            <a:r>
              <a:rPr lang="en-US" sz="1600" baseline="0" dirty="0" smtClean="0"/>
              <a:t> methods (</a:t>
            </a:r>
            <a:r>
              <a:rPr lang="en-US" sz="1600" dirty="0" smtClean="0"/>
              <a:t>SAML, WS-Fed, and </a:t>
            </a:r>
            <a:r>
              <a:rPr lang="en-US" sz="1600" dirty="0" err="1" smtClean="0"/>
              <a:t>OAuth</a:t>
            </a:r>
            <a:r>
              <a:rPr lang="en-US" sz="1600" dirty="0" smtClean="0"/>
              <a:t> 2.0).</a:t>
            </a:r>
            <a:endParaRPr lang="en-US" sz="1600" baseline="0" dirty="0" smtClean="0"/>
          </a:p>
          <a:p>
            <a:r>
              <a:rPr lang="en-US" sz="1600" baseline="0" dirty="0" smtClean="0"/>
              <a:t>Has a </a:t>
            </a:r>
            <a:r>
              <a:rPr lang="en-US" sz="1600" b="0" baseline="0" dirty="0" smtClean="0"/>
              <a:t>great</a:t>
            </a:r>
            <a:r>
              <a:rPr lang="en-US" sz="1600" b="1" baseline="0" dirty="0" smtClean="0"/>
              <a:t> </a:t>
            </a:r>
            <a:r>
              <a:rPr lang="en-US" sz="1600" b="0" baseline="0" dirty="0" smtClean="0"/>
              <a:t>API</a:t>
            </a:r>
            <a:r>
              <a:rPr lang="en-US" sz="1600" b="1" baseline="0" dirty="0" smtClean="0"/>
              <a:t> </a:t>
            </a:r>
            <a:r>
              <a:rPr lang="en-US" sz="1600" baseline="0" dirty="0" smtClean="0"/>
              <a:t>which you can use to </a:t>
            </a:r>
            <a:r>
              <a:rPr lang="en-US" sz="1600" b="1" baseline="0" dirty="0" smtClean="0"/>
              <a:t>learn about your users</a:t>
            </a:r>
            <a:r>
              <a:rPr lang="en-US" sz="1600" b="0" baseline="0" dirty="0" smtClean="0"/>
              <a:t>.</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2725508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dirty="0" smtClean="0"/>
              <a:t>With</a:t>
            </a:r>
            <a:r>
              <a:rPr lang="en-US" baseline="0" dirty="0" smtClean="0"/>
              <a:t> WAAD</a:t>
            </a:r>
            <a:r>
              <a:rPr lang="en-US" dirty="0" smtClean="0"/>
              <a:t> users can</a:t>
            </a:r>
            <a:r>
              <a:rPr lang="en-US" baseline="0" dirty="0" smtClean="0"/>
              <a:t> </a:t>
            </a:r>
            <a:r>
              <a:rPr lang="en-US" b="1" baseline="0" dirty="0" smtClean="0"/>
              <a:t>single sign-on</a:t>
            </a:r>
            <a:r>
              <a:rPr lang="en-US" baseline="0" dirty="0" smtClean="0"/>
              <a:t> to your app, and even third-party apps, that are hosted in the </a:t>
            </a:r>
            <a:r>
              <a:rPr lang="en-US" b="1" baseline="0" dirty="0" smtClean="0"/>
              <a:t>internet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2556788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WAAD features:</a:t>
            </a:r>
            <a:endParaRPr lang="en-US" baseline="0" dirty="0" smtClean="0"/>
          </a:p>
          <a:p>
            <a:pPr marL="285750" indent="-285750">
              <a:buFont typeface="Arial" panose="020B0604020202020204" pitchFamily="34" charset="0"/>
              <a:buChar char="•"/>
            </a:pPr>
            <a:r>
              <a:rPr lang="en-US" b="1" baseline="0" dirty="0" smtClean="0"/>
              <a:t>User</a:t>
            </a:r>
            <a:r>
              <a:rPr lang="en-US" baseline="0" dirty="0" smtClean="0"/>
              <a:t> management.</a:t>
            </a:r>
          </a:p>
          <a:p>
            <a:pPr marL="285750" indent="-285750">
              <a:buFont typeface="Arial" panose="020B0604020202020204" pitchFamily="34" charset="0"/>
              <a:buChar char="•"/>
            </a:pPr>
            <a:r>
              <a:rPr lang="en-US" b="1" baseline="0" dirty="0" smtClean="0"/>
              <a:t>Third-party </a:t>
            </a:r>
            <a:r>
              <a:rPr lang="en-US" baseline="0" dirty="0" smtClean="0"/>
              <a:t>authentication.</a:t>
            </a:r>
          </a:p>
          <a:p>
            <a:pPr marL="285750" indent="-285750">
              <a:buFont typeface="Arial" panose="020B0604020202020204" pitchFamily="34" charset="0"/>
              <a:buChar char="•"/>
            </a:pPr>
            <a:r>
              <a:rPr lang="en-US" baseline="0" dirty="0" smtClean="0"/>
              <a:t>Custom domain.</a:t>
            </a:r>
          </a:p>
          <a:p>
            <a:pPr marL="285750" indent="-285750">
              <a:buFont typeface="Arial" panose="020B0604020202020204" pitchFamily="34" charset="0"/>
              <a:buChar char="•"/>
            </a:pPr>
            <a:r>
              <a:rPr lang="en-US" b="1" baseline="0" dirty="0" smtClean="0"/>
              <a:t>Application</a:t>
            </a:r>
            <a:r>
              <a:rPr lang="en-US" baseline="0" dirty="0" smtClean="0"/>
              <a:t> management.</a:t>
            </a:r>
          </a:p>
          <a:p>
            <a:pPr marL="285750" indent="-285750">
              <a:buFont typeface="Arial" panose="020B0604020202020204" pitchFamily="34" charset="0"/>
              <a:buChar char="•"/>
            </a:pPr>
            <a:r>
              <a:rPr lang="en-US" b="1" baseline="0" dirty="0" smtClean="0"/>
              <a:t>Built-in</a:t>
            </a:r>
            <a:r>
              <a:rPr lang="en-US" baseline="0" dirty="0" smtClean="0"/>
              <a:t> support to lots of </a:t>
            </a:r>
            <a:r>
              <a:rPr lang="en-US" b="1" baseline="0" dirty="0" smtClean="0"/>
              <a:t>external</a:t>
            </a:r>
            <a:r>
              <a:rPr lang="en-US" baseline="0" dirty="0" smtClean="0"/>
              <a:t> applications (118 right now) like Salesforce.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119699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0" dirty="0" smtClean="0"/>
              <a:t>Works with </a:t>
            </a:r>
            <a:r>
              <a:rPr lang="en-US" dirty="0" smtClean="0"/>
              <a:t>Windows</a:t>
            </a:r>
            <a:r>
              <a:rPr lang="en-US" baseline="0" dirty="0" smtClean="0"/>
              <a:t> Server </a:t>
            </a:r>
            <a:r>
              <a:rPr lang="en-US" b="1" baseline="0" dirty="0" smtClean="0"/>
              <a:t>2003</a:t>
            </a:r>
            <a:r>
              <a:rPr lang="en-US" baseline="0" dirty="0" smtClean="0"/>
              <a:t> and higher.</a:t>
            </a:r>
          </a:p>
          <a:p>
            <a:r>
              <a:rPr lang="en-US" b="1" baseline="0" dirty="0" smtClean="0"/>
              <a:t>Securely </a:t>
            </a:r>
            <a:r>
              <a:rPr lang="en-US" baseline="0" dirty="0" smtClean="0"/>
              <a:t>synchronized.</a:t>
            </a:r>
          </a:p>
          <a:p>
            <a:r>
              <a:rPr lang="en-US" baseline="0" dirty="0" smtClean="0"/>
              <a:t>Changes reflected </a:t>
            </a:r>
            <a:r>
              <a:rPr lang="en-US" b="1" baseline="0" dirty="0" smtClean="0"/>
              <a:t>immediately </a:t>
            </a:r>
            <a:r>
              <a:rPr lang="en-US" baseline="0" dirty="0" smtClean="0"/>
              <a:t>in the cloud.</a:t>
            </a:r>
          </a:p>
          <a:p>
            <a:r>
              <a:rPr lang="en-US" dirty="0" smtClean="0"/>
              <a:t>No</a:t>
            </a:r>
            <a:r>
              <a:rPr lang="en-US" baseline="0" dirty="0" smtClean="0"/>
              <a:t> user will have </a:t>
            </a:r>
            <a:r>
              <a:rPr lang="en-US" b="1" baseline="0" dirty="0" smtClean="0"/>
              <a:t>access </a:t>
            </a:r>
            <a:r>
              <a:rPr lang="en-US" baseline="0" dirty="0" smtClean="0"/>
              <a:t>longer than required.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148394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dirty="0" smtClean="0"/>
              <a:t>New project template for easy integration with single sign on</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902831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Within Change Authentication wizard you configure</a:t>
            </a:r>
            <a:r>
              <a:rPr lang="en-US" baseline="0" dirty="0" smtClean="0"/>
              <a:t> your AD.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786263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Automatically</a:t>
            </a:r>
            <a:r>
              <a:rPr lang="en-US" baseline="0" dirty="0" smtClean="0"/>
              <a:t> changes between </a:t>
            </a:r>
            <a:r>
              <a:rPr lang="en-US" baseline="0" dirty="0" err="1" smtClean="0"/>
              <a:t>dev</a:t>
            </a:r>
            <a:r>
              <a:rPr lang="en-US" baseline="0" dirty="0" smtClean="0"/>
              <a:t> and cloud configuration.</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3627157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1" dirty="0" smtClean="0"/>
              <a:t>Variety</a:t>
            </a:r>
            <a:r>
              <a:rPr lang="en-US" dirty="0" smtClean="0"/>
              <a:t> of ways</a:t>
            </a:r>
            <a:r>
              <a:rPr lang="en-US" baseline="0" dirty="0" smtClean="0"/>
              <a:t> to store data in the cloud.</a:t>
            </a:r>
          </a:p>
          <a:p>
            <a:r>
              <a:rPr lang="en-US" baseline="0" dirty="0" smtClean="0"/>
              <a:t>A SQL database/relational model probably </a:t>
            </a:r>
            <a:r>
              <a:rPr lang="en-US" b="1" baseline="0" dirty="0" smtClean="0"/>
              <a:t>won’t be enough </a:t>
            </a:r>
            <a:r>
              <a:rPr lang="en-US" baseline="0" dirty="0" smtClean="0"/>
              <a:t>when dealing with many users.</a:t>
            </a:r>
          </a:p>
          <a:p>
            <a:r>
              <a:rPr lang="en-US" baseline="0" dirty="0" smtClean="0"/>
              <a:t>Think about your data </a:t>
            </a:r>
            <a:r>
              <a:rPr lang="en-US" b="1" baseline="0" dirty="0" smtClean="0"/>
              <a:t>up-front</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A344559-B300-4136-83F9-92095DCC4C46}" type="datetime1">
              <a:rPr lang="en-US" smtClean="0"/>
              <a:t>26-Dec-13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879511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Azure provides</a:t>
            </a:r>
            <a:r>
              <a:rPr lang="en-US" baseline="0" dirty="0" smtClean="0"/>
              <a:t> many storage </a:t>
            </a:r>
            <a:r>
              <a:rPr lang="en-US" b="1" baseline="0" dirty="0" smtClean="0"/>
              <a:t>options</a:t>
            </a:r>
            <a:r>
              <a:rPr lang="en-US" baseline="0" dirty="0" smtClean="0"/>
              <a:t>.</a:t>
            </a:r>
          </a:p>
          <a:p>
            <a:r>
              <a:rPr lang="en-US" baseline="0" dirty="0" smtClean="0"/>
              <a:t>Many of them are managed by Azure.</a:t>
            </a:r>
          </a:p>
          <a:p>
            <a:endParaRPr lang="en-US" baseline="0" dirty="0" smtClean="0"/>
          </a:p>
          <a:p>
            <a:r>
              <a:rPr lang="en-US" b="1" baseline="0" dirty="0" smtClean="0"/>
              <a:t>More info</a:t>
            </a:r>
          </a:p>
          <a:p>
            <a:r>
              <a:rPr lang="en-US" b="0" baseline="0" dirty="0" smtClean="0"/>
              <a:t>Options available:</a:t>
            </a:r>
            <a:endParaRPr lang="en-US" b="0" dirty="0" smtClean="0"/>
          </a:p>
          <a:p>
            <a:pPr marL="285750" indent="-285750">
              <a:buFont typeface="Arial" panose="020B0604020202020204" pitchFamily="34" charset="0"/>
              <a:buChar char="•"/>
            </a:pPr>
            <a:r>
              <a:rPr lang="en-US" b="1" dirty="0" smtClean="0"/>
              <a:t>Relational</a:t>
            </a:r>
            <a:r>
              <a:rPr lang="en-US" baseline="0" dirty="0" smtClean="0"/>
              <a:t> -&gt; SQL Azure</a:t>
            </a:r>
          </a:p>
          <a:p>
            <a:pPr marL="285750" indent="-285750">
              <a:buFont typeface="Arial" panose="020B0604020202020204" pitchFamily="34" charset="0"/>
              <a:buChar char="•"/>
            </a:pPr>
            <a:r>
              <a:rPr lang="en-US" b="1" baseline="0" dirty="0" err="1" smtClean="0"/>
              <a:t>NoSQL</a:t>
            </a:r>
            <a:r>
              <a:rPr lang="en-US" baseline="0" dirty="0" smtClean="0"/>
              <a:t> -&gt; Table Storage</a:t>
            </a:r>
          </a:p>
          <a:p>
            <a:pPr marL="285750" indent="-285750">
              <a:buFont typeface="Arial" panose="020B0604020202020204" pitchFamily="34" charset="0"/>
              <a:buChar char="•"/>
            </a:pPr>
            <a:r>
              <a:rPr lang="en-US" baseline="0" dirty="0" smtClean="0"/>
              <a:t>Unstructured </a:t>
            </a:r>
            <a:r>
              <a:rPr lang="en-US" b="1" baseline="0" dirty="0" smtClean="0"/>
              <a:t>files </a:t>
            </a:r>
            <a:r>
              <a:rPr lang="en-US" baseline="0" dirty="0" smtClean="0"/>
              <a:t>-&gt; Blob Storage</a:t>
            </a:r>
          </a:p>
          <a:p>
            <a:pPr marL="285750" indent="-285750">
              <a:buFont typeface="Arial" panose="020B0604020202020204" pitchFamily="34" charset="0"/>
              <a:buChar char="•"/>
            </a:pPr>
            <a:r>
              <a:rPr lang="en-US" b="1" baseline="0" dirty="0" smtClean="0"/>
              <a:t>Others</a:t>
            </a:r>
            <a:r>
              <a:rPr lang="en-US" baseline="0" dirty="0" smtClean="0"/>
              <a:t> -&gt; hosted inside a custom VM (</a:t>
            </a:r>
            <a:r>
              <a:rPr lang="en-US" baseline="0" dirty="0" err="1" smtClean="0"/>
              <a:t>IaaS</a:t>
            </a:r>
            <a:r>
              <a:rPr lang="en-US" baseline="0" dirty="0" smtClean="0"/>
              <a:t>, not managed)</a:t>
            </a:r>
          </a:p>
          <a:p>
            <a:endParaRPr lang="en-US" baseline="0" dirty="0" smtClean="0"/>
          </a:p>
          <a:p>
            <a:r>
              <a:rPr lang="en-US" baseline="0" dirty="0" smtClean="0"/>
              <a:t>Table storage:</a:t>
            </a:r>
          </a:p>
          <a:p>
            <a:pPr marL="285750" indent="-285750">
              <a:buFont typeface="Arial" panose="020B0604020202020204" pitchFamily="34" charset="0"/>
              <a:buChar char="•"/>
            </a:pPr>
            <a:r>
              <a:rPr lang="en-US" b="1" baseline="0" dirty="0" smtClean="0"/>
              <a:t>Scales </a:t>
            </a:r>
            <a:r>
              <a:rPr lang="en-US" baseline="0" dirty="0" smtClean="0"/>
              <a:t>a lot (Petabytes of data).</a:t>
            </a:r>
          </a:p>
          <a:p>
            <a:pPr marL="285750" indent="-285750">
              <a:buFont typeface="Arial" panose="020B0604020202020204" pitchFamily="34" charset="0"/>
              <a:buChar char="•"/>
            </a:pPr>
            <a:r>
              <a:rPr lang="en-US" baseline="0" dirty="0" smtClean="0"/>
              <a:t>No </a:t>
            </a:r>
            <a:r>
              <a:rPr lang="en-US" b="1" baseline="0" dirty="0" smtClean="0"/>
              <a:t>referential integrity </a:t>
            </a:r>
            <a:r>
              <a:rPr lang="en-US" baseline="0" dirty="0" smtClean="0"/>
              <a:t>(You have to manually do it)</a:t>
            </a:r>
          </a:p>
          <a:p>
            <a:endParaRPr lang="en-US" baseline="0" dirty="0" smtClean="0"/>
          </a:p>
          <a:p>
            <a:r>
              <a:rPr lang="en-US" baseline="0" dirty="0" smtClean="0"/>
              <a:t>Blob storage:</a:t>
            </a:r>
          </a:p>
          <a:p>
            <a:pPr marL="285750" indent="-285750">
              <a:buFont typeface="Arial" panose="020B0604020202020204" pitchFamily="34" charset="0"/>
              <a:buChar char="•"/>
            </a:pPr>
            <a:r>
              <a:rPr lang="en-US" baseline="0" dirty="0" smtClean="0"/>
              <a:t>Like a </a:t>
            </a:r>
            <a:r>
              <a:rPr lang="en-US" b="1" baseline="0" dirty="0" smtClean="0"/>
              <a:t>file system </a:t>
            </a:r>
            <a:r>
              <a:rPr lang="en-US" baseline="0" dirty="0" smtClean="0"/>
              <a:t>in the cloud.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45</a:t>
            </a:fld>
            <a:endParaRPr lang="en-US" dirty="0"/>
          </a:p>
        </p:txBody>
      </p:sp>
    </p:spTree>
    <p:extLst>
      <p:ext uri="{BB962C8B-B14F-4D97-AF65-F5344CB8AC3E}">
        <p14:creationId xmlns:p14="http://schemas.microsoft.com/office/powerpoint/2010/main" val="118118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Key message</a:t>
            </a:r>
            <a:endParaRPr lang="en-US" b="0" baseline="0" dirty="0" smtClean="0"/>
          </a:p>
          <a:p>
            <a:r>
              <a:rPr lang="en-US" b="0" baseline="0" dirty="0" smtClean="0"/>
              <a:t>Explain presentation </a:t>
            </a:r>
            <a:r>
              <a:rPr lang="en-US" b="1" baseline="0" dirty="0" smtClean="0"/>
              <a:t>scope</a:t>
            </a:r>
            <a:r>
              <a:rPr lang="en-US" b="0" baseline="0" dirty="0" smtClean="0"/>
              <a:t>.</a:t>
            </a:r>
            <a:endParaRPr lang="en-US" b="1"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938483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Think </a:t>
            </a:r>
            <a:r>
              <a:rPr lang="en-US" baseline="0" dirty="0" smtClean="0"/>
              <a:t>up-front and decide which storage </a:t>
            </a:r>
            <a:r>
              <a:rPr lang="en-US" b="1" baseline="0" dirty="0" smtClean="0"/>
              <a:t>fits</a:t>
            </a:r>
            <a:r>
              <a:rPr lang="en-US" baseline="0" dirty="0" smtClean="0"/>
              <a:t> your needs </a:t>
            </a:r>
            <a:r>
              <a:rPr lang="en-US" b="1" baseline="0" dirty="0" smtClean="0"/>
              <a:t>better</a:t>
            </a:r>
            <a:r>
              <a:rPr lang="en-US" baseline="0" dirty="0" smtClean="0"/>
              <a:t>.</a:t>
            </a:r>
          </a:p>
          <a:p>
            <a:r>
              <a:rPr lang="en-US" baseline="0" dirty="0" smtClean="0"/>
              <a:t>The storage decision may lead the patterns you will use.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46</a:t>
            </a:fld>
            <a:endParaRPr lang="en-US" dirty="0"/>
          </a:p>
        </p:txBody>
      </p:sp>
    </p:spTree>
    <p:extLst>
      <p:ext uri="{BB962C8B-B14F-4D97-AF65-F5344CB8AC3E}">
        <p14:creationId xmlns:p14="http://schemas.microsoft.com/office/powerpoint/2010/main" val="2712393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aseline="0" dirty="0" smtClean="0"/>
              <a:t>SQL Server </a:t>
            </a:r>
            <a:r>
              <a:rPr lang="en-US" b="1" baseline="0" dirty="0" err="1" smtClean="0"/>
              <a:t>PaaS</a:t>
            </a:r>
            <a:r>
              <a:rPr lang="en-US" b="1" baseline="0" dirty="0" smtClean="0"/>
              <a:t> vs </a:t>
            </a:r>
            <a:r>
              <a:rPr lang="en-US" b="1" baseline="0" dirty="0" err="1" smtClean="0"/>
              <a:t>IaaS</a:t>
            </a:r>
            <a:r>
              <a:rPr lang="en-US" baseline="0" dirty="0" smtClean="0"/>
              <a:t> (pros and cons).</a:t>
            </a:r>
            <a:endParaRPr lang="en-US" dirty="0"/>
          </a:p>
        </p:txBody>
      </p:sp>
      <p:sp>
        <p:nvSpPr>
          <p:cNvPr id="4" name="Slide Number Placeholder 3"/>
          <p:cNvSpPr>
            <a:spLocks noGrp="1"/>
          </p:cNvSpPr>
          <p:nvPr>
            <p:ph type="sldNum" sz="quarter" idx="10"/>
          </p:nvPr>
        </p:nvSpPr>
        <p:spPr/>
        <p:txBody>
          <a:bodyPr/>
          <a:lstStyle/>
          <a:p>
            <a:fld id="{016D1E5E-2E5F-460E-BF7D-03F6FA626957}" type="slidenum">
              <a:rPr lang="en-US" smtClean="0"/>
              <a:t>47</a:t>
            </a:fld>
            <a:endParaRPr lang="en-US"/>
          </a:p>
        </p:txBody>
      </p:sp>
    </p:spTree>
    <p:extLst>
      <p:ext uri="{BB962C8B-B14F-4D97-AF65-F5344CB8AC3E}">
        <p14:creationId xmlns:p14="http://schemas.microsoft.com/office/powerpoint/2010/main" val="27792710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0" dirty="0" smtClean="0"/>
              <a:t>Demo</a:t>
            </a:r>
            <a:r>
              <a:rPr lang="en-US" b="0" baseline="0" dirty="0" smtClean="0"/>
              <a:t> </a:t>
            </a:r>
            <a:r>
              <a:rPr lang="en-US" b="0" baseline="0" dirty="0" err="1" smtClean="0"/>
              <a:t>MyFixIt</a:t>
            </a:r>
            <a:r>
              <a:rPr lang="en-US" b="0" baseline="0" dirty="0" smtClean="0"/>
              <a:t> app.</a:t>
            </a:r>
          </a:p>
          <a:p>
            <a:endParaRPr lang="en-US" b="1" dirty="0" smtClean="0"/>
          </a:p>
          <a:p>
            <a:r>
              <a:rPr lang="en-US" b="1" dirty="0" smtClean="0"/>
              <a:t>Key message</a:t>
            </a:r>
            <a:endParaRPr lang="en-US" b="1" baseline="0" dirty="0" smtClean="0"/>
          </a:p>
          <a:p>
            <a:r>
              <a:rPr lang="en-US" baseline="0" dirty="0" smtClean="0"/>
              <a:t>EF6 works with </a:t>
            </a:r>
            <a:r>
              <a:rPr lang="en-US" b="1" baseline="0" dirty="0" smtClean="0"/>
              <a:t>SQL Azure</a:t>
            </a:r>
            <a:r>
              <a:rPr lang="en-US" baseline="0" dirty="0" smtClean="0"/>
              <a:t>.</a:t>
            </a:r>
          </a:p>
          <a:p>
            <a:r>
              <a:rPr lang="en-US" b="1" baseline="0" dirty="0" smtClean="0"/>
              <a:t>Repository</a:t>
            </a:r>
            <a:r>
              <a:rPr lang="en-US" baseline="0" dirty="0" smtClean="0"/>
              <a:t> pattern with </a:t>
            </a:r>
            <a:r>
              <a:rPr lang="en-US" baseline="0" dirty="0" err="1" smtClean="0"/>
              <a:t>async</a:t>
            </a:r>
            <a:r>
              <a:rPr lang="en-US" baseline="0" dirty="0" smtClean="0"/>
              <a:t> decorations.</a:t>
            </a:r>
          </a:p>
          <a:p>
            <a:r>
              <a:rPr lang="en-US" b="1" baseline="0" dirty="0" smtClean="0"/>
              <a:t>Easiness</a:t>
            </a:r>
            <a:r>
              <a:rPr lang="en-US" baseline="0" dirty="0" smtClean="0"/>
              <a:t> of </a:t>
            </a:r>
            <a:r>
              <a:rPr lang="en-US" baseline="0" dirty="0" err="1" smtClean="0"/>
              <a:t>PaaS</a:t>
            </a:r>
            <a:r>
              <a:rPr lang="en-US" baseline="0" dirty="0" smtClean="0"/>
              <a:t> solution + EF.</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ext uri="{BB962C8B-B14F-4D97-AF65-F5344CB8AC3E}">
        <p14:creationId xmlns:p14="http://schemas.microsoft.com/office/powerpoint/2010/main" val="610666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1" baseline="0" dirty="0" smtClean="0"/>
          </a:p>
          <a:p>
            <a:r>
              <a:rPr lang="en-US" dirty="0" smtClean="0"/>
              <a:t>More</a:t>
            </a:r>
            <a:r>
              <a:rPr lang="en-US" baseline="0" dirty="0" smtClean="0"/>
              <a:t> questions to guide you to the correct data storage.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50</a:t>
            </a:fld>
            <a:endParaRPr lang="en-US" dirty="0"/>
          </a:p>
        </p:txBody>
      </p:sp>
    </p:spTree>
    <p:extLst>
      <p:ext uri="{BB962C8B-B14F-4D97-AF65-F5344CB8AC3E}">
        <p14:creationId xmlns:p14="http://schemas.microsoft.com/office/powerpoint/2010/main" val="20011462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1" baseline="0" dirty="0" smtClean="0"/>
          </a:p>
          <a:p>
            <a:r>
              <a:rPr lang="en-US" dirty="0" smtClean="0"/>
              <a:t>Think</a:t>
            </a:r>
            <a:r>
              <a:rPr lang="en-US" baseline="0" dirty="0" smtClean="0"/>
              <a:t> especially in </a:t>
            </a:r>
            <a:r>
              <a:rPr lang="en-US" b="1" baseline="0" dirty="0" smtClean="0"/>
              <a:t>partitioning</a:t>
            </a:r>
            <a:r>
              <a:rPr lang="en-US" baseline="0" dirty="0" smtClean="0"/>
              <a:t> if you think you’re going to have a lot of data.</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51</a:t>
            </a:fld>
            <a:endParaRPr lang="en-US" dirty="0"/>
          </a:p>
        </p:txBody>
      </p:sp>
    </p:spTree>
    <p:extLst>
      <p:ext uri="{BB962C8B-B14F-4D97-AF65-F5344CB8AC3E}">
        <p14:creationId xmlns:p14="http://schemas.microsoft.com/office/powerpoint/2010/main" val="41786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1" baseline="0" dirty="0" smtClean="0"/>
          </a:p>
          <a:p>
            <a:r>
              <a:rPr lang="en-US" dirty="0" smtClean="0"/>
              <a:t>Look carefully for a good</a:t>
            </a:r>
            <a:r>
              <a:rPr lang="en-US" baseline="0" dirty="0" smtClean="0"/>
              <a:t> </a:t>
            </a:r>
            <a:r>
              <a:rPr lang="en-US" b="1" baseline="0" dirty="0" smtClean="0"/>
              <a:t>cost/effective</a:t>
            </a:r>
            <a:r>
              <a:rPr lang="en-US" baseline="0" dirty="0" smtClean="0"/>
              <a:t> solution (storing blobs in SQL may not be a good option).</a:t>
            </a:r>
          </a:p>
          <a:p>
            <a:r>
              <a:rPr lang="en-US" b="1" baseline="0" dirty="0" smtClean="0"/>
              <a:t>Split</a:t>
            </a:r>
            <a:r>
              <a:rPr lang="en-US" baseline="0" dirty="0" smtClean="0"/>
              <a:t> up your data. Take advantage of the different storage options (blobs for files, for example).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52</a:t>
            </a:fld>
            <a:endParaRPr lang="en-US" dirty="0"/>
          </a:p>
        </p:txBody>
      </p:sp>
    </p:spTree>
    <p:extLst>
      <p:ext uri="{BB962C8B-B14F-4D97-AF65-F5344CB8AC3E}">
        <p14:creationId xmlns:p14="http://schemas.microsoft.com/office/powerpoint/2010/main" val="1926134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1" baseline="0" dirty="0" smtClean="0"/>
          </a:p>
          <a:p>
            <a:r>
              <a:rPr lang="en-US" dirty="0" smtClean="0"/>
              <a:t>There</a:t>
            </a:r>
            <a:r>
              <a:rPr lang="en-US" baseline="0" dirty="0" smtClean="0"/>
              <a:t> are d</a:t>
            </a:r>
            <a:r>
              <a:rPr lang="en-US" dirty="0" smtClean="0"/>
              <a:t>ifferent partitioning </a:t>
            </a:r>
            <a:r>
              <a:rPr lang="en-US" b="1" dirty="0" smtClean="0"/>
              <a:t>strategies</a:t>
            </a:r>
            <a:r>
              <a:rPr lang="en-US" dirty="0" smtClean="0"/>
              <a:t>.</a:t>
            </a:r>
            <a:endParaRPr lang="en-US" baseline="0" dirty="0" smtClean="0"/>
          </a:p>
          <a:p>
            <a:r>
              <a:rPr lang="en-US" baseline="0" dirty="0" smtClean="0"/>
              <a:t>Must take care to </a:t>
            </a:r>
            <a:r>
              <a:rPr lang="en-US" b="1" baseline="0" dirty="0" smtClean="0"/>
              <a:t>balance partitions size</a:t>
            </a:r>
            <a:r>
              <a:rPr lang="en-US" b="0" baseline="0" dirty="0" smtClean="0"/>
              <a:t> </a:t>
            </a:r>
            <a:r>
              <a:rPr lang="en-US" baseline="0" dirty="0" smtClean="0"/>
              <a:t>to take advantage of </a:t>
            </a:r>
            <a:r>
              <a:rPr lang="en-US" baseline="0" dirty="0" err="1" smtClean="0"/>
              <a:t>sharding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53</a:t>
            </a:fld>
            <a:endParaRPr lang="en-US" dirty="0"/>
          </a:p>
        </p:txBody>
      </p:sp>
    </p:spTree>
    <p:extLst>
      <p:ext uri="{BB962C8B-B14F-4D97-AF65-F5344CB8AC3E}">
        <p14:creationId xmlns:p14="http://schemas.microsoft.com/office/powerpoint/2010/main" val="31970378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1" baseline="0" dirty="0" smtClean="0"/>
          </a:p>
          <a:p>
            <a:r>
              <a:rPr lang="en-US" dirty="0" smtClean="0"/>
              <a:t>You may </a:t>
            </a:r>
            <a:r>
              <a:rPr lang="en-US" baseline="0" dirty="0" smtClean="0"/>
              <a:t>combine the </a:t>
            </a:r>
            <a:r>
              <a:rPr lang="en-US" b="1" baseline="0" dirty="0" smtClean="0"/>
              <a:t>two strategies</a:t>
            </a:r>
            <a:r>
              <a:rPr lang="en-US" baseline="0" dirty="0" smtClean="0"/>
              <a:t> together.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54</a:t>
            </a:fld>
            <a:endParaRPr lang="en-US" dirty="0"/>
          </a:p>
        </p:txBody>
      </p:sp>
    </p:spTree>
    <p:extLst>
      <p:ext uri="{BB962C8B-B14F-4D97-AF65-F5344CB8AC3E}">
        <p14:creationId xmlns:p14="http://schemas.microsoft.com/office/powerpoint/2010/main" val="4063012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dirty="0" smtClean="0"/>
              <a:t>Easy </a:t>
            </a:r>
            <a:r>
              <a:rPr lang="en-US" baseline="0" dirty="0" smtClean="0"/>
              <a:t>to do if you plan it </a:t>
            </a:r>
            <a:r>
              <a:rPr lang="en-US" b="1" baseline="0" dirty="0" smtClean="0"/>
              <a:t>up-front</a:t>
            </a:r>
            <a:r>
              <a:rPr lang="en-US" baseline="0" dirty="0" smtClean="0"/>
              <a:t>.</a:t>
            </a:r>
            <a:endParaRPr lang="en-US" dirty="0" smtClean="0"/>
          </a:p>
          <a:p>
            <a:r>
              <a:rPr lang="en-US" b="1" dirty="0" smtClean="0"/>
              <a:t>Hard</a:t>
            </a:r>
            <a:r>
              <a:rPr lang="en-US" baseline="0" dirty="0" smtClean="0"/>
              <a:t> to apply these changes to </a:t>
            </a:r>
            <a:r>
              <a:rPr lang="en-US" b="1" baseline="0" dirty="0" smtClean="0"/>
              <a:t>live systems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55</a:t>
            </a:fld>
            <a:endParaRPr lang="en-US" dirty="0"/>
          </a:p>
        </p:txBody>
      </p:sp>
    </p:spTree>
    <p:extLst>
      <p:ext uri="{BB962C8B-B14F-4D97-AF65-F5344CB8AC3E}">
        <p14:creationId xmlns:p14="http://schemas.microsoft.com/office/powerpoint/2010/main" val="15456134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Key message</a:t>
            </a:r>
          </a:p>
          <a:p>
            <a:r>
              <a:rPr lang="en-US" baseline="0" dirty="0" smtClean="0"/>
              <a:t>Introduce next part topics.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56</a:t>
            </a:fld>
            <a:endParaRPr lang="en-US" dirty="0"/>
          </a:p>
        </p:txBody>
      </p:sp>
    </p:spTree>
    <p:extLst>
      <p:ext uri="{BB962C8B-B14F-4D97-AF65-F5344CB8AC3E}">
        <p14:creationId xmlns:p14="http://schemas.microsoft.com/office/powerpoint/2010/main" val="173692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this slide to present the topics of this talk and engage the audience.</a:t>
            </a:r>
          </a:p>
          <a:p>
            <a:endParaRPr lang="en-US" dirty="0" smtClean="0"/>
          </a:p>
          <a:p>
            <a:r>
              <a:rPr lang="en-US" b="1" dirty="0" smtClean="0"/>
              <a:t>Key message</a:t>
            </a:r>
            <a:endParaRPr lang="en-US" b="0" dirty="0" smtClean="0"/>
          </a:p>
          <a:p>
            <a:r>
              <a:rPr lang="en-US" b="0" dirty="0" smtClean="0"/>
              <a:t>You will learn:</a:t>
            </a:r>
          </a:p>
          <a:p>
            <a:pPr marL="285750" indent="-285750">
              <a:buFont typeface="Arial" panose="020B0604020202020204" pitchFamily="34" charset="0"/>
              <a:buChar char="•"/>
            </a:pPr>
            <a:r>
              <a:rPr lang="en-US" b="1" baseline="0" dirty="0" smtClean="0"/>
              <a:t>real world </a:t>
            </a:r>
            <a:r>
              <a:rPr lang="en-US" baseline="0" dirty="0" smtClean="0"/>
              <a:t>problems and solutions of cloud apps.</a:t>
            </a:r>
          </a:p>
          <a:p>
            <a:pPr marL="285750" indent="-285750">
              <a:buFont typeface="Arial" panose="020B0604020202020204" pitchFamily="34" charset="0"/>
              <a:buChar char="•"/>
            </a:pPr>
            <a:r>
              <a:rPr lang="en-US" baseline="0" dirty="0" smtClean="0"/>
              <a:t>how to </a:t>
            </a:r>
            <a:r>
              <a:rPr lang="en-US" b="1" baseline="0" dirty="0" smtClean="0"/>
              <a:t>scale</a:t>
            </a:r>
            <a:r>
              <a:rPr lang="en-US" baseline="0" dirty="0" smtClean="0"/>
              <a:t> your app when you have thousand or millions of users.</a:t>
            </a:r>
          </a:p>
          <a:p>
            <a:pPr marL="285750" indent="-285750">
              <a:buFont typeface="Arial" panose="020B0604020202020204" pitchFamily="34" charset="0"/>
              <a:buChar char="•"/>
            </a:pPr>
            <a:r>
              <a:rPr lang="en-US" baseline="0" dirty="0" smtClean="0"/>
              <a:t>how to make your app </a:t>
            </a:r>
            <a:r>
              <a:rPr lang="en-US" b="1" baseline="0" dirty="0" smtClean="0"/>
              <a:t>robust </a:t>
            </a:r>
            <a:r>
              <a:rPr lang="en-US" baseline="0" dirty="0" smtClean="0"/>
              <a:t>and minimize downtime.</a:t>
            </a:r>
          </a:p>
          <a:p>
            <a:pPr marL="285750" indent="-285750">
              <a:buFont typeface="Arial" panose="020B0604020202020204" pitchFamily="34" charset="0"/>
              <a:buChar char="•"/>
            </a:pPr>
            <a:r>
              <a:rPr lang="en-US" baseline="0" dirty="0" smtClean="0"/>
              <a:t>how to make your systems </a:t>
            </a:r>
            <a:r>
              <a:rPr lang="en-US" b="1" baseline="0" dirty="0" smtClean="0"/>
              <a:t>distributed</a:t>
            </a:r>
            <a:r>
              <a:rPr lang="en-US" b="0"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202166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dirty="0" smtClean="0"/>
              <a:t>Key message</a:t>
            </a:r>
          </a:p>
          <a:p>
            <a:r>
              <a:rPr lang="en-US" dirty="0" smtClean="0"/>
              <a:t>We’re going to see how Blob</a:t>
            </a:r>
            <a:r>
              <a:rPr lang="en-US" baseline="0" dirty="0" smtClean="0"/>
              <a:t> Storage is actually implemented.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57</a:t>
            </a:fld>
            <a:endParaRPr lang="en-US" dirty="0"/>
          </a:p>
        </p:txBody>
      </p:sp>
    </p:spTree>
    <p:extLst>
      <p:ext uri="{BB962C8B-B14F-4D97-AF65-F5344CB8AC3E}">
        <p14:creationId xmlns:p14="http://schemas.microsoft.com/office/powerpoint/2010/main" val="20881547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0" dirty="0" smtClean="0"/>
              <a:t>Recap on storage options,</a:t>
            </a:r>
            <a:r>
              <a:rPr lang="en-US" b="0" baseline="0" dirty="0" smtClean="0"/>
              <a:t> next slide intro to Blob Storage.</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58</a:t>
            </a:fld>
            <a:endParaRPr lang="en-US" dirty="0"/>
          </a:p>
        </p:txBody>
      </p:sp>
    </p:spTree>
    <p:extLst>
      <p:ext uri="{BB962C8B-B14F-4D97-AF65-F5344CB8AC3E}">
        <p14:creationId xmlns:p14="http://schemas.microsoft.com/office/powerpoint/2010/main" val="33422592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dirty="0" smtClean="0"/>
              <a:t>Key message</a:t>
            </a:r>
          </a:p>
          <a:p>
            <a:r>
              <a:rPr lang="en-US" dirty="0" smtClean="0"/>
              <a:t>Blob storage is</a:t>
            </a:r>
            <a:r>
              <a:rPr lang="en-US" baseline="0" dirty="0" smtClean="0"/>
              <a:t> a highly </a:t>
            </a:r>
            <a:r>
              <a:rPr lang="en-US" b="1" baseline="0" dirty="0" smtClean="0"/>
              <a:t>scalable</a:t>
            </a:r>
            <a:r>
              <a:rPr lang="en-US" baseline="0" dirty="0" smtClean="0"/>
              <a:t>, </a:t>
            </a:r>
            <a:r>
              <a:rPr lang="en-US" b="1" baseline="0" dirty="0" smtClean="0"/>
              <a:t>durable</a:t>
            </a:r>
            <a:r>
              <a:rPr lang="en-US" baseline="0" dirty="0" smtClean="0"/>
              <a:t>, </a:t>
            </a:r>
            <a:r>
              <a:rPr lang="en-US" b="1" dirty="0" smtClean="0"/>
              <a:t>file system</a:t>
            </a:r>
            <a:r>
              <a:rPr lang="en-US" dirty="0" smtClean="0"/>
              <a:t> in the cloud.</a:t>
            </a:r>
          </a:p>
          <a:p>
            <a:r>
              <a:rPr lang="en-US" dirty="0" smtClean="0"/>
              <a:t>You can store </a:t>
            </a:r>
            <a:r>
              <a:rPr lang="en-US" b="1" dirty="0" smtClean="0"/>
              <a:t>anything</a:t>
            </a:r>
            <a:r>
              <a:rPr lang="en-US" dirty="0" smtClean="0"/>
              <a:t> (Movies,</a:t>
            </a:r>
            <a:r>
              <a:rPr lang="en-US" baseline="0" dirty="0" smtClean="0"/>
              <a:t> videos, text, </a:t>
            </a:r>
            <a:r>
              <a:rPr lang="en-US" baseline="0" dirty="0" err="1" smtClean="0"/>
              <a:t>etc</a:t>
            </a:r>
            <a:r>
              <a:rPr lang="en-US" baseline="0" dirty="0" smtClean="0"/>
              <a:t>).</a:t>
            </a:r>
          </a:p>
          <a:p>
            <a:r>
              <a:rPr lang="en-US" baseline="0" dirty="0" smtClean="0"/>
              <a:t>Rest </a:t>
            </a:r>
            <a:r>
              <a:rPr lang="en-US" b="1" baseline="0" dirty="0" smtClean="0"/>
              <a:t>API</a:t>
            </a:r>
            <a:r>
              <a:rPr lang="en-US" baseline="0" dirty="0" smtClean="0"/>
              <a:t> and many </a:t>
            </a:r>
            <a:r>
              <a:rPr lang="en-US" b="1" baseline="0" dirty="0" smtClean="0"/>
              <a:t>wrappers</a:t>
            </a:r>
            <a:r>
              <a:rPr lang="en-US" b="0" baseline="0" dirty="0" smtClean="0"/>
              <a:t>.</a:t>
            </a:r>
          </a:p>
          <a:p>
            <a:r>
              <a:rPr lang="en-US" baseline="0" dirty="0" smtClean="0"/>
              <a:t>Built-in </a:t>
            </a:r>
            <a:r>
              <a:rPr lang="en-US" b="1" baseline="0" dirty="0" smtClean="0"/>
              <a:t>access</a:t>
            </a:r>
            <a:r>
              <a:rPr lang="en-US" baseline="0" dirty="0" smtClean="0"/>
              <a:t> management (private/public, short-term access leases).</a:t>
            </a:r>
          </a:p>
          <a:p>
            <a:r>
              <a:rPr lang="en-US" baseline="0" dirty="0" smtClean="0"/>
              <a:t>Expose over </a:t>
            </a:r>
            <a:r>
              <a:rPr lang="en-US" b="1" baseline="0" dirty="0" smtClean="0"/>
              <a:t>HTTP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5021248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How easy it is to create a new </a:t>
            </a:r>
            <a:r>
              <a:rPr lang="en-US" b="1" baseline="0" dirty="0" smtClean="0"/>
              <a:t>container</a:t>
            </a:r>
            <a:r>
              <a:rPr lang="en-US" b="0" baseline="0" dirty="0" smtClean="0"/>
              <a:t> within Blob Storage.</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Easy to set container </a:t>
            </a:r>
            <a:r>
              <a:rPr lang="en-US" b="1" baseline="0" dirty="0" smtClean="0"/>
              <a:t>permissions</a:t>
            </a:r>
            <a:r>
              <a:rPr lang="en-US" b="0" baseline="0" dirty="0" smtClean="0"/>
              <a:t>.</a:t>
            </a:r>
          </a:p>
        </p:txBody>
      </p:sp>
      <p:sp>
        <p:nvSpPr>
          <p:cNvPr id="4" name="Slide Number Placeholder 3"/>
          <p:cNvSpPr>
            <a:spLocks noGrp="1"/>
          </p:cNvSpPr>
          <p:nvPr>
            <p:ph type="sldNum" sz="quarter" idx="10"/>
          </p:nvPr>
        </p:nvSpPr>
        <p:spPr/>
        <p:txBody>
          <a:bodyPr/>
          <a:lstStyle/>
          <a:p>
            <a:fld id="{82AABF77-E2E4-44CA-BA5C-65E132CF08D8}" type="slidenum">
              <a:rPr lang="en-US" smtClean="0"/>
              <a:pPr/>
              <a:t>60</a:t>
            </a:fld>
            <a:endParaRPr lang="en-US" dirty="0"/>
          </a:p>
        </p:txBody>
      </p:sp>
    </p:spTree>
    <p:extLst>
      <p:ext uri="{BB962C8B-B14F-4D97-AF65-F5344CB8AC3E}">
        <p14:creationId xmlns:p14="http://schemas.microsoft.com/office/powerpoint/2010/main" val="1364716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dirty="0" smtClean="0"/>
              <a:t>How easy it</a:t>
            </a:r>
            <a:r>
              <a:rPr lang="en-US" baseline="0" dirty="0" smtClean="0"/>
              <a:t> is </a:t>
            </a:r>
            <a:r>
              <a:rPr lang="en-US" dirty="0" smtClean="0"/>
              <a:t>to </a:t>
            </a:r>
            <a:r>
              <a:rPr lang="en-US" b="1" dirty="0" smtClean="0"/>
              <a:t>upload</a:t>
            </a:r>
            <a:r>
              <a:rPr lang="en-US" dirty="0" smtClean="0"/>
              <a:t> data</a:t>
            </a:r>
            <a:r>
              <a:rPr lang="en-US" baseline="0" dirty="0" smtClean="0"/>
              <a:t> to your container programmatically.</a:t>
            </a:r>
          </a:p>
          <a:p>
            <a:r>
              <a:rPr lang="en-US" baseline="0" dirty="0" smtClean="0"/>
              <a:t>Though you still get a </a:t>
            </a:r>
            <a:r>
              <a:rPr lang="en-US" b="1" baseline="0" dirty="0" smtClean="0"/>
              <a:t>petabyte-sized</a:t>
            </a:r>
            <a:r>
              <a:rPr lang="en-US" baseline="0" dirty="0" smtClean="0"/>
              <a:t> storage and </a:t>
            </a:r>
            <a:r>
              <a:rPr lang="en-US" b="1" baseline="0" dirty="0" smtClean="0"/>
              <a:t>geo-replication</a:t>
            </a:r>
            <a:r>
              <a:rPr lang="en-US" baseline="0" dirty="0" smtClean="0"/>
              <a:t> (if enabled).</a:t>
            </a:r>
          </a:p>
          <a:p>
            <a:endParaRPr lang="en-US" baseline="0" dirty="0" smtClean="0"/>
          </a:p>
          <a:p>
            <a:r>
              <a:rPr lang="en-US" b="1" baseline="0" dirty="0" smtClean="0"/>
              <a:t>Note</a:t>
            </a:r>
          </a:p>
          <a:p>
            <a:r>
              <a:rPr lang="en-US" baseline="0" dirty="0" smtClean="0"/>
              <a:t>Regarding item 5, if this were already implemented, this slide should be updated</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61</a:t>
            </a:fld>
            <a:endParaRPr lang="en-US" dirty="0"/>
          </a:p>
        </p:txBody>
      </p:sp>
    </p:spTree>
    <p:extLst>
      <p:ext uri="{BB962C8B-B14F-4D97-AF65-F5344CB8AC3E}">
        <p14:creationId xmlns:p14="http://schemas.microsoft.com/office/powerpoint/2010/main" val="2747536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b="1" dirty="0" smtClean="0"/>
              <a:t>Key message</a:t>
            </a:r>
          </a:p>
          <a:p>
            <a:r>
              <a:rPr lang="en-US" dirty="0" smtClean="0"/>
              <a:t>How easy it</a:t>
            </a:r>
            <a:r>
              <a:rPr lang="en-US" baseline="0" dirty="0" smtClean="0"/>
              <a:t> is </a:t>
            </a:r>
            <a:r>
              <a:rPr lang="en-US" dirty="0" smtClean="0"/>
              <a:t>to easy</a:t>
            </a:r>
            <a:r>
              <a:rPr lang="en-US" baseline="0" dirty="0" smtClean="0"/>
              <a:t> </a:t>
            </a:r>
            <a:r>
              <a:rPr lang="en-US" b="0" baseline="0" dirty="0" smtClean="0"/>
              <a:t>to </a:t>
            </a:r>
            <a:r>
              <a:rPr lang="en-US" b="1" baseline="0" dirty="0" smtClean="0"/>
              <a:t>implement</a:t>
            </a:r>
            <a:r>
              <a:rPr lang="en-US" b="0" baseline="0" dirty="0" smtClean="0"/>
              <a:t> vertical partitioning</a:t>
            </a:r>
            <a:r>
              <a:rPr lang="en-US" baseline="0" dirty="0" smtClean="0"/>
              <a:t>.</a:t>
            </a:r>
          </a:p>
          <a:p>
            <a:r>
              <a:rPr lang="en-US" dirty="0" smtClean="0"/>
              <a:t>V</a:t>
            </a:r>
            <a:r>
              <a:rPr lang="en-US" baseline="0" dirty="0" smtClean="0"/>
              <a:t>ertical partitioning enables our SQL database to handle probably a </a:t>
            </a:r>
            <a:r>
              <a:rPr lang="en-US" b="1" baseline="0" dirty="0" smtClean="0"/>
              <a:t>million users</a:t>
            </a:r>
            <a:r>
              <a:rPr lang="en-US" baseline="0" dirty="0" smtClean="0"/>
              <a:t>.</a:t>
            </a:r>
            <a:endParaRPr lang="en-US" dirty="0" smtClean="0"/>
          </a:p>
          <a:p>
            <a:endParaRPr lang="en-US" dirty="0" smtClean="0"/>
          </a:p>
          <a:p>
            <a:r>
              <a:rPr lang="en-US" b="1" dirty="0" smtClean="0"/>
              <a:t>Draft</a:t>
            </a:r>
            <a:r>
              <a:rPr lang="en-US" b="1" baseline="0" dirty="0" smtClean="0"/>
              <a:t> demo flow</a:t>
            </a:r>
            <a:endParaRPr lang="en-US" b="1" dirty="0" smtClean="0"/>
          </a:p>
          <a:p>
            <a:r>
              <a:rPr lang="en-US" dirty="0" smtClean="0"/>
              <a:t>Show EF6 POCO to get an</a:t>
            </a:r>
            <a:r>
              <a:rPr lang="en-US" baseline="0" dirty="0" smtClean="0"/>
              <a:t> </a:t>
            </a:r>
            <a:r>
              <a:rPr lang="en-US" dirty="0" smtClean="0"/>
              <a:t>idea</a:t>
            </a:r>
            <a:r>
              <a:rPr lang="en-US" baseline="0" dirty="0" smtClean="0"/>
              <a:t> of the model</a:t>
            </a:r>
            <a:r>
              <a:rPr lang="en-US" dirty="0" smtClean="0"/>
              <a:t>.</a:t>
            </a:r>
          </a:p>
          <a:p>
            <a:r>
              <a:rPr lang="en-US" dirty="0" smtClean="0"/>
              <a:t>Create a new task.</a:t>
            </a:r>
          </a:p>
          <a:p>
            <a:r>
              <a:rPr lang="en-US" dirty="0" smtClean="0"/>
              <a:t>Show the</a:t>
            </a:r>
            <a:r>
              <a:rPr lang="en-US" baseline="0" dirty="0" smtClean="0"/>
              <a:t> </a:t>
            </a:r>
            <a:r>
              <a:rPr lang="en-US" dirty="0" smtClean="0"/>
              <a:t>controller for that action </a:t>
            </a:r>
            <a:r>
              <a:rPr lang="en-US" dirty="0" smtClean="0"/>
              <a:t>(we’re </a:t>
            </a:r>
            <a:r>
              <a:rPr lang="en-US" dirty="0" smtClean="0"/>
              <a:t>using the </a:t>
            </a:r>
            <a:r>
              <a:rPr lang="en-US" dirty="0" err="1" smtClean="0"/>
              <a:t>UploadPhoto</a:t>
            </a:r>
            <a:r>
              <a:rPr lang="en-US" dirty="0" smtClean="0"/>
              <a:t> helper</a:t>
            </a:r>
            <a:r>
              <a:rPr lang="en-US" baseline="0" dirty="0" smtClean="0"/>
              <a:t> method, </a:t>
            </a:r>
            <a:r>
              <a:rPr lang="en-US" baseline="0" dirty="0" err="1" smtClean="0"/>
              <a:t>async</a:t>
            </a:r>
            <a:r>
              <a:rPr lang="en-US" baseline="0" dirty="0" smtClean="0"/>
              <a:t>).</a:t>
            </a:r>
          </a:p>
          <a:p>
            <a:r>
              <a:rPr lang="en-US" baseline="0" dirty="0" smtClean="0"/>
              <a:t>Access the task page and show that the image </a:t>
            </a:r>
            <a:r>
              <a:rPr lang="en-US" baseline="0" dirty="0" err="1" smtClean="0"/>
              <a:t>url</a:t>
            </a:r>
            <a:r>
              <a:rPr lang="en-US" baseline="0" dirty="0" smtClean="0"/>
              <a:t> is pointing to *.blob.core.windows.net/, which is the blob storage (can also use a custom </a:t>
            </a:r>
            <a:r>
              <a:rPr lang="en-US" baseline="0" dirty="0" err="1" smtClean="0"/>
              <a:t>dns</a:t>
            </a:r>
            <a:r>
              <a:rPr lang="en-US" baseline="0" dirty="0" smtClean="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extLst>
      <p:ext uri="{BB962C8B-B14F-4D97-AF65-F5344CB8AC3E}">
        <p14:creationId xmlns:p14="http://schemas.microsoft.com/office/powerpoint/2010/main" val="3395316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dirty="0" smtClean="0"/>
              <a:t>Key message</a:t>
            </a:r>
          </a:p>
          <a:p>
            <a:r>
              <a:rPr lang="en-US" dirty="0" smtClean="0"/>
              <a:t>Design your apps to survive</a:t>
            </a:r>
            <a:r>
              <a:rPr lang="en-US" baseline="0" dirty="0" smtClean="0"/>
              <a:t> different types of failures.</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63</a:t>
            </a:fld>
            <a:endParaRPr lang="en-US" dirty="0"/>
          </a:p>
        </p:txBody>
      </p:sp>
    </p:spTree>
    <p:extLst>
      <p:ext uri="{BB962C8B-B14F-4D97-AF65-F5344CB8AC3E}">
        <p14:creationId xmlns:p14="http://schemas.microsoft.com/office/powerpoint/2010/main" val="4089165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aseline="0" dirty="0" smtClean="0"/>
              <a:t>Design to survive failures is especially important in the </a:t>
            </a:r>
            <a:r>
              <a:rPr lang="en-US" b="1" baseline="0" dirty="0" smtClean="0"/>
              <a:t>cloud</a:t>
            </a:r>
            <a:r>
              <a:rPr lang="en-US" b="0" baseline="0" dirty="0" smtClean="0"/>
              <a:t> (although </a:t>
            </a:r>
            <a:r>
              <a:rPr lang="en-US" baseline="0" dirty="0" smtClean="0"/>
              <a:t>for any environment).</a:t>
            </a:r>
          </a:p>
          <a:p>
            <a:r>
              <a:rPr lang="en-US" baseline="0" dirty="0" smtClean="0"/>
              <a:t>Things fail more often in </a:t>
            </a:r>
            <a:r>
              <a:rPr lang="en-US" b="1" baseline="0" dirty="0" smtClean="0"/>
              <a:t>distributed</a:t>
            </a:r>
            <a:r>
              <a:rPr lang="en-US" baseline="0" dirty="0" smtClean="0"/>
              <a:t> systems.</a:t>
            </a:r>
          </a:p>
          <a:p>
            <a:r>
              <a:rPr lang="en-US" baseline="0" dirty="0" smtClean="0"/>
              <a:t>Think up-front how will you gracefully handle failures and </a:t>
            </a:r>
            <a:r>
              <a:rPr lang="en-US" b="1" baseline="0" dirty="0" smtClean="0"/>
              <a:t>continue delivering value</a:t>
            </a:r>
            <a:r>
              <a:rPr lang="en-US" baseline="0" dirty="0" smtClean="0"/>
              <a:t> to your customers.</a:t>
            </a:r>
            <a:endParaRPr lang="en-US" baseline="0" dirty="0"/>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449989-CDB0-417E-A807-D0EF389A200E}" type="datetime1">
              <a:rPr lang="en-US" smtClean="0"/>
              <a:t>26-Dec-13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9007972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aseline="0" dirty="0" smtClean="0"/>
              <a:t>This is </a:t>
            </a:r>
            <a:r>
              <a:rPr lang="en-US" b="1" baseline="0" dirty="0" smtClean="0"/>
              <a:t>not </a:t>
            </a:r>
            <a:r>
              <a:rPr lang="en-US" baseline="0" dirty="0" smtClean="0"/>
              <a:t>something </a:t>
            </a:r>
            <a:r>
              <a:rPr lang="en-US" b="1" baseline="0" dirty="0" smtClean="0"/>
              <a:t>wrong </a:t>
            </a:r>
            <a:r>
              <a:rPr lang="en-US" baseline="0" dirty="0" smtClean="0"/>
              <a:t>with the cloud, this also happens with your own infrastructure.</a:t>
            </a:r>
          </a:p>
          <a:p>
            <a:r>
              <a:rPr lang="en-US" b="1" baseline="0" dirty="0" smtClean="0"/>
              <a:t>Learn</a:t>
            </a:r>
            <a:r>
              <a:rPr lang="en-US" b="0" baseline="0" dirty="0" smtClean="0"/>
              <a:t> </a:t>
            </a:r>
            <a:r>
              <a:rPr lang="en-US" baseline="0" dirty="0" smtClean="0"/>
              <a:t>the different failure types, in order to be prepared.</a:t>
            </a:r>
            <a:endParaRPr lang="en-US" baseline="0" dirty="0" smtClean="0"/>
          </a:p>
          <a:p>
            <a:endParaRPr lang="en-US" dirty="0" smtClean="0"/>
          </a:p>
          <a:p>
            <a:r>
              <a:rPr lang="en-US" b="1" dirty="0" smtClean="0"/>
              <a:t>More info</a:t>
            </a:r>
          </a:p>
          <a:p>
            <a:r>
              <a:rPr lang="en-US" u="sng" dirty="0" smtClean="0"/>
              <a:t>Machine</a:t>
            </a:r>
            <a:r>
              <a:rPr lang="en-US" u="sng" baseline="0" dirty="0" smtClean="0"/>
              <a:t> failures</a:t>
            </a:r>
          </a:p>
          <a:p>
            <a:pPr marL="285750" indent="-285750">
              <a:buFont typeface="Arial" panose="020B0604020202020204" pitchFamily="34" charset="0"/>
              <a:buChar char="•"/>
            </a:pPr>
            <a:r>
              <a:rPr lang="en-US" baseline="0" dirty="0" smtClean="0"/>
              <a:t>The cloud runs on commodity machines, not </a:t>
            </a:r>
            <a:r>
              <a:rPr lang="en-US" sz="1600" b="0" i="0" kern="1200" dirty="0" smtClean="0">
                <a:solidFill>
                  <a:schemeClr val="tx1"/>
                </a:solidFill>
                <a:effectLst/>
                <a:latin typeface="Segoe UI" pitchFamily="34" charset="0"/>
                <a:ea typeface="+mn-ea"/>
                <a:cs typeface="+mn-cs"/>
              </a:rPr>
              <a:t>99.999% ("five nines“) (that’s one of</a:t>
            </a:r>
            <a:r>
              <a:rPr lang="en-US" sz="1600" b="0" i="0" kern="1200" baseline="0" dirty="0" smtClean="0">
                <a:solidFill>
                  <a:schemeClr val="tx1"/>
                </a:solidFill>
                <a:effectLst/>
                <a:latin typeface="Segoe UI" pitchFamily="34" charset="0"/>
                <a:ea typeface="+mn-ea"/>
                <a:cs typeface="+mn-cs"/>
              </a:rPr>
              <a:t> the reasons of its economics).</a:t>
            </a:r>
          </a:p>
          <a:p>
            <a:pPr marL="285750" indent="-285750">
              <a:buFont typeface="Arial" panose="020B0604020202020204" pitchFamily="34" charset="0"/>
              <a:buChar char="•"/>
            </a:pPr>
            <a:r>
              <a:rPr lang="en-US" sz="1600" b="0" i="0" kern="1200" baseline="0" dirty="0" smtClean="0">
                <a:solidFill>
                  <a:schemeClr val="tx1"/>
                </a:solidFill>
                <a:effectLst/>
                <a:latin typeface="Segoe UI" pitchFamily="34" charset="0"/>
                <a:ea typeface="+mn-ea"/>
                <a:cs typeface="+mn-cs"/>
              </a:rPr>
              <a:t>A router could be down.</a:t>
            </a:r>
          </a:p>
          <a:p>
            <a:pPr marL="285750" indent="-285750">
              <a:buFont typeface="Arial" panose="020B0604020202020204" pitchFamily="34" charset="0"/>
              <a:buChar char="•"/>
            </a:pPr>
            <a:r>
              <a:rPr lang="en-US" sz="1600" b="0" i="0" kern="1200" baseline="0" dirty="0" smtClean="0">
                <a:solidFill>
                  <a:schemeClr val="tx1"/>
                </a:solidFill>
                <a:effectLst/>
                <a:latin typeface="Segoe UI" pitchFamily="34" charset="0"/>
                <a:ea typeface="+mn-ea"/>
                <a:cs typeface="+mn-cs"/>
              </a:rPr>
              <a:t>Hooks, load balancing and replication, all help you handle failures, but your software has to be prepared.</a:t>
            </a:r>
          </a:p>
          <a:p>
            <a:r>
              <a:rPr lang="en-US" u="sng" dirty="0" smtClean="0"/>
              <a:t>Service failures</a:t>
            </a:r>
          </a:p>
          <a:p>
            <a:pPr marL="285750" indent="-285750">
              <a:buFont typeface="Arial" panose="020B0604020202020204" pitchFamily="34" charset="0"/>
              <a:buChar char="•"/>
            </a:pPr>
            <a:r>
              <a:rPr lang="en-US" dirty="0" smtClean="0"/>
              <a:t>Any service</a:t>
            </a:r>
            <a:r>
              <a:rPr lang="en-US" baseline="0" dirty="0" smtClean="0"/>
              <a:t> (internal or external) could fail (</a:t>
            </a:r>
            <a:r>
              <a:rPr lang="en-US" dirty="0" smtClean="0"/>
              <a:t>Blob Storage</a:t>
            </a:r>
            <a:r>
              <a:rPr lang="en-US" baseline="0" dirty="0" smtClean="0"/>
              <a:t>, Twitter, your database, or any other service you depend on).</a:t>
            </a:r>
          </a:p>
          <a:p>
            <a:pPr marL="285750" indent="-285750">
              <a:buFont typeface="Arial" panose="020B0604020202020204" pitchFamily="34" charset="0"/>
              <a:buChar char="•"/>
            </a:pPr>
            <a:r>
              <a:rPr lang="en-US" baseline="0" dirty="0" smtClean="0"/>
              <a:t>Happens less often, but you should be prepared.</a:t>
            </a:r>
          </a:p>
          <a:p>
            <a:r>
              <a:rPr lang="en-US" u="sng" baseline="0" dirty="0" smtClean="0"/>
              <a:t>Region failures</a:t>
            </a:r>
          </a:p>
          <a:p>
            <a:pPr marL="285750" indent="-285750">
              <a:buFont typeface="Arial" panose="020B0604020202020204" pitchFamily="34" charset="0"/>
              <a:buChar char="•"/>
            </a:pPr>
            <a:r>
              <a:rPr lang="en-US" baseline="0" dirty="0" smtClean="0"/>
              <a:t>A meteor could slam a datacenter</a:t>
            </a:r>
          </a:p>
          <a:p>
            <a:pPr marL="285750" indent="-285750">
              <a:buFont typeface="Arial" panose="020B0604020202020204" pitchFamily="34" charset="0"/>
              <a:buChar char="•"/>
            </a:pPr>
            <a:r>
              <a:rPr lang="en-US" baseline="0" dirty="0" smtClean="0"/>
              <a:t>No cloud provider has ever had a complete region failure.</a:t>
            </a:r>
          </a:p>
          <a:p>
            <a:pPr marL="285750" indent="-285750">
              <a:buFont typeface="Arial" panose="020B0604020202020204" pitchFamily="34" charset="0"/>
              <a:buChar char="•"/>
            </a:pPr>
            <a:r>
              <a:rPr lang="en-US" baseline="0" dirty="0" smtClean="0"/>
              <a:t>One solution is to have backups and redeploy when a datacenter fails.</a:t>
            </a:r>
          </a:p>
          <a:p>
            <a:pPr marL="285750" indent="-285750">
              <a:buFont typeface="Arial" panose="020B0604020202020204" pitchFamily="34" charset="0"/>
              <a:buChar char="•"/>
            </a:pPr>
            <a:r>
              <a:rPr lang="en-US" baseline="0" dirty="0" smtClean="0"/>
              <a:t>Another solution is to have everything running in two locations all the time (mission critical apps).</a:t>
            </a:r>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83AFF89-3669-42DD-A57A-03137392CE91}" type="datetime1">
              <a:rPr lang="en-US" smtClean="0"/>
              <a:t>26-Dec-13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2425489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dirty="0" smtClean="0"/>
              <a:t>SLAs have legal and financial </a:t>
            </a:r>
            <a:r>
              <a:rPr lang="en-US" b="1" dirty="0" smtClean="0"/>
              <a:t>enforcements</a:t>
            </a:r>
            <a:r>
              <a:rPr lang="en-US" dirty="0" smtClean="0"/>
              <a:t>, but won’t probably compensate</a:t>
            </a:r>
            <a:r>
              <a:rPr lang="en-US" baseline="0" dirty="0" smtClean="0"/>
              <a:t> </a:t>
            </a:r>
            <a:r>
              <a:rPr lang="en-US" dirty="0" smtClean="0"/>
              <a:t>for your</a:t>
            </a:r>
            <a:r>
              <a:rPr lang="en-US" baseline="0" dirty="0" smtClean="0"/>
              <a:t> lost of service (if you’re not prepared).</a:t>
            </a:r>
            <a:endParaRPr lang="en-US"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Even a two-second downtime </a:t>
            </a:r>
            <a:r>
              <a:rPr lang="en-US" b="1" baseline="0" dirty="0" smtClean="0"/>
              <a:t>could be </a:t>
            </a:r>
            <a:r>
              <a:rPr lang="en-US" b="1" baseline="0" dirty="0" smtClean="0"/>
              <a:t>catastrophic</a:t>
            </a:r>
            <a:r>
              <a:rPr lang="en-US" b="0"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66</a:t>
            </a:fld>
            <a:endParaRPr lang="en-US" dirty="0"/>
          </a:p>
        </p:txBody>
      </p:sp>
    </p:spTree>
    <p:extLst>
      <p:ext uri="{BB962C8B-B14F-4D97-AF65-F5344CB8AC3E}">
        <p14:creationId xmlns:p14="http://schemas.microsoft.com/office/powerpoint/2010/main" val="188942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Introduce</a:t>
            </a:r>
            <a:r>
              <a:rPr lang="en-US" baseline="0" dirty="0" smtClean="0"/>
              <a:t> the audience to </a:t>
            </a:r>
            <a:r>
              <a:rPr lang="en-US" baseline="0" dirty="0" err="1" smtClean="0"/>
              <a:t>FixIt</a:t>
            </a:r>
            <a:r>
              <a:rPr lang="en-US" baseline="0" dirty="0" smtClean="0"/>
              <a:t> app, because it will be used throughout the presentation to demonstrate different patterns.</a:t>
            </a:r>
            <a:endParaRPr lang="en-US" dirty="0" smtClean="0"/>
          </a:p>
          <a:p>
            <a:endParaRPr lang="en-US" b="1" baseline="0" dirty="0" smtClean="0"/>
          </a:p>
          <a:p>
            <a:r>
              <a:rPr lang="en-US" b="1" baseline="0" dirty="0" smtClean="0"/>
              <a:t>Demo flow</a:t>
            </a:r>
          </a:p>
          <a:p>
            <a:pPr marL="285750" indent="-285750">
              <a:buFont typeface="Arial" panose="020B0604020202020204" pitchFamily="34" charset="0"/>
              <a:buChar char="•"/>
            </a:pPr>
            <a:r>
              <a:rPr lang="en-US" baseline="0" dirty="0" smtClean="0"/>
              <a:t>Log in with local account A</a:t>
            </a:r>
          </a:p>
          <a:p>
            <a:pPr marL="285750" indent="-285750">
              <a:buFont typeface="Arial" panose="020B0604020202020204" pitchFamily="34" charset="0"/>
              <a:buChar char="•"/>
            </a:pPr>
            <a:r>
              <a:rPr lang="en-US" baseline="0" dirty="0" smtClean="0"/>
              <a:t>Create two tasks, assigning them to user B</a:t>
            </a:r>
          </a:p>
          <a:p>
            <a:pPr marL="285750" indent="-285750">
              <a:buFont typeface="Arial" panose="020B0604020202020204" pitchFamily="34" charset="0"/>
              <a:buChar char="•"/>
            </a:pPr>
            <a:r>
              <a:rPr lang="en-US" baseline="0" dirty="0" smtClean="0"/>
              <a:t>Show the updated </a:t>
            </a:r>
            <a:r>
              <a:rPr lang="en-US" i="1" baseline="0" dirty="0" smtClean="0"/>
              <a:t>open tasks</a:t>
            </a:r>
            <a:r>
              <a:rPr lang="en-US" baseline="0" dirty="0" smtClean="0"/>
              <a:t> list</a:t>
            </a:r>
          </a:p>
          <a:p>
            <a:pPr marL="285750" indent="-285750">
              <a:buFont typeface="Arial" panose="020B0604020202020204" pitchFamily="34" charset="0"/>
              <a:buChar char="•"/>
            </a:pPr>
            <a:r>
              <a:rPr lang="en-US" baseline="0" dirty="0" smtClean="0"/>
              <a:t>Sign off</a:t>
            </a:r>
          </a:p>
          <a:p>
            <a:pPr marL="285750" indent="-285750">
              <a:buFont typeface="Arial" panose="020B0604020202020204" pitchFamily="34" charset="0"/>
              <a:buChar char="•"/>
            </a:pPr>
            <a:r>
              <a:rPr lang="en-US" baseline="0" dirty="0" smtClean="0"/>
              <a:t>Sign in with user B using Azure AD single sign on</a:t>
            </a:r>
          </a:p>
          <a:p>
            <a:pPr marL="285750" indent="-285750">
              <a:buFont typeface="Arial" panose="020B0604020202020204" pitchFamily="34" charset="0"/>
              <a:buChar char="•"/>
            </a:pPr>
            <a:r>
              <a:rPr lang="en-US" baseline="0" dirty="0" smtClean="0"/>
              <a:t>Show </a:t>
            </a:r>
            <a:r>
              <a:rPr lang="en-US" i="1" baseline="0" dirty="0" smtClean="0"/>
              <a:t>talks assigned to me</a:t>
            </a:r>
            <a:r>
              <a:rPr lang="en-US" baseline="0" dirty="0" smtClean="0"/>
              <a:t> list, which are user B tasks created by user A</a:t>
            </a:r>
          </a:p>
          <a:p>
            <a:pPr marL="285750" indent="-285750">
              <a:buFont typeface="Arial" panose="020B0604020202020204" pitchFamily="34" charset="0"/>
              <a:buChar char="•"/>
            </a:pPr>
            <a:r>
              <a:rPr lang="en-US" baseline="0" dirty="0" smtClean="0"/>
              <a:t>Show how to finish a task</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036884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aseline="0" dirty="0" smtClean="0"/>
              <a:t>True SLA is </a:t>
            </a:r>
            <a:r>
              <a:rPr lang="en-US" b="1" baseline="0" dirty="0" smtClean="0"/>
              <a:t>less</a:t>
            </a:r>
            <a:r>
              <a:rPr lang="en-US" b="0" baseline="0" dirty="0" smtClean="0"/>
              <a:t> than the average SLA of each individual service</a:t>
            </a:r>
            <a:r>
              <a:rPr lang="en-US" baseline="0" dirty="0" smtClean="0"/>
              <a:t>, </a:t>
            </a:r>
            <a:r>
              <a:rPr lang="en-US" baseline="0" dirty="0" smtClean="0"/>
              <a:t>since multiple services may fail at </a:t>
            </a:r>
            <a:r>
              <a:rPr lang="en-US" b="0" baseline="0" dirty="0" smtClean="0"/>
              <a:t>different times</a:t>
            </a:r>
            <a:r>
              <a:rPr lang="en-US" baseline="0" dirty="0" smtClean="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13656030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aseline="0" dirty="0" smtClean="0"/>
              <a:t>These patterns help </a:t>
            </a:r>
            <a:r>
              <a:rPr lang="en-US" b="1" baseline="0" dirty="0" smtClean="0"/>
              <a:t>mitigate </a:t>
            </a:r>
            <a:r>
              <a:rPr lang="en-US" baseline="0" dirty="0" smtClean="0"/>
              <a:t>one service failure.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68</a:t>
            </a:fld>
            <a:endParaRPr lang="en-US" dirty="0"/>
          </a:p>
        </p:txBody>
      </p:sp>
    </p:spTree>
    <p:extLst>
      <p:ext uri="{BB962C8B-B14F-4D97-AF65-F5344CB8AC3E}">
        <p14:creationId xmlns:p14="http://schemas.microsoft.com/office/powerpoint/2010/main" val="3076978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1" dirty="0" smtClean="0"/>
              <a:t>Monitoring </a:t>
            </a:r>
            <a:r>
              <a:rPr lang="en-US" dirty="0" smtClean="0"/>
              <a:t>and </a:t>
            </a:r>
            <a:r>
              <a:rPr lang="en-US" b="1" dirty="0" smtClean="0"/>
              <a:t>telemetry</a:t>
            </a:r>
            <a:r>
              <a:rPr lang="en-US" baseline="0" dirty="0" smtClean="0"/>
              <a:t> are really important to identify </a:t>
            </a:r>
            <a:r>
              <a:rPr lang="en-US" baseline="0" dirty="0" smtClean="0"/>
              <a:t>issues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69</a:t>
            </a:fld>
            <a:endParaRPr lang="en-US" dirty="0"/>
          </a:p>
        </p:txBody>
      </p:sp>
    </p:spTree>
    <p:extLst>
      <p:ext uri="{BB962C8B-B14F-4D97-AF65-F5344CB8AC3E}">
        <p14:creationId xmlns:p14="http://schemas.microsoft.com/office/powerpoint/2010/main" val="17305781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Explain analogy with the game </a:t>
            </a:r>
            <a:r>
              <a:rPr lang="en-US" dirty="0" err="1" smtClean="0"/>
              <a:t>Frogger</a:t>
            </a:r>
            <a:r>
              <a:rPr lang="en-US" baseline="0" dirty="0" smtClean="0"/>
              <a:t> (continues in next slide)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70</a:t>
            </a:fld>
            <a:endParaRPr lang="en-US" dirty="0"/>
          </a:p>
        </p:txBody>
      </p:sp>
    </p:spTree>
    <p:extLst>
      <p:ext uri="{BB962C8B-B14F-4D97-AF65-F5344CB8AC3E}">
        <p14:creationId xmlns:p14="http://schemas.microsoft.com/office/powerpoint/2010/main" val="127366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When you</a:t>
            </a:r>
            <a:r>
              <a:rPr lang="en-US" baseline="0" dirty="0" smtClean="0"/>
              <a:t> don’t have telemetry you’re almost </a:t>
            </a:r>
            <a:r>
              <a:rPr lang="en-US" b="1" baseline="0" dirty="0" smtClean="0"/>
              <a:t>blind </a:t>
            </a:r>
            <a:r>
              <a:rPr lang="en-US" baseline="0" dirty="0" smtClean="0"/>
              <a:t>and don’t know what was wrong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71</a:t>
            </a:fld>
            <a:endParaRPr lang="en-US" dirty="0"/>
          </a:p>
        </p:txBody>
      </p:sp>
    </p:spTree>
    <p:extLst>
      <p:ext uri="{BB962C8B-B14F-4D97-AF65-F5344CB8AC3E}">
        <p14:creationId xmlns:p14="http://schemas.microsoft.com/office/powerpoint/2010/main" val="21855396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Third-party</a:t>
            </a:r>
            <a:r>
              <a:rPr lang="en-US" baseline="0" dirty="0" smtClean="0"/>
              <a:t> tools are really </a:t>
            </a:r>
            <a:r>
              <a:rPr lang="en-US" b="1" baseline="0" dirty="0" smtClean="0"/>
              <a:t>good </a:t>
            </a:r>
            <a:r>
              <a:rPr lang="en-US" baseline="0" dirty="0" smtClean="0"/>
              <a:t>and </a:t>
            </a:r>
            <a:r>
              <a:rPr lang="en-US" b="1" baseline="0" dirty="0" smtClean="0"/>
              <a:t>easy to integrate</a:t>
            </a:r>
            <a:r>
              <a:rPr lang="en-US" baseline="0" dirty="0" smtClean="0"/>
              <a:t>.</a:t>
            </a:r>
          </a:p>
          <a:p>
            <a:r>
              <a:rPr lang="en-US" baseline="0" dirty="0" smtClean="0"/>
              <a:t>They can give you telemetry with </a:t>
            </a:r>
            <a:r>
              <a:rPr lang="en-US" b="1" baseline="0" dirty="0" smtClean="0"/>
              <a:t>almost no coding</a:t>
            </a:r>
            <a:r>
              <a:rPr lang="en-US" baseline="0" dirty="0" smtClean="0"/>
              <a:t>.</a:t>
            </a:r>
          </a:p>
        </p:txBody>
      </p:sp>
      <p:sp>
        <p:nvSpPr>
          <p:cNvPr id="4" name="Slide Number Placeholder 3"/>
          <p:cNvSpPr>
            <a:spLocks noGrp="1"/>
          </p:cNvSpPr>
          <p:nvPr>
            <p:ph type="sldNum" sz="quarter" idx="10"/>
          </p:nvPr>
        </p:nvSpPr>
        <p:spPr/>
        <p:txBody>
          <a:bodyPr/>
          <a:lstStyle/>
          <a:p>
            <a:fld id="{016D1E5E-2E5F-460E-BF7D-03F6FA626957}" type="slidenum">
              <a:rPr lang="en-US" smtClean="0"/>
              <a:t>72</a:t>
            </a:fld>
            <a:endParaRPr lang="en-US"/>
          </a:p>
        </p:txBody>
      </p:sp>
    </p:spTree>
    <p:extLst>
      <p:ext uri="{BB962C8B-B14F-4D97-AF65-F5344CB8AC3E}">
        <p14:creationId xmlns:p14="http://schemas.microsoft.com/office/powerpoint/2010/main" val="31640232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b="1" baseline="0" dirty="0" smtClean="0"/>
              <a:t>Key message</a:t>
            </a:r>
          </a:p>
          <a:p>
            <a:r>
              <a:rPr lang="en-US" baseline="0" dirty="0" smtClean="0"/>
              <a:t>You can integrate New Relic telemetry </a:t>
            </a:r>
            <a:r>
              <a:rPr lang="en-US" b="1" i="1" baseline="0" dirty="0" smtClean="0"/>
              <a:t>really </a:t>
            </a:r>
            <a:r>
              <a:rPr lang="en-US" b="1" i="0" baseline="0" dirty="0" smtClean="0"/>
              <a:t>easy</a:t>
            </a:r>
            <a:r>
              <a:rPr lang="en-US" b="0" i="0" baseline="0" dirty="0" smtClean="0"/>
              <a:t> (</a:t>
            </a:r>
            <a:r>
              <a:rPr lang="en-US" baseline="0" dirty="0" smtClean="0"/>
              <a:t>just download a package and set your key).</a:t>
            </a:r>
          </a:p>
          <a:p>
            <a:r>
              <a:rPr lang="en-US" baseline="0" dirty="0" smtClean="0"/>
              <a:t>It automatically uses the </a:t>
            </a:r>
            <a:r>
              <a:rPr lang="en-US" b="1" baseline="0" dirty="0" smtClean="0"/>
              <a:t>CLR profiler</a:t>
            </a:r>
            <a:r>
              <a:rPr lang="en-US"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dirty="0" smtClean="0"/>
              <a:t>Different types</a:t>
            </a:r>
            <a:r>
              <a:rPr lang="en-US" baseline="0" dirty="0" smtClean="0"/>
              <a:t> of reports (location, throughput, response times, methods invoked, time is spent on each method)</a:t>
            </a:r>
          </a:p>
          <a:p>
            <a:endParaRPr lang="en-US" dirty="0" smtClean="0"/>
          </a:p>
          <a:p>
            <a:r>
              <a:rPr lang="en-US" b="1" baseline="0" dirty="0" smtClean="0"/>
              <a:t>Demo </a:t>
            </a:r>
            <a:r>
              <a:rPr lang="en-US" b="1" baseline="0" dirty="0" smtClean="0"/>
              <a:t>flow</a:t>
            </a:r>
            <a:endParaRPr lang="en-US" b="1" dirty="0" smtClean="0"/>
          </a:p>
          <a:p>
            <a:r>
              <a:rPr lang="en-US" dirty="0" smtClean="0"/>
              <a:t>Go to Windows Azure portal/Add-ons.</a:t>
            </a:r>
          </a:p>
          <a:p>
            <a:r>
              <a:rPr lang="en-US" dirty="0" smtClean="0"/>
              <a:t>Show various</a:t>
            </a:r>
            <a:r>
              <a:rPr lang="en-US" baseline="0" dirty="0" smtClean="0"/>
              <a:t> services you can use</a:t>
            </a:r>
            <a:r>
              <a:rPr lang="en-US" dirty="0" smtClean="0"/>
              <a:t>.</a:t>
            </a:r>
            <a:endParaRPr lang="en-US" baseline="0" dirty="0" smtClean="0"/>
          </a:p>
          <a:p>
            <a:r>
              <a:rPr lang="en-US" baseline="0" dirty="0" smtClean="0"/>
              <a:t>From Azure Portal activate New Relic.</a:t>
            </a:r>
          </a:p>
          <a:p>
            <a:r>
              <a:rPr lang="en-US" baseline="0" dirty="0" smtClean="0"/>
              <a:t>Go to VS and show you can install New Relic from </a:t>
            </a:r>
            <a:r>
              <a:rPr lang="en-US" baseline="0" dirty="0" err="1" smtClean="0"/>
              <a:t>Nuget</a:t>
            </a:r>
            <a:r>
              <a:rPr lang="en-US" baseline="0" dirty="0" smtClean="0"/>
              <a:t>.</a:t>
            </a:r>
          </a:p>
          <a:p>
            <a:r>
              <a:rPr lang="en-US" baseline="0" dirty="0" smtClean="0"/>
              <a:t>Set the given key in your app settings (other settings already there).</a:t>
            </a:r>
          </a:p>
          <a:p>
            <a:r>
              <a:rPr lang="en-US" baseline="0" dirty="0" smtClean="0"/>
              <a:t>From Azure Portal single sign-on to New Relic and show live data being collected.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extLst>
      <p:ext uri="{BB962C8B-B14F-4D97-AF65-F5344CB8AC3E}">
        <p14:creationId xmlns:p14="http://schemas.microsoft.com/office/powerpoint/2010/main" val="21869789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1" baseline="0" dirty="0" smtClean="0"/>
              <a:t>Always</a:t>
            </a:r>
            <a:r>
              <a:rPr lang="en-US" b="0" baseline="0" dirty="0" smtClean="0"/>
              <a:t> have logging on (not just turn it when there’s an issue).</a:t>
            </a:r>
          </a:p>
          <a:p>
            <a:r>
              <a:rPr lang="en-US" baseline="0" dirty="0" smtClean="0"/>
              <a:t>In addition to telemetry, instrument your own </a:t>
            </a:r>
            <a:r>
              <a:rPr lang="en-US" b="1" baseline="0" dirty="0" smtClean="0"/>
              <a:t>logging</a:t>
            </a:r>
            <a:r>
              <a:rPr lang="en-US"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Log third-party services transactions, </a:t>
            </a:r>
            <a:r>
              <a:rPr lang="en-US" b="1" baseline="0" dirty="0" smtClean="0"/>
              <a:t>availability </a:t>
            </a:r>
            <a:r>
              <a:rPr lang="en-US" b="0" baseline="0" dirty="0" smtClean="0"/>
              <a:t>and </a:t>
            </a:r>
            <a:r>
              <a:rPr lang="en-US" b="1" baseline="0" dirty="0" smtClean="0"/>
              <a:t>latency</a:t>
            </a:r>
            <a:r>
              <a:rPr lang="en-US" b="0" baseline="0" dirty="0" smtClean="0"/>
              <a:t> (sometimes a delay in a response may have a greater impact in your application than just failing).</a:t>
            </a:r>
          </a:p>
        </p:txBody>
      </p:sp>
      <p:sp>
        <p:nvSpPr>
          <p:cNvPr id="4" name="Header Placeholder 3"/>
          <p:cNvSpPr>
            <a:spLocks noGrp="1"/>
          </p:cNvSpPr>
          <p:nvPr>
            <p:ph type="hdr" sz="quarter" idx="10"/>
          </p:nvPr>
        </p:nvSpPr>
        <p:spPr/>
        <p:txBody>
          <a:bodyPr/>
          <a:lstStyle/>
          <a:p>
            <a:r>
              <a:rPr lang="en-US" smtClean="0"/>
              <a:t>TechReady 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9449989-CDB0-417E-A807-D0EF389A200E}" type="datetime1">
              <a:rPr lang="en-US" smtClean="0"/>
              <a:t>26-Dec-13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39027226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aseline="0" dirty="0" smtClean="0"/>
          </a:p>
          <a:p>
            <a:r>
              <a:rPr lang="en-US" b="1" baseline="0" dirty="0" smtClean="0"/>
              <a:t>Simple approach </a:t>
            </a:r>
            <a:r>
              <a:rPr lang="en-US" baseline="0" dirty="0" smtClean="0"/>
              <a:t>to record how long your actions take.</a:t>
            </a:r>
          </a:p>
          <a:p>
            <a:r>
              <a:rPr lang="en-US" baseline="0" dirty="0" smtClean="0"/>
              <a:t>It is a good practice to have an </a:t>
            </a:r>
            <a:r>
              <a:rPr lang="en-US" b="1" baseline="0" dirty="0" smtClean="0"/>
              <a:t>interface mediating </a:t>
            </a:r>
            <a:r>
              <a:rPr lang="en-US" baseline="0" dirty="0" smtClean="0"/>
              <a:t>your logging implementation (you can change your implementation whenever you want).</a:t>
            </a:r>
          </a:p>
          <a:p>
            <a:r>
              <a:rPr lang="en-US" baseline="0" dirty="0" smtClean="0"/>
              <a:t>Logs </a:t>
            </a:r>
            <a:r>
              <a:rPr lang="en-US" b="1" baseline="0" dirty="0" smtClean="0"/>
              <a:t>size</a:t>
            </a:r>
            <a:r>
              <a:rPr lang="en-US" baseline="0" dirty="0" smtClean="0"/>
              <a:t> won’t be a problem, as Blob Storage can store petabytes.</a:t>
            </a:r>
          </a:p>
          <a:p>
            <a:r>
              <a:rPr lang="en-US" baseline="0" dirty="0" smtClean="0"/>
              <a:t>You can always </a:t>
            </a:r>
            <a:r>
              <a:rPr lang="en-US" b="1" baseline="0" dirty="0" smtClean="0"/>
              <a:t>go back </a:t>
            </a:r>
            <a:r>
              <a:rPr lang="en-US" baseline="0" dirty="0" smtClean="0"/>
              <a:t>and investigate an issue when there is a report.</a:t>
            </a:r>
          </a:p>
        </p:txBody>
      </p:sp>
      <p:sp>
        <p:nvSpPr>
          <p:cNvPr id="4" name="Slide Number Placeholder 3"/>
          <p:cNvSpPr>
            <a:spLocks noGrp="1"/>
          </p:cNvSpPr>
          <p:nvPr>
            <p:ph type="sldNum" sz="quarter" idx="10"/>
          </p:nvPr>
        </p:nvSpPr>
        <p:spPr/>
        <p:txBody>
          <a:bodyPr/>
          <a:lstStyle/>
          <a:p>
            <a:fld id="{82AABF77-E2E4-44CA-BA5C-65E132CF08D8}" type="slidenum">
              <a:rPr lang="en-US" smtClean="0"/>
              <a:pPr/>
              <a:t>75</a:t>
            </a:fld>
            <a:endParaRPr lang="en-US" dirty="0"/>
          </a:p>
        </p:txBody>
      </p:sp>
    </p:spTree>
    <p:extLst>
      <p:ext uri="{BB962C8B-B14F-4D97-AF65-F5344CB8AC3E}">
        <p14:creationId xmlns:p14="http://schemas.microsoft.com/office/powerpoint/2010/main" val="4044865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endParaRPr lang="en-US" baseline="0" dirty="0" smtClean="0"/>
          </a:p>
          <a:p>
            <a:r>
              <a:rPr lang="en-US" dirty="0" smtClean="0"/>
              <a:t>Logging levels help you </a:t>
            </a:r>
            <a:r>
              <a:rPr lang="en-US" b="1" dirty="0" smtClean="0"/>
              <a:t>categorize</a:t>
            </a:r>
            <a:r>
              <a:rPr lang="en-US" b="1" baseline="0" dirty="0" smtClean="0"/>
              <a:t> </a:t>
            </a:r>
            <a:r>
              <a:rPr lang="en-US" baseline="0" dirty="0" smtClean="0"/>
              <a:t>your logs.</a:t>
            </a:r>
          </a:p>
          <a:p>
            <a:r>
              <a:rPr lang="en-US" dirty="0" smtClean="0"/>
              <a:t>Logging levels help you</a:t>
            </a:r>
            <a:r>
              <a:rPr lang="en-US" baseline="0" dirty="0" smtClean="0"/>
              <a:t> decide </a:t>
            </a:r>
            <a:r>
              <a:rPr lang="en-US" b="1" baseline="0" dirty="0" smtClean="0"/>
              <a:t>how to react</a:t>
            </a:r>
            <a:r>
              <a:rPr lang="en-US" b="0" baseline="0" dirty="0" smtClean="0"/>
              <a:t> to specific events</a:t>
            </a:r>
            <a:r>
              <a:rPr lang="en-US" baseline="0" dirty="0" smtClean="0"/>
              <a:t>.</a:t>
            </a:r>
          </a:p>
          <a:p>
            <a:r>
              <a:rPr lang="en-US" baseline="0" dirty="0" smtClean="0"/>
              <a:t>You can turn </a:t>
            </a:r>
            <a:r>
              <a:rPr lang="en-US" b="1" dirty="0" smtClean="0"/>
              <a:t>verbose </a:t>
            </a:r>
            <a:r>
              <a:rPr lang="en-US" dirty="0" smtClean="0"/>
              <a:t>level on only when</a:t>
            </a:r>
            <a:r>
              <a:rPr lang="en-US" baseline="0" dirty="0" smtClean="0"/>
              <a:t> </a:t>
            </a:r>
            <a:r>
              <a:rPr lang="en-US" b="1" baseline="0" dirty="0" smtClean="0"/>
              <a:t>something fails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76</a:t>
            </a:fld>
            <a:endParaRPr lang="en-US" dirty="0"/>
          </a:p>
        </p:txBody>
      </p:sp>
    </p:spTree>
    <p:extLst>
      <p:ext uri="{BB962C8B-B14F-4D97-AF65-F5344CB8AC3E}">
        <p14:creationId xmlns:p14="http://schemas.microsoft.com/office/powerpoint/2010/main" val="255471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endParaRPr lang="en-US" b="0" dirty="0" smtClean="0"/>
          </a:p>
          <a:p>
            <a:r>
              <a:rPr lang="en-US" b="1" dirty="0" smtClean="0"/>
              <a:t>Recap </a:t>
            </a:r>
            <a:r>
              <a:rPr lang="en-US" b="0" dirty="0" smtClean="0"/>
              <a:t>on which patterns we will cover on this presentation.</a:t>
            </a:r>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2598255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You have different built-in </a:t>
            </a:r>
            <a:r>
              <a:rPr lang="en-US" b="1" baseline="0" dirty="0" smtClean="0"/>
              <a:t>options </a:t>
            </a:r>
            <a:r>
              <a:rPr lang="en-US" b="0" baseline="0" dirty="0" smtClean="0"/>
              <a:t>for logging.</a:t>
            </a:r>
          </a:p>
          <a:p>
            <a:r>
              <a:rPr lang="en-US" dirty="0" smtClean="0"/>
              <a:t>Using</a:t>
            </a:r>
            <a:r>
              <a:rPr lang="en-US" baseline="0" dirty="0" smtClean="0"/>
              <a:t> </a:t>
            </a:r>
            <a:r>
              <a:rPr lang="en-US" dirty="0" err="1" smtClean="0"/>
              <a:t>System.Diagnostics</a:t>
            </a:r>
            <a:r>
              <a:rPr lang="en-US" baseline="0" dirty="0" smtClean="0"/>
              <a:t> in Azure </a:t>
            </a:r>
            <a:r>
              <a:rPr lang="en-US" b="1" baseline="0" dirty="0" smtClean="0"/>
              <a:t>won’t block </a:t>
            </a:r>
            <a:r>
              <a:rPr lang="en-US" baseline="0" dirty="0" smtClean="0"/>
              <a:t>your program (automatically, the logs are queued in memory and are written asynchronously in background in a batch).</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77</a:t>
            </a:fld>
            <a:endParaRPr lang="en-US" dirty="0"/>
          </a:p>
        </p:txBody>
      </p:sp>
    </p:spTree>
    <p:extLst>
      <p:ext uri="{BB962C8B-B14F-4D97-AF65-F5344CB8AC3E}">
        <p14:creationId xmlns:p14="http://schemas.microsoft.com/office/powerpoint/2010/main" val="7643085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b="0" dirty="0" smtClean="0"/>
              <a:t>Use</a:t>
            </a:r>
            <a:r>
              <a:rPr lang="en-US" b="0" baseline="0" dirty="0" smtClean="0"/>
              <a:t> you logger through an </a:t>
            </a:r>
            <a:r>
              <a:rPr lang="en-US" b="1" baseline="0" dirty="0" smtClean="0"/>
              <a:t>interface</a:t>
            </a:r>
            <a:r>
              <a:rPr lang="en-US" b="0"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r>
              <a:rPr lang="en-US" b="0" baseline="0" dirty="0" smtClean="0"/>
              <a:t>Use </a:t>
            </a:r>
            <a:r>
              <a:rPr lang="es-AR" b="1" baseline="0" dirty="0" err="1" smtClean="0"/>
              <a:t>timers</a:t>
            </a:r>
            <a:r>
              <a:rPr lang="es-AR" b="0"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r>
              <a:rPr lang="es-AR" b="0" baseline="0" dirty="0" smtClean="0"/>
              <a:t>Use </a:t>
            </a:r>
            <a:r>
              <a:rPr lang="es-AR" b="1" baseline="0" dirty="0" err="1" smtClean="0"/>
              <a:t>dependency</a:t>
            </a:r>
            <a:r>
              <a:rPr lang="es-AR" b="1" baseline="0" dirty="0" smtClean="0"/>
              <a:t> </a:t>
            </a:r>
            <a:r>
              <a:rPr lang="es-AR" b="1" baseline="0" dirty="0" err="1" smtClean="0"/>
              <a:t>injection</a:t>
            </a:r>
            <a:r>
              <a:rPr lang="es-AR" b="1" baseline="0" dirty="0" smtClean="0"/>
              <a:t> </a:t>
            </a:r>
            <a:r>
              <a:rPr lang="es-AR" b="0" baseline="0" dirty="0" smtClean="0"/>
              <a:t>(to </a:t>
            </a:r>
            <a:r>
              <a:rPr lang="es-AR" b="0" baseline="0" dirty="0" err="1" smtClean="0"/>
              <a:t>ease</a:t>
            </a:r>
            <a:r>
              <a:rPr lang="es-AR" b="0" baseline="0" dirty="0" smtClean="0"/>
              <a:t> </a:t>
            </a:r>
            <a:r>
              <a:rPr lang="es-AR" b="0" baseline="0" dirty="0" err="1" smtClean="0"/>
              <a:t>unit</a:t>
            </a:r>
            <a:r>
              <a:rPr lang="es-AR" b="0" baseline="0" dirty="0" smtClean="0"/>
              <a:t> </a:t>
            </a:r>
            <a:r>
              <a:rPr lang="es-AR" b="0" baseline="0" dirty="0" err="1" smtClean="0"/>
              <a:t>tests</a:t>
            </a:r>
            <a:r>
              <a:rPr lang="es-AR" b="0" baseline="0" dirty="0" smtClean="0"/>
              <a:t>, to </a:t>
            </a:r>
            <a:r>
              <a:rPr lang="es-AR" b="0" baseline="0" dirty="0" err="1" smtClean="0"/>
              <a:t>isolate</a:t>
            </a:r>
            <a:r>
              <a:rPr lang="es-AR" b="0" baseline="0" dirty="0" smtClean="0"/>
              <a:t> </a:t>
            </a:r>
            <a:r>
              <a:rPr lang="es-AR" b="0" baseline="0" dirty="0" err="1" smtClean="0"/>
              <a:t>your</a:t>
            </a:r>
            <a:r>
              <a:rPr lang="es-AR" b="0" baseline="0" dirty="0" smtClean="0"/>
              <a:t> </a:t>
            </a:r>
            <a:r>
              <a:rPr lang="es-AR" b="0" baseline="0" dirty="0" err="1" smtClean="0"/>
              <a:t>dependencies</a:t>
            </a:r>
            <a:r>
              <a:rPr lang="es-AR" b="0" baseline="0" dirty="0" smtClean="0"/>
              <a:t>)</a:t>
            </a:r>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Draft demo flow</a:t>
            </a:r>
          </a:p>
          <a:p>
            <a:r>
              <a:rPr lang="en-US" dirty="0" smtClean="0"/>
              <a:t>Show a simple implementation of </a:t>
            </a:r>
            <a:r>
              <a:rPr lang="en-US" dirty="0" err="1" smtClean="0"/>
              <a:t>ILogger</a:t>
            </a:r>
            <a:r>
              <a:rPr lang="en-US" dirty="0" smtClean="0"/>
              <a:t> that just</a:t>
            </a:r>
            <a:r>
              <a:rPr lang="en-US" baseline="0" dirty="0" smtClean="0"/>
              <a:t> passes the logs to </a:t>
            </a:r>
            <a:r>
              <a:rPr lang="en-US" baseline="0" dirty="0" err="1" smtClean="0"/>
              <a:t>System.Diagnostics.Trace</a:t>
            </a:r>
            <a:r>
              <a:rPr lang="en-US" baseline="0" dirty="0" smtClean="0"/>
              <a:t>.</a:t>
            </a:r>
          </a:p>
          <a:p>
            <a:r>
              <a:rPr lang="en-US" baseline="0" dirty="0" smtClean="0"/>
              <a:t>Show dependency injection using </a:t>
            </a:r>
            <a:r>
              <a:rPr lang="en-US" baseline="0" dirty="0" err="1" smtClean="0"/>
              <a:t>autofac</a:t>
            </a:r>
            <a:r>
              <a:rPr lang="en-US" baseline="0" dirty="0" smtClean="0"/>
              <a:t>. Open source, </a:t>
            </a:r>
            <a:r>
              <a:rPr lang="en-US" baseline="0" dirty="0" err="1" smtClean="0"/>
              <a:t>nuget</a:t>
            </a:r>
            <a:r>
              <a:rPr lang="en-US" baseline="0" dirty="0" smtClean="0"/>
              <a:t> package. Fluent interface for registering dependencies.</a:t>
            </a:r>
          </a:p>
          <a:p>
            <a:r>
              <a:rPr lang="en-US" baseline="0" dirty="0" smtClean="0"/>
              <a:t>Show how to configure application and web server diagnostics from Azure Portal, under the site configuration</a:t>
            </a:r>
          </a:p>
          <a:p>
            <a:r>
              <a:rPr lang="en-US" baseline="0" dirty="0" smtClean="0"/>
              <a:t>In application diagnostics you can set which storage account you would like to use for storing your log information, and which logging level.</a:t>
            </a:r>
          </a:p>
          <a:p>
            <a:r>
              <a:rPr lang="en-US" baseline="0" dirty="0" smtClean="0"/>
              <a:t>In site diagnostics, you have two options: Blob Storage and File System, and you can log every http request.</a:t>
            </a:r>
          </a:p>
          <a:p>
            <a:r>
              <a:rPr lang="en-US" baseline="0" dirty="0" smtClean="0"/>
              <a:t>Now you have a good logging information, you can use analysis services, like the integrated Hadoop service.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extLst>
      <p:ext uri="{BB962C8B-B14F-4D97-AF65-F5344CB8AC3E}">
        <p14:creationId xmlns:p14="http://schemas.microsoft.com/office/powerpoint/2010/main" val="40353725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Explain what Transient</a:t>
            </a:r>
            <a:r>
              <a:rPr lang="en-US" baseline="0" dirty="0" smtClean="0"/>
              <a:t> Failures are and how they can affect your apps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79</a:t>
            </a:fld>
            <a:endParaRPr lang="en-US" dirty="0"/>
          </a:p>
        </p:txBody>
      </p:sp>
    </p:spTree>
    <p:extLst>
      <p:ext uri="{BB962C8B-B14F-4D97-AF65-F5344CB8AC3E}">
        <p14:creationId xmlns:p14="http://schemas.microsoft.com/office/powerpoint/2010/main" val="31519509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1" dirty="0" smtClean="0"/>
              <a:t>Most frequent </a:t>
            </a:r>
            <a:r>
              <a:rPr lang="en-US" dirty="0" smtClean="0"/>
              <a:t>type of error</a:t>
            </a:r>
            <a:r>
              <a:rPr lang="en-US" baseline="0" dirty="0" smtClean="0"/>
              <a:t> in distributed systems.</a:t>
            </a:r>
          </a:p>
          <a:p>
            <a:r>
              <a:rPr lang="en-US" baseline="0" dirty="0" smtClean="0"/>
              <a:t>You should </a:t>
            </a:r>
            <a:r>
              <a:rPr lang="en-US" b="1" baseline="0" dirty="0" smtClean="0"/>
              <a:t>handle</a:t>
            </a:r>
            <a:r>
              <a:rPr lang="en-US" baseline="0" dirty="0" smtClean="0"/>
              <a:t> them instead of just throwing an error.</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80</a:t>
            </a:fld>
            <a:endParaRPr lang="en-US" dirty="0"/>
          </a:p>
        </p:txBody>
      </p:sp>
    </p:spTree>
    <p:extLst>
      <p:ext uri="{BB962C8B-B14F-4D97-AF65-F5344CB8AC3E}">
        <p14:creationId xmlns:p14="http://schemas.microsoft.com/office/powerpoint/2010/main" val="15125037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Smart</a:t>
            </a:r>
            <a:r>
              <a:rPr lang="en-US" baseline="0" dirty="0" smtClean="0"/>
              <a:t> </a:t>
            </a:r>
            <a:r>
              <a:rPr lang="en-US" b="1" baseline="0" dirty="0" smtClean="0"/>
              <a:t>retrial logic </a:t>
            </a:r>
            <a:r>
              <a:rPr lang="en-US" baseline="0" dirty="0" smtClean="0"/>
              <a:t>like Exponential Retrial helps in handling this type of fault.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81</a:t>
            </a:fld>
            <a:endParaRPr lang="en-US" dirty="0"/>
          </a:p>
        </p:txBody>
      </p:sp>
    </p:spTree>
    <p:extLst>
      <p:ext uri="{BB962C8B-B14F-4D97-AF65-F5344CB8AC3E}">
        <p14:creationId xmlns:p14="http://schemas.microsoft.com/office/powerpoint/2010/main" val="885457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EF6</a:t>
            </a:r>
            <a:r>
              <a:rPr lang="en-US" baseline="0" dirty="0" smtClean="0"/>
              <a:t> adds </a:t>
            </a:r>
            <a:r>
              <a:rPr lang="en-US" b="1" baseline="0" dirty="0" smtClean="0"/>
              <a:t>built-in support </a:t>
            </a:r>
            <a:r>
              <a:rPr lang="en-US" baseline="0" dirty="0" smtClean="0"/>
              <a:t>for </a:t>
            </a:r>
            <a:r>
              <a:rPr lang="en-US" baseline="0" dirty="0" smtClean="0"/>
              <a:t>retry 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82</a:t>
            </a:fld>
            <a:endParaRPr lang="en-US" dirty="0"/>
          </a:p>
        </p:txBody>
      </p:sp>
    </p:spTree>
    <p:extLst>
      <p:ext uri="{BB962C8B-B14F-4D97-AF65-F5344CB8AC3E}">
        <p14:creationId xmlns:p14="http://schemas.microsoft.com/office/powerpoint/2010/main" val="34207487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Showcase EF6</a:t>
            </a:r>
            <a:r>
              <a:rPr lang="en-US" baseline="0" dirty="0" smtClean="0"/>
              <a:t> retry logic.</a:t>
            </a:r>
            <a:endParaRPr lang="en-US" dirty="0" smtClean="0"/>
          </a:p>
          <a:p>
            <a:endParaRPr lang="en-US" b="0" i="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Tree>
    <p:extLst>
      <p:ext uri="{BB962C8B-B14F-4D97-AF65-F5344CB8AC3E}">
        <p14:creationId xmlns:p14="http://schemas.microsoft.com/office/powerpoint/2010/main" val="35033790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Don’t </a:t>
            </a:r>
            <a:r>
              <a:rPr lang="en-US" b="1" dirty="0" smtClean="0"/>
              <a:t>overwhelm</a:t>
            </a:r>
            <a:r>
              <a:rPr lang="en-US" dirty="0" smtClean="0"/>
              <a:t> your server if your requests start</a:t>
            </a:r>
            <a:r>
              <a:rPr lang="en-US" baseline="0" dirty="0" smtClean="0"/>
              <a:t> failing, that’s why you need a </a:t>
            </a:r>
            <a:r>
              <a:rPr lang="en-US" b="1" baseline="0" dirty="0" smtClean="0"/>
              <a:t>smart</a:t>
            </a:r>
            <a:r>
              <a:rPr lang="en-US" b="0" baseline="0" dirty="0" smtClean="0"/>
              <a:t> retrial logic.</a:t>
            </a:r>
          </a:p>
          <a:p>
            <a:pPr marL="0" marR="0" indent="0" algn="l" defTabSz="1218987" rtl="0" eaLnBrk="1" fontAlgn="auto" latinLnBrk="0" hangingPunct="1">
              <a:lnSpc>
                <a:spcPct val="100000"/>
              </a:lnSpc>
              <a:spcBef>
                <a:spcPts val="0"/>
              </a:spcBef>
              <a:spcAft>
                <a:spcPts val="0"/>
              </a:spcAft>
              <a:buClrTx/>
              <a:buSzTx/>
              <a:buFontTx/>
              <a:buNone/>
              <a:tabLst/>
              <a:defRPr/>
            </a:pPr>
            <a:r>
              <a:rPr lang="en-US" b="1" baseline="0" noProof="0" dirty="0" smtClean="0"/>
              <a:t>Give up </a:t>
            </a:r>
            <a:r>
              <a:rPr lang="en-US" b="0" baseline="0" noProof="0" dirty="0" smtClean="0"/>
              <a:t>a request if </a:t>
            </a:r>
            <a:r>
              <a:rPr lang="en-US" b="0" baseline="0" noProof="0" dirty="0" smtClean="0"/>
              <a:t>executing it will </a:t>
            </a:r>
            <a:r>
              <a:rPr lang="en-US" b="0" baseline="0" dirty="0" smtClean="0"/>
              <a:t>give </a:t>
            </a:r>
            <a:r>
              <a:rPr lang="en-US" b="0" baseline="0" dirty="0" smtClean="0"/>
              <a:t>a poor experience to the rest of your users.</a:t>
            </a:r>
          </a:p>
          <a:p>
            <a:endParaRPr lang="es-AR" b="0" baseline="0" dirty="0" smtClean="0"/>
          </a:p>
          <a:p>
            <a:r>
              <a:rPr lang="es-AR" b="1" baseline="0" dirty="0" smtClean="0"/>
              <a:t>Notes</a:t>
            </a:r>
            <a:endParaRPr lang="en-US" b="1" baseline="0" dirty="0" smtClean="0"/>
          </a:p>
          <a:p>
            <a:r>
              <a:rPr lang="en-US" b="0" baseline="0" dirty="0" smtClean="0"/>
              <a:t>The image introduces a flight cancel rescheduling analogy: not everyone’s bumped one flight later, but just you are bumped many flights later. </a:t>
            </a:r>
            <a:r>
              <a:rPr lang="en-US" b="1" baseline="0" dirty="0" smtClean="0"/>
              <a:t>Fail fast</a:t>
            </a:r>
            <a:r>
              <a:rPr lang="en-US" b="0" baseline="0" dirty="0" smtClean="0"/>
              <a:t>. </a:t>
            </a:r>
          </a:p>
          <a:p>
            <a:r>
              <a:rPr lang="en-US" b="0" baseline="0" dirty="0" smtClean="0"/>
              <a:t>Skype Christmas outage example: They had an outage, and then each client, configured with an automatic retrial logic, started trying to log in again. The result of everyone trying to log in at the same time was a self-caused denial of service attack.</a:t>
            </a:r>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84</a:t>
            </a:fld>
            <a:endParaRPr lang="en-US" dirty="0"/>
          </a:p>
        </p:txBody>
      </p:sp>
    </p:spTree>
    <p:extLst>
      <p:ext uri="{BB962C8B-B14F-4D97-AF65-F5344CB8AC3E}">
        <p14:creationId xmlns:p14="http://schemas.microsoft.com/office/powerpoint/2010/main" val="20125971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sz="1600" b="0" i="0" kern="1200" dirty="0" smtClean="0">
                <a:solidFill>
                  <a:schemeClr val="tx1"/>
                </a:solidFill>
                <a:effectLst/>
                <a:latin typeface="Segoe UI" pitchFamily="34" charset="0"/>
                <a:ea typeface="+mn-ea"/>
                <a:cs typeface="+mn-cs"/>
              </a:rPr>
              <a:t>Distributed Cache is a in-memory, scalable solution that enables you to build highly scalable and responsive applications.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85</a:t>
            </a:fld>
            <a:endParaRPr lang="en-US" dirty="0"/>
          </a:p>
        </p:txBody>
      </p:sp>
    </p:spTree>
    <p:extLst>
      <p:ext uri="{BB962C8B-B14F-4D97-AF65-F5344CB8AC3E}">
        <p14:creationId xmlns:p14="http://schemas.microsoft.com/office/powerpoint/2010/main" val="7078673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You may be trying to hit a service that’s not online right now, but you can </a:t>
            </a:r>
            <a:r>
              <a:rPr lang="en-US" b="1" baseline="0" dirty="0" smtClean="0"/>
              <a:t>save your requests </a:t>
            </a:r>
            <a:r>
              <a:rPr lang="en-US" baseline="0" dirty="0" smtClean="0"/>
              <a:t>and wait until it goes online, and your users will never notice.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It’s </a:t>
            </a:r>
            <a:r>
              <a:rPr lang="en-US" baseline="0" dirty="0" smtClean="0"/>
              <a:t>almost always better to serve a </a:t>
            </a:r>
            <a:r>
              <a:rPr lang="en-US" b="1" baseline="0" dirty="0" smtClean="0"/>
              <a:t>cached version</a:t>
            </a:r>
            <a:r>
              <a:rPr lang="en-US" baseline="0" dirty="0" smtClean="0"/>
              <a:t> of some data than just return an error message.</a:t>
            </a:r>
            <a:endParaRPr lang="en-US" dirty="0" smtClean="0"/>
          </a:p>
          <a:p>
            <a:r>
              <a:rPr lang="en-US" noProof="0" dirty="0" smtClean="0"/>
              <a:t>It is </a:t>
            </a:r>
            <a:r>
              <a:rPr lang="en-US" b="1" baseline="0" dirty="0" smtClean="0"/>
              <a:t>faster </a:t>
            </a:r>
            <a:r>
              <a:rPr lang="en-US" baseline="0" dirty="0" smtClean="0"/>
              <a:t>to serve from a cache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86</a:t>
            </a:fld>
            <a:endParaRPr lang="en-US" dirty="0"/>
          </a:p>
        </p:txBody>
      </p:sp>
    </p:spTree>
    <p:extLst>
      <p:ext uri="{BB962C8B-B14F-4D97-AF65-F5344CB8AC3E}">
        <p14:creationId xmlns:p14="http://schemas.microsoft.com/office/powerpoint/2010/main" val="187593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From environment creation to app deployment, a</a:t>
            </a:r>
            <a:r>
              <a:rPr lang="en-US" dirty="0" smtClean="0"/>
              <a:t>utomate</a:t>
            </a:r>
            <a:r>
              <a:rPr lang="en-US" baseline="0" dirty="0" smtClean="0"/>
              <a:t> up-front and you will </a:t>
            </a:r>
            <a:r>
              <a:rPr lang="en-US" b="1" baseline="0" dirty="0" smtClean="0"/>
              <a:t>save several minutes</a:t>
            </a:r>
            <a:r>
              <a:rPr lang="en-US" baseline="0" dirty="0" smtClean="0"/>
              <a:t> every day.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826073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1" dirty="0" smtClean="0"/>
              <a:t>Fast </a:t>
            </a:r>
            <a:r>
              <a:rPr lang="en-US" baseline="0" dirty="0" smtClean="0"/>
              <a:t>because it is in-memory.</a:t>
            </a:r>
          </a:p>
          <a:p>
            <a:r>
              <a:rPr lang="en-US" baseline="0" dirty="0" smtClean="0"/>
              <a:t>You might use Blob Storage if you have </a:t>
            </a:r>
            <a:r>
              <a:rPr lang="en-US" b="1" baseline="0" dirty="0" smtClean="0"/>
              <a:t>too much data</a:t>
            </a:r>
            <a:r>
              <a:rPr lang="en-US" b="0" baseline="0" dirty="0" smtClean="0"/>
              <a:t>.</a:t>
            </a:r>
          </a:p>
          <a:p>
            <a:r>
              <a:rPr lang="en-US" b="0" baseline="0" dirty="0" smtClean="0"/>
              <a:t>Designed</a:t>
            </a:r>
            <a:r>
              <a:rPr lang="en-US" baseline="0" dirty="0" smtClean="0"/>
              <a:t> to </a:t>
            </a:r>
            <a:r>
              <a:rPr lang="en-US" b="1" baseline="0" dirty="0" smtClean="0"/>
              <a:t>scale across different nodes</a:t>
            </a:r>
            <a:r>
              <a:rPr lang="en-US" baseline="0" dirty="0" smtClean="0"/>
              <a:t>.</a:t>
            </a:r>
            <a:endParaRPr lang="es-AR" b="1"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87</a:t>
            </a:fld>
            <a:endParaRPr lang="en-US" dirty="0"/>
          </a:p>
        </p:txBody>
      </p:sp>
    </p:spTree>
    <p:extLst>
      <p:ext uri="{BB962C8B-B14F-4D97-AF65-F5344CB8AC3E}">
        <p14:creationId xmlns:p14="http://schemas.microsoft.com/office/powerpoint/2010/main" val="11694713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How to create a Cache service from</a:t>
            </a:r>
            <a:r>
              <a:rPr lang="en-US" baseline="0" dirty="0" smtClean="0"/>
              <a:t> the Management Portal.</a:t>
            </a:r>
            <a:endParaRPr lang="es-AR"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88</a:t>
            </a:fld>
            <a:endParaRPr lang="en-US" dirty="0"/>
          </a:p>
        </p:txBody>
      </p:sp>
    </p:spTree>
    <p:extLst>
      <p:ext uri="{BB962C8B-B14F-4D97-AF65-F5344CB8AC3E}">
        <p14:creationId xmlns:p14="http://schemas.microsoft.com/office/powerpoint/2010/main" val="39354231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89</a:t>
            </a:fld>
            <a:endParaRPr lang="en-US" dirty="0"/>
          </a:p>
        </p:txBody>
      </p:sp>
    </p:spTree>
    <p:extLst>
      <p:ext uri="{BB962C8B-B14F-4D97-AF65-F5344CB8AC3E}">
        <p14:creationId xmlns:p14="http://schemas.microsoft.com/office/powerpoint/2010/main" val="13071556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aseline="0" dirty="0" smtClean="0"/>
              <a:t>You can </a:t>
            </a:r>
            <a:r>
              <a:rPr lang="en-US" b="1" baseline="0" dirty="0" smtClean="0"/>
              <a:t>monitor </a:t>
            </a:r>
            <a:r>
              <a:rPr lang="en-US" baseline="0" dirty="0" smtClean="0"/>
              <a:t>your cached data from the dashboard.</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90</a:t>
            </a:fld>
            <a:endParaRPr lang="en-US" dirty="0"/>
          </a:p>
        </p:txBody>
      </p:sp>
    </p:spTree>
    <p:extLst>
      <p:ext uri="{BB962C8B-B14F-4D97-AF65-F5344CB8AC3E}">
        <p14:creationId xmlns:p14="http://schemas.microsoft.com/office/powerpoint/2010/main" val="9660838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You can </a:t>
            </a:r>
            <a:r>
              <a:rPr lang="en-US" b="1" dirty="0" smtClean="0"/>
              <a:t>configure </a:t>
            </a:r>
            <a:r>
              <a:rPr lang="en-US" dirty="0" smtClean="0"/>
              <a:t>your caches.</a:t>
            </a:r>
          </a:p>
          <a:p>
            <a:r>
              <a:rPr lang="en-US" baseline="0" dirty="0" smtClean="0"/>
              <a:t>Design decision: have </a:t>
            </a:r>
            <a:r>
              <a:rPr lang="en-US" b="1" baseline="0" dirty="0" smtClean="0"/>
              <a:t>one big </a:t>
            </a:r>
            <a:r>
              <a:rPr lang="en-US" baseline="0" dirty="0" smtClean="0"/>
              <a:t>cache or </a:t>
            </a:r>
            <a:r>
              <a:rPr lang="en-US" b="1" baseline="0" dirty="0" smtClean="0"/>
              <a:t>many small </a:t>
            </a:r>
            <a:r>
              <a:rPr lang="en-US" baseline="0" dirty="0" smtClean="0"/>
              <a:t>distributed caches.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91</a:t>
            </a:fld>
            <a:endParaRPr lang="en-US" dirty="0"/>
          </a:p>
        </p:txBody>
      </p:sp>
    </p:spTree>
    <p:extLst>
      <p:ext uri="{BB962C8B-B14F-4D97-AF65-F5344CB8AC3E}">
        <p14:creationId xmlns:p14="http://schemas.microsoft.com/office/powerpoint/2010/main" val="20854452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92</a:t>
            </a:fld>
            <a:endParaRPr lang="en-US" dirty="0"/>
          </a:p>
        </p:txBody>
      </p:sp>
    </p:spTree>
    <p:extLst>
      <p:ext uri="{BB962C8B-B14F-4D97-AF65-F5344CB8AC3E}">
        <p14:creationId xmlns:p14="http://schemas.microsoft.com/office/powerpoint/2010/main" val="24301639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You can manage your access keys from the Management</a:t>
            </a:r>
            <a:r>
              <a:rPr lang="en-US" baseline="0" dirty="0" smtClean="0"/>
              <a:t> Portal.</a:t>
            </a:r>
            <a:endParaRPr lang="es-AR"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93</a:t>
            </a:fld>
            <a:endParaRPr lang="en-US" dirty="0"/>
          </a:p>
        </p:txBody>
      </p:sp>
    </p:spTree>
    <p:extLst>
      <p:ext uri="{BB962C8B-B14F-4D97-AF65-F5344CB8AC3E}">
        <p14:creationId xmlns:p14="http://schemas.microsoft.com/office/powerpoint/2010/main" val="2304890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There is a </a:t>
            </a:r>
            <a:r>
              <a:rPr lang="en-US" b="1" dirty="0" err="1" smtClean="0"/>
              <a:t>Nuget</a:t>
            </a:r>
            <a:r>
              <a:rPr lang="en-US" b="1" dirty="0" smtClean="0"/>
              <a:t> package</a:t>
            </a:r>
            <a:r>
              <a:rPr lang="en-US" b="1" baseline="0" dirty="0" smtClean="0"/>
              <a:t> </a:t>
            </a:r>
            <a:r>
              <a:rPr lang="en-US" baseline="0" dirty="0" smtClean="0"/>
              <a:t>for Azure Caching you can integrate into your </a:t>
            </a:r>
            <a:r>
              <a:rPr lang="en-US" baseline="0" dirty="0" smtClean="0"/>
              <a:t>project.</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94</a:t>
            </a:fld>
            <a:endParaRPr lang="en-US" dirty="0"/>
          </a:p>
        </p:txBody>
      </p:sp>
    </p:spTree>
    <p:extLst>
      <p:ext uri="{BB962C8B-B14F-4D97-AF65-F5344CB8AC3E}">
        <p14:creationId xmlns:p14="http://schemas.microsoft.com/office/powerpoint/2010/main" val="16905897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Easy </a:t>
            </a:r>
            <a:r>
              <a:rPr lang="en-US" b="1" dirty="0" smtClean="0"/>
              <a:t>configuration</a:t>
            </a:r>
            <a:r>
              <a:rPr lang="en-US" dirty="0" smtClean="0"/>
              <a:t> using</a:t>
            </a:r>
            <a:r>
              <a:rPr lang="en-US" baseline="0" dirty="0" smtClean="0"/>
              <a:t> the keys obtained from Azure Portal.</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95</a:t>
            </a:fld>
            <a:endParaRPr lang="en-US" dirty="0"/>
          </a:p>
        </p:txBody>
      </p:sp>
    </p:spTree>
    <p:extLst>
      <p:ext uri="{BB962C8B-B14F-4D97-AF65-F5344CB8AC3E}">
        <p14:creationId xmlns:p14="http://schemas.microsoft.com/office/powerpoint/2010/main" val="9693355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b="0" dirty="0" smtClean="0"/>
              <a:t>The</a:t>
            </a:r>
            <a:r>
              <a:rPr lang="en-US" b="0" baseline="0" dirty="0" smtClean="0"/>
              <a:t> API </a:t>
            </a:r>
            <a:r>
              <a:rPr lang="en-US" baseline="0" dirty="0" smtClean="0"/>
              <a:t>to put or retrieve data from the cache </a:t>
            </a:r>
            <a:r>
              <a:rPr lang="en-US" b="0" baseline="0" dirty="0" smtClean="0"/>
              <a:t>is really </a:t>
            </a:r>
            <a:r>
              <a:rPr lang="en-US" b="1" dirty="0" smtClean="0"/>
              <a:t>straightforward</a:t>
            </a:r>
            <a:r>
              <a:rPr lang="en-US" b="0" dirty="0" smtClean="0"/>
              <a:t>.</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96</a:t>
            </a:fld>
            <a:endParaRPr lang="en-US" dirty="0"/>
          </a:p>
        </p:txBody>
      </p:sp>
    </p:spTree>
    <p:extLst>
      <p:ext uri="{BB962C8B-B14F-4D97-AF65-F5344CB8AC3E}">
        <p14:creationId xmlns:p14="http://schemas.microsoft.com/office/powerpoint/2010/main" val="138118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a:t>
            </a:r>
            <a:r>
              <a:rPr lang="en-US" b="1" baseline="0" dirty="0" smtClean="0"/>
              <a:t> message</a:t>
            </a:r>
            <a:endParaRPr lang="en-US" baseline="0" dirty="0" smtClean="0"/>
          </a:p>
          <a:p>
            <a:r>
              <a:rPr lang="en-US" baseline="0" noProof="0" dirty="0" smtClean="0"/>
              <a:t>Automation </a:t>
            </a:r>
            <a:r>
              <a:rPr lang="en-US" b="1" baseline="0" noProof="0" dirty="0" smtClean="0"/>
              <a:t>releases you</a:t>
            </a:r>
            <a:r>
              <a:rPr lang="en-US" b="0" baseline="0" noProof="0" dirty="0" smtClean="0"/>
              <a:t> from remembering</a:t>
            </a:r>
            <a:r>
              <a:rPr lang="en-US" b="1" baseline="0" noProof="0" dirty="0" smtClean="0"/>
              <a:t> deployment quirks</a:t>
            </a:r>
            <a:r>
              <a:rPr lang="en-US" baseline="0" noProof="0" dirty="0" smtClean="0"/>
              <a:t> </a:t>
            </a:r>
            <a:r>
              <a:rPr lang="en-US" b="0" baseline="0" noProof="0" dirty="0" smtClean="0"/>
              <a:t>(</a:t>
            </a:r>
            <a:r>
              <a:rPr lang="en-US" baseline="0" noProof="0" dirty="0" smtClean="0"/>
              <a:t>to change a connection string or turn off debugging)</a:t>
            </a:r>
            <a:r>
              <a:rPr lang="es-AR" baseline="0" dirty="0" smtClean="0"/>
              <a:t>.</a:t>
            </a:r>
            <a:endParaRPr lang="en-US" b="1" dirty="0" smtClean="0"/>
          </a:p>
          <a:p>
            <a:r>
              <a:rPr lang="en-US" baseline="0" dirty="0" smtClean="0"/>
              <a:t>You have to automate to be </a:t>
            </a:r>
            <a:r>
              <a:rPr lang="en-US" b="1" baseline="0" dirty="0" smtClean="0"/>
              <a:t>repeatable</a:t>
            </a:r>
            <a:r>
              <a:rPr lang="en-US" baseline="0" dirty="0" smtClean="0"/>
              <a:t>, </a:t>
            </a:r>
            <a:r>
              <a:rPr lang="en-US" b="1" baseline="0" dirty="0" smtClean="0"/>
              <a:t>reliable</a:t>
            </a:r>
            <a:r>
              <a:rPr lang="en-US" b="0" baseline="0" dirty="0" smtClean="0"/>
              <a:t>, </a:t>
            </a:r>
            <a:r>
              <a:rPr lang="en-US" b="1" baseline="0" dirty="0" smtClean="0"/>
              <a:t>predictable</a:t>
            </a:r>
            <a:r>
              <a:rPr lang="en-US" baseline="0" dirty="0" smtClean="0"/>
              <a:t> and to have </a:t>
            </a:r>
            <a:r>
              <a:rPr lang="en-US" b="1" baseline="0" dirty="0" smtClean="0"/>
              <a:t>low cycle time</a:t>
            </a:r>
            <a:r>
              <a:rPr lang="en-US" baseline="0" dirty="0" smtClean="0"/>
              <a:t>.</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120657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You can measure</a:t>
            </a:r>
            <a:r>
              <a:rPr lang="en-US" baseline="0" dirty="0" smtClean="0"/>
              <a:t> h</a:t>
            </a:r>
            <a:r>
              <a:rPr lang="en-US" dirty="0" smtClean="0"/>
              <a:t>ow much</a:t>
            </a:r>
            <a:r>
              <a:rPr lang="en-US" baseline="0" dirty="0" smtClean="0"/>
              <a:t> </a:t>
            </a:r>
            <a:r>
              <a:rPr lang="en-US" b="1" baseline="0" dirty="0" smtClean="0"/>
              <a:t>bandwidth </a:t>
            </a:r>
            <a:r>
              <a:rPr lang="en-US" baseline="0" dirty="0" smtClean="0"/>
              <a:t>is used</a:t>
            </a:r>
            <a:r>
              <a:rPr lang="en-US" dirty="0" smtClean="0"/>
              <a:t>, how much</a:t>
            </a:r>
            <a:r>
              <a:rPr lang="en-US" baseline="0" dirty="0" smtClean="0"/>
              <a:t> </a:t>
            </a:r>
            <a:r>
              <a:rPr lang="en-US" b="1" baseline="0" dirty="0" smtClean="0"/>
              <a:t>memory</a:t>
            </a:r>
            <a:r>
              <a:rPr lang="en-US" baseline="0" dirty="0" smtClean="0"/>
              <a:t>, how many </a:t>
            </a:r>
            <a:r>
              <a:rPr lang="en-US" b="1" baseline="0" dirty="0" smtClean="0"/>
              <a:t>requests</a:t>
            </a:r>
            <a:r>
              <a:rPr lang="en-US" baseline="0" dirty="0" smtClean="0"/>
              <a:t> and how much </a:t>
            </a:r>
            <a:r>
              <a:rPr lang="en-US" b="1" baseline="0" dirty="0" smtClean="0"/>
              <a:t>compute.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97</a:t>
            </a:fld>
            <a:endParaRPr lang="en-US" dirty="0"/>
          </a:p>
        </p:txBody>
      </p:sp>
    </p:spTree>
    <p:extLst>
      <p:ext uri="{BB962C8B-B14F-4D97-AF65-F5344CB8AC3E}">
        <p14:creationId xmlns:p14="http://schemas.microsoft.com/office/powerpoint/2010/main" val="23635190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You can</a:t>
            </a:r>
            <a:r>
              <a:rPr lang="en-US" baseline="0" dirty="0" smtClean="0"/>
              <a:t> easily </a:t>
            </a:r>
            <a:r>
              <a:rPr lang="en-US" b="1" baseline="0" dirty="0" smtClean="0"/>
              <a:t>scale up </a:t>
            </a:r>
            <a:r>
              <a:rPr lang="en-US" baseline="0" dirty="0" smtClean="0"/>
              <a:t>and </a:t>
            </a:r>
            <a:r>
              <a:rPr lang="en-US" b="1" baseline="0" dirty="0" smtClean="0"/>
              <a:t>scale down</a:t>
            </a:r>
            <a:r>
              <a:rPr lang="en-US" baseline="0" dirty="0" smtClean="0"/>
              <a:t>.</a:t>
            </a:r>
          </a:p>
          <a:p>
            <a:r>
              <a:rPr lang="en-US" baseline="0" dirty="0" smtClean="0"/>
              <a:t>You </a:t>
            </a:r>
            <a:r>
              <a:rPr lang="en-US" b="1" baseline="0" dirty="0" smtClean="0"/>
              <a:t>won’t lose </a:t>
            </a:r>
            <a:r>
              <a:rPr lang="en-US" baseline="0" dirty="0" smtClean="0"/>
              <a:t>your cache if you scale up.</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98</a:t>
            </a:fld>
            <a:endParaRPr lang="en-US" dirty="0"/>
          </a:p>
        </p:txBody>
      </p:sp>
    </p:spTree>
    <p:extLst>
      <p:ext uri="{BB962C8B-B14F-4D97-AF65-F5344CB8AC3E}">
        <p14:creationId xmlns:p14="http://schemas.microsoft.com/office/powerpoint/2010/main" val="339619277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You access the cache as a </a:t>
            </a:r>
            <a:r>
              <a:rPr lang="en-US" b="1" dirty="0" smtClean="0"/>
              <a:t>single entity </a:t>
            </a:r>
            <a:r>
              <a:rPr lang="en-US" dirty="0" smtClean="0"/>
              <a:t>(easy to implement).</a:t>
            </a:r>
          </a:p>
          <a:p>
            <a:r>
              <a:rPr lang="en-US" dirty="0" smtClean="0"/>
              <a:t>You have the</a:t>
            </a:r>
            <a:r>
              <a:rPr lang="en-US" baseline="0" dirty="0" smtClean="0"/>
              <a:t> </a:t>
            </a:r>
            <a:r>
              <a:rPr lang="en-US" b="1" baseline="0" dirty="0" smtClean="0"/>
              <a:t>flexibility </a:t>
            </a:r>
            <a:r>
              <a:rPr lang="en-US" baseline="0" dirty="0" smtClean="0"/>
              <a:t>to </a:t>
            </a:r>
            <a:r>
              <a:rPr lang="en-US" dirty="0" smtClean="0"/>
              <a:t>scale anytime</a:t>
            </a:r>
            <a:r>
              <a:rPr lang="en-US" baseline="0" dirty="0" smtClean="0"/>
              <a:t> by</a:t>
            </a:r>
            <a:r>
              <a:rPr lang="en-US" dirty="0" smtClean="0"/>
              <a:t> having many VMs.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99</a:t>
            </a:fld>
            <a:endParaRPr lang="en-US" dirty="0"/>
          </a:p>
        </p:txBody>
      </p:sp>
    </p:spTree>
    <p:extLst>
      <p:ext uri="{BB962C8B-B14F-4D97-AF65-F5344CB8AC3E}">
        <p14:creationId xmlns:p14="http://schemas.microsoft.com/office/powerpoint/2010/main" val="3044944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You</a:t>
            </a:r>
            <a:r>
              <a:rPr lang="en-US" baseline="0" dirty="0" smtClean="0"/>
              <a:t> share the same cache </a:t>
            </a:r>
            <a:r>
              <a:rPr lang="en-US" b="1" baseline="0" dirty="0" smtClean="0"/>
              <a:t>across all your VMs </a:t>
            </a:r>
            <a:r>
              <a:rPr lang="en-US" baseline="0" dirty="0" smtClean="0"/>
              <a:t>(instead of having a private cache for each of your VMs).</a:t>
            </a:r>
          </a:p>
          <a:p>
            <a:r>
              <a:rPr lang="en-US" baseline="0" dirty="0" smtClean="0"/>
              <a:t>Automatic server </a:t>
            </a:r>
            <a:r>
              <a:rPr lang="en-US" b="1" baseline="0" dirty="0" smtClean="0"/>
              <a:t>migration</a:t>
            </a:r>
            <a:r>
              <a:rPr lang="en-US" baseline="0" dirty="0" smtClean="0"/>
              <a:t> without data lose (for example when needed to update).</a:t>
            </a:r>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100</a:t>
            </a:fld>
            <a:endParaRPr lang="en-US" dirty="0"/>
          </a:p>
        </p:txBody>
      </p:sp>
    </p:spTree>
    <p:extLst>
      <p:ext uri="{BB962C8B-B14F-4D97-AF65-F5344CB8AC3E}">
        <p14:creationId xmlns:p14="http://schemas.microsoft.com/office/powerpoint/2010/main" val="21069696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s-AR" dirty="0" err="1" smtClean="0"/>
              <a:t>You</a:t>
            </a:r>
            <a:r>
              <a:rPr lang="es-AR" baseline="0" dirty="0" smtClean="0"/>
              <a:t> </a:t>
            </a:r>
            <a:r>
              <a:rPr lang="es-AR" baseline="0" dirty="0" err="1" smtClean="0"/>
              <a:t>have</a:t>
            </a:r>
            <a:r>
              <a:rPr lang="es-AR" baseline="0" dirty="0" smtClean="0"/>
              <a:t> to </a:t>
            </a:r>
            <a:r>
              <a:rPr lang="es-AR" baseline="0" dirty="0" err="1" smtClean="0"/>
              <a:t>analyze</a:t>
            </a:r>
            <a:r>
              <a:rPr lang="es-AR" baseline="0" dirty="0" smtClean="0"/>
              <a:t> </a:t>
            </a:r>
            <a:r>
              <a:rPr lang="es-AR" dirty="0" err="1" smtClean="0"/>
              <a:t>which</a:t>
            </a:r>
            <a:r>
              <a:rPr lang="es-AR" dirty="0" smtClean="0"/>
              <a:t> </a:t>
            </a:r>
            <a:r>
              <a:rPr lang="es-AR" baseline="0" dirty="0" err="1" smtClean="0"/>
              <a:t>caching</a:t>
            </a:r>
            <a:r>
              <a:rPr lang="es-AR" baseline="0" dirty="0" smtClean="0"/>
              <a:t> </a:t>
            </a:r>
            <a:r>
              <a:rPr lang="es-AR" baseline="0" dirty="0" err="1" smtClean="0"/>
              <a:t>strategy</a:t>
            </a:r>
            <a:r>
              <a:rPr lang="es-AR" baseline="0" dirty="0" smtClean="0"/>
              <a:t> </a:t>
            </a:r>
            <a:r>
              <a:rPr lang="es-AR" b="1" baseline="0" dirty="0" err="1" smtClean="0"/>
              <a:t>suits</a:t>
            </a:r>
            <a:r>
              <a:rPr lang="es-AR" b="1" baseline="0" dirty="0" smtClean="0"/>
              <a:t> </a:t>
            </a:r>
            <a:r>
              <a:rPr lang="es-AR" b="1" baseline="0" dirty="0" err="1" smtClean="0"/>
              <a:t>you</a:t>
            </a:r>
            <a:r>
              <a:rPr lang="es-AR" b="1" baseline="0" dirty="0" smtClean="0"/>
              <a:t> </a:t>
            </a:r>
            <a:r>
              <a:rPr lang="es-AR" baseline="0" dirty="0" err="1" smtClean="0"/>
              <a:t>best</a:t>
            </a:r>
            <a:r>
              <a:rPr lang="es-AR" baseline="0" dirty="0" smtClean="0"/>
              <a:t>.</a:t>
            </a:r>
          </a:p>
          <a:p>
            <a:endParaRPr lang="es-AR" baseline="0" dirty="0" smtClean="0"/>
          </a:p>
          <a:p>
            <a:r>
              <a:rPr lang="es-AR" b="1" dirty="0" smtClean="0"/>
              <a:t>More </a:t>
            </a:r>
            <a:r>
              <a:rPr lang="es-AR" b="1" dirty="0" err="1" smtClean="0"/>
              <a:t>info</a:t>
            </a:r>
            <a:endParaRPr lang="en-US" b="1" dirty="0" smtClean="0"/>
          </a:p>
          <a:p>
            <a:pPr marL="0" indent="0">
              <a:buFont typeface="Arial" panose="020B0604020202020204" pitchFamily="34" charset="0"/>
              <a:buNone/>
            </a:pPr>
            <a:r>
              <a:rPr lang="en-US" dirty="0" smtClean="0"/>
              <a:t>Cache Aside</a:t>
            </a:r>
          </a:p>
          <a:p>
            <a:pPr marL="285750" indent="-285750">
              <a:buFont typeface="Arial" panose="020B0604020202020204" pitchFamily="34" charset="0"/>
              <a:buChar char="•"/>
            </a:pPr>
            <a:r>
              <a:rPr lang="en-US" dirty="0" smtClean="0"/>
              <a:t>First</a:t>
            </a:r>
            <a:r>
              <a:rPr lang="en-US" baseline="0" dirty="0" smtClean="0"/>
              <a:t> time hits the database, and result is cached. Next time hits the cache.</a:t>
            </a:r>
          </a:p>
          <a:p>
            <a:pPr marL="285750" indent="-285750">
              <a:buFont typeface="Arial" panose="020B0604020202020204" pitchFamily="34" charset="0"/>
              <a:buChar char="•"/>
            </a:pPr>
            <a:r>
              <a:rPr lang="en-US" baseline="0" dirty="0" smtClean="0"/>
              <a:t>Cache is wiped after X minutes.</a:t>
            </a:r>
          </a:p>
          <a:p>
            <a:pPr marL="0" indent="0">
              <a:buFont typeface="Arial" panose="020B0604020202020204" pitchFamily="34" charset="0"/>
              <a:buNone/>
            </a:pPr>
            <a:r>
              <a:rPr lang="en-US" baseline="0" dirty="0" smtClean="0"/>
              <a:t>Background</a:t>
            </a:r>
          </a:p>
          <a:p>
            <a:pPr marL="285750" indent="-285750">
              <a:buFont typeface="Arial" panose="020B0604020202020204" pitchFamily="34" charset="0"/>
              <a:buChar char="•"/>
            </a:pPr>
            <a:r>
              <a:rPr lang="en-US" baseline="0" dirty="0" smtClean="0"/>
              <a:t>Web tier never hits the database, but the cache.</a:t>
            </a:r>
          </a:p>
          <a:p>
            <a:pPr marL="285750" indent="-285750">
              <a:buFont typeface="Arial" panose="020B0604020202020204" pitchFamily="34" charset="0"/>
              <a:buChar char="•"/>
            </a:pPr>
            <a:r>
              <a:rPr lang="en-US" baseline="0" dirty="0" smtClean="0"/>
              <a:t>There is a background service updating the cache programmatically.</a:t>
            </a:r>
          </a:p>
          <a:p>
            <a:pPr marL="285750" indent="-285750">
              <a:buFont typeface="Arial" panose="020B0604020202020204" pitchFamily="34" charset="0"/>
              <a:buChar char="•"/>
            </a:pPr>
            <a:r>
              <a:rPr lang="en-US" baseline="0" dirty="0" smtClean="0"/>
              <a:t>In case of a communication failure with the main server, you can still access the cache.</a:t>
            </a:r>
          </a:p>
          <a:p>
            <a:pPr marL="0" indent="0">
              <a:buFont typeface="Arial" panose="020B0604020202020204" pitchFamily="34" charset="0"/>
              <a:buNone/>
            </a:pPr>
            <a:r>
              <a:rPr lang="en-US" baseline="0" dirty="0" smtClean="0"/>
              <a:t>Circuit Breaker</a:t>
            </a:r>
          </a:p>
          <a:p>
            <a:pPr marL="285750" indent="-285750">
              <a:buFont typeface="Arial" panose="020B0604020202020204" pitchFamily="34" charset="0"/>
              <a:buChar char="•"/>
            </a:pPr>
            <a:r>
              <a:rPr lang="en-US" baseline="0" dirty="0" smtClean="0"/>
              <a:t>Always hit the source and cache.</a:t>
            </a:r>
          </a:p>
          <a:p>
            <a:pPr marL="285750" indent="-285750">
              <a:buFont typeface="Arial" panose="020B0604020202020204" pitchFamily="34" charset="0"/>
              <a:buChar char="•"/>
            </a:pPr>
            <a:r>
              <a:rPr lang="en-US" baseline="0" dirty="0" smtClean="0"/>
              <a:t>Failover to cache if something goes wrong.</a:t>
            </a:r>
          </a:p>
          <a:p>
            <a:pPr marL="285750" indent="-285750">
              <a:buFont typeface="Arial" panose="020B0604020202020204" pitchFamily="34" charset="0"/>
              <a:buChar char="•"/>
            </a:pPr>
            <a:r>
              <a:rPr lang="en-US" baseline="0" dirty="0" smtClean="0"/>
              <a:t>You can reduce your functionality but still give a good experience.</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101</a:t>
            </a:fld>
            <a:endParaRPr lang="en-US" dirty="0"/>
          </a:p>
        </p:txBody>
      </p:sp>
    </p:spTree>
    <p:extLst>
      <p:ext uri="{BB962C8B-B14F-4D97-AF65-F5344CB8AC3E}">
        <p14:creationId xmlns:p14="http://schemas.microsoft.com/office/powerpoint/2010/main" val="39085962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Explain an scenario where distributed caching is applicable.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102</a:t>
            </a:fld>
            <a:endParaRPr lang="en-US" dirty="0"/>
          </a:p>
        </p:txBody>
      </p:sp>
    </p:spTree>
    <p:extLst>
      <p:ext uri="{BB962C8B-B14F-4D97-AF65-F5344CB8AC3E}">
        <p14:creationId xmlns:p14="http://schemas.microsoft.com/office/powerpoint/2010/main" val="1524064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As</a:t>
            </a:r>
            <a:r>
              <a:rPr lang="en-US" baseline="0" dirty="0" smtClean="0"/>
              <a:t> caching was a good pattern for read only, we also need a </a:t>
            </a:r>
            <a:r>
              <a:rPr lang="en-US" b="1" baseline="0" dirty="0" smtClean="0"/>
              <a:t>pattern for writing data</a:t>
            </a:r>
            <a:r>
              <a:rPr lang="en-US" baseline="0" dirty="0" smtClean="0"/>
              <a:t>, the Queue Centric Work Pattern.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103</a:t>
            </a:fld>
            <a:endParaRPr lang="en-US" dirty="0"/>
          </a:p>
        </p:txBody>
      </p:sp>
    </p:spTree>
    <p:extLst>
      <p:ext uri="{BB962C8B-B14F-4D97-AF65-F5344CB8AC3E}">
        <p14:creationId xmlns:p14="http://schemas.microsoft.com/office/powerpoint/2010/main" val="1840673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Segoe UI" pitchFamily="34" charset="0"/>
                <a:ea typeface="+mn-ea"/>
                <a:cs typeface="+mn-cs"/>
              </a:rPr>
              <a:t>Loose coupling </a:t>
            </a:r>
            <a:r>
              <a:rPr lang="en-US" sz="1600" kern="1200" dirty="0" smtClean="0">
                <a:solidFill>
                  <a:schemeClr val="tx1"/>
                </a:solidFill>
                <a:latin typeface="Segoe UI" pitchFamily="34" charset="0"/>
                <a:ea typeface="+mn-ea"/>
                <a:cs typeface="+mn-cs"/>
              </a:rPr>
              <a:t>between a web-tier and backend service.</a:t>
            </a:r>
            <a:endParaRPr lang="en-US" b="1" dirty="0" smtClean="0"/>
          </a:p>
          <a:p>
            <a:r>
              <a:rPr lang="en-US" dirty="0" smtClean="0"/>
              <a:t>Useful</a:t>
            </a:r>
            <a:r>
              <a:rPr lang="en-US" baseline="0" dirty="0" smtClean="0"/>
              <a:t> for </a:t>
            </a:r>
            <a:r>
              <a:rPr lang="en-US" b="1" baseline="0" dirty="0" smtClean="0"/>
              <a:t>rate leveling </a:t>
            </a:r>
            <a:r>
              <a:rPr lang="en-US" baseline="0" dirty="0" smtClean="0"/>
              <a:t>or for anything that is </a:t>
            </a:r>
            <a:r>
              <a:rPr lang="en-US" b="1" baseline="0" dirty="0" smtClean="0"/>
              <a:t>time consuming,</a:t>
            </a:r>
            <a:r>
              <a:rPr lang="en-US" b="0" baseline="0" dirty="0" smtClean="0"/>
              <a:t> </a:t>
            </a:r>
            <a:r>
              <a:rPr lang="en-US" b="1" baseline="0" dirty="0" smtClean="0"/>
              <a:t>resource intensive</a:t>
            </a:r>
            <a:r>
              <a:rPr lang="en-US" b="0" baseline="0" dirty="0" smtClean="0"/>
              <a:t> or might</a:t>
            </a:r>
            <a:r>
              <a:rPr lang="en-US" baseline="0" dirty="0" smtClean="0"/>
              <a:t> not always be </a:t>
            </a:r>
            <a:r>
              <a:rPr lang="en-US" b="1" baseline="0" dirty="0" smtClean="0"/>
              <a:t>available</a:t>
            </a:r>
            <a:r>
              <a:rPr lang="en-US" baseline="0" dirty="0" smtClean="0"/>
              <a:t>.</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104</a:t>
            </a:fld>
            <a:endParaRPr lang="en-US" dirty="0"/>
          </a:p>
        </p:txBody>
      </p:sp>
    </p:spTree>
    <p:extLst>
      <p:ext uri="{BB962C8B-B14F-4D97-AF65-F5344CB8AC3E}">
        <p14:creationId xmlns:p14="http://schemas.microsoft.com/office/powerpoint/2010/main" val="20738595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1" dirty="0" smtClean="0"/>
              <a:t>Key </a:t>
            </a:r>
            <a:r>
              <a:rPr lang="es-AR" b="1" dirty="0" err="1" smtClean="0"/>
              <a:t>message</a:t>
            </a:r>
            <a:endParaRPr lang="en-US" b="1" dirty="0" smtClean="0"/>
          </a:p>
          <a:p>
            <a:r>
              <a:rPr lang="en-US" dirty="0" smtClean="0"/>
              <a:t>In this simple architecture,</a:t>
            </a:r>
            <a:r>
              <a:rPr lang="en-US" baseline="0" dirty="0" smtClean="0"/>
              <a:t> </a:t>
            </a:r>
            <a:r>
              <a:rPr lang="en-US" dirty="0" smtClean="0"/>
              <a:t>database</a:t>
            </a:r>
            <a:r>
              <a:rPr lang="en-US" baseline="0" dirty="0" smtClean="0"/>
              <a:t> goes down -&gt; web server </a:t>
            </a:r>
            <a:r>
              <a:rPr lang="en-US" b="1" baseline="0" dirty="0" smtClean="0"/>
              <a:t>goes down</a:t>
            </a:r>
            <a:r>
              <a:rPr lang="en-US" baseline="0" dirty="0" smtClean="0"/>
              <a:t>.</a:t>
            </a:r>
          </a:p>
          <a:p>
            <a:r>
              <a:rPr lang="en-US" b="1" baseline="0" dirty="0" smtClean="0"/>
              <a:t>Users </a:t>
            </a:r>
            <a:r>
              <a:rPr lang="en-US" baseline="0" dirty="0" smtClean="0"/>
              <a:t>won’t be happy.</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105</a:t>
            </a:fld>
            <a:endParaRPr lang="en-US" dirty="0"/>
          </a:p>
        </p:txBody>
      </p:sp>
    </p:spTree>
    <p:extLst>
      <p:ext uri="{BB962C8B-B14F-4D97-AF65-F5344CB8AC3E}">
        <p14:creationId xmlns:p14="http://schemas.microsoft.com/office/powerpoint/2010/main" val="86175522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t>Key message</a:t>
            </a:r>
          </a:p>
          <a:p>
            <a:r>
              <a:rPr lang="en-US" dirty="0" smtClean="0"/>
              <a:t>These services are tightly coupled.</a:t>
            </a:r>
            <a:r>
              <a:rPr lang="en-US" baseline="0" dirty="0" smtClean="0"/>
              <a:t> We need something to leverage this situation.</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106</a:t>
            </a:fld>
            <a:endParaRPr lang="en-US" dirty="0"/>
          </a:p>
        </p:txBody>
      </p:sp>
    </p:spTree>
    <p:extLst>
      <p:ext uri="{BB962C8B-B14F-4D97-AF65-F5344CB8AC3E}">
        <p14:creationId xmlns:p14="http://schemas.microsoft.com/office/powerpoint/2010/main" val="2532795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169" y="1187620"/>
            <a:ext cx="11650488" cy="29792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4922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416" y="2218267"/>
            <a:ext cx="4707828"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623" y="2870201"/>
            <a:ext cx="4995622"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4416" y="2226734"/>
            <a:ext cx="4721583"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1967" y="2870201"/>
            <a:ext cx="499403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587423" y="5870576"/>
            <a:ext cx="1599783" cy="377825"/>
          </a:xfrm>
          <a:prstGeom prst="rect">
            <a:avLst/>
          </a:prstGeom>
        </p:spPr>
        <p:txBody>
          <a:bodyPr/>
          <a:lstStyle/>
          <a:p>
            <a:fld id="{98506E52-94FE-4508-B1CA-2E4DDECF5681}" type="datetimeFigureOut">
              <a:rPr lang="en-US" smtClean="0"/>
              <a:t>26-Dec-13</a:t>
            </a:fld>
            <a:endParaRPr lang="en-US"/>
          </a:p>
        </p:txBody>
      </p:sp>
      <p:sp>
        <p:nvSpPr>
          <p:cNvPr id="8" name="Footer Placeholder 7"/>
          <p:cNvSpPr>
            <a:spLocks noGrp="1"/>
          </p:cNvSpPr>
          <p:nvPr>
            <p:ph type="ftr" sz="quarter" idx="11"/>
          </p:nvPr>
        </p:nvSpPr>
        <p:spPr>
          <a:xfrm>
            <a:off x="685622" y="5870576"/>
            <a:ext cx="7825621" cy="377825"/>
          </a:xfrm>
          <a:prstGeom prst="rect">
            <a:avLst/>
          </a:prstGeom>
        </p:spPr>
        <p:txBody>
          <a:bodyPr/>
          <a:lstStyle/>
          <a:p>
            <a:endParaRPr lang="en-US"/>
          </a:p>
        </p:txBody>
      </p:sp>
      <p:sp>
        <p:nvSpPr>
          <p:cNvPr id="9" name="Slide Number Placeholder 8"/>
          <p:cNvSpPr>
            <a:spLocks noGrp="1"/>
          </p:cNvSpPr>
          <p:nvPr>
            <p:ph type="sldNum" sz="quarter" idx="12"/>
          </p:nvPr>
        </p:nvSpPr>
        <p:spPr>
          <a:xfrm>
            <a:off x="10263387" y="5870576"/>
            <a:ext cx="551023" cy="377825"/>
          </a:xfrm>
          <a:prstGeom prst="rect">
            <a:avLst/>
          </a:prstGeom>
        </p:spPr>
        <p:txBody>
          <a:bodyPr/>
          <a:lstStyle/>
          <a:p>
            <a:fld id="{979298A2-4069-4D7B-9134-EF77E9D824C6}" type="slidenum">
              <a:rPr lang="en-US" smtClean="0"/>
              <a:t>‹#›</a:t>
            </a:fld>
            <a:endParaRPr lang="en-US"/>
          </a:p>
        </p:txBody>
      </p:sp>
    </p:spTree>
    <p:extLst>
      <p:ext uri="{BB962C8B-B14F-4D97-AF65-F5344CB8AC3E}">
        <p14:creationId xmlns:p14="http://schemas.microsoft.com/office/powerpoint/2010/main" val="4176278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623" y="2142067"/>
            <a:ext cx="4994033"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0379" y="2142068"/>
            <a:ext cx="4994031"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587423" y="5870576"/>
            <a:ext cx="1599783" cy="377825"/>
          </a:xfrm>
          <a:prstGeom prst="rect">
            <a:avLst/>
          </a:prstGeom>
        </p:spPr>
        <p:txBody>
          <a:bodyPr/>
          <a:lstStyle/>
          <a:p>
            <a:fld id="{98506E52-94FE-4508-B1CA-2E4DDECF5681}" type="datetimeFigureOut">
              <a:rPr lang="en-US" smtClean="0"/>
              <a:t>26-Dec-13</a:t>
            </a:fld>
            <a:endParaRPr lang="en-US"/>
          </a:p>
        </p:txBody>
      </p:sp>
      <p:sp>
        <p:nvSpPr>
          <p:cNvPr id="6" name="Footer Placeholder 5"/>
          <p:cNvSpPr>
            <a:spLocks noGrp="1"/>
          </p:cNvSpPr>
          <p:nvPr>
            <p:ph type="ftr" sz="quarter" idx="11"/>
          </p:nvPr>
        </p:nvSpPr>
        <p:spPr>
          <a:xfrm>
            <a:off x="685622" y="5870576"/>
            <a:ext cx="7825621" cy="377825"/>
          </a:xfrm>
          <a:prstGeom prst="rect">
            <a:avLst/>
          </a:prstGeom>
        </p:spPr>
        <p:txBody>
          <a:bodyPr/>
          <a:lstStyle/>
          <a:p>
            <a:endParaRPr lang="en-US"/>
          </a:p>
        </p:txBody>
      </p:sp>
      <p:sp>
        <p:nvSpPr>
          <p:cNvPr id="7" name="Slide Number Placeholder 6"/>
          <p:cNvSpPr>
            <a:spLocks noGrp="1"/>
          </p:cNvSpPr>
          <p:nvPr>
            <p:ph type="sldNum" sz="quarter" idx="12"/>
          </p:nvPr>
        </p:nvSpPr>
        <p:spPr>
          <a:xfrm>
            <a:off x="10263387" y="5870576"/>
            <a:ext cx="551023" cy="377825"/>
          </a:xfrm>
          <a:prstGeom prst="rect">
            <a:avLst/>
          </a:prstGeom>
        </p:spPr>
        <p:txBody>
          <a:bodyPr/>
          <a:lstStyle/>
          <a:p>
            <a:fld id="{979298A2-4069-4D7B-9134-EF77E9D824C6}" type="slidenum">
              <a:rPr lang="en-US" smtClean="0"/>
              <a:t>‹#›</a:t>
            </a:fld>
            <a:endParaRPr lang="en-US"/>
          </a:p>
        </p:txBody>
      </p:sp>
    </p:spTree>
    <p:extLst>
      <p:ext uri="{BB962C8B-B14F-4D97-AF65-F5344CB8AC3E}">
        <p14:creationId xmlns:p14="http://schemas.microsoft.com/office/powerpoint/2010/main" val="32385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409426" y="6566898"/>
            <a:ext cx="3369972"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UI Light" pitchFamily="34" charset="0"/>
              </a:rPr>
              <a:t>MICROSOFT CONFIDENTIAL – INTERNAL ONLY</a:t>
            </a:r>
          </a:p>
        </p:txBody>
      </p:sp>
    </p:spTree>
    <p:extLst>
      <p:ext uri="{BB962C8B-B14F-4D97-AF65-F5344CB8AC3E}">
        <p14:creationId xmlns:p14="http://schemas.microsoft.com/office/powerpoint/2010/main" val="41992623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263399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409426" y="6566898"/>
            <a:ext cx="3369972"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UI Light" pitchFamily="34" charset="0"/>
              </a:rPr>
              <a:t>MICROSOFT CONFIDENTIAL – INTERNAL ONLY</a:t>
            </a:r>
          </a:p>
        </p:txBody>
      </p:sp>
    </p:spTree>
    <p:extLst>
      <p:ext uri="{BB962C8B-B14F-4D97-AF65-F5344CB8AC3E}">
        <p14:creationId xmlns:p14="http://schemas.microsoft.com/office/powerpoint/2010/main" val="336214146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5622" y="6412447"/>
            <a:ext cx="4113728" cy="228600"/>
          </a:xfrm>
          <a:prstGeom prst="rect">
            <a:avLst/>
          </a:prstGeom>
        </p:spPr>
        <p:txBody>
          <a:bodyPr/>
          <a:lstStyle/>
          <a:p>
            <a:fld id="{7B2D3E9E-A95C-48F2-B4BF-A71542E0BE9A}" type="datetimeFigureOut">
              <a:rPr lang="en-US" smtClean="0"/>
              <a:t>26-Dec-13</a:t>
            </a:fld>
            <a:endParaRPr lang="en-US" dirty="0"/>
          </a:p>
        </p:txBody>
      </p:sp>
      <p:sp>
        <p:nvSpPr>
          <p:cNvPr id="5" name="Footer Placeholder 4"/>
          <p:cNvSpPr>
            <a:spLocks noGrp="1"/>
          </p:cNvSpPr>
          <p:nvPr>
            <p:ph type="ftr" sz="quarter" idx="11"/>
          </p:nvPr>
        </p:nvSpPr>
        <p:spPr>
          <a:xfrm>
            <a:off x="685622" y="6554697"/>
            <a:ext cx="5027890" cy="2286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61644" y="5876413"/>
            <a:ext cx="2925318" cy="1397039"/>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778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8.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14.png"/></Relationships>
</file>

<file path=ppt/slides/_rels/slide10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9.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1.png"/><Relationship Id="rId4" Type="http://schemas.openxmlformats.org/officeDocument/2006/relationships/image" Target="../media/image14.png"/></Relationships>
</file>

<file path=ppt/slides/_rels/slide10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0.xml"/><Relationship Id="rId1" Type="http://schemas.openxmlformats.org/officeDocument/2006/relationships/slideLayout" Target="../slideLayouts/slideLayout3.xml"/><Relationship Id="rId6" Type="http://schemas.openxmlformats.org/officeDocument/2006/relationships/image" Target="../media/image64.png"/><Relationship Id="rId5" Type="http://schemas.openxmlformats.org/officeDocument/2006/relationships/image" Target="../media/image61.png"/><Relationship Id="rId4" Type="http://schemas.openxmlformats.org/officeDocument/2006/relationships/image" Target="../media/image14.png"/></Relationships>
</file>

<file path=ppt/slides/_rels/slide10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4.png"/><Relationship Id="rId7" Type="http://schemas.openxmlformats.org/officeDocument/2006/relationships/image" Target="../media/image61.png"/><Relationship Id="rId2" Type="http://schemas.openxmlformats.org/officeDocument/2006/relationships/notesSlide" Target="../notesSlides/notesSlide101.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14.png"/><Relationship Id="rId4" Type="http://schemas.openxmlformats.org/officeDocument/2006/relationships/image" Target="../media/image60.png"/></Relationships>
</file>

<file path=ppt/slides/_rels/slide10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0.png"/><Relationship Id="rId7" Type="http://schemas.openxmlformats.org/officeDocument/2006/relationships/image" Target="../media/image66.png"/><Relationship Id="rId2" Type="http://schemas.openxmlformats.org/officeDocument/2006/relationships/notesSlide" Target="../notesSlides/notesSlide102.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2.png"/><Relationship Id="rId4" Type="http://schemas.openxmlformats.org/officeDocument/2006/relationships/image" Target="../media/image14.png"/><Relationship Id="rId9" Type="http://schemas.openxmlformats.org/officeDocument/2006/relationships/image" Target="../media/image6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notesSlide" Target="../notesSlides/notesSlide103.xm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image" Target="../media/image37.emf"/><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oleObject" Target="../embeddings/oleObject5.bin"/><Relationship Id="rId2" Type="http://schemas.openxmlformats.org/officeDocument/2006/relationships/tags" Target="../tags/tag65.xml"/><Relationship Id="rId16" Type="http://schemas.openxmlformats.org/officeDocument/2006/relationships/notesSlide" Target="../notesSlides/notesSlide112.xml"/><Relationship Id="rId1" Type="http://schemas.openxmlformats.org/officeDocument/2006/relationships/vmlDrawing" Target="../drawings/vmlDrawing5.v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slideLayout" Target="../slideLayouts/slideLayout13.xml"/><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18.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45.xml"/><Relationship Id="rId18" Type="http://schemas.openxmlformats.org/officeDocument/2006/relationships/hyperlink" Target="mailto:richard@contosco.com" TargetMode="Externa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0.xml"/><Relationship Id="rId17" Type="http://schemas.openxmlformats.org/officeDocument/2006/relationships/hyperlink" Target="mailto:simonm@contoso.com" TargetMode="External"/><Relationship Id="rId2" Type="http://schemas.openxmlformats.org/officeDocument/2006/relationships/tags" Target="../tags/tag3.xml"/><Relationship Id="rId16" Type="http://schemas.openxmlformats.org/officeDocument/2006/relationships/hyperlink" Target="mailto:suec@contosco.com" TargetMode="Externa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hyperlink" Target="mailto:jaredc@contosco.com" TargetMode="Externa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hyperlink" Target="mailto:davida@contoso.com" TargetMode="External"/></Relationships>
</file>

<file path=ppt/slides/_rels/slide5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slideLayout" Target="../slideLayouts/slideLayout10.xml"/><Relationship Id="rId3" Type="http://schemas.openxmlformats.org/officeDocument/2006/relationships/tags" Target="../tags/tag15.xml"/><Relationship Id="rId21" Type="http://schemas.openxmlformats.org/officeDocument/2006/relationships/hyperlink" Target="mailto:jaredc@contosco.com" TargetMode="Externa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hyperlink" Target="mailto:davida@contoso.com" TargetMode="Externa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mailto:richard@contosco.com" TargetMode="Externa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hyperlink" Target="mailto:simonm@contoso.com" TargetMode="External"/><Relationship Id="rId10" Type="http://schemas.openxmlformats.org/officeDocument/2006/relationships/tags" Target="../tags/tag22.xml"/><Relationship Id="rId19" Type="http://schemas.openxmlformats.org/officeDocument/2006/relationships/notesSlide" Target="../notesSlides/notesSlide46.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mailto:suec@contosco.com" TargetMode="External"/></Relationships>
</file>

<file path=ppt/slides/_rels/slide5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26" Type="http://schemas.openxmlformats.org/officeDocument/2006/relationships/hyperlink" Target="mailto:suec@contoso.com" TargetMode="External"/><Relationship Id="rId3" Type="http://schemas.openxmlformats.org/officeDocument/2006/relationships/tags" Target="../tags/tag32.xml"/><Relationship Id="rId21" Type="http://schemas.openxmlformats.org/officeDocument/2006/relationships/tags" Target="../tags/tag50.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5" Type="http://schemas.openxmlformats.org/officeDocument/2006/relationships/hyperlink" Target="mailto:jaredc@contoso.com" TargetMode="Externa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hyperlink" Target="mailto:davida@contoso.com" TargetMode="External"/><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notesSlide" Target="../notesSlides/notesSlide47.xml"/><Relationship Id="rId28" Type="http://schemas.openxmlformats.org/officeDocument/2006/relationships/hyperlink" Target="mailto:richard@contosco.com" TargetMode="Externa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slideLayout" Target="../slideLayouts/slideLayout10.xml"/><Relationship Id="rId27" Type="http://schemas.openxmlformats.org/officeDocument/2006/relationships/hyperlink" Target="mailto:simonm@contoso.com"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1.xml"/><Relationship Id="rId1" Type="http://schemas.openxmlformats.org/officeDocument/2006/relationships/vmlDrawing" Target="../drawings/vmlDrawing1.vml"/><Relationship Id="rId6" Type="http://schemas.openxmlformats.org/officeDocument/2006/relationships/image" Target="../media/image37.emf"/><Relationship Id="rId5" Type="http://schemas.openxmlformats.org/officeDocument/2006/relationships/oleObject" Target="../embeddings/oleObject1.bin"/><Relationship Id="rId4"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2.xml"/><Relationship Id="rId1" Type="http://schemas.openxmlformats.org/officeDocument/2006/relationships/vmlDrawing" Target="../drawings/vmlDrawing2.vml"/><Relationship Id="rId6" Type="http://schemas.openxmlformats.org/officeDocument/2006/relationships/image" Target="../media/image37.emf"/><Relationship Id="rId5" Type="http://schemas.openxmlformats.org/officeDocument/2006/relationships/oleObject" Target="../embeddings/oleObject2.bin"/><Relationship Id="rId4"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Layout" Target="../slideLayouts/slideLayout13.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6" Type="http://schemas.openxmlformats.org/officeDocument/2006/relationships/image" Target="../media/image37.emf"/><Relationship Id="rId1" Type="http://schemas.openxmlformats.org/officeDocument/2006/relationships/vmlDrawing" Target="../drawings/vmlDrawing3.v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oleObject" Target="../embeddings/oleObject3.bin"/><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4.xml"/><Relationship Id="rId1" Type="http://schemas.openxmlformats.org/officeDocument/2006/relationships/vmlDrawing" Target="../drawings/vmlDrawing4.vml"/><Relationship Id="rId6" Type="http://schemas.openxmlformats.org/officeDocument/2006/relationships/image" Target="../media/image37.emf"/><Relationship Id="rId5" Type="http://schemas.openxmlformats.org/officeDocument/2006/relationships/oleObject" Target="../embeddings/oleObject4.bin"/><Relationship Id="rId4"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1699235"/>
            <a:ext cx="10921961" cy="1878252"/>
          </a:xfrm>
        </p:spPr>
        <p:txBody>
          <a:bodyPr/>
          <a:lstStyle/>
          <a:p>
            <a:r>
              <a:rPr lang="en-US" sz="5400" cap="all" dirty="0" smtClean="0"/>
              <a:t>Building Real World Cloud apps with Windows Azure</a:t>
            </a:r>
            <a:endParaRPr lang="en-US" sz="4400" cap="all" dirty="0"/>
          </a:p>
        </p:txBody>
      </p:sp>
      <p:sp>
        <p:nvSpPr>
          <p:cNvPr id="2" name="Text Placeholder 1"/>
          <p:cNvSpPr>
            <a:spLocks noGrp="1"/>
          </p:cNvSpPr>
          <p:nvPr>
            <p:ph type="body" sz="quarter" idx="11"/>
          </p:nvPr>
        </p:nvSpPr>
        <p:spPr>
          <a:xfrm>
            <a:off x="745231" y="4282406"/>
            <a:ext cx="5454333" cy="1064907"/>
          </a:xfrm>
        </p:spPr>
        <p:txBody>
          <a:bodyPr/>
          <a:lstStyle/>
          <a:p>
            <a:r>
              <a:rPr lang="en-US" sz="2800" dirty="0" smtClean="0">
                <a:latin typeface="Segoe UI Semibold" panose="020B0702040204020203" pitchFamily="34" charset="0"/>
                <a:cs typeface="Segoe UI Semibold" panose="020B0702040204020203" pitchFamily="34" charset="0"/>
              </a:rPr>
              <a:t>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organization</a:t>
            </a:r>
            <a:endParaRPr lang="en-US" sz="2000" dirty="0" smtClean="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6604" y="2639077"/>
            <a:ext cx="9086812" cy="1754326"/>
          </a:xfrm>
          <a:prstGeom prst="rect">
            <a:avLst/>
          </a:prstGeom>
        </p:spPr>
        <p:txBody>
          <a:bodyPr wrap="squar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Automated Environment Creation and App Deployment</a:t>
            </a: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1104289" y="2709416"/>
            <a:ext cx="9927771" cy="2633146"/>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7" name="Group 6"/>
          <p:cNvGrpSpPr/>
          <p:nvPr/>
        </p:nvGrpSpPr>
        <p:grpSpPr>
          <a:xfrm>
            <a:off x="2594654" y="2382846"/>
            <a:ext cx="7059387" cy="326570"/>
            <a:chOff x="2594654" y="5225143"/>
            <a:chExt cx="7059387" cy="326570"/>
          </a:xfrm>
        </p:grpSpPr>
        <p:cxnSp>
          <p:nvCxnSpPr>
            <p:cNvPr id="5" name="Straight Connector 4"/>
            <p:cNvCxnSpPr/>
            <p:nvPr/>
          </p:nvCxnSpPr>
          <p:spPr>
            <a:xfrm>
              <a:off x="2594654"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951412"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297283"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654041"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474549" y="4735036"/>
            <a:ext cx="5340302" cy="393954"/>
          </a:xfrm>
          <a:prstGeom prst="rect">
            <a:avLst/>
          </a:prstGeom>
          <a:noFill/>
        </p:spPr>
        <p:txBody>
          <a:bodyPr wrap="square" lIns="0" tIns="0" rIns="0" bIns="0" rtlCol="0">
            <a:spAutoFit/>
          </a:bodyPr>
          <a:lstStyle/>
          <a:p>
            <a:pPr algn="ctr">
              <a:lnSpc>
                <a:spcPct val="80000"/>
              </a:lnSpc>
              <a:buSzPct val="80000"/>
            </a:pPr>
            <a:r>
              <a:rPr lang="en-US" sz="3200" dirty="0" smtClean="0">
                <a:gradFill>
                  <a:gsLst>
                    <a:gs pos="0">
                      <a:srgbClr val="FFFFFF"/>
                    </a:gs>
                    <a:gs pos="100000">
                      <a:srgbClr val="FFFFFF"/>
                    </a:gs>
                  </a:gsLst>
                  <a:lin ang="5400000" scaled="0"/>
                </a:gradFill>
              </a:rPr>
              <a:t>24GB Distributed Cache</a:t>
            </a:r>
            <a:endParaRPr lang="en-US" sz="3200" dirty="0">
              <a:gradFill>
                <a:gsLst>
                  <a:gs pos="0">
                    <a:srgbClr val="FFFFFF"/>
                  </a:gs>
                  <a:gs pos="100000">
                    <a:srgbClr val="FFFFFF"/>
                  </a:gs>
                </a:gsLst>
                <a:lin ang="5400000" scaled="0"/>
              </a:gradFill>
            </a:endParaRPr>
          </a:p>
        </p:txBody>
      </p:sp>
      <p:sp>
        <p:nvSpPr>
          <p:cNvPr id="86" name="TextBox 85"/>
          <p:cNvSpPr txBox="1"/>
          <p:nvPr/>
        </p:nvSpPr>
        <p:spPr>
          <a:xfrm>
            <a:off x="1458141" y="520249"/>
            <a:ext cx="3635453"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Web Site VMs</a:t>
            </a:r>
            <a:endParaRPr lang="en-US" dirty="0">
              <a:gradFill>
                <a:gsLst>
                  <a:gs pos="0">
                    <a:srgbClr val="FFFFFF"/>
                  </a:gs>
                  <a:gs pos="100000">
                    <a:srgbClr val="FFFFFF"/>
                  </a:gs>
                </a:gsLst>
                <a:lin ang="5400000" scaled="0"/>
              </a:gradFill>
            </a:endParaRPr>
          </a:p>
        </p:txBody>
      </p:sp>
      <p:grpSp>
        <p:nvGrpSpPr>
          <p:cNvPr id="87" name="Group 86"/>
          <p:cNvGrpSpPr/>
          <p:nvPr/>
        </p:nvGrpSpPr>
        <p:grpSpPr>
          <a:xfrm>
            <a:off x="1446212" y="896700"/>
            <a:ext cx="2211227" cy="1486146"/>
            <a:chOff x="1446212" y="3738997"/>
            <a:chExt cx="2211227" cy="1486146"/>
          </a:xfrm>
        </p:grpSpPr>
        <p:sp>
          <p:nvSpPr>
            <p:cNvPr id="88" name="Rounded Rectangle 87"/>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90" name="Group 89"/>
          <p:cNvGrpSpPr/>
          <p:nvPr/>
        </p:nvGrpSpPr>
        <p:grpSpPr>
          <a:xfrm>
            <a:off x="3808412" y="896700"/>
            <a:ext cx="2211227" cy="1486146"/>
            <a:chOff x="3808412" y="3738997"/>
            <a:chExt cx="2211227" cy="1486146"/>
          </a:xfrm>
        </p:grpSpPr>
        <p:sp>
          <p:nvSpPr>
            <p:cNvPr id="91" name="Rounded Rectangle 90"/>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93" name="Group 92"/>
          <p:cNvGrpSpPr/>
          <p:nvPr/>
        </p:nvGrpSpPr>
        <p:grpSpPr>
          <a:xfrm>
            <a:off x="6166186" y="896700"/>
            <a:ext cx="2211227" cy="1486146"/>
            <a:chOff x="6166186" y="3738997"/>
            <a:chExt cx="2211227" cy="1486146"/>
          </a:xfrm>
        </p:grpSpPr>
        <p:sp>
          <p:nvSpPr>
            <p:cNvPr id="94" name="Rounded Rectangle 93"/>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96" name="Group 95"/>
          <p:cNvGrpSpPr/>
          <p:nvPr/>
        </p:nvGrpSpPr>
        <p:grpSpPr>
          <a:xfrm>
            <a:off x="8528386" y="896700"/>
            <a:ext cx="2211227" cy="1486146"/>
            <a:chOff x="8528386" y="3738997"/>
            <a:chExt cx="2211227" cy="1486146"/>
          </a:xfrm>
        </p:grpSpPr>
        <p:sp>
          <p:nvSpPr>
            <p:cNvPr id="97" name="Rounded Rectangle 96"/>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15" name="Group 14"/>
          <p:cNvGrpSpPr/>
          <p:nvPr/>
        </p:nvGrpSpPr>
        <p:grpSpPr>
          <a:xfrm>
            <a:off x="3792774" y="3028345"/>
            <a:ext cx="2211227" cy="1486146"/>
            <a:chOff x="3854418" y="3028345"/>
            <a:chExt cx="2211227" cy="1486146"/>
          </a:xfrm>
        </p:grpSpPr>
        <p:grpSp>
          <p:nvGrpSpPr>
            <p:cNvPr id="128" name="Group 127"/>
            <p:cNvGrpSpPr/>
            <p:nvPr/>
          </p:nvGrpSpPr>
          <p:grpSpPr>
            <a:xfrm>
              <a:off x="3854418" y="3028345"/>
              <a:ext cx="2211227" cy="1486146"/>
              <a:chOff x="1446212" y="3738997"/>
              <a:chExt cx="2211227" cy="1486146"/>
            </a:xfrm>
          </p:grpSpPr>
          <p:sp>
            <p:nvSpPr>
              <p:cNvPr id="129" name="Rounded Rectangle 128"/>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0" name="Picture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142" name="TextBox 141"/>
            <p:cNvSpPr txBox="1"/>
            <p:nvPr/>
          </p:nvSpPr>
          <p:spPr>
            <a:xfrm>
              <a:off x="4034171" y="3895182"/>
              <a:ext cx="1869627"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12GB VM</a:t>
              </a:r>
              <a:endParaRPr lang="en-US" sz="1800" dirty="0">
                <a:gradFill>
                  <a:gsLst>
                    <a:gs pos="0">
                      <a:srgbClr val="FFFFFF"/>
                    </a:gs>
                    <a:gs pos="100000">
                      <a:srgbClr val="FFFFFF"/>
                    </a:gs>
                  </a:gsLst>
                  <a:lin ang="5400000" scaled="0"/>
                </a:gradFill>
              </a:endParaRPr>
            </a:p>
          </p:txBody>
        </p:sp>
      </p:grpSp>
      <p:grpSp>
        <p:nvGrpSpPr>
          <p:cNvPr id="16" name="Group 15"/>
          <p:cNvGrpSpPr/>
          <p:nvPr/>
        </p:nvGrpSpPr>
        <p:grpSpPr>
          <a:xfrm>
            <a:off x="6154974" y="3028345"/>
            <a:ext cx="2211227" cy="1486146"/>
            <a:chOff x="6216618" y="3028345"/>
            <a:chExt cx="2211227" cy="1486146"/>
          </a:xfrm>
        </p:grpSpPr>
        <p:grpSp>
          <p:nvGrpSpPr>
            <p:cNvPr id="131" name="Group 130"/>
            <p:cNvGrpSpPr/>
            <p:nvPr/>
          </p:nvGrpSpPr>
          <p:grpSpPr>
            <a:xfrm>
              <a:off x="6216618" y="3028345"/>
              <a:ext cx="2211227" cy="1486146"/>
              <a:chOff x="3808412" y="3738997"/>
              <a:chExt cx="2211227" cy="1486146"/>
            </a:xfrm>
          </p:grpSpPr>
          <p:sp>
            <p:nvSpPr>
              <p:cNvPr id="132" name="Rounded Rectangle 131"/>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3" name="Picture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143" name="TextBox 142"/>
            <p:cNvSpPr txBox="1"/>
            <p:nvPr/>
          </p:nvSpPr>
          <p:spPr>
            <a:xfrm>
              <a:off x="6391945" y="3895182"/>
              <a:ext cx="1869627" cy="295466"/>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a:t>
              </a:r>
              <a:r>
                <a:rPr lang="en-US" dirty="0" smtClean="0">
                  <a:gradFill>
                    <a:gsLst>
                      <a:gs pos="0">
                        <a:srgbClr val="FFFFFF"/>
                      </a:gs>
                      <a:gs pos="100000">
                        <a:srgbClr val="FFFFFF"/>
                      </a:gs>
                    </a:gsLst>
                    <a:lin ang="5400000" scaled="0"/>
                  </a:gradFill>
                </a:rPr>
                <a:t>VM</a:t>
              </a:r>
              <a:endParaRPr lang="en-US" sz="1800" dirty="0">
                <a:gradFill>
                  <a:gsLst>
                    <a:gs pos="0">
                      <a:srgbClr val="FFFFFF"/>
                    </a:gs>
                    <a:gs pos="100000">
                      <a:srgbClr val="FFFFFF"/>
                    </a:gs>
                  </a:gsLst>
                  <a:lin ang="5400000" scaled="0"/>
                </a:gradFill>
              </a:endParaRPr>
            </a:p>
          </p:txBody>
        </p:sp>
      </p:grpSp>
      <p:grpSp>
        <p:nvGrpSpPr>
          <p:cNvPr id="14" name="Group 13"/>
          <p:cNvGrpSpPr/>
          <p:nvPr/>
        </p:nvGrpSpPr>
        <p:grpSpPr>
          <a:xfrm>
            <a:off x="2540230" y="5652132"/>
            <a:ext cx="7645400" cy="914096"/>
            <a:chOff x="2540230" y="5754872"/>
            <a:chExt cx="7645400" cy="914096"/>
          </a:xfrm>
        </p:grpSpPr>
        <p:sp>
          <p:nvSpPr>
            <p:cNvPr id="146" name="Rectangle 145"/>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7" name="TextBox 146"/>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4</a:t>
              </a:r>
              <a:endParaRPr lang="en-US" sz="6600" dirty="0">
                <a:solidFill>
                  <a:schemeClr val="bg1"/>
                </a:solidFill>
                <a:latin typeface="Segoe UI Light" pitchFamily="34" charset="0"/>
              </a:endParaRPr>
            </a:p>
          </p:txBody>
        </p:sp>
        <p:sp>
          <p:nvSpPr>
            <p:cNvPr id="148" name="Rectangle 147"/>
            <p:cNvSpPr/>
            <p:nvPr/>
          </p:nvSpPr>
          <p:spPr bwMode="auto">
            <a:xfrm>
              <a:off x="2543998" y="6093146"/>
              <a:ext cx="2705335"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7" name="Group 36"/>
          <p:cNvGrpSpPr/>
          <p:nvPr/>
        </p:nvGrpSpPr>
        <p:grpSpPr>
          <a:xfrm>
            <a:off x="1415390" y="3028345"/>
            <a:ext cx="2211227" cy="1486146"/>
            <a:chOff x="3854418" y="3028345"/>
            <a:chExt cx="2211227" cy="1486146"/>
          </a:xfrm>
        </p:grpSpPr>
        <p:grpSp>
          <p:nvGrpSpPr>
            <p:cNvPr id="38" name="Group 37"/>
            <p:cNvGrpSpPr/>
            <p:nvPr/>
          </p:nvGrpSpPr>
          <p:grpSpPr>
            <a:xfrm>
              <a:off x="3854418" y="3028345"/>
              <a:ext cx="2211227" cy="1486146"/>
              <a:chOff x="1446212" y="3738997"/>
              <a:chExt cx="2211227" cy="1486146"/>
            </a:xfrm>
          </p:grpSpPr>
          <p:sp>
            <p:nvSpPr>
              <p:cNvPr id="40" name="Rounded Rectangle 39"/>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39" name="TextBox 38"/>
            <p:cNvSpPr txBox="1"/>
            <p:nvPr/>
          </p:nvSpPr>
          <p:spPr>
            <a:xfrm>
              <a:off x="4034171" y="3895182"/>
              <a:ext cx="1869627"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12GB VM</a:t>
              </a:r>
              <a:endParaRPr lang="en-US" sz="1800" dirty="0">
                <a:gradFill>
                  <a:gsLst>
                    <a:gs pos="0">
                      <a:srgbClr val="FFFFFF"/>
                    </a:gs>
                    <a:gs pos="100000">
                      <a:srgbClr val="FFFFFF"/>
                    </a:gs>
                  </a:gsLst>
                  <a:lin ang="5400000" scaled="0"/>
                </a:gradFill>
              </a:endParaRPr>
            </a:p>
          </p:txBody>
        </p:sp>
      </p:grpSp>
      <p:grpSp>
        <p:nvGrpSpPr>
          <p:cNvPr id="42" name="Group 41"/>
          <p:cNvGrpSpPr/>
          <p:nvPr/>
        </p:nvGrpSpPr>
        <p:grpSpPr>
          <a:xfrm>
            <a:off x="8516546" y="3028345"/>
            <a:ext cx="2211227" cy="1486146"/>
            <a:chOff x="6216618" y="3028345"/>
            <a:chExt cx="2211227" cy="1486146"/>
          </a:xfrm>
        </p:grpSpPr>
        <p:grpSp>
          <p:nvGrpSpPr>
            <p:cNvPr id="43" name="Group 42"/>
            <p:cNvGrpSpPr/>
            <p:nvPr/>
          </p:nvGrpSpPr>
          <p:grpSpPr>
            <a:xfrm>
              <a:off x="6216618" y="3028345"/>
              <a:ext cx="2211227" cy="1486146"/>
              <a:chOff x="3808412" y="3738997"/>
              <a:chExt cx="2211227" cy="1486146"/>
            </a:xfrm>
          </p:grpSpPr>
          <p:sp>
            <p:nvSpPr>
              <p:cNvPr id="45" name="Rounded Rectangle 44"/>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44" name="TextBox 43"/>
            <p:cNvSpPr txBox="1"/>
            <p:nvPr/>
          </p:nvSpPr>
          <p:spPr>
            <a:xfrm>
              <a:off x="6391945" y="3895182"/>
              <a:ext cx="1869627" cy="295466"/>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a:t>
              </a:r>
              <a:r>
                <a:rPr lang="en-US" dirty="0" smtClean="0">
                  <a:gradFill>
                    <a:gsLst>
                      <a:gs pos="0">
                        <a:srgbClr val="FFFFFF"/>
                      </a:gs>
                      <a:gs pos="100000">
                        <a:srgbClr val="FFFFFF"/>
                      </a:gs>
                    </a:gsLst>
                    <a:lin ang="5400000" scaled="0"/>
                  </a:gradFill>
                </a:rPr>
                <a:t>VM</a:t>
              </a:r>
              <a:endParaRPr lang="en-US" sz="1800" dirty="0">
                <a:gradFill>
                  <a:gsLst>
                    <a:gs pos="0">
                      <a:srgbClr val="FFFFFF"/>
                    </a:gs>
                    <a:gs pos="100000">
                      <a:srgbClr val="FFFFFF"/>
                    </a:gs>
                  </a:gsLst>
                  <a:lin ang="5400000" scaled="0"/>
                </a:gradFill>
              </a:endParaRPr>
            </a:p>
          </p:txBody>
        </p:sp>
      </p:grpSp>
      <p:sp>
        <p:nvSpPr>
          <p:cNvPr id="47" name="TextBox 46"/>
          <p:cNvSpPr txBox="1"/>
          <p:nvPr/>
        </p:nvSpPr>
        <p:spPr>
          <a:xfrm>
            <a:off x="3472839" y="4733326"/>
            <a:ext cx="5340302" cy="393954"/>
          </a:xfrm>
          <a:prstGeom prst="rect">
            <a:avLst/>
          </a:prstGeom>
          <a:noFill/>
        </p:spPr>
        <p:txBody>
          <a:bodyPr wrap="square" lIns="0" tIns="0" rIns="0" bIns="0" rtlCol="0">
            <a:spAutoFit/>
          </a:bodyPr>
          <a:lstStyle/>
          <a:p>
            <a:pPr algn="ctr">
              <a:lnSpc>
                <a:spcPct val="80000"/>
              </a:lnSpc>
              <a:buSzPct val="80000"/>
            </a:pPr>
            <a:r>
              <a:rPr lang="en-US" sz="3200" dirty="0" smtClean="0">
                <a:gradFill>
                  <a:gsLst>
                    <a:gs pos="0">
                      <a:srgbClr val="FFFFFF"/>
                    </a:gs>
                    <a:gs pos="100000">
                      <a:srgbClr val="FFFFFF"/>
                    </a:gs>
                  </a:gsLst>
                  <a:lin ang="5400000" scaled="0"/>
                </a:gradFill>
              </a:rPr>
              <a:t>48GB Distributed Cache</a:t>
            </a:r>
            <a:endParaRPr lang="en-US" sz="3200" dirty="0">
              <a:gradFill>
                <a:gsLst>
                  <a:gs pos="0">
                    <a:srgbClr val="FFFFFF"/>
                  </a:gs>
                  <a:gs pos="100000">
                    <a:srgbClr val="FFFFFF"/>
                  </a:gs>
                </a:gsLst>
                <a:lin ang="5400000" scaled="0"/>
              </a:gradFill>
            </a:endParaRPr>
          </a:p>
        </p:txBody>
      </p:sp>
      <p:sp>
        <p:nvSpPr>
          <p:cNvPr id="48" name="Rectangle 47"/>
          <p:cNvSpPr/>
          <p:nvPr/>
        </p:nvSpPr>
        <p:spPr bwMode="auto">
          <a:xfrm>
            <a:off x="5238090" y="5837953"/>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24086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p:tgtEl>
                                          <p:spTgt spid="37"/>
                                        </p:tgtEl>
                                        <p:attrNameLst>
                                          <p:attrName>ppt_x</p:attrName>
                                        </p:attrNameLst>
                                      </p:cBhvr>
                                      <p:tavLst>
                                        <p:tav tm="0">
                                          <p:val>
                                            <p:strVal val="#ppt_x+#ppt_w*1.125000"/>
                                          </p:val>
                                        </p:tav>
                                        <p:tav tm="100000">
                                          <p:val>
                                            <p:strVal val="#ppt_x"/>
                                          </p:val>
                                        </p:tav>
                                      </p:tavLst>
                                    </p:anim>
                                    <p:animEffect transition="in" filter="wipe(left)">
                                      <p:cBhvr>
                                        <p:cTn id="8" dur="1250"/>
                                        <p:tgtEl>
                                          <p:spTgt spid="37"/>
                                        </p:tgtEl>
                                      </p:cBhvr>
                                    </p:animEffect>
                                  </p:childTnLst>
                                </p:cTn>
                              </p:par>
                              <p:par>
                                <p:cTn id="9" presetID="12" presetClass="entr" presetSubtype="8"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250"/>
                                        <p:tgtEl>
                                          <p:spTgt spid="42"/>
                                        </p:tgtEl>
                                        <p:attrNameLst>
                                          <p:attrName>ppt_x</p:attrName>
                                        </p:attrNameLst>
                                      </p:cBhvr>
                                      <p:tavLst>
                                        <p:tav tm="0">
                                          <p:val>
                                            <p:strVal val="#ppt_x-#ppt_w*1.125000"/>
                                          </p:val>
                                        </p:tav>
                                        <p:tav tm="100000">
                                          <p:val>
                                            <p:strVal val="#ppt_x"/>
                                          </p:val>
                                        </p:tav>
                                      </p:tavLst>
                                    </p:anim>
                                    <p:animEffect transition="in" filter="wipe(right)">
                                      <p:cBhvr>
                                        <p:cTn id="12" dur="1250"/>
                                        <p:tgtEl>
                                          <p:spTgt spid="42"/>
                                        </p:tgtEl>
                                      </p:cBhvr>
                                    </p:animEffect>
                                  </p:childTnLst>
                                </p:cTn>
                              </p:par>
                            </p:childTnLst>
                          </p:cTn>
                        </p:par>
                        <p:par>
                          <p:cTn id="13" fill="hold">
                            <p:stCondLst>
                              <p:cond delay="1250"/>
                            </p:stCondLst>
                            <p:childTnLst>
                              <p:par>
                                <p:cTn id="14" presetID="10" presetClass="exit" presetSubtype="0" fill="hold" grpId="0" nodeType="afterEffect">
                                  <p:stCondLst>
                                    <p:cond delay="0"/>
                                  </p:stCondLst>
                                  <p:childTnLst>
                                    <p:animEffect transition="out" filter="fade">
                                      <p:cBhvr>
                                        <p:cTn id="15" dur="500"/>
                                        <p:tgtEl>
                                          <p:spTgt spid="83"/>
                                        </p:tgtEl>
                                      </p:cBhvr>
                                    </p:animEffect>
                                    <p:set>
                                      <p:cBhvr>
                                        <p:cTn id="16" dur="1" fill="hold">
                                          <p:stCondLst>
                                            <p:cond delay="499"/>
                                          </p:stCondLst>
                                        </p:cTn>
                                        <p:tgtEl>
                                          <p:spTgt spid="83"/>
                                        </p:tgtEl>
                                        <p:attrNameLst>
                                          <p:attrName>style.visibility</p:attrName>
                                        </p:attrNameLst>
                                      </p:cBhvr>
                                      <p:to>
                                        <p:strVal val="hidden"/>
                                      </p:to>
                                    </p:se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Cache Population Strategies</a:t>
            </a:r>
            <a:endParaRPr lang="en-US" dirty="0"/>
          </a:p>
        </p:txBody>
      </p:sp>
      <p:sp>
        <p:nvSpPr>
          <p:cNvPr id="3" name="Text Placeholder 2"/>
          <p:cNvSpPr>
            <a:spLocks noGrp="1"/>
          </p:cNvSpPr>
          <p:nvPr>
            <p:ph type="body" sz="quarter" idx="10"/>
          </p:nvPr>
        </p:nvSpPr>
        <p:spPr>
          <a:xfrm>
            <a:off x="519112" y="1574827"/>
            <a:ext cx="11487358" cy="4685898"/>
          </a:xfrm>
        </p:spPr>
        <p:txBody>
          <a:bodyPr/>
          <a:lstStyle/>
          <a:p>
            <a:r>
              <a:rPr lang="en-US" dirty="0" smtClean="0"/>
              <a:t>On Demand / Cache Aside</a:t>
            </a:r>
          </a:p>
          <a:p>
            <a:pPr marL="460375" indent="-457200">
              <a:buFont typeface="Arial" panose="020B0604020202020204" pitchFamily="34" charset="0"/>
              <a:buChar char="•"/>
            </a:pPr>
            <a:r>
              <a:rPr lang="en-US" sz="2800" dirty="0" smtClean="0"/>
              <a:t>Web/App Tier pulls data from source and caches on cache hit miss </a:t>
            </a:r>
          </a:p>
          <a:p>
            <a:endParaRPr lang="en-US" sz="2000" dirty="0"/>
          </a:p>
          <a:p>
            <a:r>
              <a:rPr lang="en-US" dirty="0" smtClean="0"/>
              <a:t>Background Data Push</a:t>
            </a:r>
          </a:p>
          <a:p>
            <a:pPr marL="460375" indent="-457200">
              <a:buFont typeface="Arial" panose="020B0604020202020204" pitchFamily="34" charset="0"/>
              <a:buChar char="•"/>
            </a:pPr>
            <a:r>
              <a:rPr lang="en-US" sz="2800" dirty="0" smtClean="0"/>
              <a:t>Background services (VMs or worker roles) push data into cache on a regular schedule, and then the web tier always pull from the cache</a:t>
            </a:r>
          </a:p>
          <a:p>
            <a:pPr marL="460375" indent="-457200">
              <a:buFont typeface="Arial" panose="020B0604020202020204" pitchFamily="34" charset="0"/>
              <a:buChar char="•"/>
            </a:pPr>
            <a:endParaRPr lang="en-US" sz="2000" dirty="0"/>
          </a:p>
          <a:p>
            <a:r>
              <a:rPr lang="en-US" dirty="0" smtClean="0"/>
              <a:t>Circuit Breaker</a:t>
            </a:r>
          </a:p>
          <a:p>
            <a:pPr marL="460375" indent="-457200">
              <a:buFont typeface="Arial" panose="020B0604020202020204" pitchFamily="34" charset="0"/>
              <a:buChar char="•"/>
            </a:pPr>
            <a:r>
              <a:rPr lang="en-US" sz="2800" dirty="0" smtClean="0"/>
              <a:t>Switch from </a:t>
            </a:r>
            <a:r>
              <a:rPr lang="en-US" sz="2800" dirty="0"/>
              <a:t>live dependency </a:t>
            </a:r>
            <a:r>
              <a:rPr lang="en-US" sz="2800" dirty="0" smtClean="0"/>
              <a:t>to cached data if dependency goes down</a:t>
            </a:r>
            <a:endParaRPr lang="en-US" sz="2800" dirty="0"/>
          </a:p>
        </p:txBody>
      </p:sp>
    </p:spTree>
    <p:extLst>
      <p:ext uri="{BB962C8B-B14F-4D97-AF65-F5344CB8AC3E}">
        <p14:creationId xmlns:p14="http://schemas.microsoft.com/office/powerpoint/2010/main" val="2289262195"/>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35339" y="2185533"/>
            <a:ext cx="10433810" cy="1661993"/>
          </a:xfrm>
        </p:spPr>
        <p:txBody>
          <a:bodyPr/>
          <a:lstStyle/>
          <a:p>
            <a:r>
              <a:rPr lang="en-US" dirty="0" smtClean="0"/>
              <a:t>Use distributed caching in any </a:t>
            </a:r>
            <a:r>
              <a:rPr lang="en-US" dirty="0"/>
              <a:t>application </a:t>
            </a:r>
            <a:r>
              <a:rPr lang="en-US" dirty="0" smtClean="0"/>
              <a:t>whose users share a lot of common data/content or where the content doesn’t change frequently</a:t>
            </a:r>
            <a:endParaRPr lang="en-US" dirty="0"/>
          </a:p>
        </p:txBody>
      </p:sp>
    </p:spTree>
    <p:extLst>
      <p:ext uri="{BB962C8B-B14F-4D97-AF65-F5344CB8AC3E}">
        <p14:creationId xmlns:p14="http://schemas.microsoft.com/office/powerpoint/2010/main" val="4222497737"/>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13: Queue Centric Work Pattern</a:t>
            </a:r>
            <a:endParaRPr lang="en-US" sz="5400" dirty="0"/>
          </a:p>
        </p:txBody>
      </p:sp>
    </p:spTree>
    <p:extLst>
      <p:ext uri="{BB962C8B-B14F-4D97-AF65-F5344CB8AC3E}">
        <p14:creationId xmlns:p14="http://schemas.microsoft.com/office/powerpoint/2010/main" val="1935601076"/>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06378" y="402776"/>
            <a:ext cx="11149013" cy="747897"/>
          </a:xfrm>
        </p:spPr>
        <p:txBody>
          <a:bodyPr/>
          <a:lstStyle/>
          <a:p>
            <a:r>
              <a:rPr lang="en-US" dirty="0" smtClean="0"/>
              <a:t>Queue Centric Work Pattern</a:t>
            </a:r>
            <a:endParaRPr lang="en-US" dirty="0"/>
          </a:p>
        </p:txBody>
      </p:sp>
      <p:sp>
        <p:nvSpPr>
          <p:cNvPr id="4" name="Text Placeholder 3"/>
          <p:cNvSpPr>
            <a:spLocks noGrp="1"/>
          </p:cNvSpPr>
          <p:nvPr>
            <p:ph type="body" sz="quarter" idx="10"/>
          </p:nvPr>
        </p:nvSpPr>
        <p:spPr>
          <a:xfrm>
            <a:off x="406377" y="1470733"/>
            <a:ext cx="11669713" cy="5301644"/>
          </a:xfrm>
        </p:spPr>
        <p:txBody>
          <a:bodyPr/>
          <a:lstStyle/>
          <a:p>
            <a:r>
              <a:rPr lang="en-US" sz="3720" dirty="0" smtClean="0">
                <a:latin typeface="+mn-lt"/>
              </a:rPr>
              <a:t>Enable loose coupling between a web-tier and backend service by asynchronously sending messages via a queue</a:t>
            </a:r>
          </a:p>
          <a:p>
            <a:endParaRPr lang="en-US" sz="1000" dirty="0">
              <a:latin typeface="+mn-lt"/>
            </a:endParaRPr>
          </a:p>
          <a:p>
            <a:r>
              <a:rPr lang="en-US" sz="3720" dirty="0" smtClean="0">
                <a:latin typeface="+mn-lt"/>
              </a:rPr>
              <a:t>Scenarios it is useful for: </a:t>
            </a:r>
          </a:p>
          <a:p>
            <a:pPr marL="460375" indent="-457200">
              <a:buFont typeface="Arial" panose="020B0604020202020204" pitchFamily="34" charset="0"/>
              <a:buChar char="•"/>
            </a:pPr>
            <a:r>
              <a:rPr lang="en-US" sz="2720" dirty="0" smtClean="0">
                <a:latin typeface="+mn-lt"/>
              </a:rPr>
              <a:t>Doing work that is time consuming (high latency)</a:t>
            </a:r>
          </a:p>
          <a:p>
            <a:pPr marL="460375" indent="-457200">
              <a:buFont typeface="Arial" panose="020B0604020202020204" pitchFamily="34" charset="0"/>
              <a:buChar char="•"/>
            </a:pPr>
            <a:r>
              <a:rPr lang="en-US" sz="2720" dirty="0" smtClean="0">
                <a:latin typeface="+mn-lt"/>
              </a:rPr>
              <a:t>Doing work that is resource intensive (high CPU)</a:t>
            </a:r>
          </a:p>
          <a:p>
            <a:pPr marL="460375" indent="-457200">
              <a:buFont typeface="Arial" panose="020B0604020202020204" pitchFamily="34" charset="0"/>
              <a:buChar char="•"/>
            </a:pPr>
            <a:r>
              <a:rPr lang="en-US" sz="2720" dirty="0" smtClean="0">
                <a:latin typeface="+mn-lt"/>
              </a:rPr>
              <a:t>Doing work that requires an external service that might not always be available</a:t>
            </a:r>
          </a:p>
          <a:p>
            <a:pPr marL="460375" indent="-457200">
              <a:buFont typeface="Arial" panose="020B0604020202020204" pitchFamily="34" charset="0"/>
              <a:buChar char="•"/>
            </a:pPr>
            <a:r>
              <a:rPr lang="en-US" sz="2720" dirty="0" smtClean="0">
                <a:latin typeface="+mn-lt"/>
              </a:rPr>
              <a:t>Protecting against sudden load bursts (rate leveling)</a:t>
            </a:r>
          </a:p>
          <a:p>
            <a:pPr marL="460375" indent="-457200">
              <a:buFont typeface="Arial" panose="020B0604020202020204" pitchFamily="34" charset="0"/>
              <a:buChar char="•"/>
            </a:pPr>
            <a:endParaRPr lang="en-US" sz="700" dirty="0">
              <a:latin typeface="+mn-lt"/>
            </a:endParaRPr>
          </a:p>
          <a:p>
            <a:r>
              <a:rPr lang="en-US" sz="3720" dirty="0" smtClean="0">
                <a:latin typeface="+mn-lt"/>
              </a:rPr>
              <a:t>Cons:</a:t>
            </a:r>
          </a:p>
          <a:p>
            <a:pPr marL="460375" indent="-457200">
              <a:buFont typeface="Arial" panose="020B0604020202020204" pitchFamily="34" charset="0"/>
              <a:buChar char="•"/>
            </a:pPr>
            <a:r>
              <a:rPr lang="en-US" sz="2720" dirty="0" smtClean="0">
                <a:latin typeface="+mn-lt"/>
              </a:rPr>
              <a:t>Trade off can be higher end-to-end times for short latency scenarios</a:t>
            </a:r>
          </a:p>
        </p:txBody>
      </p:sp>
    </p:spTree>
    <p:extLst>
      <p:ext uri="{BB962C8B-B14F-4D97-AF65-F5344CB8AC3E}">
        <p14:creationId xmlns:p14="http://schemas.microsoft.com/office/powerpoint/2010/main" val="3346164067"/>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wn Arrow 18"/>
          <p:cNvSpPr/>
          <p:nvPr/>
        </p:nvSpPr>
        <p:spPr bwMode="auto">
          <a:xfrm rot="16200000">
            <a:off x="5777239" y="1353206"/>
            <a:ext cx="353327" cy="546481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itle 3"/>
          <p:cNvSpPr>
            <a:spLocks noGrp="1"/>
          </p:cNvSpPr>
          <p:nvPr>
            <p:ph type="title" idx="4294967295"/>
          </p:nvPr>
        </p:nvSpPr>
        <p:spPr>
          <a:xfrm>
            <a:off x="706296" y="482600"/>
            <a:ext cx="10969625" cy="885825"/>
          </a:xfrm>
        </p:spPr>
        <p:txBody>
          <a:bodyPr/>
          <a:lstStyle/>
          <a:p>
            <a:r>
              <a:rPr lang="en-US" sz="6400" dirty="0"/>
              <a:t>Tightly Coupled</a:t>
            </a:r>
          </a:p>
        </p:txBody>
      </p:sp>
      <p:grpSp>
        <p:nvGrpSpPr>
          <p:cNvPr id="50" name="Group 49"/>
          <p:cNvGrpSpPr/>
          <p:nvPr/>
        </p:nvGrpSpPr>
        <p:grpSpPr>
          <a:xfrm>
            <a:off x="664949" y="2975364"/>
            <a:ext cx="2615878" cy="2722551"/>
            <a:chOff x="664949" y="2975364"/>
            <a:chExt cx="2615878" cy="272255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gn="ctr">
                <a:lnSpc>
                  <a:spcPct val="80000"/>
                </a:lnSpc>
                <a:buSzPct val="80000"/>
              </a:pPr>
              <a:r>
                <a:rPr lang="en-US" sz="2800" dirty="0" err="1" smtClean="0">
                  <a:gradFill>
                    <a:gsLst>
                      <a:gs pos="0">
                        <a:srgbClr val="FFFFFF"/>
                      </a:gs>
                      <a:gs pos="100000">
                        <a:srgbClr val="FFFFFF"/>
                      </a:gs>
                    </a:gsLst>
                    <a:lin ang="5400000" scaled="0"/>
                  </a:gradFill>
                </a:rPr>
                <a:t>FixIt</a:t>
              </a:r>
              <a:r>
                <a:rPr lang="en-US" sz="2800" dirty="0" smtClean="0">
                  <a:gradFill>
                    <a:gsLst>
                      <a:gs pos="0">
                        <a:srgbClr val="FFFFFF"/>
                      </a:gs>
                      <a:gs pos="100000">
                        <a:srgbClr val="FFFFFF"/>
                      </a:gs>
                    </a:gsLst>
                    <a:lin ang="5400000" scaled="0"/>
                  </a:gradFill>
                </a:rPr>
                <a:t> Web Server</a:t>
              </a:r>
              <a:endParaRPr lang="en-US" sz="2800" dirty="0">
                <a:gradFill>
                  <a:gsLst>
                    <a:gs pos="0">
                      <a:srgbClr val="FFFFFF"/>
                    </a:gs>
                    <a:gs pos="100000">
                      <a:srgbClr val="FFFFFF"/>
                    </a:gs>
                  </a:gsLst>
                  <a:lin ang="5400000" scaled="0"/>
                </a:gradFill>
              </a:endParaRPr>
            </a:p>
          </p:txBody>
        </p:sp>
      </p:grpSp>
      <p:sp>
        <p:nvSpPr>
          <p:cNvPr id="23" name="TextBox 22"/>
          <p:cNvSpPr txBox="1"/>
          <p:nvPr/>
        </p:nvSpPr>
        <p:spPr>
          <a:xfrm>
            <a:off x="8703318" y="5353205"/>
            <a:ext cx="2268004" cy="344710"/>
          </a:xfrm>
          <a:prstGeom prst="rect">
            <a:avLst/>
          </a:prstGeom>
          <a:noFill/>
        </p:spPr>
        <p:txBody>
          <a:bodyPr wrap="square" lIns="0" tIns="0" rIns="0" bIns="0" rtlCol="0">
            <a:spAutoFit/>
          </a:bodyPr>
          <a:lstStyle/>
          <a:p>
            <a:pPr algn="ctr">
              <a:lnSpc>
                <a:spcPct val="80000"/>
              </a:lnSpc>
              <a:buSzPct val="80000"/>
            </a:pPr>
            <a:r>
              <a:rPr lang="en-US" sz="2800" dirty="0" err="1" smtClean="0">
                <a:gradFill>
                  <a:gsLst>
                    <a:gs pos="0">
                      <a:srgbClr val="FFFFFF"/>
                    </a:gs>
                    <a:gs pos="100000">
                      <a:srgbClr val="FFFFFF"/>
                    </a:gs>
                  </a:gsLst>
                  <a:lin ang="5400000" scaled="0"/>
                </a:gradFill>
              </a:rPr>
              <a:t>FixIt</a:t>
            </a:r>
            <a:r>
              <a:rPr lang="en-US" sz="2800" dirty="0" smtClean="0">
                <a:gradFill>
                  <a:gsLst>
                    <a:gs pos="0">
                      <a:srgbClr val="FFFFFF"/>
                    </a:gs>
                    <a:gs pos="100000">
                      <a:srgbClr val="FFFFFF"/>
                    </a:gs>
                  </a:gsLst>
                  <a:lin ang="5400000" scaled="0"/>
                </a:gradFill>
              </a:rPr>
              <a:t> DB</a:t>
            </a:r>
            <a:endParaRPr lang="en-US" sz="2800" dirty="0">
              <a:gradFill>
                <a:gsLst>
                  <a:gs pos="0">
                    <a:srgbClr val="FFFFFF"/>
                  </a:gs>
                  <a:gs pos="100000">
                    <a:srgbClr val="FFFFFF"/>
                  </a:gs>
                </a:gsLst>
                <a:lin ang="5400000" scaled="0"/>
              </a:gradFill>
            </a:endParaRPr>
          </a:p>
        </p:txBody>
      </p:sp>
      <p:pic>
        <p:nvPicPr>
          <p:cNvPr id="17" name="Picture 16"/>
          <p:cNvPicPr>
            <a:picLocks noChangeAspect="1"/>
          </p:cNvPicPr>
          <p:nvPr/>
        </p:nvPicPr>
        <p:blipFill>
          <a:blip r:embed="rId4"/>
          <a:stretch>
            <a:fillRect/>
          </a:stretch>
        </p:blipFill>
        <p:spPr>
          <a:xfrm>
            <a:off x="884151" y="3164052"/>
            <a:ext cx="2190014" cy="1591947"/>
          </a:xfrm>
          <a:prstGeom prst="rect">
            <a:avLst/>
          </a:prstGeom>
        </p:spPr>
      </p:pic>
      <p:grpSp>
        <p:nvGrpSpPr>
          <p:cNvPr id="5" name="Group 4"/>
          <p:cNvGrpSpPr/>
          <p:nvPr/>
        </p:nvGrpSpPr>
        <p:grpSpPr>
          <a:xfrm>
            <a:off x="8744295" y="2975363"/>
            <a:ext cx="2227027" cy="2227027"/>
            <a:chOff x="8744295" y="2975363"/>
            <a:chExt cx="2227027" cy="2227027"/>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err="1" smtClean="0">
                  <a:gradFill>
                    <a:gsLst>
                      <a:gs pos="0">
                        <a:srgbClr val="FFFFFF"/>
                      </a:gs>
                      <a:gs pos="100000">
                        <a:srgbClr val="FFFFFF"/>
                      </a:gs>
                    </a:gsLst>
                    <a:lin ang="5400000" scaled="0"/>
                  </a:gradFill>
                </a:rPr>
                <a:t>Sql</a:t>
              </a:r>
              <a:r>
                <a:rPr lang="en-US" sz="1800" dirty="0" smtClean="0">
                  <a:gradFill>
                    <a:gsLst>
                      <a:gs pos="0">
                        <a:srgbClr val="FFFFFF"/>
                      </a:gs>
                      <a:gs pos="100000">
                        <a:srgbClr val="FFFFFF"/>
                      </a:gs>
                    </a:gsLst>
                    <a:lin ang="5400000" scaled="0"/>
                  </a:gradFill>
                </a:rPr>
                <a:t> Database</a:t>
              </a:r>
              <a:endParaRPr lang="en-US" sz="1800" dirty="0">
                <a:gradFill>
                  <a:gsLst>
                    <a:gs pos="0">
                      <a:srgbClr val="FFFFFF"/>
                    </a:gs>
                    <a:gs pos="100000">
                      <a:srgbClr val="FFFFFF"/>
                    </a:gs>
                  </a:gsLst>
                  <a:lin ang="5400000" scaled="0"/>
                </a:gradFill>
              </a:endParaRPr>
            </a:p>
          </p:txBody>
        </p:sp>
        <p:pic>
          <p:nvPicPr>
            <p:cNvPr id="18" name="Picture 6" descr="C:\Users\Jonahs\Dropbox\Projects SCOTT\MEET Windows Azure\source\Background\tile-icon-databa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5833" y="3573261"/>
              <a:ext cx="851488" cy="851488"/>
            </a:xfrm>
            <a:prstGeom prst="rect">
              <a:avLst/>
            </a:prstGeom>
            <a:noFill/>
            <a:extLst/>
          </p:spPr>
        </p:pic>
      </p:grpSp>
      <p:pic>
        <p:nvPicPr>
          <p:cNvPr id="8" name="Picture 7"/>
          <p:cNvPicPr>
            <a:picLocks noChangeAspect="1"/>
          </p:cNvPicPr>
          <p:nvPr/>
        </p:nvPicPr>
        <p:blipFill>
          <a:blip r:embed="rId6"/>
          <a:stretch>
            <a:fillRect/>
          </a:stretch>
        </p:blipFill>
        <p:spPr>
          <a:xfrm>
            <a:off x="871625" y="3149300"/>
            <a:ext cx="2193184" cy="1631751"/>
          </a:xfrm>
          <a:prstGeom prst="rect">
            <a:avLst/>
          </a:prstGeom>
        </p:spPr>
      </p:pic>
    </p:spTree>
    <p:extLst>
      <p:ext uri="{BB962C8B-B14F-4D97-AF65-F5344CB8AC3E}">
        <p14:creationId xmlns:p14="http://schemas.microsoft.com/office/powerpoint/2010/main" val="3166779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wn Arrow 18"/>
          <p:cNvSpPr/>
          <p:nvPr/>
        </p:nvSpPr>
        <p:spPr bwMode="auto">
          <a:xfrm rot="16200000">
            <a:off x="5777239" y="1353206"/>
            <a:ext cx="353327" cy="546481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itle 3"/>
          <p:cNvSpPr>
            <a:spLocks noGrp="1"/>
          </p:cNvSpPr>
          <p:nvPr>
            <p:ph type="title" idx="4294967295"/>
          </p:nvPr>
        </p:nvSpPr>
        <p:spPr>
          <a:xfrm>
            <a:off x="706296" y="482600"/>
            <a:ext cx="10969625" cy="885825"/>
          </a:xfrm>
        </p:spPr>
        <p:txBody>
          <a:bodyPr/>
          <a:lstStyle/>
          <a:p>
            <a:r>
              <a:rPr lang="en-US" sz="6400" dirty="0"/>
              <a:t>Tightly Coupled</a:t>
            </a:r>
          </a:p>
        </p:txBody>
      </p:sp>
      <p:grpSp>
        <p:nvGrpSpPr>
          <p:cNvPr id="50" name="Group 49"/>
          <p:cNvGrpSpPr/>
          <p:nvPr/>
        </p:nvGrpSpPr>
        <p:grpSpPr>
          <a:xfrm>
            <a:off x="664949" y="2975364"/>
            <a:ext cx="2615878" cy="2722551"/>
            <a:chOff x="664949" y="2975364"/>
            <a:chExt cx="2615878" cy="272255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gn="ctr">
                <a:lnSpc>
                  <a:spcPct val="80000"/>
                </a:lnSpc>
                <a:buSzPct val="80000"/>
              </a:pPr>
              <a:r>
                <a:rPr lang="en-US" sz="2800" dirty="0" err="1" smtClean="0">
                  <a:gradFill>
                    <a:gsLst>
                      <a:gs pos="0">
                        <a:srgbClr val="FFFFFF"/>
                      </a:gs>
                      <a:gs pos="100000">
                        <a:srgbClr val="FFFFFF"/>
                      </a:gs>
                    </a:gsLst>
                    <a:lin ang="5400000" scaled="0"/>
                  </a:gradFill>
                </a:rPr>
                <a:t>FixIt</a:t>
              </a:r>
              <a:r>
                <a:rPr lang="en-US" sz="2800" dirty="0" smtClean="0">
                  <a:gradFill>
                    <a:gsLst>
                      <a:gs pos="0">
                        <a:srgbClr val="FFFFFF"/>
                      </a:gs>
                      <a:gs pos="100000">
                        <a:srgbClr val="FFFFFF"/>
                      </a:gs>
                    </a:gsLst>
                    <a:lin ang="5400000" scaled="0"/>
                  </a:gradFill>
                </a:rPr>
                <a:t> Web Server</a:t>
              </a:r>
              <a:endParaRPr lang="en-US" sz="2800" dirty="0">
                <a:gradFill>
                  <a:gsLst>
                    <a:gs pos="0">
                      <a:srgbClr val="FFFFFF"/>
                    </a:gs>
                    <a:gs pos="100000">
                      <a:srgbClr val="FFFFFF"/>
                    </a:gs>
                  </a:gsLst>
                  <a:lin ang="5400000" scaled="0"/>
                </a:gradFill>
              </a:endParaRPr>
            </a:p>
          </p:txBody>
        </p:sp>
      </p:grpSp>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8703318" y="5353205"/>
            <a:ext cx="2268004" cy="344710"/>
          </a:xfrm>
          <a:prstGeom prst="rect">
            <a:avLst/>
          </a:prstGeom>
          <a:noFill/>
        </p:spPr>
        <p:txBody>
          <a:bodyPr wrap="square" lIns="0" tIns="0" rIns="0" bIns="0" rtlCol="0">
            <a:spAutoFit/>
          </a:bodyPr>
          <a:lstStyle/>
          <a:p>
            <a:pPr algn="ctr">
              <a:lnSpc>
                <a:spcPct val="80000"/>
              </a:lnSpc>
              <a:buSzPct val="80000"/>
            </a:pPr>
            <a:r>
              <a:rPr lang="en-US" sz="2800" dirty="0" err="1" smtClean="0">
                <a:gradFill>
                  <a:gsLst>
                    <a:gs pos="0">
                      <a:srgbClr val="FFFFFF"/>
                    </a:gs>
                    <a:gs pos="100000">
                      <a:srgbClr val="FFFFFF"/>
                    </a:gs>
                  </a:gsLst>
                  <a:lin ang="5400000" scaled="0"/>
                </a:gradFill>
              </a:rPr>
              <a:t>FixIt</a:t>
            </a:r>
            <a:r>
              <a:rPr lang="en-US" sz="2800" dirty="0" smtClean="0">
                <a:gradFill>
                  <a:gsLst>
                    <a:gs pos="0">
                      <a:srgbClr val="FFFFFF"/>
                    </a:gs>
                    <a:gs pos="100000">
                      <a:srgbClr val="FFFFFF"/>
                    </a:gs>
                  </a:gsLst>
                  <a:lin ang="5400000" scaled="0"/>
                </a:gradFill>
              </a:rPr>
              <a:t> DB</a:t>
            </a:r>
            <a:endParaRPr lang="en-US" sz="2800" dirty="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err="1" smtClean="0">
                <a:gradFill>
                  <a:gsLst>
                    <a:gs pos="0">
                      <a:srgbClr val="FFFFFF"/>
                    </a:gs>
                    <a:gs pos="100000">
                      <a:srgbClr val="FFFFFF"/>
                    </a:gs>
                  </a:gsLst>
                  <a:lin ang="5400000" scaled="0"/>
                </a:gradFill>
              </a:rPr>
              <a:t>Sql</a:t>
            </a:r>
            <a:r>
              <a:rPr lang="en-US" sz="1800" dirty="0" smtClean="0">
                <a:gradFill>
                  <a:gsLst>
                    <a:gs pos="0">
                      <a:srgbClr val="FFFFFF"/>
                    </a:gs>
                    <a:gs pos="100000">
                      <a:srgbClr val="FFFFFF"/>
                    </a:gs>
                  </a:gsLst>
                  <a:lin ang="5400000" scaled="0"/>
                </a:gradFill>
              </a:rPr>
              <a:t> Database</a:t>
            </a:r>
            <a:endParaRPr lang="en-US" sz="1800" dirty="0">
              <a:gradFill>
                <a:gsLst>
                  <a:gs pos="0">
                    <a:srgbClr val="FFFFFF"/>
                  </a:gs>
                  <a:gs pos="100000">
                    <a:srgbClr val="FFFFFF"/>
                  </a:gs>
                </a:gsLst>
                <a:lin ang="5400000" scaled="0"/>
              </a:gradFill>
            </a:endParaRPr>
          </a:p>
        </p:txBody>
      </p:sp>
      <p:pic>
        <p:nvPicPr>
          <p:cNvPr id="17" name="Picture 16"/>
          <p:cNvPicPr>
            <a:picLocks noChangeAspect="1"/>
          </p:cNvPicPr>
          <p:nvPr/>
        </p:nvPicPr>
        <p:blipFill>
          <a:blip r:embed="rId4"/>
          <a:stretch>
            <a:fillRect/>
          </a:stretch>
        </p:blipFill>
        <p:spPr>
          <a:xfrm>
            <a:off x="884151" y="3164052"/>
            <a:ext cx="2190014" cy="1591947"/>
          </a:xfrm>
          <a:prstGeom prst="rect">
            <a:avLst/>
          </a:prstGeom>
        </p:spPr>
      </p:pic>
      <p:pic>
        <p:nvPicPr>
          <p:cNvPr id="18" name="Picture 6" descr="C:\Users\Jonahs\Dropbox\Projects SCOTT\MEET Windows Azure\source\Background\tile-icon-databa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5833" y="3573261"/>
            <a:ext cx="851488" cy="851488"/>
          </a:xfrm>
          <a:prstGeom prst="rect">
            <a:avLst/>
          </a:prstGeom>
          <a:noFill/>
          <a:extLst/>
        </p:spPr>
      </p:pic>
      <p:pic>
        <p:nvPicPr>
          <p:cNvPr id="13" name="Picture 12"/>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44295" y="2308200"/>
            <a:ext cx="512331" cy="614015"/>
          </a:xfrm>
          <a:prstGeom prst="rect">
            <a:avLst/>
          </a:prstGeom>
        </p:spPr>
      </p:pic>
      <p:grpSp>
        <p:nvGrpSpPr>
          <p:cNvPr id="4" name="Group 3"/>
          <p:cNvGrpSpPr/>
          <p:nvPr/>
        </p:nvGrpSpPr>
        <p:grpSpPr>
          <a:xfrm>
            <a:off x="8744294" y="2900016"/>
            <a:ext cx="2285011" cy="2308762"/>
            <a:chOff x="4872118" y="2922215"/>
            <a:chExt cx="2285011" cy="2227027"/>
          </a:xfrm>
        </p:grpSpPr>
        <p:sp>
          <p:nvSpPr>
            <p:cNvPr id="14" name="Rectangle 13"/>
            <p:cNvSpPr/>
            <p:nvPr/>
          </p:nvSpPr>
          <p:spPr bwMode="auto">
            <a:xfrm>
              <a:off x="4872118" y="2922215"/>
              <a:ext cx="2285011" cy="2227027"/>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 name="Picture 6" descr="C:\Users\Jonahs\Dropbox\Projects SCOTT\MEET Windows Azure\source\Background\tile-icon-databa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887" y="3534281"/>
              <a:ext cx="851488" cy="851488"/>
            </a:xfrm>
            <a:prstGeom prst="rect">
              <a:avLst/>
            </a:prstGeom>
            <a:noFill/>
            <a:extLst/>
          </p:spPr>
        </p:pic>
        <p:sp>
          <p:nvSpPr>
            <p:cNvPr id="16" name="TextBox 15"/>
            <p:cNvSpPr txBox="1"/>
            <p:nvPr/>
          </p:nvSpPr>
          <p:spPr>
            <a:xfrm>
              <a:off x="4967092" y="4832668"/>
              <a:ext cx="1969752" cy="221599"/>
            </a:xfrm>
            <a:prstGeom prst="rect">
              <a:avLst/>
            </a:prstGeom>
            <a:noFill/>
          </p:spPr>
          <p:txBody>
            <a:bodyPr wrap="square" lIns="0" tIns="0" rIns="0" bIns="0" rtlCol="0">
              <a:spAutoFit/>
            </a:bodyPr>
            <a:lstStyle/>
            <a:p>
              <a:pPr>
                <a:lnSpc>
                  <a:spcPct val="80000"/>
                </a:lnSpc>
                <a:buSzPct val="80000"/>
              </a:pPr>
              <a:r>
                <a:rPr lang="en-US" sz="1800" dirty="0" err="1" smtClean="0">
                  <a:gradFill>
                    <a:gsLst>
                      <a:gs pos="0">
                        <a:srgbClr val="FFFFFF"/>
                      </a:gs>
                      <a:gs pos="100000">
                        <a:srgbClr val="FFFFFF"/>
                      </a:gs>
                    </a:gsLst>
                    <a:lin ang="5400000" scaled="0"/>
                  </a:gradFill>
                </a:rPr>
                <a:t>Sql</a:t>
              </a:r>
              <a:r>
                <a:rPr lang="en-US" sz="1800" dirty="0" smtClean="0">
                  <a:gradFill>
                    <a:gsLst>
                      <a:gs pos="0">
                        <a:srgbClr val="FFFFFF"/>
                      </a:gs>
                      <a:gs pos="100000">
                        <a:srgbClr val="FFFFFF"/>
                      </a:gs>
                    </a:gsLst>
                    <a:lin ang="5400000" scaled="0"/>
                  </a:gradFill>
                </a:rPr>
                <a:t> Database</a:t>
              </a:r>
              <a:endParaRPr lang="en-US" sz="1800" dirty="0">
                <a:gradFill>
                  <a:gsLst>
                    <a:gs pos="0">
                      <a:srgbClr val="FFFFFF"/>
                    </a:gs>
                    <a:gs pos="100000">
                      <a:srgbClr val="FFFFFF"/>
                    </a:gs>
                  </a:gsLst>
                  <a:lin ang="5400000" scaled="0"/>
                </a:gradFill>
              </a:endParaRPr>
            </a:p>
          </p:txBody>
        </p:sp>
      </p:grpSp>
      <p:sp>
        <p:nvSpPr>
          <p:cNvPr id="20" name="Rectangle 19"/>
          <p:cNvSpPr/>
          <p:nvPr/>
        </p:nvSpPr>
        <p:spPr bwMode="auto">
          <a:xfrm>
            <a:off x="796469" y="3107454"/>
            <a:ext cx="2329464" cy="1748754"/>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2" name="Picture 21"/>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212" y="2286000"/>
            <a:ext cx="512331" cy="614015"/>
          </a:xfrm>
          <a:prstGeom prst="rect">
            <a:avLst/>
          </a:prstGeom>
        </p:spPr>
      </p:pic>
    </p:spTree>
    <p:extLst>
      <p:ext uri="{BB962C8B-B14F-4D97-AF65-F5344CB8AC3E}">
        <p14:creationId xmlns:p14="http://schemas.microsoft.com/office/powerpoint/2010/main" val="2676550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p:tgtEl>
                                          <p:spTgt spid="22"/>
                                        </p:tgtEl>
                                        <p:attrNameLst>
                                          <p:attrName>ppt_y</p:attrName>
                                        </p:attrNameLst>
                                      </p:cBhvr>
                                      <p:tavLst>
                                        <p:tav tm="0">
                                          <p:val>
                                            <p:strVal val="#ppt_y+#ppt_h*1.125000"/>
                                          </p:val>
                                        </p:tav>
                                        <p:tav tm="100000">
                                          <p:val>
                                            <p:strVal val="#ppt_y"/>
                                          </p:val>
                                        </p:tav>
                                      </p:tavLst>
                                    </p:anim>
                                    <p:animEffect transition="in" filter="wipe(up)">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85076" y="1622215"/>
            <a:ext cx="3761936" cy="4623840"/>
            <a:chOff x="4085076" y="1622215"/>
            <a:chExt cx="3761936" cy="4623840"/>
          </a:xfrm>
        </p:grpSpPr>
        <p:cxnSp>
          <p:nvCxnSpPr>
            <p:cNvPr id="26" name="Straight Connector 25"/>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gr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0" name="Group 49"/>
          <p:cNvGrpSpPr/>
          <p:nvPr/>
        </p:nvGrpSpPr>
        <p:grpSpPr>
          <a:xfrm>
            <a:off x="664949" y="2975364"/>
            <a:ext cx="2615878" cy="2722551"/>
            <a:chOff x="664949" y="2975364"/>
            <a:chExt cx="2615878" cy="272255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err="1" smtClean="0">
                  <a:gradFill>
                    <a:gsLst>
                      <a:gs pos="0">
                        <a:srgbClr val="FFFFFF"/>
                      </a:gs>
                      <a:gs pos="100000">
                        <a:srgbClr val="FFFFFF"/>
                      </a:gs>
                    </a:gsLst>
                    <a:lin ang="5400000" scaled="0"/>
                  </a:gradFill>
                </a:rPr>
                <a:t>FixIt</a:t>
              </a:r>
              <a:r>
                <a:rPr lang="en-US" sz="2800" dirty="0" smtClean="0">
                  <a:gradFill>
                    <a:gsLst>
                      <a:gs pos="0">
                        <a:srgbClr val="FFFFFF"/>
                      </a:gs>
                      <a:gs pos="100000">
                        <a:srgbClr val="FFFFFF"/>
                      </a:gs>
                    </a:gsLst>
                    <a:lin ang="5400000" scaled="0"/>
                  </a:gradFill>
                </a:rPr>
                <a:t> Web Server</a:t>
              </a:r>
              <a:endParaRPr lang="en-US" sz="2800" dirty="0">
                <a:gradFill>
                  <a:gsLst>
                    <a:gs pos="0">
                      <a:srgbClr val="FFFFFF"/>
                    </a:gs>
                    <a:gs pos="100000">
                      <a:srgbClr val="FFFFFF"/>
                    </a:gs>
                  </a:gsLst>
                  <a:lin ang="5400000" scaled="0"/>
                </a:gradFill>
              </a:endParaRPr>
            </a:p>
          </p:txBody>
        </p:sp>
      </p:grpSp>
      <p:grpSp>
        <p:nvGrpSpPr>
          <p:cNvPr id="5" name="Group 4"/>
          <p:cNvGrpSpPr/>
          <p:nvPr/>
        </p:nvGrpSpPr>
        <p:grpSpPr>
          <a:xfrm>
            <a:off x="4862966" y="2975363"/>
            <a:ext cx="2254186" cy="2722552"/>
            <a:chOff x="4933306" y="2975363"/>
            <a:chExt cx="2254186" cy="2722552"/>
          </a:xfrm>
        </p:grpSpPr>
        <p:sp>
          <p:nvSpPr>
            <p:cNvPr id="17" name="TextBox 16"/>
            <p:cNvSpPr txBox="1"/>
            <p:nvPr/>
          </p:nvSpPr>
          <p:spPr>
            <a:xfrm>
              <a:off x="4933306" y="5353205"/>
              <a:ext cx="2254186" cy="344710"/>
            </a:xfrm>
            <a:prstGeom prst="rect">
              <a:avLst/>
            </a:prstGeom>
            <a:noFill/>
          </p:spPr>
          <p:txBody>
            <a:bodyPr wrap="square" lIns="0" tIns="0" rIns="0" bIns="0" rtlCol="0">
              <a:spAutoFit/>
            </a:bodyPr>
            <a:lstStyle/>
            <a:p>
              <a:pPr algn="ctr">
                <a:lnSpc>
                  <a:spcPct val="80000"/>
                </a:lnSpc>
                <a:buSzPct val="80000"/>
              </a:pPr>
              <a:r>
                <a:rPr lang="en-US" sz="2800" dirty="0" smtClean="0">
                  <a:gradFill>
                    <a:gsLst>
                      <a:gs pos="0">
                        <a:srgbClr val="FFFFFF"/>
                      </a:gs>
                      <a:gs pos="100000">
                        <a:srgbClr val="FFFFFF"/>
                      </a:gs>
                    </a:gsLst>
                    <a:lin ang="5400000" scaled="0"/>
                  </a:gradFill>
                </a:rPr>
                <a:t>Task Queue</a:t>
              </a:r>
              <a:endParaRPr lang="en-US" sz="2800" dirty="0">
                <a:gradFill>
                  <a:gsLst>
                    <a:gs pos="0">
                      <a:srgbClr val="FFFFFF"/>
                    </a:gs>
                    <a:gs pos="100000">
                      <a:srgbClr val="FFFFFF"/>
                    </a:gs>
                  </a:gsLst>
                  <a:lin ang="5400000" scaled="0"/>
                </a:gradFill>
              </a:endParaRPr>
            </a:p>
          </p:txBody>
        </p:sp>
        <p:sp>
          <p:nvSpPr>
            <p:cNvPr id="18" name="Rectangle 17"/>
            <p:cNvSpPr/>
            <p:nvPr/>
          </p:nvSpPr>
          <p:spPr bwMode="auto">
            <a:xfrm>
              <a:off x="496046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Loosely Coupled</a:t>
            </a:r>
            <a:endParaRPr lang="en-US" sz="6400" dirty="0"/>
          </a:p>
        </p:txBody>
      </p:sp>
      <p:pic>
        <p:nvPicPr>
          <p:cNvPr id="22" name="Picture 21"/>
          <p:cNvPicPr>
            <a:picLocks noChangeAspect="1"/>
          </p:cNvPicPr>
          <p:nvPr/>
        </p:nvPicPr>
        <p:blipFill>
          <a:blip r:embed="rId4"/>
          <a:stretch>
            <a:fillRect/>
          </a:stretch>
        </p:blipFill>
        <p:spPr>
          <a:xfrm>
            <a:off x="884151" y="3164052"/>
            <a:ext cx="2190014" cy="1591947"/>
          </a:xfrm>
          <a:prstGeom prst="rect">
            <a:avLst/>
          </a:prstGeom>
        </p:spPr>
      </p:pic>
      <p:grpSp>
        <p:nvGrpSpPr>
          <p:cNvPr id="25" name="Group 24"/>
          <p:cNvGrpSpPr/>
          <p:nvPr/>
        </p:nvGrpSpPr>
        <p:grpSpPr>
          <a:xfrm>
            <a:off x="8763533" y="508701"/>
            <a:ext cx="2227027" cy="2227027"/>
            <a:chOff x="8744295" y="2975363"/>
            <a:chExt cx="2227027" cy="2227027"/>
          </a:xfrm>
        </p:grpSpPr>
        <p:sp>
          <p:nvSpPr>
            <p:cNvPr id="32" name="Rectangle 31"/>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TextBox 32"/>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err="1" smtClean="0">
                  <a:gradFill>
                    <a:gsLst>
                      <a:gs pos="0">
                        <a:srgbClr val="FFFFFF"/>
                      </a:gs>
                      <a:gs pos="100000">
                        <a:srgbClr val="FFFFFF"/>
                      </a:gs>
                    </a:gsLst>
                    <a:lin ang="5400000" scaled="0"/>
                  </a:gradFill>
                </a:rPr>
                <a:t>Sql</a:t>
              </a:r>
              <a:r>
                <a:rPr lang="en-US" sz="1800" dirty="0" smtClean="0">
                  <a:gradFill>
                    <a:gsLst>
                      <a:gs pos="0">
                        <a:srgbClr val="FFFFFF"/>
                      </a:gs>
                      <a:gs pos="100000">
                        <a:srgbClr val="FFFFFF"/>
                      </a:gs>
                    </a:gsLst>
                    <a:lin ang="5400000" scaled="0"/>
                  </a:gradFill>
                </a:rPr>
                <a:t> Database</a:t>
              </a:r>
              <a:endParaRPr lang="en-US" sz="1800" dirty="0">
                <a:gradFill>
                  <a:gsLst>
                    <a:gs pos="0">
                      <a:srgbClr val="FFFFFF"/>
                    </a:gs>
                    <a:gs pos="100000">
                      <a:srgbClr val="FFFFFF"/>
                    </a:gs>
                  </a:gsLst>
                  <a:lin ang="5400000" scaled="0"/>
                </a:gradFill>
              </a:endParaRPr>
            </a:p>
          </p:txBody>
        </p:sp>
        <p:pic>
          <p:nvPicPr>
            <p:cNvPr id="34" name="Picture 6" descr="C:\Users\Jonahs\Dropbox\Projects SCOTT\MEET Windows Azure\source\Background\tile-icon-databa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5833" y="3573261"/>
              <a:ext cx="851488" cy="851488"/>
            </a:xfrm>
            <a:prstGeom prst="rect">
              <a:avLst/>
            </a:prstGeom>
            <a:noFill/>
            <a:extLst/>
          </p:spPr>
        </p:pic>
      </p:grpSp>
      <p:grpSp>
        <p:nvGrpSpPr>
          <p:cNvPr id="4" name="Group 3"/>
          <p:cNvGrpSpPr/>
          <p:nvPr/>
        </p:nvGrpSpPr>
        <p:grpSpPr>
          <a:xfrm>
            <a:off x="8703318" y="2975363"/>
            <a:ext cx="2615878" cy="2722552"/>
            <a:chOff x="8703318" y="2975363"/>
            <a:chExt cx="2615878" cy="2722552"/>
          </a:xfrm>
        </p:grpSpPr>
        <p:grpSp>
          <p:nvGrpSpPr>
            <p:cNvPr id="51" name="Group 50"/>
            <p:cNvGrpSpPr/>
            <p:nvPr/>
          </p:nvGrpSpPr>
          <p:grpSpPr>
            <a:xfrm>
              <a:off x="8703318" y="2975363"/>
              <a:ext cx="2615878" cy="2722552"/>
              <a:chOff x="8703318" y="2975363"/>
              <a:chExt cx="2615878" cy="2722552"/>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Backend Service</a:t>
                </a:r>
                <a:endParaRPr lang="en-US" sz="2800" dirty="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Queue Listener</a:t>
                </a:r>
                <a:endParaRPr lang="en-US" sz="1800" dirty="0">
                  <a:gradFill>
                    <a:gsLst>
                      <a:gs pos="0">
                        <a:srgbClr val="FFFFFF"/>
                      </a:gs>
                      <a:gs pos="100000">
                        <a:srgbClr val="FFFFFF"/>
                      </a:gs>
                    </a:gsLst>
                    <a:lin ang="5400000" scaled="0"/>
                  </a:gradFill>
                </a:endParaRPr>
              </a:p>
            </p:txBody>
          </p:sp>
        </p:grpSp>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17153" y="3120891"/>
              <a:ext cx="1652891" cy="1652891"/>
            </a:xfrm>
            <a:prstGeom prst="rect">
              <a:avLst/>
            </a:prstGeom>
          </p:spPr>
        </p:pic>
      </p:grpSp>
    </p:spTree>
    <p:extLst>
      <p:ext uri="{BB962C8B-B14F-4D97-AF65-F5344CB8AC3E}">
        <p14:creationId xmlns:p14="http://schemas.microsoft.com/office/powerpoint/2010/main" val="2245088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8703318" y="2975363"/>
            <a:ext cx="2615878" cy="2722552"/>
            <a:chOff x="8703318" y="2975363"/>
            <a:chExt cx="2615878" cy="2722552"/>
          </a:xfrm>
        </p:grpSpPr>
        <p:grpSp>
          <p:nvGrpSpPr>
            <p:cNvPr id="33" name="Group 32"/>
            <p:cNvGrpSpPr/>
            <p:nvPr/>
          </p:nvGrpSpPr>
          <p:grpSpPr>
            <a:xfrm>
              <a:off x="8703318" y="2975363"/>
              <a:ext cx="2615878" cy="2722552"/>
              <a:chOff x="8703318" y="2975363"/>
              <a:chExt cx="2615878" cy="2722552"/>
            </a:xfrm>
          </p:grpSpPr>
          <p:sp>
            <p:nvSpPr>
              <p:cNvPr id="35" name="Rectangle 34"/>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Backend Service</a:t>
                </a:r>
                <a:endParaRPr lang="en-US" sz="2800" dirty="0">
                  <a:gradFill>
                    <a:gsLst>
                      <a:gs pos="0">
                        <a:srgbClr val="FFFFFF"/>
                      </a:gs>
                      <a:gs pos="100000">
                        <a:srgbClr val="FFFFFF"/>
                      </a:gs>
                    </a:gsLst>
                    <a:lin ang="5400000" scaled="0"/>
                  </a:gradFill>
                </a:endParaRPr>
              </a:p>
            </p:txBody>
          </p:sp>
          <p:sp>
            <p:nvSpPr>
              <p:cNvPr id="37" name="TextBox 36"/>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Queue Listener</a:t>
                </a:r>
                <a:endParaRPr lang="en-US" sz="1800" dirty="0">
                  <a:gradFill>
                    <a:gsLst>
                      <a:gs pos="0">
                        <a:srgbClr val="FFFFFF"/>
                      </a:gs>
                      <a:gs pos="100000">
                        <a:srgbClr val="FFFFFF"/>
                      </a:gs>
                    </a:gsLst>
                    <a:lin ang="5400000" scaled="0"/>
                  </a:gradFill>
                </a:endParaRPr>
              </a:p>
            </p:txBody>
          </p:sp>
        </p:gr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153" y="3120891"/>
              <a:ext cx="1652891" cy="1652891"/>
            </a:xfrm>
            <a:prstGeom prst="rect">
              <a:avLst/>
            </a:prstGeom>
          </p:spPr>
        </p:pic>
      </p:grpSp>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3839659" y="3290785"/>
            <a:ext cx="353327" cy="1589658"/>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Down Arrow 49"/>
          <p:cNvSpPr/>
          <p:nvPr/>
        </p:nvSpPr>
        <p:spPr bwMode="auto">
          <a:xfrm rot="16200000">
            <a:off x="7726852" y="3301106"/>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err="1">
                <a:gradFill>
                  <a:gsLst>
                    <a:gs pos="0">
                      <a:srgbClr val="FFFFFF"/>
                    </a:gs>
                    <a:gs pos="100000">
                      <a:srgbClr val="FFFFFF"/>
                    </a:gs>
                  </a:gsLst>
                  <a:lin ang="5400000" scaled="0"/>
                </a:gradFill>
              </a:rPr>
              <a:t>FixIt</a:t>
            </a:r>
            <a:r>
              <a:rPr lang="en-US" sz="2800" dirty="0">
                <a:gradFill>
                  <a:gsLst>
                    <a:gs pos="0">
                      <a:srgbClr val="FFFFFF"/>
                    </a:gs>
                    <a:gs pos="100000">
                      <a:srgbClr val="FFFFFF"/>
                    </a:gs>
                  </a:gsLst>
                  <a:lin ang="5400000" scaled="0"/>
                </a:gradFill>
              </a:rPr>
              <a:t> Web </a:t>
            </a:r>
            <a:r>
              <a:rPr lang="en-US" sz="2800" dirty="0" smtClean="0">
                <a:gradFill>
                  <a:gsLst>
                    <a:gs pos="0">
                      <a:srgbClr val="FFFFFF"/>
                    </a:gs>
                    <a:gs pos="100000">
                      <a:srgbClr val="FFFFFF"/>
                    </a:gs>
                  </a:gsLst>
                  <a:lin ang="5400000" scaled="0"/>
                </a:gradFill>
              </a:rPr>
              <a:t>Server</a:t>
            </a:r>
            <a:endParaRPr lang="en-US" sz="2800" dirty="0">
              <a:gradFill>
                <a:gsLst>
                  <a:gs pos="0">
                    <a:srgbClr val="FFFFFF"/>
                  </a:gs>
                  <a:gs pos="100000">
                    <a:srgbClr val="FFFFFF"/>
                  </a:gs>
                </a:gsLst>
                <a:lin ang="5400000" scaled="0"/>
              </a:gradFill>
            </a:endParaRPr>
          </a:p>
        </p:txBody>
      </p:sp>
      <p:sp>
        <p:nvSpPr>
          <p:cNvPr id="22" name="TextBox 21"/>
          <p:cNvSpPr txBox="1"/>
          <p:nvPr/>
        </p:nvSpPr>
        <p:spPr>
          <a:xfrm>
            <a:off x="4862966" y="5353205"/>
            <a:ext cx="2254186" cy="344710"/>
          </a:xfrm>
          <a:prstGeom prst="rect">
            <a:avLst/>
          </a:prstGeom>
          <a:noFill/>
        </p:spPr>
        <p:txBody>
          <a:bodyPr wrap="square" lIns="0" tIns="0" rIns="0" bIns="0" rtlCol="0">
            <a:spAutoFit/>
          </a:bodyPr>
          <a:lstStyle/>
          <a:p>
            <a:pPr algn="ctr">
              <a:lnSpc>
                <a:spcPct val="80000"/>
              </a:lnSpc>
              <a:buSzPct val="80000"/>
            </a:pPr>
            <a:r>
              <a:rPr lang="en-US" sz="2800" dirty="0">
                <a:gradFill>
                  <a:gsLst>
                    <a:gs pos="0">
                      <a:srgbClr val="FFFFFF"/>
                    </a:gs>
                    <a:gs pos="100000">
                      <a:srgbClr val="FFFFFF"/>
                    </a:gs>
                  </a:gsLst>
                  <a:lin ang="5400000" scaled="0"/>
                </a:gradFill>
              </a:rPr>
              <a:t>Task Queue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6" name="Picture 25"/>
          <p:cNvPicPr>
            <a:picLocks noChangeAspect="1"/>
          </p:cNvPicPr>
          <p:nvPr/>
        </p:nvPicPr>
        <p:blipFill>
          <a:blip r:embed="rId5"/>
          <a:stretch>
            <a:fillRect/>
          </a:stretch>
        </p:blipFill>
        <p:spPr>
          <a:xfrm>
            <a:off x="884151" y="3164052"/>
            <a:ext cx="2190014" cy="1591947"/>
          </a:xfrm>
          <a:prstGeom prst="rect">
            <a:avLst/>
          </a:prstGeom>
        </p:spPr>
      </p:pic>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3461" y="3641697"/>
            <a:ext cx="838853" cy="873806"/>
          </a:xfrm>
          <a:prstGeom prst="rect">
            <a:avLst/>
          </a:prstGeom>
        </p:spPr>
      </p:pic>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Loosely Coupled</a:t>
            </a:r>
            <a:endParaRPr lang="en-US" sz="6400" dirty="0"/>
          </a:p>
        </p:txBody>
      </p:sp>
      <p:grpSp>
        <p:nvGrpSpPr>
          <p:cNvPr id="38" name="Group 37"/>
          <p:cNvGrpSpPr/>
          <p:nvPr/>
        </p:nvGrpSpPr>
        <p:grpSpPr>
          <a:xfrm>
            <a:off x="8763533" y="508701"/>
            <a:ext cx="2227027" cy="2227027"/>
            <a:chOff x="8744295" y="2975363"/>
            <a:chExt cx="2227027" cy="2227027"/>
          </a:xfrm>
        </p:grpSpPr>
        <p:sp>
          <p:nvSpPr>
            <p:cNvPr id="39" name="Rectangle 38"/>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TextBox 39"/>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err="1" smtClean="0">
                  <a:gradFill>
                    <a:gsLst>
                      <a:gs pos="0">
                        <a:srgbClr val="FFFFFF"/>
                      </a:gs>
                      <a:gs pos="100000">
                        <a:srgbClr val="FFFFFF"/>
                      </a:gs>
                    </a:gsLst>
                    <a:lin ang="5400000" scaled="0"/>
                  </a:gradFill>
                </a:rPr>
                <a:t>Sql</a:t>
              </a:r>
              <a:r>
                <a:rPr lang="en-US" sz="1800" dirty="0" smtClean="0">
                  <a:gradFill>
                    <a:gsLst>
                      <a:gs pos="0">
                        <a:srgbClr val="FFFFFF"/>
                      </a:gs>
                      <a:gs pos="100000">
                        <a:srgbClr val="FFFFFF"/>
                      </a:gs>
                    </a:gsLst>
                    <a:lin ang="5400000" scaled="0"/>
                  </a:gradFill>
                </a:rPr>
                <a:t> Database</a:t>
              </a:r>
              <a:endParaRPr lang="en-US" sz="1800" dirty="0">
                <a:gradFill>
                  <a:gsLst>
                    <a:gs pos="0">
                      <a:srgbClr val="FFFFFF"/>
                    </a:gs>
                    <a:gs pos="100000">
                      <a:srgbClr val="FFFFFF"/>
                    </a:gs>
                  </a:gsLst>
                  <a:lin ang="5400000" scaled="0"/>
                </a:gradFill>
              </a:endParaRPr>
            </a:p>
          </p:txBody>
        </p:sp>
        <p:pic>
          <p:nvPicPr>
            <p:cNvPr id="41"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5833" y="3573261"/>
              <a:ext cx="851488" cy="851488"/>
            </a:xfrm>
            <a:prstGeom prst="rect">
              <a:avLst/>
            </a:prstGeom>
            <a:noFill/>
            <a:extLst/>
          </p:spPr>
        </p:pic>
      </p:grpSp>
      <p:pic>
        <p:nvPicPr>
          <p:cNvPr id="42" name="Picture 41"/>
          <p:cNvPicPr>
            <a:picLocks noChangeAspect="1"/>
          </p:cNvPicPr>
          <p:nvPr/>
        </p:nvPicPr>
        <p:blipFill>
          <a:blip r:embed="rId8"/>
          <a:stretch>
            <a:fillRect/>
          </a:stretch>
        </p:blipFill>
        <p:spPr>
          <a:xfrm>
            <a:off x="871625" y="3161826"/>
            <a:ext cx="2193184" cy="1631751"/>
          </a:xfrm>
          <a:prstGeom prst="rect">
            <a:avLst/>
          </a:prstGeom>
        </p:spPr>
      </p:pic>
    </p:spTree>
    <p:extLst>
      <p:ext uri="{BB962C8B-B14F-4D97-AF65-F5344CB8AC3E}">
        <p14:creationId xmlns:p14="http://schemas.microsoft.com/office/powerpoint/2010/main" val="4016865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2" presetClass="entr" presetSubtype="8"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right)">
                                      <p:cBhvr>
                                        <p:cTn id="12" dur="500"/>
                                        <p:tgtEl>
                                          <p:spTgt spid="49"/>
                                        </p:tgtEl>
                                      </p:cBhvr>
                                    </p:animEffect>
                                  </p:childTnLst>
                                </p:cTn>
                              </p:par>
                            </p:childTnLst>
                          </p:cTn>
                        </p:par>
                        <p:par>
                          <p:cTn id="13" fill="hold">
                            <p:stCondLst>
                              <p:cond delay="1500"/>
                            </p:stCondLst>
                            <p:childTnLst>
                              <p:par>
                                <p:cTn id="14" presetID="42" presetClass="path" presetSubtype="0" accel="50000" decel="50000" fill="hold" nodeType="afterEffect">
                                  <p:stCondLst>
                                    <p:cond delay="0"/>
                                  </p:stCondLst>
                                  <p:childTnLst>
                                    <p:animMotion origin="layout" path="M -3.29859E-6 4.07407E-6 L 0.32687 -0.00024 " pathEditMode="relative" rAng="0" ptsTypes="AA">
                                      <p:cBhvr>
                                        <p:cTn id="15" dur="2000" fill="hold"/>
                                        <p:tgtEl>
                                          <p:spTgt spid="43"/>
                                        </p:tgtEl>
                                        <p:attrNameLst>
                                          <p:attrName>ppt_x</p:attrName>
                                          <p:attrName>ppt_y</p:attrName>
                                        </p:attrNameLst>
                                      </p:cBhvr>
                                      <p:rCtr x="16337" y="-23"/>
                                    </p:animMotion>
                                  </p:childTnLst>
                                </p:cTn>
                              </p:par>
                            </p:childTnLst>
                          </p:cTn>
                        </p:par>
                        <p:par>
                          <p:cTn id="16" fill="hold">
                            <p:stCondLst>
                              <p:cond delay="3500"/>
                            </p:stCondLst>
                            <p:childTnLst>
                              <p:par>
                                <p:cTn id="17" presetID="10" presetClass="exit" presetSubtype="0" fill="hold" grpId="1" nodeType="afterEffect">
                                  <p:stCondLst>
                                    <p:cond delay="0"/>
                                  </p:stCondLst>
                                  <p:childTnLst>
                                    <p:animEffect transition="out" filter="fade">
                                      <p:cBhvr>
                                        <p:cTn id="18" dur="500"/>
                                        <p:tgtEl>
                                          <p:spTgt spid="49"/>
                                        </p:tgtEl>
                                      </p:cBhvr>
                                    </p:animEffect>
                                    <p:set>
                                      <p:cBhvr>
                                        <p:cTn id="19" dur="1" fill="hold">
                                          <p:stCondLst>
                                            <p:cond delay="499"/>
                                          </p:stCondLst>
                                        </p:cTn>
                                        <p:tgtEl>
                                          <p:spTgt spid="4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p:tgtEl>
                                          <p:spTgt spid="50"/>
                                        </p:tgtEl>
                                        <p:attrNameLst>
                                          <p:attrName>ppt_x</p:attrName>
                                        </p:attrNameLst>
                                      </p:cBhvr>
                                      <p:tavLst>
                                        <p:tav tm="0">
                                          <p:val>
                                            <p:strVal val="#ppt_x-#ppt_w*1.125000"/>
                                          </p:val>
                                        </p:tav>
                                        <p:tav tm="100000">
                                          <p:val>
                                            <p:strVal val="#ppt_x"/>
                                          </p:val>
                                        </p:tav>
                                      </p:tavLst>
                                    </p:anim>
                                    <p:animEffect transition="in" filter="wipe(right)">
                                      <p:cBhvr>
                                        <p:cTn id="27" dur="500"/>
                                        <p:tgtEl>
                                          <p:spTgt spid="50"/>
                                        </p:tgtEl>
                                      </p:cBhvr>
                                    </p:animEffect>
                                  </p:childTnLst>
                                </p:cTn>
                              </p:par>
                            </p:childTnLst>
                          </p:cTn>
                        </p:par>
                        <p:par>
                          <p:cTn id="28" fill="hold">
                            <p:stCondLst>
                              <p:cond delay="500"/>
                            </p:stCondLst>
                            <p:childTnLst>
                              <p:par>
                                <p:cTn id="29" presetID="63" presetClass="path" presetSubtype="0" accel="50000" decel="50000" fill="hold" nodeType="afterEffect">
                                  <p:stCondLst>
                                    <p:cond delay="0"/>
                                  </p:stCondLst>
                                  <p:childTnLst>
                                    <p:animMotion origin="layout" path="M 0.32682 -0.00023 L 0.64935 -0.00023 " pathEditMode="relative" rAng="0" ptsTypes="AA">
                                      <p:cBhvr>
                                        <p:cTn id="30" dur="2000" fill="hold"/>
                                        <p:tgtEl>
                                          <p:spTgt spid="43"/>
                                        </p:tgtEl>
                                        <p:attrNameLst>
                                          <p:attrName>ppt_x</p:attrName>
                                          <p:attrName>ppt_y</p:attrName>
                                        </p:attrNameLst>
                                      </p:cBhvr>
                                      <p:rCtr x="16120" y="0"/>
                                    </p:animMotion>
                                  </p:childTnLst>
                                </p:cTn>
                              </p:par>
                              <p:par>
                                <p:cTn id="31" presetID="10" presetClass="exit" presetSubtype="0" fill="hold" nodeType="withEffect">
                                  <p:stCondLst>
                                    <p:cond delay="1500"/>
                                  </p:stCondLst>
                                  <p:childTnLst>
                                    <p:animEffect transition="out" filter="fade">
                                      <p:cBhvr>
                                        <p:cTn id="32" dur="500"/>
                                        <p:tgtEl>
                                          <p:spTgt spid="43"/>
                                        </p:tgtEl>
                                      </p:cBhvr>
                                    </p:animEffect>
                                    <p:set>
                                      <p:cBhvr>
                                        <p:cTn id="33" dur="1" fill="hold">
                                          <p:stCondLst>
                                            <p:cond delay="499"/>
                                          </p:stCondLst>
                                        </p:cTn>
                                        <p:tgtEl>
                                          <p:spTgt spid="43"/>
                                        </p:tgtEl>
                                        <p:attrNameLst>
                                          <p:attrName>style.visibility</p:attrName>
                                        </p:attrNameLst>
                                      </p:cBhvr>
                                      <p:to>
                                        <p:strVal val="hidden"/>
                                      </p:to>
                                    </p:set>
                                  </p:childTnLst>
                                </p:cTn>
                              </p:par>
                            </p:childTnLst>
                          </p:cTn>
                        </p:par>
                        <p:par>
                          <p:cTn id="34" fill="hold">
                            <p:stCondLst>
                              <p:cond delay="2500"/>
                            </p:stCondLst>
                            <p:childTnLst>
                              <p:par>
                                <p:cTn id="35" presetID="10" presetClass="exit" presetSubtype="0" fill="hold" grpId="1" nodeType="after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pic>
        <p:nvPicPr>
          <p:cNvPr id="62" name="Picture 61"/>
          <p:cNvPicPr>
            <a:picLocks noChangeAspect="1"/>
          </p:cNvPicPr>
          <p:nvPr/>
        </p:nvPicPr>
        <p:blipFill>
          <a:blip r:embed="rId4"/>
          <a:stretch>
            <a:fillRect/>
          </a:stretch>
        </p:blipFill>
        <p:spPr>
          <a:xfrm>
            <a:off x="884151" y="3164052"/>
            <a:ext cx="2190014" cy="1591947"/>
          </a:xfrm>
          <a:prstGeom prst="rect">
            <a:avLst/>
          </a:prstGeom>
        </p:spPr>
      </p:pic>
      <p:pic>
        <p:nvPicPr>
          <p:cNvPr id="63" name="Picture 62"/>
          <p:cNvPicPr>
            <a:picLocks noChangeAspect="1"/>
          </p:cNvPicPr>
          <p:nvPr/>
        </p:nvPicPr>
        <p:blipFill>
          <a:blip r:embed="rId5"/>
          <a:stretch>
            <a:fillRect/>
          </a:stretch>
        </p:blipFill>
        <p:spPr>
          <a:xfrm>
            <a:off x="871625" y="3161826"/>
            <a:ext cx="2193184" cy="1631751"/>
          </a:xfrm>
          <a:prstGeom prst="rect">
            <a:avLst/>
          </a:prstGeom>
        </p:spPr>
      </p:pic>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3839659" y="3290785"/>
            <a:ext cx="353327" cy="1589658"/>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Down Arrow 49"/>
          <p:cNvSpPr/>
          <p:nvPr/>
        </p:nvSpPr>
        <p:spPr bwMode="auto">
          <a:xfrm rot="16200000">
            <a:off x="7726852" y="3301106"/>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err="1">
                <a:gradFill>
                  <a:gsLst>
                    <a:gs pos="0">
                      <a:srgbClr val="FFFFFF"/>
                    </a:gs>
                    <a:gs pos="100000">
                      <a:srgbClr val="FFFFFF"/>
                    </a:gs>
                  </a:gsLst>
                  <a:lin ang="5400000" scaled="0"/>
                </a:gradFill>
              </a:rPr>
              <a:t>FixIt</a:t>
            </a:r>
            <a:r>
              <a:rPr lang="en-US" sz="2800" dirty="0">
                <a:gradFill>
                  <a:gsLst>
                    <a:gs pos="0">
                      <a:srgbClr val="FFFFFF"/>
                    </a:gs>
                    <a:gs pos="100000">
                      <a:srgbClr val="FFFFFF"/>
                    </a:gs>
                  </a:gsLst>
                  <a:lin ang="5400000" scaled="0"/>
                </a:gradFill>
              </a:rPr>
              <a:t> Web </a:t>
            </a:r>
            <a:r>
              <a:rPr lang="en-US" sz="2800" dirty="0" smtClean="0">
                <a:gradFill>
                  <a:gsLst>
                    <a:gs pos="0">
                      <a:srgbClr val="FFFFFF"/>
                    </a:gs>
                    <a:gs pos="100000">
                      <a:srgbClr val="FFFFFF"/>
                    </a:gs>
                  </a:gsLst>
                  <a:lin ang="5400000" scaled="0"/>
                </a:gradFill>
              </a:rPr>
              <a:t>Server</a:t>
            </a:r>
            <a:endParaRPr lang="en-US" sz="2800" dirty="0">
              <a:gradFill>
                <a:gsLst>
                  <a:gs pos="0">
                    <a:srgbClr val="FFFFFF"/>
                  </a:gs>
                  <a:gs pos="100000">
                    <a:srgbClr val="FFFFFF"/>
                  </a:gs>
                </a:gsLst>
                <a:lin ang="5400000" scaled="0"/>
              </a:gradFill>
            </a:endParaRPr>
          </a:p>
        </p:txBody>
      </p:sp>
      <p:sp>
        <p:nvSpPr>
          <p:cNvPr id="22" name="TextBox 21"/>
          <p:cNvSpPr txBox="1"/>
          <p:nvPr/>
        </p:nvSpPr>
        <p:spPr>
          <a:xfrm>
            <a:off x="4862966" y="5353205"/>
            <a:ext cx="2254186" cy="344710"/>
          </a:xfrm>
          <a:prstGeom prst="rect">
            <a:avLst/>
          </a:prstGeom>
          <a:noFill/>
        </p:spPr>
        <p:txBody>
          <a:bodyPr wrap="square" lIns="0" tIns="0" rIns="0" bIns="0" rtlCol="0">
            <a:spAutoFit/>
          </a:bodyPr>
          <a:lstStyle/>
          <a:p>
            <a:pPr algn="ctr">
              <a:lnSpc>
                <a:spcPct val="80000"/>
              </a:lnSpc>
              <a:buSzPct val="80000"/>
            </a:pPr>
            <a:r>
              <a:rPr lang="en-US" sz="2800" dirty="0">
                <a:gradFill>
                  <a:gsLst>
                    <a:gs pos="0">
                      <a:srgbClr val="FFFFFF"/>
                    </a:gs>
                    <a:gs pos="100000">
                      <a:srgbClr val="FFFFFF"/>
                    </a:gs>
                  </a:gsLst>
                  <a:lin ang="5400000" scaled="0"/>
                </a:gradFill>
              </a:rPr>
              <a:t>Task Queue</a:t>
            </a: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a:gradFill>
                  <a:gsLst>
                    <a:gs pos="0">
                      <a:srgbClr val="FFFFFF"/>
                    </a:gs>
                    <a:gs pos="100000">
                      <a:srgbClr val="FFFFFF"/>
                    </a:gs>
                  </a:gsLst>
                  <a:lin ang="5400000" scaled="0"/>
                </a:gradFill>
              </a:rPr>
              <a:t>Backend Service</a:t>
            </a: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2973" y="3572124"/>
            <a:ext cx="838853" cy="873806"/>
          </a:xfrm>
          <a:prstGeom prst="rect">
            <a:avLst/>
          </a:prstGeom>
        </p:spPr>
      </p:pic>
      <p:pic>
        <p:nvPicPr>
          <p:cNvPr id="44" name="Picture 43"/>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74008" y="482600"/>
            <a:ext cx="614015" cy="512331"/>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7265" y="3687883"/>
            <a:ext cx="838853" cy="873806"/>
          </a:xfrm>
          <a:prstGeom prst="rect">
            <a:avLst/>
          </a:prstGeom>
        </p:spPr>
      </p:pic>
      <p:sp>
        <p:nvSpPr>
          <p:cNvPr id="26"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Loosely Coupled</a:t>
            </a:r>
            <a:endParaRPr lang="en-US" sz="6400" dirty="0"/>
          </a:p>
        </p:txBody>
      </p:sp>
      <p:grpSp>
        <p:nvGrpSpPr>
          <p:cNvPr id="25" name="Group 24"/>
          <p:cNvGrpSpPr/>
          <p:nvPr/>
        </p:nvGrpSpPr>
        <p:grpSpPr>
          <a:xfrm>
            <a:off x="8703318" y="2975363"/>
            <a:ext cx="2615878" cy="2722552"/>
            <a:chOff x="8703318" y="2975363"/>
            <a:chExt cx="2615878" cy="2722552"/>
          </a:xfrm>
        </p:grpSpPr>
        <p:grpSp>
          <p:nvGrpSpPr>
            <p:cNvPr id="31" name="Group 30"/>
            <p:cNvGrpSpPr/>
            <p:nvPr/>
          </p:nvGrpSpPr>
          <p:grpSpPr>
            <a:xfrm>
              <a:off x="8703318" y="2975363"/>
              <a:ext cx="2615878" cy="2722552"/>
              <a:chOff x="8703318" y="2975363"/>
              <a:chExt cx="2615878" cy="2722552"/>
            </a:xfrm>
          </p:grpSpPr>
          <p:sp>
            <p:nvSpPr>
              <p:cNvPr id="35" name="Rectangle 34"/>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Backend Service</a:t>
                </a:r>
                <a:endParaRPr lang="en-US" sz="2800" dirty="0">
                  <a:gradFill>
                    <a:gsLst>
                      <a:gs pos="0">
                        <a:srgbClr val="FFFFFF"/>
                      </a:gs>
                      <a:gs pos="100000">
                        <a:srgbClr val="FFFFFF"/>
                      </a:gs>
                    </a:gsLst>
                    <a:lin ang="5400000" scaled="0"/>
                  </a:gradFill>
                </a:endParaRPr>
              </a:p>
            </p:txBody>
          </p:sp>
          <p:sp>
            <p:nvSpPr>
              <p:cNvPr id="39" name="TextBox 3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Queue Listener</a:t>
                </a:r>
                <a:endParaRPr lang="en-US" sz="1800" dirty="0">
                  <a:gradFill>
                    <a:gsLst>
                      <a:gs pos="0">
                        <a:srgbClr val="FFFFFF"/>
                      </a:gs>
                      <a:gs pos="100000">
                        <a:srgbClr val="FFFFFF"/>
                      </a:gs>
                    </a:gsLst>
                    <a:lin ang="5400000" scaled="0"/>
                  </a:gradFill>
                </a:endParaRPr>
              </a:p>
            </p:txBody>
          </p:sp>
        </p:grpSp>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7153" y="3120891"/>
              <a:ext cx="1652891" cy="1652891"/>
            </a:xfrm>
            <a:prstGeom prst="rect">
              <a:avLst/>
            </a:prstGeom>
          </p:spPr>
        </p:pic>
      </p:grpSp>
      <p:grpSp>
        <p:nvGrpSpPr>
          <p:cNvPr id="48" name="Group 47"/>
          <p:cNvGrpSpPr/>
          <p:nvPr/>
        </p:nvGrpSpPr>
        <p:grpSpPr>
          <a:xfrm>
            <a:off x="8759215" y="511364"/>
            <a:ext cx="2227027" cy="2227027"/>
            <a:chOff x="8744295" y="2975363"/>
            <a:chExt cx="2227027" cy="2227027"/>
          </a:xfrm>
        </p:grpSpPr>
        <p:sp>
          <p:nvSpPr>
            <p:cNvPr id="52" name="Rectangle 51"/>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err="1" smtClean="0">
                  <a:gradFill>
                    <a:gsLst>
                      <a:gs pos="0">
                        <a:srgbClr val="FFFFFF"/>
                      </a:gs>
                      <a:gs pos="100000">
                        <a:srgbClr val="FFFFFF"/>
                      </a:gs>
                    </a:gsLst>
                    <a:lin ang="5400000" scaled="0"/>
                  </a:gradFill>
                </a:rPr>
                <a:t>Sql</a:t>
              </a:r>
              <a:r>
                <a:rPr lang="en-US" sz="1800" dirty="0" smtClean="0">
                  <a:gradFill>
                    <a:gsLst>
                      <a:gs pos="0">
                        <a:srgbClr val="FFFFFF"/>
                      </a:gs>
                      <a:gs pos="100000">
                        <a:srgbClr val="FFFFFF"/>
                      </a:gs>
                    </a:gsLst>
                    <a:lin ang="5400000" scaled="0"/>
                  </a:gradFill>
                </a:rPr>
                <a:t> Database</a:t>
              </a:r>
              <a:endParaRPr lang="en-US" sz="1800" dirty="0">
                <a:gradFill>
                  <a:gsLst>
                    <a:gs pos="0">
                      <a:srgbClr val="FFFFFF"/>
                    </a:gs>
                    <a:gs pos="100000">
                      <a:srgbClr val="FFFFFF"/>
                    </a:gs>
                  </a:gsLst>
                  <a:lin ang="5400000" scaled="0"/>
                </a:gradFill>
              </a:endParaRPr>
            </a:p>
          </p:txBody>
        </p:sp>
        <p:pic>
          <p:nvPicPr>
            <p:cNvPr id="54" name="Picture 6" descr="C:\Users\Jonahs\Dropbox\Projects SCOTT\MEET Windows Azure\source\Background\tile-icon-databas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35833" y="3573261"/>
              <a:ext cx="851488" cy="851488"/>
            </a:xfrm>
            <a:prstGeom prst="rect">
              <a:avLst/>
            </a:prstGeom>
            <a:noFill/>
            <a:extLst/>
          </p:spPr>
        </p:pic>
      </p:grpSp>
      <p:grpSp>
        <p:nvGrpSpPr>
          <p:cNvPr id="41" name="Group 40"/>
          <p:cNvGrpSpPr/>
          <p:nvPr/>
        </p:nvGrpSpPr>
        <p:grpSpPr>
          <a:xfrm>
            <a:off x="8744295" y="511364"/>
            <a:ext cx="2241947" cy="2247626"/>
            <a:chOff x="4872118" y="2922215"/>
            <a:chExt cx="2285011" cy="2227027"/>
          </a:xfrm>
        </p:grpSpPr>
        <p:sp>
          <p:nvSpPr>
            <p:cNvPr id="42" name="Rectangle 41"/>
            <p:cNvSpPr/>
            <p:nvPr/>
          </p:nvSpPr>
          <p:spPr bwMode="auto">
            <a:xfrm>
              <a:off x="4872118" y="2922215"/>
              <a:ext cx="2285011" cy="2227027"/>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5" name="Picture 6" descr="C:\Users\Jonahs\Dropbox\Projects SCOTT\MEET Windows Azure\source\Background\tile-icon-databas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9887" y="3534281"/>
              <a:ext cx="851488" cy="851488"/>
            </a:xfrm>
            <a:prstGeom prst="rect">
              <a:avLst/>
            </a:prstGeom>
            <a:noFill/>
            <a:extLst/>
          </p:spPr>
        </p:pic>
        <p:sp>
          <p:nvSpPr>
            <p:cNvPr id="46" name="TextBox 45"/>
            <p:cNvSpPr txBox="1"/>
            <p:nvPr/>
          </p:nvSpPr>
          <p:spPr>
            <a:xfrm>
              <a:off x="4967092" y="4832668"/>
              <a:ext cx="1969752" cy="221599"/>
            </a:xfrm>
            <a:prstGeom prst="rect">
              <a:avLst/>
            </a:prstGeom>
            <a:noFill/>
          </p:spPr>
          <p:txBody>
            <a:bodyPr wrap="square" lIns="0" tIns="0" rIns="0" bIns="0" rtlCol="0">
              <a:spAutoFit/>
            </a:bodyPr>
            <a:lstStyle/>
            <a:p>
              <a:pPr>
                <a:lnSpc>
                  <a:spcPct val="80000"/>
                </a:lnSpc>
                <a:buSzPct val="80000"/>
              </a:pPr>
              <a:r>
                <a:rPr lang="en-US" sz="1800" dirty="0" err="1" smtClean="0">
                  <a:gradFill>
                    <a:gsLst>
                      <a:gs pos="0">
                        <a:srgbClr val="FFFFFF"/>
                      </a:gs>
                      <a:gs pos="100000">
                        <a:srgbClr val="FFFFFF"/>
                      </a:gs>
                    </a:gsLst>
                    <a:lin ang="5400000" scaled="0"/>
                  </a:gradFill>
                </a:rPr>
                <a:t>Sql</a:t>
              </a:r>
              <a:r>
                <a:rPr lang="en-US" sz="1800" dirty="0" smtClean="0">
                  <a:gradFill>
                    <a:gsLst>
                      <a:gs pos="0">
                        <a:srgbClr val="FFFFFF"/>
                      </a:gs>
                      <a:gs pos="100000">
                        <a:srgbClr val="FFFFFF"/>
                      </a:gs>
                    </a:gsLst>
                    <a:lin ang="5400000" scaled="0"/>
                  </a:gradFill>
                </a:rPr>
                <a:t> Database</a:t>
              </a:r>
              <a:endParaRPr lang="en-US" sz="1800" dirty="0">
                <a:gradFill>
                  <a:gsLst>
                    <a:gs pos="0">
                      <a:srgbClr val="FFFFFF"/>
                    </a:gs>
                    <a:gs pos="100000">
                      <a:srgbClr val="FFFFFF"/>
                    </a:gs>
                  </a:gsLst>
                  <a:lin ang="5400000" scaled="0"/>
                </a:gradFill>
              </a:endParaRPr>
            </a:p>
          </p:txBody>
        </p:sp>
      </p:grpSp>
      <p:grpSp>
        <p:nvGrpSpPr>
          <p:cNvPr id="4" name="Group 3"/>
          <p:cNvGrpSpPr/>
          <p:nvPr/>
        </p:nvGrpSpPr>
        <p:grpSpPr>
          <a:xfrm>
            <a:off x="8744295" y="2954764"/>
            <a:ext cx="2241947" cy="2247626"/>
            <a:chOff x="5012195" y="1641769"/>
            <a:chExt cx="2241947" cy="2247626"/>
          </a:xfrm>
        </p:grpSpPr>
        <p:sp>
          <p:nvSpPr>
            <p:cNvPr id="56" name="Rectangle 55"/>
            <p:cNvSpPr/>
            <p:nvPr/>
          </p:nvSpPr>
          <p:spPr bwMode="auto">
            <a:xfrm>
              <a:off x="5012195" y="1641769"/>
              <a:ext cx="2241947" cy="2247626"/>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92513" y="1795717"/>
              <a:ext cx="1652891" cy="1652891"/>
            </a:xfrm>
            <a:prstGeom prst="rect">
              <a:avLst/>
            </a:prstGeom>
          </p:spPr>
        </p:pic>
        <p:sp>
          <p:nvSpPr>
            <p:cNvPr id="60" name="TextBox 59"/>
            <p:cNvSpPr txBox="1"/>
            <p:nvPr/>
          </p:nvSpPr>
          <p:spPr>
            <a:xfrm>
              <a:off x="5134082" y="3550166"/>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Queue Listener</a:t>
              </a:r>
              <a:endParaRPr lang="en-US" sz="1800" dirty="0">
                <a:gradFill>
                  <a:gsLst>
                    <a:gs pos="0">
                      <a:srgbClr val="FFFFFF"/>
                    </a:gs>
                    <a:gs pos="100000">
                      <a:srgbClr val="FFFFFF"/>
                    </a:gs>
                  </a:gsLst>
                  <a:lin ang="5400000" scaled="0"/>
                </a:gradFill>
              </a:endParaRPr>
            </a:p>
          </p:txBody>
        </p:sp>
      </p:grpSp>
      <p:pic>
        <p:nvPicPr>
          <p:cNvPr id="61" name="Picture 60"/>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02144" y="2975363"/>
            <a:ext cx="614015" cy="512331"/>
          </a:xfrm>
          <a:prstGeom prst="rect">
            <a:avLst/>
          </a:prstGeom>
        </p:spPr>
      </p:pic>
    </p:spTree>
    <p:extLst>
      <p:ext uri="{BB962C8B-B14F-4D97-AF65-F5344CB8AC3E}">
        <p14:creationId xmlns:p14="http://schemas.microsoft.com/office/powerpoint/2010/main" val="1381413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p:tgtEl>
                                          <p:spTgt spid="44"/>
                                        </p:tgtEl>
                                        <p:attrNameLst>
                                          <p:attrName>ppt_x</p:attrName>
                                        </p:attrNameLst>
                                      </p:cBhvr>
                                      <p:tavLst>
                                        <p:tav tm="0">
                                          <p:val>
                                            <p:strVal val="#ppt_x+#ppt_w*1.125000"/>
                                          </p:val>
                                        </p:tav>
                                        <p:tav tm="100000">
                                          <p:val>
                                            <p:strVal val="#ppt_x"/>
                                          </p:val>
                                        </p:tav>
                                      </p:tavLst>
                                    </p:anim>
                                    <p:animEffect transition="in" filter="wipe(left)">
                                      <p:cBhvr>
                                        <p:cTn id="8" dur="500"/>
                                        <p:tgtEl>
                                          <p:spTgt spid="4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par>
                          <p:cTn id="13" fill="hold">
                            <p:stCondLst>
                              <p:cond delay="1000"/>
                            </p:stCondLst>
                            <p:childTnLst>
                              <p:par>
                                <p:cTn id="14" presetID="12" presetClass="entr" presetSubtype="2"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p:tgtEl>
                                          <p:spTgt spid="61"/>
                                        </p:tgtEl>
                                        <p:attrNameLst>
                                          <p:attrName>ppt_x</p:attrName>
                                        </p:attrNameLst>
                                      </p:cBhvr>
                                      <p:tavLst>
                                        <p:tav tm="0">
                                          <p:val>
                                            <p:strVal val="#ppt_x+#ppt_w*1.125000"/>
                                          </p:val>
                                        </p:tav>
                                        <p:tav tm="100000">
                                          <p:val>
                                            <p:strVal val="#ppt_x"/>
                                          </p:val>
                                        </p:tav>
                                      </p:tavLst>
                                    </p:anim>
                                    <p:animEffect transition="in" filter="wipe(left)">
                                      <p:cBhvr>
                                        <p:cTn id="17" dur="500"/>
                                        <p:tgtEl>
                                          <p:spTgt spid="6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500"/>
                            </p:stCondLst>
                            <p:childTnLst>
                              <p:par>
                                <p:cTn id="28" presetID="12" presetClass="entr" presetSubtype="8" fill="hold" grpId="0" nodeType="afterEffect">
                                  <p:stCondLst>
                                    <p:cond delay="25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p:tgtEl>
                                          <p:spTgt spid="49"/>
                                        </p:tgtEl>
                                        <p:attrNameLst>
                                          <p:attrName>ppt_x</p:attrName>
                                        </p:attrNameLst>
                                      </p:cBhvr>
                                      <p:tavLst>
                                        <p:tav tm="0">
                                          <p:val>
                                            <p:strVal val="#ppt_x-#ppt_w*1.125000"/>
                                          </p:val>
                                        </p:tav>
                                        <p:tav tm="100000">
                                          <p:val>
                                            <p:strVal val="#ppt_x"/>
                                          </p:val>
                                        </p:tav>
                                      </p:tavLst>
                                    </p:anim>
                                    <p:animEffect transition="in" filter="wipe(right)">
                                      <p:cBhvr>
                                        <p:cTn id="31" dur="500"/>
                                        <p:tgtEl>
                                          <p:spTgt spid="49"/>
                                        </p:tgtEl>
                                      </p:cBhvr>
                                    </p:animEffect>
                                  </p:childTnLst>
                                </p:cTn>
                              </p:par>
                            </p:childTnLst>
                          </p:cTn>
                        </p:par>
                        <p:par>
                          <p:cTn id="32" fill="hold">
                            <p:stCondLst>
                              <p:cond delay="1250"/>
                            </p:stCondLst>
                            <p:childTnLst>
                              <p:par>
                                <p:cTn id="33" presetID="42" presetClass="path" presetSubtype="0" accel="50000" decel="50000" fill="hold" nodeType="afterEffect">
                                  <p:stCondLst>
                                    <p:cond delay="0"/>
                                  </p:stCondLst>
                                  <p:childTnLst>
                                    <p:animMotion origin="layout" path="M -3.29859E-6 4.07407E-6 L 0.32687 -0.00024 " pathEditMode="relative" rAng="0" ptsTypes="AA">
                                      <p:cBhvr>
                                        <p:cTn id="34" dur="2000" fill="hold"/>
                                        <p:tgtEl>
                                          <p:spTgt spid="43"/>
                                        </p:tgtEl>
                                        <p:attrNameLst>
                                          <p:attrName>ppt_x</p:attrName>
                                          <p:attrName>ppt_y</p:attrName>
                                        </p:attrNameLst>
                                      </p:cBhvr>
                                      <p:rCtr x="16337" y="-23"/>
                                    </p:animMotion>
                                  </p:childTnLst>
                                </p:cTn>
                              </p:par>
                            </p:childTnLst>
                          </p:cTn>
                        </p:par>
                        <p:par>
                          <p:cTn id="35" fill="hold">
                            <p:stCondLst>
                              <p:cond delay="3250"/>
                            </p:stCondLst>
                            <p:childTnLst>
                              <p:par>
                                <p:cTn id="36" presetID="1" presetClass="entr" presetSubtype="0" fill="hold" nodeType="afterEffect">
                                  <p:stCondLst>
                                    <p:cond delay="0"/>
                                  </p:stCondLst>
                                  <p:childTnLst>
                                    <p:set>
                                      <p:cBhvr>
                                        <p:cTn id="37" dur="1" fill="hold">
                                          <p:stCondLst>
                                            <p:cond delay="0"/>
                                          </p:stCondLst>
                                        </p:cTn>
                                        <p:tgtEl>
                                          <p:spTgt spid="63"/>
                                        </p:tgtEl>
                                        <p:attrNameLst>
                                          <p:attrName>style.visibility</p:attrName>
                                        </p:attrNameLst>
                                      </p:cBhvr>
                                      <p:to>
                                        <p:strVal val="visible"/>
                                      </p:to>
                                    </p:set>
                                  </p:childTnLst>
                                </p:cTn>
                              </p:par>
                            </p:childTnLst>
                          </p:cTn>
                        </p:par>
                        <p:par>
                          <p:cTn id="38" fill="hold">
                            <p:stCondLst>
                              <p:cond delay="3250"/>
                            </p:stCondLst>
                            <p:childTnLst>
                              <p:par>
                                <p:cTn id="39" presetID="10" presetClass="entr" presetSubtype="0" fill="hold" nodeType="afterEffect">
                                  <p:stCondLst>
                                    <p:cond delay="50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par>
                          <p:cTn id="42" fill="hold">
                            <p:stCondLst>
                              <p:cond delay="4250"/>
                            </p:stCondLst>
                            <p:childTnLst>
                              <p:par>
                                <p:cTn id="43" presetID="42" presetClass="path" presetSubtype="0" accel="50000" decel="50000" fill="hold" nodeType="afterEffect">
                                  <p:stCondLst>
                                    <p:cond delay="0"/>
                                  </p:stCondLst>
                                  <p:childTnLst>
                                    <p:animMotion origin="layout" path="M -3.29859E-6 4.07407E-6 L 0.32687 -0.00024 " pathEditMode="relative" rAng="0" ptsTypes="AA">
                                      <p:cBhvr>
                                        <p:cTn id="44" dur="2000" fill="hold"/>
                                        <p:tgtEl>
                                          <p:spTgt spid="34"/>
                                        </p:tgtEl>
                                        <p:attrNameLst>
                                          <p:attrName>ppt_x</p:attrName>
                                          <p:attrName>ppt_y</p:attrName>
                                        </p:attrNameLst>
                                      </p:cBhvr>
                                      <p:rCtr x="16337" y="-23"/>
                                    </p:animMotion>
                                  </p:childTnLst>
                                </p:cTn>
                              </p:par>
                            </p:childTnLst>
                          </p:cTn>
                        </p:par>
                        <p:par>
                          <p:cTn id="45" fill="hold">
                            <p:stCondLst>
                              <p:cond delay="6250"/>
                            </p:stCondLst>
                            <p:childTnLst>
                              <p:par>
                                <p:cTn id="46" presetID="10" presetClass="exit" presetSubtype="0" fill="hold" grpId="1" nodeType="afterEffect">
                                  <p:stCondLst>
                                    <p:cond delay="0"/>
                                  </p:stCondLst>
                                  <p:childTnLst>
                                    <p:animEffect transition="out" filter="fade">
                                      <p:cBhvr>
                                        <p:cTn id="47" dur="500"/>
                                        <p:tgtEl>
                                          <p:spTgt spid="49"/>
                                        </p:tgtEl>
                                      </p:cBhvr>
                                    </p:animEffect>
                                    <p:set>
                                      <p:cBhvr>
                                        <p:cTn id="48" dur="1" fill="hold">
                                          <p:stCondLst>
                                            <p:cond delay="499"/>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1"/>
                                        </p:tgtEl>
                                      </p:cBhvr>
                                    </p:animEffect>
                                    <p:set>
                                      <p:cBhvr>
                                        <p:cTn id="53" dur="1" fill="hold">
                                          <p:stCondLst>
                                            <p:cond delay="499"/>
                                          </p:stCondLst>
                                        </p:cTn>
                                        <p:tgtEl>
                                          <p:spTgt spid="41"/>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4"/>
                                        </p:tgtEl>
                                      </p:cBhvr>
                                    </p:animEffect>
                                    <p:set>
                                      <p:cBhvr>
                                        <p:cTn id="56" dur="1" fill="hold">
                                          <p:stCondLst>
                                            <p:cond delay="499"/>
                                          </p:stCondLst>
                                        </p:cTn>
                                        <p:tgtEl>
                                          <p:spTgt spid="44"/>
                                        </p:tgtEl>
                                        <p:attrNameLst>
                                          <p:attrName>style.visibility</p:attrName>
                                        </p:attrNameLst>
                                      </p:cBhvr>
                                      <p:to>
                                        <p:strVal val="hidden"/>
                                      </p:to>
                                    </p:set>
                                  </p:childTnLst>
                                </p:cTn>
                              </p:par>
                            </p:childTnLst>
                          </p:cTn>
                        </p:par>
                        <p:par>
                          <p:cTn id="57" fill="hold">
                            <p:stCondLst>
                              <p:cond delay="500"/>
                            </p:stCondLst>
                            <p:childTnLst>
                              <p:par>
                                <p:cTn id="58" presetID="10" presetClass="exit" presetSubtype="0" fill="hold" nodeType="afterEffect">
                                  <p:stCondLst>
                                    <p:cond delay="0"/>
                                  </p:stCondLst>
                                  <p:childTnLst>
                                    <p:animEffect transition="out" filter="fade">
                                      <p:cBhvr>
                                        <p:cTn id="59" dur="250"/>
                                        <p:tgtEl>
                                          <p:spTgt spid="61"/>
                                        </p:tgtEl>
                                      </p:cBhvr>
                                    </p:animEffect>
                                    <p:set>
                                      <p:cBhvr>
                                        <p:cTn id="60" dur="1" fill="hold">
                                          <p:stCondLst>
                                            <p:cond delay="249"/>
                                          </p:stCondLst>
                                        </p:cTn>
                                        <p:tgtEl>
                                          <p:spTgt spid="61"/>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childTnLst>
                          </p:cTn>
                        </p:par>
                        <p:par>
                          <p:cTn id="64" fill="hold">
                            <p:stCondLst>
                              <p:cond delay="1000"/>
                            </p:stCondLst>
                            <p:childTnLst>
                              <p:par>
                                <p:cTn id="65" presetID="12" presetClass="entr" presetSubtype="8"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p:tgtEl>
                                          <p:spTgt spid="50"/>
                                        </p:tgtEl>
                                        <p:attrNameLst>
                                          <p:attrName>ppt_x</p:attrName>
                                        </p:attrNameLst>
                                      </p:cBhvr>
                                      <p:tavLst>
                                        <p:tav tm="0">
                                          <p:val>
                                            <p:strVal val="#ppt_x-#ppt_w*1.125000"/>
                                          </p:val>
                                        </p:tav>
                                        <p:tav tm="100000">
                                          <p:val>
                                            <p:strVal val="#ppt_x"/>
                                          </p:val>
                                        </p:tav>
                                      </p:tavLst>
                                    </p:anim>
                                    <p:animEffect transition="in" filter="wipe(right)">
                                      <p:cBhvr>
                                        <p:cTn id="68" dur="500"/>
                                        <p:tgtEl>
                                          <p:spTgt spid="50"/>
                                        </p:tgtEl>
                                      </p:cBhvr>
                                    </p:animEffect>
                                  </p:childTnLst>
                                </p:cTn>
                              </p:par>
                            </p:childTnLst>
                          </p:cTn>
                        </p:par>
                        <p:par>
                          <p:cTn id="69" fill="hold">
                            <p:stCondLst>
                              <p:cond delay="1500"/>
                            </p:stCondLst>
                            <p:childTnLst>
                              <p:par>
                                <p:cTn id="70" presetID="10" presetClass="exit" presetSubtype="0" fill="hold" nodeType="afterEffect">
                                  <p:stCondLst>
                                    <p:cond delay="0"/>
                                  </p:stCondLst>
                                  <p:childTnLst>
                                    <p:animEffect transition="out" filter="fade">
                                      <p:cBhvr>
                                        <p:cTn id="71" dur="250"/>
                                        <p:tgtEl>
                                          <p:spTgt spid="44"/>
                                        </p:tgtEl>
                                      </p:cBhvr>
                                    </p:animEffect>
                                    <p:set>
                                      <p:cBhvr>
                                        <p:cTn id="72" dur="1" fill="hold">
                                          <p:stCondLst>
                                            <p:cond delay="249"/>
                                          </p:stCondLst>
                                        </p:cTn>
                                        <p:tgtEl>
                                          <p:spTgt spid="44"/>
                                        </p:tgtEl>
                                        <p:attrNameLst>
                                          <p:attrName>style.visibility</p:attrName>
                                        </p:attrNameLst>
                                      </p:cBhvr>
                                      <p:to>
                                        <p:strVal val="hidden"/>
                                      </p:to>
                                    </p:set>
                                  </p:childTnLst>
                                </p:cTn>
                              </p:par>
                            </p:childTnLst>
                          </p:cTn>
                        </p:par>
                        <p:par>
                          <p:cTn id="73" fill="hold">
                            <p:stCondLst>
                              <p:cond delay="1750"/>
                            </p:stCondLst>
                            <p:childTnLst>
                              <p:par>
                                <p:cTn id="74" presetID="63" presetClass="path" presetSubtype="0" accel="50000" decel="50000" fill="hold" nodeType="afterEffect">
                                  <p:stCondLst>
                                    <p:cond delay="0"/>
                                  </p:stCondLst>
                                  <p:childTnLst>
                                    <p:animMotion origin="layout" path="M 0.32686 -0.00023 L 0.64278 -0.00023 " pathEditMode="relative" rAng="0" ptsTypes="AA">
                                      <p:cBhvr>
                                        <p:cTn id="75" dur="2000" fill="hold"/>
                                        <p:tgtEl>
                                          <p:spTgt spid="43"/>
                                        </p:tgtEl>
                                        <p:attrNameLst>
                                          <p:attrName>ppt_x</p:attrName>
                                          <p:attrName>ppt_y</p:attrName>
                                        </p:attrNameLst>
                                      </p:cBhvr>
                                      <p:rCtr x="15789" y="0"/>
                                    </p:animMotion>
                                  </p:childTnLst>
                                </p:cTn>
                              </p:par>
                              <p:par>
                                <p:cTn id="76" presetID="10" presetClass="exit" presetSubtype="0" fill="hold" nodeType="withEffect">
                                  <p:stCondLst>
                                    <p:cond delay="1500"/>
                                  </p:stCondLst>
                                  <p:childTnLst>
                                    <p:animEffect transition="out" filter="fade">
                                      <p:cBhvr>
                                        <p:cTn id="77" dur="500"/>
                                        <p:tgtEl>
                                          <p:spTgt spid="43"/>
                                        </p:tgtEl>
                                      </p:cBhvr>
                                    </p:animEffect>
                                    <p:set>
                                      <p:cBhvr>
                                        <p:cTn id="78" dur="1" fill="hold">
                                          <p:stCondLst>
                                            <p:cond delay="499"/>
                                          </p:stCondLst>
                                        </p:cTn>
                                        <p:tgtEl>
                                          <p:spTgt spid="43"/>
                                        </p:tgtEl>
                                        <p:attrNameLst>
                                          <p:attrName>style.visibility</p:attrName>
                                        </p:attrNameLst>
                                      </p:cBhvr>
                                      <p:to>
                                        <p:strVal val="hidden"/>
                                      </p:to>
                                    </p:set>
                                  </p:childTnLst>
                                </p:cTn>
                              </p:par>
                              <p:par>
                                <p:cTn id="79" presetID="63" presetClass="path" presetSubtype="0" accel="50000" decel="50000" fill="hold" nodeType="withEffect">
                                  <p:stCondLst>
                                    <p:cond delay="1000"/>
                                  </p:stCondLst>
                                  <p:childTnLst>
                                    <p:animMotion origin="layout" path="M 0.32686 -0.00023 L 0.64278 -0.00023 " pathEditMode="relative" rAng="0" ptsTypes="AA">
                                      <p:cBhvr>
                                        <p:cTn id="80" dur="2000" fill="hold"/>
                                        <p:tgtEl>
                                          <p:spTgt spid="34"/>
                                        </p:tgtEl>
                                        <p:attrNameLst>
                                          <p:attrName>ppt_x</p:attrName>
                                          <p:attrName>ppt_y</p:attrName>
                                        </p:attrNameLst>
                                      </p:cBhvr>
                                      <p:rCtr x="15789" y="0"/>
                                    </p:animMotion>
                                  </p:childTnLst>
                                </p:cTn>
                              </p:par>
                              <p:par>
                                <p:cTn id="81" presetID="10" presetClass="exit" presetSubtype="0" fill="hold" nodeType="withEffect">
                                  <p:stCondLst>
                                    <p:cond delay="2500"/>
                                  </p:stCondLst>
                                  <p:childTnLst>
                                    <p:animEffect transition="out" filter="fad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childTnLst>
                          </p:cTn>
                        </p:par>
                        <p:par>
                          <p:cTn id="84" fill="hold">
                            <p:stCondLst>
                              <p:cond delay="4750"/>
                            </p:stCondLst>
                            <p:childTnLst>
                              <p:par>
                                <p:cTn id="85" presetID="10" presetClass="exit" presetSubtype="0" fill="hold" grpId="2" nodeType="afterEffect">
                                  <p:stCondLst>
                                    <p:cond delay="0"/>
                                  </p:stCondLst>
                                  <p:childTnLst>
                                    <p:animEffect transition="out" filter="fade">
                                      <p:cBhvr>
                                        <p:cTn id="86" dur="500"/>
                                        <p:tgtEl>
                                          <p:spTgt spid="49"/>
                                        </p:tgtEl>
                                      </p:cBhvr>
                                    </p:animEffect>
                                    <p:set>
                                      <p:cBhvr>
                                        <p:cTn id="87" dur="1" fill="hold">
                                          <p:stCondLst>
                                            <p:cond delay="499"/>
                                          </p:stCondLst>
                                        </p:cTn>
                                        <p:tgtEl>
                                          <p:spTgt spid="49"/>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50"/>
                                        </p:tgtEl>
                                      </p:cBhvr>
                                    </p:animEffect>
                                    <p:set>
                                      <p:cBhvr>
                                        <p:cTn id="9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50" grpId="0" animBg="1"/>
      <p:bldP spid="5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2: Source Control</a:t>
            </a:r>
            <a:endParaRPr lang="en-US" sz="5400" dirty="0"/>
          </a:p>
        </p:txBody>
      </p:sp>
    </p:spTree>
    <p:extLst>
      <p:ext uri="{BB962C8B-B14F-4D97-AF65-F5344CB8AC3E}">
        <p14:creationId xmlns:p14="http://schemas.microsoft.com/office/powerpoint/2010/main" val="3540492867"/>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771" y="3722465"/>
            <a:ext cx="1226130" cy="1080121"/>
          </a:xfrm>
          <a:prstGeom prst="rect">
            <a:avLst/>
          </a:prstGeom>
        </p:spPr>
      </p:pic>
      <p:pic>
        <p:nvPicPr>
          <p:cNvPr id="31" name="Picture 30"/>
          <p:cNvPicPr>
            <a:picLocks noChangeAspect="1"/>
          </p:cNvPicPr>
          <p:nvPr/>
        </p:nvPicPr>
        <p:blipFill>
          <a:blip r:embed="rId4"/>
          <a:stretch>
            <a:fillRect/>
          </a:stretch>
        </p:blipFill>
        <p:spPr>
          <a:xfrm>
            <a:off x="706296" y="3814550"/>
            <a:ext cx="1019019" cy="740737"/>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51888" y="3783537"/>
            <a:ext cx="1460877" cy="1286913"/>
          </a:xfrm>
          <a:prstGeom prst="rect">
            <a:avLst/>
          </a:prstGeom>
        </p:spPr>
      </p:pic>
      <p:pic>
        <p:nvPicPr>
          <p:cNvPr id="30" name="Picture 29"/>
          <p:cNvPicPr>
            <a:picLocks noChangeAspect="1"/>
          </p:cNvPicPr>
          <p:nvPr/>
        </p:nvPicPr>
        <p:blipFill>
          <a:blip r:embed="rId4"/>
          <a:stretch>
            <a:fillRect/>
          </a:stretch>
        </p:blipFill>
        <p:spPr>
          <a:xfrm>
            <a:off x="2264781" y="3900486"/>
            <a:ext cx="1237622" cy="899642"/>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4389" y="2303529"/>
            <a:ext cx="1460877" cy="1286914"/>
          </a:xfrm>
          <a:prstGeom prst="rect">
            <a:avLst/>
          </a:prstGeom>
        </p:spPr>
      </p:pic>
      <p:pic>
        <p:nvPicPr>
          <p:cNvPr id="29" name="Picture 28"/>
          <p:cNvPicPr>
            <a:picLocks noChangeAspect="1"/>
          </p:cNvPicPr>
          <p:nvPr/>
        </p:nvPicPr>
        <p:blipFill>
          <a:blip r:embed="rId4"/>
          <a:stretch>
            <a:fillRect/>
          </a:stretch>
        </p:blipFill>
        <p:spPr>
          <a:xfrm>
            <a:off x="1863713" y="2404558"/>
            <a:ext cx="1237622" cy="899642"/>
          </a:xfrm>
          <a:prstGeom prst="rect">
            <a:avLst/>
          </a:prstGeom>
        </p:spPr>
      </p:pic>
      <p:sp>
        <p:nvSpPr>
          <p:cNvPr id="50" name="Down Arrow 49"/>
          <p:cNvSpPr/>
          <p:nvPr/>
        </p:nvSpPr>
        <p:spPr bwMode="auto">
          <a:xfrm rot="16200000">
            <a:off x="7726852" y="3309821"/>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4035295" y="3486421"/>
            <a:ext cx="353327" cy="1198386"/>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948" y="5353205"/>
            <a:ext cx="3051959" cy="344710"/>
          </a:xfrm>
          <a:prstGeom prst="rect">
            <a:avLst/>
          </a:prstGeom>
          <a:noFill/>
        </p:spPr>
        <p:txBody>
          <a:bodyPr wrap="square" lIns="0" tIns="0" rIns="0" bIns="0" rtlCol="0">
            <a:spAutoFit/>
          </a:bodyPr>
          <a:lstStyle/>
          <a:p>
            <a:pPr>
              <a:lnSpc>
                <a:spcPct val="80000"/>
              </a:lnSpc>
              <a:buSzPct val="80000"/>
            </a:pPr>
            <a:r>
              <a:rPr lang="en-US" sz="2800" dirty="0" err="1">
                <a:gradFill>
                  <a:gsLst>
                    <a:gs pos="0">
                      <a:srgbClr val="FFFFFF"/>
                    </a:gs>
                    <a:gs pos="100000">
                      <a:srgbClr val="FFFFFF"/>
                    </a:gs>
                  </a:gsLst>
                  <a:lin ang="5400000" scaled="0"/>
                </a:gradFill>
              </a:rPr>
              <a:t>FixIt</a:t>
            </a:r>
            <a:r>
              <a:rPr lang="en-US" sz="2800" dirty="0">
                <a:gradFill>
                  <a:gsLst>
                    <a:gs pos="0">
                      <a:srgbClr val="FFFFFF"/>
                    </a:gs>
                    <a:gs pos="100000">
                      <a:srgbClr val="FFFFFF"/>
                    </a:gs>
                  </a:gsLst>
                  <a:lin ang="5400000" scaled="0"/>
                </a:gradFill>
              </a:rPr>
              <a:t> </a:t>
            </a:r>
            <a:r>
              <a:rPr lang="en-US" sz="2800" dirty="0" smtClean="0">
                <a:gradFill>
                  <a:gsLst>
                    <a:gs pos="0">
                      <a:srgbClr val="FFFFFF"/>
                    </a:gs>
                    <a:gs pos="100000">
                      <a:srgbClr val="FFFFFF"/>
                    </a:gs>
                  </a:gsLst>
                  <a:lin ang="5400000" scaled="0"/>
                </a:gradFill>
              </a:rPr>
              <a:t>Web Servers</a:t>
            </a:r>
            <a:endParaRPr lang="en-US" sz="2800" dirty="0">
              <a:gradFill>
                <a:gsLst>
                  <a:gs pos="0">
                    <a:srgbClr val="FFFFFF"/>
                  </a:gs>
                  <a:gs pos="100000">
                    <a:srgbClr val="FFFFFF"/>
                  </a:gs>
                </a:gsLst>
                <a:lin ang="5400000" scaled="0"/>
              </a:gradFill>
            </a:endParaRPr>
          </a:p>
        </p:txBody>
      </p:sp>
      <p:sp>
        <p:nvSpPr>
          <p:cNvPr id="22" name="TextBox 21"/>
          <p:cNvSpPr txBox="1"/>
          <p:nvPr/>
        </p:nvSpPr>
        <p:spPr>
          <a:xfrm>
            <a:off x="4862966" y="5353205"/>
            <a:ext cx="2254186" cy="344710"/>
          </a:xfrm>
          <a:prstGeom prst="rect">
            <a:avLst/>
          </a:prstGeom>
          <a:noFill/>
        </p:spPr>
        <p:txBody>
          <a:bodyPr wrap="square" lIns="0" tIns="0" rIns="0" bIns="0" rtlCol="0">
            <a:spAutoFit/>
          </a:bodyPr>
          <a:lstStyle/>
          <a:p>
            <a:pPr algn="ctr">
              <a:lnSpc>
                <a:spcPct val="80000"/>
              </a:lnSpc>
              <a:buSzPct val="80000"/>
            </a:pPr>
            <a:r>
              <a:rPr lang="en-US" sz="2800" dirty="0">
                <a:gradFill>
                  <a:gsLst>
                    <a:gs pos="0">
                      <a:srgbClr val="FFFFFF"/>
                    </a:gs>
                    <a:gs pos="100000">
                      <a:srgbClr val="FFFFFF"/>
                    </a:gs>
                  </a:gsLst>
                  <a:lin ang="5400000" scaled="0"/>
                </a:gradFill>
              </a:rPr>
              <a:t>Task Queue</a:t>
            </a:r>
          </a:p>
        </p:txBody>
      </p:sp>
      <p:grpSp>
        <p:nvGrpSpPr>
          <p:cNvPr id="4" name="Group 3"/>
          <p:cNvGrpSpPr/>
          <p:nvPr/>
        </p:nvGrpSpPr>
        <p:grpSpPr>
          <a:xfrm>
            <a:off x="8703317" y="3097065"/>
            <a:ext cx="2682841" cy="2600850"/>
            <a:chOff x="8703317" y="3097065"/>
            <a:chExt cx="2682841" cy="2600850"/>
          </a:xfrm>
        </p:grpSpPr>
        <p:grpSp>
          <p:nvGrpSpPr>
            <p:cNvPr id="3" name="Group 2"/>
            <p:cNvGrpSpPr/>
            <p:nvPr/>
          </p:nvGrpSpPr>
          <p:grpSpPr>
            <a:xfrm>
              <a:off x="8744295" y="3097065"/>
              <a:ext cx="2227027" cy="2105325"/>
              <a:chOff x="8744295" y="3097065"/>
              <a:chExt cx="2227027" cy="2105325"/>
            </a:xfrm>
          </p:grpSpPr>
          <p:sp>
            <p:nvSpPr>
              <p:cNvPr id="40" name="Rectangle 39"/>
              <p:cNvSpPr/>
              <p:nvPr/>
            </p:nvSpPr>
            <p:spPr bwMode="auto">
              <a:xfrm>
                <a:off x="8744295" y="4187170"/>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TextBox 41"/>
              <p:cNvSpPr txBox="1"/>
              <p:nvPr/>
            </p:nvSpPr>
            <p:spPr>
              <a:xfrm>
                <a:off x="8873824" y="4736686"/>
                <a:ext cx="1969752" cy="443198"/>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Queue</a:t>
                </a:r>
              </a:p>
              <a:p>
                <a:pPr>
                  <a:lnSpc>
                    <a:spcPct val="80000"/>
                  </a:lnSpc>
                  <a:buSzPct val="80000"/>
                </a:pPr>
                <a:r>
                  <a:rPr lang="en-US" sz="1800" dirty="0" smtClean="0">
                    <a:gradFill>
                      <a:gsLst>
                        <a:gs pos="0">
                          <a:srgbClr val="FFFFFF"/>
                        </a:gs>
                        <a:gs pos="100000">
                          <a:srgbClr val="FFFFFF"/>
                        </a:gs>
                      </a:gsLst>
                      <a:lin ang="5400000" scaled="0"/>
                    </a:gradFill>
                  </a:rPr>
                  <a:t>Listener</a:t>
                </a:r>
                <a:endParaRPr lang="en-US" sz="1800" dirty="0">
                  <a:gradFill>
                    <a:gsLst>
                      <a:gs pos="0">
                        <a:srgbClr val="FFFFFF"/>
                      </a:gs>
                      <a:gs pos="100000">
                        <a:srgbClr val="FFFFFF"/>
                      </a:gs>
                    </a:gsLst>
                    <a:lin ang="5400000" scaled="0"/>
                  </a:gradFill>
                </a:endParaRPr>
              </a:p>
            </p:txBody>
          </p:sp>
          <p:sp>
            <p:nvSpPr>
              <p:cNvPr id="44" name="Rectangle 43"/>
              <p:cNvSpPr/>
              <p:nvPr/>
            </p:nvSpPr>
            <p:spPr bwMode="auto">
              <a:xfrm>
                <a:off x="8744295" y="3097065"/>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TextBox 44"/>
              <p:cNvSpPr txBox="1"/>
              <p:nvPr/>
            </p:nvSpPr>
            <p:spPr>
              <a:xfrm>
                <a:off x="8873824" y="3664427"/>
                <a:ext cx="1969752" cy="443198"/>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Queue</a:t>
                </a:r>
              </a:p>
              <a:p>
                <a:pPr>
                  <a:lnSpc>
                    <a:spcPct val="80000"/>
                  </a:lnSpc>
                  <a:buSzPct val="80000"/>
                </a:pPr>
                <a:r>
                  <a:rPr lang="en-US" sz="1800" dirty="0" smtClean="0">
                    <a:gradFill>
                      <a:gsLst>
                        <a:gs pos="0">
                          <a:srgbClr val="FFFFFF"/>
                        </a:gs>
                        <a:gs pos="100000">
                          <a:srgbClr val="FFFFFF"/>
                        </a:gs>
                      </a:gsLst>
                      <a:lin ang="5400000" scaled="0"/>
                    </a:gradFill>
                  </a:rPr>
                  <a:t>Listener</a:t>
                </a:r>
                <a:endParaRPr lang="en-US" sz="1800" dirty="0">
                  <a:gradFill>
                    <a:gsLst>
                      <a:gs pos="0">
                        <a:srgbClr val="FFFFFF"/>
                      </a:gs>
                      <a:gs pos="100000">
                        <a:srgbClr val="FFFFFF"/>
                      </a:gs>
                    </a:gsLst>
                    <a:lin ang="5400000" scaled="0"/>
                  </a:gradFill>
                </a:endParaRPr>
              </a:p>
            </p:txBody>
          </p:sp>
        </p:grpSp>
        <p:sp>
          <p:nvSpPr>
            <p:cNvPr id="23" name="TextBox 22"/>
            <p:cNvSpPr txBox="1"/>
            <p:nvPr/>
          </p:nvSpPr>
          <p:spPr>
            <a:xfrm>
              <a:off x="8703317" y="5353205"/>
              <a:ext cx="2682841"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Backend Services</a:t>
              </a:r>
              <a:endParaRPr lang="en-US" sz="2800" dirty="0">
                <a:gradFill>
                  <a:gsLst>
                    <a:gs pos="0">
                      <a:srgbClr val="FFFFFF"/>
                    </a:gs>
                    <a:gs pos="100000">
                      <a:srgbClr val="FFFFFF"/>
                    </a:gs>
                  </a:gsLst>
                  <a:lin ang="5400000" scaled="0"/>
                </a:gradFill>
              </a:endParaRPr>
            </a:p>
          </p:txBody>
        </p:sp>
      </p:gr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03994" y="2508304"/>
            <a:ext cx="709666" cy="739236"/>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0464" y="3969952"/>
            <a:ext cx="709666" cy="739236"/>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6600" y="3817552"/>
            <a:ext cx="709666" cy="739236"/>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02493" y="2506162"/>
            <a:ext cx="709666" cy="739236"/>
          </a:xfrm>
          <a:prstGeom prst="rect">
            <a:avLst/>
          </a:prstGeom>
        </p:spPr>
      </p:pic>
      <p:pic>
        <p:nvPicPr>
          <p:cNvPr id="52" name="Picture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28963" y="3968451"/>
            <a:ext cx="709666" cy="739236"/>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099" y="3816051"/>
            <a:ext cx="709666" cy="739236"/>
          </a:xfrm>
          <a:prstGeom prst="rect">
            <a:avLst/>
          </a:prstGeom>
        </p:spPr>
      </p:pic>
      <p:sp>
        <p:nvSpPr>
          <p:cNvPr id="28"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Scale Tiers Independently</a:t>
            </a:r>
            <a:endParaRPr lang="en-US" sz="6400" dirty="0"/>
          </a:p>
        </p:txBody>
      </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7808" y="3077402"/>
            <a:ext cx="978617" cy="978617"/>
          </a:xfrm>
          <a:prstGeom prst="rect">
            <a:avLst/>
          </a:prstGeom>
        </p:spPr>
      </p:pic>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7808" y="4209970"/>
            <a:ext cx="978617" cy="978617"/>
          </a:xfrm>
          <a:prstGeom prst="rect">
            <a:avLst/>
          </a:prstGeom>
        </p:spPr>
      </p:pic>
    </p:spTree>
    <p:extLst>
      <p:ext uri="{BB962C8B-B14F-4D97-AF65-F5344CB8AC3E}">
        <p14:creationId xmlns:p14="http://schemas.microsoft.com/office/powerpoint/2010/main" val="3613964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ppt_x</p:attrName>
                                        </p:attrNameLst>
                                      </p:cBhvr>
                                      <p:tavLst>
                                        <p:tav tm="0">
                                          <p:val>
                                            <p:strVal val="#ppt_x-#ppt_w*1.125000"/>
                                          </p:val>
                                        </p:tav>
                                        <p:tav tm="100000">
                                          <p:val>
                                            <p:strVal val="#ppt_x"/>
                                          </p:val>
                                        </p:tav>
                                      </p:tavLst>
                                    </p:anim>
                                    <p:animEffect transition="in" filter="wipe(right)">
                                      <p:cBhvr>
                                        <p:cTn id="8" dur="500"/>
                                        <p:tgtEl>
                                          <p:spTgt spid="49"/>
                                        </p:tgtEl>
                                      </p:cBhvr>
                                    </p:animEffect>
                                  </p:childTnLst>
                                </p:cTn>
                              </p:par>
                            </p:childTnLst>
                          </p:cTn>
                        </p:par>
                        <p:par>
                          <p:cTn id="9" fill="hold">
                            <p:stCondLst>
                              <p:cond delay="500"/>
                            </p:stCondLst>
                            <p:childTnLst>
                              <p:par>
                                <p:cTn id="10" presetID="10" presetClass="entr" presetSubtype="0" fill="hold" nodeType="afterEffect">
                                  <p:stCondLst>
                                    <p:cond delay="50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1500"/>
                            </p:stCondLst>
                            <p:childTnLst>
                              <p:par>
                                <p:cTn id="14" presetID="44" presetClass="path" presetSubtype="0" accel="50000" decel="50000" fill="hold" nodeType="afterEffect">
                                  <p:stCondLst>
                                    <p:cond delay="0"/>
                                  </p:stCondLst>
                                  <p:childTnLst>
                                    <p:animMotion origin="layout" path="M -0.00013 -0.00024 L 0.08338 0.00139 C 0.10096 0.00092 0.12571 0.00856 0.15125 0.02199 C 0.18004 0.03634 0.20232 0.05301 0.21704 0.0706 L 0.28791 0.14884 " pathEditMode="relative" rAng="978064" ptsTypes="FffFF">
                                      <p:cBhvr>
                                        <p:cTn id="15" dur="2000" fill="hold"/>
                                        <p:tgtEl>
                                          <p:spTgt spid="34"/>
                                        </p:tgtEl>
                                        <p:attrNameLst>
                                          <p:attrName>ppt_x</p:attrName>
                                          <p:attrName>ppt_y</p:attrName>
                                        </p:attrNameLst>
                                      </p:cBhvr>
                                      <p:rCtr x="14838" y="4838"/>
                                    </p:animMotion>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37" presetClass="path" presetSubtype="0" accel="50000" decel="50000" fill="hold" nodeType="withEffect">
                                  <p:stCondLst>
                                    <p:cond delay="500"/>
                                  </p:stCondLst>
                                  <p:childTnLst>
                                    <p:animMotion origin="layout" path="M 0 0 L 0.067 0.04 C 0.081 0.049 0.102 0.054 0.124 0.054 C 0.149 0.054 0.169 0.049 0.183 0.04 L 0.25 0 E" pathEditMode="relative" ptsTypes="">
                                      <p:cBhvr>
                                        <p:cTn id="20" dur="2000" fill="hold"/>
                                        <p:tgtEl>
                                          <p:spTgt spid="41"/>
                                        </p:tgtEl>
                                        <p:attrNameLst>
                                          <p:attrName>ppt_x</p:attrName>
                                          <p:attrName>ppt_y</p:attrName>
                                        </p:attrNameLst>
                                      </p:cBhvr>
                                    </p:animMotion>
                                  </p:childTnLst>
                                </p:cTn>
                              </p:par>
                              <p:par>
                                <p:cTn id="21" presetID="10" presetClass="entr" presetSubtype="0" fill="hold" nodeType="withEffect">
                                  <p:stCondLst>
                                    <p:cond delay="150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37" presetClass="path" presetSubtype="0" accel="50000" decel="50000" fill="hold" nodeType="withEffect">
                                  <p:stCondLst>
                                    <p:cond delay="2100"/>
                                  </p:stCondLst>
                                  <p:childTnLst>
                                    <p:animMotion origin="layout" path="M -3.9604E-7 0.00209 L 0.09132 -0.04048 C 0.1106 -0.05019 0.13927 -0.05505 0.16923 -0.05505 C 0.20323 -0.05505 0.23059 -0.05019 0.24987 -0.04048 L 0.34119 0.00209 " pathEditMode="relative" rAng="0" ptsTypes="FffFF">
                                      <p:cBhvr>
                                        <p:cTn id="25" dur="2000" fill="hold"/>
                                        <p:tgtEl>
                                          <p:spTgt spid="46"/>
                                        </p:tgtEl>
                                        <p:attrNameLst>
                                          <p:attrName>ppt_x</p:attrName>
                                          <p:attrName>ppt_y</p:attrName>
                                        </p:attrNameLst>
                                      </p:cBhvr>
                                      <p:rCtr x="17053" y="-2868"/>
                                    </p:animMotion>
                                  </p:childTnLst>
                                </p:cTn>
                              </p:par>
                              <p:par>
                                <p:cTn id="26" presetID="10" presetClass="entr" presetSubtype="0" fill="hold" nodeType="withEffect">
                                  <p:stCondLst>
                                    <p:cond delay="20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44" presetClass="path" presetSubtype="0" accel="50000" decel="50000" fill="hold" nodeType="withEffect">
                                  <p:stCondLst>
                                    <p:cond delay="2500"/>
                                  </p:stCondLst>
                                  <p:childTnLst>
                                    <p:animMotion origin="layout" path="M -0.00013 -0.00046 L 0.07634 -0.00254 C 0.09236 -0.0037 0.11503 0.00278 0.13822 0.01504 C 0.16454 0.02799 0.1846 0.04372 0.19789 0.06038 L 0.26185 0.13509 " pathEditMode="relative" rAng="978064" ptsTypes="FffFF">
                                      <p:cBhvr>
                                        <p:cTn id="30" dur="2000" fill="hold"/>
                                        <p:tgtEl>
                                          <p:spTgt spid="48"/>
                                        </p:tgtEl>
                                        <p:attrNameLst>
                                          <p:attrName>ppt_x</p:attrName>
                                          <p:attrName>ppt_y</p:attrName>
                                        </p:attrNameLst>
                                      </p:cBhvr>
                                      <p:rCtr x="13523" y="4164"/>
                                    </p:animMotion>
                                  </p:childTnLst>
                                </p:cTn>
                              </p:par>
                              <p:par>
                                <p:cTn id="31" presetID="10" presetClass="entr" presetSubtype="0" fill="hold" nodeType="withEffect">
                                  <p:stCondLst>
                                    <p:cond delay="325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37" presetClass="path" presetSubtype="0" accel="50000" decel="50000" fill="hold" nodeType="withEffect">
                                  <p:stCondLst>
                                    <p:cond delay="3800"/>
                                  </p:stCondLst>
                                  <p:childTnLst>
                                    <p:animMotion origin="layout" path="M 0 0 L 0.067 0.04 C 0.081 0.049 0.102 0.054 0.124 0.054 C 0.149 0.054 0.169 0.049 0.183 0.04 L 0.25 0 E" pathEditMode="relative" ptsTypes="">
                                      <p:cBhvr>
                                        <p:cTn id="35" dur="2000" fill="hold"/>
                                        <p:tgtEl>
                                          <p:spTgt spid="52"/>
                                        </p:tgtEl>
                                        <p:attrNameLst>
                                          <p:attrName>ppt_x</p:attrName>
                                          <p:attrName>ppt_y</p:attrName>
                                        </p:attrNameLst>
                                      </p:cBhvr>
                                    </p:animMotion>
                                  </p:childTnLst>
                                </p:cTn>
                              </p:par>
                              <p:par>
                                <p:cTn id="36" presetID="10" presetClass="entr" presetSubtype="0" fill="hold" nodeType="withEffect">
                                  <p:stCondLst>
                                    <p:cond delay="450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37" presetClass="path" presetSubtype="0" accel="50000" decel="50000" fill="hold" nodeType="withEffect">
                                  <p:stCondLst>
                                    <p:cond delay="5100"/>
                                  </p:stCondLst>
                                  <p:childTnLst>
                                    <p:animMotion origin="layout" path="M -1.19854E-7 -3.257E-6 L 0.1192 -0.03955 C 0.14435 -0.04857 0.18174 -0.0532 0.22095 -0.0532 C 0.26524 -0.0532 0.30094 -0.04857 0.32608 -0.03955 L 0.44541 -3.257E-6 " pathEditMode="relative" rAng="0" ptsTypes="FffFF">
                                      <p:cBhvr>
                                        <p:cTn id="40" dur="2000" fill="hold"/>
                                        <p:tgtEl>
                                          <p:spTgt spid="53"/>
                                        </p:tgtEl>
                                        <p:attrNameLst>
                                          <p:attrName>ppt_x</p:attrName>
                                          <p:attrName>ppt_y</p:attrName>
                                        </p:attrNameLst>
                                      </p:cBhvr>
                                      <p:rCtr x="22264" y="-2660"/>
                                    </p:animMotion>
                                  </p:childTnLst>
                                </p:cTn>
                              </p:par>
                            </p:childTnLst>
                          </p:cTn>
                        </p:par>
                        <p:par>
                          <p:cTn id="41" fill="hold">
                            <p:stCondLst>
                              <p:cond delay="8600"/>
                            </p:stCondLst>
                            <p:childTnLst>
                              <p:par>
                                <p:cTn id="42" presetID="10" presetClass="exit" presetSubtype="0" fill="hold" grpId="1" nodeType="afterEffect">
                                  <p:stCondLst>
                                    <p:cond delay="0"/>
                                  </p:stCondLst>
                                  <p:childTnLst>
                                    <p:animEffect transition="out" filter="fade">
                                      <p:cBhvr>
                                        <p:cTn id="43" dur="500"/>
                                        <p:tgtEl>
                                          <p:spTgt spid="49"/>
                                        </p:tgtEl>
                                      </p:cBhvr>
                                    </p:animEffect>
                                    <p:set>
                                      <p:cBhvr>
                                        <p:cTn id="44" dur="1" fill="hold">
                                          <p:stCondLst>
                                            <p:cond delay="499"/>
                                          </p:stCondLst>
                                        </p:cTn>
                                        <p:tgtEl>
                                          <p:spTgt spid="4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additive="base">
                                        <p:cTn id="49" dur="500"/>
                                        <p:tgtEl>
                                          <p:spTgt spid="50"/>
                                        </p:tgtEl>
                                        <p:attrNameLst>
                                          <p:attrName>ppt_x</p:attrName>
                                        </p:attrNameLst>
                                      </p:cBhvr>
                                      <p:tavLst>
                                        <p:tav tm="0">
                                          <p:val>
                                            <p:strVal val="#ppt_x-#ppt_w*1.125000"/>
                                          </p:val>
                                        </p:tav>
                                        <p:tav tm="100000">
                                          <p:val>
                                            <p:strVal val="#ppt_x"/>
                                          </p:val>
                                        </p:tav>
                                      </p:tavLst>
                                    </p:anim>
                                    <p:animEffect transition="in" filter="wipe(right)">
                                      <p:cBhvr>
                                        <p:cTn id="50" dur="500"/>
                                        <p:tgtEl>
                                          <p:spTgt spid="50"/>
                                        </p:tgtEl>
                                      </p:cBhvr>
                                    </p:animEffect>
                                  </p:childTnLst>
                                </p:cTn>
                              </p:par>
                            </p:childTnLst>
                          </p:cTn>
                        </p:par>
                        <p:par>
                          <p:cTn id="51" fill="hold">
                            <p:stCondLst>
                              <p:cond delay="500"/>
                            </p:stCondLst>
                            <p:childTnLst>
                              <p:par>
                                <p:cTn id="52" presetID="63" presetClass="path" presetSubtype="0" accel="50000" decel="50000" fill="hold" nodeType="afterEffect">
                                  <p:stCondLst>
                                    <p:cond delay="0"/>
                                  </p:stCondLst>
                                  <p:childTnLst>
                                    <p:animMotion origin="layout" path="M 0.28789 0.14884 L 0.60313 0.09467 " pathEditMode="relative" rAng="0" ptsTypes="AA">
                                      <p:cBhvr>
                                        <p:cTn id="53" dur="2000" fill="hold"/>
                                        <p:tgtEl>
                                          <p:spTgt spid="34"/>
                                        </p:tgtEl>
                                        <p:attrNameLst>
                                          <p:attrName>ppt_x</p:attrName>
                                          <p:attrName>ppt_y</p:attrName>
                                        </p:attrNameLst>
                                      </p:cBhvr>
                                      <p:rCtr x="15755" y="-2708"/>
                                    </p:animMotion>
                                  </p:childTnLst>
                                </p:cTn>
                              </p:par>
                              <p:par>
                                <p:cTn id="54" presetID="10" presetClass="exit" presetSubtype="0" fill="hold" nodeType="withEffect">
                                  <p:stCondLst>
                                    <p:cond delay="150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par>
                                <p:cTn id="57" presetID="63" presetClass="path" presetSubtype="0" accel="50000" decel="50000" fill="hold" nodeType="withEffect">
                                  <p:stCondLst>
                                    <p:cond delay="500"/>
                                  </p:stCondLst>
                                  <p:childTnLst>
                                    <p:animMotion origin="layout" path="M 0.25013 1.11111E-6 L 0.60344 -0.09838 " pathEditMode="relative" rAng="0" ptsTypes="AA">
                                      <p:cBhvr>
                                        <p:cTn id="58" dur="2000" fill="hold"/>
                                        <p:tgtEl>
                                          <p:spTgt spid="41"/>
                                        </p:tgtEl>
                                        <p:attrNameLst>
                                          <p:attrName>ppt_x</p:attrName>
                                          <p:attrName>ppt_y</p:attrName>
                                        </p:attrNameLst>
                                      </p:cBhvr>
                                      <p:rCtr x="17665" y="-4931"/>
                                    </p:animMotion>
                                  </p:childTnLst>
                                </p:cTn>
                              </p:par>
                              <p:par>
                                <p:cTn id="59" presetID="10" presetClass="exit" presetSubtype="0" fill="hold" nodeType="withEffect">
                                  <p:stCondLst>
                                    <p:cond delay="2000"/>
                                  </p:stCondLst>
                                  <p:childTnLst>
                                    <p:animEffect transition="out" filter="fade">
                                      <p:cBhvr>
                                        <p:cTn id="60" dur="500"/>
                                        <p:tgtEl>
                                          <p:spTgt spid="41"/>
                                        </p:tgtEl>
                                      </p:cBhvr>
                                    </p:animEffect>
                                    <p:set>
                                      <p:cBhvr>
                                        <p:cTn id="61" dur="1" fill="hold">
                                          <p:stCondLst>
                                            <p:cond delay="499"/>
                                          </p:stCondLst>
                                        </p:cTn>
                                        <p:tgtEl>
                                          <p:spTgt spid="41"/>
                                        </p:tgtEl>
                                        <p:attrNameLst>
                                          <p:attrName>style.visibility</p:attrName>
                                        </p:attrNameLst>
                                      </p:cBhvr>
                                      <p:to>
                                        <p:strVal val="hidden"/>
                                      </p:to>
                                    </p:set>
                                  </p:childTnLst>
                                </p:cTn>
                              </p:par>
                              <p:par>
                                <p:cTn id="62" presetID="63" presetClass="path" presetSubtype="0" accel="50000" decel="50000" fill="hold" nodeType="withEffect">
                                  <p:stCondLst>
                                    <p:cond delay="1100"/>
                                  </p:stCondLst>
                                  <p:childTnLst>
                                    <p:animMotion origin="layout" path="M 0.34115 0.00208 L 0.69245 0.01689 " pathEditMode="relative" rAng="0" ptsTypes="AA">
                                      <p:cBhvr>
                                        <p:cTn id="63" dur="2000" fill="hold"/>
                                        <p:tgtEl>
                                          <p:spTgt spid="46"/>
                                        </p:tgtEl>
                                        <p:attrNameLst>
                                          <p:attrName>ppt_x</p:attrName>
                                          <p:attrName>ppt_y</p:attrName>
                                        </p:attrNameLst>
                                      </p:cBhvr>
                                      <p:rCtr x="17565" y="741"/>
                                    </p:animMotion>
                                  </p:childTnLst>
                                </p:cTn>
                              </p:par>
                              <p:par>
                                <p:cTn id="64" presetID="10" presetClass="exit" presetSubtype="0" fill="hold" nodeType="withEffect">
                                  <p:stCondLst>
                                    <p:cond delay="25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63" presetClass="path" presetSubtype="0" accel="50000" decel="50000" fill="hold" nodeType="withEffect">
                                  <p:stCondLst>
                                    <p:cond delay="2000"/>
                                  </p:stCondLst>
                                  <p:childTnLst>
                                    <p:animMotion origin="layout" path="M 0.28817 0.14931 L 0.62663 0.15347 " pathEditMode="relative" rAng="0" ptsTypes="AA">
                                      <p:cBhvr>
                                        <p:cTn id="68" dur="2000" fill="hold"/>
                                        <p:tgtEl>
                                          <p:spTgt spid="48"/>
                                        </p:tgtEl>
                                        <p:attrNameLst>
                                          <p:attrName>ppt_x</p:attrName>
                                          <p:attrName>ppt_y</p:attrName>
                                        </p:attrNameLst>
                                      </p:cBhvr>
                                      <p:rCtr x="16923" y="208"/>
                                    </p:animMotion>
                                  </p:childTnLst>
                                </p:cTn>
                              </p:par>
                              <p:par>
                                <p:cTn id="69" presetID="10" presetClass="exit" presetSubtype="0" fill="hold" nodeType="withEffect">
                                  <p:stCondLst>
                                    <p:cond delay="3500"/>
                                  </p:stCondLst>
                                  <p:childTnLst>
                                    <p:animEffect transition="out" filter="fade">
                                      <p:cBhvr>
                                        <p:cTn id="70" dur="500"/>
                                        <p:tgtEl>
                                          <p:spTgt spid="48"/>
                                        </p:tgtEl>
                                      </p:cBhvr>
                                    </p:animEffect>
                                    <p:set>
                                      <p:cBhvr>
                                        <p:cTn id="71" dur="1" fill="hold">
                                          <p:stCondLst>
                                            <p:cond delay="499"/>
                                          </p:stCondLst>
                                        </p:cTn>
                                        <p:tgtEl>
                                          <p:spTgt spid="48"/>
                                        </p:tgtEl>
                                        <p:attrNameLst>
                                          <p:attrName>style.visibility</p:attrName>
                                        </p:attrNameLst>
                                      </p:cBhvr>
                                      <p:to>
                                        <p:strVal val="hidden"/>
                                      </p:to>
                                    </p:set>
                                  </p:childTnLst>
                                </p:cTn>
                              </p:par>
                              <p:par>
                                <p:cTn id="72" presetID="63" presetClass="path" presetSubtype="0" accel="50000" decel="50000" fill="hold" nodeType="withEffect">
                                  <p:stCondLst>
                                    <p:cond delay="2800"/>
                                  </p:stCondLst>
                                  <p:childTnLst>
                                    <p:animMotion origin="layout" path="M 0.25013 0.00023 L 0.57305 0.05578 " pathEditMode="relative" rAng="0" ptsTypes="AA">
                                      <p:cBhvr>
                                        <p:cTn id="73" dur="2000" fill="hold"/>
                                        <p:tgtEl>
                                          <p:spTgt spid="52"/>
                                        </p:tgtEl>
                                        <p:attrNameLst>
                                          <p:attrName>ppt_x</p:attrName>
                                          <p:attrName>ppt_y</p:attrName>
                                        </p:attrNameLst>
                                      </p:cBhvr>
                                      <p:rCtr x="16146" y="2778"/>
                                    </p:animMotion>
                                  </p:childTnLst>
                                </p:cTn>
                              </p:par>
                              <p:par>
                                <p:cTn id="74" presetID="10" presetClass="exit" presetSubtype="0" fill="hold" nodeType="withEffect">
                                  <p:stCondLst>
                                    <p:cond delay="4300"/>
                                  </p:stCondLst>
                                  <p:childTnLst>
                                    <p:animEffect transition="out" filter="fade">
                                      <p:cBhvr>
                                        <p:cTn id="75" dur="500"/>
                                        <p:tgtEl>
                                          <p:spTgt spid="52"/>
                                        </p:tgtEl>
                                      </p:cBhvr>
                                    </p:animEffect>
                                    <p:set>
                                      <p:cBhvr>
                                        <p:cTn id="76" dur="1" fill="hold">
                                          <p:stCondLst>
                                            <p:cond delay="499"/>
                                          </p:stCondLst>
                                        </p:cTn>
                                        <p:tgtEl>
                                          <p:spTgt spid="52"/>
                                        </p:tgtEl>
                                        <p:attrNameLst>
                                          <p:attrName>style.visibility</p:attrName>
                                        </p:attrNameLst>
                                      </p:cBhvr>
                                      <p:to>
                                        <p:strVal val="hidden"/>
                                      </p:to>
                                    </p:set>
                                  </p:childTnLst>
                                </p:cTn>
                              </p:par>
                              <p:par>
                                <p:cTn id="77" presetID="63" presetClass="path" presetSubtype="0" accel="50000" decel="50000" fill="hold" nodeType="withEffect">
                                  <p:stCondLst>
                                    <p:cond delay="3500"/>
                                  </p:stCondLst>
                                  <p:childTnLst>
                                    <p:animMotion origin="layout" path="M 0.44531 4.81481E-6 L 0.76224 0.05069 " pathEditMode="relative" rAng="0" ptsTypes="AA">
                                      <p:cBhvr>
                                        <p:cTn id="78" dur="2000" fill="hold"/>
                                        <p:tgtEl>
                                          <p:spTgt spid="53"/>
                                        </p:tgtEl>
                                        <p:attrNameLst>
                                          <p:attrName>ppt_x</p:attrName>
                                          <p:attrName>ppt_y</p:attrName>
                                        </p:attrNameLst>
                                      </p:cBhvr>
                                      <p:rCtr x="15846" y="2523"/>
                                    </p:animMotion>
                                  </p:childTnLst>
                                </p:cTn>
                              </p:par>
                              <p:par>
                                <p:cTn id="79" presetID="10" presetClass="exit" presetSubtype="0" fill="hold" nodeType="withEffect">
                                  <p:stCondLst>
                                    <p:cond delay="5000"/>
                                  </p:stCondLst>
                                  <p:childTnLst>
                                    <p:animEffect transition="out" filter="fade">
                                      <p:cBhvr>
                                        <p:cTn id="80" dur="500"/>
                                        <p:tgtEl>
                                          <p:spTgt spid="53"/>
                                        </p:tgtEl>
                                      </p:cBhvr>
                                    </p:animEffect>
                                    <p:set>
                                      <p:cBhvr>
                                        <p:cTn id="81" dur="1" fill="hold">
                                          <p:stCondLst>
                                            <p:cond delay="499"/>
                                          </p:stCondLst>
                                        </p:cTn>
                                        <p:tgtEl>
                                          <p:spTgt spid="53"/>
                                        </p:tgtEl>
                                        <p:attrNameLst>
                                          <p:attrName>style.visibility</p:attrName>
                                        </p:attrNameLst>
                                      </p:cBhvr>
                                      <p:to>
                                        <p:strVal val="hidden"/>
                                      </p:to>
                                    </p:set>
                                  </p:childTnLst>
                                </p:cTn>
                              </p:par>
                            </p:childTnLst>
                          </p:cTn>
                        </p:par>
                        <p:par>
                          <p:cTn id="82" fill="hold">
                            <p:stCondLst>
                              <p:cond delay="6000"/>
                            </p:stCondLst>
                            <p:childTnLst>
                              <p:par>
                                <p:cTn id="83" presetID="10" presetClass="exit" presetSubtype="0" fill="hold" grpId="1" nodeType="afterEffect">
                                  <p:stCondLst>
                                    <p:cond delay="0"/>
                                  </p:stCondLst>
                                  <p:childTnLst>
                                    <p:animEffect transition="out" filter="fade">
                                      <p:cBhvr>
                                        <p:cTn id="84" dur="500"/>
                                        <p:tgtEl>
                                          <p:spTgt spid="50"/>
                                        </p:tgtEl>
                                      </p:cBhvr>
                                    </p:animEffect>
                                    <p:set>
                                      <p:cBhvr>
                                        <p:cTn id="85"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49" grpId="0" animBg="1"/>
      <p:bldP spid="49" grpId="1"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Modifying our Existing </a:t>
            </a:r>
            <a:br>
              <a:rPr lang="en-US" sz="5400" dirty="0" smtClean="0"/>
            </a:br>
            <a:r>
              <a:rPr lang="en-US" sz="5400" dirty="0" smtClean="0"/>
              <a:t>“Create a </a:t>
            </a:r>
            <a:r>
              <a:rPr lang="en-US" sz="5400" dirty="0" err="1" smtClean="0"/>
              <a:t>FixIt</a:t>
            </a:r>
            <a:r>
              <a:rPr lang="en-US" sz="5400" dirty="0" smtClean="0"/>
              <a:t> Task” Scenario </a:t>
            </a:r>
            <a:br>
              <a:rPr lang="en-US" sz="5400" dirty="0" smtClean="0"/>
            </a:br>
            <a:r>
              <a:rPr lang="en-US" sz="5400" dirty="0" smtClean="0"/>
              <a:t>to Use Queues</a:t>
            </a:r>
            <a:endParaRPr lang="en-US" sz="5400" dirty="0"/>
          </a:p>
        </p:txBody>
      </p:sp>
    </p:spTree>
    <p:extLst>
      <p:ext uri="{BB962C8B-B14F-4D97-AF65-F5344CB8AC3E}">
        <p14:creationId xmlns:p14="http://schemas.microsoft.com/office/powerpoint/2010/main" val="321628982"/>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92439" y="1236345"/>
            <a:ext cx="8353425" cy="4676775"/>
          </a:xfrm>
          <a:prstGeom prst="rect">
            <a:avLst/>
          </a:prstGeom>
        </p:spPr>
      </p:pic>
    </p:spTree>
    <p:extLst>
      <p:ext uri="{BB962C8B-B14F-4D97-AF65-F5344CB8AC3E}">
        <p14:creationId xmlns:p14="http://schemas.microsoft.com/office/powerpoint/2010/main" val="414460331"/>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89124" y="1038225"/>
            <a:ext cx="8410575" cy="4781550"/>
          </a:xfrm>
          <a:prstGeom prst="rect">
            <a:avLst/>
          </a:prstGeom>
        </p:spPr>
      </p:pic>
    </p:spTree>
    <p:extLst>
      <p:ext uri="{BB962C8B-B14F-4D97-AF65-F5344CB8AC3E}">
        <p14:creationId xmlns:p14="http://schemas.microsoft.com/office/powerpoint/2010/main" val="1821981259"/>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9112" y="1467801"/>
            <a:ext cx="10178115" cy="4745108"/>
          </a:xfrm>
          <a:prstGeom prst="rect">
            <a:avLst/>
          </a:prstGeom>
        </p:spPr>
      </p:pic>
      <p:sp>
        <p:nvSpPr>
          <p:cNvPr id="2" name="Title 1"/>
          <p:cNvSpPr>
            <a:spLocks noGrp="1"/>
          </p:cNvSpPr>
          <p:nvPr>
            <p:ph type="title"/>
          </p:nvPr>
        </p:nvSpPr>
        <p:spPr/>
        <p:txBody>
          <a:bodyPr/>
          <a:lstStyle/>
          <a:p>
            <a:r>
              <a:rPr lang="en-US" dirty="0" smtClean="0"/>
              <a:t>Create Action in our Web App (before)</a:t>
            </a:r>
            <a:endParaRPr lang="en-US" dirty="0"/>
          </a:p>
        </p:txBody>
      </p:sp>
      <p:sp>
        <p:nvSpPr>
          <p:cNvPr id="5" name="Rounded Rectangle 4"/>
          <p:cNvSpPr/>
          <p:nvPr/>
        </p:nvSpPr>
        <p:spPr bwMode="auto">
          <a:xfrm>
            <a:off x="1468519" y="4196219"/>
            <a:ext cx="5408270" cy="413359"/>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9096078" y="3181610"/>
            <a:ext cx="2828700" cy="2192056"/>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Before our Controller used the </a:t>
            </a:r>
            <a:r>
              <a:rPr lang="en-US" sz="1800" dirty="0" err="1" smtClean="0">
                <a:ln>
                  <a:solidFill>
                    <a:schemeClr val="tx1">
                      <a:alpha val="0"/>
                    </a:schemeClr>
                  </a:solidFill>
                </a:ln>
                <a:solidFill>
                  <a:schemeClr val="tx1"/>
                </a:solidFill>
                <a:latin typeface="+mj-lt"/>
              </a:rPr>
              <a:t>FixItRepository</a:t>
            </a:r>
            <a:r>
              <a:rPr lang="en-US" sz="1800" dirty="0" smtClean="0">
                <a:ln>
                  <a:solidFill>
                    <a:schemeClr val="tx1">
                      <a:alpha val="0"/>
                    </a:schemeClr>
                  </a:solidFill>
                </a:ln>
                <a:solidFill>
                  <a:schemeClr val="tx1"/>
                </a:solidFill>
                <a:latin typeface="+mj-lt"/>
              </a:rPr>
              <a:t> to update the database with the submitted </a:t>
            </a:r>
            <a:r>
              <a:rPr lang="en-US" sz="1800" dirty="0" err="1" smtClean="0">
                <a:ln>
                  <a:solidFill>
                    <a:schemeClr val="tx1">
                      <a:alpha val="0"/>
                    </a:schemeClr>
                  </a:solidFill>
                </a:ln>
                <a:solidFill>
                  <a:schemeClr val="tx1"/>
                </a:solidFill>
                <a:latin typeface="+mj-lt"/>
              </a:rPr>
              <a:t>FixIt</a:t>
            </a:r>
            <a:r>
              <a:rPr lang="en-US" sz="1800" dirty="0" smtClean="0">
                <a:ln>
                  <a:solidFill>
                    <a:schemeClr val="tx1">
                      <a:alpha val="0"/>
                    </a:schemeClr>
                  </a:solidFill>
                </a:ln>
                <a:solidFill>
                  <a:schemeClr val="tx1"/>
                </a:solidFill>
                <a:latin typeface="+mj-lt"/>
              </a:rPr>
              <a:t>.</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Then we show the success page</a:t>
            </a:r>
          </a:p>
        </p:txBody>
      </p:sp>
    </p:spTree>
    <p:extLst>
      <p:ext uri="{BB962C8B-B14F-4D97-AF65-F5344CB8AC3E}">
        <p14:creationId xmlns:p14="http://schemas.microsoft.com/office/powerpoint/2010/main" val="4057236682"/>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Action in our Web </a:t>
            </a:r>
            <a:r>
              <a:rPr lang="en-US" dirty="0" smtClean="0"/>
              <a:t>App (after)</a:t>
            </a:r>
            <a:endParaRPr lang="en-US" dirty="0"/>
          </a:p>
        </p:txBody>
      </p:sp>
      <p:pic>
        <p:nvPicPr>
          <p:cNvPr id="7" name="Picture 6"/>
          <p:cNvPicPr>
            <a:picLocks noChangeAspect="1"/>
          </p:cNvPicPr>
          <p:nvPr/>
        </p:nvPicPr>
        <p:blipFill>
          <a:blip r:embed="rId3"/>
          <a:stretch>
            <a:fillRect/>
          </a:stretch>
        </p:blipFill>
        <p:spPr>
          <a:xfrm>
            <a:off x="519112" y="1531894"/>
            <a:ext cx="9975448" cy="4693542"/>
          </a:xfrm>
          <a:prstGeom prst="rect">
            <a:avLst/>
          </a:prstGeom>
        </p:spPr>
      </p:pic>
      <p:sp>
        <p:nvSpPr>
          <p:cNvPr id="8" name="Rounded Rectangle 7"/>
          <p:cNvSpPr/>
          <p:nvPr/>
        </p:nvSpPr>
        <p:spPr bwMode="auto">
          <a:xfrm>
            <a:off x="1455992" y="4208745"/>
            <a:ext cx="4744392" cy="413359"/>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9096078" y="3181610"/>
            <a:ext cx="2828700" cy="1916483"/>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Now we post the </a:t>
            </a:r>
            <a:r>
              <a:rPr lang="en-US" sz="1800" dirty="0" err="1" smtClean="0">
                <a:ln>
                  <a:solidFill>
                    <a:schemeClr val="tx1">
                      <a:alpha val="0"/>
                    </a:schemeClr>
                  </a:solidFill>
                </a:ln>
                <a:solidFill>
                  <a:schemeClr val="tx1"/>
                </a:solidFill>
                <a:latin typeface="+mj-lt"/>
              </a:rPr>
              <a:t>FixItTask</a:t>
            </a:r>
            <a:r>
              <a:rPr lang="en-US" sz="1800" dirty="0" smtClean="0">
                <a:ln>
                  <a:solidFill>
                    <a:schemeClr val="tx1">
                      <a:alpha val="0"/>
                    </a:schemeClr>
                  </a:solidFill>
                </a:ln>
                <a:solidFill>
                  <a:schemeClr val="tx1"/>
                </a:solidFill>
                <a:latin typeface="+mj-lt"/>
              </a:rPr>
              <a:t> to a Queue</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a:ln>
                  <a:solidFill>
                    <a:schemeClr val="tx1">
                      <a:alpha val="0"/>
                    </a:schemeClr>
                  </a:solidFill>
                </a:ln>
                <a:solidFill>
                  <a:schemeClr val="tx1"/>
                </a:solidFill>
              </a:rPr>
              <a:t>Then we show the success page</a:t>
            </a:r>
          </a:p>
          <a:p>
            <a:pPr defTabSz="1218346" fontAlgn="base">
              <a:spcBef>
                <a:spcPct val="0"/>
              </a:spcBef>
              <a:spcAft>
                <a:spcPct val="0"/>
              </a:spcAft>
            </a:pPr>
            <a:endParaRPr lang="en-US" sz="1800" dirty="0" smtClean="0">
              <a:ln>
                <a:solidFill>
                  <a:schemeClr val="tx1">
                    <a:alpha val="0"/>
                  </a:schemeClr>
                </a:solidFill>
              </a:ln>
              <a:solidFill>
                <a:schemeClr val="tx1"/>
              </a:solidFill>
              <a:latin typeface="+mj-lt"/>
            </a:endParaRPr>
          </a:p>
        </p:txBody>
      </p:sp>
    </p:spTree>
    <p:extLst>
      <p:ext uri="{BB962C8B-B14F-4D97-AF65-F5344CB8AC3E}">
        <p14:creationId xmlns:p14="http://schemas.microsoft.com/office/powerpoint/2010/main" val="2149177523"/>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SendMessage</a:t>
            </a:r>
            <a:r>
              <a:rPr lang="en-US" dirty="0" smtClean="0"/>
              <a:t> Implementation</a:t>
            </a:r>
            <a:endParaRPr lang="en-US" dirty="0"/>
          </a:p>
        </p:txBody>
      </p:sp>
      <p:pic>
        <p:nvPicPr>
          <p:cNvPr id="4" name="Picture 3"/>
          <p:cNvPicPr>
            <a:picLocks noChangeAspect="1"/>
          </p:cNvPicPr>
          <p:nvPr/>
        </p:nvPicPr>
        <p:blipFill>
          <a:blip r:embed="rId3"/>
          <a:stretch>
            <a:fillRect/>
          </a:stretch>
        </p:blipFill>
        <p:spPr>
          <a:xfrm>
            <a:off x="519111" y="1370524"/>
            <a:ext cx="8963091" cy="4979495"/>
          </a:xfrm>
          <a:prstGeom prst="rect">
            <a:avLst/>
          </a:prstGeom>
        </p:spPr>
      </p:pic>
      <p:sp>
        <p:nvSpPr>
          <p:cNvPr id="5" name="Rectangle 4"/>
          <p:cNvSpPr/>
          <p:nvPr/>
        </p:nvSpPr>
        <p:spPr bwMode="auto">
          <a:xfrm>
            <a:off x="9158708" y="1959245"/>
            <a:ext cx="2659729" cy="389040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Uses JSON.NET to serialize the </a:t>
            </a:r>
            <a:r>
              <a:rPr lang="en-US" sz="1800" dirty="0" err="1" smtClean="0">
                <a:ln>
                  <a:solidFill>
                    <a:schemeClr val="tx1">
                      <a:alpha val="0"/>
                    </a:schemeClr>
                  </a:solidFill>
                </a:ln>
                <a:solidFill>
                  <a:schemeClr val="tx1"/>
                </a:solidFill>
                <a:latin typeface="+mj-lt"/>
              </a:rPr>
              <a:t>FixItTask</a:t>
            </a:r>
            <a:r>
              <a:rPr lang="en-US" sz="1800" dirty="0" smtClean="0">
                <a:ln>
                  <a:solidFill>
                    <a:schemeClr val="tx1">
                      <a:alpha val="0"/>
                    </a:schemeClr>
                  </a:solidFill>
                </a:ln>
                <a:solidFill>
                  <a:schemeClr val="tx1"/>
                </a:solidFill>
                <a:latin typeface="+mj-lt"/>
              </a:rPr>
              <a:t> object to JSON</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Then adds a message with the JSON payload to the “</a:t>
            </a:r>
            <a:r>
              <a:rPr lang="en-US" sz="1800" dirty="0" err="1" smtClean="0">
                <a:ln>
                  <a:solidFill>
                    <a:schemeClr val="tx1">
                      <a:alpha val="0"/>
                    </a:schemeClr>
                  </a:solidFill>
                </a:ln>
                <a:solidFill>
                  <a:schemeClr val="tx1"/>
                </a:solidFill>
                <a:latin typeface="+mj-lt"/>
              </a:rPr>
              <a:t>fixits</a:t>
            </a:r>
            <a:r>
              <a:rPr lang="en-US" sz="1800" dirty="0" smtClean="0">
                <a:ln>
                  <a:solidFill>
                    <a:schemeClr val="tx1">
                      <a:alpha val="0"/>
                    </a:schemeClr>
                  </a:solidFill>
                </a:ln>
                <a:solidFill>
                  <a:schemeClr val="tx1"/>
                </a:solidFill>
                <a:latin typeface="+mj-lt"/>
              </a:rPr>
              <a:t>” queue</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Web App shows “Success” page as soon as the message is persisted into the queue</a:t>
            </a:r>
          </a:p>
        </p:txBody>
      </p:sp>
      <p:sp>
        <p:nvSpPr>
          <p:cNvPr id="6" name="Rounded Rectangle 5"/>
          <p:cNvSpPr/>
          <p:nvPr/>
        </p:nvSpPr>
        <p:spPr bwMode="auto">
          <a:xfrm>
            <a:off x="1443465" y="4434214"/>
            <a:ext cx="6472983" cy="726509"/>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3492403"/>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7281" y="315093"/>
            <a:ext cx="7942306" cy="6238943"/>
          </a:xfrm>
          <a:prstGeom prst="rect">
            <a:avLst/>
          </a:prstGeom>
        </p:spPr>
      </p:pic>
      <p:sp>
        <p:nvSpPr>
          <p:cNvPr id="5" name="Rectangle 4"/>
          <p:cNvSpPr/>
          <p:nvPr/>
        </p:nvSpPr>
        <p:spPr bwMode="auto">
          <a:xfrm>
            <a:off x="8141918" y="300624"/>
            <a:ext cx="3908121" cy="6253412"/>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u="sng" dirty="0" smtClean="0">
                <a:ln>
                  <a:solidFill>
                    <a:schemeClr val="tx1">
                      <a:alpha val="0"/>
                    </a:schemeClr>
                  </a:solidFill>
                </a:ln>
                <a:solidFill>
                  <a:schemeClr val="tx1"/>
                </a:solidFill>
                <a:latin typeface="+mj-lt"/>
              </a:rPr>
              <a:t>Simple Receiver Implementation</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marL="285750" indent="-285750" defTabSz="1218346" fontAlgn="base">
              <a:spcBef>
                <a:spcPct val="0"/>
              </a:spcBef>
              <a:spcAft>
                <a:spcPct val="0"/>
              </a:spcAft>
              <a:buFont typeface="Arial" panose="020B0604020202020204" pitchFamily="34" charset="0"/>
              <a:buChar char="•"/>
            </a:pPr>
            <a:r>
              <a:rPr lang="en-US" sz="1800" dirty="0" smtClean="0">
                <a:ln>
                  <a:solidFill>
                    <a:schemeClr val="tx1">
                      <a:alpha val="0"/>
                    </a:schemeClr>
                  </a:solidFill>
                </a:ln>
                <a:solidFill>
                  <a:schemeClr val="tx1"/>
                </a:solidFill>
                <a:latin typeface="+mj-lt"/>
              </a:rPr>
              <a:t>Loops forever processing messages in the queue</a:t>
            </a:r>
          </a:p>
          <a:p>
            <a:pPr marL="285750" indent="-285750" defTabSz="1218346" fontAlgn="base">
              <a:spcBef>
                <a:spcPct val="0"/>
              </a:spcBef>
              <a:spcAft>
                <a:spcPct val="0"/>
              </a:spcAft>
              <a:buFont typeface="Arial" panose="020B0604020202020204" pitchFamily="34" charset="0"/>
              <a:buChar char="•"/>
            </a:pPr>
            <a:endParaRPr lang="en-US" sz="1800" dirty="0">
              <a:ln>
                <a:solidFill>
                  <a:schemeClr val="tx1">
                    <a:alpha val="0"/>
                  </a:schemeClr>
                </a:solidFill>
              </a:ln>
              <a:solidFill>
                <a:schemeClr val="tx1"/>
              </a:solidFill>
              <a:latin typeface="+mj-lt"/>
            </a:endParaRPr>
          </a:p>
          <a:p>
            <a:pPr marL="285750" indent="-285750" defTabSz="1218346" fontAlgn="base">
              <a:spcBef>
                <a:spcPct val="0"/>
              </a:spcBef>
              <a:spcAft>
                <a:spcPct val="0"/>
              </a:spcAft>
              <a:buFont typeface="Arial" panose="020B0604020202020204" pitchFamily="34" charset="0"/>
              <a:buChar char="•"/>
            </a:pPr>
            <a:r>
              <a:rPr lang="en-US" sz="1800" dirty="0" smtClean="0">
                <a:ln>
                  <a:solidFill>
                    <a:schemeClr val="tx1">
                      <a:alpha val="0"/>
                    </a:schemeClr>
                  </a:solidFill>
                </a:ln>
                <a:solidFill>
                  <a:schemeClr val="tx1"/>
                </a:solidFill>
                <a:latin typeface="+mj-lt"/>
              </a:rPr>
              <a:t>De-serializes messages from JSON to .NET</a:t>
            </a:r>
          </a:p>
          <a:p>
            <a:pPr marL="285750" indent="-285750" defTabSz="1218346" fontAlgn="base">
              <a:spcBef>
                <a:spcPct val="0"/>
              </a:spcBef>
              <a:spcAft>
                <a:spcPct val="0"/>
              </a:spcAft>
              <a:buFont typeface="Arial" panose="020B0604020202020204" pitchFamily="34" charset="0"/>
              <a:buChar char="•"/>
            </a:pPr>
            <a:endParaRPr lang="en-US" sz="1800" dirty="0">
              <a:ln>
                <a:solidFill>
                  <a:schemeClr val="tx1">
                    <a:alpha val="0"/>
                  </a:schemeClr>
                </a:solidFill>
              </a:ln>
              <a:solidFill>
                <a:schemeClr val="tx1"/>
              </a:solidFill>
              <a:latin typeface="+mj-lt"/>
            </a:endParaRPr>
          </a:p>
          <a:p>
            <a:pPr marL="285750" indent="-285750" defTabSz="1218346" fontAlgn="base">
              <a:spcBef>
                <a:spcPct val="0"/>
              </a:spcBef>
              <a:spcAft>
                <a:spcPct val="0"/>
              </a:spcAft>
              <a:buFont typeface="Arial" panose="020B0604020202020204" pitchFamily="34" charset="0"/>
              <a:buChar char="•"/>
            </a:pPr>
            <a:r>
              <a:rPr lang="en-US" sz="1800" dirty="0" smtClean="0">
                <a:ln>
                  <a:solidFill>
                    <a:schemeClr val="tx1">
                      <a:alpha val="0"/>
                    </a:schemeClr>
                  </a:solidFill>
                </a:ln>
                <a:solidFill>
                  <a:schemeClr val="tx1"/>
                </a:solidFill>
                <a:latin typeface="+mj-lt"/>
              </a:rPr>
              <a:t>Saves </a:t>
            </a:r>
            <a:r>
              <a:rPr lang="en-US" sz="1800" dirty="0" err="1" smtClean="0">
                <a:ln>
                  <a:solidFill>
                    <a:schemeClr val="tx1">
                      <a:alpha val="0"/>
                    </a:schemeClr>
                  </a:solidFill>
                </a:ln>
                <a:solidFill>
                  <a:schemeClr val="tx1"/>
                </a:solidFill>
                <a:latin typeface="+mj-lt"/>
              </a:rPr>
              <a:t>FixIt</a:t>
            </a:r>
            <a:r>
              <a:rPr lang="en-US" sz="1800" dirty="0" smtClean="0">
                <a:ln>
                  <a:solidFill>
                    <a:schemeClr val="tx1">
                      <a:alpha val="0"/>
                    </a:schemeClr>
                  </a:solidFill>
                </a:ln>
                <a:solidFill>
                  <a:schemeClr val="tx1"/>
                </a:solidFill>
                <a:latin typeface="+mj-lt"/>
              </a:rPr>
              <a:t> objects in </a:t>
            </a:r>
            <a:r>
              <a:rPr lang="en-US" sz="1800" dirty="0" err="1" smtClean="0">
                <a:ln>
                  <a:solidFill>
                    <a:schemeClr val="tx1">
                      <a:alpha val="0"/>
                    </a:schemeClr>
                  </a:solidFill>
                </a:ln>
                <a:solidFill>
                  <a:schemeClr val="tx1"/>
                </a:solidFill>
                <a:latin typeface="+mj-lt"/>
              </a:rPr>
              <a:t>FixItRepository</a:t>
            </a:r>
            <a:r>
              <a:rPr lang="en-US" sz="1800" dirty="0" smtClean="0">
                <a:ln>
                  <a:solidFill>
                    <a:schemeClr val="tx1">
                      <a:alpha val="0"/>
                    </a:schemeClr>
                  </a:solidFill>
                </a:ln>
                <a:solidFill>
                  <a:schemeClr val="tx1"/>
                </a:solidFill>
                <a:latin typeface="+mj-lt"/>
              </a:rPr>
              <a:t> (same class we previously used in the web app)</a:t>
            </a:r>
          </a:p>
          <a:p>
            <a:pPr marL="285750" indent="-285750" defTabSz="1218346" fontAlgn="base">
              <a:spcBef>
                <a:spcPct val="0"/>
              </a:spcBef>
              <a:spcAft>
                <a:spcPct val="0"/>
              </a:spcAft>
              <a:buFont typeface="Arial" panose="020B0604020202020204" pitchFamily="34" charset="0"/>
              <a:buChar char="•"/>
            </a:pPr>
            <a:endParaRPr lang="en-US" sz="1800" dirty="0">
              <a:ln>
                <a:solidFill>
                  <a:schemeClr val="tx1">
                    <a:alpha val="0"/>
                  </a:schemeClr>
                </a:solidFill>
              </a:ln>
              <a:solidFill>
                <a:schemeClr val="tx1"/>
              </a:solidFill>
              <a:latin typeface="+mj-lt"/>
            </a:endParaRPr>
          </a:p>
          <a:p>
            <a:pPr marL="285750" indent="-285750" defTabSz="1218346" fontAlgn="base">
              <a:spcBef>
                <a:spcPct val="0"/>
              </a:spcBef>
              <a:spcAft>
                <a:spcPct val="0"/>
              </a:spcAft>
              <a:buFont typeface="Arial" panose="020B0604020202020204" pitchFamily="34" charset="0"/>
              <a:buChar char="•"/>
            </a:pPr>
            <a:r>
              <a:rPr lang="en-US" sz="1800" dirty="0" smtClean="0">
                <a:ln>
                  <a:solidFill>
                    <a:schemeClr val="tx1">
                      <a:alpha val="0"/>
                    </a:schemeClr>
                  </a:solidFill>
                </a:ln>
                <a:solidFill>
                  <a:schemeClr val="tx1"/>
                </a:solidFill>
                <a:latin typeface="+mj-lt"/>
              </a:rPr>
              <a:t>More complete implementation would add logic to pause if database was unavailable and handle recovery cleaner</a:t>
            </a:r>
          </a:p>
          <a:p>
            <a:pPr marL="285750" indent="-285750" defTabSz="1218346" fontAlgn="base">
              <a:spcBef>
                <a:spcPct val="0"/>
              </a:spcBef>
              <a:spcAft>
                <a:spcPct val="0"/>
              </a:spcAft>
              <a:buFont typeface="Arial" panose="020B0604020202020204" pitchFamily="34" charset="0"/>
              <a:buChar char="•"/>
            </a:pPr>
            <a:endParaRPr lang="en-US" sz="1800" dirty="0">
              <a:ln>
                <a:solidFill>
                  <a:schemeClr val="tx1">
                    <a:alpha val="0"/>
                  </a:schemeClr>
                </a:solidFill>
              </a:ln>
              <a:solidFill>
                <a:schemeClr val="tx1"/>
              </a:solidFill>
              <a:latin typeface="+mj-lt"/>
            </a:endParaRPr>
          </a:p>
          <a:p>
            <a:pPr marL="285750" indent="-285750" defTabSz="1218346" fontAlgn="base">
              <a:spcBef>
                <a:spcPct val="0"/>
              </a:spcBef>
              <a:spcAft>
                <a:spcPct val="0"/>
              </a:spcAft>
              <a:buFont typeface="Arial" panose="020B0604020202020204" pitchFamily="34" charset="0"/>
              <a:buChar char="•"/>
            </a:pPr>
            <a:r>
              <a:rPr lang="en-US" sz="1800" dirty="0" smtClean="0">
                <a:ln>
                  <a:solidFill>
                    <a:schemeClr val="tx1">
                      <a:alpha val="0"/>
                    </a:schemeClr>
                  </a:solidFill>
                </a:ln>
                <a:solidFill>
                  <a:schemeClr val="tx1"/>
                </a:solidFill>
                <a:latin typeface="+mj-lt"/>
              </a:rPr>
              <a:t>Because the </a:t>
            </a:r>
            <a:r>
              <a:rPr lang="en-US" sz="1800" dirty="0" err="1" smtClean="0">
                <a:ln>
                  <a:solidFill>
                    <a:schemeClr val="tx1">
                      <a:alpha val="0"/>
                    </a:schemeClr>
                  </a:solidFill>
                </a:ln>
                <a:solidFill>
                  <a:schemeClr val="tx1"/>
                </a:solidFill>
                <a:latin typeface="+mj-lt"/>
              </a:rPr>
              <a:t>FixIt</a:t>
            </a:r>
            <a:r>
              <a:rPr lang="en-US" sz="1800" dirty="0" smtClean="0">
                <a:ln>
                  <a:solidFill>
                    <a:schemeClr val="tx1">
                      <a:alpha val="0"/>
                    </a:schemeClr>
                  </a:solidFill>
                </a:ln>
                <a:solidFill>
                  <a:schemeClr val="tx1"/>
                </a:solidFill>
                <a:latin typeface="+mj-lt"/>
              </a:rPr>
              <a:t> is persisted in the queue, we won’t </a:t>
            </a:r>
            <a:r>
              <a:rPr lang="en-US" sz="1800" dirty="0" smtClean="0">
                <a:ln>
                  <a:solidFill>
                    <a:schemeClr val="tx1">
                      <a:alpha val="0"/>
                    </a:schemeClr>
                  </a:solidFill>
                </a:ln>
                <a:solidFill>
                  <a:schemeClr val="tx1"/>
                </a:solidFill>
                <a:latin typeface="+mj-lt"/>
              </a:rPr>
              <a:t>lose </a:t>
            </a:r>
            <a:r>
              <a:rPr lang="en-US" sz="1800" dirty="0" smtClean="0">
                <a:ln>
                  <a:solidFill>
                    <a:schemeClr val="tx1">
                      <a:alpha val="0"/>
                    </a:schemeClr>
                  </a:solidFill>
                </a:ln>
                <a:solidFill>
                  <a:schemeClr val="tx1"/>
                </a:solidFill>
                <a:latin typeface="+mj-lt"/>
              </a:rPr>
              <a:t>it even if the database is down</a:t>
            </a:r>
          </a:p>
          <a:p>
            <a:pPr defTabSz="1218346" fontAlgn="base">
              <a:spcBef>
                <a:spcPct val="0"/>
              </a:spcBef>
              <a:spcAft>
                <a:spcPct val="0"/>
              </a:spcAft>
            </a:pPr>
            <a:endParaRPr lang="en-US" sz="1800" dirty="0" smtClean="0">
              <a:ln>
                <a:solidFill>
                  <a:schemeClr val="tx1">
                    <a:alpha val="0"/>
                  </a:schemeClr>
                </a:solidFill>
              </a:ln>
              <a:solidFill>
                <a:schemeClr val="tx1"/>
              </a:solidFill>
              <a:latin typeface="+mj-lt"/>
            </a:endParaRPr>
          </a:p>
        </p:txBody>
      </p:sp>
      <p:sp>
        <p:nvSpPr>
          <p:cNvPr id="6" name="Rounded Rectangle 5"/>
          <p:cNvSpPr/>
          <p:nvPr/>
        </p:nvSpPr>
        <p:spPr bwMode="auto">
          <a:xfrm>
            <a:off x="478961" y="2579526"/>
            <a:ext cx="2990749" cy="413359"/>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ounded Rectangle 6"/>
          <p:cNvSpPr/>
          <p:nvPr/>
        </p:nvSpPr>
        <p:spPr bwMode="auto">
          <a:xfrm>
            <a:off x="1154964" y="4010417"/>
            <a:ext cx="6723908" cy="473901"/>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1142438" y="4561980"/>
            <a:ext cx="3078834" cy="460957"/>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52745233"/>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smtClean="0"/>
              <a:t>this bring us?</a:t>
            </a:r>
            <a:endParaRPr lang="en-US" dirty="0"/>
          </a:p>
        </p:txBody>
      </p:sp>
      <p:sp>
        <p:nvSpPr>
          <p:cNvPr id="3" name="Text Placeholder 2"/>
          <p:cNvSpPr>
            <a:spLocks noGrp="1"/>
          </p:cNvSpPr>
          <p:nvPr>
            <p:ph type="body" sz="quarter" idx="10"/>
          </p:nvPr>
        </p:nvSpPr>
        <p:spPr>
          <a:xfrm>
            <a:off x="519112" y="1508311"/>
            <a:ext cx="11480822" cy="4575099"/>
          </a:xfrm>
        </p:spPr>
        <p:txBody>
          <a:bodyPr/>
          <a:lstStyle/>
          <a:p>
            <a:r>
              <a:rPr lang="en-US" dirty="0" smtClean="0"/>
              <a:t>Resiliency if our database is ever unavailable</a:t>
            </a:r>
          </a:p>
          <a:p>
            <a:pPr marL="460375" indent="-457200">
              <a:buFont typeface="Arial" panose="020B0604020202020204" pitchFamily="34" charset="0"/>
              <a:buChar char="•"/>
            </a:pPr>
            <a:r>
              <a:rPr lang="en-US" sz="3200" dirty="0" smtClean="0"/>
              <a:t>Our customers can still make </a:t>
            </a:r>
            <a:r>
              <a:rPr lang="en-US" sz="3200" dirty="0" err="1" smtClean="0"/>
              <a:t>FixIt</a:t>
            </a:r>
            <a:r>
              <a:rPr lang="en-US" sz="3200" dirty="0" smtClean="0"/>
              <a:t> requests even if this happens</a:t>
            </a:r>
          </a:p>
          <a:p>
            <a:endParaRPr lang="en-US" sz="2000" dirty="0"/>
          </a:p>
          <a:p>
            <a:r>
              <a:rPr lang="en-US" dirty="0" smtClean="0"/>
              <a:t>Ability to add more backend logic on each </a:t>
            </a:r>
            <a:r>
              <a:rPr lang="en-US" dirty="0" err="1" smtClean="0"/>
              <a:t>FixIt</a:t>
            </a:r>
            <a:r>
              <a:rPr lang="en-US" dirty="0" smtClean="0"/>
              <a:t> request</a:t>
            </a:r>
          </a:p>
          <a:p>
            <a:pPr marL="460375" indent="-457200">
              <a:buFont typeface="Arial" panose="020B0604020202020204" pitchFamily="34" charset="0"/>
              <a:buChar char="•"/>
            </a:pPr>
            <a:r>
              <a:rPr lang="en-US" sz="3200" dirty="0" smtClean="0"/>
              <a:t>No longer gated by what can be done in lifetime of HTTP request</a:t>
            </a:r>
          </a:p>
          <a:p>
            <a:pPr marL="460375" indent="-457200">
              <a:buFont typeface="Arial" panose="020B0604020202020204" pitchFamily="34" charset="0"/>
              <a:buChar char="•"/>
            </a:pPr>
            <a:r>
              <a:rPr lang="en-US" sz="3200" dirty="0" smtClean="0"/>
              <a:t>Examples: workflow routing on who it is assigned to, email/SMS, </a:t>
            </a:r>
            <a:r>
              <a:rPr lang="en-US" sz="3200" dirty="0" err="1" smtClean="0"/>
              <a:t>etc</a:t>
            </a:r>
            <a:endParaRPr lang="en-US" sz="3200" dirty="0" smtClean="0"/>
          </a:p>
          <a:p>
            <a:pPr marL="460375" indent="-457200">
              <a:buFont typeface="Arial" panose="020B0604020202020204" pitchFamily="34" charset="0"/>
              <a:buChar char="•"/>
            </a:pPr>
            <a:r>
              <a:rPr lang="en-US" sz="3200" dirty="0" smtClean="0"/>
              <a:t>Queues can give us resiliency to these additional external services too</a:t>
            </a:r>
          </a:p>
          <a:p>
            <a:endParaRPr lang="en-US" dirty="0"/>
          </a:p>
        </p:txBody>
      </p:sp>
    </p:spTree>
    <p:extLst>
      <p:ext uri="{BB962C8B-B14F-4D97-AF65-F5344CB8AC3E}">
        <p14:creationId xmlns:p14="http://schemas.microsoft.com/office/powerpoint/2010/main" val="1483950899"/>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4039" y="2967"/>
          <a:ext cx="1587" cy="1587"/>
        </p:xfrm>
        <a:graphic>
          <a:graphicData uri="http://schemas.openxmlformats.org/presentationml/2006/ole">
            <mc:AlternateContent xmlns:mc="http://schemas.openxmlformats.org/markup-compatibility/2006">
              <mc:Choice xmlns:v="urn:schemas-microsoft-com:vml" Requires="v">
                <p:oleObj spid="_x0000_s6258"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4039" y="2967"/>
                        <a:ext cx="1587" cy="1587"/>
                      </a:xfrm>
                      <a:prstGeom prst="rect">
                        <a:avLst/>
                      </a:prstGeom>
                    </p:spPr>
                  </p:pic>
                </p:oleObj>
              </mc:Fallback>
            </mc:AlternateContent>
          </a:graphicData>
        </a:graphic>
      </p:graphicFrame>
      <p:grpSp>
        <p:nvGrpSpPr>
          <p:cNvPr id="11" name="Group 10"/>
          <p:cNvGrpSpPr/>
          <p:nvPr/>
        </p:nvGrpSpPr>
        <p:grpSpPr>
          <a:xfrm>
            <a:off x="4706889" y="2140948"/>
            <a:ext cx="2276326" cy="2111320"/>
            <a:chOff x="5058133" y="1786845"/>
            <a:chExt cx="2322576" cy="2154218"/>
          </a:xfrm>
          <a:solidFill>
            <a:schemeClr val="accent4"/>
          </a:solidFill>
        </p:grpSpPr>
        <p:sp>
          <p:nvSpPr>
            <p:cNvPr id="17" name="Rectangle 16"/>
            <p:cNvSpPr/>
            <p:nvPr>
              <p:custDataLst>
                <p:tags r:id="rId13"/>
              </p:custDataLst>
            </p:nvPr>
          </p:nvSpPr>
          <p:spPr bwMode="auto">
            <a:xfrm>
              <a:off x="5058133" y="1786845"/>
              <a:ext cx="2322576" cy="565178"/>
            </a:xfrm>
            <a:prstGeom prst="rect">
              <a:avLst/>
            </a:prstGeom>
            <a:grp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dirty="0" smtClean="0">
                  <a:ln>
                    <a:solidFill>
                      <a:schemeClr val="tx1">
                        <a:alpha val="0"/>
                      </a:schemeClr>
                    </a:solidFill>
                  </a:ln>
                  <a:solidFill>
                    <a:schemeClr val="tx1"/>
                  </a:solidFill>
                  <a:latin typeface="+mj-lt"/>
                </a:rPr>
                <a:t>Storage</a:t>
              </a:r>
              <a:endParaRPr lang="en-US" sz="2744" dirty="0">
                <a:ln>
                  <a:solidFill>
                    <a:schemeClr val="tx1">
                      <a:alpha val="0"/>
                    </a:schemeClr>
                  </a:solidFill>
                </a:ln>
                <a:solidFill>
                  <a:schemeClr val="tx1"/>
                </a:solidFill>
                <a:latin typeface="+mj-lt"/>
              </a:endParaRPr>
            </a:p>
          </p:txBody>
        </p:sp>
        <p:sp>
          <p:nvSpPr>
            <p:cNvPr id="18" name="Rectangle 17"/>
            <p:cNvSpPr/>
            <p:nvPr>
              <p:custDataLst>
                <p:tags r:id="rId14"/>
              </p:custDataLst>
            </p:nvPr>
          </p:nvSpPr>
          <p:spPr bwMode="auto">
            <a:xfrm>
              <a:off x="5058133" y="2508890"/>
              <a:ext cx="2322576" cy="1432173"/>
            </a:xfrm>
            <a:prstGeom prst="rect">
              <a:avLst/>
            </a:prstGeom>
            <a:grp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tx1"/>
                  </a:solidFill>
                  <a:latin typeface="+mj-lt"/>
                </a:rPr>
                <a:t>99.9% </a:t>
              </a:r>
              <a:endParaRPr lang="en-US" sz="4704" dirty="0">
                <a:ln>
                  <a:solidFill>
                    <a:schemeClr val="tx1">
                      <a:alpha val="0"/>
                    </a:schemeClr>
                  </a:solidFill>
                </a:ln>
                <a:solidFill>
                  <a:schemeClr val="tx1"/>
                </a:solidFill>
                <a:latin typeface="+mj-lt"/>
              </a:endParaRPr>
            </a:p>
            <a:p>
              <a:pPr algn="ctr" defTabSz="685563"/>
              <a:r>
                <a:rPr lang="en-US" sz="2352" dirty="0">
                  <a:ln>
                    <a:solidFill>
                      <a:schemeClr val="tx1">
                        <a:alpha val="0"/>
                      </a:schemeClr>
                    </a:solidFill>
                  </a:ln>
                  <a:solidFill>
                    <a:schemeClr val="tx1"/>
                  </a:solidFill>
                </a:rPr>
                <a:t>SLA</a:t>
              </a:r>
            </a:p>
          </p:txBody>
        </p:sp>
      </p:grpSp>
      <p:sp>
        <p:nvSpPr>
          <p:cNvPr id="20" name="Rectangle 19"/>
          <p:cNvSpPr/>
          <p:nvPr>
            <p:custDataLst>
              <p:tags r:id="rId3"/>
            </p:custDataLst>
          </p:nvPr>
        </p:nvSpPr>
        <p:spPr bwMode="auto">
          <a:xfrm>
            <a:off x="2362770" y="2140950"/>
            <a:ext cx="2276326" cy="553923"/>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dirty="0" smtClean="0">
                <a:ln>
                  <a:solidFill>
                    <a:schemeClr val="tx1">
                      <a:alpha val="0"/>
                    </a:schemeClr>
                  </a:solidFill>
                </a:ln>
                <a:solidFill>
                  <a:schemeClr val="tx1"/>
                </a:solidFill>
                <a:latin typeface="+mj-lt"/>
              </a:rPr>
              <a:t>Compute</a:t>
            </a:r>
            <a:endParaRPr lang="en-GB" dirty="0">
              <a:ln>
                <a:solidFill>
                  <a:schemeClr val="tx1">
                    <a:alpha val="0"/>
                  </a:schemeClr>
                </a:solidFill>
              </a:ln>
              <a:solidFill>
                <a:schemeClr val="accent2"/>
              </a:solidFill>
              <a:latin typeface="+mj-lt"/>
            </a:endParaRPr>
          </a:p>
        </p:txBody>
      </p:sp>
      <p:sp>
        <p:nvSpPr>
          <p:cNvPr id="21" name="Rectangle 20"/>
          <p:cNvSpPr/>
          <p:nvPr>
            <p:custDataLst>
              <p:tags r:id="rId4"/>
            </p:custDataLst>
          </p:nvPr>
        </p:nvSpPr>
        <p:spPr bwMode="auto">
          <a:xfrm>
            <a:off x="2362769" y="2841628"/>
            <a:ext cx="2276326" cy="1403654"/>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tx1"/>
                </a:solidFill>
                <a:latin typeface="+mj-lt"/>
              </a:rPr>
              <a:t>99.95% </a:t>
            </a:r>
            <a:endParaRPr lang="en-US" sz="4704" dirty="0">
              <a:ln>
                <a:solidFill>
                  <a:schemeClr val="tx1">
                    <a:alpha val="0"/>
                  </a:schemeClr>
                </a:solidFill>
              </a:ln>
              <a:solidFill>
                <a:schemeClr val="tx1"/>
              </a:solidFill>
              <a:latin typeface="+mj-lt"/>
            </a:endParaRPr>
          </a:p>
          <a:p>
            <a:pPr algn="ctr" defTabSz="685563"/>
            <a:r>
              <a:rPr lang="en-US" sz="2352" dirty="0">
                <a:ln>
                  <a:solidFill>
                    <a:schemeClr val="tx1">
                      <a:alpha val="0"/>
                    </a:schemeClr>
                  </a:solidFill>
                </a:ln>
                <a:solidFill>
                  <a:schemeClr val="tx1"/>
                </a:solidFill>
              </a:rPr>
              <a:t>SLA</a:t>
            </a:r>
          </a:p>
        </p:txBody>
      </p:sp>
      <p:grpSp>
        <p:nvGrpSpPr>
          <p:cNvPr id="12" name="Group 11"/>
          <p:cNvGrpSpPr/>
          <p:nvPr/>
        </p:nvGrpSpPr>
        <p:grpSpPr>
          <a:xfrm>
            <a:off x="7051009" y="2140950"/>
            <a:ext cx="2276326" cy="2111318"/>
            <a:chOff x="7449880" y="1786847"/>
            <a:chExt cx="2322576" cy="2154216"/>
          </a:xfrm>
        </p:grpSpPr>
        <p:sp>
          <p:nvSpPr>
            <p:cNvPr id="23" name="Rectangle 22"/>
            <p:cNvSpPr/>
            <p:nvPr>
              <p:custDataLst>
                <p:tags r:id="rId11"/>
              </p:custDataLst>
            </p:nvPr>
          </p:nvSpPr>
          <p:spPr bwMode="auto">
            <a:xfrm>
              <a:off x="7449880" y="1786847"/>
              <a:ext cx="2322576" cy="565178"/>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dirty="0" smtClean="0">
                  <a:ln>
                    <a:solidFill>
                      <a:schemeClr val="tx1">
                        <a:alpha val="0"/>
                      </a:schemeClr>
                    </a:solidFill>
                  </a:ln>
                  <a:solidFill>
                    <a:schemeClr val="tx1"/>
                  </a:solidFill>
                  <a:latin typeface="+mj-lt"/>
                </a:rPr>
                <a:t>SQL Database</a:t>
              </a:r>
              <a:endParaRPr lang="en-US" dirty="0">
                <a:ln>
                  <a:solidFill>
                    <a:schemeClr val="tx1">
                      <a:alpha val="0"/>
                    </a:schemeClr>
                  </a:solidFill>
                </a:ln>
                <a:solidFill>
                  <a:schemeClr val="tx1"/>
                </a:solidFill>
                <a:latin typeface="+mj-lt"/>
              </a:endParaRPr>
            </a:p>
          </p:txBody>
        </p:sp>
        <p:sp>
          <p:nvSpPr>
            <p:cNvPr id="24" name="Rectangle 23"/>
            <p:cNvSpPr/>
            <p:nvPr>
              <p:custDataLst>
                <p:tags r:id="rId12"/>
              </p:custDataLst>
            </p:nvPr>
          </p:nvSpPr>
          <p:spPr bwMode="auto">
            <a:xfrm>
              <a:off x="7449880" y="2508890"/>
              <a:ext cx="2322576" cy="1432173"/>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a:ln>
                    <a:solidFill>
                      <a:schemeClr val="tx1">
                        <a:alpha val="0"/>
                      </a:schemeClr>
                    </a:solidFill>
                  </a:ln>
                  <a:solidFill>
                    <a:schemeClr val="tx1"/>
                  </a:solidFill>
                  <a:latin typeface="+mj-lt"/>
                </a:rPr>
                <a:t>99.9% </a:t>
              </a:r>
            </a:p>
            <a:p>
              <a:pPr algn="ctr" defTabSz="685563"/>
              <a:r>
                <a:rPr lang="en-US" sz="2352" dirty="0">
                  <a:ln>
                    <a:solidFill>
                      <a:schemeClr val="tx1">
                        <a:alpha val="0"/>
                      </a:schemeClr>
                    </a:solidFill>
                  </a:ln>
                  <a:solidFill>
                    <a:schemeClr val="tx1"/>
                  </a:solidFill>
                </a:rPr>
                <a:t>SLA</a:t>
              </a:r>
            </a:p>
          </p:txBody>
        </p:sp>
      </p:grpSp>
      <p:grpSp>
        <p:nvGrpSpPr>
          <p:cNvPr id="38" name="Group 37"/>
          <p:cNvGrpSpPr/>
          <p:nvPr/>
        </p:nvGrpSpPr>
        <p:grpSpPr>
          <a:xfrm>
            <a:off x="9545253" y="2140948"/>
            <a:ext cx="2276326" cy="2055376"/>
            <a:chOff x="5154177" y="3692335"/>
            <a:chExt cx="1991259" cy="2056203"/>
          </a:xfrm>
        </p:grpSpPr>
        <p:grpSp>
          <p:nvGrpSpPr>
            <p:cNvPr id="34" name="Group 33"/>
            <p:cNvGrpSpPr/>
            <p:nvPr/>
          </p:nvGrpSpPr>
          <p:grpSpPr>
            <a:xfrm>
              <a:off x="5154177" y="3692335"/>
              <a:ext cx="1991259" cy="2056203"/>
              <a:chOff x="4212771" y="694763"/>
              <a:chExt cx="3600000" cy="2298900"/>
            </a:xfrm>
          </p:grpSpPr>
          <p:sp>
            <p:nvSpPr>
              <p:cNvPr id="35" name="Rectangle 34"/>
              <p:cNvSpPr/>
              <p:nvPr>
                <p:custDataLst>
                  <p:tags r:id="rId9"/>
                </p:custDataLst>
              </p:nvPr>
            </p:nvSpPr>
            <p:spPr bwMode="auto">
              <a:xfrm>
                <a:off x="4212771" y="694763"/>
                <a:ext cx="3600000" cy="678791"/>
              </a:xfrm>
              <a:prstGeom prst="rect">
                <a:avLst/>
              </a:prstGeom>
              <a:solidFill>
                <a:schemeClr val="accent2"/>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sz="2744" dirty="0">
                    <a:ln>
                      <a:solidFill>
                        <a:schemeClr val="tx1">
                          <a:alpha val="0"/>
                        </a:schemeClr>
                      </a:solidFill>
                    </a:ln>
                    <a:solidFill>
                      <a:schemeClr val="tx1"/>
                    </a:solidFill>
                    <a:latin typeface="+mj-lt"/>
                  </a:rPr>
                  <a:t>Composite</a:t>
                </a:r>
                <a:endParaRPr lang="en-US" sz="2744" dirty="0">
                  <a:ln>
                    <a:solidFill>
                      <a:schemeClr val="tx1">
                        <a:alpha val="0"/>
                      </a:schemeClr>
                    </a:solidFill>
                  </a:ln>
                  <a:solidFill>
                    <a:schemeClr val="tx1"/>
                  </a:solidFill>
                  <a:latin typeface="+mj-lt"/>
                </a:endParaRPr>
              </a:p>
            </p:txBody>
          </p:sp>
          <p:sp>
            <p:nvSpPr>
              <p:cNvPr id="36" name="Rectangle 35"/>
              <p:cNvSpPr/>
              <p:nvPr>
                <p:custDataLst>
                  <p:tags r:id="rId10"/>
                </p:custDataLst>
              </p:nvPr>
            </p:nvSpPr>
            <p:spPr bwMode="auto">
              <a:xfrm>
                <a:off x="4212771" y="1423701"/>
                <a:ext cx="3600000" cy="1569962"/>
              </a:xfrm>
              <a:prstGeom prst="rect">
                <a:avLst/>
              </a:prstGeom>
              <a:solidFill>
                <a:schemeClr val="accent6">
                  <a:lumMod val="75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bg1"/>
                    </a:solidFill>
                    <a:latin typeface="+mj-lt"/>
                  </a:rPr>
                  <a:t>99.75%</a:t>
                </a:r>
                <a:endParaRPr lang="en-US" sz="4704" dirty="0">
                  <a:ln>
                    <a:solidFill>
                      <a:schemeClr val="tx1">
                        <a:alpha val="0"/>
                      </a:schemeClr>
                    </a:solidFill>
                  </a:ln>
                  <a:solidFill>
                    <a:schemeClr val="bg1"/>
                  </a:solidFill>
                  <a:latin typeface="+mj-lt"/>
                </a:endParaRPr>
              </a:p>
              <a:p>
                <a:pPr algn="ctr" defTabSz="685563"/>
                <a:r>
                  <a:rPr lang="en-US" sz="2352" dirty="0">
                    <a:ln>
                      <a:solidFill>
                        <a:schemeClr val="tx1">
                          <a:alpha val="0"/>
                        </a:schemeClr>
                      </a:solidFill>
                    </a:ln>
                    <a:solidFill>
                      <a:schemeClr val="bg1"/>
                    </a:solidFill>
                  </a:rPr>
                  <a:t>SLA</a:t>
                </a:r>
              </a:p>
            </p:txBody>
          </p:sp>
        </p:grpSp>
        <p:sp>
          <p:nvSpPr>
            <p:cNvPr id="37" name="TextBox 36"/>
            <p:cNvSpPr txBox="1"/>
            <p:nvPr/>
          </p:nvSpPr>
          <p:spPr>
            <a:xfrm>
              <a:off x="6969475" y="4406118"/>
              <a:ext cx="57" cy="369353"/>
            </a:xfrm>
            <a:prstGeom prst="rect">
              <a:avLst/>
            </a:prstGeom>
            <a:noFill/>
          </p:spPr>
          <p:txBody>
            <a:bodyPr wrap="none" lIns="0" tIns="0" rIns="0" bIns="0" rtlCol="0">
              <a:spAutoFit/>
            </a:bodyPr>
            <a:lstStyle/>
            <a:p>
              <a:endParaRPr lang="en-US" sz="2399" spc="-70" dirty="0">
                <a:ln>
                  <a:solidFill>
                    <a:schemeClr val="tx1">
                      <a:alpha val="0"/>
                    </a:schemeClr>
                  </a:solidFill>
                </a:ln>
              </a:endParaRPr>
            </a:p>
          </p:txBody>
        </p:sp>
      </p:grpSp>
      <p:sp>
        <p:nvSpPr>
          <p:cNvPr id="7" name="Title 6"/>
          <p:cNvSpPr>
            <a:spLocks noGrp="1"/>
          </p:cNvSpPr>
          <p:nvPr>
            <p:ph type="title"/>
          </p:nvPr>
        </p:nvSpPr>
        <p:spPr>
          <a:xfrm>
            <a:off x="419294" y="297297"/>
            <a:ext cx="11652805" cy="1495794"/>
          </a:xfrm>
        </p:spPr>
        <p:txBody>
          <a:bodyPr/>
          <a:lstStyle/>
          <a:p>
            <a:r>
              <a:rPr lang="en-US" dirty="0" smtClean="0"/>
              <a:t>What is our composite SLA now for the “Create </a:t>
            </a:r>
            <a:r>
              <a:rPr lang="en-US" dirty="0" err="1" smtClean="0"/>
              <a:t>FixIt</a:t>
            </a:r>
            <a:r>
              <a:rPr lang="en-US" dirty="0" smtClean="0"/>
              <a:t> Request” scenario?</a:t>
            </a:r>
            <a:endParaRPr lang="en-US" dirty="0"/>
          </a:p>
        </p:txBody>
      </p:sp>
      <p:sp>
        <p:nvSpPr>
          <p:cNvPr id="2" name="TextBox 1"/>
          <p:cNvSpPr txBox="1"/>
          <p:nvPr/>
        </p:nvSpPr>
        <p:spPr>
          <a:xfrm>
            <a:off x="313151" y="3214410"/>
            <a:ext cx="182364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Previously</a:t>
            </a:r>
            <a:endParaRPr lang="en-US" sz="3200" dirty="0">
              <a:solidFill>
                <a:schemeClr val="bg1"/>
              </a:solidFill>
            </a:endParaRPr>
          </a:p>
        </p:txBody>
      </p:sp>
      <p:grpSp>
        <p:nvGrpSpPr>
          <p:cNvPr id="43" name="Group 42"/>
          <p:cNvGrpSpPr/>
          <p:nvPr/>
        </p:nvGrpSpPr>
        <p:grpSpPr>
          <a:xfrm>
            <a:off x="9545253" y="4440877"/>
            <a:ext cx="2276326" cy="2055376"/>
            <a:chOff x="5154177" y="3692335"/>
            <a:chExt cx="1991259" cy="2056203"/>
          </a:xfrm>
        </p:grpSpPr>
        <p:grpSp>
          <p:nvGrpSpPr>
            <p:cNvPr id="44" name="Group 43"/>
            <p:cNvGrpSpPr/>
            <p:nvPr/>
          </p:nvGrpSpPr>
          <p:grpSpPr>
            <a:xfrm>
              <a:off x="5154177" y="3692335"/>
              <a:ext cx="1991259" cy="2056203"/>
              <a:chOff x="4212771" y="694763"/>
              <a:chExt cx="3600000" cy="2298900"/>
            </a:xfrm>
          </p:grpSpPr>
          <p:sp>
            <p:nvSpPr>
              <p:cNvPr id="46" name="Rectangle 45"/>
              <p:cNvSpPr/>
              <p:nvPr>
                <p:custDataLst>
                  <p:tags r:id="rId7"/>
                </p:custDataLst>
              </p:nvPr>
            </p:nvSpPr>
            <p:spPr bwMode="auto">
              <a:xfrm>
                <a:off x="4212771" y="694763"/>
                <a:ext cx="3600000" cy="678791"/>
              </a:xfrm>
              <a:prstGeom prst="rect">
                <a:avLst/>
              </a:prstGeom>
              <a:solidFill>
                <a:schemeClr val="accent2"/>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sz="2744" dirty="0">
                    <a:ln>
                      <a:solidFill>
                        <a:schemeClr val="tx1">
                          <a:alpha val="0"/>
                        </a:schemeClr>
                      </a:solidFill>
                    </a:ln>
                    <a:solidFill>
                      <a:schemeClr val="tx1"/>
                    </a:solidFill>
                    <a:latin typeface="+mj-lt"/>
                  </a:rPr>
                  <a:t>Composite</a:t>
                </a:r>
                <a:endParaRPr lang="en-US" sz="2744" dirty="0">
                  <a:ln>
                    <a:solidFill>
                      <a:schemeClr val="tx1">
                        <a:alpha val="0"/>
                      </a:schemeClr>
                    </a:solidFill>
                  </a:ln>
                  <a:solidFill>
                    <a:schemeClr val="tx1"/>
                  </a:solidFill>
                  <a:latin typeface="+mj-lt"/>
                </a:endParaRPr>
              </a:p>
            </p:txBody>
          </p:sp>
          <p:sp>
            <p:nvSpPr>
              <p:cNvPr id="47" name="Rectangle 46"/>
              <p:cNvSpPr/>
              <p:nvPr>
                <p:custDataLst>
                  <p:tags r:id="rId8"/>
                </p:custDataLst>
              </p:nvPr>
            </p:nvSpPr>
            <p:spPr bwMode="auto">
              <a:xfrm>
                <a:off x="4212771" y="1423701"/>
                <a:ext cx="3600000" cy="1569962"/>
              </a:xfrm>
              <a:prstGeom prst="rect">
                <a:avLst/>
              </a:prstGeom>
              <a:solidFill>
                <a:schemeClr val="accent6">
                  <a:lumMod val="75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bg1"/>
                    </a:solidFill>
                    <a:latin typeface="+mj-lt"/>
                  </a:rPr>
                  <a:t>99.85%</a:t>
                </a:r>
                <a:endParaRPr lang="en-US" sz="4704" dirty="0">
                  <a:ln>
                    <a:solidFill>
                      <a:schemeClr val="tx1">
                        <a:alpha val="0"/>
                      </a:schemeClr>
                    </a:solidFill>
                  </a:ln>
                  <a:solidFill>
                    <a:schemeClr val="bg1"/>
                  </a:solidFill>
                  <a:latin typeface="+mj-lt"/>
                </a:endParaRPr>
              </a:p>
              <a:p>
                <a:pPr algn="ctr" defTabSz="685563"/>
                <a:r>
                  <a:rPr lang="en-US" sz="2352" dirty="0">
                    <a:ln>
                      <a:solidFill>
                        <a:schemeClr val="tx1">
                          <a:alpha val="0"/>
                        </a:schemeClr>
                      </a:solidFill>
                    </a:ln>
                    <a:solidFill>
                      <a:schemeClr val="bg1"/>
                    </a:solidFill>
                  </a:rPr>
                  <a:t>SLA</a:t>
                </a:r>
              </a:p>
            </p:txBody>
          </p:sp>
        </p:grpSp>
        <p:sp>
          <p:nvSpPr>
            <p:cNvPr id="45" name="TextBox 44"/>
            <p:cNvSpPr txBox="1"/>
            <p:nvPr/>
          </p:nvSpPr>
          <p:spPr>
            <a:xfrm>
              <a:off x="6969475" y="4406118"/>
              <a:ext cx="57" cy="369353"/>
            </a:xfrm>
            <a:prstGeom prst="rect">
              <a:avLst/>
            </a:prstGeom>
            <a:noFill/>
          </p:spPr>
          <p:txBody>
            <a:bodyPr wrap="none" lIns="0" tIns="0" rIns="0" bIns="0" rtlCol="0">
              <a:spAutoFit/>
            </a:bodyPr>
            <a:lstStyle/>
            <a:p>
              <a:endParaRPr lang="en-US" sz="2399" spc="-70" dirty="0">
                <a:ln>
                  <a:solidFill>
                    <a:schemeClr val="tx1">
                      <a:alpha val="0"/>
                    </a:schemeClr>
                  </a:solidFill>
                </a:ln>
              </a:endParaRPr>
            </a:p>
          </p:txBody>
        </p:sp>
      </p:grpSp>
      <p:grpSp>
        <p:nvGrpSpPr>
          <p:cNvPr id="4" name="Group 3"/>
          <p:cNvGrpSpPr/>
          <p:nvPr/>
        </p:nvGrpSpPr>
        <p:grpSpPr>
          <a:xfrm>
            <a:off x="659359" y="4840933"/>
            <a:ext cx="6323856" cy="1410639"/>
            <a:chOff x="659359" y="4840933"/>
            <a:chExt cx="6323856" cy="1410639"/>
          </a:xfrm>
        </p:grpSpPr>
        <p:sp>
          <p:nvSpPr>
            <p:cNvPr id="27" name="Rectangle 26"/>
            <p:cNvSpPr/>
            <p:nvPr>
              <p:custDataLst>
                <p:tags r:id="rId5"/>
              </p:custDataLst>
            </p:nvPr>
          </p:nvSpPr>
          <p:spPr bwMode="auto">
            <a:xfrm>
              <a:off x="4706889" y="4847919"/>
              <a:ext cx="2276326" cy="1403653"/>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tx1"/>
                  </a:solidFill>
                  <a:latin typeface="+mj-lt"/>
                </a:rPr>
                <a:t>99.9% </a:t>
              </a:r>
              <a:endParaRPr lang="en-US" sz="4704" dirty="0">
                <a:ln>
                  <a:solidFill>
                    <a:schemeClr val="tx1">
                      <a:alpha val="0"/>
                    </a:schemeClr>
                  </a:solidFill>
                </a:ln>
                <a:solidFill>
                  <a:schemeClr val="tx1"/>
                </a:solidFill>
                <a:latin typeface="+mj-lt"/>
              </a:endParaRPr>
            </a:p>
            <a:p>
              <a:pPr algn="ctr" defTabSz="685563"/>
              <a:r>
                <a:rPr lang="en-US" sz="2352" dirty="0">
                  <a:ln>
                    <a:solidFill>
                      <a:schemeClr val="tx1">
                        <a:alpha val="0"/>
                      </a:schemeClr>
                    </a:solidFill>
                  </a:ln>
                  <a:solidFill>
                    <a:schemeClr val="tx1"/>
                  </a:solidFill>
                </a:rPr>
                <a:t>SLA</a:t>
              </a:r>
            </a:p>
          </p:txBody>
        </p:sp>
        <p:sp>
          <p:nvSpPr>
            <p:cNvPr id="39" name="Rectangle 38"/>
            <p:cNvSpPr/>
            <p:nvPr>
              <p:custDataLst>
                <p:tags r:id="rId6"/>
              </p:custDataLst>
            </p:nvPr>
          </p:nvSpPr>
          <p:spPr bwMode="auto">
            <a:xfrm>
              <a:off x="2362769" y="4840933"/>
              <a:ext cx="2276326" cy="1403654"/>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tx1"/>
                  </a:solidFill>
                  <a:latin typeface="+mj-lt"/>
                </a:rPr>
                <a:t>99.95% </a:t>
              </a:r>
              <a:endParaRPr lang="en-US" sz="4704" dirty="0">
                <a:ln>
                  <a:solidFill>
                    <a:schemeClr val="tx1">
                      <a:alpha val="0"/>
                    </a:schemeClr>
                  </a:solidFill>
                </a:ln>
                <a:solidFill>
                  <a:schemeClr val="tx1"/>
                </a:solidFill>
                <a:latin typeface="+mj-lt"/>
              </a:endParaRPr>
            </a:p>
            <a:p>
              <a:pPr algn="ctr" defTabSz="685563"/>
              <a:r>
                <a:rPr lang="en-US" sz="2352" dirty="0">
                  <a:ln>
                    <a:solidFill>
                      <a:schemeClr val="tx1">
                        <a:alpha val="0"/>
                      </a:schemeClr>
                    </a:solidFill>
                  </a:ln>
                  <a:solidFill>
                    <a:schemeClr val="tx1"/>
                  </a:solidFill>
                </a:rPr>
                <a:t>SLA</a:t>
              </a:r>
            </a:p>
          </p:txBody>
        </p:sp>
        <p:sp>
          <p:nvSpPr>
            <p:cNvPr id="48" name="TextBox 47"/>
            <p:cNvSpPr txBox="1"/>
            <p:nvPr/>
          </p:nvSpPr>
          <p:spPr>
            <a:xfrm>
              <a:off x="659359" y="5222953"/>
              <a:ext cx="84478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Now</a:t>
              </a:r>
              <a:endParaRPr lang="en-US" sz="3200" dirty="0">
                <a:solidFill>
                  <a:schemeClr val="bg1"/>
                </a:solidFill>
              </a:endParaRPr>
            </a:p>
          </p:txBody>
        </p:sp>
      </p:grpSp>
    </p:spTree>
    <p:extLst>
      <p:ext uri="{BB962C8B-B14F-4D97-AF65-F5344CB8AC3E}">
        <p14:creationId xmlns:p14="http://schemas.microsoft.com/office/powerpoint/2010/main" val="119191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smtClean="0"/>
              <a:t>Source Control</a:t>
            </a:r>
            <a:endParaRPr lang="en-US" dirty="0"/>
          </a:p>
        </p:txBody>
      </p:sp>
      <p:sp>
        <p:nvSpPr>
          <p:cNvPr id="2" name="Text Placeholder 1"/>
          <p:cNvSpPr>
            <a:spLocks noGrp="1"/>
          </p:cNvSpPr>
          <p:nvPr>
            <p:ph type="body" sz="quarter" idx="10"/>
          </p:nvPr>
        </p:nvSpPr>
        <p:spPr>
          <a:xfrm>
            <a:off x="519112" y="1451631"/>
            <a:ext cx="11436668" cy="3767185"/>
          </a:xfrm>
        </p:spPr>
        <p:txBody>
          <a:bodyPr/>
          <a:lstStyle/>
          <a:p>
            <a:pPr marL="574675" indent="-571500">
              <a:buFont typeface="Arial" panose="020B0604020202020204" pitchFamily="34" charset="0"/>
              <a:buChar char="•"/>
            </a:pPr>
            <a:r>
              <a:rPr lang="en-US" sz="3600" dirty="0" smtClean="0">
                <a:sym typeface="Wingdings" panose="05000000000000000000" pitchFamily="2" charset="2"/>
              </a:rPr>
              <a:t>Use it! </a:t>
            </a:r>
          </a:p>
          <a:p>
            <a:pPr marL="574675" indent="-571500">
              <a:buFont typeface="Arial" panose="020B0604020202020204" pitchFamily="34" charset="0"/>
              <a:buChar char="•"/>
            </a:pPr>
            <a:endParaRPr lang="en-US" sz="1400" dirty="0">
              <a:sym typeface="Wingdings" panose="05000000000000000000" pitchFamily="2" charset="2"/>
            </a:endParaRPr>
          </a:p>
          <a:p>
            <a:pPr marL="574675" indent="-571500">
              <a:buFont typeface="Arial" panose="020B0604020202020204" pitchFamily="34" charset="0"/>
              <a:buChar char="•"/>
            </a:pPr>
            <a:r>
              <a:rPr lang="en-US" sz="3600" dirty="0" smtClean="0">
                <a:sym typeface="Wingdings" panose="05000000000000000000" pitchFamily="2" charset="2"/>
              </a:rPr>
              <a:t>Treat automation scripts as source code and version it together with your application code</a:t>
            </a:r>
          </a:p>
          <a:p>
            <a:pPr marL="574675" indent="-571500">
              <a:buFont typeface="Arial" panose="020B0604020202020204" pitchFamily="34" charset="0"/>
              <a:buChar char="•"/>
            </a:pPr>
            <a:endParaRPr lang="en-US" sz="1400" dirty="0" smtClean="0">
              <a:sym typeface="Wingdings" panose="05000000000000000000" pitchFamily="2" charset="2"/>
            </a:endParaRPr>
          </a:p>
          <a:p>
            <a:pPr marL="574675" indent="-571500">
              <a:buFont typeface="Arial" panose="020B0604020202020204" pitchFamily="34" charset="0"/>
              <a:buChar char="•"/>
            </a:pPr>
            <a:r>
              <a:rPr lang="en-US" sz="3600" dirty="0" smtClean="0">
                <a:sym typeface="Wingdings" panose="05000000000000000000" pitchFamily="2" charset="2"/>
              </a:rPr>
              <a:t>Parameterize automation scripts –&gt; never check-in secrets </a:t>
            </a:r>
          </a:p>
          <a:p>
            <a:pPr marL="574675" indent="-571500">
              <a:buFont typeface="Arial" panose="020B0604020202020204" pitchFamily="34" charset="0"/>
              <a:buChar char="•"/>
            </a:pPr>
            <a:endParaRPr lang="en-US" sz="1400" dirty="0" smtClean="0">
              <a:sym typeface="Wingdings" panose="05000000000000000000" pitchFamily="2" charset="2"/>
            </a:endParaRPr>
          </a:p>
          <a:p>
            <a:pPr marL="574675" indent="-571500">
              <a:buFont typeface="Arial" panose="020B0604020202020204" pitchFamily="34" charset="0"/>
              <a:buChar char="•"/>
            </a:pPr>
            <a:r>
              <a:rPr lang="en-US" sz="3600" dirty="0" smtClean="0">
                <a:sym typeface="Wingdings" panose="05000000000000000000" pitchFamily="2" charset="2"/>
              </a:rPr>
              <a:t>Structure your source branches to enable </a:t>
            </a:r>
            <a:r>
              <a:rPr lang="en-US" sz="3600" dirty="0" err="1" smtClean="0">
                <a:sym typeface="Wingdings" panose="05000000000000000000" pitchFamily="2" charset="2"/>
              </a:rPr>
              <a:t>DevOps</a:t>
            </a:r>
            <a:r>
              <a:rPr lang="en-US" sz="3600" dirty="0" smtClean="0">
                <a:sym typeface="Wingdings" panose="05000000000000000000" pitchFamily="2" charset="2"/>
              </a:rPr>
              <a:t> workflow</a:t>
            </a:r>
          </a:p>
        </p:txBody>
      </p:sp>
    </p:spTree>
    <p:extLst>
      <p:ext uri="{BB962C8B-B14F-4D97-AF65-F5344CB8AC3E}">
        <p14:creationId xmlns:p14="http://schemas.microsoft.com/office/powerpoint/2010/main" val="1158283326"/>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could we make it even better?</a:t>
            </a:r>
            <a:endParaRPr lang="en-US" dirty="0"/>
          </a:p>
        </p:txBody>
      </p:sp>
      <p:sp>
        <p:nvSpPr>
          <p:cNvPr id="5" name="Text Placeholder 4"/>
          <p:cNvSpPr>
            <a:spLocks noGrp="1"/>
          </p:cNvSpPr>
          <p:nvPr>
            <p:ph type="body" sz="quarter" idx="10"/>
          </p:nvPr>
        </p:nvSpPr>
        <p:spPr>
          <a:xfrm>
            <a:off x="519112" y="1667612"/>
            <a:ext cx="11149013" cy="3014671"/>
          </a:xfrm>
        </p:spPr>
        <p:txBody>
          <a:bodyPr/>
          <a:lstStyle/>
          <a:p>
            <a:r>
              <a:rPr lang="en-US" dirty="0" smtClean="0"/>
              <a:t>Have two queues – in two different regions</a:t>
            </a:r>
          </a:p>
          <a:p>
            <a:r>
              <a:rPr lang="en-US" sz="2400" dirty="0" smtClean="0"/>
              <a:t>Chances of both being down at same time very, very small</a:t>
            </a:r>
          </a:p>
          <a:p>
            <a:r>
              <a:rPr lang="en-US" sz="2400" dirty="0" smtClean="0"/>
              <a:t>Web App and Queue Listeners could be smart and fail-over if primary is having a problem</a:t>
            </a:r>
          </a:p>
          <a:p>
            <a:endParaRPr lang="en-US" sz="2400" dirty="0"/>
          </a:p>
          <a:p>
            <a:r>
              <a:rPr lang="en-US" dirty="0" smtClean="0"/>
              <a:t>Have the web-app deployed in two different regions</a:t>
            </a:r>
          </a:p>
          <a:p>
            <a:r>
              <a:rPr lang="en-US" sz="2400" dirty="0" smtClean="0"/>
              <a:t>Use a traffic manager to automatically redirect users if one is having a problem</a:t>
            </a:r>
            <a:endParaRPr lang="en-US" sz="2400" dirty="0"/>
          </a:p>
        </p:txBody>
      </p:sp>
    </p:spTree>
    <p:extLst>
      <p:ext uri="{BB962C8B-B14F-4D97-AF65-F5344CB8AC3E}">
        <p14:creationId xmlns:p14="http://schemas.microsoft.com/office/powerpoint/2010/main" val="796061898"/>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Cloud Services</a:t>
            </a:r>
            <a:endParaRPr lang="en-US" dirty="0"/>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smtClean="0"/>
              <a:t>Build infinitely scalable apps and services</a:t>
            </a:r>
          </a:p>
          <a:p>
            <a:pPr marL="460375" indent="-457200">
              <a:lnSpc>
                <a:spcPct val="100000"/>
              </a:lnSpc>
              <a:buFont typeface="Wingdings" pitchFamily="2" charset="2"/>
              <a:buChar char="ß"/>
            </a:pPr>
            <a:r>
              <a:rPr lang="en-US" sz="2800" dirty="0" smtClean="0"/>
              <a:t>Support rich multi-tier architectures</a:t>
            </a:r>
            <a:endParaRPr lang="en-US" sz="2800" dirty="0"/>
          </a:p>
          <a:p>
            <a:pPr marL="460375" indent="-457200">
              <a:lnSpc>
                <a:spcPct val="100000"/>
              </a:lnSpc>
              <a:buFont typeface="Wingdings" pitchFamily="2" charset="2"/>
              <a:buChar char="ß"/>
            </a:pPr>
            <a:r>
              <a:rPr lang="en-US" sz="2800" dirty="0" smtClean="0"/>
              <a:t>Automated application management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11566"/>
            <a:ext cx="3066325" cy="3066325"/>
          </a:xfrm>
          <a:prstGeom prst="rect">
            <a:avLst/>
          </a:prstGeom>
        </p:spPr>
      </p:pic>
    </p:spTree>
    <p:extLst>
      <p:ext uri="{BB962C8B-B14F-4D97-AF65-F5344CB8AC3E}">
        <p14:creationId xmlns:p14="http://schemas.microsoft.com/office/powerpoint/2010/main" val="2626336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r>
              <a:rPr lang="en-US" dirty="0"/>
              <a:t>P</a:t>
            </a:r>
            <a:r>
              <a:rPr lang="en-US" dirty="0" smtClean="0"/>
              <a:t>atterns we Covered</a:t>
            </a:r>
            <a:endParaRPr lang="en-US" dirty="0"/>
          </a:p>
        </p:txBody>
      </p:sp>
      <p:sp>
        <p:nvSpPr>
          <p:cNvPr id="3" name="Text Placeholder 2"/>
          <p:cNvSpPr>
            <a:spLocks noGrp="1"/>
          </p:cNvSpPr>
          <p:nvPr>
            <p:ph type="body" sz="quarter" idx="10"/>
          </p:nvPr>
        </p:nvSpPr>
        <p:spPr>
          <a:xfrm>
            <a:off x="519112" y="1549429"/>
            <a:ext cx="5961201" cy="4464299"/>
          </a:xfrm>
        </p:spPr>
        <p:txBody>
          <a:bodyPr/>
          <a:lstStyle/>
          <a:p>
            <a:r>
              <a:rPr lang="en-US" sz="3600" u="sng" dirty="0" smtClean="0"/>
              <a:t>Part 1</a:t>
            </a:r>
            <a:r>
              <a:rPr lang="en-US" dirty="0" smtClean="0"/>
              <a:t>:</a:t>
            </a:r>
          </a:p>
          <a:p>
            <a:pPr marL="574675" indent="-571500">
              <a:buFont typeface="Arial" panose="020B0604020202020204" pitchFamily="34" charset="0"/>
              <a:buChar char="•"/>
            </a:pPr>
            <a:r>
              <a:rPr lang="en-US" sz="3200" dirty="0" smtClean="0"/>
              <a:t>Automate Everything</a:t>
            </a:r>
          </a:p>
          <a:p>
            <a:pPr marL="574675" indent="-571500">
              <a:buFont typeface="Arial" panose="020B0604020202020204" pitchFamily="34" charset="0"/>
              <a:buChar char="•"/>
            </a:pPr>
            <a:r>
              <a:rPr lang="en-US" sz="3200" dirty="0" smtClean="0"/>
              <a:t>Source Control</a:t>
            </a:r>
          </a:p>
          <a:p>
            <a:pPr marL="574675" indent="-571500">
              <a:buFont typeface="Arial" panose="020B0604020202020204" pitchFamily="34" charset="0"/>
              <a:buChar char="•"/>
            </a:pPr>
            <a:r>
              <a:rPr lang="en-US" sz="3200" dirty="0" smtClean="0"/>
              <a:t>Continuous Integration &amp; Delivery</a:t>
            </a:r>
          </a:p>
          <a:p>
            <a:pPr marL="574675" indent="-571500">
              <a:buFont typeface="Arial" panose="020B0604020202020204" pitchFamily="34" charset="0"/>
              <a:buChar char="•"/>
            </a:pPr>
            <a:r>
              <a:rPr lang="en-US" sz="3200" dirty="0" smtClean="0"/>
              <a:t>Web </a:t>
            </a:r>
            <a:r>
              <a:rPr lang="en-US" sz="3200" dirty="0" err="1" smtClean="0"/>
              <a:t>Dev</a:t>
            </a:r>
            <a:r>
              <a:rPr lang="en-US" sz="3200" dirty="0" smtClean="0"/>
              <a:t> Best Practices</a:t>
            </a:r>
          </a:p>
          <a:p>
            <a:pPr marL="574675" indent="-571500">
              <a:buFont typeface="Arial" panose="020B0604020202020204" pitchFamily="34" charset="0"/>
              <a:buChar char="•"/>
            </a:pPr>
            <a:r>
              <a:rPr lang="en-US" sz="3200" dirty="0" smtClean="0"/>
              <a:t>Enterprise Identity Integration</a:t>
            </a:r>
          </a:p>
          <a:p>
            <a:pPr marL="574675" indent="-571500">
              <a:buFont typeface="Arial" panose="020B0604020202020204" pitchFamily="34" charset="0"/>
              <a:buChar char="•"/>
            </a:pPr>
            <a:r>
              <a:rPr lang="en-US" sz="3200" dirty="0" smtClean="0"/>
              <a:t>Data Storage </a:t>
            </a:r>
            <a:r>
              <a:rPr lang="en-US" sz="3200" dirty="0" smtClean="0"/>
              <a:t>Options</a:t>
            </a:r>
          </a:p>
          <a:p>
            <a:pPr marL="574675" indent="-571500">
              <a:buFont typeface="Arial" panose="020B0604020202020204" pitchFamily="34" charset="0"/>
              <a:buChar char="•"/>
            </a:pPr>
            <a:r>
              <a:rPr lang="en-US" sz="3200" dirty="0"/>
              <a:t>Data Partitioning </a:t>
            </a:r>
            <a:r>
              <a:rPr lang="en-US" sz="3200" dirty="0" smtClean="0"/>
              <a:t>Strategies</a:t>
            </a:r>
            <a:endParaRPr lang="en-US" sz="3200" dirty="0"/>
          </a:p>
        </p:txBody>
      </p:sp>
      <p:sp>
        <p:nvSpPr>
          <p:cNvPr id="4" name="Text Placeholder 2"/>
          <p:cNvSpPr txBox="1">
            <a:spLocks/>
          </p:cNvSpPr>
          <p:nvPr/>
        </p:nvSpPr>
        <p:spPr>
          <a:xfrm>
            <a:off x="6738730" y="1549429"/>
            <a:ext cx="5450095" cy="3905685"/>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u="sng" dirty="0" smtClean="0"/>
              <a:t>Part 2</a:t>
            </a:r>
            <a:r>
              <a:rPr lang="en-US" dirty="0" smtClean="0"/>
              <a:t>:</a:t>
            </a:r>
          </a:p>
          <a:p>
            <a:pPr marL="574675" indent="-571500">
              <a:buFont typeface="Arial" pitchFamily="34" charset="0"/>
              <a:buChar char="•"/>
            </a:pPr>
            <a:r>
              <a:rPr lang="en-US" sz="3200" dirty="0" smtClean="0"/>
              <a:t>Unstructured </a:t>
            </a:r>
            <a:r>
              <a:rPr lang="en-US" sz="3200" dirty="0"/>
              <a:t>Blob </a:t>
            </a:r>
            <a:r>
              <a:rPr lang="en-US" sz="3200" dirty="0" smtClean="0"/>
              <a:t>Storage</a:t>
            </a:r>
          </a:p>
          <a:p>
            <a:pPr marL="574675" indent="-571500">
              <a:buFont typeface="Arial" pitchFamily="34" charset="0"/>
              <a:buChar char="•"/>
            </a:pPr>
            <a:r>
              <a:rPr lang="en-US" sz="3200" dirty="0" smtClean="0"/>
              <a:t>Designing to Survive </a:t>
            </a:r>
            <a:r>
              <a:rPr lang="en-US" sz="3200" dirty="0"/>
              <a:t>F</a:t>
            </a:r>
            <a:r>
              <a:rPr lang="en-US" sz="3200" dirty="0" smtClean="0"/>
              <a:t>ailures</a:t>
            </a:r>
          </a:p>
          <a:p>
            <a:pPr marL="574675" indent="-571500">
              <a:buFont typeface="Arial" pitchFamily="34" charset="0"/>
              <a:buChar char="•"/>
            </a:pPr>
            <a:r>
              <a:rPr lang="en-US" sz="3200" dirty="0"/>
              <a:t>Monitoring </a:t>
            </a:r>
            <a:r>
              <a:rPr lang="en-US" sz="3200" dirty="0" smtClean="0"/>
              <a:t>&amp; Telemetry</a:t>
            </a:r>
          </a:p>
          <a:p>
            <a:pPr marL="574675" indent="-571500">
              <a:buFont typeface="Arial" pitchFamily="34" charset="0"/>
              <a:buChar char="•"/>
            </a:pPr>
            <a:r>
              <a:rPr lang="en-US" sz="3200" dirty="0" smtClean="0"/>
              <a:t>Transient Fault Handling</a:t>
            </a:r>
          </a:p>
          <a:p>
            <a:pPr marL="574675" indent="-571500">
              <a:buFont typeface="Arial" pitchFamily="34" charset="0"/>
              <a:buChar char="•"/>
            </a:pPr>
            <a:r>
              <a:rPr lang="en-US" sz="3200" dirty="0" smtClean="0"/>
              <a:t>Distributed Caching</a:t>
            </a:r>
          </a:p>
          <a:p>
            <a:pPr marL="574675" indent="-571500">
              <a:buFont typeface="Arial" pitchFamily="34" charset="0"/>
              <a:buChar char="•"/>
            </a:pPr>
            <a:r>
              <a:rPr lang="en-US" sz="3200" dirty="0"/>
              <a:t>Queue Centric Work </a:t>
            </a:r>
            <a:r>
              <a:rPr lang="en-US" sz="3200" dirty="0" smtClean="0"/>
              <a:t>Pattern</a:t>
            </a:r>
            <a:endParaRPr lang="en-US" sz="3200" dirty="0"/>
          </a:p>
        </p:txBody>
      </p:sp>
    </p:spTree>
    <p:extLst>
      <p:ext uri="{BB962C8B-B14F-4D97-AF65-F5344CB8AC3E}">
        <p14:creationId xmlns:p14="http://schemas.microsoft.com/office/powerpoint/2010/main" val="1322390349"/>
      </p:ext>
    </p:extLst>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549429"/>
            <a:ext cx="11149013" cy="4570482"/>
          </a:xfrm>
        </p:spPr>
        <p:txBody>
          <a:bodyPr/>
          <a:lstStyle/>
          <a:p>
            <a:r>
              <a:rPr lang="en-US" dirty="0" smtClean="0"/>
              <a:t>Cloud computing offers tremendous opportunities</a:t>
            </a:r>
          </a:p>
          <a:p>
            <a:r>
              <a:rPr lang="en-US" sz="3200" dirty="0" smtClean="0"/>
              <a:t>Reach more users and customers, and in a deeper way</a:t>
            </a:r>
            <a:endParaRPr lang="en-US" dirty="0"/>
          </a:p>
          <a:p>
            <a:r>
              <a:rPr lang="en-US" sz="3200" dirty="0" smtClean="0"/>
              <a:t>Be more cost effective by elastically scaling up and down</a:t>
            </a:r>
          </a:p>
          <a:p>
            <a:r>
              <a:rPr lang="en-US" sz="3200" dirty="0"/>
              <a:t>Deliver solutions that weren’t possible or practical before</a:t>
            </a:r>
            <a:endParaRPr lang="en-US" sz="3200" dirty="0" smtClean="0"/>
          </a:p>
          <a:p>
            <a:r>
              <a:rPr lang="en-US" sz="3200" dirty="0" smtClean="0"/>
              <a:t>Leverage a flexible, rich, development platform</a:t>
            </a:r>
          </a:p>
          <a:p>
            <a:endParaRPr lang="en-US" sz="3200" dirty="0"/>
          </a:p>
          <a:p>
            <a:r>
              <a:rPr lang="en-US" dirty="0" smtClean="0"/>
              <a:t>Follow these cloud patterns and you’ll be even more successful with the solutions you build</a:t>
            </a:r>
            <a:endParaRPr lang="en-US" dirty="0"/>
          </a:p>
        </p:txBody>
      </p:sp>
      <p:sp>
        <p:nvSpPr>
          <p:cNvPr id="4" name="Title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79608684"/>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Learn More</a:t>
            </a:r>
            <a:endParaRPr lang="en-US" dirty="0"/>
          </a:p>
        </p:txBody>
      </p:sp>
      <p:sp>
        <p:nvSpPr>
          <p:cNvPr id="3" name="Text Placeholder 2"/>
          <p:cNvSpPr>
            <a:spLocks noGrp="1"/>
          </p:cNvSpPr>
          <p:nvPr>
            <p:ph type="body" sz="quarter" idx="10"/>
          </p:nvPr>
        </p:nvSpPr>
        <p:spPr>
          <a:xfrm>
            <a:off x="519112" y="1489794"/>
            <a:ext cx="11149013" cy="4413516"/>
          </a:xfrm>
        </p:spPr>
        <p:txBody>
          <a:bodyPr/>
          <a:lstStyle/>
          <a:p>
            <a:r>
              <a:rPr lang="en-US" sz="2800" dirty="0" err="1"/>
              <a:t>FailSafe</a:t>
            </a:r>
            <a:r>
              <a:rPr lang="en-US" sz="2800" dirty="0"/>
              <a:t>: Building Scalable, Resilient Cloud Services </a:t>
            </a:r>
            <a:r>
              <a:rPr lang="en-US" sz="2800" u="sng" dirty="0" smtClean="0"/>
              <a:t>http</a:t>
            </a:r>
            <a:r>
              <a:rPr lang="en-US" sz="2800" u="sng" dirty="0"/>
              <a:t>://</a:t>
            </a:r>
            <a:r>
              <a:rPr lang="en-US" sz="2800" u="sng" dirty="0" smtClean="0"/>
              <a:t>aka.ms/FailsafeCloud</a:t>
            </a:r>
            <a:endParaRPr lang="en-US" sz="2800" dirty="0"/>
          </a:p>
          <a:p>
            <a:endParaRPr lang="en-US" sz="2800" dirty="0" smtClean="0"/>
          </a:p>
          <a:p>
            <a:r>
              <a:rPr lang="en-US" sz="2800" dirty="0" smtClean="0"/>
              <a:t>Cloud </a:t>
            </a:r>
            <a:r>
              <a:rPr lang="en-US" sz="2800" dirty="0"/>
              <a:t>Service Fundamentals in Windows Azure </a:t>
            </a:r>
            <a:r>
              <a:rPr lang="en-US" sz="2800" u="sng" dirty="0" smtClean="0"/>
              <a:t>http</a:t>
            </a:r>
            <a:r>
              <a:rPr lang="en-US" sz="2800" u="sng" dirty="0"/>
              <a:t>://</a:t>
            </a:r>
            <a:r>
              <a:rPr lang="en-US" sz="2800" u="sng" dirty="0" smtClean="0"/>
              <a:t>aka.ms/csf</a:t>
            </a:r>
          </a:p>
          <a:p>
            <a:endParaRPr lang="en-US" sz="2800" dirty="0"/>
          </a:p>
          <a:p>
            <a:r>
              <a:rPr lang="en-US" sz="2800" u="sng" dirty="0"/>
              <a:t>Cloud Architecture Patterns: Using Microsoft Azure</a:t>
            </a:r>
          </a:p>
          <a:p>
            <a:r>
              <a:rPr lang="en-US" sz="2800" dirty="0"/>
              <a:t>g</a:t>
            </a:r>
            <a:r>
              <a:rPr lang="en-US" sz="2800" dirty="0" smtClean="0"/>
              <a:t>reat book by Bill Wilder</a:t>
            </a:r>
          </a:p>
          <a:p>
            <a:endParaRPr lang="en-US" sz="2800" dirty="0"/>
          </a:p>
          <a:p>
            <a:r>
              <a:rPr lang="en-US" sz="2800" u="sng" dirty="0" smtClean="0"/>
              <a:t>Release </a:t>
            </a:r>
            <a:r>
              <a:rPr lang="en-US" sz="2800" u="sng" dirty="0"/>
              <a:t>It!: Design and Deploy Production-Ready </a:t>
            </a:r>
            <a:r>
              <a:rPr lang="en-US" sz="2800" u="sng" dirty="0" smtClean="0"/>
              <a:t>Software</a:t>
            </a:r>
          </a:p>
          <a:p>
            <a:r>
              <a:rPr lang="en-US" sz="2800" dirty="0" smtClean="0"/>
              <a:t>Great book by Michael T. </a:t>
            </a:r>
            <a:r>
              <a:rPr lang="en-US" sz="2800" dirty="0" err="1" smtClean="0"/>
              <a:t>Nygard</a:t>
            </a:r>
            <a:endParaRPr lang="en-US" sz="2800" dirty="0"/>
          </a:p>
        </p:txBody>
      </p:sp>
    </p:spTree>
    <p:extLst>
      <p:ext uri="{BB962C8B-B14F-4D97-AF65-F5344CB8AC3E}">
        <p14:creationId xmlns:p14="http://schemas.microsoft.com/office/powerpoint/2010/main" val="2003540269"/>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smtClean="0">
                <a:solidFill>
                  <a:srgbClr val="92D050"/>
                </a:solidFill>
                <a:latin typeface="Segoe Pro Semibold" panose="020B0702040504020203" pitchFamily="34" charset="0"/>
              </a:rPr>
              <a:t>start now.</a:t>
            </a:r>
          </a:p>
          <a:p>
            <a:pPr marL="0" indent="0">
              <a:buNone/>
            </a:pPr>
            <a:r>
              <a:rPr lang="en-US" sz="3600" dirty="0" smtClean="0"/>
              <a:t>http://WindowsAzure.com</a:t>
            </a:r>
            <a:endParaRPr lang="en-US" sz="3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7" name="Picture 6"/>
          <p:cNvPicPr>
            <a:picLocks noChangeAspect="1"/>
          </p:cNvPicPr>
          <p:nvPr/>
        </p:nvPicPr>
        <p:blipFill rotWithShape="1">
          <a:blip r:embed="rId4"/>
          <a:srcRect b="13309"/>
          <a:stretch/>
        </p:blipFill>
        <p:spPr>
          <a:xfrm>
            <a:off x="1155634" y="1317267"/>
            <a:ext cx="4347441" cy="2778483"/>
          </a:xfrm>
          <a:prstGeom prst="rect">
            <a:avLst/>
          </a:prstGeom>
        </p:spPr>
      </p:pic>
    </p:spTree>
    <p:extLst>
      <p:ext uri="{BB962C8B-B14F-4D97-AF65-F5344CB8AC3E}">
        <p14:creationId xmlns:p14="http://schemas.microsoft.com/office/powerpoint/2010/main" val="20015684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Source Branch Structure</a:t>
            </a:r>
            <a:endParaRPr lang="en-US" dirty="0"/>
          </a:p>
        </p:txBody>
      </p:sp>
      <p:sp>
        <p:nvSpPr>
          <p:cNvPr id="3" name="Text Placeholder 2"/>
          <p:cNvSpPr>
            <a:spLocks noGrp="1"/>
          </p:cNvSpPr>
          <p:nvPr>
            <p:ph type="body" sz="quarter" idx="10"/>
          </p:nvPr>
        </p:nvSpPr>
        <p:spPr>
          <a:xfrm>
            <a:off x="3090863" y="1587695"/>
            <a:ext cx="1538288" cy="553998"/>
          </a:xfrm>
        </p:spPr>
        <p:txBody>
          <a:bodyPr/>
          <a:lstStyle/>
          <a:p>
            <a:r>
              <a:rPr lang="en-US" dirty="0" smtClean="0"/>
              <a:t>Master</a:t>
            </a:r>
            <a:endParaRPr lang="en-US" dirty="0"/>
          </a:p>
        </p:txBody>
      </p:sp>
      <p:cxnSp>
        <p:nvCxnSpPr>
          <p:cNvPr id="5" name="Straight Connector 4"/>
          <p:cNvCxnSpPr/>
          <p:nvPr/>
        </p:nvCxnSpPr>
        <p:spPr>
          <a:xfrm flipH="1">
            <a:off x="3715108" y="2141693"/>
            <a:ext cx="8483" cy="6129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2"/>
          <p:cNvSpPr txBox="1">
            <a:spLocks/>
          </p:cNvSpPr>
          <p:nvPr/>
        </p:nvSpPr>
        <p:spPr>
          <a:xfrm>
            <a:off x="2977040" y="2754630"/>
            <a:ext cx="1538288"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Staging</a:t>
            </a:r>
            <a:endParaRPr lang="en-US" dirty="0"/>
          </a:p>
        </p:txBody>
      </p:sp>
      <p:sp>
        <p:nvSpPr>
          <p:cNvPr id="8" name="Text Placeholder 2"/>
          <p:cNvSpPr txBox="1">
            <a:spLocks/>
          </p:cNvSpPr>
          <p:nvPr/>
        </p:nvSpPr>
        <p:spPr>
          <a:xfrm>
            <a:off x="2356130" y="3946747"/>
            <a:ext cx="2780108"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Development</a:t>
            </a:r>
            <a:endParaRPr lang="en-US" dirty="0"/>
          </a:p>
        </p:txBody>
      </p:sp>
      <p:cxnSp>
        <p:nvCxnSpPr>
          <p:cNvPr id="10" name="Straight Connector 9"/>
          <p:cNvCxnSpPr/>
          <p:nvPr/>
        </p:nvCxnSpPr>
        <p:spPr>
          <a:xfrm flipH="1">
            <a:off x="1554480" y="4557173"/>
            <a:ext cx="1756590" cy="6129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2"/>
          <p:cNvSpPr txBox="1">
            <a:spLocks/>
          </p:cNvSpPr>
          <p:nvPr/>
        </p:nvSpPr>
        <p:spPr>
          <a:xfrm>
            <a:off x="240983" y="5173862"/>
            <a:ext cx="2418398"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t>Feature Branch A</a:t>
            </a:r>
            <a:endParaRPr lang="en-US" dirty="0"/>
          </a:p>
        </p:txBody>
      </p:sp>
      <p:sp>
        <p:nvSpPr>
          <p:cNvPr id="14" name="Text Placeholder 2"/>
          <p:cNvSpPr txBox="1">
            <a:spLocks/>
          </p:cNvSpPr>
          <p:nvPr/>
        </p:nvSpPr>
        <p:spPr>
          <a:xfrm>
            <a:off x="2536985" y="5199043"/>
            <a:ext cx="2418398"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t>Feature Branch B</a:t>
            </a:r>
            <a:endParaRPr lang="en-US" dirty="0"/>
          </a:p>
        </p:txBody>
      </p:sp>
      <p:sp>
        <p:nvSpPr>
          <p:cNvPr id="15" name="Text Placeholder 2"/>
          <p:cNvSpPr txBox="1">
            <a:spLocks/>
          </p:cNvSpPr>
          <p:nvPr/>
        </p:nvSpPr>
        <p:spPr>
          <a:xfrm>
            <a:off x="5012533" y="5173862"/>
            <a:ext cx="2418398"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t>Feature Branch C</a:t>
            </a:r>
            <a:endParaRPr lang="en-US" dirty="0"/>
          </a:p>
        </p:txBody>
      </p:sp>
      <p:cxnSp>
        <p:nvCxnSpPr>
          <p:cNvPr id="16" name="Straight Connector 15"/>
          <p:cNvCxnSpPr/>
          <p:nvPr/>
        </p:nvCxnSpPr>
        <p:spPr>
          <a:xfrm>
            <a:off x="3715108" y="4568610"/>
            <a:ext cx="0" cy="5450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715108" y="3423996"/>
            <a:ext cx="8483" cy="6129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5" idx="0"/>
          </p:cNvCxnSpPr>
          <p:nvPr/>
        </p:nvCxnSpPr>
        <p:spPr>
          <a:xfrm>
            <a:off x="4274820" y="4543425"/>
            <a:ext cx="1946912" cy="6304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8762" y="1645920"/>
            <a:ext cx="6517766" cy="427193"/>
            <a:chOff x="5924552" y="1623060"/>
            <a:chExt cx="6517766" cy="427193"/>
          </a:xfrm>
        </p:grpSpPr>
        <p:sp>
          <p:nvSpPr>
            <p:cNvPr id="27" name="Left Arrow 26"/>
            <p:cNvSpPr/>
            <p:nvPr/>
          </p:nvSpPr>
          <p:spPr bwMode="auto">
            <a:xfrm>
              <a:off x="5924552" y="1623060"/>
              <a:ext cx="1322068" cy="427193"/>
            </a:xfrm>
            <a:prstGeom prst="lef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TextBox 27"/>
            <p:cNvSpPr txBox="1"/>
            <p:nvPr/>
          </p:nvSpPr>
          <p:spPr>
            <a:xfrm>
              <a:off x="7338060" y="1670456"/>
              <a:ext cx="5104258" cy="332399"/>
            </a:xfrm>
            <a:prstGeom prst="rect">
              <a:avLst/>
            </a:prstGeom>
            <a:noFill/>
          </p:spPr>
          <p:txBody>
            <a:bodyPr wrap="square" lIns="0" tIns="0" rIns="0" bIns="0" rtlCol="0">
              <a:spAutoFit/>
            </a:bodyPr>
            <a:lstStyle/>
            <a:p>
              <a:pPr>
                <a:lnSpc>
                  <a:spcPct val="90000"/>
                </a:lnSpc>
                <a:spcBef>
                  <a:spcPct val="20000"/>
                </a:spcBef>
                <a:buSzPct val="80000"/>
              </a:pPr>
              <a:r>
                <a:rPr lang="en-US" dirty="0" smtClean="0">
                  <a:solidFill>
                    <a:schemeClr val="bg1"/>
                  </a:solidFill>
                </a:rPr>
                <a:t>Code that is live in production</a:t>
              </a:r>
              <a:endParaRPr lang="en-US" dirty="0">
                <a:solidFill>
                  <a:schemeClr val="bg1"/>
                </a:solidFill>
              </a:endParaRPr>
            </a:p>
          </p:txBody>
        </p:sp>
      </p:grpSp>
      <p:grpSp>
        <p:nvGrpSpPr>
          <p:cNvPr id="33" name="Group 32"/>
          <p:cNvGrpSpPr/>
          <p:nvPr/>
        </p:nvGrpSpPr>
        <p:grpSpPr>
          <a:xfrm>
            <a:off x="5318762" y="2818032"/>
            <a:ext cx="6785608" cy="427193"/>
            <a:chOff x="5924552" y="1623060"/>
            <a:chExt cx="6785608" cy="427193"/>
          </a:xfrm>
        </p:grpSpPr>
        <p:sp>
          <p:nvSpPr>
            <p:cNvPr id="34" name="Left Arrow 33"/>
            <p:cNvSpPr/>
            <p:nvPr/>
          </p:nvSpPr>
          <p:spPr bwMode="auto">
            <a:xfrm>
              <a:off x="5924552" y="1623060"/>
              <a:ext cx="1322068" cy="427193"/>
            </a:xfrm>
            <a:prstGeom prst="lef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TextBox 34"/>
            <p:cNvSpPr txBox="1"/>
            <p:nvPr/>
          </p:nvSpPr>
          <p:spPr>
            <a:xfrm>
              <a:off x="7338060" y="1670456"/>
              <a:ext cx="5372100" cy="332399"/>
            </a:xfrm>
            <a:prstGeom prst="rect">
              <a:avLst/>
            </a:prstGeom>
            <a:noFill/>
          </p:spPr>
          <p:txBody>
            <a:bodyPr wrap="square" lIns="0" tIns="0" rIns="0" bIns="0" rtlCol="0">
              <a:spAutoFit/>
            </a:bodyPr>
            <a:lstStyle/>
            <a:p>
              <a:pPr>
                <a:lnSpc>
                  <a:spcPct val="90000"/>
                </a:lnSpc>
                <a:spcBef>
                  <a:spcPct val="20000"/>
                </a:spcBef>
                <a:buSzPct val="80000"/>
              </a:pPr>
              <a:r>
                <a:rPr lang="en-US" dirty="0" smtClean="0">
                  <a:solidFill>
                    <a:schemeClr val="bg1"/>
                  </a:solidFill>
                </a:rPr>
                <a:t>Code in final testing before production</a:t>
              </a:r>
              <a:endParaRPr lang="en-US" dirty="0">
                <a:solidFill>
                  <a:schemeClr val="bg1"/>
                </a:solidFill>
              </a:endParaRPr>
            </a:p>
          </p:txBody>
        </p:sp>
      </p:grpSp>
      <p:grpSp>
        <p:nvGrpSpPr>
          <p:cNvPr id="36" name="Group 35"/>
          <p:cNvGrpSpPr/>
          <p:nvPr/>
        </p:nvGrpSpPr>
        <p:grpSpPr>
          <a:xfrm>
            <a:off x="5318762" y="3972248"/>
            <a:ext cx="6517766" cy="427193"/>
            <a:chOff x="5924552" y="1623060"/>
            <a:chExt cx="6517766" cy="427193"/>
          </a:xfrm>
        </p:grpSpPr>
        <p:sp>
          <p:nvSpPr>
            <p:cNvPr id="37" name="Left Arrow 36"/>
            <p:cNvSpPr/>
            <p:nvPr/>
          </p:nvSpPr>
          <p:spPr bwMode="auto">
            <a:xfrm>
              <a:off x="5924552" y="1623060"/>
              <a:ext cx="1322068" cy="427193"/>
            </a:xfrm>
            <a:prstGeom prst="left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TextBox 37"/>
            <p:cNvSpPr txBox="1"/>
            <p:nvPr/>
          </p:nvSpPr>
          <p:spPr>
            <a:xfrm>
              <a:off x="7338060" y="1670456"/>
              <a:ext cx="5104258" cy="332399"/>
            </a:xfrm>
            <a:prstGeom prst="rect">
              <a:avLst/>
            </a:prstGeom>
            <a:noFill/>
          </p:spPr>
          <p:txBody>
            <a:bodyPr wrap="square" lIns="0" tIns="0" rIns="0" bIns="0" rtlCol="0">
              <a:spAutoFit/>
            </a:bodyPr>
            <a:lstStyle/>
            <a:p>
              <a:pPr>
                <a:lnSpc>
                  <a:spcPct val="90000"/>
                </a:lnSpc>
                <a:spcBef>
                  <a:spcPct val="20000"/>
                </a:spcBef>
                <a:buSzPct val="80000"/>
              </a:pPr>
              <a:r>
                <a:rPr lang="en-US" dirty="0" smtClean="0">
                  <a:solidFill>
                    <a:schemeClr val="bg1"/>
                  </a:solidFill>
                </a:rPr>
                <a:t>Where features are being integrated</a:t>
              </a:r>
              <a:endParaRPr lang="en-US" dirty="0">
                <a:solidFill>
                  <a:schemeClr val="bg1"/>
                </a:solidFill>
              </a:endParaRPr>
            </a:p>
          </p:txBody>
        </p:sp>
      </p:grpSp>
    </p:spTree>
    <p:extLst>
      <p:ext uri="{BB962C8B-B14F-4D97-AF65-F5344CB8AC3E}">
        <p14:creationId xmlns:p14="http://schemas.microsoft.com/office/powerpoint/2010/main" val="2961002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make a quick hotfix?</a:t>
            </a:r>
            <a:endParaRPr lang="en-US" dirty="0"/>
          </a:p>
        </p:txBody>
      </p:sp>
      <p:sp>
        <p:nvSpPr>
          <p:cNvPr id="3" name="Text Placeholder 2"/>
          <p:cNvSpPr>
            <a:spLocks noGrp="1"/>
          </p:cNvSpPr>
          <p:nvPr>
            <p:ph type="body" sz="quarter" idx="10"/>
          </p:nvPr>
        </p:nvSpPr>
        <p:spPr>
          <a:xfrm>
            <a:off x="3090863" y="1587695"/>
            <a:ext cx="1538288" cy="553998"/>
          </a:xfrm>
        </p:spPr>
        <p:txBody>
          <a:bodyPr/>
          <a:lstStyle/>
          <a:p>
            <a:r>
              <a:rPr lang="en-US" dirty="0" smtClean="0"/>
              <a:t>Master</a:t>
            </a:r>
            <a:endParaRPr lang="en-US" dirty="0"/>
          </a:p>
        </p:txBody>
      </p:sp>
      <p:cxnSp>
        <p:nvCxnSpPr>
          <p:cNvPr id="5" name="Straight Connector 4"/>
          <p:cNvCxnSpPr/>
          <p:nvPr/>
        </p:nvCxnSpPr>
        <p:spPr>
          <a:xfrm flipH="1">
            <a:off x="3715108" y="2141693"/>
            <a:ext cx="8483" cy="6129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2"/>
          <p:cNvSpPr txBox="1">
            <a:spLocks/>
          </p:cNvSpPr>
          <p:nvPr/>
        </p:nvSpPr>
        <p:spPr>
          <a:xfrm>
            <a:off x="2977040" y="2754630"/>
            <a:ext cx="1538288"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Staging</a:t>
            </a:r>
            <a:endParaRPr lang="en-US" dirty="0"/>
          </a:p>
        </p:txBody>
      </p:sp>
      <p:sp>
        <p:nvSpPr>
          <p:cNvPr id="8" name="Text Placeholder 2"/>
          <p:cNvSpPr txBox="1">
            <a:spLocks/>
          </p:cNvSpPr>
          <p:nvPr/>
        </p:nvSpPr>
        <p:spPr>
          <a:xfrm>
            <a:off x="2356130" y="3946747"/>
            <a:ext cx="2780108"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Development</a:t>
            </a:r>
            <a:endParaRPr lang="en-US" dirty="0"/>
          </a:p>
        </p:txBody>
      </p:sp>
      <p:cxnSp>
        <p:nvCxnSpPr>
          <p:cNvPr id="10" name="Straight Connector 9"/>
          <p:cNvCxnSpPr/>
          <p:nvPr/>
        </p:nvCxnSpPr>
        <p:spPr>
          <a:xfrm flipH="1">
            <a:off x="1554480" y="4557173"/>
            <a:ext cx="1756590" cy="6129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2"/>
          <p:cNvSpPr txBox="1">
            <a:spLocks/>
          </p:cNvSpPr>
          <p:nvPr/>
        </p:nvSpPr>
        <p:spPr>
          <a:xfrm>
            <a:off x="240983" y="5173862"/>
            <a:ext cx="2418398"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t>Feature Branch A</a:t>
            </a:r>
            <a:endParaRPr lang="en-US" dirty="0"/>
          </a:p>
        </p:txBody>
      </p:sp>
      <p:sp>
        <p:nvSpPr>
          <p:cNvPr id="14" name="Text Placeholder 2"/>
          <p:cNvSpPr txBox="1">
            <a:spLocks/>
          </p:cNvSpPr>
          <p:nvPr/>
        </p:nvSpPr>
        <p:spPr>
          <a:xfrm>
            <a:off x="2536985" y="5199043"/>
            <a:ext cx="2418398"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t>Feature Branch B</a:t>
            </a:r>
            <a:endParaRPr lang="en-US" dirty="0"/>
          </a:p>
        </p:txBody>
      </p:sp>
      <p:sp>
        <p:nvSpPr>
          <p:cNvPr id="15" name="Text Placeholder 2"/>
          <p:cNvSpPr txBox="1">
            <a:spLocks/>
          </p:cNvSpPr>
          <p:nvPr/>
        </p:nvSpPr>
        <p:spPr>
          <a:xfrm>
            <a:off x="4989673" y="5173862"/>
            <a:ext cx="2418398"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t>Feature Branch C</a:t>
            </a:r>
            <a:endParaRPr lang="en-US" dirty="0"/>
          </a:p>
        </p:txBody>
      </p:sp>
      <p:cxnSp>
        <p:nvCxnSpPr>
          <p:cNvPr id="16" name="Straight Connector 15"/>
          <p:cNvCxnSpPr/>
          <p:nvPr/>
        </p:nvCxnSpPr>
        <p:spPr>
          <a:xfrm>
            <a:off x="3715108" y="4568610"/>
            <a:ext cx="0" cy="5450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715108" y="3423996"/>
            <a:ext cx="8483" cy="6129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5" idx="0"/>
          </p:cNvCxnSpPr>
          <p:nvPr/>
        </p:nvCxnSpPr>
        <p:spPr>
          <a:xfrm>
            <a:off x="4251960" y="4543425"/>
            <a:ext cx="1946912" cy="63043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629151" y="3031629"/>
            <a:ext cx="3933288" cy="1469116"/>
            <a:chOff x="4629151" y="3031629"/>
            <a:chExt cx="3933288" cy="1469116"/>
          </a:xfrm>
        </p:grpSpPr>
        <p:cxnSp>
          <p:nvCxnSpPr>
            <p:cNvPr id="24" name="Straight Connector 23"/>
            <p:cNvCxnSpPr/>
            <p:nvPr/>
          </p:nvCxnSpPr>
          <p:spPr>
            <a:xfrm>
              <a:off x="4629151" y="3031629"/>
              <a:ext cx="2744630" cy="8472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Placeholder 2"/>
            <p:cNvSpPr txBox="1">
              <a:spLocks/>
            </p:cNvSpPr>
            <p:nvPr/>
          </p:nvSpPr>
          <p:spPr>
            <a:xfrm>
              <a:off x="6495216" y="3946747"/>
              <a:ext cx="2067223"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Hotfix 145</a:t>
              </a:r>
              <a:endParaRPr lang="en-US" dirty="0"/>
            </a:p>
          </p:txBody>
        </p:sp>
      </p:grpSp>
    </p:spTree>
    <p:extLst>
      <p:ext uri="{BB962C8B-B14F-4D97-AF65-F5344CB8AC3E}">
        <p14:creationId xmlns:p14="http://schemas.microsoft.com/office/powerpoint/2010/main" val="487304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2706604" y="3107707"/>
            <a:ext cx="9086812" cy="923330"/>
          </a:xfrm>
          <a:prstGeom prst="rect">
            <a:avLst/>
          </a:prstGeom>
        </p:spPr>
        <p:txBody>
          <a:bodyPr wrap="square">
            <a:spAutoFit/>
          </a:bodyPr>
          <a:lstStyle/>
          <a:p>
            <a:pPr lvl="0" defTabSz="914099" fontAlgn="base">
              <a:spcBef>
                <a:spcPct val="0"/>
              </a:spcBef>
              <a:spcAft>
                <a:spcPct val="0"/>
              </a:spcAft>
            </a:pPr>
            <a:r>
              <a:rPr lang="en-US" sz="54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Git</a:t>
            </a: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with Visual Studio</a:t>
            </a:r>
          </a:p>
        </p:txBody>
      </p:sp>
    </p:spTree>
    <p:extLst>
      <p:ext uri="{BB962C8B-B14F-4D97-AF65-F5344CB8AC3E}">
        <p14:creationId xmlns:p14="http://schemas.microsoft.com/office/powerpoint/2010/main" val="83016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3: Continuous Integration </a:t>
            </a:r>
            <a:br>
              <a:rPr lang="en-US" sz="5400" dirty="0" smtClean="0"/>
            </a:br>
            <a:r>
              <a:rPr lang="en-US" sz="5400" dirty="0" smtClean="0"/>
              <a:t>and Continuous Delivery</a:t>
            </a:r>
            <a:endParaRPr lang="en-US" sz="5400" dirty="0"/>
          </a:p>
        </p:txBody>
      </p:sp>
    </p:spTree>
    <p:extLst>
      <p:ext uri="{BB962C8B-B14F-4D97-AF65-F5344CB8AC3E}">
        <p14:creationId xmlns:p14="http://schemas.microsoft.com/office/powerpoint/2010/main" val="16443759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smtClean="0"/>
              <a:t>Continuous Integration &amp; Delivery</a:t>
            </a:r>
            <a:endParaRPr lang="en-US" dirty="0"/>
          </a:p>
        </p:txBody>
      </p:sp>
      <p:sp>
        <p:nvSpPr>
          <p:cNvPr id="2" name="Text Placeholder 1"/>
          <p:cNvSpPr>
            <a:spLocks noGrp="1"/>
          </p:cNvSpPr>
          <p:nvPr>
            <p:ph type="body" sz="quarter" idx="10"/>
          </p:nvPr>
        </p:nvSpPr>
        <p:spPr>
          <a:xfrm>
            <a:off x="519112" y="1473395"/>
            <a:ext cx="11149013" cy="4741298"/>
          </a:xfrm>
        </p:spPr>
        <p:txBody>
          <a:bodyPr/>
          <a:lstStyle/>
          <a:p>
            <a:pPr marL="574675" indent="-571500">
              <a:buFont typeface="Arial" panose="020B0604020202020204" pitchFamily="34" charset="0"/>
              <a:buChar char="•"/>
            </a:pPr>
            <a:r>
              <a:rPr lang="en-US" sz="3600" dirty="0" smtClean="0"/>
              <a:t>Each check-in to </a:t>
            </a:r>
            <a:r>
              <a:rPr lang="en-US" sz="3600" i="1" dirty="0" smtClean="0"/>
              <a:t>Development</a:t>
            </a:r>
            <a:r>
              <a:rPr lang="en-US" sz="3600" dirty="0" smtClean="0"/>
              <a:t>, </a:t>
            </a:r>
            <a:r>
              <a:rPr lang="en-US" sz="3600" i="1" dirty="0" smtClean="0"/>
              <a:t>Staging</a:t>
            </a:r>
            <a:r>
              <a:rPr lang="en-US" sz="3600" dirty="0" smtClean="0"/>
              <a:t> and </a:t>
            </a:r>
            <a:r>
              <a:rPr lang="en-US" sz="3600" i="1" dirty="0" smtClean="0"/>
              <a:t>Master</a:t>
            </a:r>
            <a:r>
              <a:rPr lang="en-US" sz="3600" dirty="0" smtClean="0"/>
              <a:t> branches should kick off automated build + check-in tests</a:t>
            </a:r>
          </a:p>
          <a:p>
            <a:pPr marL="574675" indent="-571500">
              <a:buFont typeface="Arial" panose="020B0604020202020204" pitchFamily="34" charset="0"/>
              <a:buChar char="•"/>
            </a:pPr>
            <a:endParaRPr lang="en-US" sz="1000" dirty="0"/>
          </a:p>
          <a:p>
            <a:pPr marL="574675" indent="-571500">
              <a:buFont typeface="Arial" panose="020B0604020202020204" pitchFamily="34" charset="0"/>
              <a:buChar char="•"/>
            </a:pPr>
            <a:r>
              <a:rPr lang="en-US" sz="3600" dirty="0" smtClean="0"/>
              <a:t>Use your automation scripts so that successful check-ins to </a:t>
            </a:r>
            <a:r>
              <a:rPr lang="en-US" sz="3600" i="1" dirty="0" smtClean="0"/>
              <a:t>Development</a:t>
            </a:r>
            <a:r>
              <a:rPr lang="en-US" sz="3600" dirty="0" smtClean="0"/>
              <a:t> and </a:t>
            </a:r>
            <a:r>
              <a:rPr lang="en-US" sz="3600" i="1" dirty="0" smtClean="0"/>
              <a:t>Staging</a:t>
            </a:r>
            <a:r>
              <a:rPr lang="en-US" sz="3600" dirty="0" smtClean="0"/>
              <a:t> automatically deploy to environments in the cloud for more in-depth testing</a:t>
            </a:r>
          </a:p>
          <a:p>
            <a:pPr marL="574675" indent="-571500">
              <a:buFont typeface="Arial" panose="020B0604020202020204" pitchFamily="34" charset="0"/>
              <a:buChar char="•"/>
            </a:pPr>
            <a:endParaRPr lang="en-US" sz="1100" dirty="0"/>
          </a:p>
          <a:p>
            <a:pPr marL="574675" indent="-571500">
              <a:buFont typeface="Arial" panose="020B0604020202020204" pitchFamily="34" charset="0"/>
              <a:buChar char="•"/>
            </a:pPr>
            <a:r>
              <a:rPr lang="en-US" sz="3600" dirty="0" smtClean="0"/>
              <a:t>Deploying </a:t>
            </a:r>
            <a:r>
              <a:rPr lang="en-US" sz="3600" i="1" dirty="0" smtClean="0"/>
              <a:t>Master</a:t>
            </a:r>
            <a:r>
              <a:rPr lang="en-US" sz="3600" dirty="0" smtClean="0"/>
              <a:t> to </a:t>
            </a:r>
            <a:r>
              <a:rPr lang="en-US" sz="3600" i="1" dirty="0"/>
              <a:t>P</a:t>
            </a:r>
            <a:r>
              <a:rPr lang="en-US" sz="3600" i="1" dirty="0" smtClean="0"/>
              <a:t>roduction </a:t>
            </a:r>
            <a:r>
              <a:rPr lang="en-US" sz="3600" dirty="0" smtClean="0"/>
              <a:t>can be automated, but more commonly requires an explicit human to sign-off before live production updated</a:t>
            </a:r>
          </a:p>
        </p:txBody>
      </p:sp>
    </p:spTree>
    <p:extLst>
      <p:ext uri="{BB962C8B-B14F-4D97-AF65-F5344CB8AC3E}">
        <p14:creationId xmlns:p14="http://schemas.microsoft.com/office/powerpoint/2010/main" val="14651397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9111" y="1403637"/>
            <a:ext cx="7046609" cy="4744986"/>
          </a:xfrm>
          <a:prstGeom prst="rect">
            <a:avLst/>
          </a:prstGeom>
        </p:spPr>
      </p:pic>
      <p:sp>
        <p:nvSpPr>
          <p:cNvPr id="5" name="Title 4"/>
          <p:cNvSpPr>
            <a:spLocks noGrp="1"/>
          </p:cNvSpPr>
          <p:nvPr>
            <p:ph type="title"/>
          </p:nvPr>
        </p:nvSpPr>
        <p:spPr>
          <a:xfrm>
            <a:off x="519112" y="315094"/>
            <a:ext cx="11149013" cy="747897"/>
          </a:xfrm>
        </p:spPr>
        <p:txBody>
          <a:bodyPr/>
          <a:lstStyle/>
          <a:p>
            <a:r>
              <a:rPr lang="en-US" dirty="0" smtClean="0"/>
              <a:t>http://tfs.visualstudio.com</a:t>
            </a:r>
            <a:endParaRPr lang="en-US" dirty="0"/>
          </a:p>
        </p:txBody>
      </p:sp>
      <p:sp>
        <p:nvSpPr>
          <p:cNvPr id="8" name="Text Placeholder 1"/>
          <p:cNvSpPr>
            <a:spLocks noGrp="1"/>
          </p:cNvSpPr>
          <p:nvPr>
            <p:ph type="body" sz="quarter" idx="10"/>
          </p:nvPr>
        </p:nvSpPr>
        <p:spPr>
          <a:xfrm>
            <a:off x="7778663" y="1403637"/>
            <a:ext cx="4271375" cy="3407087"/>
          </a:xfrm>
        </p:spPr>
        <p:txBody>
          <a:bodyPr/>
          <a:lstStyle/>
          <a:p>
            <a:pPr marL="574675" indent="-571500">
              <a:buFont typeface="Arial" panose="020B0604020202020204" pitchFamily="34" charset="0"/>
              <a:buChar char="•"/>
            </a:pPr>
            <a:r>
              <a:rPr lang="en-US" sz="2800" dirty="0" smtClean="0"/>
              <a:t>TFS and </a:t>
            </a:r>
            <a:r>
              <a:rPr lang="en-US" sz="2800" dirty="0" err="1" smtClean="0"/>
              <a:t>Git</a:t>
            </a:r>
            <a:r>
              <a:rPr lang="en-US" sz="2800" dirty="0" smtClean="0"/>
              <a:t> support</a:t>
            </a:r>
          </a:p>
          <a:p>
            <a:pPr marL="574675" indent="-571500">
              <a:buFont typeface="Arial" panose="020B0604020202020204" pitchFamily="34" charset="0"/>
              <a:buChar char="•"/>
            </a:pPr>
            <a:r>
              <a:rPr lang="en-US" sz="2800" dirty="0"/>
              <a:t>Elastic Build Service</a:t>
            </a:r>
          </a:p>
          <a:p>
            <a:pPr marL="574675" indent="-571500">
              <a:buFont typeface="Arial" panose="020B0604020202020204" pitchFamily="34" charset="0"/>
              <a:buChar char="•"/>
            </a:pPr>
            <a:r>
              <a:rPr lang="en-US" sz="2800" dirty="0" smtClean="0"/>
              <a:t>Continuous Integration</a:t>
            </a:r>
          </a:p>
          <a:p>
            <a:pPr marL="574675" indent="-571500">
              <a:buFont typeface="Arial" panose="020B0604020202020204" pitchFamily="34" charset="0"/>
              <a:buChar char="•"/>
            </a:pPr>
            <a:r>
              <a:rPr lang="en-US" sz="2800" dirty="0" smtClean="0"/>
              <a:t>Continuous Delivery</a:t>
            </a:r>
          </a:p>
          <a:p>
            <a:pPr marL="574675" indent="-571500">
              <a:buFont typeface="Arial" panose="020B0604020202020204" pitchFamily="34" charset="0"/>
              <a:buChar char="•"/>
            </a:pPr>
            <a:r>
              <a:rPr lang="en-US" sz="2800" dirty="0" smtClean="0"/>
              <a:t>Load Testing Support</a:t>
            </a:r>
          </a:p>
          <a:p>
            <a:pPr marL="574675" indent="-571500">
              <a:buFont typeface="Arial" panose="020B0604020202020204" pitchFamily="34" charset="0"/>
              <a:buChar char="•"/>
            </a:pPr>
            <a:r>
              <a:rPr lang="en-US" sz="2800" dirty="0" smtClean="0"/>
              <a:t>Team Room Collaboration</a:t>
            </a:r>
          </a:p>
          <a:p>
            <a:pPr marL="574675" indent="-571500">
              <a:buFont typeface="Arial" panose="020B0604020202020204" pitchFamily="34" charset="0"/>
              <a:buChar char="•"/>
            </a:pPr>
            <a:r>
              <a:rPr lang="en-US" sz="2800" dirty="0" smtClean="0"/>
              <a:t>Agile Project Management</a:t>
            </a:r>
          </a:p>
        </p:txBody>
      </p:sp>
    </p:spTree>
    <p:extLst>
      <p:ext uri="{BB962C8B-B14F-4D97-AF65-F5344CB8AC3E}">
        <p14:creationId xmlns:p14="http://schemas.microsoft.com/office/powerpoint/2010/main" val="32006567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4: Web </a:t>
            </a:r>
            <a:r>
              <a:rPr lang="en-US" sz="5400" dirty="0" err="1" smtClean="0"/>
              <a:t>Dev</a:t>
            </a:r>
            <a:r>
              <a:rPr lang="en-US" sz="5400" dirty="0" smtClean="0"/>
              <a:t> Best Practices</a:t>
            </a:r>
            <a:endParaRPr lang="en-US" sz="5400" dirty="0"/>
          </a:p>
        </p:txBody>
      </p:sp>
    </p:spTree>
    <p:extLst>
      <p:ext uri="{BB962C8B-B14F-4D97-AF65-F5344CB8AC3E}">
        <p14:creationId xmlns:p14="http://schemas.microsoft.com/office/powerpoint/2010/main" val="90036652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9007" y="919589"/>
            <a:ext cx="11669713" cy="3905685"/>
          </a:xfrm>
        </p:spPr>
        <p:txBody>
          <a:bodyPr/>
          <a:lstStyle/>
          <a:p>
            <a:r>
              <a:rPr lang="en-US" sz="4800" dirty="0" smtClean="0"/>
              <a:t>Cloud Computing Enables You To…</a:t>
            </a:r>
          </a:p>
          <a:p>
            <a:endParaRPr lang="en-US" sz="1800" dirty="0" smtClean="0"/>
          </a:p>
          <a:p>
            <a:pPr marL="460375" indent="-457200">
              <a:buFont typeface="Arial" panose="020B0604020202020204" pitchFamily="34" charset="0"/>
              <a:buChar char="•"/>
            </a:pPr>
            <a:r>
              <a:rPr lang="en-US" sz="3200" dirty="0" smtClean="0"/>
              <a:t>Reach more users/customers, and in a richer way</a:t>
            </a:r>
            <a:endParaRPr lang="en-US" dirty="0"/>
          </a:p>
          <a:p>
            <a:pPr marL="460375" indent="-457200">
              <a:buFont typeface="Arial" panose="020B0604020202020204" pitchFamily="34" charset="0"/>
              <a:buChar char="•"/>
            </a:pPr>
            <a:r>
              <a:rPr lang="en-US" sz="3200" dirty="0" smtClean="0"/>
              <a:t>Deliver </a:t>
            </a:r>
            <a:r>
              <a:rPr lang="en-US" sz="3200" dirty="0"/>
              <a:t>solutions </a:t>
            </a:r>
            <a:r>
              <a:rPr lang="en-US" sz="3200" dirty="0" smtClean="0"/>
              <a:t>not possible </a:t>
            </a:r>
            <a:r>
              <a:rPr lang="en-US" sz="3200" dirty="0"/>
              <a:t>or practical </a:t>
            </a:r>
            <a:r>
              <a:rPr lang="en-US" sz="3200" dirty="0" smtClean="0"/>
              <a:t>before</a:t>
            </a:r>
          </a:p>
          <a:p>
            <a:pPr marL="460375" indent="-457200">
              <a:buFont typeface="Arial" panose="020B0604020202020204" pitchFamily="34" charset="0"/>
              <a:buChar char="•"/>
            </a:pPr>
            <a:r>
              <a:rPr lang="en-US" sz="3200" dirty="0" smtClean="0"/>
              <a:t>Be </a:t>
            </a:r>
            <a:r>
              <a:rPr lang="en-US" sz="3200" dirty="0"/>
              <a:t>more cost effective </a:t>
            </a:r>
            <a:r>
              <a:rPr lang="en-US" sz="3200" dirty="0" smtClean="0"/>
              <a:t>by paying only for what you use</a:t>
            </a:r>
          </a:p>
          <a:p>
            <a:pPr marL="460375" indent="-457200">
              <a:buFont typeface="Arial" panose="020B0604020202020204" pitchFamily="34" charset="0"/>
              <a:buChar char="•"/>
            </a:pPr>
            <a:r>
              <a:rPr lang="en-US" sz="3200" dirty="0" smtClean="0"/>
              <a:t>Leverage a flexible, rich, development platform</a:t>
            </a:r>
          </a:p>
          <a:p>
            <a:endParaRPr lang="en-US" sz="3200" dirty="0"/>
          </a:p>
        </p:txBody>
      </p:sp>
    </p:spTree>
    <p:extLst>
      <p:ext uri="{BB962C8B-B14F-4D97-AF65-F5344CB8AC3E}">
        <p14:creationId xmlns:p14="http://schemas.microsoft.com/office/powerpoint/2010/main" val="32068036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479356" y="402776"/>
            <a:ext cx="11149013" cy="747897"/>
          </a:xfrm>
        </p:spPr>
        <p:txBody>
          <a:bodyPr/>
          <a:lstStyle/>
          <a:p>
            <a:r>
              <a:rPr lang="en-US" dirty="0" smtClean="0"/>
              <a:t>Web Development Best Practices</a:t>
            </a:r>
            <a:endParaRPr lang="en-US" dirty="0"/>
          </a:p>
        </p:txBody>
      </p:sp>
      <p:sp>
        <p:nvSpPr>
          <p:cNvPr id="2" name="Text Placeholder 1"/>
          <p:cNvSpPr>
            <a:spLocks noGrp="1"/>
          </p:cNvSpPr>
          <p:nvPr>
            <p:ph type="body" sz="quarter" idx="10"/>
          </p:nvPr>
        </p:nvSpPr>
        <p:spPr>
          <a:xfrm>
            <a:off x="479357" y="1507685"/>
            <a:ext cx="11268143" cy="2119042"/>
          </a:xfrm>
        </p:spPr>
        <p:txBody>
          <a:bodyPr/>
          <a:lstStyle/>
          <a:p>
            <a:pPr marL="574675" indent="-571500">
              <a:buFont typeface="Arial" panose="020B0604020202020204" pitchFamily="34" charset="0"/>
              <a:buChar char="•"/>
            </a:pPr>
            <a:r>
              <a:rPr lang="en-US" sz="3600" dirty="0" smtClean="0"/>
              <a:t>Scale-out your web tier using stateless web servers    behind smart load balancers</a:t>
            </a:r>
          </a:p>
          <a:p>
            <a:pPr marL="574675" indent="-571500">
              <a:buFont typeface="Arial" panose="020B0604020202020204" pitchFamily="34" charset="0"/>
              <a:buChar char="•"/>
            </a:pPr>
            <a:endParaRPr lang="en-US" sz="1000" dirty="0"/>
          </a:p>
          <a:p>
            <a:pPr marL="574675" indent="-571500">
              <a:buFont typeface="Arial" panose="020B0604020202020204" pitchFamily="34" charset="0"/>
              <a:buChar char="•"/>
            </a:pPr>
            <a:r>
              <a:rPr lang="en-US" sz="3600" dirty="0" smtClean="0"/>
              <a:t>Dynamically scale your web tier based on actual usage load</a:t>
            </a:r>
          </a:p>
          <a:p>
            <a:pPr marL="574675" indent="-571500">
              <a:buFont typeface="Arial" panose="020B0604020202020204" pitchFamily="34" charset="0"/>
              <a:buChar char="•"/>
            </a:pPr>
            <a:endParaRPr lang="en-US" sz="1000" dirty="0" smtClean="0"/>
          </a:p>
        </p:txBody>
      </p:sp>
    </p:spTree>
    <p:extLst>
      <p:ext uri="{BB962C8B-B14F-4D97-AF65-F5344CB8AC3E}">
        <p14:creationId xmlns:p14="http://schemas.microsoft.com/office/powerpoint/2010/main" val="30242833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202985" y="2281272"/>
            <a:ext cx="748543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Windows Azure Web Sites </a:t>
            </a:r>
            <a:endParaRPr lang="en-US" dirty="0"/>
          </a:p>
        </p:txBody>
      </p:sp>
      <p:sp>
        <p:nvSpPr>
          <p:cNvPr id="13" name="Content Placeholder 2"/>
          <p:cNvSpPr>
            <a:spLocks noGrp="1"/>
          </p:cNvSpPr>
          <p:nvPr>
            <p:ph type="body" sz="quarter" idx="10"/>
          </p:nvPr>
        </p:nvSpPr>
        <p:spPr>
          <a:xfrm>
            <a:off x="4197322" y="3271520"/>
            <a:ext cx="7171263" cy="1523494"/>
          </a:xfrm>
        </p:spPr>
        <p:txBody>
          <a:bodyPr/>
          <a:lstStyle/>
          <a:p>
            <a:pPr marL="460375" indent="-457200">
              <a:lnSpc>
                <a:spcPct val="100000"/>
              </a:lnSpc>
              <a:buFont typeface="Wingdings" pitchFamily="2" charset="2"/>
              <a:buChar char="ß"/>
            </a:pPr>
            <a:r>
              <a:rPr lang="en-US" sz="2800" dirty="0" smtClean="0"/>
              <a:t>Build </a:t>
            </a:r>
            <a:r>
              <a:rPr lang="en-US" sz="2800" dirty="0"/>
              <a:t>with ASP.NET, </a:t>
            </a:r>
            <a:r>
              <a:rPr lang="en-US" sz="2800" dirty="0" smtClean="0"/>
              <a:t>Node.js, PHP or Python</a:t>
            </a:r>
            <a:endParaRPr lang="en-US" sz="2800" dirty="0"/>
          </a:p>
          <a:p>
            <a:pPr marL="460375" indent="-457200">
              <a:lnSpc>
                <a:spcPct val="100000"/>
              </a:lnSpc>
              <a:buFont typeface="Wingdings" pitchFamily="2" charset="2"/>
              <a:buChar char="ß"/>
            </a:pPr>
            <a:r>
              <a:rPr lang="en-US" sz="2800" dirty="0" smtClean="0"/>
              <a:t>Deploy </a:t>
            </a:r>
            <a:r>
              <a:rPr lang="en-US" sz="2800" dirty="0"/>
              <a:t>in seconds with FTP, </a:t>
            </a:r>
            <a:r>
              <a:rPr lang="en-US" sz="2800" dirty="0" smtClean="0"/>
              <a:t> </a:t>
            </a:r>
            <a:r>
              <a:rPr lang="en-US" sz="2800" dirty="0" err="1" smtClean="0"/>
              <a:t>WebDeploy</a:t>
            </a:r>
            <a:r>
              <a:rPr lang="en-US" sz="2800" dirty="0" smtClean="0"/>
              <a:t>, </a:t>
            </a:r>
            <a:r>
              <a:rPr lang="en-US" sz="2800" dirty="0" err="1" smtClean="0"/>
              <a:t>Git</a:t>
            </a:r>
            <a:r>
              <a:rPr lang="en-US" sz="2800" dirty="0" smtClean="0"/>
              <a:t>, TFS</a:t>
            </a:r>
            <a:endParaRPr lang="en-US" sz="2800" dirty="0"/>
          </a:p>
          <a:p>
            <a:pPr marL="460375" indent="-457200">
              <a:lnSpc>
                <a:spcPct val="100000"/>
              </a:lnSpc>
              <a:buFont typeface="Wingdings" pitchFamily="2" charset="2"/>
              <a:buChar char="ß"/>
            </a:pPr>
            <a:r>
              <a:rPr lang="en-US" sz="2800" dirty="0" smtClean="0"/>
              <a:t>Easily scale up as demand grows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83" y="2178241"/>
            <a:ext cx="2781081" cy="2781081"/>
          </a:xfrm>
          <a:prstGeom prst="rect">
            <a:avLst/>
          </a:prstGeom>
        </p:spPr>
      </p:pic>
    </p:spTree>
    <p:extLst>
      <p:ext uri="{BB962C8B-B14F-4D97-AF65-F5344CB8AC3E}">
        <p14:creationId xmlns:p14="http://schemas.microsoft.com/office/powerpoint/2010/main" val="3952618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Straight Arrow Connector 6"/>
          <p:cNvCxnSpPr/>
          <p:nvPr/>
        </p:nvCxnSpPr>
        <p:spPr>
          <a:xfrm>
            <a:off x="2543726" y="2971800"/>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4421687" y="400833"/>
            <a:ext cx="7102257" cy="62755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4709786" y="1416485"/>
            <a:ext cx="1929009"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Load Balancer</a:t>
            </a:r>
          </a:p>
          <a:p>
            <a:pPr algn="ctr" defTabSz="914099" fontAlgn="base">
              <a:spcBef>
                <a:spcPct val="0"/>
              </a:spcBef>
              <a:spcAft>
                <a:spcPct val="0"/>
              </a:spcAft>
            </a:pPr>
            <a:r>
              <a:rPr lang="en-US" sz="1800" dirty="0" smtClean="0">
                <a:solidFill>
                  <a:schemeClr val="tx1"/>
                </a:solidFill>
              </a:rPr>
              <a:t>(1 of n)</a:t>
            </a:r>
          </a:p>
        </p:txBody>
      </p:sp>
      <p:sp>
        <p:nvSpPr>
          <p:cNvPr id="13" name="Rectangle 12"/>
          <p:cNvSpPr/>
          <p:nvPr/>
        </p:nvSpPr>
        <p:spPr bwMode="auto">
          <a:xfrm>
            <a:off x="7728559" y="1317320"/>
            <a:ext cx="2981195"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(1 of n…)</a:t>
            </a:r>
          </a:p>
        </p:txBody>
      </p:sp>
      <p:sp>
        <p:nvSpPr>
          <p:cNvPr id="15" name="TextBox 14"/>
          <p:cNvSpPr txBox="1"/>
          <p:nvPr/>
        </p:nvSpPr>
        <p:spPr>
          <a:xfrm>
            <a:off x="4979146" y="579327"/>
            <a:ext cx="5943550"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Windows Azure Web Site Service</a:t>
            </a:r>
            <a:endParaRPr lang="en-US" sz="3200" dirty="0">
              <a:solidFill>
                <a:schemeClr val="bg1"/>
              </a:solidFill>
            </a:endParaRPr>
          </a:p>
        </p:txBody>
      </p:sp>
      <p:sp>
        <p:nvSpPr>
          <p:cNvPr id="16" name="Rectangle 15"/>
          <p:cNvSpPr/>
          <p:nvPr/>
        </p:nvSpPr>
        <p:spPr bwMode="auto">
          <a:xfrm>
            <a:off x="4709786" y="3155515"/>
            <a:ext cx="1929009"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Load Balancer</a:t>
            </a:r>
          </a:p>
          <a:p>
            <a:pPr algn="ctr" defTabSz="914099" fontAlgn="base">
              <a:spcBef>
                <a:spcPct val="0"/>
              </a:spcBef>
              <a:spcAft>
                <a:spcPct val="0"/>
              </a:spcAft>
            </a:pPr>
            <a:r>
              <a:rPr lang="en-US" sz="1800" dirty="0" smtClean="0">
                <a:solidFill>
                  <a:schemeClr val="tx1"/>
                </a:solidFill>
              </a:rPr>
              <a:t>(2 of n)</a:t>
            </a:r>
          </a:p>
        </p:txBody>
      </p:sp>
      <p:sp>
        <p:nvSpPr>
          <p:cNvPr id="19" name="Rectangle 18"/>
          <p:cNvSpPr/>
          <p:nvPr/>
        </p:nvSpPr>
        <p:spPr bwMode="auto">
          <a:xfrm>
            <a:off x="7741084" y="3155514"/>
            <a:ext cx="2981195"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(2 of n…)</a:t>
            </a:r>
          </a:p>
        </p:txBody>
      </p:sp>
      <p:sp>
        <p:nvSpPr>
          <p:cNvPr id="21" name="Rectangle 20"/>
          <p:cNvSpPr/>
          <p:nvPr/>
        </p:nvSpPr>
        <p:spPr bwMode="auto">
          <a:xfrm>
            <a:off x="4709786" y="4984313"/>
            <a:ext cx="1929009" cy="1466591"/>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Deployment Service</a:t>
            </a:r>
          </a:p>
          <a:p>
            <a:pPr algn="ctr" defTabSz="914099" fontAlgn="base">
              <a:spcBef>
                <a:spcPct val="0"/>
              </a:spcBef>
              <a:spcAft>
                <a:spcPct val="0"/>
              </a:spcAft>
            </a:pPr>
            <a:r>
              <a:rPr lang="en-US" sz="1800" dirty="0" smtClean="0">
                <a:solidFill>
                  <a:schemeClr val="tx1"/>
                </a:solidFill>
              </a:rPr>
              <a:t>(FTP, </a:t>
            </a:r>
            <a:r>
              <a:rPr lang="en-US" sz="1800" dirty="0" err="1" smtClean="0">
                <a:solidFill>
                  <a:schemeClr val="tx1"/>
                </a:solidFill>
              </a:rPr>
              <a:t>WebDeploy</a:t>
            </a:r>
            <a:r>
              <a:rPr lang="en-US" sz="1800" dirty="0" smtClean="0">
                <a:solidFill>
                  <a:schemeClr val="tx1"/>
                </a:solidFill>
              </a:rPr>
              <a:t>, GIT, TFS, </a:t>
            </a:r>
            <a:r>
              <a:rPr lang="en-US" sz="1800" dirty="0" err="1" smtClean="0">
                <a:solidFill>
                  <a:schemeClr val="tx1"/>
                </a:solidFill>
              </a:rPr>
              <a:t>etc</a:t>
            </a:r>
            <a:r>
              <a:rPr lang="en-US" sz="1800" dirty="0" smtClean="0">
                <a:solidFill>
                  <a:schemeClr val="tx1"/>
                </a:solidFill>
              </a:rPr>
              <a:t>)</a:t>
            </a:r>
          </a:p>
        </p:txBody>
      </p:sp>
      <p:sp>
        <p:nvSpPr>
          <p:cNvPr id="22" name="Rectangle 21"/>
          <p:cNvSpPr/>
          <p:nvPr/>
        </p:nvSpPr>
        <p:spPr bwMode="auto">
          <a:xfrm>
            <a:off x="300624" y="4906459"/>
            <a:ext cx="1929008" cy="154444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Developer or</a:t>
            </a:r>
          </a:p>
          <a:p>
            <a:pPr algn="ctr" defTabSz="914099" fontAlgn="base">
              <a:spcBef>
                <a:spcPct val="0"/>
              </a:spcBef>
              <a:spcAft>
                <a:spcPct val="0"/>
              </a:spcAft>
            </a:pPr>
            <a:r>
              <a:rPr lang="en-US" sz="1800" dirty="0" smtClean="0">
                <a:solidFill>
                  <a:schemeClr val="tx1"/>
                </a:solidFill>
              </a:rPr>
              <a:t>Automation Script</a:t>
            </a:r>
          </a:p>
        </p:txBody>
      </p:sp>
      <p:cxnSp>
        <p:nvCxnSpPr>
          <p:cNvPr id="25" name="Straight Arrow Connector 24"/>
          <p:cNvCxnSpPr/>
          <p:nvPr/>
        </p:nvCxnSpPr>
        <p:spPr>
          <a:xfrm>
            <a:off x="2329841" y="5717087"/>
            <a:ext cx="1991638"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7728557" y="1317320"/>
            <a:ext cx="2981195" cy="15553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(1 of </a:t>
            </a:r>
            <a:r>
              <a:rPr lang="en-US" sz="1800" dirty="0">
                <a:solidFill>
                  <a:schemeClr val="tx1"/>
                </a:solidFill>
              </a:rPr>
              <a:t>2</a:t>
            </a:r>
            <a:r>
              <a:rPr lang="en-US" sz="1800" dirty="0" smtClean="0">
                <a:solidFill>
                  <a:schemeClr val="tx1"/>
                </a:solidFill>
              </a:rPr>
              <a:t>)</a:t>
            </a:r>
          </a:p>
        </p:txBody>
      </p:sp>
      <p:cxnSp>
        <p:nvCxnSpPr>
          <p:cNvPr id="27" name="Straight Arrow Connector 26"/>
          <p:cNvCxnSpPr>
            <a:endCxn id="26" idx="1"/>
          </p:cNvCxnSpPr>
          <p:nvPr/>
        </p:nvCxnSpPr>
        <p:spPr>
          <a:xfrm flipV="1">
            <a:off x="6638795" y="2094978"/>
            <a:ext cx="1089762" cy="3583703"/>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7741083" y="3154904"/>
            <a:ext cx="2981195" cy="15553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(2 of 2)</a:t>
            </a:r>
          </a:p>
        </p:txBody>
      </p:sp>
      <p:cxnSp>
        <p:nvCxnSpPr>
          <p:cNvPr id="30" name="Straight Arrow Connector 29"/>
          <p:cNvCxnSpPr/>
          <p:nvPr/>
        </p:nvCxnSpPr>
        <p:spPr>
          <a:xfrm flipV="1">
            <a:off x="6638793" y="3945088"/>
            <a:ext cx="1089762" cy="1771999"/>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3"/>
          <a:stretch>
            <a:fillRect/>
          </a:stretch>
        </p:blipFill>
        <p:spPr>
          <a:xfrm>
            <a:off x="181526" y="2015385"/>
            <a:ext cx="2362200" cy="1714500"/>
          </a:xfrm>
          <a:prstGeom prst="rect">
            <a:avLst/>
          </a:prstGeom>
        </p:spPr>
      </p:pic>
      <p:cxnSp>
        <p:nvCxnSpPr>
          <p:cNvPr id="39" name="Straight Arrow Connector 38"/>
          <p:cNvCxnSpPr/>
          <p:nvPr/>
        </p:nvCxnSpPr>
        <p:spPr>
          <a:xfrm>
            <a:off x="6638793" y="2194142"/>
            <a:ext cx="1089762"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4"/>
          <a:stretch>
            <a:fillRect/>
          </a:stretch>
        </p:blipFill>
        <p:spPr>
          <a:xfrm>
            <a:off x="191616" y="2015385"/>
            <a:ext cx="2358373" cy="1714329"/>
          </a:xfrm>
          <a:prstGeom prst="rect">
            <a:avLst/>
          </a:prstGeom>
        </p:spPr>
      </p:pic>
      <p:cxnSp>
        <p:nvCxnSpPr>
          <p:cNvPr id="43" name="Straight Arrow Connector 42"/>
          <p:cNvCxnSpPr/>
          <p:nvPr/>
        </p:nvCxnSpPr>
        <p:spPr>
          <a:xfrm>
            <a:off x="2543726" y="3285383"/>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43726" y="2648643"/>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543725" y="2348018"/>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543725" y="3544254"/>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638793" y="2448226"/>
            <a:ext cx="1089762"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651321" y="2555310"/>
            <a:ext cx="1077234" cy="1025046"/>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38793" y="4062608"/>
            <a:ext cx="1089762"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638793" y="2690396"/>
            <a:ext cx="1089762" cy="1039318"/>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bwMode="auto">
          <a:xfrm>
            <a:off x="7745425" y="3151856"/>
            <a:ext cx="3006249" cy="1555315"/>
          </a:xfrm>
          <a:prstGeom prst="rect">
            <a:avLst/>
          </a:prstGeom>
          <a:solidFill>
            <a:srgbClr val="FF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Server Failure….</a:t>
            </a:r>
          </a:p>
        </p:txBody>
      </p:sp>
      <p:sp>
        <p:nvSpPr>
          <p:cNvPr id="54" name="Rectangle 53"/>
          <p:cNvSpPr/>
          <p:nvPr/>
        </p:nvSpPr>
        <p:spPr bwMode="auto">
          <a:xfrm>
            <a:off x="7753611" y="5006969"/>
            <a:ext cx="2981195" cy="15553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(2 of 2)</a:t>
            </a:r>
          </a:p>
        </p:txBody>
      </p:sp>
      <p:cxnSp>
        <p:nvCxnSpPr>
          <p:cNvPr id="55" name="Straight Arrow Connector 54"/>
          <p:cNvCxnSpPr/>
          <p:nvPr/>
        </p:nvCxnSpPr>
        <p:spPr>
          <a:xfrm>
            <a:off x="6613741" y="2555310"/>
            <a:ext cx="1102289" cy="3025638"/>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638790" y="4062608"/>
            <a:ext cx="1077240" cy="1962411"/>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22" presetClass="entr" presetSubtype="8"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xit" presetSubtype="0" fill="hold" grpId="1" nodeType="with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wipe(left)">
                                      <p:cBhvr>
                                        <p:cTn id="64" dur="500"/>
                                        <p:tgtEl>
                                          <p:spTgt spid="43"/>
                                        </p:tgtEl>
                                      </p:cBhvr>
                                    </p:animEffect>
                                  </p:childTnLst>
                                </p:cTn>
                              </p:par>
                              <p:par>
                                <p:cTn id="65" presetID="22" presetClass="entr" presetSubtype="8"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500"/>
                                        <p:tgtEl>
                                          <p:spTgt spid="44"/>
                                        </p:tgtEl>
                                      </p:cBhvr>
                                    </p:animEffect>
                                  </p:childTnLst>
                                </p:cTn>
                              </p:par>
                              <p:par>
                                <p:cTn id="68" presetID="22" presetClass="entr" presetSubtype="8"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par>
                                <p:cTn id="71" presetID="22" presetClass="entr" presetSubtype="8"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500"/>
                                        <p:tgtEl>
                                          <p:spTgt spid="46"/>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left)">
                                      <p:cBhvr>
                                        <p:cTn id="77" dur="500"/>
                                        <p:tgtEl>
                                          <p:spTgt spid="47"/>
                                        </p:tgtEl>
                                      </p:cBhvr>
                                    </p:animEffect>
                                  </p:childTnLst>
                                </p:cTn>
                              </p:par>
                              <p:par>
                                <p:cTn id="78" presetID="22" presetClass="entr" presetSubtype="8"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500"/>
                                        <p:tgtEl>
                                          <p:spTgt spid="48"/>
                                        </p:tgtEl>
                                      </p:cBhvr>
                                    </p:animEffect>
                                  </p:childTnLst>
                                </p:cTn>
                              </p:par>
                              <p:par>
                                <p:cTn id="81" presetID="22" presetClass="entr" presetSubtype="8"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left)">
                                      <p:cBhvr>
                                        <p:cTn id="83" dur="500"/>
                                        <p:tgtEl>
                                          <p:spTgt spid="50"/>
                                        </p:tgtEl>
                                      </p:cBhvr>
                                    </p:animEffect>
                                  </p:childTnLst>
                                </p:cTn>
                              </p:par>
                              <p:par>
                                <p:cTn id="84" presetID="22" presetClass="entr" presetSubtype="8" fill="hold"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wipe(left)">
                                      <p:cBhvr>
                                        <p:cTn id="86" dur="500"/>
                                        <p:tgtEl>
                                          <p:spTgt spid="5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 presetClass="exit" presetSubtype="0" fill="hold" nodeType="withEffect">
                                  <p:stCondLst>
                                    <p:cond delay="0"/>
                                  </p:stCondLst>
                                  <p:childTnLst>
                                    <p:set>
                                      <p:cBhvr>
                                        <p:cTn id="93" dur="1" fill="hold">
                                          <p:stCondLst>
                                            <p:cond delay="0"/>
                                          </p:stCondLst>
                                        </p:cTn>
                                        <p:tgtEl>
                                          <p:spTgt spid="5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50"/>
                                        </p:tgtEl>
                                        <p:attrNameLst>
                                          <p:attrName>style.visibility</p:attrName>
                                        </p:attrNameLst>
                                      </p:cBhvr>
                                      <p:to>
                                        <p:strVal val="hidden"/>
                                      </p:to>
                                    </p:set>
                                  </p:childTnLst>
                                </p:cTn>
                              </p:par>
                            </p:childTnLst>
                          </p:cTn>
                        </p:par>
                        <p:par>
                          <p:cTn id="96" fill="hold">
                            <p:stCondLst>
                              <p:cond delay="500"/>
                            </p:stCondLst>
                            <p:childTnLst>
                              <p:par>
                                <p:cTn id="97" presetID="10" presetClass="entr" presetSubtype="0" fill="hold" grpId="0" nodeType="afterEffect">
                                  <p:stCondLst>
                                    <p:cond delay="100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childTnLst>
                          </p:cTn>
                        </p:par>
                        <p:par>
                          <p:cTn id="100" fill="hold">
                            <p:stCondLst>
                              <p:cond delay="2000"/>
                            </p:stCondLst>
                            <p:childTnLst>
                              <p:par>
                                <p:cTn id="101" presetID="22" presetClass="entr" presetSubtype="8" fill="hold" nodeType="after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par>
                                <p:cTn id="104" presetID="22" presetClass="entr" presetSubtype="8" fill="hold"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26" grpId="0" animBg="1"/>
      <p:bldP spid="29" grpId="0" animBg="1"/>
      <p:bldP spid="53" grpId="0" animBg="1"/>
      <p:bldP spid="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AutoScale</a:t>
            </a:r>
            <a:r>
              <a:rPr lang="en-US" dirty="0" smtClean="0"/>
              <a:t> – Built-into Windows Azure</a:t>
            </a:r>
            <a:endParaRPr lang="en-US" dirty="0"/>
          </a:p>
        </p:txBody>
      </p:sp>
      <p:sp>
        <p:nvSpPr>
          <p:cNvPr id="4" name="Text Placeholder 3"/>
          <p:cNvSpPr>
            <a:spLocks noGrp="1"/>
          </p:cNvSpPr>
          <p:nvPr>
            <p:ph type="body" sz="quarter" idx="10"/>
          </p:nvPr>
        </p:nvSpPr>
        <p:spPr>
          <a:xfrm>
            <a:off x="7899400" y="1726125"/>
            <a:ext cx="4127500" cy="1675843"/>
          </a:xfrm>
        </p:spPr>
        <p:txBody>
          <a:bodyPr/>
          <a:lstStyle/>
          <a:p>
            <a:pPr marL="460375" indent="-457200">
              <a:buFont typeface="Arial" panose="020B0604020202020204" pitchFamily="34" charset="0"/>
              <a:buChar char="•"/>
            </a:pPr>
            <a:r>
              <a:rPr lang="en-US" sz="2400" dirty="0" err="1" smtClean="0"/>
              <a:t>AutoScale</a:t>
            </a:r>
            <a:r>
              <a:rPr lang="en-US" sz="2400" dirty="0" smtClean="0"/>
              <a:t> based on real usage</a:t>
            </a:r>
            <a:endParaRPr lang="en-US" sz="2400" dirty="0"/>
          </a:p>
          <a:p>
            <a:pPr marL="460375" indent="-457200">
              <a:buFont typeface="Arial" panose="020B0604020202020204" pitchFamily="34" charset="0"/>
              <a:buChar char="•"/>
            </a:pPr>
            <a:r>
              <a:rPr lang="en-US" sz="2400" dirty="0" smtClean="0"/>
              <a:t>CPU % thresholds</a:t>
            </a:r>
          </a:p>
          <a:p>
            <a:pPr marL="460375" indent="-457200">
              <a:buFont typeface="Arial" panose="020B0604020202020204" pitchFamily="34" charset="0"/>
              <a:buChar char="•"/>
            </a:pPr>
            <a:r>
              <a:rPr lang="en-US" sz="2400" dirty="0" smtClean="0"/>
              <a:t>Queue Depth</a:t>
            </a:r>
          </a:p>
          <a:p>
            <a:pPr marL="460375" indent="-457200">
              <a:buFont typeface="Arial" panose="020B0604020202020204" pitchFamily="34" charset="0"/>
              <a:buChar char="•"/>
            </a:pPr>
            <a:r>
              <a:rPr lang="en-US" sz="2400" dirty="0" smtClean="0"/>
              <a:t>Supports schedule times</a:t>
            </a:r>
            <a:endParaRPr lang="en-US" sz="400" dirty="0" smtClean="0"/>
          </a:p>
        </p:txBody>
      </p:sp>
      <p:pic>
        <p:nvPicPr>
          <p:cNvPr id="5" name="Picture 4"/>
          <p:cNvPicPr>
            <a:picLocks noChangeAspect="1"/>
          </p:cNvPicPr>
          <p:nvPr/>
        </p:nvPicPr>
        <p:blipFill>
          <a:blip r:embed="rId3"/>
          <a:stretch>
            <a:fillRect/>
          </a:stretch>
        </p:blipFill>
        <p:spPr>
          <a:xfrm>
            <a:off x="519112" y="1713425"/>
            <a:ext cx="7172163" cy="3849175"/>
          </a:xfrm>
          <a:prstGeom prst="rect">
            <a:avLst/>
          </a:prstGeom>
        </p:spPr>
      </p:pic>
    </p:spTree>
    <p:extLst>
      <p:ext uri="{BB962C8B-B14F-4D97-AF65-F5344CB8AC3E}">
        <p14:creationId xmlns:p14="http://schemas.microsoft.com/office/powerpoint/2010/main" val="417187574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68609" y="3068163"/>
            <a:ext cx="9657586" cy="769441"/>
          </a:xfrm>
          <a:prstGeom prst="rect">
            <a:avLst/>
          </a:prstGeom>
        </p:spPr>
        <p:txBody>
          <a:bodyPr wrap="square">
            <a:spAutoFit/>
          </a:bodyPr>
          <a:lstStyle/>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 Web Sites &amp; </a:t>
            </a:r>
            <a:r>
              <a:rPr lang="en-US" sz="44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AutoScale</a:t>
            </a:r>
            <a:endPar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1530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479356" y="402776"/>
            <a:ext cx="11149013" cy="747897"/>
          </a:xfrm>
        </p:spPr>
        <p:txBody>
          <a:bodyPr/>
          <a:lstStyle/>
          <a:p>
            <a:r>
              <a:rPr lang="en-US" dirty="0" smtClean="0"/>
              <a:t>Web Development Best Practices</a:t>
            </a:r>
            <a:endParaRPr lang="en-US" dirty="0"/>
          </a:p>
        </p:txBody>
      </p:sp>
      <p:sp>
        <p:nvSpPr>
          <p:cNvPr id="2" name="Text Placeholder 1"/>
          <p:cNvSpPr>
            <a:spLocks noGrp="1"/>
          </p:cNvSpPr>
          <p:nvPr>
            <p:ph type="body" sz="quarter" idx="10"/>
          </p:nvPr>
        </p:nvSpPr>
        <p:spPr>
          <a:xfrm>
            <a:off x="479357" y="1507685"/>
            <a:ext cx="11280843" cy="4468916"/>
          </a:xfrm>
        </p:spPr>
        <p:txBody>
          <a:bodyPr/>
          <a:lstStyle/>
          <a:p>
            <a:pPr marL="574675" indent="-571500">
              <a:buFont typeface="Arial" panose="020B0604020202020204" pitchFamily="34" charset="0"/>
              <a:buChar char="•"/>
            </a:pPr>
            <a:r>
              <a:rPr lang="en-US" sz="3600" dirty="0" smtClean="0"/>
              <a:t>Scale-out your web tier using stateless web servers    behind smart load balancers</a:t>
            </a:r>
          </a:p>
          <a:p>
            <a:pPr marL="574675" indent="-571500">
              <a:buFont typeface="Arial" panose="020B0604020202020204" pitchFamily="34" charset="0"/>
              <a:buChar char="•"/>
            </a:pPr>
            <a:endParaRPr lang="en-US" sz="1000" dirty="0"/>
          </a:p>
          <a:p>
            <a:pPr marL="574675" indent="-571500">
              <a:buFont typeface="Arial" panose="020B0604020202020204" pitchFamily="34" charset="0"/>
              <a:buChar char="•"/>
            </a:pPr>
            <a:r>
              <a:rPr lang="en-US" sz="3600" dirty="0"/>
              <a:t>Dynamically scale your web tier based on actual usage load</a:t>
            </a:r>
          </a:p>
          <a:p>
            <a:pPr marL="574675" indent="-571500">
              <a:buFont typeface="Arial" panose="020B0604020202020204" pitchFamily="34" charset="0"/>
              <a:buChar char="•"/>
            </a:pPr>
            <a:endParaRPr lang="en-US" sz="1000" dirty="0" smtClean="0"/>
          </a:p>
          <a:p>
            <a:pPr marL="574675" indent="-571500">
              <a:buFont typeface="Arial" panose="020B0604020202020204" pitchFamily="34" charset="0"/>
              <a:buChar char="•"/>
            </a:pPr>
            <a:r>
              <a:rPr lang="en-US" sz="3600" dirty="0" smtClean="0"/>
              <a:t>Avoid using session state (use cache provider if you must)</a:t>
            </a:r>
          </a:p>
          <a:p>
            <a:endParaRPr lang="en-US" sz="1000" dirty="0"/>
          </a:p>
          <a:p>
            <a:pPr marL="574675" indent="-571500">
              <a:buFont typeface="Arial" panose="020B0604020202020204" pitchFamily="34" charset="0"/>
              <a:buChar char="•"/>
            </a:pPr>
            <a:r>
              <a:rPr lang="en-US" sz="3600" dirty="0" smtClean="0"/>
              <a:t>Use CDN to edge cache static file assets (images, scripts)</a:t>
            </a:r>
          </a:p>
          <a:p>
            <a:pPr marL="574675" indent="-571500">
              <a:buFont typeface="Arial" panose="020B0604020202020204" pitchFamily="34" charset="0"/>
              <a:buChar char="•"/>
            </a:pPr>
            <a:endParaRPr lang="en-US" sz="1000" dirty="0"/>
          </a:p>
          <a:p>
            <a:pPr marL="574675" indent="-571500">
              <a:buFont typeface="Arial" panose="020B0604020202020204" pitchFamily="34" charset="0"/>
              <a:buChar char="•"/>
            </a:pPr>
            <a:r>
              <a:rPr lang="en-US" sz="3600" dirty="0"/>
              <a:t>Use .NET 4.5’s </a:t>
            </a:r>
            <a:r>
              <a:rPr lang="en-US" sz="3600" dirty="0" err="1"/>
              <a:t>async</a:t>
            </a:r>
            <a:r>
              <a:rPr lang="en-US" sz="3600" dirty="0"/>
              <a:t> support to avoid blocking </a:t>
            </a:r>
            <a:r>
              <a:rPr lang="en-US" sz="3600" dirty="0" smtClean="0"/>
              <a:t>calls</a:t>
            </a:r>
            <a:endParaRPr lang="en-US" sz="3600" dirty="0"/>
          </a:p>
        </p:txBody>
      </p:sp>
    </p:spTree>
    <p:extLst>
      <p:ext uri="{BB962C8B-B14F-4D97-AF65-F5344CB8AC3E}">
        <p14:creationId xmlns:p14="http://schemas.microsoft.com/office/powerpoint/2010/main" val="3216045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90500" y="243083"/>
            <a:ext cx="9116338" cy="6541817"/>
          </a:xfrm>
          <a:prstGeom prst="rect">
            <a:avLst/>
          </a:prstGeom>
        </p:spPr>
      </p:pic>
      <p:sp>
        <p:nvSpPr>
          <p:cNvPr id="6" name="Rectangle 5"/>
          <p:cNvSpPr/>
          <p:nvPr/>
        </p:nvSpPr>
        <p:spPr bwMode="auto">
          <a:xfrm>
            <a:off x="7828766" y="588136"/>
            <a:ext cx="4050119" cy="286904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Take advantage of the new .NET 4.5 </a:t>
            </a:r>
            <a:r>
              <a:rPr lang="en-US" sz="1800" dirty="0" err="1" smtClean="0">
                <a:ln>
                  <a:solidFill>
                    <a:schemeClr val="tx1">
                      <a:alpha val="0"/>
                    </a:schemeClr>
                  </a:solidFill>
                </a:ln>
                <a:solidFill>
                  <a:schemeClr val="tx1"/>
                </a:solidFill>
                <a:latin typeface="+mj-lt"/>
              </a:rPr>
              <a:t>async</a:t>
            </a:r>
            <a:r>
              <a:rPr lang="en-US" sz="1800" dirty="0" smtClean="0">
                <a:ln>
                  <a:solidFill>
                    <a:schemeClr val="tx1">
                      <a:alpha val="0"/>
                    </a:schemeClr>
                  </a:solidFill>
                </a:ln>
                <a:solidFill>
                  <a:schemeClr val="tx1"/>
                </a:solidFill>
                <a:latin typeface="+mj-lt"/>
              </a:rPr>
              <a:t> language support to build non-blocking, asynchronous, server applications </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ASP.NET MVC, ASP.NET Web API and ASP.NET </a:t>
            </a:r>
            <a:r>
              <a:rPr lang="en-US" sz="1800" dirty="0" err="1" smtClean="0">
                <a:ln>
                  <a:solidFill>
                    <a:schemeClr val="tx1">
                      <a:alpha val="0"/>
                    </a:schemeClr>
                  </a:solidFill>
                </a:ln>
                <a:solidFill>
                  <a:schemeClr val="tx1"/>
                </a:solidFill>
                <a:latin typeface="+mj-lt"/>
              </a:rPr>
              <a:t>WebForms</a:t>
            </a:r>
            <a:r>
              <a:rPr lang="en-US" sz="1800" dirty="0" smtClean="0">
                <a:ln>
                  <a:solidFill>
                    <a:schemeClr val="tx1">
                      <a:alpha val="0"/>
                    </a:schemeClr>
                  </a:solidFill>
                </a:ln>
                <a:solidFill>
                  <a:schemeClr val="tx1"/>
                </a:solidFill>
                <a:latin typeface="+mj-lt"/>
              </a:rPr>
              <a:t> all have built-in </a:t>
            </a:r>
            <a:r>
              <a:rPr lang="en-US" sz="1800" dirty="0" err="1" smtClean="0">
                <a:ln>
                  <a:solidFill>
                    <a:schemeClr val="tx1">
                      <a:alpha val="0"/>
                    </a:schemeClr>
                  </a:solidFill>
                </a:ln>
                <a:solidFill>
                  <a:schemeClr val="tx1"/>
                </a:solidFill>
                <a:latin typeface="+mj-lt"/>
              </a:rPr>
              <a:t>async</a:t>
            </a:r>
            <a:r>
              <a:rPr lang="en-US" sz="1800" dirty="0" smtClean="0">
                <a:ln>
                  <a:solidFill>
                    <a:schemeClr val="tx1">
                      <a:alpha val="0"/>
                    </a:schemeClr>
                  </a:solidFill>
                </a:ln>
                <a:solidFill>
                  <a:schemeClr val="tx1"/>
                </a:solidFill>
                <a:latin typeface="+mj-lt"/>
              </a:rPr>
              <a:t> language keyword support as of .NET 4.5</a:t>
            </a:r>
            <a:endParaRPr lang="en-US" sz="1800" dirty="0">
              <a:ln>
                <a:solidFill>
                  <a:schemeClr val="tx1">
                    <a:alpha val="0"/>
                  </a:schemeClr>
                </a:solidFill>
              </a:ln>
              <a:solidFill>
                <a:schemeClr val="tx1"/>
              </a:solidFill>
              <a:latin typeface="+mj-lt"/>
            </a:endParaRPr>
          </a:p>
        </p:txBody>
      </p:sp>
      <p:sp>
        <p:nvSpPr>
          <p:cNvPr id="7" name="Rounded Rectangle 6"/>
          <p:cNvSpPr/>
          <p:nvPr/>
        </p:nvSpPr>
        <p:spPr bwMode="auto">
          <a:xfrm>
            <a:off x="1841326" y="3782860"/>
            <a:ext cx="2830882" cy="300625"/>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3983276" y="4296426"/>
            <a:ext cx="5073041" cy="288099"/>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ounded Rectangle 10"/>
          <p:cNvSpPr/>
          <p:nvPr/>
        </p:nvSpPr>
        <p:spPr bwMode="auto">
          <a:xfrm>
            <a:off x="623343" y="977900"/>
            <a:ext cx="5231357" cy="315552"/>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10747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0019" y="230753"/>
            <a:ext cx="10927432" cy="6508250"/>
          </a:xfrm>
          <a:prstGeom prst="rect">
            <a:avLst/>
          </a:prstGeom>
        </p:spPr>
      </p:pic>
      <p:sp>
        <p:nvSpPr>
          <p:cNvPr id="6" name="Rectangle 5"/>
          <p:cNvSpPr/>
          <p:nvPr/>
        </p:nvSpPr>
        <p:spPr bwMode="auto">
          <a:xfrm>
            <a:off x="7699630" y="512980"/>
            <a:ext cx="4050119" cy="3319985"/>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Integrated </a:t>
            </a:r>
            <a:r>
              <a:rPr lang="en-US" sz="1800" dirty="0" err="1" smtClean="0">
                <a:ln>
                  <a:solidFill>
                    <a:schemeClr val="tx1">
                      <a:alpha val="0"/>
                    </a:schemeClr>
                  </a:solidFill>
                </a:ln>
                <a:solidFill>
                  <a:schemeClr val="tx1"/>
                </a:solidFill>
                <a:latin typeface="+mj-lt"/>
              </a:rPr>
              <a:t>async</a:t>
            </a:r>
            <a:r>
              <a:rPr lang="en-US" sz="1800" dirty="0" smtClean="0">
                <a:ln>
                  <a:solidFill>
                    <a:schemeClr val="tx1">
                      <a:alpha val="0"/>
                    </a:schemeClr>
                  </a:solidFill>
                </a:ln>
                <a:solidFill>
                  <a:schemeClr val="tx1"/>
                </a:solidFill>
                <a:latin typeface="+mj-lt"/>
              </a:rPr>
              <a:t> language support coming with Entity Framework 6 (currently in preview)</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Enables you to author all of your SQL database access in a non-blocking way</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Enables web server to re-use the worker thread while you are waiting on data from SQL</a:t>
            </a:r>
          </a:p>
        </p:txBody>
      </p:sp>
      <p:sp>
        <p:nvSpPr>
          <p:cNvPr id="7" name="Rounded Rectangle 6"/>
          <p:cNvSpPr/>
          <p:nvPr/>
        </p:nvSpPr>
        <p:spPr bwMode="auto">
          <a:xfrm>
            <a:off x="807793" y="1027134"/>
            <a:ext cx="4784942" cy="250520"/>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2655518" y="4133589"/>
            <a:ext cx="3356975" cy="263046"/>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ounded Rectangle 8"/>
          <p:cNvSpPr/>
          <p:nvPr/>
        </p:nvSpPr>
        <p:spPr bwMode="auto">
          <a:xfrm>
            <a:off x="1465545" y="2680570"/>
            <a:ext cx="4559474" cy="250521"/>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ounded Rectangle 9"/>
          <p:cNvSpPr/>
          <p:nvPr/>
        </p:nvSpPr>
        <p:spPr bwMode="auto">
          <a:xfrm>
            <a:off x="375780" y="622300"/>
            <a:ext cx="5339219" cy="251391"/>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78311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67204" y="681950"/>
            <a:ext cx="11690994" cy="4723748"/>
          </a:xfrm>
          <a:prstGeom prst="rect">
            <a:avLst/>
          </a:prstGeom>
        </p:spPr>
      </p:pic>
      <p:sp>
        <p:nvSpPr>
          <p:cNvPr id="6" name="Rectangle 5"/>
          <p:cNvSpPr/>
          <p:nvPr/>
        </p:nvSpPr>
        <p:spPr bwMode="auto">
          <a:xfrm>
            <a:off x="7778662" y="870559"/>
            <a:ext cx="4050119" cy="1822537"/>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New </a:t>
            </a:r>
            <a:r>
              <a:rPr lang="en-US" sz="1800" dirty="0" err="1" smtClean="0">
                <a:ln>
                  <a:solidFill>
                    <a:schemeClr val="tx1">
                      <a:alpha val="0"/>
                    </a:schemeClr>
                  </a:solidFill>
                </a:ln>
                <a:solidFill>
                  <a:schemeClr val="tx1"/>
                </a:solidFill>
                <a:latin typeface="+mj-lt"/>
              </a:rPr>
              <a:t>async</a:t>
            </a:r>
            <a:r>
              <a:rPr lang="en-US" sz="1800" dirty="0" smtClean="0">
                <a:ln>
                  <a:solidFill>
                    <a:schemeClr val="tx1">
                      <a:alpha val="0"/>
                    </a:schemeClr>
                  </a:solidFill>
                </a:ln>
                <a:solidFill>
                  <a:schemeClr val="tx1"/>
                </a:solidFill>
                <a:latin typeface="+mj-lt"/>
              </a:rPr>
              <a:t> language support in EF composes cleanly with LINQ expressions as well.</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This is really cool </a:t>
            </a:r>
            <a:r>
              <a:rPr lang="en-US" sz="1800" dirty="0" smtClean="0">
                <a:ln>
                  <a:solidFill>
                    <a:schemeClr val="tx1">
                      <a:alpha val="0"/>
                    </a:schemeClr>
                  </a:solidFill>
                </a:ln>
                <a:solidFill>
                  <a:schemeClr val="tx1"/>
                </a:solidFill>
                <a:latin typeface="+mj-lt"/>
                <a:sym typeface="Wingdings" panose="05000000000000000000" pitchFamily="2" charset="2"/>
              </a:rPr>
              <a:t></a:t>
            </a:r>
            <a:endParaRPr lang="en-US" sz="1800" dirty="0">
              <a:ln>
                <a:solidFill>
                  <a:schemeClr val="tx1">
                    <a:alpha val="0"/>
                  </a:schemeClr>
                </a:solidFill>
              </a:ln>
              <a:solidFill>
                <a:schemeClr val="tx1"/>
              </a:solidFill>
              <a:latin typeface="+mj-lt"/>
            </a:endParaRPr>
          </a:p>
        </p:txBody>
      </p:sp>
      <p:sp>
        <p:nvSpPr>
          <p:cNvPr id="7" name="Rounded Rectangle 6"/>
          <p:cNvSpPr/>
          <p:nvPr/>
        </p:nvSpPr>
        <p:spPr bwMode="auto">
          <a:xfrm>
            <a:off x="989556" y="751562"/>
            <a:ext cx="6450904" cy="237994"/>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ounded Rectangle 8"/>
          <p:cNvSpPr/>
          <p:nvPr/>
        </p:nvSpPr>
        <p:spPr bwMode="auto">
          <a:xfrm>
            <a:off x="1027134" y="1929008"/>
            <a:ext cx="5398718" cy="926926"/>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436965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2468609" y="2788763"/>
            <a:ext cx="9657586" cy="1446550"/>
          </a:xfrm>
          <a:prstGeom prst="rect">
            <a:avLst/>
          </a:prstGeom>
        </p:spPr>
        <p:txBody>
          <a:bodyPr wrap="square">
            <a:spAutoFit/>
          </a:bodyPr>
          <a:lstStyle/>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 Development with ASP.NET MVC &amp; Windows Azure Web Sites</a:t>
            </a:r>
          </a:p>
        </p:txBody>
      </p:sp>
    </p:spTree>
    <p:extLst>
      <p:ext uri="{BB962C8B-B14F-4D97-AF65-F5344CB8AC3E}">
        <p14:creationId xmlns:p14="http://schemas.microsoft.com/office/powerpoint/2010/main" val="271815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2618574" y="2671784"/>
            <a:ext cx="9086812" cy="1754326"/>
          </a:xfrm>
          <a:prstGeom prst="rect">
            <a:avLst/>
          </a:prstGeom>
        </p:spPr>
        <p:txBody>
          <a:bodyPr wrap="squar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Hello World </a:t>
            </a:r>
          </a:p>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with Windows Azure</a:t>
            </a:r>
          </a:p>
        </p:txBody>
      </p:sp>
    </p:spTree>
    <p:extLst>
      <p:ext uri="{BB962C8B-B14F-4D97-AF65-F5344CB8AC3E}">
        <p14:creationId xmlns:p14="http://schemas.microsoft.com/office/powerpoint/2010/main" val="190334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5: Single Sign-On</a:t>
            </a:r>
            <a:endParaRPr lang="en-US" sz="5400" dirty="0"/>
          </a:p>
        </p:txBody>
      </p:sp>
    </p:spTree>
    <p:extLst>
      <p:ext uri="{BB962C8B-B14F-4D97-AF65-F5344CB8AC3E}">
        <p14:creationId xmlns:p14="http://schemas.microsoft.com/office/powerpoint/2010/main" val="7182868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18240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Windows Azure AD</a:t>
            </a:r>
            <a:endParaRPr lang="en-US" dirty="0"/>
          </a:p>
        </p:txBody>
      </p:sp>
      <p:sp>
        <p:nvSpPr>
          <p:cNvPr id="13" name="Content Placeholder 2"/>
          <p:cNvSpPr>
            <a:spLocks noGrp="1"/>
          </p:cNvSpPr>
          <p:nvPr>
            <p:ph type="body" sz="quarter" idx="10"/>
          </p:nvPr>
        </p:nvSpPr>
        <p:spPr>
          <a:xfrm>
            <a:off x="5138669" y="2739888"/>
            <a:ext cx="6380255" cy="2616101"/>
          </a:xfrm>
        </p:spPr>
        <p:txBody>
          <a:bodyPr/>
          <a:lstStyle/>
          <a:p>
            <a:pPr marL="460375" indent="-457200">
              <a:lnSpc>
                <a:spcPct val="100000"/>
              </a:lnSpc>
              <a:buFont typeface="Wingdings" pitchFamily="2" charset="2"/>
              <a:buChar char="ß"/>
            </a:pPr>
            <a:r>
              <a:rPr lang="en-US" sz="2800" dirty="0" smtClean="0"/>
              <a:t>Active Directory in the Cloud</a:t>
            </a:r>
          </a:p>
          <a:p>
            <a:pPr marL="460375" indent="-457200">
              <a:lnSpc>
                <a:spcPct val="100000"/>
              </a:lnSpc>
              <a:buFont typeface="Wingdings" pitchFamily="2" charset="2"/>
              <a:buChar char="ß"/>
            </a:pPr>
            <a:r>
              <a:rPr lang="en-US" sz="2800" dirty="0"/>
              <a:t>Integrate </a:t>
            </a:r>
            <a:r>
              <a:rPr lang="en-US" sz="2800" dirty="0" smtClean="0"/>
              <a:t>with on-premises Active </a:t>
            </a:r>
            <a:r>
              <a:rPr lang="en-US" sz="2800" dirty="0"/>
              <a:t>D</a:t>
            </a:r>
            <a:r>
              <a:rPr lang="en-US" sz="2800" dirty="0" smtClean="0"/>
              <a:t>irectory</a:t>
            </a:r>
            <a:endParaRPr lang="en-US" sz="2800" dirty="0"/>
          </a:p>
          <a:p>
            <a:pPr marL="460375" indent="-457200">
              <a:lnSpc>
                <a:spcPct val="100000"/>
              </a:lnSpc>
              <a:buFont typeface="Wingdings" pitchFamily="2" charset="2"/>
              <a:buChar char="ß"/>
            </a:pPr>
            <a:r>
              <a:rPr lang="en-US" sz="2800" dirty="0" smtClean="0"/>
              <a:t>Enable single sign-on within your apps</a:t>
            </a:r>
          </a:p>
          <a:p>
            <a:pPr marL="460375" indent="-457200">
              <a:lnSpc>
                <a:spcPct val="100000"/>
              </a:lnSpc>
              <a:buFont typeface="Wingdings" pitchFamily="2" charset="2"/>
              <a:buChar char="ß"/>
            </a:pPr>
            <a:r>
              <a:rPr lang="en-US" sz="2800" dirty="0" smtClean="0"/>
              <a:t>Supports SAML, WS-Fed, and </a:t>
            </a:r>
            <a:r>
              <a:rPr lang="en-US" sz="2800" dirty="0" err="1" smtClean="0"/>
              <a:t>OAuth</a:t>
            </a:r>
            <a:r>
              <a:rPr lang="en-US" sz="2800" dirty="0" smtClean="0"/>
              <a:t> 2.0</a:t>
            </a:r>
            <a:endParaRPr lang="en-US" sz="2800" dirty="0"/>
          </a:p>
          <a:p>
            <a:pPr marL="460375" indent="-457200">
              <a:lnSpc>
                <a:spcPct val="100000"/>
              </a:lnSpc>
              <a:buFont typeface="Wingdings" pitchFamily="2" charset="2"/>
              <a:buChar char="ß"/>
            </a:pPr>
            <a:r>
              <a:rPr lang="en-US" sz="2800" dirty="0" smtClean="0"/>
              <a:t>Enterprise </a:t>
            </a:r>
            <a:r>
              <a:rPr lang="en-US" sz="2800" dirty="0"/>
              <a:t>Graph REST API</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70" y="1695895"/>
            <a:ext cx="3208438" cy="3208438"/>
          </a:xfrm>
          <a:prstGeom prst="rect">
            <a:avLst/>
          </a:prstGeom>
        </p:spPr>
      </p:pic>
    </p:spTree>
    <p:extLst>
      <p:ext uri="{BB962C8B-B14F-4D97-AF65-F5344CB8AC3E}">
        <p14:creationId xmlns:p14="http://schemas.microsoft.com/office/powerpoint/2010/main" val="4184531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2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val 4"/>
          <p:cNvSpPr/>
          <p:nvPr>
            <p:custDataLst>
              <p:tags r:id="rId1"/>
            </p:custDataLst>
          </p:nvPr>
        </p:nvSpPr>
        <p:spPr bwMode="auto">
          <a:xfrm>
            <a:off x="2830882" y="4244061"/>
            <a:ext cx="5616630" cy="2051165"/>
          </a:xfrm>
          <a:prstGeom prst="ellipse">
            <a:avLst/>
          </a:prstGeom>
          <a:solidFill>
            <a:schemeClr val="tx1">
              <a:lumMod val="90000"/>
              <a:lumOff val="10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09" tIns="54855" rIns="109709" bIns="54855" numCol="1" rtlCol="0" anchor="ctr" anchorCtr="0" compatLnSpc="1">
            <a:prstTxWarp prst="textNoShape">
              <a:avLst/>
            </a:prstTxWarp>
          </a:bodyPr>
          <a:lstStyle/>
          <a:p>
            <a:pPr algn="ctr" defTabSz="1096737" fontAlgn="base">
              <a:spcBef>
                <a:spcPct val="0"/>
              </a:spcBef>
              <a:spcAft>
                <a:spcPct val="0"/>
              </a:spcAft>
            </a:pPr>
            <a:endParaRPr lang="en-US" sz="2699" dirty="0">
              <a:solidFill>
                <a:srgbClr val="595959"/>
              </a:solidFill>
            </a:endParaRPr>
          </a:p>
        </p:txBody>
      </p:sp>
      <p:grpSp>
        <p:nvGrpSpPr>
          <p:cNvPr id="30" name="Group 29"/>
          <p:cNvGrpSpPr/>
          <p:nvPr/>
        </p:nvGrpSpPr>
        <p:grpSpPr>
          <a:xfrm>
            <a:off x="4976550" y="4401280"/>
            <a:ext cx="808741" cy="523348"/>
            <a:chOff x="1840649" y="4818296"/>
            <a:chExt cx="966161" cy="691914"/>
          </a:xfrm>
        </p:grpSpPr>
        <p:sp>
          <p:nvSpPr>
            <p:cNvPr id="31" name="Freeform 30"/>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2" name="Freeform 31"/>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3" name="Oval 32"/>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4" name="Oval 33"/>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5" name="Oval 34"/>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6" name="Oval 35"/>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7" name="Oval 36"/>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8" name="Oval 37"/>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9" name="Oval 38"/>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0" name="Oval 39"/>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1" name="Arc 40"/>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2" name="Arc 41"/>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3" name="Arc 42"/>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44" name="Straight Connector 43"/>
            <p:cNvCxnSpPr>
              <a:stCxn id="33" idx="4"/>
              <a:endCxn id="35"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45" name="Oval 44"/>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6" name="Straight Connector 45"/>
            <p:cNvCxnSpPr>
              <a:stCxn id="34" idx="4"/>
              <a:endCxn id="36"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47" name="Oval 46"/>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8" name="Straight Connector 47"/>
            <p:cNvCxnSpPr>
              <a:stCxn id="34" idx="3"/>
              <a:endCxn id="39"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49" name="Oval 48"/>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0" name="Straight Connector 49"/>
            <p:cNvCxnSpPr>
              <a:stCxn id="33" idx="3"/>
              <a:endCxn id="40"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51" name="Oval 50"/>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2" name="Straight Connector 51"/>
            <p:cNvCxnSpPr>
              <a:stCxn id="45" idx="3"/>
              <a:endCxn id="38"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53" name="Straight Connector 52"/>
            <p:cNvCxnSpPr>
              <a:stCxn id="47" idx="3"/>
              <a:endCxn id="37" idx="7"/>
            </p:cNvCxnSpPr>
            <p:nvPr/>
          </p:nvCxnSpPr>
          <p:spPr>
            <a:xfrm>
              <a:off x="2429325" y="5217994"/>
              <a:ext cx="61506" cy="88679"/>
            </a:xfrm>
            <a:prstGeom prst="line">
              <a:avLst/>
            </a:prstGeom>
            <a:noFill/>
            <a:ln w="9525" cap="flat" cmpd="sng" algn="ctr">
              <a:solidFill>
                <a:srgbClr val="FFFFFF"/>
              </a:solidFill>
              <a:prstDash val="solid"/>
            </a:ln>
            <a:effectLst/>
          </p:spPr>
        </p:cxnSp>
      </p:grpSp>
      <p:grpSp>
        <p:nvGrpSpPr>
          <p:cNvPr id="54" name="Group 53"/>
          <p:cNvGrpSpPr/>
          <p:nvPr/>
        </p:nvGrpSpPr>
        <p:grpSpPr>
          <a:xfrm>
            <a:off x="6266732" y="4672055"/>
            <a:ext cx="808741" cy="523348"/>
            <a:chOff x="1840649" y="4818296"/>
            <a:chExt cx="966161" cy="691914"/>
          </a:xfrm>
        </p:grpSpPr>
        <p:sp>
          <p:nvSpPr>
            <p:cNvPr id="55" name="Freeform 54"/>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6" name="Freeform 55"/>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7" name="Oval 56"/>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8" name="Oval 57"/>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9" name="Oval 58"/>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0" name="Oval 59"/>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1" name="Oval 60"/>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2" name="Oval 61"/>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3" name="Oval 62"/>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4" name="Oval 63"/>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5" name="Arc 64"/>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6" name="Arc 65"/>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7" name="Arc 66"/>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68" name="Straight Connector 67"/>
            <p:cNvCxnSpPr>
              <a:stCxn id="57" idx="4"/>
              <a:endCxn id="59"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69" name="Oval 68"/>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0" name="Straight Connector 69"/>
            <p:cNvCxnSpPr>
              <a:stCxn id="58" idx="4"/>
              <a:endCxn id="60"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71" name="Oval 70"/>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2" name="Straight Connector 71"/>
            <p:cNvCxnSpPr>
              <a:stCxn id="58" idx="3"/>
              <a:endCxn id="63"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73" name="Oval 72"/>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4" name="Straight Connector 73"/>
            <p:cNvCxnSpPr>
              <a:stCxn id="57" idx="3"/>
              <a:endCxn id="64"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75" name="Oval 74"/>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6" name="Straight Connector 75"/>
            <p:cNvCxnSpPr>
              <a:stCxn id="69" idx="3"/>
              <a:endCxn id="62"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77" name="Straight Connector 76"/>
            <p:cNvCxnSpPr>
              <a:stCxn id="71" idx="3"/>
              <a:endCxn id="61"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78" name="Freeform 6"/>
          <p:cNvSpPr>
            <a:spLocks noEditPoints="1"/>
          </p:cNvSpPr>
          <p:nvPr/>
        </p:nvSpPr>
        <p:spPr bwMode="auto">
          <a:xfrm>
            <a:off x="4515312"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79" name="Freeform 6"/>
          <p:cNvSpPr>
            <a:spLocks noEditPoints="1"/>
          </p:cNvSpPr>
          <p:nvPr/>
        </p:nvSpPr>
        <p:spPr bwMode="auto">
          <a:xfrm>
            <a:off x="5355551"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0" name="Freeform 6"/>
          <p:cNvSpPr>
            <a:spLocks noEditPoints="1"/>
          </p:cNvSpPr>
          <p:nvPr/>
        </p:nvSpPr>
        <p:spPr bwMode="auto">
          <a:xfrm>
            <a:off x="6195788"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1" name="Freeform 6"/>
          <p:cNvSpPr>
            <a:spLocks noEditPoints="1"/>
          </p:cNvSpPr>
          <p:nvPr/>
        </p:nvSpPr>
        <p:spPr bwMode="auto">
          <a:xfrm>
            <a:off x="7036026"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2" name="Freeform 6"/>
          <p:cNvSpPr>
            <a:spLocks noEditPoints="1"/>
          </p:cNvSpPr>
          <p:nvPr/>
        </p:nvSpPr>
        <p:spPr bwMode="auto">
          <a:xfrm>
            <a:off x="7876263" y="5030532"/>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cxnSp>
        <p:nvCxnSpPr>
          <p:cNvPr id="83" name="Straight Connector 82"/>
          <p:cNvCxnSpPr>
            <a:endCxn id="78" idx="27"/>
          </p:cNvCxnSpPr>
          <p:nvPr/>
        </p:nvCxnSpPr>
        <p:spPr>
          <a:xfrm flipH="1">
            <a:off x="4790800" y="4933729"/>
            <a:ext cx="590144" cy="629656"/>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79" idx="0"/>
          </p:cNvCxnSpPr>
          <p:nvPr/>
        </p:nvCxnSpPr>
        <p:spPr>
          <a:xfrm>
            <a:off x="5380946" y="4924628"/>
            <a:ext cx="248665" cy="655299"/>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0" idx="0"/>
          </p:cNvCxnSpPr>
          <p:nvPr/>
        </p:nvCxnSpPr>
        <p:spPr>
          <a:xfrm flipH="1">
            <a:off x="6469848" y="5195401"/>
            <a:ext cx="224310" cy="384524"/>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81" idx="8"/>
          </p:cNvCxnSpPr>
          <p:nvPr/>
        </p:nvCxnSpPr>
        <p:spPr>
          <a:xfrm>
            <a:off x="6694158" y="5195402"/>
            <a:ext cx="383262" cy="109828"/>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82" idx="7"/>
          </p:cNvCxnSpPr>
          <p:nvPr/>
        </p:nvCxnSpPr>
        <p:spPr>
          <a:xfrm flipV="1">
            <a:off x="6694158" y="5072591"/>
            <a:ext cx="1182104" cy="122812"/>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5547856" y="4597226"/>
            <a:ext cx="955357" cy="311003"/>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3336952" y="597544"/>
            <a:ext cx="5110559" cy="3101038"/>
            <a:chOff x="3336952" y="597544"/>
            <a:chExt cx="5110559" cy="3101038"/>
          </a:xfrm>
        </p:grpSpPr>
        <p:sp>
          <p:nvSpPr>
            <p:cNvPr id="4" name="Freeform 10"/>
            <p:cNvSpPr>
              <a:spLocks noEditPoints="1"/>
            </p:cNvSpPr>
            <p:nvPr/>
          </p:nvSpPr>
          <p:spPr bwMode="black">
            <a:xfrm>
              <a:off x="3336952" y="597544"/>
              <a:ext cx="5110559" cy="3101038"/>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lumMod val="60000"/>
                <a:lumOff val="40000"/>
              </a:schemeClr>
            </a:solidFill>
            <a:ln>
              <a:noFill/>
            </a:ln>
            <a:extLst/>
          </p:spPr>
          <p:txBody>
            <a:bodyPr vert="horz" wrap="square" lIns="91416" tIns="45708" rIns="91416" bIns="45708" numCol="1" anchor="t" anchorCtr="0" compatLnSpc="1">
              <a:prstTxWarp prst="textNoShape">
                <a:avLst/>
              </a:prstTxWarp>
            </a:bodyPr>
            <a:lstStyle/>
            <a:p>
              <a:endParaRPr lang="en-US" sz="1899"/>
            </a:p>
          </p:txBody>
        </p:sp>
        <p:grpSp>
          <p:nvGrpSpPr>
            <p:cNvPr id="6" name="Group 5"/>
            <p:cNvGrpSpPr/>
            <p:nvPr/>
          </p:nvGrpSpPr>
          <p:grpSpPr>
            <a:xfrm>
              <a:off x="4976550" y="2989816"/>
              <a:ext cx="808741" cy="523348"/>
              <a:chOff x="1840649" y="4818296"/>
              <a:chExt cx="966161" cy="691914"/>
            </a:xfrm>
          </p:grpSpPr>
          <p:sp>
            <p:nvSpPr>
              <p:cNvPr id="7" name="Freeform 6"/>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8" name="Freeform 7"/>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9" name="Oval 8"/>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0" name="Oval 9"/>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1" name="Oval 10"/>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2" name="Oval 11"/>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3" name="Oval 12"/>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4" name="Oval 13"/>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5" name="Oval 14"/>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6" name="Oval 15"/>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7" name="Arc 16"/>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8" name="Arc 17"/>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9" name="Arc 18"/>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20" name="Straight Connector 19"/>
              <p:cNvCxnSpPr>
                <a:stCxn id="9" idx="4"/>
                <a:endCxn id="11"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21" name="Oval 20"/>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2" name="Straight Connector 21"/>
              <p:cNvCxnSpPr>
                <a:stCxn id="10" idx="4"/>
                <a:endCxn id="12"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23" name="Oval 22"/>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4" name="Straight Connector 23"/>
              <p:cNvCxnSpPr>
                <a:stCxn id="10" idx="3"/>
                <a:endCxn id="15"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25" name="Oval 24"/>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6" name="Straight Connector 25"/>
              <p:cNvCxnSpPr>
                <a:stCxn id="9" idx="3"/>
                <a:endCxn id="16"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27" name="Oval 26"/>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8" name="Straight Connector 27"/>
              <p:cNvCxnSpPr>
                <a:stCxn id="21" idx="3"/>
                <a:endCxn id="14"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29" name="Straight Connector 28"/>
              <p:cNvCxnSpPr>
                <a:stCxn id="23" idx="3"/>
                <a:endCxn id="13"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92" name="Rectangle 91"/>
            <p:cNvSpPr/>
            <p:nvPr/>
          </p:nvSpPr>
          <p:spPr>
            <a:xfrm>
              <a:off x="4873282" y="2066126"/>
              <a:ext cx="1670329" cy="292259"/>
            </a:xfrm>
            <a:prstGeom prst="rect">
              <a:avLst/>
            </a:prstGeom>
            <a:noFill/>
          </p:spPr>
          <p:txBody>
            <a:bodyPr wrap="none" lIns="0" tIns="0" rIns="0" bIns="0">
              <a:spAutoFit/>
            </a:bodyPr>
            <a:lstStyle/>
            <a:p>
              <a:pPr defTabSz="1096362" fontAlgn="base">
                <a:spcBef>
                  <a:spcPts val="1440"/>
                </a:spcBef>
                <a:spcAft>
                  <a:spcPct val="0"/>
                </a:spcAft>
              </a:pPr>
              <a:r>
                <a:rPr lang="en-US" sz="1899" dirty="0" smtClean="0">
                  <a:ln>
                    <a:solidFill>
                      <a:srgbClr val="FFFFFF">
                        <a:alpha val="0"/>
                      </a:srgbClr>
                    </a:solidFill>
                  </a:ln>
                  <a:solidFill>
                    <a:schemeClr val="tx1">
                      <a:alpha val="99000"/>
                    </a:schemeClr>
                  </a:solidFill>
                </a:rPr>
                <a:t>Windows Azure</a:t>
              </a:r>
              <a:endParaRPr lang="en-US" sz="1899" dirty="0">
                <a:ln>
                  <a:solidFill>
                    <a:srgbClr val="FFFFFF">
                      <a:alpha val="0"/>
                    </a:srgbClr>
                  </a:solidFill>
                </a:ln>
                <a:solidFill>
                  <a:schemeClr val="tx1">
                    <a:alpha val="99000"/>
                  </a:schemeClr>
                </a:solidFill>
              </a:endParaRPr>
            </a:p>
          </p:txBody>
        </p:sp>
        <p:sp>
          <p:nvSpPr>
            <p:cNvPr id="93" name="Rectangle 92"/>
            <p:cNvSpPr/>
            <p:nvPr/>
          </p:nvSpPr>
          <p:spPr>
            <a:xfrm>
              <a:off x="6607233" y="2482171"/>
              <a:ext cx="690800" cy="400110"/>
            </a:xfrm>
            <a:prstGeom prst="rect">
              <a:avLst/>
            </a:prstGeom>
          </p:spPr>
          <p:txBody>
            <a:bodyPr wrap="square" lIns="0" tIns="0" rIns="0" bIns="0" anchor="b">
              <a:spAutoFit/>
            </a:bodyPr>
            <a:lstStyle/>
            <a:p>
              <a:pPr algn="ctr" defTabSz="1096362" fontAlgn="base">
                <a:spcBef>
                  <a:spcPts val="1440"/>
                </a:spcBef>
                <a:spcAft>
                  <a:spcPct val="0"/>
                </a:spcAft>
              </a:pPr>
              <a:r>
                <a:rPr lang="en-US" sz="1300" dirty="0" smtClean="0">
                  <a:ln>
                    <a:solidFill>
                      <a:srgbClr val="FFFFFF">
                        <a:alpha val="0"/>
                      </a:srgbClr>
                    </a:solidFill>
                  </a:ln>
                </a:rPr>
                <a:t>Your app in Azure</a:t>
              </a:r>
              <a:endParaRPr lang="en-US" sz="1300" dirty="0">
                <a:ln>
                  <a:solidFill>
                    <a:srgbClr val="FFFFFF">
                      <a:alpha val="0"/>
                    </a:srgbClr>
                  </a:solidFill>
                </a:ln>
              </a:endParaRPr>
            </a:p>
          </p:txBody>
        </p:sp>
        <p:sp>
          <p:nvSpPr>
            <p:cNvPr id="94" name="Rectangle 93"/>
            <p:cNvSpPr/>
            <p:nvPr/>
          </p:nvSpPr>
          <p:spPr>
            <a:xfrm>
              <a:off x="3458671" y="2795464"/>
              <a:ext cx="1550471"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rPr>
                <a:t>Windows Azure Active Directory</a:t>
              </a:r>
            </a:p>
          </p:txBody>
        </p:sp>
        <p:sp>
          <p:nvSpPr>
            <p:cNvPr id="95" name="Freeform 62"/>
            <p:cNvSpPr>
              <a:spLocks noEditPoints="1"/>
            </p:cNvSpPr>
            <p:nvPr/>
          </p:nvSpPr>
          <p:spPr bwMode="black">
            <a:xfrm>
              <a:off x="7532450" y="1379189"/>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sp>
          <p:nvSpPr>
            <p:cNvPr id="96" name="Rectangle 95"/>
            <p:cNvSpPr/>
            <p:nvPr/>
          </p:nvSpPr>
          <p:spPr>
            <a:xfrm>
              <a:off x="7435837" y="933261"/>
              <a:ext cx="712183" cy="400110"/>
            </a:xfrm>
            <a:prstGeom prst="rect">
              <a:avLst/>
            </a:prstGeom>
          </p:spPr>
          <p:txBody>
            <a:bodyPr wrap="none" lIns="0" tIns="0" rIns="0" bIns="0" anchor="b">
              <a:spAutoFit/>
            </a:bodyPr>
            <a:lstStyle/>
            <a:p>
              <a:pPr algn="ctr" defTabSz="1096362" fontAlgn="base">
                <a:spcBef>
                  <a:spcPts val="1440"/>
                </a:spcBef>
                <a:spcAft>
                  <a:spcPct val="0"/>
                </a:spcAft>
              </a:pPr>
              <a:r>
                <a:rPr lang="en-US" sz="1300" dirty="0">
                  <a:ln>
                    <a:solidFill>
                      <a:srgbClr val="FFFFFF">
                        <a:alpha val="0"/>
                      </a:srgbClr>
                    </a:solidFill>
                  </a:ln>
                </a:rPr>
                <a:t>3rd party </a:t>
              </a:r>
              <a:br>
                <a:rPr lang="en-US" sz="1300" dirty="0">
                  <a:ln>
                    <a:solidFill>
                      <a:srgbClr val="FFFFFF">
                        <a:alpha val="0"/>
                      </a:srgbClr>
                    </a:solidFill>
                  </a:ln>
                </a:rPr>
              </a:br>
              <a:r>
                <a:rPr lang="en-US" sz="1300" dirty="0">
                  <a:ln>
                    <a:solidFill>
                      <a:srgbClr val="FFFFFF">
                        <a:alpha val="0"/>
                      </a:srgbClr>
                    </a:solidFill>
                  </a:ln>
                </a:rPr>
                <a:t>apps</a:t>
              </a:r>
            </a:p>
          </p:txBody>
        </p:sp>
        <p:sp>
          <p:nvSpPr>
            <p:cNvPr id="90" name="Freeform 62"/>
            <p:cNvSpPr>
              <a:spLocks noEditPoints="1"/>
            </p:cNvSpPr>
            <p:nvPr/>
          </p:nvSpPr>
          <p:spPr bwMode="black">
            <a:xfrm>
              <a:off x="6515905" y="2974263"/>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grpSp>
      <p:cxnSp>
        <p:nvCxnSpPr>
          <p:cNvPr id="91" name="Straight Arrow Connector 90"/>
          <p:cNvCxnSpPr/>
          <p:nvPr/>
        </p:nvCxnSpPr>
        <p:spPr>
          <a:xfrm flipH="1" flipV="1">
            <a:off x="5671007" y="3220926"/>
            <a:ext cx="793936" cy="0"/>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5615192" y="1851545"/>
            <a:ext cx="1920932" cy="1210951"/>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3407182" y="4712438"/>
            <a:ext cx="1485410"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solidFill>
                  <a:schemeClr val="bg1"/>
                </a:solidFill>
              </a:rPr>
              <a:t>Windows </a:t>
            </a:r>
            <a:r>
              <a:rPr lang="en-US" sz="1600" dirty="0" smtClean="0">
                <a:ln>
                  <a:solidFill>
                    <a:srgbClr val="FFFFFF">
                      <a:alpha val="0"/>
                    </a:srgbClr>
                  </a:solidFill>
                </a:ln>
                <a:solidFill>
                  <a:schemeClr val="bg1"/>
                </a:solidFill>
              </a:rPr>
              <a:t>Server Active </a:t>
            </a:r>
            <a:r>
              <a:rPr lang="en-US" sz="1600" dirty="0">
                <a:ln>
                  <a:solidFill>
                    <a:srgbClr val="FFFFFF">
                      <a:alpha val="0"/>
                    </a:srgbClr>
                  </a:solidFill>
                </a:ln>
                <a:solidFill>
                  <a:schemeClr val="bg1"/>
                </a:solidFill>
              </a:rPr>
              <a:t>Directory</a:t>
            </a:r>
          </a:p>
        </p:txBody>
      </p:sp>
      <p:sp>
        <p:nvSpPr>
          <p:cNvPr id="99" name="Freeform 20"/>
          <p:cNvSpPr>
            <a:spLocks noEditPoints="1"/>
          </p:cNvSpPr>
          <p:nvPr/>
        </p:nvSpPr>
        <p:spPr bwMode="black">
          <a:xfrm>
            <a:off x="8147927" y="3714770"/>
            <a:ext cx="436622" cy="398406"/>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82284" tIns="41142" rIns="82284" bIns="41142" numCol="1" anchor="t" anchorCtr="0" compatLnSpc="1">
            <a:prstTxWarp prst="textNoShape">
              <a:avLst/>
            </a:prstTxWarp>
          </a:bodyPr>
          <a:lstStyle/>
          <a:p>
            <a:pPr defTabSz="932317"/>
            <a:endParaRPr lang="en-US" sz="1000" dirty="0">
              <a:solidFill>
                <a:srgbClr val="FFFFFF"/>
              </a:solidFill>
            </a:endParaRPr>
          </a:p>
        </p:txBody>
      </p:sp>
      <p:pic>
        <p:nvPicPr>
          <p:cNvPr id="100" name="Picture 99"/>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780431" y="4126544"/>
            <a:ext cx="174750" cy="315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01" name="Rounded Rectangle 2"/>
          <p:cNvSpPr>
            <a:spLocks noChangeAspect="1"/>
          </p:cNvSpPr>
          <p:nvPr/>
        </p:nvSpPr>
        <p:spPr>
          <a:xfrm>
            <a:off x="7754510" y="3384244"/>
            <a:ext cx="311362" cy="419643"/>
          </a:xfrm>
          <a:custGeom>
            <a:avLst/>
            <a:gdLst/>
            <a:ahLst/>
            <a:cxnLst/>
            <a:rect l="l" t="t" r="r" b="b"/>
            <a:pathLst>
              <a:path w="972859" h="1315152">
                <a:moveTo>
                  <a:pt x="481193" y="1210796"/>
                </a:moveTo>
                <a:cubicBezTo>
                  <a:pt x="460084" y="1210796"/>
                  <a:pt x="442971" y="1227887"/>
                  <a:pt x="442971" y="1248969"/>
                </a:cubicBezTo>
                <a:cubicBezTo>
                  <a:pt x="442971" y="1270051"/>
                  <a:pt x="460084" y="1287142"/>
                  <a:pt x="481193" y="1287142"/>
                </a:cubicBezTo>
                <a:cubicBezTo>
                  <a:pt x="502302" y="1287142"/>
                  <a:pt x="519415" y="1270051"/>
                  <a:pt x="519415" y="1248969"/>
                </a:cubicBezTo>
                <a:cubicBezTo>
                  <a:pt x="519415" y="1227887"/>
                  <a:pt x="502302" y="1210796"/>
                  <a:pt x="481193" y="1210796"/>
                </a:cubicBezTo>
                <a:close/>
                <a:moveTo>
                  <a:pt x="124209" y="103179"/>
                </a:moveTo>
                <a:lnTo>
                  <a:pt x="124209" y="1173063"/>
                </a:lnTo>
                <a:lnTo>
                  <a:pt x="855062" y="1173063"/>
                </a:lnTo>
                <a:lnTo>
                  <a:pt x="855062" y="103179"/>
                </a:lnTo>
                <a:close/>
                <a:moveTo>
                  <a:pt x="50054" y="0"/>
                </a:moveTo>
                <a:lnTo>
                  <a:pt x="922805" y="0"/>
                </a:lnTo>
                <a:cubicBezTo>
                  <a:pt x="950449" y="0"/>
                  <a:pt x="972859" y="22410"/>
                  <a:pt x="972859" y="50054"/>
                </a:cubicBezTo>
                <a:lnTo>
                  <a:pt x="972859" y="1265098"/>
                </a:lnTo>
                <a:cubicBezTo>
                  <a:pt x="972859" y="1292742"/>
                  <a:pt x="950449" y="1315152"/>
                  <a:pt x="922805" y="1315152"/>
                </a:cubicBezTo>
                <a:lnTo>
                  <a:pt x="50054" y="1315152"/>
                </a:lnTo>
                <a:cubicBezTo>
                  <a:pt x="22410" y="1315152"/>
                  <a:pt x="0" y="1292742"/>
                  <a:pt x="0" y="1265098"/>
                </a:cubicBezTo>
                <a:lnTo>
                  <a:pt x="0" y="50054"/>
                </a:lnTo>
                <a:cubicBezTo>
                  <a:pt x="0" y="22410"/>
                  <a:pt x="22410" y="0"/>
                  <a:pt x="500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12"/>
            <a:endParaRPr lang="en-US" sz="1899" dirty="0">
              <a:gradFill>
                <a:gsLst>
                  <a:gs pos="100000">
                    <a:schemeClr val="tx1"/>
                  </a:gs>
                  <a:gs pos="0">
                    <a:schemeClr val="tx1"/>
                  </a:gs>
                </a:gsLst>
                <a:lin ang="5400000" scaled="1"/>
              </a:gradFill>
            </a:endParaRPr>
          </a:p>
        </p:txBody>
      </p:sp>
      <p:cxnSp>
        <p:nvCxnSpPr>
          <p:cNvPr id="102" name="Straight Arrow Connector 101"/>
          <p:cNvCxnSpPr/>
          <p:nvPr/>
        </p:nvCxnSpPr>
        <p:spPr>
          <a:xfrm flipH="1" flipV="1">
            <a:off x="5820773" y="3477718"/>
            <a:ext cx="1827290" cy="415036"/>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5668255" y="4113177"/>
            <a:ext cx="1979808" cy="326167"/>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380919" y="3531779"/>
            <a:ext cx="0" cy="869502"/>
          </a:xfrm>
          <a:prstGeom prst="straightConnector1">
            <a:avLst/>
          </a:prstGeom>
          <a:ln w="38100">
            <a:solidFill>
              <a:schemeClr val="bg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87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6604" y="3187717"/>
            <a:ext cx="9086812" cy="830997"/>
          </a:xfrm>
          <a:prstGeom prst="rect">
            <a:avLst/>
          </a:prstGeom>
        </p:spPr>
        <p:txBody>
          <a:bodyPr wrap="squar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 Active Directory</a:t>
            </a:r>
          </a:p>
        </p:txBody>
      </p:sp>
    </p:spTree>
    <p:extLst>
      <p:ext uri="{BB962C8B-B14F-4D97-AF65-F5344CB8AC3E}">
        <p14:creationId xmlns:p14="http://schemas.microsoft.com/office/powerpoint/2010/main" val="189674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wizard automatically launches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3673415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Windows Azure AD Credentials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226" y="2011733"/>
            <a:ext cx="5326668" cy="3766156"/>
          </a:xfrm>
        </p:spPr>
      </p:pic>
    </p:spTree>
    <p:extLst>
      <p:ext uri="{BB962C8B-B14F-4D97-AF65-F5344CB8AC3E}">
        <p14:creationId xmlns:p14="http://schemas.microsoft.com/office/powerpoint/2010/main" val="2571313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Windows Server AD </a:t>
            </a:r>
            <a:r>
              <a:rPr lang="en-US" dirty="0"/>
              <a:t>Credentials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30488525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Hashed Password Sync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332123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done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3333384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Finished – Sync will start automatically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770" y="1867391"/>
            <a:ext cx="5326668" cy="3766156"/>
          </a:xfrm>
        </p:spPr>
      </p:pic>
      <p:sp>
        <p:nvSpPr>
          <p:cNvPr id="5" name="TextBox 4"/>
          <p:cNvSpPr txBox="1"/>
          <p:nvPr/>
        </p:nvSpPr>
        <p:spPr>
          <a:xfrm>
            <a:off x="1" y="6002545"/>
            <a:ext cx="12188824" cy="523092"/>
          </a:xfrm>
          <a:prstGeom prst="rect">
            <a:avLst/>
          </a:prstGeom>
          <a:noFill/>
        </p:spPr>
        <p:txBody>
          <a:bodyPr wrap="square" rtlCol="0">
            <a:spAutoFit/>
          </a:bodyPr>
          <a:lstStyle/>
          <a:p>
            <a:pPr algn="ctr"/>
            <a:r>
              <a:rPr lang="en-US" sz="2799" dirty="0" smtClean="0">
                <a:solidFill>
                  <a:schemeClr val="bg1"/>
                </a:solidFill>
              </a:rPr>
              <a:t>No </a:t>
            </a:r>
            <a:r>
              <a:rPr lang="en-US" sz="2799" dirty="0">
                <a:solidFill>
                  <a:schemeClr val="bg1"/>
                </a:solidFill>
              </a:rPr>
              <a:t>need to install on multiple DC’s.  </a:t>
            </a:r>
            <a:r>
              <a:rPr lang="en-US" sz="2799" dirty="0" smtClean="0">
                <a:solidFill>
                  <a:schemeClr val="bg1"/>
                </a:solidFill>
              </a:rPr>
              <a:t>No reboot </a:t>
            </a:r>
            <a:r>
              <a:rPr lang="en-US" sz="2799" dirty="0">
                <a:solidFill>
                  <a:schemeClr val="bg1"/>
                </a:solidFill>
              </a:rPr>
              <a:t>required</a:t>
            </a:r>
            <a:r>
              <a:rPr lang="en-US" sz="2799" dirty="0" smtClean="0">
                <a:solidFill>
                  <a:schemeClr val="bg1"/>
                </a:solidFill>
              </a:rPr>
              <a:t>!</a:t>
            </a:r>
            <a:endParaRPr lang="en-US" sz="2799" dirty="0">
              <a:solidFill>
                <a:schemeClr val="bg1"/>
              </a:solidFill>
            </a:endParaRPr>
          </a:p>
        </p:txBody>
      </p:sp>
    </p:spTree>
    <p:extLst>
      <p:ext uri="{BB962C8B-B14F-4D97-AF65-F5344CB8AC3E}">
        <p14:creationId xmlns:p14="http://schemas.microsoft.com/office/powerpoint/2010/main" val="388741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941394"/>
            <a:ext cx="11149013" cy="747897"/>
          </a:xfrm>
        </p:spPr>
        <p:txBody>
          <a:bodyPr/>
          <a:lstStyle/>
          <a:p>
            <a:r>
              <a:rPr lang="en-US" dirty="0" smtClean="0"/>
              <a:t>Today’s Goal</a:t>
            </a:r>
            <a:endParaRPr lang="en-US" dirty="0"/>
          </a:p>
        </p:txBody>
      </p:sp>
      <p:sp>
        <p:nvSpPr>
          <p:cNvPr id="3" name="Text Placeholder 2"/>
          <p:cNvSpPr>
            <a:spLocks noGrp="1"/>
          </p:cNvSpPr>
          <p:nvPr>
            <p:ph type="body" sz="quarter" idx="10"/>
          </p:nvPr>
        </p:nvSpPr>
        <p:spPr>
          <a:xfrm>
            <a:off x="1390388" y="2623127"/>
            <a:ext cx="9651435" cy="1661993"/>
          </a:xfrm>
        </p:spPr>
        <p:txBody>
          <a:bodyPr/>
          <a:lstStyle/>
          <a:p>
            <a:r>
              <a:rPr lang="en-US" dirty="0" smtClean="0"/>
              <a:t>Go much deeper than “hello world” and cover key development patterns and practices that will help you build real world cloud apps</a:t>
            </a:r>
            <a:endParaRPr lang="en-US" dirty="0"/>
          </a:p>
        </p:txBody>
      </p:sp>
    </p:spTree>
    <p:extLst>
      <p:ext uri="{BB962C8B-B14F-4D97-AF65-F5344CB8AC3E}">
        <p14:creationId xmlns:p14="http://schemas.microsoft.com/office/powerpoint/2010/main" val="91141453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SSO with Azure AD and ASP.NET</a:t>
            </a:r>
            <a:endParaRPr lang="en-US" dirty="0"/>
          </a:p>
        </p:txBody>
      </p:sp>
      <p:pic>
        <p:nvPicPr>
          <p:cNvPr id="4" name="Picture 3"/>
          <p:cNvPicPr>
            <a:picLocks noChangeAspect="1"/>
          </p:cNvPicPr>
          <p:nvPr/>
        </p:nvPicPr>
        <p:blipFill>
          <a:blip r:embed="rId3"/>
          <a:stretch>
            <a:fillRect/>
          </a:stretch>
        </p:blipFill>
        <p:spPr>
          <a:xfrm>
            <a:off x="1569243" y="1406525"/>
            <a:ext cx="9048750" cy="5238750"/>
          </a:xfrm>
          <a:prstGeom prst="rect">
            <a:avLst/>
          </a:prstGeom>
        </p:spPr>
      </p:pic>
    </p:spTree>
    <p:extLst>
      <p:ext uri="{BB962C8B-B14F-4D97-AF65-F5344CB8AC3E}">
        <p14:creationId xmlns:p14="http://schemas.microsoft.com/office/powerpoint/2010/main" val="1392699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SSO with Azure AD and ASP.NET</a:t>
            </a:r>
          </a:p>
        </p:txBody>
      </p:sp>
      <p:pic>
        <p:nvPicPr>
          <p:cNvPr id="4" name="Picture 3"/>
          <p:cNvPicPr>
            <a:picLocks noChangeAspect="1"/>
          </p:cNvPicPr>
          <p:nvPr/>
        </p:nvPicPr>
        <p:blipFill>
          <a:blip r:embed="rId3"/>
          <a:stretch>
            <a:fillRect/>
          </a:stretch>
        </p:blipFill>
        <p:spPr>
          <a:xfrm>
            <a:off x="1883568" y="1457325"/>
            <a:ext cx="8420100" cy="5238750"/>
          </a:xfrm>
          <a:prstGeom prst="rect">
            <a:avLst/>
          </a:prstGeom>
        </p:spPr>
      </p:pic>
    </p:spTree>
    <p:extLst>
      <p:ext uri="{BB962C8B-B14F-4D97-AF65-F5344CB8AC3E}">
        <p14:creationId xmlns:p14="http://schemas.microsoft.com/office/powerpoint/2010/main" val="1718140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SSO with Azure AD and ASP.NET</a:t>
            </a:r>
          </a:p>
        </p:txBody>
      </p:sp>
      <p:pic>
        <p:nvPicPr>
          <p:cNvPr id="5" name="Picture 4"/>
          <p:cNvPicPr>
            <a:picLocks noChangeAspect="1"/>
          </p:cNvPicPr>
          <p:nvPr/>
        </p:nvPicPr>
        <p:blipFill>
          <a:blip r:embed="rId3"/>
          <a:stretch>
            <a:fillRect/>
          </a:stretch>
        </p:blipFill>
        <p:spPr>
          <a:xfrm>
            <a:off x="2374899" y="1350146"/>
            <a:ext cx="7437438" cy="5482454"/>
          </a:xfrm>
          <a:prstGeom prst="rect">
            <a:avLst/>
          </a:prstGeom>
        </p:spPr>
      </p:pic>
    </p:spTree>
    <p:extLst>
      <p:ext uri="{BB962C8B-B14F-4D97-AF65-F5344CB8AC3E}">
        <p14:creationId xmlns:p14="http://schemas.microsoft.com/office/powerpoint/2010/main" val="645975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6: Data Storage</a:t>
            </a:r>
            <a:endParaRPr lang="en-US" sz="5400" dirty="0"/>
          </a:p>
        </p:txBody>
      </p:sp>
    </p:spTree>
    <p:extLst>
      <p:ext uri="{BB962C8B-B14F-4D97-AF65-F5344CB8AC3E}">
        <p14:creationId xmlns:p14="http://schemas.microsoft.com/office/powerpoint/2010/main" val="196577894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sp>
        <p:nvSpPr>
          <p:cNvPr id="3" name="Text Placeholder 2"/>
          <p:cNvSpPr>
            <a:spLocks noGrp="1"/>
          </p:cNvSpPr>
          <p:nvPr>
            <p:ph type="body" sz="quarter" idx="10"/>
          </p:nvPr>
        </p:nvSpPr>
        <p:spPr>
          <a:xfrm>
            <a:off x="519112" y="1571149"/>
            <a:ext cx="11149013" cy="3393237"/>
          </a:xfrm>
        </p:spPr>
        <p:txBody>
          <a:bodyPr/>
          <a:lstStyle/>
          <a:p>
            <a:r>
              <a:rPr lang="en-US" dirty="0" smtClean="0"/>
              <a:t>Range of options for storing data  </a:t>
            </a:r>
          </a:p>
          <a:p>
            <a:pPr lvl="1"/>
            <a:r>
              <a:rPr lang="en-US" dirty="0" smtClean="0"/>
              <a:t>Different query semantics, durability, scalability and ease-of-use options available in the cloud</a:t>
            </a:r>
          </a:p>
          <a:p>
            <a:pPr lvl="1"/>
            <a:endParaRPr lang="en-US" dirty="0" smtClean="0"/>
          </a:p>
          <a:p>
            <a:r>
              <a:rPr lang="en-US" dirty="0" smtClean="0"/>
              <a:t>Compositional approaches</a:t>
            </a:r>
          </a:p>
          <a:p>
            <a:pPr lvl="1"/>
            <a:r>
              <a:rPr lang="en-US" dirty="0" smtClean="0"/>
              <a:t>No “one size fits all” – often using multiple storage systems in a single app provides best approach</a:t>
            </a:r>
          </a:p>
          <a:p>
            <a:pPr lvl="1"/>
            <a:endParaRPr lang="en-US" dirty="0" smtClean="0"/>
          </a:p>
          <a:p>
            <a:r>
              <a:rPr lang="en-US" dirty="0" smtClean="0"/>
              <a:t>Balancing priorities</a:t>
            </a:r>
          </a:p>
          <a:p>
            <a:pPr lvl="1"/>
            <a:r>
              <a:rPr lang="en-US" dirty="0" smtClean="0"/>
              <a:t>Investigate and understand the strengths and limitations of different options</a:t>
            </a:r>
          </a:p>
        </p:txBody>
      </p:sp>
    </p:spTree>
    <p:extLst>
      <p:ext uri="{BB962C8B-B14F-4D97-AF65-F5344CB8AC3E}">
        <p14:creationId xmlns:p14="http://schemas.microsoft.com/office/powerpoint/2010/main" val="308702364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598891" y="888979"/>
            <a:ext cx="11394712" cy="664797"/>
          </a:xfrm>
        </p:spPr>
        <p:txBody>
          <a:bodyPr/>
          <a:lstStyle/>
          <a:p>
            <a:r>
              <a:rPr lang="en-US" sz="4800" dirty="0" smtClean="0"/>
              <a:t>Data Storage Options on Windows Azure</a:t>
            </a:r>
            <a:endParaRPr lang="en-US" sz="4800" dirty="0"/>
          </a:p>
        </p:txBody>
      </p:sp>
      <p:sp>
        <p:nvSpPr>
          <p:cNvPr id="2" name="Rectangle 1"/>
          <p:cNvSpPr/>
          <p:nvPr/>
        </p:nvSpPr>
        <p:spPr bwMode="auto">
          <a:xfrm>
            <a:off x="5874785" y="2266379"/>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algn="ctr" defTabSz="914099" fontAlgn="base">
              <a:spcBef>
                <a:spcPct val="0"/>
              </a:spcBef>
              <a:spcAft>
                <a:spcPct val="0"/>
              </a:spcAft>
            </a:pPr>
            <a:r>
              <a:rPr lang="en-US" sz="1800" dirty="0">
                <a:gradFill>
                  <a:gsLst>
                    <a:gs pos="0">
                      <a:srgbClr val="FFFFFF"/>
                    </a:gs>
                    <a:gs pos="100000">
                      <a:srgbClr val="FFFFFF"/>
                    </a:gs>
                  </a:gsLst>
                  <a:lin ang="5400000" scaled="0"/>
                </a:gradFill>
              </a:rPr>
              <a:t>Blob </a:t>
            </a:r>
            <a:r>
              <a:rPr lang="en-US" sz="1800" dirty="0" smtClean="0">
                <a:gradFill>
                  <a:gsLst>
                    <a:gs pos="0">
                      <a:srgbClr val="FFFFFF"/>
                    </a:gs>
                    <a:gs pos="100000">
                      <a:srgbClr val="FFFFFF"/>
                    </a:gs>
                  </a:gsLst>
                  <a:lin ang="5400000" scaled="0"/>
                </a:gradFill>
              </a:rPr>
              <a:t>Storage</a:t>
            </a: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(unstructured files)</a:t>
            </a:r>
            <a:endParaRPr lang="en-US" sz="1400" dirty="0">
              <a:gradFill>
                <a:gsLst>
                  <a:gs pos="0">
                    <a:srgbClr val="FFFFFF"/>
                  </a:gs>
                  <a:gs pos="100000">
                    <a:srgbClr val="FFFFFF"/>
                  </a:gs>
                </a:gsLst>
                <a:lin ang="5400000" scaled="0"/>
              </a:gradFill>
            </a:endParaRPr>
          </a:p>
        </p:txBody>
      </p:sp>
      <p:sp>
        <p:nvSpPr>
          <p:cNvPr id="5" name="Rectangle 4"/>
          <p:cNvSpPr/>
          <p:nvPr/>
        </p:nvSpPr>
        <p:spPr bwMode="auto">
          <a:xfrm>
            <a:off x="598891" y="2259458"/>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algn="ctr" defTabSz="914099" fontAlgn="base">
              <a:spcBef>
                <a:spcPct val="0"/>
              </a:spcBef>
              <a:spcAft>
                <a:spcPct val="0"/>
              </a:spcAft>
            </a:pPr>
            <a:r>
              <a:rPr lang="en-US" sz="1800" dirty="0">
                <a:gradFill>
                  <a:gsLst>
                    <a:gs pos="0">
                      <a:srgbClr val="FFFFFF"/>
                    </a:gs>
                    <a:gs pos="100000">
                      <a:srgbClr val="FFFFFF"/>
                    </a:gs>
                  </a:gsLst>
                  <a:lin ang="5400000" scaled="0"/>
                </a:gradFill>
              </a:rPr>
              <a:t>SQL </a:t>
            </a:r>
            <a:r>
              <a:rPr lang="en-US" sz="1800" dirty="0" smtClean="0">
                <a:gradFill>
                  <a:gsLst>
                    <a:gs pos="0">
                      <a:srgbClr val="FFFFFF"/>
                    </a:gs>
                    <a:gs pos="100000">
                      <a:srgbClr val="FFFFFF"/>
                    </a:gs>
                  </a:gsLst>
                  <a:lin ang="5400000" scaled="0"/>
                </a:gradFill>
              </a:rPr>
              <a:t>Database</a:t>
            </a: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(Relational)</a:t>
            </a:r>
            <a:endParaRPr lang="en-US" sz="1400" dirty="0">
              <a:gradFill>
                <a:gsLst>
                  <a:gs pos="0">
                    <a:srgbClr val="FFFFFF"/>
                  </a:gs>
                  <a:gs pos="100000">
                    <a:srgbClr val="FFFFFF"/>
                  </a:gs>
                </a:gsLst>
                <a:lin ang="5400000" scaled="0"/>
              </a:gradFill>
            </a:endParaRPr>
          </a:p>
        </p:txBody>
      </p:sp>
      <p:sp>
        <p:nvSpPr>
          <p:cNvPr id="6" name="Rectangle 5"/>
          <p:cNvSpPr/>
          <p:nvPr/>
        </p:nvSpPr>
        <p:spPr bwMode="auto">
          <a:xfrm>
            <a:off x="3236838" y="2259458"/>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algn="ctr" defTabSz="914099" fontAlgn="base">
              <a:spcBef>
                <a:spcPct val="0"/>
              </a:spcBef>
              <a:spcAft>
                <a:spcPct val="0"/>
              </a:spcAft>
            </a:pPr>
            <a:r>
              <a:rPr lang="en-US" sz="1800" dirty="0">
                <a:gradFill>
                  <a:gsLst>
                    <a:gs pos="0">
                      <a:srgbClr val="FFFFFF"/>
                    </a:gs>
                    <a:gs pos="100000">
                      <a:srgbClr val="FFFFFF"/>
                    </a:gs>
                  </a:gsLst>
                  <a:lin ang="5400000" scaled="0"/>
                </a:gradFill>
              </a:rPr>
              <a:t>Table </a:t>
            </a:r>
            <a:r>
              <a:rPr lang="en-US" sz="1800" dirty="0" smtClean="0">
                <a:gradFill>
                  <a:gsLst>
                    <a:gs pos="0">
                      <a:srgbClr val="FFFFFF"/>
                    </a:gs>
                    <a:gs pos="100000">
                      <a:srgbClr val="FFFFFF"/>
                    </a:gs>
                  </a:gsLst>
                  <a:lin ang="5400000" scaled="0"/>
                </a:gradFill>
              </a:rPr>
              <a:t>Storage</a:t>
            </a: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a:t>
            </a:r>
            <a:r>
              <a:rPr lang="en-US" sz="1400" dirty="0" err="1" smtClean="0">
                <a:gradFill>
                  <a:gsLst>
                    <a:gs pos="0">
                      <a:srgbClr val="FFFFFF"/>
                    </a:gs>
                    <a:gs pos="100000">
                      <a:srgbClr val="FFFFFF"/>
                    </a:gs>
                  </a:gsLst>
                  <a:lin ang="5400000" scaled="0"/>
                </a:gradFill>
              </a:rPr>
              <a:t>NoSQL</a:t>
            </a:r>
            <a:r>
              <a:rPr lang="en-US" sz="1400" dirty="0" smtClean="0">
                <a:gradFill>
                  <a:gsLst>
                    <a:gs pos="0">
                      <a:srgbClr val="FFFFFF"/>
                    </a:gs>
                    <a:gs pos="100000">
                      <a:srgbClr val="FFFFFF"/>
                    </a:gs>
                  </a:gsLst>
                  <a:lin ang="5400000" scaled="0"/>
                </a:gradFill>
              </a:rPr>
              <a:t> Key/Value Store)</a:t>
            </a:r>
            <a:endParaRPr lang="en-US" sz="1400" dirty="0">
              <a:gradFill>
                <a:gsLst>
                  <a:gs pos="0">
                    <a:srgbClr val="FFFFFF"/>
                  </a:gs>
                  <a:gs pos="100000">
                    <a:srgbClr val="FFFFFF"/>
                  </a:gs>
                </a:gsLst>
                <a:lin ang="5400000" scaled="0"/>
              </a:gra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04" y="2614416"/>
            <a:ext cx="1153480" cy="106098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587" y="2611218"/>
            <a:ext cx="1153480" cy="10609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6074" y="2649363"/>
            <a:ext cx="1153480" cy="1060989"/>
          </a:xfrm>
          <a:prstGeom prst="rect">
            <a:avLst/>
          </a:prstGeom>
        </p:spPr>
      </p:pic>
      <p:sp>
        <p:nvSpPr>
          <p:cNvPr id="11" name="Rectangle 10"/>
          <p:cNvSpPr/>
          <p:nvPr/>
        </p:nvSpPr>
        <p:spPr bwMode="auto">
          <a:xfrm>
            <a:off x="9052326" y="2266379"/>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defTabSz="914099" fontAlgn="base">
              <a:spcBef>
                <a:spcPct val="0"/>
              </a:spcBef>
              <a:spcAft>
                <a:spcPct val="0"/>
              </a:spcAft>
            </a:pPr>
            <a:endParaRPr lang="en-US" sz="1400" dirty="0" smtClean="0">
              <a:gradFill>
                <a:gsLst>
                  <a:gs pos="0">
                    <a:srgbClr val="FFFFFF"/>
                  </a:gs>
                  <a:gs pos="100000">
                    <a:srgbClr val="FFFFFF"/>
                  </a:gs>
                </a:gsLst>
                <a:lin ang="5400000" scaled="0"/>
              </a:gradFill>
            </a:endParaRPr>
          </a:p>
          <a:p>
            <a:pPr defTabSz="914099" fontAlgn="base">
              <a:spcBef>
                <a:spcPct val="0"/>
              </a:spcBef>
              <a:spcAft>
                <a:spcPct val="0"/>
              </a:spcAft>
            </a:pPr>
            <a:endParaRPr lang="en-US" sz="1400" dirty="0">
              <a:gradFill>
                <a:gsLst>
                  <a:gs pos="0">
                    <a:srgbClr val="FFFFFF"/>
                  </a:gs>
                  <a:gs pos="100000">
                    <a:srgbClr val="FFFFFF"/>
                  </a:gs>
                </a:gsLst>
                <a:lin ang="5400000" scaled="0"/>
              </a:gradFill>
            </a:endParaRPr>
          </a:p>
          <a:p>
            <a:pP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a:p>
            <a:pPr defTabSz="914099" fontAlgn="base">
              <a:spcBef>
                <a:spcPct val="0"/>
              </a:spcBef>
              <a:spcAft>
                <a:spcPct val="0"/>
              </a:spcAft>
            </a:pPr>
            <a:r>
              <a:rPr lang="en-US" sz="1400" dirty="0" smtClean="0">
                <a:gradFill>
                  <a:gsLst>
                    <a:gs pos="0">
                      <a:srgbClr val="FFFFFF"/>
                    </a:gs>
                    <a:gs pos="100000">
                      <a:srgbClr val="FFFFFF"/>
                    </a:gs>
                  </a:gsLst>
                  <a:lin ang="5400000" scaled="0"/>
                </a:gradFill>
              </a:rPr>
              <a:t>SQL Server, MySQL,</a:t>
            </a:r>
          </a:p>
          <a:p>
            <a:pPr defTabSz="914099" fontAlgn="base">
              <a:spcBef>
                <a:spcPct val="0"/>
              </a:spcBef>
              <a:spcAft>
                <a:spcPct val="0"/>
              </a:spcAft>
            </a:pPr>
            <a:r>
              <a:rPr lang="en-US" sz="1400" dirty="0" err="1" smtClean="0">
                <a:gradFill>
                  <a:gsLst>
                    <a:gs pos="0">
                      <a:srgbClr val="FFFFFF"/>
                    </a:gs>
                    <a:gs pos="100000">
                      <a:srgbClr val="FFFFFF"/>
                    </a:gs>
                  </a:gsLst>
                  <a:lin ang="5400000" scaled="0"/>
                </a:gradFill>
              </a:rPr>
              <a:t>Postgress</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RavenDB</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MongoDB</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CouchDB</a:t>
            </a:r>
            <a:r>
              <a:rPr lang="en-US" sz="1400" dirty="0" smtClean="0">
                <a:gradFill>
                  <a:gsLst>
                    <a:gs pos="0">
                      <a:srgbClr val="FFFFFF"/>
                    </a:gs>
                    <a:gs pos="100000">
                      <a:srgbClr val="FFFFFF"/>
                    </a:gs>
                  </a:gsLst>
                  <a:lin ang="5400000" scaled="0"/>
                </a:gradFill>
              </a:rPr>
              <a:t>, neo4j, </a:t>
            </a:r>
            <a:r>
              <a:rPr lang="en-US" sz="1400" dirty="0" err="1" smtClean="0">
                <a:gradFill>
                  <a:gsLst>
                    <a:gs pos="0">
                      <a:srgbClr val="FFFFFF"/>
                    </a:gs>
                    <a:gs pos="100000">
                      <a:srgbClr val="FFFFFF"/>
                    </a:gs>
                  </a:gsLst>
                  <a:lin ang="5400000" scaled="0"/>
                </a:gradFill>
              </a:rPr>
              <a:t>Redis</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Riak</a:t>
            </a:r>
            <a:r>
              <a:rPr lang="en-US" sz="1400" dirty="0" smtClean="0">
                <a:gradFill>
                  <a:gsLst>
                    <a:gs pos="0">
                      <a:srgbClr val="FFFFFF"/>
                    </a:gs>
                    <a:gs pos="100000">
                      <a:srgbClr val="FFFFFF"/>
                    </a:gs>
                  </a:gsLst>
                  <a:lin ang="5400000" scaled="0"/>
                </a:gradFill>
              </a:rPr>
              <a:t>, etc.</a:t>
            </a:r>
            <a:endParaRPr lang="en-US" sz="14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8028" y="2536354"/>
            <a:ext cx="1192922" cy="1192922"/>
          </a:xfrm>
          <a:prstGeom prst="rect">
            <a:avLst/>
          </a:prstGeom>
        </p:spPr>
      </p:pic>
      <p:sp>
        <p:nvSpPr>
          <p:cNvPr id="8" name="Left Brace 7"/>
          <p:cNvSpPr/>
          <p:nvPr/>
        </p:nvSpPr>
        <p:spPr>
          <a:xfrm rot="16200000">
            <a:off x="4117065" y="1590450"/>
            <a:ext cx="571500" cy="7607848"/>
          </a:xfrm>
          <a:prstGeom prst="leftBrace">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177" y="5891632"/>
            <a:ext cx="2826608" cy="738664"/>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chemeClr val="bg1"/>
                </a:solidFill>
              </a:rPr>
              <a:t>Platform as a Service</a:t>
            </a:r>
          </a:p>
          <a:p>
            <a:pPr algn="ctr">
              <a:lnSpc>
                <a:spcPct val="90000"/>
              </a:lnSpc>
              <a:spcBef>
                <a:spcPct val="20000"/>
              </a:spcBef>
              <a:buSzPct val="80000"/>
            </a:pPr>
            <a:r>
              <a:rPr lang="en-US" dirty="0" smtClean="0">
                <a:solidFill>
                  <a:schemeClr val="bg1"/>
                </a:solidFill>
              </a:rPr>
              <a:t>(managed services)</a:t>
            </a:r>
            <a:endParaRPr lang="en-US" dirty="0">
              <a:solidFill>
                <a:schemeClr val="bg1"/>
              </a:solidFill>
            </a:endParaRPr>
          </a:p>
        </p:txBody>
      </p:sp>
      <p:sp>
        <p:nvSpPr>
          <p:cNvPr id="14" name="Left Brace 13"/>
          <p:cNvSpPr/>
          <p:nvPr/>
        </p:nvSpPr>
        <p:spPr>
          <a:xfrm rot="16200000">
            <a:off x="9921691" y="4192361"/>
            <a:ext cx="571500" cy="2378809"/>
          </a:xfrm>
          <a:prstGeom prst="leftBrace">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506815" y="5882215"/>
            <a:ext cx="3486788" cy="738664"/>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chemeClr val="bg1"/>
                </a:solidFill>
              </a:rPr>
              <a:t>Infrastructure as a Service</a:t>
            </a:r>
          </a:p>
          <a:p>
            <a:pPr algn="ctr">
              <a:lnSpc>
                <a:spcPct val="90000"/>
              </a:lnSpc>
              <a:spcBef>
                <a:spcPct val="20000"/>
              </a:spcBef>
              <a:buSzPct val="80000"/>
            </a:pPr>
            <a:r>
              <a:rPr lang="en-US" dirty="0" smtClean="0">
                <a:solidFill>
                  <a:schemeClr val="bg1"/>
                </a:solidFill>
              </a:rPr>
              <a:t>(virtual machines)</a:t>
            </a:r>
            <a:endParaRPr lang="en-US" dirty="0">
              <a:solidFill>
                <a:schemeClr val="bg1"/>
              </a:solidFill>
            </a:endParaRPr>
          </a:p>
        </p:txBody>
      </p:sp>
    </p:spTree>
    <p:extLst>
      <p:ext uri="{BB962C8B-B14F-4D97-AF65-F5344CB8AC3E}">
        <p14:creationId xmlns:p14="http://schemas.microsoft.com/office/powerpoint/2010/main" val="332379427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334580"/>
            <a:ext cx="11149013" cy="747897"/>
          </a:xfrm>
        </p:spPr>
        <p:txBody>
          <a:bodyPr/>
          <a:lstStyle/>
          <a:p>
            <a:r>
              <a:rPr lang="en-US" dirty="0" smtClean="0"/>
              <a:t>Some Data Storage Questions to Ask</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02481421"/>
              </p:ext>
            </p:extLst>
          </p:nvPr>
        </p:nvGraphicFramePr>
        <p:xfrm>
          <a:off x="506586" y="1388704"/>
          <a:ext cx="11230928" cy="4886456"/>
        </p:xfrm>
        <a:graphic>
          <a:graphicData uri="http://schemas.openxmlformats.org/drawingml/2006/table">
            <a:tbl>
              <a:tblPr firstRow="1" bandRow="1">
                <a:tableStyleId>{073A0DAA-6AF3-43AB-8588-CEC1D06C72B9}</a:tableStyleId>
              </a:tblPr>
              <a:tblGrid>
                <a:gridCol w="2787759"/>
                <a:gridCol w="8443169"/>
              </a:tblGrid>
              <a:tr h="592975">
                <a:tc>
                  <a:txBody>
                    <a:bodyPr/>
                    <a:lstStyle/>
                    <a:p>
                      <a:pPr marL="0" algn="l" defTabSz="932742" rtl="0" eaLnBrk="1" latinLnBrk="0" hangingPunct="1">
                        <a:spcBef>
                          <a:spcPts val="600"/>
                        </a:spcBef>
                      </a:pPr>
                      <a:r>
                        <a:rPr lang="en-US" sz="2000" b="0" kern="1200" dirty="0" smtClean="0">
                          <a:ln>
                            <a:solidFill>
                              <a:schemeClr val="tx1">
                                <a:alpha val="0"/>
                              </a:schemeClr>
                            </a:solidFill>
                          </a:ln>
                          <a:solidFill>
                            <a:schemeClr val="tx1"/>
                          </a:solidFill>
                          <a:latin typeface="+mn-lt"/>
                          <a:ea typeface="+mn-ea"/>
                          <a:cs typeface="+mn-cs"/>
                        </a:rPr>
                        <a:t>Data Semantic</a:t>
                      </a:r>
                      <a:endParaRPr lang="en-US" sz="2000" b="0" kern="120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285750" indent="-285750" algn="l" defTabSz="932742" rtl="0" eaLnBrk="1" latinLnBrk="0" hangingPunct="1">
                        <a:spcBef>
                          <a:spcPts val="600"/>
                        </a:spcBef>
                        <a:buFont typeface="Arial" pitchFamily="34" charset="0"/>
                        <a:buChar char="•"/>
                      </a:pPr>
                      <a:r>
                        <a:rPr lang="en-US" sz="2000" b="0" kern="1200" baseline="0" dirty="0" smtClean="0">
                          <a:ln>
                            <a:solidFill>
                              <a:schemeClr val="tx1">
                                <a:alpha val="0"/>
                              </a:schemeClr>
                            </a:solidFill>
                          </a:ln>
                          <a:solidFill>
                            <a:schemeClr val="tx1"/>
                          </a:solidFill>
                          <a:latin typeface="+mn-lt"/>
                          <a:ea typeface="+mn-ea"/>
                          <a:cs typeface="+mn-cs"/>
                        </a:rPr>
                        <a:t>What is the core data storage and data access semantic?</a:t>
                      </a:r>
                      <a:endParaRPr lang="en-US" sz="2000" b="0" kern="1200" baseline="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r>
              <a:tr h="786242">
                <a:tc>
                  <a:txBody>
                    <a:bodyPr/>
                    <a:lstStyle/>
                    <a:p>
                      <a:pPr marL="0" algn="l" defTabSz="932742" rtl="0" eaLnBrk="1" latinLnBrk="0" hangingPunct="1">
                        <a:spcBef>
                          <a:spcPts val="600"/>
                        </a:spcBef>
                      </a:pPr>
                      <a:r>
                        <a:rPr lang="en-US" sz="2000" b="0" kern="1200" dirty="0" smtClean="0">
                          <a:ln>
                            <a:solidFill>
                              <a:schemeClr val="tx1">
                                <a:alpha val="0"/>
                              </a:schemeClr>
                            </a:solidFill>
                          </a:ln>
                          <a:solidFill>
                            <a:schemeClr val="tx1"/>
                          </a:solidFill>
                          <a:latin typeface="+mn-lt"/>
                          <a:ea typeface="+mn-ea"/>
                          <a:cs typeface="+mn-cs"/>
                        </a:rPr>
                        <a:t>Query Support</a:t>
                      </a:r>
                      <a:endParaRPr lang="en-US" sz="2000" b="0" kern="120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How easy is it to query the data? </a:t>
                      </a:r>
                    </a:p>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What types of questions can be efficiently asked?</a:t>
                      </a:r>
                      <a:endParaRPr lang="en-US" sz="2000" kern="1200" baseline="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r>
              <a:tr h="786242">
                <a:tc>
                  <a:txBody>
                    <a:bodyPr/>
                    <a:lstStyle/>
                    <a:p>
                      <a:pPr marL="0" algn="l" defTabSz="932742" rtl="0" eaLnBrk="1" latinLnBrk="0" hangingPunct="1">
                        <a:spcBef>
                          <a:spcPts val="600"/>
                        </a:spcBef>
                      </a:pPr>
                      <a:r>
                        <a:rPr lang="en-US" sz="2000" b="0" kern="1200" dirty="0" smtClean="0">
                          <a:ln>
                            <a:solidFill>
                              <a:schemeClr val="tx1">
                                <a:alpha val="0"/>
                              </a:schemeClr>
                            </a:solidFill>
                          </a:ln>
                          <a:solidFill>
                            <a:schemeClr val="tx1"/>
                          </a:solidFill>
                          <a:latin typeface="+mn-lt"/>
                          <a:ea typeface="+mn-ea"/>
                          <a:cs typeface="+mn-cs"/>
                        </a:rPr>
                        <a:t>Functional projection</a:t>
                      </a:r>
                      <a:endParaRPr lang="en-US" sz="2000" b="0" kern="120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Can questions, aggregations, etc. be executed server-side?</a:t>
                      </a:r>
                    </a:p>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What languages or types of expressions can be used?</a:t>
                      </a:r>
                      <a:endParaRPr lang="en-US" sz="2000" kern="1200" baseline="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r>
              <a:tr h="786242">
                <a:tc>
                  <a:txBody>
                    <a:bodyPr/>
                    <a:lstStyle/>
                    <a:p>
                      <a:pPr marL="0" algn="l" defTabSz="932742" rtl="0" eaLnBrk="1" latinLnBrk="0" hangingPunct="1">
                        <a:spcBef>
                          <a:spcPts val="600"/>
                        </a:spcBef>
                      </a:pPr>
                      <a:r>
                        <a:rPr lang="en-US" sz="2000" b="0" kern="1200" dirty="0" smtClean="0">
                          <a:ln>
                            <a:solidFill>
                              <a:schemeClr val="tx1">
                                <a:alpha val="0"/>
                              </a:schemeClr>
                            </a:solidFill>
                          </a:ln>
                          <a:solidFill>
                            <a:schemeClr val="tx1"/>
                          </a:solidFill>
                          <a:latin typeface="+mn-lt"/>
                          <a:ea typeface="+mn-ea"/>
                          <a:cs typeface="+mn-cs"/>
                        </a:rPr>
                        <a:t>Ease of Scalability</a:t>
                      </a:r>
                      <a:endParaRPr lang="en-US" sz="2000" b="0" kern="120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Does it natively implement scale-out?</a:t>
                      </a:r>
                    </a:p>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How easy is it to add/remove capacity (size, throughput)?</a:t>
                      </a:r>
                      <a:endParaRPr lang="en-US" sz="2000" kern="1200" baseline="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r>
              <a:tr h="610110">
                <a:tc>
                  <a:txBody>
                    <a:bodyPr/>
                    <a:lstStyle/>
                    <a:p>
                      <a:pPr marL="0" algn="l" defTabSz="932742" rtl="0" eaLnBrk="1" latinLnBrk="0" hangingPunct="1">
                        <a:spcBef>
                          <a:spcPts val="600"/>
                        </a:spcBef>
                      </a:pPr>
                      <a:r>
                        <a:rPr lang="en-US" sz="2000" b="0" kern="1200" dirty="0" smtClean="0">
                          <a:ln>
                            <a:solidFill>
                              <a:schemeClr val="tx1">
                                <a:alpha val="0"/>
                              </a:schemeClr>
                            </a:solidFill>
                          </a:ln>
                          <a:solidFill>
                            <a:schemeClr val="tx1"/>
                          </a:solidFill>
                          <a:latin typeface="+mn-lt"/>
                          <a:ea typeface="+mn-ea"/>
                          <a:cs typeface="+mn-cs"/>
                        </a:rPr>
                        <a:t>Manageability </a:t>
                      </a:r>
                      <a:endParaRPr lang="en-US" sz="2000" b="0" kern="120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How easy is the platform to instrument, monitor and manage?</a:t>
                      </a:r>
                      <a:endParaRPr lang="en-US" sz="2000" kern="1200" baseline="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r>
              <a:tr h="564993">
                <a:tc>
                  <a:txBody>
                    <a:bodyPr/>
                    <a:lstStyle/>
                    <a:p>
                      <a:pPr marL="0" algn="l" defTabSz="932742" rtl="0" eaLnBrk="1" latinLnBrk="0" hangingPunct="1">
                        <a:spcBef>
                          <a:spcPts val="600"/>
                        </a:spcBef>
                      </a:pPr>
                      <a:r>
                        <a:rPr lang="en-US" sz="2000" b="0" kern="1200" dirty="0" smtClean="0">
                          <a:ln>
                            <a:solidFill>
                              <a:schemeClr val="tx1">
                                <a:alpha val="0"/>
                              </a:schemeClr>
                            </a:solidFill>
                          </a:ln>
                          <a:solidFill>
                            <a:schemeClr val="tx1"/>
                          </a:solidFill>
                          <a:latin typeface="+mn-lt"/>
                          <a:ea typeface="+mn-ea"/>
                          <a:cs typeface="+mn-cs"/>
                        </a:rPr>
                        <a:t>Operations</a:t>
                      </a:r>
                      <a:endParaRPr lang="en-US" sz="2000" b="0" kern="120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How easy is it to deploy and run on Azure? </a:t>
                      </a:r>
                      <a:r>
                        <a:rPr lang="en-US" sz="2000" kern="1200" baseline="0" dirty="0" err="1" smtClean="0">
                          <a:ln>
                            <a:solidFill>
                              <a:schemeClr val="tx1">
                                <a:alpha val="0"/>
                              </a:schemeClr>
                            </a:solidFill>
                          </a:ln>
                          <a:solidFill>
                            <a:schemeClr val="tx1"/>
                          </a:solidFill>
                          <a:latin typeface="+mn-lt"/>
                          <a:ea typeface="+mn-ea"/>
                          <a:cs typeface="+mn-cs"/>
                        </a:rPr>
                        <a:t>PaaS</a:t>
                      </a:r>
                      <a:r>
                        <a:rPr lang="en-US" sz="2000" kern="1200" baseline="0" dirty="0" smtClean="0">
                          <a:ln>
                            <a:solidFill>
                              <a:schemeClr val="tx1">
                                <a:alpha val="0"/>
                              </a:schemeClr>
                            </a:solidFill>
                          </a:ln>
                          <a:solidFill>
                            <a:schemeClr val="tx1"/>
                          </a:solidFill>
                          <a:latin typeface="+mn-lt"/>
                          <a:ea typeface="+mn-ea"/>
                          <a:cs typeface="+mn-cs"/>
                        </a:rPr>
                        <a:t>? </a:t>
                      </a:r>
                      <a:r>
                        <a:rPr lang="en-US" sz="2000" kern="1200" baseline="0" dirty="0" err="1" smtClean="0">
                          <a:ln>
                            <a:solidFill>
                              <a:schemeClr val="tx1">
                                <a:alpha val="0"/>
                              </a:schemeClr>
                            </a:solidFill>
                          </a:ln>
                          <a:solidFill>
                            <a:schemeClr val="tx1"/>
                          </a:solidFill>
                          <a:latin typeface="+mn-lt"/>
                          <a:ea typeface="+mn-ea"/>
                          <a:cs typeface="+mn-cs"/>
                        </a:rPr>
                        <a:t>IaaS</a:t>
                      </a:r>
                      <a:r>
                        <a:rPr lang="en-US" sz="2000" kern="1200" baseline="0" dirty="0" smtClean="0">
                          <a:ln>
                            <a:solidFill>
                              <a:schemeClr val="tx1">
                                <a:alpha val="0"/>
                              </a:schemeClr>
                            </a:solidFill>
                          </a:ln>
                          <a:solidFill>
                            <a:schemeClr val="tx1"/>
                          </a:solidFill>
                          <a:latin typeface="+mn-lt"/>
                          <a:ea typeface="+mn-ea"/>
                          <a:cs typeface="+mn-cs"/>
                        </a:rPr>
                        <a:t>? Linux?</a:t>
                      </a:r>
                      <a:endParaRPr lang="en-US" sz="2000" kern="1200" baseline="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r>
              <a:tr h="622246">
                <a:tc>
                  <a:txBody>
                    <a:bodyPr/>
                    <a:lstStyle/>
                    <a:p>
                      <a:pPr marL="0" algn="l" defTabSz="932742" rtl="0" eaLnBrk="1" latinLnBrk="0" hangingPunct="1">
                        <a:spcBef>
                          <a:spcPts val="600"/>
                        </a:spcBef>
                      </a:pPr>
                      <a:r>
                        <a:rPr lang="en-US" sz="2000" b="0" kern="1200" dirty="0" smtClean="0">
                          <a:ln>
                            <a:solidFill>
                              <a:schemeClr val="tx1">
                                <a:alpha val="0"/>
                              </a:schemeClr>
                            </a:solidFill>
                          </a:ln>
                          <a:solidFill>
                            <a:schemeClr val="tx1"/>
                          </a:solidFill>
                          <a:latin typeface="+mn-lt"/>
                          <a:ea typeface="+mn-ea"/>
                          <a:cs typeface="+mn-cs"/>
                        </a:rPr>
                        <a:t>Business continuity</a:t>
                      </a:r>
                      <a:endParaRPr lang="en-US" sz="2000" b="0" kern="120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285750" indent="-285750" algn="l" defTabSz="932742" rtl="0" eaLnBrk="1" latinLnBrk="0" hangingPunct="1">
                        <a:spcBef>
                          <a:spcPts val="600"/>
                        </a:spcBef>
                        <a:buFont typeface="Arial" pitchFamily="34" charset="0"/>
                        <a:buChar char="•"/>
                      </a:pPr>
                      <a:r>
                        <a:rPr lang="en-US" sz="2000" kern="1200" baseline="0" dirty="0" smtClean="0">
                          <a:ln>
                            <a:solidFill>
                              <a:schemeClr val="tx1">
                                <a:alpha val="0"/>
                              </a:schemeClr>
                            </a:solidFill>
                          </a:ln>
                          <a:solidFill>
                            <a:schemeClr val="tx1"/>
                          </a:solidFill>
                          <a:latin typeface="+mn-lt"/>
                          <a:ea typeface="+mn-ea"/>
                          <a:cs typeface="+mn-cs"/>
                        </a:rPr>
                        <a:t>Availability and ease-of-use: backup/restore and disaster recovery</a:t>
                      </a:r>
                      <a:endParaRPr lang="en-US" sz="2000" kern="1200" baseline="0" dirty="0">
                        <a:ln>
                          <a:solidFill>
                            <a:schemeClr val="tx1">
                              <a:alpha val="0"/>
                            </a:schemeClr>
                          </a:solidFill>
                        </a:ln>
                        <a:solidFill>
                          <a:schemeClr val="tx1"/>
                        </a:solidFill>
                        <a:latin typeface="+mn-lt"/>
                        <a:ea typeface="+mn-ea"/>
                        <a:cs typeface="+mn-cs"/>
                      </a:endParaRPr>
                    </a:p>
                  </a:txBody>
                  <a:tcPr marL="91403" marR="91403" marT="73122" marB="73122"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spTree>
    <p:extLst>
      <p:ext uri="{BB962C8B-B14F-4D97-AF65-F5344CB8AC3E}">
        <p14:creationId xmlns:p14="http://schemas.microsoft.com/office/powerpoint/2010/main" val="258367063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82" y="494600"/>
            <a:ext cx="11149013" cy="747897"/>
          </a:xfrm>
        </p:spPr>
        <p:txBody>
          <a:bodyPr/>
          <a:lstStyle/>
          <a:p>
            <a:r>
              <a:rPr lang="en-US" dirty="0" smtClean="0"/>
              <a:t>Choosing Relational Database on Azure</a:t>
            </a:r>
            <a:endParaRPr lang="en-US" dirty="0"/>
          </a:p>
        </p:txBody>
      </p:sp>
      <p:sp>
        <p:nvSpPr>
          <p:cNvPr id="6" name="Text Placeholder 5"/>
          <p:cNvSpPr>
            <a:spLocks noGrp="1"/>
          </p:cNvSpPr>
          <p:nvPr>
            <p:ph type="body" idx="1"/>
          </p:nvPr>
        </p:nvSpPr>
        <p:spPr>
          <a:xfrm>
            <a:off x="461962" y="1308974"/>
            <a:ext cx="5058728" cy="576262"/>
          </a:xfrm>
        </p:spPr>
        <p:txBody>
          <a:bodyPr/>
          <a:lstStyle/>
          <a:p>
            <a:r>
              <a:rPr lang="en-US" sz="2400" dirty="0" smtClean="0"/>
              <a:t>Windows Azure SQL Database (</a:t>
            </a:r>
            <a:r>
              <a:rPr lang="en-US" sz="2400" dirty="0" err="1" smtClean="0"/>
              <a:t>PaaS</a:t>
            </a:r>
            <a:r>
              <a:rPr lang="en-US" sz="2400" dirty="0" smtClean="0"/>
              <a:t>)</a:t>
            </a:r>
          </a:p>
        </p:txBody>
      </p:sp>
      <p:sp>
        <p:nvSpPr>
          <p:cNvPr id="7" name="Content Placeholder 6"/>
          <p:cNvSpPr>
            <a:spLocks noGrp="1"/>
          </p:cNvSpPr>
          <p:nvPr>
            <p:ph sz="half" idx="2"/>
          </p:nvPr>
        </p:nvSpPr>
        <p:spPr>
          <a:xfrm>
            <a:off x="468452" y="2527446"/>
            <a:ext cx="5337988" cy="3810023"/>
          </a:xfrm>
        </p:spPr>
        <p:txBody>
          <a:bodyPr>
            <a:noAutofit/>
          </a:bodyPr>
          <a:lstStyle/>
          <a:p>
            <a:r>
              <a:rPr lang="en-US" sz="1800" dirty="0" smtClean="0"/>
              <a:t>Database as a Service (no VMs required)</a:t>
            </a:r>
          </a:p>
          <a:p>
            <a:r>
              <a:rPr lang="en-US" sz="1800" dirty="0" smtClean="0"/>
              <a:t>Database-Level SLA (HA built-in)</a:t>
            </a:r>
          </a:p>
          <a:p>
            <a:r>
              <a:rPr lang="en-US" sz="1800" dirty="0" smtClean="0"/>
              <a:t>Updates, patches handled automatically for you</a:t>
            </a:r>
          </a:p>
          <a:p>
            <a:r>
              <a:rPr lang="en-US" sz="1800" dirty="0" smtClean="0"/>
              <a:t>Pay only for what you use (no license required)</a:t>
            </a:r>
            <a:endParaRPr lang="en-US" sz="1800" dirty="0"/>
          </a:p>
          <a:p>
            <a:r>
              <a:rPr lang="en-US" sz="1800" dirty="0" smtClean="0"/>
              <a:t>Good for handling large numbers of smaller databases (&lt;=150 GB each)</a:t>
            </a:r>
          </a:p>
          <a:p>
            <a:endParaRPr lang="en-US" sz="1800" dirty="0" smtClean="0"/>
          </a:p>
          <a:p>
            <a:pPr marL="0" indent="0">
              <a:buNone/>
            </a:pPr>
            <a:endParaRPr lang="en-US" sz="600" dirty="0" smtClean="0"/>
          </a:p>
          <a:p>
            <a:r>
              <a:rPr lang="en-US" sz="1800" dirty="0" smtClean="0"/>
              <a:t>Some </a:t>
            </a:r>
            <a:r>
              <a:rPr lang="en-US" sz="1800" dirty="0"/>
              <a:t>feature gaps with on-</a:t>
            </a:r>
            <a:r>
              <a:rPr lang="en-US" sz="1800" dirty="0" err="1"/>
              <a:t>prem</a:t>
            </a:r>
            <a:r>
              <a:rPr lang="en-US" sz="1800" dirty="0"/>
              <a:t> SQL Server </a:t>
            </a:r>
            <a:r>
              <a:rPr lang="en-US" sz="1800" dirty="0" smtClean="0"/>
              <a:t>(lack </a:t>
            </a:r>
            <a:r>
              <a:rPr lang="en-US" sz="1800" dirty="0"/>
              <a:t>of CLR, TDE, </a:t>
            </a:r>
            <a:r>
              <a:rPr lang="en-US" sz="1800" dirty="0" smtClean="0"/>
              <a:t>Compression support, etc</a:t>
            </a:r>
            <a:r>
              <a:rPr lang="en-US" sz="1800" dirty="0"/>
              <a:t>.)</a:t>
            </a:r>
          </a:p>
          <a:p>
            <a:r>
              <a:rPr lang="en-US" sz="1800" dirty="0" smtClean="0"/>
              <a:t>Database </a:t>
            </a:r>
            <a:r>
              <a:rPr lang="en-US" sz="1800" dirty="0"/>
              <a:t>size limit of 150GB</a:t>
            </a:r>
          </a:p>
          <a:p>
            <a:r>
              <a:rPr lang="en-US" sz="1800" dirty="0"/>
              <a:t>Recommended max table size of 10GB</a:t>
            </a:r>
          </a:p>
          <a:p>
            <a:endParaRPr lang="en-US" sz="1800" dirty="0"/>
          </a:p>
        </p:txBody>
      </p:sp>
      <p:sp>
        <p:nvSpPr>
          <p:cNvPr id="8" name="Text Placeholder 7"/>
          <p:cNvSpPr>
            <a:spLocks noGrp="1"/>
          </p:cNvSpPr>
          <p:nvPr>
            <p:ph type="body" sz="quarter" idx="3"/>
          </p:nvPr>
        </p:nvSpPr>
        <p:spPr>
          <a:xfrm>
            <a:off x="6037266" y="1335194"/>
            <a:ext cx="5964234" cy="576262"/>
          </a:xfrm>
        </p:spPr>
        <p:txBody>
          <a:bodyPr/>
          <a:lstStyle/>
          <a:p>
            <a:r>
              <a:rPr lang="en-US" sz="2400" dirty="0" smtClean="0"/>
              <a:t>SQL Server in a Virtual Machine (</a:t>
            </a:r>
            <a:r>
              <a:rPr lang="en-US" sz="2400" dirty="0" err="1" smtClean="0"/>
              <a:t>IaaS</a:t>
            </a:r>
            <a:r>
              <a:rPr lang="en-US" sz="2400" dirty="0" smtClean="0"/>
              <a:t>)</a:t>
            </a:r>
          </a:p>
        </p:txBody>
      </p:sp>
      <p:sp>
        <p:nvSpPr>
          <p:cNvPr id="9" name="Content Placeholder 8"/>
          <p:cNvSpPr>
            <a:spLocks noGrp="1"/>
          </p:cNvSpPr>
          <p:nvPr>
            <p:ph sz="quarter" idx="4"/>
          </p:nvPr>
        </p:nvSpPr>
        <p:spPr>
          <a:xfrm>
            <a:off x="6032181" y="2538131"/>
            <a:ext cx="6099493" cy="3810022"/>
          </a:xfrm>
        </p:spPr>
        <p:txBody>
          <a:bodyPr>
            <a:noAutofit/>
          </a:bodyPr>
          <a:lstStyle/>
          <a:p>
            <a:r>
              <a:rPr lang="en-US" sz="1800" dirty="0" smtClean="0"/>
              <a:t>Feature compatible with on-</a:t>
            </a:r>
            <a:r>
              <a:rPr lang="en-US" sz="1800" dirty="0" err="1" smtClean="0"/>
              <a:t>prem</a:t>
            </a:r>
            <a:r>
              <a:rPr lang="en-US" sz="1800" dirty="0" smtClean="0"/>
              <a:t> SQL Server</a:t>
            </a:r>
          </a:p>
          <a:p>
            <a:r>
              <a:rPr lang="en-US" sz="1800" dirty="0"/>
              <a:t>VM-level SLA </a:t>
            </a:r>
            <a:r>
              <a:rPr lang="en-US" sz="1800" dirty="0" smtClean="0"/>
              <a:t>(SQL </a:t>
            </a:r>
            <a:r>
              <a:rPr lang="en-US" sz="1800" dirty="0"/>
              <a:t>Server HA via </a:t>
            </a:r>
            <a:r>
              <a:rPr lang="en-US" sz="1800" dirty="0" err="1" smtClean="0"/>
              <a:t>AlwaysOn</a:t>
            </a:r>
            <a:r>
              <a:rPr lang="en-US" sz="1800" dirty="0"/>
              <a:t> </a:t>
            </a:r>
            <a:r>
              <a:rPr lang="en-US" sz="1800" dirty="0" smtClean="0"/>
              <a:t>in 2+VMs)</a:t>
            </a:r>
          </a:p>
          <a:p>
            <a:r>
              <a:rPr lang="en-US" sz="1800" dirty="0" smtClean="0"/>
              <a:t>You have complete control over how SQL is managed</a:t>
            </a:r>
          </a:p>
          <a:p>
            <a:r>
              <a:rPr lang="en-US" sz="1800" dirty="0" smtClean="0"/>
              <a:t>Can re-use SQL licenses or pay by the hour for one</a:t>
            </a:r>
          </a:p>
          <a:p>
            <a:r>
              <a:rPr lang="en-US" sz="1800" dirty="0" smtClean="0"/>
              <a:t>Good </a:t>
            </a:r>
            <a:r>
              <a:rPr lang="en-US" sz="1800" dirty="0"/>
              <a:t>for handling fewer but </a:t>
            </a:r>
            <a:r>
              <a:rPr lang="en-US" sz="1800" dirty="0" smtClean="0"/>
              <a:t>larger (1TB+) databases</a:t>
            </a:r>
            <a:endParaRPr lang="en-US" sz="1800" dirty="0"/>
          </a:p>
          <a:p>
            <a:endParaRPr lang="en-US" sz="1800" dirty="0"/>
          </a:p>
          <a:p>
            <a:endParaRPr lang="en-US" sz="1800" dirty="0" smtClean="0"/>
          </a:p>
          <a:p>
            <a:r>
              <a:rPr lang="en-US" sz="1800" dirty="0" smtClean="0"/>
              <a:t>Updates/patches (OS and SQL</a:t>
            </a:r>
            <a:r>
              <a:rPr lang="en-US" sz="1800" dirty="0"/>
              <a:t>) are </a:t>
            </a:r>
            <a:r>
              <a:rPr lang="en-US" sz="1800" dirty="0" smtClean="0"/>
              <a:t>your responsibility</a:t>
            </a:r>
          </a:p>
          <a:p>
            <a:r>
              <a:rPr lang="en-US" sz="1800" dirty="0" smtClean="0"/>
              <a:t>Creation and management of DBs your responsibility</a:t>
            </a:r>
          </a:p>
          <a:p>
            <a:r>
              <a:rPr lang="en-US" sz="1800" dirty="0" smtClean="0"/>
              <a:t>Disk IOPS limited to ~8000 IOPS (via 16 data drives)</a:t>
            </a:r>
            <a:endParaRPr lang="en-US" sz="1800" dirty="0"/>
          </a:p>
          <a:p>
            <a:endParaRPr lang="en-US" sz="1800" dirty="0"/>
          </a:p>
          <a:p>
            <a:endParaRPr lang="en-US" sz="1800" dirty="0"/>
          </a:p>
        </p:txBody>
      </p:sp>
      <p:sp>
        <p:nvSpPr>
          <p:cNvPr id="3" name="TextBox 2"/>
          <p:cNvSpPr txBox="1"/>
          <p:nvPr/>
        </p:nvSpPr>
        <p:spPr>
          <a:xfrm>
            <a:off x="461962" y="2077247"/>
            <a:ext cx="439416" cy="249299"/>
          </a:xfrm>
          <a:prstGeom prst="rect">
            <a:avLst/>
          </a:prstGeom>
          <a:noFill/>
        </p:spPr>
        <p:txBody>
          <a:bodyPr wrap="none" lIns="0" tIns="0" rIns="0" bIns="0" rtlCol="0">
            <a:spAutoFit/>
          </a:bodyPr>
          <a:lstStyle/>
          <a:p>
            <a:pPr>
              <a:lnSpc>
                <a:spcPct val="90000"/>
              </a:lnSpc>
              <a:spcBef>
                <a:spcPct val="20000"/>
              </a:spcBef>
              <a:buSzPct val="80000"/>
            </a:pPr>
            <a:r>
              <a:rPr lang="en-US" sz="1800" u="sng" dirty="0" smtClean="0">
                <a:solidFill>
                  <a:schemeClr val="bg1"/>
                </a:solidFill>
              </a:rPr>
              <a:t>Pros</a:t>
            </a:r>
            <a:endParaRPr lang="en-US" sz="1800" u="sng" dirty="0">
              <a:solidFill>
                <a:schemeClr val="bg1"/>
              </a:solidFill>
            </a:endParaRPr>
          </a:p>
        </p:txBody>
      </p:sp>
      <p:sp>
        <p:nvSpPr>
          <p:cNvPr id="10" name="TextBox 9"/>
          <p:cNvSpPr txBox="1"/>
          <p:nvPr/>
        </p:nvSpPr>
        <p:spPr>
          <a:xfrm>
            <a:off x="414650" y="4296713"/>
            <a:ext cx="504946" cy="249299"/>
          </a:xfrm>
          <a:prstGeom prst="rect">
            <a:avLst/>
          </a:prstGeom>
          <a:noFill/>
        </p:spPr>
        <p:txBody>
          <a:bodyPr wrap="none" lIns="0" tIns="0" rIns="0" bIns="0" rtlCol="0">
            <a:spAutoFit/>
          </a:bodyPr>
          <a:lstStyle/>
          <a:p>
            <a:pPr>
              <a:lnSpc>
                <a:spcPct val="90000"/>
              </a:lnSpc>
              <a:spcBef>
                <a:spcPct val="20000"/>
              </a:spcBef>
              <a:buSzPct val="80000"/>
            </a:pPr>
            <a:r>
              <a:rPr lang="en-US" sz="1800" u="sng" dirty="0" smtClean="0">
                <a:solidFill>
                  <a:schemeClr val="bg1"/>
                </a:solidFill>
              </a:rPr>
              <a:t>Cons</a:t>
            </a:r>
            <a:endParaRPr lang="en-US" sz="1800" u="sng" dirty="0">
              <a:solidFill>
                <a:schemeClr val="bg1"/>
              </a:solidFill>
            </a:endParaRPr>
          </a:p>
        </p:txBody>
      </p:sp>
      <p:sp>
        <p:nvSpPr>
          <p:cNvPr id="11" name="TextBox 10"/>
          <p:cNvSpPr txBox="1"/>
          <p:nvPr/>
        </p:nvSpPr>
        <p:spPr>
          <a:xfrm>
            <a:off x="6032182" y="2081057"/>
            <a:ext cx="439416" cy="249299"/>
          </a:xfrm>
          <a:prstGeom prst="rect">
            <a:avLst/>
          </a:prstGeom>
          <a:noFill/>
        </p:spPr>
        <p:txBody>
          <a:bodyPr wrap="none" lIns="0" tIns="0" rIns="0" bIns="0" rtlCol="0">
            <a:spAutoFit/>
          </a:bodyPr>
          <a:lstStyle/>
          <a:p>
            <a:pPr>
              <a:lnSpc>
                <a:spcPct val="90000"/>
              </a:lnSpc>
              <a:spcBef>
                <a:spcPct val="20000"/>
              </a:spcBef>
              <a:buSzPct val="80000"/>
            </a:pPr>
            <a:r>
              <a:rPr lang="en-US" sz="1800" u="sng" dirty="0" smtClean="0">
                <a:solidFill>
                  <a:schemeClr val="bg1"/>
                </a:solidFill>
              </a:rPr>
              <a:t>Pros</a:t>
            </a:r>
            <a:endParaRPr lang="en-US" sz="1800" u="sng" dirty="0">
              <a:solidFill>
                <a:schemeClr val="bg1"/>
              </a:solidFill>
            </a:endParaRPr>
          </a:p>
        </p:txBody>
      </p:sp>
      <p:sp>
        <p:nvSpPr>
          <p:cNvPr id="12" name="TextBox 11"/>
          <p:cNvSpPr txBox="1"/>
          <p:nvPr/>
        </p:nvSpPr>
        <p:spPr>
          <a:xfrm>
            <a:off x="5966652" y="4177717"/>
            <a:ext cx="504946" cy="249299"/>
          </a:xfrm>
          <a:prstGeom prst="rect">
            <a:avLst/>
          </a:prstGeom>
          <a:noFill/>
        </p:spPr>
        <p:txBody>
          <a:bodyPr wrap="none" lIns="0" tIns="0" rIns="0" bIns="0" rtlCol="0">
            <a:spAutoFit/>
          </a:bodyPr>
          <a:lstStyle/>
          <a:p>
            <a:pPr>
              <a:lnSpc>
                <a:spcPct val="90000"/>
              </a:lnSpc>
              <a:spcBef>
                <a:spcPct val="20000"/>
              </a:spcBef>
              <a:buSzPct val="80000"/>
            </a:pPr>
            <a:r>
              <a:rPr lang="en-US" sz="1800" u="sng" dirty="0" smtClean="0">
                <a:solidFill>
                  <a:schemeClr val="bg1"/>
                </a:solidFill>
              </a:rPr>
              <a:t>Cons</a:t>
            </a:r>
            <a:endParaRPr lang="en-US" sz="1800" u="sng" dirty="0">
              <a:solidFill>
                <a:schemeClr val="bg1"/>
              </a:solidFill>
            </a:endParaRPr>
          </a:p>
        </p:txBody>
      </p:sp>
      <p:sp>
        <p:nvSpPr>
          <p:cNvPr id="4" name="Rectangle 3"/>
          <p:cNvSpPr/>
          <p:nvPr/>
        </p:nvSpPr>
        <p:spPr>
          <a:xfrm>
            <a:off x="397418" y="6439593"/>
            <a:ext cx="11663223" cy="276999"/>
          </a:xfrm>
          <a:prstGeom prst="rect">
            <a:avLst/>
          </a:prstGeom>
        </p:spPr>
        <p:txBody>
          <a:bodyPr wrap="square">
            <a:spAutoFit/>
          </a:bodyPr>
          <a:lstStyle/>
          <a:p>
            <a:r>
              <a:rPr lang="en-US" sz="1200" dirty="0">
                <a:solidFill>
                  <a:schemeClr val="bg1"/>
                </a:solidFill>
              </a:rPr>
              <a:t>http://blogs.msdn.com/b/windowsazure/archive/2013/02/14/choosing-between-sql-server-in-windows-azure-vm-amp-windows-azure-sql-database.aspx</a:t>
            </a:r>
          </a:p>
        </p:txBody>
      </p:sp>
    </p:spTree>
    <p:extLst>
      <p:ext uri="{BB962C8B-B14F-4D97-AF65-F5344CB8AC3E}">
        <p14:creationId xmlns:p14="http://schemas.microsoft.com/office/powerpoint/2010/main" val="1920814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89434" y="2764807"/>
            <a:ext cx="9477776" cy="1446550"/>
          </a:xfrm>
          <a:prstGeom prst="rect">
            <a:avLst/>
          </a:prstGeom>
        </p:spPr>
        <p:txBody>
          <a:bodyPr wrap="square">
            <a:spAutoFit/>
          </a:bodyPr>
          <a:lstStyle/>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a SQL Database </a:t>
            </a:r>
          </a:p>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with .NET Entity Framework</a:t>
            </a:r>
          </a:p>
        </p:txBody>
      </p:sp>
    </p:spTree>
    <p:extLst>
      <p:ext uri="{BB962C8B-B14F-4D97-AF65-F5344CB8AC3E}">
        <p14:creationId xmlns:p14="http://schemas.microsoft.com/office/powerpoint/2010/main" val="219134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a:t>
            </a:r>
            <a:r>
              <a:rPr lang="en-US" sz="5400" dirty="0"/>
              <a:t>7</a:t>
            </a:r>
            <a:r>
              <a:rPr lang="en-US" sz="5400" dirty="0" smtClean="0"/>
              <a:t>: Data Scale and Partitioning</a:t>
            </a:r>
            <a:endParaRPr lang="en-US" sz="5400" dirty="0"/>
          </a:p>
        </p:txBody>
      </p:sp>
    </p:spTree>
    <p:extLst>
      <p:ext uri="{BB962C8B-B14F-4D97-AF65-F5344CB8AC3E}">
        <p14:creationId xmlns:p14="http://schemas.microsoft.com/office/powerpoint/2010/main" val="30258342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r>
              <a:rPr lang="en-US" dirty="0"/>
              <a:t>P</a:t>
            </a:r>
            <a:r>
              <a:rPr lang="en-US" dirty="0" smtClean="0"/>
              <a:t>atterns we will Cover</a:t>
            </a:r>
            <a:endParaRPr lang="en-US" dirty="0"/>
          </a:p>
        </p:txBody>
      </p:sp>
      <p:sp>
        <p:nvSpPr>
          <p:cNvPr id="3" name="Text Placeholder 2"/>
          <p:cNvSpPr>
            <a:spLocks noGrp="1"/>
          </p:cNvSpPr>
          <p:nvPr>
            <p:ph type="body" sz="quarter" idx="10"/>
          </p:nvPr>
        </p:nvSpPr>
        <p:spPr>
          <a:xfrm>
            <a:off x="519112" y="1549429"/>
            <a:ext cx="5961201" cy="4464299"/>
          </a:xfrm>
        </p:spPr>
        <p:txBody>
          <a:bodyPr/>
          <a:lstStyle/>
          <a:p>
            <a:r>
              <a:rPr lang="en-US" sz="3600" u="sng" dirty="0" smtClean="0"/>
              <a:t>Part 1</a:t>
            </a:r>
            <a:r>
              <a:rPr lang="en-US" dirty="0" smtClean="0"/>
              <a:t>:</a:t>
            </a:r>
          </a:p>
          <a:p>
            <a:pPr marL="574675" indent="-571500">
              <a:buFont typeface="Arial" panose="020B0604020202020204" pitchFamily="34" charset="0"/>
              <a:buChar char="•"/>
            </a:pPr>
            <a:r>
              <a:rPr lang="en-US" sz="3200" dirty="0" smtClean="0"/>
              <a:t>Automate Everything</a:t>
            </a:r>
          </a:p>
          <a:p>
            <a:pPr marL="574675" indent="-571500">
              <a:buFont typeface="Arial" panose="020B0604020202020204" pitchFamily="34" charset="0"/>
              <a:buChar char="•"/>
            </a:pPr>
            <a:r>
              <a:rPr lang="en-US" sz="3200" dirty="0" smtClean="0"/>
              <a:t>Source Control</a:t>
            </a:r>
          </a:p>
          <a:p>
            <a:pPr marL="574675" indent="-571500">
              <a:buFont typeface="Arial" panose="020B0604020202020204" pitchFamily="34" charset="0"/>
              <a:buChar char="•"/>
            </a:pPr>
            <a:r>
              <a:rPr lang="en-US" sz="3200" dirty="0" smtClean="0"/>
              <a:t>Continuous Integration &amp; Delivery</a:t>
            </a:r>
          </a:p>
          <a:p>
            <a:pPr marL="574675" indent="-571500">
              <a:buFont typeface="Arial" panose="020B0604020202020204" pitchFamily="34" charset="0"/>
              <a:buChar char="•"/>
            </a:pPr>
            <a:r>
              <a:rPr lang="en-US" sz="3200" dirty="0" smtClean="0"/>
              <a:t>Web </a:t>
            </a:r>
            <a:r>
              <a:rPr lang="en-US" sz="3200" dirty="0" err="1" smtClean="0"/>
              <a:t>Dev</a:t>
            </a:r>
            <a:r>
              <a:rPr lang="en-US" sz="3200" dirty="0" smtClean="0"/>
              <a:t> Best Practices</a:t>
            </a:r>
          </a:p>
          <a:p>
            <a:pPr marL="574675" indent="-571500">
              <a:buFont typeface="Arial" panose="020B0604020202020204" pitchFamily="34" charset="0"/>
              <a:buChar char="•"/>
            </a:pPr>
            <a:r>
              <a:rPr lang="en-US" sz="3200" dirty="0" smtClean="0"/>
              <a:t>Enterprise Identity Integration</a:t>
            </a:r>
          </a:p>
          <a:p>
            <a:pPr marL="574675" indent="-571500">
              <a:buFont typeface="Arial" panose="020B0604020202020204" pitchFamily="34" charset="0"/>
              <a:buChar char="•"/>
            </a:pPr>
            <a:r>
              <a:rPr lang="en-US" sz="3200" dirty="0" smtClean="0"/>
              <a:t>Data Storage Options</a:t>
            </a:r>
          </a:p>
          <a:p>
            <a:pPr marL="574675" indent="-571500">
              <a:buFont typeface="Arial" panose="020B0604020202020204" pitchFamily="34" charset="0"/>
              <a:buChar char="•"/>
            </a:pPr>
            <a:r>
              <a:rPr lang="en-US" sz="3200" dirty="0"/>
              <a:t>Data Partitioning </a:t>
            </a:r>
            <a:r>
              <a:rPr lang="en-US" sz="3200" dirty="0" smtClean="0"/>
              <a:t>Strategies</a:t>
            </a:r>
            <a:endParaRPr lang="en-US" sz="3200" dirty="0"/>
          </a:p>
        </p:txBody>
      </p:sp>
      <p:sp>
        <p:nvSpPr>
          <p:cNvPr id="4" name="Text Placeholder 2"/>
          <p:cNvSpPr txBox="1">
            <a:spLocks/>
          </p:cNvSpPr>
          <p:nvPr/>
        </p:nvSpPr>
        <p:spPr>
          <a:xfrm>
            <a:off x="6738730" y="1549429"/>
            <a:ext cx="5450095" cy="3905685"/>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u="sng" dirty="0" smtClean="0"/>
              <a:t>Part 2</a:t>
            </a:r>
            <a:r>
              <a:rPr lang="en-US" dirty="0" smtClean="0"/>
              <a:t>:</a:t>
            </a:r>
          </a:p>
          <a:p>
            <a:pPr marL="574675" indent="-571500">
              <a:buFont typeface="Arial" pitchFamily="34" charset="0"/>
              <a:buChar char="•"/>
            </a:pPr>
            <a:r>
              <a:rPr lang="en-US" sz="3200" dirty="0" smtClean="0"/>
              <a:t>Unstructured </a:t>
            </a:r>
            <a:r>
              <a:rPr lang="en-US" sz="3200" dirty="0"/>
              <a:t>Blob </a:t>
            </a:r>
            <a:r>
              <a:rPr lang="en-US" sz="3200" dirty="0" smtClean="0"/>
              <a:t>Storage</a:t>
            </a:r>
          </a:p>
          <a:p>
            <a:pPr marL="574675" indent="-571500">
              <a:buFont typeface="Arial" pitchFamily="34" charset="0"/>
              <a:buChar char="•"/>
            </a:pPr>
            <a:r>
              <a:rPr lang="en-US" sz="3200" dirty="0" smtClean="0"/>
              <a:t>Designing to Survive </a:t>
            </a:r>
            <a:r>
              <a:rPr lang="en-US" sz="3200" dirty="0"/>
              <a:t>F</a:t>
            </a:r>
            <a:r>
              <a:rPr lang="en-US" sz="3200" dirty="0" smtClean="0"/>
              <a:t>ailures</a:t>
            </a:r>
          </a:p>
          <a:p>
            <a:pPr marL="574675" indent="-571500">
              <a:buFont typeface="Arial" pitchFamily="34" charset="0"/>
              <a:buChar char="•"/>
            </a:pPr>
            <a:r>
              <a:rPr lang="en-US" sz="3200" dirty="0"/>
              <a:t>Monitoring </a:t>
            </a:r>
            <a:r>
              <a:rPr lang="en-US" sz="3200" dirty="0" smtClean="0"/>
              <a:t>&amp; Telemetry</a:t>
            </a:r>
          </a:p>
          <a:p>
            <a:pPr marL="574675" indent="-571500">
              <a:buFont typeface="Arial" pitchFamily="34" charset="0"/>
              <a:buChar char="•"/>
            </a:pPr>
            <a:r>
              <a:rPr lang="en-US" sz="3200" dirty="0" smtClean="0"/>
              <a:t>Transient Fault Handling</a:t>
            </a:r>
          </a:p>
          <a:p>
            <a:pPr marL="574675" indent="-571500">
              <a:buFont typeface="Arial" pitchFamily="34" charset="0"/>
              <a:buChar char="•"/>
            </a:pPr>
            <a:r>
              <a:rPr lang="en-US" sz="3200" dirty="0" smtClean="0"/>
              <a:t>Distributed Caching</a:t>
            </a:r>
          </a:p>
          <a:p>
            <a:pPr marL="574675" indent="-571500">
              <a:buFont typeface="Arial" pitchFamily="34" charset="0"/>
              <a:buChar char="•"/>
            </a:pPr>
            <a:r>
              <a:rPr lang="en-US" sz="3200" dirty="0"/>
              <a:t>Queue Centric Work </a:t>
            </a:r>
            <a:r>
              <a:rPr lang="en-US" sz="3200" dirty="0" smtClean="0"/>
              <a:t>Pattern</a:t>
            </a:r>
            <a:endParaRPr lang="en-US" sz="3200" dirty="0"/>
          </a:p>
        </p:txBody>
      </p:sp>
    </p:spTree>
    <p:extLst>
      <p:ext uri="{BB962C8B-B14F-4D97-AF65-F5344CB8AC3E}">
        <p14:creationId xmlns:p14="http://schemas.microsoft.com/office/powerpoint/2010/main" val="190736969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the 3-Vs of Data Storage</a:t>
            </a:r>
            <a:endParaRPr lang="en-US" dirty="0"/>
          </a:p>
        </p:txBody>
      </p:sp>
      <p:sp>
        <p:nvSpPr>
          <p:cNvPr id="4" name="Text Placeholder 3"/>
          <p:cNvSpPr>
            <a:spLocks noGrp="1"/>
          </p:cNvSpPr>
          <p:nvPr>
            <p:ph type="body" sz="quarter" idx="10"/>
          </p:nvPr>
        </p:nvSpPr>
        <p:spPr>
          <a:xfrm>
            <a:off x="519112" y="1520653"/>
            <a:ext cx="11572804" cy="4298100"/>
          </a:xfrm>
        </p:spPr>
        <p:txBody>
          <a:bodyPr/>
          <a:lstStyle/>
          <a:p>
            <a:r>
              <a:rPr lang="en-US" dirty="0" smtClean="0"/>
              <a:t>Volume</a:t>
            </a:r>
          </a:p>
          <a:p>
            <a:r>
              <a:rPr lang="en-US" sz="2800" dirty="0" smtClean="0"/>
              <a:t>How much data will you ultimately store?</a:t>
            </a:r>
          </a:p>
          <a:p>
            <a:endParaRPr lang="en-US" sz="2400" dirty="0"/>
          </a:p>
          <a:p>
            <a:r>
              <a:rPr lang="en-US" dirty="0" smtClean="0"/>
              <a:t>Velocity</a:t>
            </a:r>
          </a:p>
          <a:p>
            <a:r>
              <a:rPr lang="en-US" sz="2800" dirty="0" smtClean="0"/>
              <a:t>What is the rate at which your data will grow? What will the usage pattern look like?</a:t>
            </a:r>
          </a:p>
          <a:p>
            <a:endParaRPr lang="en-US" sz="2400" dirty="0"/>
          </a:p>
          <a:p>
            <a:r>
              <a:rPr lang="en-US" dirty="0" smtClean="0"/>
              <a:t>Variety</a:t>
            </a:r>
          </a:p>
          <a:p>
            <a:r>
              <a:rPr lang="en-US" sz="2800" dirty="0" smtClean="0"/>
              <a:t>What type of data will you store?  Relational, images, key-value pairs, social graphs?</a:t>
            </a:r>
            <a:endParaRPr lang="en-US" sz="2800" dirty="0"/>
          </a:p>
        </p:txBody>
      </p:sp>
    </p:spTree>
    <p:extLst>
      <p:ext uri="{BB962C8B-B14F-4D97-AF65-F5344CB8AC3E}">
        <p14:creationId xmlns:p14="http://schemas.microsoft.com/office/powerpoint/2010/main" val="3242535344"/>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65028" y="3048352"/>
            <a:ext cx="9307772" cy="1329595"/>
          </a:xfrm>
        </p:spPr>
        <p:txBody>
          <a:bodyPr/>
          <a:lstStyle/>
          <a:p>
            <a:r>
              <a:rPr lang="en-US" sz="4800" dirty="0" smtClean="0"/>
              <a:t>Scale out your data by partitioning it</a:t>
            </a:r>
            <a:endParaRPr lang="en-US" sz="4800" dirty="0"/>
          </a:p>
        </p:txBody>
      </p:sp>
    </p:spTree>
    <p:extLst>
      <p:ext uri="{BB962C8B-B14F-4D97-AF65-F5344CB8AC3E}">
        <p14:creationId xmlns:p14="http://schemas.microsoft.com/office/powerpoint/2010/main" val="279570861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26020"/>
            <a:ext cx="11149013" cy="747897"/>
          </a:xfrm>
        </p:spPr>
        <p:txBody>
          <a:bodyPr/>
          <a:lstStyle/>
          <a:p>
            <a:r>
              <a:rPr lang="en-US" dirty="0" smtClean="0"/>
              <a:t>Vertical Partitioning</a:t>
            </a:r>
            <a:endParaRPr lang="en-US" dirty="0"/>
          </a:p>
        </p:txBody>
      </p:sp>
      <p:graphicFrame>
        <p:nvGraphicFramePr>
          <p:cNvPr id="5" name="Content Placeholder 4"/>
          <p:cNvGraphicFramePr>
            <a:graphicFrameLocks/>
          </p:cNvGraphicFramePr>
          <p:nvPr>
            <p:custDataLst>
              <p:tags r:id="rId1"/>
            </p:custDataLst>
            <p:extLst>
              <p:ext uri="{D42A27DB-BD31-4B8C-83A1-F6EECF244321}">
                <p14:modId xmlns:p14="http://schemas.microsoft.com/office/powerpoint/2010/main" val="112407046"/>
              </p:ext>
            </p:extLst>
          </p:nvPr>
        </p:nvGraphicFramePr>
        <p:xfrm>
          <a:off x="521356" y="1448598"/>
          <a:ext cx="11163573" cy="2323299"/>
        </p:xfrm>
        <a:graphic>
          <a:graphicData uri="http://schemas.openxmlformats.org/drawingml/2006/table">
            <a:tbl>
              <a:tblPr firstRow="1" firstCol="1">
                <a:tableStyleId>{37CE84F3-28C3-443E-9E96-99CF82512B78}</a:tableStyleId>
              </a:tblPr>
              <a:tblGrid>
                <a:gridCol w="2232714"/>
                <a:gridCol w="2047051"/>
                <a:gridCol w="2556434"/>
                <a:gridCol w="2094660"/>
                <a:gridCol w="2232714"/>
              </a:tblGrid>
              <a:tr h="494689">
                <a:tc>
                  <a:txBody>
                    <a:bodyPr/>
                    <a:lstStyle/>
                    <a:p>
                      <a:pPr marL="0" indent="0" algn="l"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chemeClr val="tx1"/>
                          </a:solidFill>
                          <a:latin typeface="Segoe UI Light"/>
                          <a:ea typeface="+mn-ea"/>
                          <a:cs typeface="+mn-cs"/>
                        </a:rPr>
                        <a:t>First </a:t>
                      </a:r>
                      <a:r>
                        <a:rPr lang="en-US" sz="2600" kern="1200" spc="-70" baseline="0" dirty="0" smtClean="0">
                          <a:ln>
                            <a:solidFill>
                              <a:schemeClr val="tx1">
                                <a:alpha val="0"/>
                              </a:schemeClr>
                            </a:solidFill>
                          </a:ln>
                          <a:solidFill>
                            <a:schemeClr val="tx1"/>
                          </a:solidFill>
                          <a:latin typeface="Segoe UI Light"/>
                          <a:ea typeface="+mn-ea"/>
                          <a:cs typeface="+mn-cs"/>
                        </a:rPr>
                        <a:t>Name</a:t>
                      </a:r>
                      <a:endParaRPr lang="en-US" sz="26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chemeClr val="tx1"/>
                          </a:solidFill>
                          <a:latin typeface="Segoe UI Light"/>
                          <a:ea typeface="+mn-ea"/>
                          <a:cs typeface="+mn-cs"/>
                        </a:rPr>
                        <a:t>Last Name</a:t>
                      </a:r>
                      <a:endParaRPr lang="en-US" sz="26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chemeClr val="tx1"/>
                          </a:solidFill>
                          <a:latin typeface="Segoe UI Light"/>
                          <a:ea typeface="+mn-ea"/>
                          <a:cs typeface="+mn-cs"/>
                        </a:rPr>
                        <a:t>Email</a:t>
                      </a:r>
                      <a:endParaRPr lang="en-US" sz="26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chemeClr val="tx1"/>
                          </a:solidFill>
                          <a:latin typeface="Segoe UI Light"/>
                          <a:ea typeface="+mn-ea"/>
                          <a:cs typeface="+mn-cs"/>
                        </a:rPr>
                        <a:t>Thumbnail</a:t>
                      </a:r>
                      <a:endParaRPr lang="en-US" sz="26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chemeClr val="tx1"/>
                          </a:solidFill>
                          <a:latin typeface="Segoe UI Light"/>
                          <a:ea typeface="+mn-ea"/>
                          <a:cs typeface="+mn-cs"/>
                        </a:rPr>
                        <a:t>Photo</a:t>
                      </a:r>
                      <a:endParaRPr lang="en-US" sz="26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David</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Alexander</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4"/>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Jarred</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Carlson</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5"/>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Sue</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Charles</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6"/>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Simon</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Mitchel</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7"/>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Richard</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err="1" smtClean="0">
                          <a:ln>
                            <a:solidFill>
                              <a:schemeClr val="tx1">
                                <a:alpha val="0"/>
                              </a:schemeClr>
                            </a:solidFill>
                          </a:ln>
                          <a:solidFill>
                            <a:schemeClr val="tx1"/>
                          </a:solidFill>
                          <a:effectLst/>
                        </a:rPr>
                        <a:t>Zeng</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8"/>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pSp>
        <p:nvGrpSpPr>
          <p:cNvPr id="32" name="Group 31"/>
          <p:cNvGrpSpPr/>
          <p:nvPr/>
        </p:nvGrpSpPr>
        <p:grpSpPr>
          <a:xfrm>
            <a:off x="388620" y="1242497"/>
            <a:ext cx="6926580" cy="5189474"/>
            <a:chOff x="388620" y="1242497"/>
            <a:chExt cx="6926580" cy="5189474"/>
          </a:xfrm>
        </p:grpSpPr>
        <p:cxnSp>
          <p:nvCxnSpPr>
            <p:cNvPr id="8" name="Straight Arrow Connector 7"/>
            <p:cNvCxnSpPr/>
            <p:nvPr>
              <p:custDataLst>
                <p:tags r:id="rId7"/>
              </p:custDataLst>
            </p:nvPr>
          </p:nvCxnSpPr>
          <p:spPr>
            <a:xfrm>
              <a:off x="3863340" y="4114800"/>
              <a:ext cx="9581" cy="53481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custDataLst>
                <p:tags r:id="rId8"/>
              </p:custDataLst>
            </p:nvPr>
          </p:nvSpPr>
          <p:spPr>
            <a:xfrm>
              <a:off x="3342438" y="6124323"/>
              <a:ext cx="1553855" cy="307648"/>
            </a:xfrm>
            <a:prstGeom prst="rect">
              <a:avLst/>
            </a:prstGeom>
            <a:noFill/>
          </p:spPr>
          <p:txBody>
            <a:bodyPr wrap="square" lIns="0" tIns="0" rIns="0" bIns="0" rtlCol="0">
              <a:spAutoFit/>
            </a:bodyPr>
            <a:lstStyle/>
            <a:p>
              <a:r>
                <a:rPr lang="en-US" sz="1999" dirty="0" smtClean="0">
                  <a:ln>
                    <a:solidFill>
                      <a:srgbClr val="FFFFFF">
                        <a:alpha val="0"/>
                      </a:srgbClr>
                    </a:solidFill>
                  </a:ln>
                  <a:gradFill>
                    <a:gsLst>
                      <a:gs pos="2917">
                        <a:srgbClr val="FFFFFF"/>
                      </a:gs>
                      <a:gs pos="30000">
                        <a:srgbClr val="FFFFFF"/>
                      </a:gs>
                    </a:gsLst>
                    <a:lin ang="5400000" scaled="0"/>
                  </a:gradFill>
                </a:rPr>
                <a:t>SQL Database</a:t>
              </a:r>
              <a:endParaRPr lang="en-US" sz="1999" dirty="0">
                <a:ln>
                  <a:solidFill>
                    <a:srgbClr val="FFFFFF">
                      <a:alpha val="0"/>
                    </a:srgbClr>
                  </a:solidFill>
                </a:ln>
                <a:gradFill>
                  <a:gsLst>
                    <a:gs pos="2917">
                      <a:srgbClr val="FFFFFF"/>
                    </a:gs>
                    <a:gs pos="30000">
                      <a:srgbClr val="FFFFFF"/>
                    </a:gs>
                  </a:gsLst>
                  <a:lin ang="5400000" scaled="0"/>
                </a:gradFill>
              </a:endParaRPr>
            </a:p>
          </p:txBody>
        </p:sp>
        <p:grpSp>
          <p:nvGrpSpPr>
            <p:cNvPr id="12" name="Group 11"/>
            <p:cNvGrpSpPr/>
            <p:nvPr>
              <p:custDataLst>
                <p:tags r:id="rId9"/>
              </p:custDataLst>
            </p:nvPr>
          </p:nvGrpSpPr>
          <p:grpSpPr>
            <a:xfrm>
              <a:off x="3588057" y="4784815"/>
              <a:ext cx="1109556" cy="1240539"/>
              <a:chOff x="3714270" y="4785360"/>
              <a:chExt cx="1110003" cy="1241038"/>
            </a:xfrm>
            <a:solidFill>
              <a:schemeClr val="bg1"/>
            </a:solidFill>
          </p:grpSpPr>
          <p:sp>
            <p:nvSpPr>
              <p:cNvPr id="13" name="Freeform 12"/>
              <p:cNvSpPr/>
              <p:nvPr>
                <p:custDataLst>
                  <p:tags r:id="rId10"/>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14" name="Flowchart: Magnetic Disk 13"/>
              <p:cNvSpPr/>
              <p:nvPr>
                <p:custDataLst>
                  <p:tags r:id="rId11"/>
                </p:custDataLst>
              </p:nvPr>
            </p:nvSpPr>
            <p:spPr bwMode="auto">
              <a:xfrm>
                <a:off x="4244431"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182807" tIns="91403" rIns="182807" bIns="91403" numCol="1" rtlCol="0" anchor="ctr" anchorCtr="0" compatLnSpc="1">
                <a:prstTxWarp prst="textNoShape">
                  <a:avLst/>
                </a:prstTxWarp>
              </a:bodyPr>
              <a:lstStyle/>
              <a:p>
                <a:pPr algn="ctr" defTabSz="913737" fontAlgn="base">
                  <a:spcBef>
                    <a:spcPct val="0"/>
                  </a:spcBef>
                  <a:spcAft>
                    <a:spcPct val="0"/>
                  </a:spcAft>
                </a:pPr>
                <a:endParaRPr lang="en-US" sz="1999" kern="0" dirty="0">
                  <a:ln>
                    <a:solidFill>
                      <a:srgbClr val="FFFFFF">
                        <a:alpha val="0"/>
                      </a:srgbClr>
                    </a:solidFill>
                  </a:ln>
                  <a:gradFill>
                    <a:gsLst>
                      <a:gs pos="0">
                        <a:srgbClr val="FFFFFF"/>
                      </a:gs>
                      <a:gs pos="100000">
                        <a:srgbClr val="FFFFFF"/>
                      </a:gs>
                    </a:gsLst>
                    <a:lin ang="5400000" scaled="0"/>
                  </a:gradFill>
                </a:endParaRPr>
              </a:p>
            </p:txBody>
          </p:sp>
        </p:grpSp>
        <p:sp>
          <p:nvSpPr>
            <p:cNvPr id="24" name="Rounded Rectangle 23"/>
            <p:cNvSpPr/>
            <p:nvPr/>
          </p:nvSpPr>
          <p:spPr bwMode="auto">
            <a:xfrm>
              <a:off x="388620" y="1242497"/>
              <a:ext cx="6926580" cy="2758003"/>
            </a:xfrm>
            <a:prstGeom prst="roundRect">
              <a:avLst/>
            </a:prstGeom>
            <a:noFill/>
            <a:ln w="762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3" name="Group 32"/>
          <p:cNvGrpSpPr/>
          <p:nvPr/>
        </p:nvGrpSpPr>
        <p:grpSpPr>
          <a:xfrm>
            <a:off x="7445692" y="1242496"/>
            <a:ext cx="4194487" cy="5168026"/>
            <a:chOff x="7445692" y="1242496"/>
            <a:chExt cx="4194487" cy="5168026"/>
          </a:xfrm>
        </p:grpSpPr>
        <p:sp>
          <p:nvSpPr>
            <p:cNvPr id="10" name="TextBox 9"/>
            <p:cNvSpPr txBox="1"/>
            <p:nvPr>
              <p:custDataLst>
                <p:tags r:id="rId2"/>
              </p:custDataLst>
            </p:nvPr>
          </p:nvSpPr>
          <p:spPr>
            <a:xfrm>
              <a:off x="9201346" y="6102874"/>
              <a:ext cx="932312" cy="307648"/>
            </a:xfrm>
            <a:prstGeom prst="rect">
              <a:avLst/>
            </a:prstGeom>
            <a:noFill/>
          </p:spPr>
          <p:txBody>
            <a:bodyPr wrap="square" lIns="0" tIns="0" rIns="0" bIns="0" rtlCol="0">
              <a:spAutoFit/>
            </a:bodyPr>
            <a:lstStyle/>
            <a:p>
              <a:r>
                <a:rPr lang="en-US" sz="1999" dirty="0" smtClean="0">
                  <a:ln>
                    <a:solidFill>
                      <a:srgbClr val="FFFFFF">
                        <a:alpha val="0"/>
                      </a:srgbClr>
                    </a:solidFill>
                  </a:ln>
                  <a:gradFill>
                    <a:gsLst>
                      <a:gs pos="2917">
                        <a:srgbClr val="FFFFFF"/>
                      </a:gs>
                      <a:gs pos="30000">
                        <a:srgbClr val="FFFFFF"/>
                      </a:gs>
                    </a:gsLst>
                    <a:lin ang="5400000" scaled="0"/>
                  </a:gradFill>
                </a:rPr>
                <a:t>BLOBS</a:t>
              </a:r>
              <a:endParaRPr lang="en-US" sz="1999" dirty="0">
                <a:ln>
                  <a:solidFill>
                    <a:srgbClr val="FFFFFF">
                      <a:alpha val="0"/>
                    </a:srgbClr>
                  </a:solidFill>
                </a:ln>
                <a:gradFill>
                  <a:gsLst>
                    <a:gs pos="2917">
                      <a:srgbClr val="FFFFFF"/>
                    </a:gs>
                    <a:gs pos="30000">
                      <a:srgbClr val="FFFFFF"/>
                    </a:gs>
                  </a:gsLst>
                  <a:lin ang="5400000" scaled="0"/>
                </a:gradFill>
              </a:endParaRPr>
            </a:p>
          </p:txBody>
        </p:sp>
        <p:grpSp>
          <p:nvGrpSpPr>
            <p:cNvPr id="15" name="Group 14"/>
            <p:cNvGrpSpPr/>
            <p:nvPr>
              <p:custDataLst>
                <p:tags r:id="rId3"/>
              </p:custDataLst>
            </p:nvPr>
          </p:nvGrpSpPr>
          <p:grpSpPr>
            <a:xfrm>
              <a:off x="9121998" y="4784815"/>
              <a:ext cx="1107753" cy="1240539"/>
              <a:chOff x="5651066" y="4785360"/>
              <a:chExt cx="1108199" cy="1241038"/>
            </a:xfrm>
            <a:solidFill>
              <a:schemeClr val="bg1"/>
            </a:solidFill>
          </p:grpSpPr>
          <p:sp>
            <p:nvSpPr>
              <p:cNvPr id="16" name="Freeform 15"/>
              <p:cNvSpPr/>
              <p:nvPr>
                <p:custDataLst>
                  <p:tags r:id="rId5"/>
                </p:custDataLst>
              </p:nvPr>
            </p:nvSpPr>
            <p:spPr>
              <a:xfrm>
                <a:off x="5651066"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17" name="Flowchart: Magnetic Disk 16"/>
              <p:cNvSpPr/>
              <p:nvPr>
                <p:custDataLst>
                  <p:tags r:id="rId6"/>
                </p:custDataLst>
              </p:nvPr>
            </p:nvSpPr>
            <p:spPr bwMode="auto">
              <a:xfrm>
                <a:off x="6179423"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182807" tIns="91403" rIns="182807" bIns="91403" numCol="1" rtlCol="0" anchor="ctr" anchorCtr="0" compatLnSpc="1">
                <a:prstTxWarp prst="textNoShape">
                  <a:avLst/>
                </a:prstTxWarp>
              </a:bodyPr>
              <a:lstStyle/>
              <a:p>
                <a:pPr algn="ctr" defTabSz="913737" fontAlgn="base">
                  <a:spcBef>
                    <a:spcPct val="0"/>
                  </a:spcBef>
                  <a:spcAft>
                    <a:spcPct val="0"/>
                  </a:spcAft>
                </a:pPr>
                <a:endParaRPr lang="en-US" sz="1999" kern="0" dirty="0">
                  <a:ln>
                    <a:solidFill>
                      <a:srgbClr val="FFFFFF">
                        <a:alpha val="0"/>
                      </a:srgbClr>
                    </a:solidFill>
                  </a:ln>
                  <a:gradFill>
                    <a:gsLst>
                      <a:gs pos="0">
                        <a:srgbClr val="FFFFFF"/>
                      </a:gs>
                      <a:gs pos="100000">
                        <a:srgbClr val="FFFFFF"/>
                      </a:gs>
                    </a:gsLst>
                    <a:lin ang="5400000" scaled="0"/>
                  </a:gradFill>
                </a:endParaRPr>
              </a:p>
            </p:txBody>
          </p:sp>
        </p:grpSp>
        <p:sp>
          <p:nvSpPr>
            <p:cNvPr id="27" name="Rounded Rectangle 26"/>
            <p:cNvSpPr/>
            <p:nvPr/>
          </p:nvSpPr>
          <p:spPr bwMode="auto">
            <a:xfrm>
              <a:off x="7445692" y="1242496"/>
              <a:ext cx="4194487" cy="2758003"/>
            </a:xfrm>
            <a:prstGeom prst="roundRect">
              <a:avLst/>
            </a:prstGeom>
            <a:noFill/>
            <a:ln w="762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31" name="Straight Arrow Connector 30"/>
            <p:cNvCxnSpPr/>
            <p:nvPr>
              <p:custDataLst>
                <p:tags r:id="rId4"/>
              </p:custDataLst>
            </p:nvPr>
          </p:nvCxnSpPr>
          <p:spPr>
            <a:xfrm>
              <a:off x="9414299" y="4101012"/>
              <a:ext cx="9581" cy="53481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763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60310"/>
            <a:ext cx="11149013" cy="747897"/>
          </a:xfrm>
        </p:spPr>
        <p:txBody>
          <a:bodyPr/>
          <a:lstStyle/>
          <a:p>
            <a:r>
              <a:rPr lang="en-US" dirty="0" smtClean="0"/>
              <a:t>Horizontal Partitioning (</a:t>
            </a:r>
            <a:r>
              <a:rPr lang="en-US" dirty="0" err="1" smtClean="0"/>
              <a:t>Sharding</a:t>
            </a:r>
            <a:r>
              <a:rPr lang="en-US" dirty="0" smtClean="0"/>
              <a:t>)</a:t>
            </a:r>
            <a:endParaRPr lang="en-US" dirty="0"/>
          </a:p>
        </p:txBody>
      </p:sp>
      <p:graphicFrame>
        <p:nvGraphicFramePr>
          <p:cNvPr id="5" name="Content Placeholder 4"/>
          <p:cNvGraphicFramePr>
            <a:graphicFrameLocks/>
          </p:cNvGraphicFramePr>
          <p:nvPr>
            <p:custDataLst>
              <p:tags r:id="rId1"/>
            </p:custDataLst>
            <p:extLst>
              <p:ext uri="{D42A27DB-BD31-4B8C-83A1-F6EECF244321}">
                <p14:modId xmlns:p14="http://schemas.microsoft.com/office/powerpoint/2010/main" val="3986365748"/>
              </p:ext>
            </p:extLst>
          </p:nvPr>
        </p:nvGraphicFramePr>
        <p:xfrm>
          <a:off x="521356" y="1448597"/>
          <a:ext cx="11163571" cy="2353172"/>
        </p:xfrm>
        <a:graphic>
          <a:graphicData uri="http://schemas.openxmlformats.org/drawingml/2006/table">
            <a:tbl>
              <a:tblPr firstRow="1" firstCol="1">
                <a:tableStyleId>{37CE84F3-28C3-443E-9E96-99CF82512B78}</a:tableStyleId>
              </a:tblPr>
              <a:tblGrid>
                <a:gridCol w="2232714"/>
                <a:gridCol w="1788075"/>
                <a:gridCol w="2677354"/>
                <a:gridCol w="2232714"/>
                <a:gridCol w="2232714"/>
              </a:tblGrid>
              <a:tr h="524562">
                <a:tc>
                  <a:txBody>
                    <a:bodyPr/>
                    <a:lstStyle/>
                    <a:p>
                      <a:pPr marL="0" indent="0" algn="l" defTabSz="914363" rtl="0" eaLnBrk="1" latinLnBrk="0" hangingPunct="1">
                        <a:lnSpc>
                          <a:spcPct val="100000"/>
                        </a:lnSpc>
                        <a:spcBef>
                          <a:spcPct val="20000"/>
                        </a:spcBef>
                        <a:buSzPct val="90000"/>
                        <a:buFont typeface="Wingdings" pitchFamily="2" charset="2"/>
                        <a:buNone/>
                      </a:pPr>
                      <a:r>
                        <a:rPr lang="en-US" sz="2800" kern="1200" spc="-70" dirty="0" smtClean="0">
                          <a:ln>
                            <a:solidFill>
                              <a:schemeClr val="tx1">
                                <a:alpha val="0"/>
                              </a:schemeClr>
                            </a:solidFill>
                          </a:ln>
                          <a:solidFill>
                            <a:schemeClr val="tx1"/>
                          </a:solidFill>
                          <a:latin typeface="Segoe UI Light"/>
                          <a:ea typeface="+mn-ea"/>
                          <a:cs typeface="+mn-cs"/>
                        </a:rPr>
                        <a:t>First </a:t>
                      </a:r>
                      <a:r>
                        <a:rPr lang="en-US" sz="2800" kern="1200" spc="-70" baseline="0" dirty="0" smtClean="0">
                          <a:ln>
                            <a:solidFill>
                              <a:schemeClr val="tx1">
                                <a:alpha val="0"/>
                              </a:schemeClr>
                            </a:solidFill>
                          </a:ln>
                          <a:solidFill>
                            <a:schemeClr val="tx1"/>
                          </a:solidFill>
                          <a:latin typeface="Segoe UI Light"/>
                          <a:ea typeface="+mn-ea"/>
                          <a:cs typeface="+mn-cs"/>
                        </a:rPr>
                        <a:t>Name</a:t>
                      </a:r>
                      <a:endParaRPr lang="en-US" sz="28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800" kern="1200" spc="-70" dirty="0" smtClean="0">
                          <a:ln>
                            <a:solidFill>
                              <a:schemeClr val="tx1">
                                <a:alpha val="0"/>
                              </a:schemeClr>
                            </a:solidFill>
                          </a:ln>
                          <a:solidFill>
                            <a:schemeClr val="tx1"/>
                          </a:solidFill>
                          <a:latin typeface="Segoe UI Light"/>
                          <a:ea typeface="+mn-ea"/>
                          <a:cs typeface="+mn-cs"/>
                        </a:rPr>
                        <a:t>Last Name</a:t>
                      </a:r>
                      <a:endParaRPr lang="en-US" sz="28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800" kern="1200" spc="-70" dirty="0" smtClean="0">
                          <a:ln>
                            <a:solidFill>
                              <a:schemeClr val="tx1">
                                <a:alpha val="0"/>
                              </a:schemeClr>
                            </a:solidFill>
                          </a:ln>
                          <a:solidFill>
                            <a:schemeClr val="tx1"/>
                          </a:solidFill>
                          <a:latin typeface="Segoe UI Light"/>
                          <a:ea typeface="+mn-ea"/>
                          <a:cs typeface="+mn-cs"/>
                        </a:rPr>
                        <a:t>Email</a:t>
                      </a:r>
                      <a:endParaRPr lang="en-US" sz="28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800" kern="1200" spc="-70" smtClean="0">
                          <a:ln>
                            <a:solidFill>
                              <a:schemeClr val="tx1">
                                <a:alpha val="0"/>
                              </a:schemeClr>
                            </a:solidFill>
                          </a:ln>
                          <a:solidFill>
                            <a:schemeClr val="tx1"/>
                          </a:solidFill>
                          <a:latin typeface="Segoe UI Light"/>
                          <a:ea typeface="+mn-ea"/>
                          <a:cs typeface="+mn-cs"/>
                        </a:rPr>
                        <a:t>Thumbnail</a:t>
                      </a:r>
                      <a:endParaRPr lang="en-US" sz="28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800" kern="1200" spc="-70" dirty="0" smtClean="0">
                          <a:ln>
                            <a:solidFill>
                              <a:schemeClr val="tx1">
                                <a:alpha val="0"/>
                              </a:schemeClr>
                            </a:solidFill>
                          </a:ln>
                          <a:solidFill>
                            <a:schemeClr val="tx1"/>
                          </a:solidFill>
                          <a:latin typeface="Segoe UI Light"/>
                          <a:ea typeface="+mn-ea"/>
                          <a:cs typeface="+mn-cs"/>
                        </a:rPr>
                        <a:t>Photo</a:t>
                      </a:r>
                      <a:endParaRPr lang="en-US" sz="2800" kern="1200" spc="-70" dirty="0">
                        <a:ln>
                          <a:solidFill>
                            <a:schemeClr val="tx1">
                              <a:alpha val="0"/>
                            </a:schemeClr>
                          </a:solidFill>
                        </a:ln>
                        <a:solidFill>
                          <a:schemeClr val="tx1"/>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David</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Alexander</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0"/>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Jarred</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Carlson</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1"/>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Sue</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Charles</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2"/>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Simon</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chemeClr val="tx1"/>
                          </a:solidFill>
                          <a:effectLst/>
                        </a:rPr>
                        <a:t>Mitchel</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3"/>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chemeClr val="tx1"/>
                          </a:solidFill>
                          <a:effectLst/>
                        </a:rPr>
                        <a:t>Richard</a:t>
                      </a:r>
                      <a:endParaRPr lang="en-US" sz="1800" b="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err="1" smtClean="0">
                          <a:ln>
                            <a:solidFill>
                              <a:schemeClr val="tx1">
                                <a:alpha val="0"/>
                              </a:schemeClr>
                            </a:solidFill>
                          </a:ln>
                          <a:solidFill>
                            <a:schemeClr val="tx1"/>
                          </a:solidFill>
                          <a:effectLst/>
                        </a:rPr>
                        <a:t>Zeng</a:t>
                      </a:r>
                      <a:endParaRPr lang="en-US" sz="1800" dirty="0">
                        <a:ln>
                          <a:solidFill>
                            <a:schemeClr val="tx1">
                              <a:alpha val="0"/>
                            </a:schemeClr>
                          </a:solidFill>
                        </a:ln>
                        <a:solidFill>
                          <a:schemeClr val="tx1"/>
                        </a:solidFill>
                        <a:effectLst/>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4"/>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3kb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tx1"/>
                          </a:solidFill>
                          <a:effectLst/>
                          <a:latin typeface="+mn-lt"/>
                          <a:ea typeface="+mn-ea"/>
                          <a:cs typeface="+mn-cs"/>
                        </a:rPr>
                        <a:t>3MB</a:t>
                      </a:r>
                      <a:endParaRPr lang="en-US" sz="1800" kern="1200" dirty="0">
                        <a:ln>
                          <a:solidFill>
                            <a:schemeClr val="tx1">
                              <a:alpha val="0"/>
                            </a:schemeClr>
                          </a:solidFill>
                        </a:ln>
                        <a:solidFill>
                          <a:schemeClr val="tx1"/>
                        </a:solidFill>
                        <a:effectLst/>
                        <a:latin typeface="+mn-l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pSp>
        <p:nvGrpSpPr>
          <p:cNvPr id="29" name="Group 28"/>
          <p:cNvGrpSpPr/>
          <p:nvPr/>
        </p:nvGrpSpPr>
        <p:grpSpPr>
          <a:xfrm>
            <a:off x="377190" y="1954530"/>
            <a:ext cx="11384280" cy="4359245"/>
            <a:chOff x="377190" y="1954530"/>
            <a:chExt cx="11384280" cy="4359245"/>
          </a:xfrm>
        </p:grpSpPr>
        <p:cxnSp>
          <p:nvCxnSpPr>
            <p:cNvPr id="6" name="Straight Arrow Connector 5"/>
            <p:cNvCxnSpPr/>
            <p:nvPr>
              <p:custDataLst>
                <p:tags r:id="rId14"/>
              </p:custDataLst>
            </p:nvPr>
          </p:nvCxnSpPr>
          <p:spPr>
            <a:xfrm>
              <a:off x="3867619" y="2327084"/>
              <a:ext cx="0" cy="2644346"/>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9"/>
            <p:cNvGrpSpPr/>
            <p:nvPr>
              <p:custDataLst>
                <p:tags r:id="rId15"/>
              </p:custDataLst>
            </p:nvPr>
          </p:nvGrpSpPr>
          <p:grpSpPr>
            <a:xfrm>
              <a:off x="3430417" y="5073236"/>
              <a:ext cx="1073418" cy="1240539"/>
              <a:chOff x="3714270" y="4785360"/>
              <a:chExt cx="1073849" cy="1241038"/>
            </a:xfrm>
            <a:solidFill>
              <a:schemeClr val="bg1"/>
            </a:solidFill>
          </p:grpSpPr>
          <p:sp>
            <p:nvSpPr>
              <p:cNvPr id="11" name="Freeform 10"/>
              <p:cNvSpPr/>
              <p:nvPr>
                <p:custDataLst>
                  <p:tags r:id="rId16"/>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12" name="Flowchart: Magnetic Disk 11"/>
              <p:cNvSpPr/>
              <p:nvPr>
                <p:custDataLst>
                  <p:tags r:id="rId17"/>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91403" tIns="91403" rIns="91403" bIns="91403" numCol="1" rtlCol="0" anchor="ctr" anchorCtr="0" compatLnSpc="1">
                <a:prstTxWarp prst="textNoShape">
                  <a:avLst/>
                </a:prstTxWarp>
              </a:bodyPr>
              <a:lstStyle/>
              <a:p>
                <a:pPr algn="ctr" defTabSz="913737" fontAlgn="base">
                  <a:spcBef>
                    <a:spcPct val="0"/>
                  </a:spcBef>
                  <a:spcAft>
                    <a:spcPct val="0"/>
                  </a:spcAft>
                </a:pPr>
                <a:r>
                  <a:rPr lang="en-US" sz="1999" kern="0" dirty="0">
                    <a:ln>
                      <a:solidFill>
                        <a:srgbClr val="FFFFFF">
                          <a:alpha val="0"/>
                        </a:srgbClr>
                      </a:solidFill>
                    </a:ln>
                    <a:solidFill>
                      <a:srgbClr val="00188F"/>
                    </a:solidFill>
                  </a:rPr>
                  <a:t>A</a:t>
                </a:r>
              </a:p>
            </p:txBody>
          </p:sp>
        </p:grpSp>
        <p:sp>
          <p:nvSpPr>
            <p:cNvPr id="3" name="Rounded Rectangle 2"/>
            <p:cNvSpPr/>
            <p:nvPr/>
          </p:nvSpPr>
          <p:spPr bwMode="auto">
            <a:xfrm>
              <a:off x="377190" y="1954530"/>
              <a:ext cx="11384280" cy="372554"/>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6" name="Group 25"/>
          <p:cNvGrpSpPr/>
          <p:nvPr/>
        </p:nvGrpSpPr>
        <p:grpSpPr>
          <a:xfrm>
            <a:off x="381000" y="2335530"/>
            <a:ext cx="11384280" cy="3978245"/>
            <a:chOff x="381000" y="2335530"/>
            <a:chExt cx="11384280" cy="3978245"/>
          </a:xfrm>
        </p:grpSpPr>
        <p:cxnSp>
          <p:nvCxnSpPr>
            <p:cNvPr id="7" name="Straight Arrow Connector 6"/>
            <p:cNvCxnSpPr/>
            <p:nvPr>
              <p:custDataLst>
                <p:tags r:id="rId10"/>
              </p:custDataLst>
            </p:nvPr>
          </p:nvCxnSpPr>
          <p:spPr>
            <a:xfrm>
              <a:off x="5015678" y="3068466"/>
              <a:ext cx="0" cy="1895348"/>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3" name="Group 12"/>
            <p:cNvGrpSpPr/>
            <p:nvPr>
              <p:custDataLst>
                <p:tags r:id="rId11"/>
              </p:custDataLst>
            </p:nvPr>
          </p:nvGrpSpPr>
          <p:grpSpPr>
            <a:xfrm>
              <a:off x="4761361" y="5073236"/>
              <a:ext cx="1073418" cy="1240539"/>
              <a:chOff x="3714270" y="4785360"/>
              <a:chExt cx="1073849" cy="1241038"/>
            </a:xfrm>
            <a:solidFill>
              <a:schemeClr val="bg1"/>
            </a:solidFill>
          </p:grpSpPr>
          <p:sp>
            <p:nvSpPr>
              <p:cNvPr id="14" name="Freeform 13"/>
              <p:cNvSpPr/>
              <p:nvPr>
                <p:custDataLst>
                  <p:tags r:id="rId12"/>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15" name="Flowchart: Magnetic Disk 14"/>
              <p:cNvSpPr/>
              <p:nvPr>
                <p:custDataLst>
                  <p:tags r:id="rId13"/>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91403" tIns="91403" rIns="91403" bIns="91403" numCol="1" rtlCol="0" anchor="ctr" anchorCtr="0" compatLnSpc="1">
                <a:prstTxWarp prst="textNoShape">
                  <a:avLst/>
                </a:prstTxWarp>
              </a:bodyPr>
              <a:lstStyle/>
              <a:p>
                <a:pPr algn="ctr" defTabSz="913737" fontAlgn="base">
                  <a:spcBef>
                    <a:spcPct val="0"/>
                  </a:spcBef>
                  <a:spcAft>
                    <a:spcPct val="0"/>
                  </a:spcAft>
                </a:pPr>
                <a:r>
                  <a:rPr lang="en-US" sz="1999" kern="0" dirty="0">
                    <a:ln>
                      <a:solidFill>
                        <a:srgbClr val="FFFFFF">
                          <a:alpha val="0"/>
                        </a:srgbClr>
                      </a:solidFill>
                    </a:ln>
                    <a:solidFill>
                      <a:srgbClr val="00188F"/>
                    </a:solidFill>
                  </a:rPr>
                  <a:t>C</a:t>
                </a:r>
              </a:p>
            </p:txBody>
          </p:sp>
        </p:grpSp>
        <p:sp>
          <p:nvSpPr>
            <p:cNvPr id="22" name="Rounded Rectangle 21"/>
            <p:cNvSpPr/>
            <p:nvPr/>
          </p:nvSpPr>
          <p:spPr bwMode="auto">
            <a:xfrm>
              <a:off x="381000" y="2335530"/>
              <a:ext cx="11384280" cy="728300"/>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7" name="Group 26"/>
          <p:cNvGrpSpPr/>
          <p:nvPr/>
        </p:nvGrpSpPr>
        <p:grpSpPr>
          <a:xfrm>
            <a:off x="381000" y="3089910"/>
            <a:ext cx="11384280" cy="3223865"/>
            <a:chOff x="381000" y="3089910"/>
            <a:chExt cx="11384280" cy="3223865"/>
          </a:xfrm>
        </p:grpSpPr>
        <p:cxnSp>
          <p:nvCxnSpPr>
            <p:cNvPr id="8" name="Straight Arrow Connector 7"/>
            <p:cNvCxnSpPr/>
            <p:nvPr>
              <p:custDataLst>
                <p:tags r:id="rId6"/>
              </p:custDataLst>
            </p:nvPr>
          </p:nvCxnSpPr>
          <p:spPr>
            <a:xfrm>
              <a:off x="6384605" y="3423922"/>
              <a:ext cx="0" cy="1539891"/>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custDataLst>
                <p:tags r:id="rId7"/>
              </p:custDataLst>
            </p:nvPr>
          </p:nvGrpSpPr>
          <p:grpSpPr>
            <a:xfrm>
              <a:off x="6092305" y="5073236"/>
              <a:ext cx="1073418" cy="1240539"/>
              <a:chOff x="3714270" y="4785360"/>
              <a:chExt cx="1073849" cy="1241038"/>
            </a:xfrm>
            <a:solidFill>
              <a:schemeClr val="bg1"/>
            </a:solidFill>
          </p:grpSpPr>
          <p:sp>
            <p:nvSpPr>
              <p:cNvPr id="17" name="Freeform 16"/>
              <p:cNvSpPr/>
              <p:nvPr>
                <p:custDataLst>
                  <p:tags r:id="rId8"/>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18" name="Flowchart: Magnetic Disk 17"/>
              <p:cNvSpPr/>
              <p:nvPr>
                <p:custDataLst>
                  <p:tags r:id="rId9"/>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91403" tIns="91403" rIns="91403" bIns="91403" numCol="1" rtlCol="0" anchor="ctr" anchorCtr="0" compatLnSpc="1">
                <a:prstTxWarp prst="textNoShape">
                  <a:avLst/>
                </a:prstTxWarp>
              </a:bodyPr>
              <a:lstStyle/>
              <a:p>
                <a:pPr algn="ctr" defTabSz="913737" fontAlgn="base">
                  <a:spcBef>
                    <a:spcPct val="0"/>
                  </a:spcBef>
                  <a:spcAft>
                    <a:spcPct val="0"/>
                  </a:spcAft>
                </a:pPr>
                <a:r>
                  <a:rPr lang="en-US" sz="1999" kern="0" dirty="0">
                    <a:ln>
                      <a:solidFill>
                        <a:srgbClr val="FFFFFF">
                          <a:alpha val="0"/>
                        </a:srgbClr>
                      </a:solidFill>
                    </a:ln>
                    <a:solidFill>
                      <a:srgbClr val="00188F"/>
                    </a:solidFill>
                  </a:rPr>
                  <a:t>M</a:t>
                </a:r>
              </a:p>
            </p:txBody>
          </p:sp>
        </p:grpSp>
        <p:sp>
          <p:nvSpPr>
            <p:cNvPr id="24" name="Rounded Rectangle 23"/>
            <p:cNvSpPr/>
            <p:nvPr/>
          </p:nvSpPr>
          <p:spPr bwMode="auto">
            <a:xfrm>
              <a:off x="381000" y="3089910"/>
              <a:ext cx="11384280" cy="372554"/>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8" name="Group 27"/>
          <p:cNvGrpSpPr/>
          <p:nvPr/>
        </p:nvGrpSpPr>
        <p:grpSpPr>
          <a:xfrm>
            <a:off x="381000" y="3467100"/>
            <a:ext cx="11384280" cy="2846675"/>
            <a:chOff x="381000" y="3467100"/>
            <a:chExt cx="11384280" cy="2846675"/>
          </a:xfrm>
        </p:grpSpPr>
        <p:cxnSp>
          <p:nvCxnSpPr>
            <p:cNvPr id="9" name="Straight Arrow Connector 8"/>
            <p:cNvCxnSpPr/>
            <p:nvPr>
              <p:custDataLst>
                <p:tags r:id="rId2"/>
              </p:custDataLst>
            </p:nvPr>
          </p:nvCxnSpPr>
          <p:spPr>
            <a:xfrm>
              <a:off x="7715551" y="3809847"/>
              <a:ext cx="0" cy="1146349"/>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9" name="Group 18"/>
            <p:cNvGrpSpPr/>
            <p:nvPr>
              <p:custDataLst>
                <p:tags r:id="rId3"/>
              </p:custDataLst>
            </p:nvPr>
          </p:nvGrpSpPr>
          <p:grpSpPr>
            <a:xfrm>
              <a:off x="7423251" y="5073236"/>
              <a:ext cx="1073418" cy="1240539"/>
              <a:chOff x="3714270" y="4785360"/>
              <a:chExt cx="1073849" cy="1241038"/>
            </a:xfrm>
            <a:solidFill>
              <a:schemeClr val="bg1"/>
            </a:solidFill>
          </p:grpSpPr>
          <p:sp>
            <p:nvSpPr>
              <p:cNvPr id="20" name="Freeform 19"/>
              <p:cNvSpPr/>
              <p:nvPr>
                <p:custDataLst>
                  <p:tags r:id="rId4"/>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21" name="Flowchart: Magnetic Disk 20"/>
              <p:cNvSpPr/>
              <p:nvPr>
                <p:custDataLst>
                  <p:tags r:id="rId5"/>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91403" tIns="91403" rIns="91403" bIns="91403" numCol="1" rtlCol="0" anchor="ctr" anchorCtr="0" compatLnSpc="1">
                <a:prstTxWarp prst="textNoShape">
                  <a:avLst/>
                </a:prstTxWarp>
              </a:bodyPr>
              <a:lstStyle/>
              <a:p>
                <a:pPr algn="ctr" defTabSz="913737" fontAlgn="base">
                  <a:spcBef>
                    <a:spcPct val="0"/>
                  </a:spcBef>
                  <a:spcAft>
                    <a:spcPct val="0"/>
                  </a:spcAft>
                </a:pPr>
                <a:r>
                  <a:rPr lang="en-US" sz="1999" kern="0" dirty="0">
                    <a:ln>
                      <a:solidFill>
                        <a:srgbClr val="FFFFFF">
                          <a:alpha val="0"/>
                        </a:srgbClr>
                      </a:solidFill>
                    </a:ln>
                    <a:solidFill>
                      <a:srgbClr val="00188F"/>
                    </a:solidFill>
                  </a:rPr>
                  <a:t>Z</a:t>
                </a:r>
              </a:p>
            </p:txBody>
          </p:sp>
        </p:grpSp>
        <p:sp>
          <p:nvSpPr>
            <p:cNvPr id="25" name="Rounded Rectangle 24"/>
            <p:cNvSpPr/>
            <p:nvPr/>
          </p:nvSpPr>
          <p:spPr bwMode="auto">
            <a:xfrm>
              <a:off x="381000" y="3467100"/>
              <a:ext cx="11384280" cy="372554"/>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22559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83170"/>
            <a:ext cx="11149013" cy="747897"/>
          </a:xfrm>
        </p:spPr>
        <p:txBody>
          <a:bodyPr/>
          <a:lstStyle/>
          <a:p>
            <a:r>
              <a:rPr lang="en-US" dirty="0" smtClean="0"/>
              <a:t>Hybrid Partitioning</a:t>
            </a:r>
            <a:endParaRPr lang="en-US" dirty="0"/>
          </a:p>
        </p:txBody>
      </p:sp>
      <p:graphicFrame>
        <p:nvGraphicFramePr>
          <p:cNvPr id="21" name="Content Placeholder 4"/>
          <p:cNvGraphicFramePr>
            <a:graphicFrameLocks/>
          </p:cNvGraphicFramePr>
          <p:nvPr>
            <p:custDataLst>
              <p:tags r:id="rId1"/>
            </p:custDataLst>
            <p:extLst>
              <p:ext uri="{D42A27DB-BD31-4B8C-83A1-F6EECF244321}">
                <p14:modId xmlns:p14="http://schemas.microsoft.com/office/powerpoint/2010/main" val="228038153"/>
              </p:ext>
            </p:extLst>
          </p:nvPr>
        </p:nvGraphicFramePr>
        <p:xfrm>
          <a:off x="521356" y="1448598"/>
          <a:ext cx="11163571" cy="2323299"/>
        </p:xfrm>
        <a:graphic>
          <a:graphicData uri="http://schemas.openxmlformats.org/drawingml/2006/table">
            <a:tbl>
              <a:tblPr firstRow="1" firstCol="1">
                <a:tableStyleId>{37CE84F3-28C3-443E-9E96-99CF82512B78}</a:tableStyleId>
              </a:tblPr>
              <a:tblGrid>
                <a:gridCol w="2232714"/>
                <a:gridCol w="2047051"/>
                <a:gridCol w="2542152"/>
                <a:gridCol w="2108940"/>
                <a:gridCol w="2232714"/>
              </a:tblGrid>
              <a:tr h="494689">
                <a:tc>
                  <a:txBody>
                    <a:bodyPr/>
                    <a:lstStyle/>
                    <a:p>
                      <a:pPr marL="0" indent="0" algn="l"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ysClr val="windowText" lastClr="000000"/>
                          </a:solidFill>
                          <a:latin typeface="Segoe UI Light"/>
                          <a:ea typeface="+mn-ea"/>
                          <a:cs typeface="+mn-cs"/>
                        </a:rPr>
                        <a:t>First </a:t>
                      </a:r>
                      <a:r>
                        <a:rPr lang="en-US" sz="2600" kern="1200" spc="-70" baseline="0" dirty="0" smtClean="0">
                          <a:ln>
                            <a:solidFill>
                              <a:schemeClr val="tx1">
                                <a:alpha val="0"/>
                              </a:schemeClr>
                            </a:solidFill>
                          </a:ln>
                          <a:solidFill>
                            <a:sysClr val="windowText" lastClr="000000"/>
                          </a:solidFill>
                          <a:latin typeface="Segoe UI Light"/>
                          <a:ea typeface="+mn-ea"/>
                          <a:cs typeface="+mn-cs"/>
                        </a:rPr>
                        <a:t>Name</a:t>
                      </a:r>
                      <a:endParaRPr lang="en-US" sz="2600" kern="1200" spc="-70" dirty="0">
                        <a:ln>
                          <a:solidFill>
                            <a:schemeClr val="tx1">
                              <a:alpha val="0"/>
                            </a:schemeClr>
                          </a:solidFill>
                        </a:ln>
                        <a:solidFill>
                          <a:sysClr val="windowText" lastClr="000000"/>
                        </a:solidFill>
                        <a:latin typeface="Segoe UI Light"/>
                        <a:ea typeface="+mn-ea"/>
                        <a:cs typeface="+mn-cs"/>
                      </a:endParaRPr>
                    </a:p>
                  </a:txBody>
                  <a:tcPr marL="91403" marR="91403" marT="45701" marB="45701"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ysClr val="windowText" lastClr="000000"/>
                          </a:solidFill>
                          <a:latin typeface="Segoe UI Light"/>
                          <a:ea typeface="+mn-ea"/>
                          <a:cs typeface="+mn-cs"/>
                        </a:rPr>
                        <a:t>Last Name</a:t>
                      </a:r>
                      <a:endParaRPr lang="en-US" sz="2600" kern="1200" spc="-70" dirty="0">
                        <a:ln>
                          <a:solidFill>
                            <a:schemeClr val="tx1">
                              <a:alpha val="0"/>
                            </a:schemeClr>
                          </a:solidFill>
                        </a:ln>
                        <a:solidFill>
                          <a:sysClr val="windowText" lastClr="000000"/>
                        </a:solidFill>
                        <a:latin typeface="Segoe UI Light"/>
                        <a:ea typeface="+mn-ea"/>
                        <a:cs typeface="+mn-cs"/>
                      </a:endParaRPr>
                    </a:p>
                  </a:txBody>
                  <a:tcPr marL="91403" marR="91403" marT="45701" marB="45701"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ysClr val="windowText" lastClr="000000"/>
                          </a:solidFill>
                          <a:latin typeface="Segoe UI Light"/>
                          <a:ea typeface="+mn-ea"/>
                          <a:cs typeface="+mn-cs"/>
                        </a:rPr>
                        <a:t>Email</a:t>
                      </a:r>
                      <a:endParaRPr lang="en-US" sz="2600" kern="1200" spc="-70" dirty="0">
                        <a:ln>
                          <a:solidFill>
                            <a:schemeClr val="tx1">
                              <a:alpha val="0"/>
                            </a:schemeClr>
                          </a:solidFill>
                        </a:ln>
                        <a:solidFill>
                          <a:sysClr val="windowText" lastClr="000000"/>
                        </a:solidFill>
                        <a:latin typeface="Segoe UI Light"/>
                        <a:ea typeface="+mn-ea"/>
                        <a:cs typeface="+mn-cs"/>
                      </a:endParaRPr>
                    </a:p>
                  </a:txBody>
                  <a:tcPr marL="91403" marR="91403" marT="45701" marB="45701" anchor="ctr">
                    <a:lnL>
                      <a:noFill/>
                    </a:lnL>
                    <a:lnR>
                      <a:noFill/>
                    </a:lnR>
                    <a:lnT w="12700" cap="flat" cmpd="sng" algn="ctr">
                      <a:solidFill>
                        <a:schemeClr val="tx1"/>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ysClr val="windowText" lastClr="000000"/>
                          </a:solidFill>
                          <a:latin typeface="Segoe UI Light"/>
                          <a:ea typeface="+mn-ea"/>
                          <a:cs typeface="+mn-cs"/>
                        </a:rPr>
                        <a:t>Thumbnail</a:t>
                      </a:r>
                      <a:endParaRPr lang="en-US" sz="2600" kern="1200" spc="-70" dirty="0">
                        <a:ln>
                          <a:solidFill>
                            <a:schemeClr val="tx1">
                              <a:alpha val="0"/>
                            </a:schemeClr>
                          </a:solidFill>
                        </a:ln>
                        <a:solidFill>
                          <a:sysClr val="windowText" lastClr="000000"/>
                        </a:solidFill>
                        <a:latin typeface="Segoe UI Light"/>
                        <a:ea typeface="+mn-ea"/>
                        <a:cs typeface="+mn-cs"/>
                      </a:endParaRPr>
                    </a:p>
                  </a:txBody>
                  <a:tcPr marL="91403" marR="91403" marT="45701" marB="45701" anchor="ctr">
                    <a:lnL>
                      <a:noFill/>
                    </a:lnL>
                    <a:lnR>
                      <a:noFill/>
                    </a:lnR>
                    <a:lnT w="12700" cap="flat" cmpd="sng" algn="ctr">
                      <a:solidFill>
                        <a:schemeClr val="tx1"/>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600" kern="1200" spc="-70" dirty="0" smtClean="0">
                          <a:ln>
                            <a:solidFill>
                              <a:schemeClr val="tx1">
                                <a:alpha val="0"/>
                              </a:schemeClr>
                            </a:solidFill>
                          </a:ln>
                          <a:solidFill>
                            <a:sysClr val="windowText" lastClr="000000"/>
                          </a:solidFill>
                          <a:latin typeface="Segoe UI Light"/>
                          <a:ea typeface="+mn-ea"/>
                          <a:cs typeface="+mn-cs"/>
                        </a:rPr>
                        <a:t>Photo</a:t>
                      </a:r>
                      <a:endParaRPr lang="en-US" sz="2600" kern="1200" spc="-70" dirty="0">
                        <a:ln>
                          <a:solidFill>
                            <a:schemeClr val="tx1">
                              <a:alpha val="0"/>
                            </a:schemeClr>
                          </a:solidFill>
                        </a:ln>
                        <a:solidFill>
                          <a:sysClr val="windowText" lastClr="000000"/>
                        </a:solidFill>
                        <a:latin typeface="Segoe UI Light"/>
                        <a:ea typeface="+mn-ea"/>
                        <a:cs typeface="+mn-cs"/>
                      </a:endParaRPr>
                    </a:p>
                  </a:txBody>
                  <a:tcPr marL="91403" marR="91403" marT="45701" marB="45701"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ysClr val="windowText" lastClr="000000"/>
                          </a:solidFill>
                          <a:effectLst/>
                        </a:rPr>
                        <a:t>David</a:t>
                      </a:r>
                      <a:endParaRPr lang="en-US" sz="1800" b="0" dirty="0">
                        <a:ln>
                          <a:solidFill>
                            <a:schemeClr val="tx1">
                              <a:alpha val="0"/>
                            </a:schemeClr>
                          </a:solidFill>
                        </a:ln>
                        <a:solidFill>
                          <a:sysClr val="windowText" lastClr="000000"/>
                        </a:solidFill>
                        <a:effectLst/>
                      </a:endParaRPr>
                    </a:p>
                  </a:txBody>
                  <a:tcPr marL="91403" marR="91403" marT="45701" marB="45701" anchor="ctr">
                    <a:lnL w="12700" cap="flat" cmpd="sng" algn="ctr">
                      <a:solidFill>
                        <a:schemeClr val="tx1"/>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ysClr val="windowText" lastClr="000000"/>
                          </a:solidFill>
                          <a:effectLst/>
                        </a:rPr>
                        <a:t>Alexander</a:t>
                      </a:r>
                      <a:endParaRPr lang="en-US" sz="1800" dirty="0">
                        <a:ln>
                          <a:solidFill>
                            <a:schemeClr val="tx1">
                              <a:alpha val="0"/>
                            </a:schemeClr>
                          </a:solidFill>
                        </a:ln>
                        <a:solidFill>
                          <a:sysClr val="windowText" lastClr="000000"/>
                        </a:solidFill>
                        <a:effectLst/>
                      </a:endParaRPr>
                    </a:p>
                  </a:txBody>
                  <a:tcPr marL="91403" marR="91403" marT="45701" marB="45701"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hlinkClick r:id="rId24"/>
                        </a:rPr>
                        <a:t>davida@contoso.com</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3kb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3MB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ysClr val="windowText" lastClr="000000"/>
                          </a:solidFill>
                          <a:effectLst/>
                        </a:rPr>
                        <a:t>Jarred</a:t>
                      </a:r>
                      <a:endParaRPr lang="en-US" sz="1800" b="0" dirty="0">
                        <a:ln>
                          <a:solidFill>
                            <a:schemeClr val="tx1">
                              <a:alpha val="0"/>
                            </a:schemeClr>
                          </a:solidFill>
                        </a:ln>
                        <a:solidFill>
                          <a:sysClr val="windowText" lastClr="000000"/>
                        </a:solidFill>
                        <a:effectLst/>
                      </a:endParaRPr>
                    </a:p>
                  </a:txBody>
                  <a:tcPr marL="91403" marR="91403" marT="45701" marB="45701" anchor="ctr">
                    <a:lnL w="12700" cap="flat" cmpd="sng" algn="ctr">
                      <a:solidFill>
                        <a:schemeClr val="tx1"/>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ysClr val="windowText" lastClr="000000"/>
                          </a:solidFill>
                          <a:effectLst/>
                        </a:rPr>
                        <a:t>Carlson</a:t>
                      </a:r>
                      <a:endParaRPr lang="en-US" sz="1800" dirty="0">
                        <a:ln>
                          <a:solidFill>
                            <a:schemeClr val="tx1">
                              <a:alpha val="0"/>
                            </a:schemeClr>
                          </a:solidFill>
                        </a:ln>
                        <a:solidFill>
                          <a:sysClr val="windowText" lastClr="000000"/>
                        </a:solidFill>
                        <a:effectLst/>
                      </a:endParaRPr>
                    </a:p>
                  </a:txBody>
                  <a:tcPr marL="91403" marR="91403" marT="45701" marB="45701"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hlinkClick r:id="rId25"/>
                        </a:rPr>
                        <a:t>jaredc@contoso.com</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3kb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3MB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ysClr val="windowText" lastClr="000000"/>
                          </a:solidFill>
                          <a:effectLst/>
                        </a:rPr>
                        <a:t>Sue</a:t>
                      </a:r>
                      <a:endParaRPr lang="en-US" sz="1800" b="0" dirty="0">
                        <a:ln>
                          <a:solidFill>
                            <a:schemeClr val="tx1">
                              <a:alpha val="0"/>
                            </a:schemeClr>
                          </a:solidFill>
                        </a:ln>
                        <a:solidFill>
                          <a:sysClr val="windowText" lastClr="000000"/>
                        </a:solidFill>
                        <a:effectLst/>
                      </a:endParaRPr>
                    </a:p>
                  </a:txBody>
                  <a:tcPr marL="91403" marR="91403" marT="45701" marB="45701" anchor="ctr">
                    <a:lnL w="12700" cap="flat" cmpd="sng" algn="ctr">
                      <a:solidFill>
                        <a:schemeClr val="tx1"/>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ysClr val="windowText" lastClr="000000"/>
                          </a:solidFill>
                          <a:effectLst/>
                        </a:rPr>
                        <a:t>Charles</a:t>
                      </a:r>
                      <a:endParaRPr lang="en-US" sz="1800" dirty="0">
                        <a:ln>
                          <a:solidFill>
                            <a:schemeClr val="tx1">
                              <a:alpha val="0"/>
                            </a:schemeClr>
                          </a:solidFill>
                        </a:ln>
                        <a:solidFill>
                          <a:sysClr val="windowText" lastClr="000000"/>
                        </a:solidFill>
                        <a:effectLst/>
                      </a:endParaRPr>
                    </a:p>
                  </a:txBody>
                  <a:tcPr marL="91403" marR="91403" marT="45701" marB="45701"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hlinkClick r:id="rId26"/>
                        </a:rPr>
                        <a:t>suec@contoso.com</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3kb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3MB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ysClr val="windowText" lastClr="000000"/>
                          </a:solidFill>
                          <a:effectLst/>
                        </a:rPr>
                        <a:t>Simon</a:t>
                      </a:r>
                      <a:endParaRPr lang="en-US" sz="1800" b="0" dirty="0">
                        <a:ln>
                          <a:solidFill>
                            <a:schemeClr val="tx1">
                              <a:alpha val="0"/>
                            </a:schemeClr>
                          </a:solidFill>
                        </a:ln>
                        <a:solidFill>
                          <a:sysClr val="windowText" lastClr="000000"/>
                        </a:solidFill>
                        <a:effectLst/>
                      </a:endParaRPr>
                    </a:p>
                  </a:txBody>
                  <a:tcPr marL="91403" marR="91403" marT="45701" marB="45701" anchor="ctr">
                    <a:lnL w="12700" cap="flat" cmpd="sng" algn="ctr">
                      <a:solidFill>
                        <a:schemeClr val="tx1"/>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smtClean="0">
                          <a:ln>
                            <a:solidFill>
                              <a:schemeClr val="tx1">
                                <a:alpha val="0"/>
                              </a:schemeClr>
                            </a:solidFill>
                          </a:ln>
                          <a:solidFill>
                            <a:sysClr val="windowText" lastClr="000000"/>
                          </a:solidFill>
                          <a:effectLst/>
                        </a:rPr>
                        <a:t>Mitchel</a:t>
                      </a:r>
                      <a:endParaRPr lang="en-US" sz="1800" dirty="0">
                        <a:ln>
                          <a:solidFill>
                            <a:schemeClr val="tx1">
                              <a:alpha val="0"/>
                            </a:schemeClr>
                          </a:solidFill>
                        </a:ln>
                        <a:solidFill>
                          <a:sysClr val="windowText" lastClr="000000"/>
                        </a:solidFill>
                        <a:effectLst/>
                      </a:endParaRPr>
                    </a:p>
                  </a:txBody>
                  <a:tcPr marL="91403" marR="91403" marT="45701" marB="45701"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hlinkClick r:id="rId27"/>
                        </a:rPr>
                        <a:t>simonm@contoso.com</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3kb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3MB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65613">
                <a:tc>
                  <a:txBody>
                    <a:bodyPr/>
                    <a:lstStyle/>
                    <a:p>
                      <a:pPr algn="l">
                        <a:lnSpc>
                          <a:spcPct val="100000"/>
                        </a:lnSpc>
                      </a:pPr>
                      <a:r>
                        <a:rPr lang="en-US" sz="1800" b="0" dirty="0" smtClean="0">
                          <a:ln>
                            <a:solidFill>
                              <a:schemeClr val="tx1">
                                <a:alpha val="0"/>
                              </a:schemeClr>
                            </a:solidFill>
                          </a:ln>
                          <a:solidFill>
                            <a:sysClr val="windowText" lastClr="000000"/>
                          </a:solidFill>
                          <a:effectLst/>
                        </a:rPr>
                        <a:t>Richard</a:t>
                      </a:r>
                      <a:endParaRPr lang="en-US" sz="1800" b="0" dirty="0">
                        <a:ln>
                          <a:solidFill>
                            <a:schemeClr val="tx1">
                              <a:alpha val="0"/>
                            </a:schemeClr>
                          </a:solidFill>
                        </a:ln>
                        <a:solidFill>
                          <a:sysClr val="windowText" lastClr="000000"/>
                        </a:solidFill>
                        <a:effectLst/>
                      </a:endParaRPr>
                    </a:p>
                  </a:txBody>
                  <a:tcPr marL="91403" marR="91403" marT="45701" marB="45701" anchor="ctr">
                    <a:lnL w="12700" cap="flat" cmpd="sng" algn="ctr">
                      <a:solidFill>
                        <a:schemeClr val="tx1"/>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l">
                        <a:lnSpc>
                          <a:spcPct val="100000"/>
                        </a:lnSpc>
                      </a:pPr>
                      <a:r>
                        <a:rPr lang="en-US" sz="1800" dirty="0" err="1" smtClean="0">
                          <a:ln>
                            <a:solidFill>
                              <a:schemeClr val="tx1">
                                <a:alpha val="0"/>
                              </a:schemeClr>
                            </a:solidFill>
                          </a:ln>
                          <a:solidFill>
                            <a:sysClr val="windowText" lastClr="000000"/>
                          </a:solidFill>
                          <a:effectLst/>
                        </a:rPr>
                        <a:t>Zeng</a:t>
                      </a:r>
                      <a:endParaRPr lang="en-US" sz="1800" dirty="0">
                        <a:ln>
                          <a:solidFill>
                            <a:schemeClr val="tx1">
                              <a:alpha val="0"/>
                            </a:schemeClr>
                          </a:solidFill>
                        </a:ln>
                        <a:solidFill>
                          <a:sysClr val="windowText" lastClr="000000"/>
                        </a:solidFill>
                        <a:effectLst/>
                      </a:endParaRPr>
                    </a:p>
                  </a:txBody>
                  <a:tcPr marL="91403" marR="91403" marT="45701" marB="45701"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hlinkClick r:id="rId28"/>
                        </a:rPr>
                        <a:t>richard@contoso.com</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3kb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ysClr val="windowText" lastClr="000000"/>
                          </a:solidFill>
                          <a:effectLst/>
                          <a:latin typeface="+mn-lt"/>
                          <a:ea typeface="+mn-ea"/>
                          <a:cs typeface="+mn-cs"/>
                        </a:rPr>
                        <a:t>3MB</a:t>
                      </a:r>
                      <a:endParaRPr lang="en-US" sz="1800" kern="1200" dirty="0">
                        <a:ln>
                          <a:solidFill>
                            <a:schemeClr val="tx1">
                              <a:alpha val="0"/>
                            </a:schemeClr>
                          </a:solidFill>
                        </a:ln>
                        <a:solidFill>
                          <a:sysClr val="windowText" lastClr="000000"/>
                        </a:solidFill>
                        <a:effectLst/>
                        <a:latin typeface="+mn-lt"/>
                        <a:ea typeface="+mn-ea"/>
                        <a:cs typeface="+mn-cs"/>
                      </a:endParaRPr>
                    </a:p>
                  </a:txBody>
                  <a:tcPr marL="91403" marR="91403" marT="45701" marB="45701" anchor="ctr">
                    <a:lnL w="19050" cap="flat" cmpd="sng" algn="ctr">
                      <a:solidFill>
                        <a:schemeClr val="accent5"/>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cxnSp>
        <p:nvCxnSpPr>
          <p:cNvPr id="22" name="Straight Arrow Connector 21"/>
          <p:cNvCxnSpPr/>
          <p:nvPr>
            <p:custDataLst>
              <p:tags r:id="rId2"/>
            </p:custDataLst>
          </p:nvPr>
        </p:nvCxnSpPr>
        <p:spPr>
          <a:xfrm>
            <a:off x="2577818" y="3037998"/>
            <a:ext cx="0" cy="1933432"/>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custDataLst>
              <p:tags r:id="rId3"/>
            </p:custDataLst>
          </p:nvPr>
        </p:nvCxnSpPr>
        <p:spPr>
          <a:xfrm>
            <a:off x="4436069" y="3759067"/>
            <a:ext cx="0" cy="1204745"/>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custDataLst>
              <p:tags r:id="rId4"/>
            </p:custDataLst>
          </p:nvPr>
        </p:nvGrpSpPr>
        <p:grpSpPr>
          <a:xfrm>
            <a:off x="2140616" y="5073236"/>
            <a:ext cx="1073418" cy="1240539"/>
            <a:chOff x="3714270" y="4785360"/>
            <a:chExt cx="1073849" cy="1241038"/>
          </a:xfrm>
          <a:solidFill>
            <a:schemeClr val="bg1"/>
          </a:solidFill>
        </p:grpSpPr>
        <p:sp>
          <p:nvSpPr>
            <p:cNvPr id="25" name="Freeform 24"/>
            <p:cNvSpPr/>
            <p:nvPr>
              <p:custDataLst>
                <p:tags r:id="rId20"/>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26" name="Flowchart: Magnetic Disk 25"/>
            <p:cNvSpPr/>
            <p:nvPr>
              <p:custDataLst>
                <p:tags r:id="rId21"/>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91403" tIns="91403" rIns="91403" bIns="91403" numCol="1" rtlCol="0" anchor="ctr" anchorCtr="0" compatLnSpc="1">
              <a:prstTxWarp prst="textNoShape">
                <a:avLst/>
              </a:prstTxWarp>
            </a:bodyPr>
            <a:lstStyle/>
            <a:p>
              <a:pPr algn="ctr" defTabSz="913737" fontAlgn="base">
                <a:spcBef>
                  <a:spcPct val="0"/>
                </a:spcBef>
                <a:spcAft>
                  <a:spcPct val="0"/>
                </a:spcAft>
              </a:pPr>
              <a:r>
                <a:rPr lang="en-US" sz="1999" kern="0" dirty="0">
                  <a:ln>
                    <a:solidFill>
                      <a:srgbClr val="FFFFFF">
                        <a:alpha val="0"/>
                      </a:srgbClr>
                    </a:solidFill>
                  </a:ln>
                  <a:solidFill>
                    <a:srgbClr val="00188F"/>
                  </a:solidFill>
                </a:rPr>
                <a:t>A-L</a:t>
              </a:r>
            </a:p>
          </p:txBody>
        </p:sp>
      </p:grpSp>
      <p:grpSp>
        <p:nvGrpSpPr>
          <p:cNvPr id="27" name="Group 26"/>
          <p:cNvGrpSpPr/>
          <p:nvPr>
            <p:custDataLst>
              <p:tags r:id="rId5"/>
            </p:custDataLst>
          </p:nvPr>
        </p:nvGrpSpPr>
        <p:grpSpPr>
          <a:xfrm>
            <a:off x="4181752" y="5073236"/>
            <a:ext cx="1073418" cy="1240539"/>
            <a:chOff x="3714270" y="4785360"/>
            <a:chExt cx="1073849" cy="1241038"/>
          </a:xfrm>
          <a:solidFill>
            <a:schemeClr val="bg1"/>
          </a:solidFill>
        </p:grpSpPr>
        <p:sp>
          <p:nvSpPr>
            <p:cNvPr id="28" name="Freeform 27"/>
            <p:cNvSpPr/>
            <p:nvPr>
              <p:custDataLst>
                <p:tags r:id="rId18"/>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29" name="Flowchart: Magnetic Disk 28"/>
            <p:cNvSpPr/>
            <p:nvPr>
              <p:custDataLst>
                <p:tags r:id="rId19"/>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0" tIns="91403" rIns="0" bIns="91403" numCol="1" rtlCol="0" anchor="ctr" anchorCtr="0" compatLnSpc="1">
              <a:prstTxWarp prst="textNoShape">
                <a:avLst/>
              </a:prstTxWarp>
            </a:bodyPr>
            <a:lstStyle/>
            <a:p>
              <a:pPr algn="ctr" defTabSz="913737" fontAlgn="base">
                <a:spcBef>
                  <a:spcPct val="0"/>
                </a:spcBef>
                <a:spcAft>
                  <a:spcPct val="0"/>
                </a:spcAft>
              </a:pPr>
              <a:r>
                <a:rPr lang="en-US" sz="1999" kern="0" dirty="0">
                  <a:ln>
                    <a:solidFill>
                      <a:srgbClr val="FFFFFF">
                        <a:alpha val="0"/>
                      </a:srgbClr>
                    </a:solidFill>
                  </a:ln>
                  <a:solidFill>
                    <a:srgbClr val="00188F"/>
                  </a:solidFill>
                </a:rPr>
                <a:t>M-Z</a:t>
              </a:r>
            </a:p>
          </p:txBody>
        </p:sp>
      </p:grpSp>
      <p:cxnSp>
        <p:nvCxnSpPr>
          <p:cNvPr id="30" name="Straight Arrow Connector 29"/>
          <p:cNvCxnSpPr/>
          <p:nvPr>
            <p:custDataLst>
              <p:tags r:id="rId6"/>
            </p:custDataLst>
          </p:nvPr>
        </p:nvCxnSpPr>
        <p:spPr>
          <a:xfrm>
            <a:off x="8366408" y="3759067"/>
            <a:ext cx="0" cy="1204745"/>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custDataLst>
              <p:tags r:id="rId7"/>
            </p:custDataLst>
          </p:nvPr>
        </p:nvGrpSpPr>
        <p:grpSpPr>
          <a:xfrm>
            <a:off x="8112090" y="5073236"/>
            <a:ext cx="1073418" cy="1240539"/>
            <a:chOff x="3714270" y="4785360"/>
            <a:chExt cx="1073849" cy="1241038"/>
          </a:xfrm>
          <a:solidFill>
            <a:schemeClr val="bg1"/>
          </a:solidFill>
        </p:grpSpPr>
        <p:sp>
          <p:nvSpPr>
            <p:cNvPr id="32" name="Freeform 31"/>
            <p:cNvSpPr/>
            <p:nvPr>
              <p:custDataLst>
                <p:tags r:id="rId16"/>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33" name="Flowchart: Magnetic Disk 32"/>
            <p:cNvSpPr/>
            <p:nvPr>
              <p:custDataLst>
                <p:tags r:id="rId17"/>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91403" tIns="91403" rIns="91403" bIns="91403" numCol="1" rtlCol="0" anchor="ctr" anchorCtr="0" compatLnSpc="1">
              <a:prstTxWarp prst="textNoShape">
                <a:avLst/>
              </a:prstTxWarp>
            </a:bodyPr>
            <a:lstStyle/>
            <a:p>
              <a:pPr algn="ctr" defTabSz="913737" fontAlgn="base">
                <a:spcBef>
                  <a:spcPct val="0"/>
                </a:spcBef>
                <a:spcAft>
                  <a:spcPct val="0"/>
                </a:spcAft>
              </a:pPr>
              <a:endParaRPr lang="en-US" sz="1999" kern="0" dirty="0">
                <a:ln>
                  <a:solidFill>
                    <a:srgbClr val="FFFFFF">
                      <a:alpha val="0"/>
                    </a:srgbClr>
                  </a:solidFill>
                </a:ln>
                <a:solidFill>
                  <a:srgbClr val="00188F"/>
                </a:solidFill>
              </a:endParaRPr>
            </a:p>
          </p:txBody>
        </p:sp>
      </p:grpSp>
      <p:cxnSp>
        <p:nvCxnSpPr>
          <p:cNvPr id="34" name="Straight Arrow Connector 33"/>
          <p:cNvCxnSpPr/>
          <p:nvPr>
            <p:custDataLst>
              <p:tags r:id="rId8"/>
            </p:custDataLst>
          </p:nvPr>
        </p:nvCxnSpPr>
        <p:spPr>
          <a:xfrm>
            <a:off x="10549929" y="3759067"/>
            <a:ext cx="0" cy="1204745"/>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custDataLst>
              <p:tags r:id="rId9"/>
            </p:custDataLst>
          </p:nvPr>
        </p:nvGrpSpPr>
        <p:grpSpPr>
          <a:xfrm>
            <a:off x="10295612" y="5073236"/>
            <a:ext cx="1073418" cy="1240539"/>
            <a:chOff x="3714270" y="4785360"/>
            <a:chExt cx="1073849" cy="1241038"/>
          </a:xfrm>
          <a:solidFill>
            <a:schemeClr val="bg1"/>
          </a:solidFill>
        </p:grpSpPr>
        <p:sp>
          <p:nvSpPr>
            <p:cNvPr id="36" name="Freeform 35"/>
            <p:cNvSpPr/>
            <p:nvPr>
              <p:custDataLst>
                <p:tags r:id="rId14"/>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grpFill/>
            <a:ln w="9525" cap="flat" cmpd="sng" algn="ctr">
              <a:noFill/>
              <a:prstDash val="soli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ln>
                  <a:solidFill>
                    <a:srgbClr val="FFFFFF">
                      <a:alpha val="0"/>
                    </a:srgbClr>
                  </a:solidFill>
                </a:ln>
                <a:gradFill>
                  <a:gsLst>
                    <a:gs pos="0">
                      <a:srgbClr val="FFFFFF"/>
                    </a:gs>
                    <a:gs pos="100000">
                      <a:srgbClr val="FFFFFF"/>
                    </a:gs>
                  </a:gsLst>
                  <a:lin ang="5400000" scaled="0"/>
                </a:gradFill>
              </a:endParaRPr>
            </a:p>
          </p:txBody>
        </p:sp>
        <p:sp>
          <p:nvSpPr>
            <p:cNvPr id="37" name="Flowchart: Magnetic Disk 36"/>
            <p:cNvSpPr/>
            <p:nvPr>
              <p:custDataLst>
                <p:tags r:id="rId15"/>
              </p:custDataLst>
            </p:nvPr>
          </p:nvSpPr>
          <p:spPr bwMode="auto">
            <a:xfrm>
              <a:off x="4208277" y="5419586"/>
              <a:ext cx="579842" cy="606812"/>
            </a:xfrm>
            <a:prstGeom prst="flowChartMagneticDisk">
              <a:avLst/>
            </a:prstGeom>
            <a:grpFill/>
            <a:ln w="9525" cap="flat" cmpd="sng" algn="ctr">
              <a:solidFill>
                <a:schemeClr val="tx1">
                  <a:lumMod val="85000"/>
                </a:schemeClr>
              </a:solidFill>
              <a:prstDash val="solid"/>
            </a:ln>
            <a:effectLst/>
          </p:spPr>
          <p:txBody>
            <a:bodyPr vert="horz" wrap="square" lIns="91403" tIns="91403" rIns="91403" bIns="91403" numCol="1" rtlCol="0" anchor="ctr" anchorCtr="0" compatLnSpc="1">
              <a:prstTxWarp prst="textNoShape">
                <a:avLst/>
              </a:prstTxWarp>
            </a:bodyPr>
            <a:lstStyle/>
            <a:p>
              <a:pPr algn="ctr" defTabSz="913737" fontAlgn="base">
                <a:spcBef>
                  <a:spcPct val="0"/>
                </a:spcBef>
                <a:spcAft>
                  <a:spcPct val="0"/>
                </a:spcAft>
              </a:pPr>
              <a:endParaRPr lang="en-US" sz="1999" kern="0" dirty="0">
                <a:ln>
                  <a:solidFill>
                    <a:srgbClr val="FFFFFF">
                      <a:alpha val="0"/>
                    </a:srgbClr>
                  </a:solidFill>
                </a:ln>
                <a:solidFill>
                  <a:srgbClr val="00188F"/>
                </a:solidFill>
              </a:endParaRPr>
            </a:p>
          </p:txBody>
        </p:sp>
      </p:grpSp>
      <p:sp>
        <p:nvSpPr>
          <p:cNvPr id="20" name="TextBox 19"/>
          <p:cNvSpPr txBox="1"/>
          <p:nvPr>
            <p:custDataLst>
              <p:tags r:id="rId10"/>
            </p:custDataLst>
          </p:nvPr>
        </p:nvSpPr>
        <p:spPr>
          <a:xfrm>
            <a:off x="8253196" y="6313775"/>
            <a:ext cx="932312" cy="307648"/>
          </a:xfrm>
          <a:prstGeom prst="rect">
            <a:avLst/>
          </a:prstGeom>
          <a:noFill/>
        </p:spPr>
        <p:txBody>
          <a:bodyPr wrap="square" lIns="0" tIns="0" rIns="0" bIns="0" rtlCol="0">
            <a:spAutoFit/>
          </a:bodyPr>
          <a:lstStyle/>
          <a:p>
            <a:r>
              <a:rPr lang="en-US" sz="1999" dirty="0" smtClean="0">
                <a:ln>
                  <a:solidFill>
                    <a:srgbClr val="FFFFFF">
                      <a:alpha val="0"/>
                    </a:srgbClr>
                  </a:solidFill>
                </a:ln>
                <a:gradFill>
                  <a:gsLst>
                    <a:gs pos="2917">
                      <a:srgbClr val="FFFFFF"/>
                    </a:gs>
                    <a:gs pos="30000">
                      <a:srgbClr val="FFFFFF"/>
                    </a:gs>
                  </a:gsLst>
                  <a:lin ang="5400000" scaled="0"/>
                </a:gradFill>
              </a:rPr>
              <a:t>BLOBS</a:t>
            </a:r>
            <a:endParaRPr lang="en-US" sz="1999" dirty="0">
              <a:ln>
                <a:solidFill>
                  <a:srgbClr val="FFFFFF">
                    <a:alpha val="0"/>
                  </a:srgbClr>
                </a:solidFill>
              </a:ln>
              <a:gradFill>
                <a:gsLst>
                  <a:gs pos="2917">
                    <a:srgbClr val="FFFFFF"/>
                  </a:gs>
                  <a:gs pos="30000">
                    <a:srgbClr val="FFFFFF"/>
                  </a:gs>
                </a:gsLst>
                <a:lin ang="5400000" scaled="0"/>
              </a:gradFill>
            </a:endParaRPr>
          </a:p>
        </p:txBody>
      </p:sp>
      <p:sp>
        <p:nvSpPr>
          <p:cNvPr id="38" name="TextBox 37"/>
          <p:cNvSpPr txBox="1"/>
          <p:nvPr>
            <p:custDataLst>
              <p:tags r:id="rId11"/>
            </p:custDataLst>
          </p:nvPr>
        </p:nvSpPr>
        <p:spPr>
          <a:xfrm>
            <a:off x="10414058" y="6313775"/>
            <a:ext cx="932312" cy="307648"/>
          </a:xfrm>
          <a:prstGeom prst="rect">
            <a:avLst/>
          </a:prstGeom>
          <a:noFill/>
        </p:spPr>
        <p:txBody>
          <a:bodyPr wrap="square" lIns="0" tIns="0" rIns="0" bIns="0" rtlCol="0">
            <a:spAutoFit/>
          </a:bodyPr>
          <a:lstStyle/>
          <a:p>
            <a:r>
              <a:rPr lang="en-US" sz="1999" dirty="0" smtClean="0">
                <a:ln>
                  <a:solidFill>
                    <a:srgbClr val="FFFFFF">
                      <a:alpha val="0"/>
                    </a:srgbClr>
                  </a:solidFill>
                </a:ln>
                <a:gradFill>
                  <a:gsLst>
                    <a:gs pos="2917">
                      <a:srgbClr val="FFFFFF"/>
                    </a:gs>
                    <a:gs pos="30000">
                      <a:srgbClr val="FFFFFF"/>
                    </a:gs>
                  </a:gsLst>
                  <a:lin ang="5400000" scaled="0"/>
                </a:gradFill>
              </a:rPr>
              <a:t>BLOBS</a:t>
            </a:r>
            <a:endParaRPr lang="en-US" sz="1999" dirty="0">
              <a:ln>
                <a:solidFill>
                  <a:srgbClr val="FFFFFF">
                    <a:alpha val="0"/>
                  </a:srgbClr>
                </a:solidFill>
              </a:ln>
              <a:gradFill>
                <a:gsLst>
                  <a:gs pos="2917">
                    <a:srgbClr val="FFFFFF"/>
                  </a:gs>
                  <a:gs pos="30000">
                    <a:srgbClr val="FFFFFF"/>
                  </a:gs>
                </a:gsLst>
                <a:lin ang="5400000" scaled="0"/>
              </a:gradFill>
            </a:endParaRPr>
          </a:p>
        </p:txBody>
      </p:sp>
      <p:sp>
        <p:nvSpPr>
          <p:cNvPr id="39" name="TextBox 38"/>
          <p:cNvSpPr txBox="1"/>
          <p:nvPr>
            <p:custDataLst>
              <p:tags r:id="rId12"/>
            </p:custDataLst>
          </p:nvPr>
        </p:nvSpPr>
        <p:spPr>
          <a:xfrm>
            <a:off x="1870442" y="6313775"/>
            <a:ext cx="1661428" cy="307648"/>
          </a:xfrm>
          <a:prstGeom prst="rect">
            <a:avLst/>
          </a:prstGeom>
          <a:noFill/>
        </p:spPr>
        <p:txBody>
          <a:bodyPr wrap="square" lIns="0" tIns="0" rIns="0" bIns="0" rtlCol="0">
            <a:spAutoFit/>
          </a:bodyPr>
          <a:lstStyle/>
          <a:p>
            <a:r>
              <a:rPr lang="en-US" sz="1999" dirty="0" smtClean="0">
                <a:ln>
                  <a:solidFill>
                    <a:srgbClr val="FFFFFF">
                      <a:alpha val="0"/>
                    </a:srgbClr>
                  </a:solidFill>
                </a:ln>
                <a:gradFill>
                  <a:gsLst>
                    <a:gs pos="2917">
                      <a:srgbClr val="FFFFFF"/>
                    </a:gs>
                    <a:gs pos="30000">
                      <a:srgbClr val="FFFFFF"/>
                    </a:gs>
                  </a:gsLst>
                  <a:lin ang="5400000" scaled="0"/>
                </a:gradFill>
              </a:rPr>
              <a:t>SQL Database</a:t>
            </a:r>
            <a:endParaRPr lang="en-US" sz="1999" dirty="0">
              <a:ln>
                <a:solidFill>
                  <a:srgbClr val="FFFFFF">
                    <a:alpha val="0"/>
                  </a:srgbClr>
                </a:solidFill>
              </a:ln>
              <a:gradFill>
                <a:gsLst>
                  <a:gs pos="2917">
                    <a:srgbClr val="FFFFFF"/>
                  </a:gs>
                  <a:gs pos="30000">
                    <a:srgbClr val="FFFFFF"/>
                  </a:gs>
                </a:gsLst>
                <a:lin ang="5400000" scaled="0"/>
              </a:gradFill>
            </a:endParaRPr>
          </a:p>
        </p:txBody>
      </p:sp>
      <p:sp>
        <p:nvSpPr>
          <p:cNvPr id="40" name="TextBox 39"/>
          <p:cNvSpPr txBox="1"/>
          <p:nvPr>
            <p:custDataLst>
              <p:tags r:id="rId13"/>
            </p:custDataLst>
          </p:nvPr>
        </p:nvSpPr>
        <p:spPr>
          <a:xfrm>
            <a:off x="3907233" y="6313775"/>
            <a:ext cx="1661428" cy="307648"/>
          </a:xfrm>
          <a:prstGeom prst="rect">
            <a:avLst/>
          </a:prstGeom>
          <a:noFill/>
        </p:spPr>
        <p:txBody>
          <a:bodyPr wrap="square" lIns="0" tIns="0" rIns="0" bIns="0" rtlCol="0">
            <a:spAutoFit/>
          </a:bodyPr>
          <a:lstStyle/>
          <a:p>
            <a:r>
              <a:rPr lang="en-US" sz="1999" dirty="0" smtClean="0">
                <a:ln>
                  <a:solidFill>
                    <a:srgbClr val="FFFFFF">
                      <a:alpha val="0"/>
                    </a:srgbClr>
                  </a:solidFill>
                </a:ln>
                <a:gradFill>
                  <a:gsLst>
                    <a:gs pos="2917">
                      <a:srgbClr val="FFFFFF"/>
                    </a:gs>
                    <a:gs pos="30000">
                      <a:srgbClr val="FFFFFF"/>
                    </a:gs>
                  </a:gsLst>
                  <a:lin ang="5400000" scaled="0"/>
                </a:gradFill>
              </a:rPr>
              <a:t>SQL Database</a:t>
            </a:r>
            <a:endParaRPr lang="en-US" sz="1999" dirty="0">
              <a:ln>
                <a:solidFill>
                  <a:srgbClr val="FFFFFF">
                    <a:alpha val="0"/>
                  </a:srgbClr>
                </a:solidFill>
              </a:ln>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82320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39143" y="2609941"/>
            <a:ext cx="10159542" cy="1994392"/>
          </a:xfrm>
        </p:spPr>
        <p:txBody>
          <a:bodyPr/>
          <a:lstStyle/>
          <a:p>
            <a:r>
              <a:rPr lang="en-US" sz="4800" dirty="0" smtClean="0"/>
              <a:t>It is a lot easier to choose one of these partitioning schemes before you go live….</a:t>
            </a:r>
            <a:endParaRPr lang="en-US" sz="4800" dirty="0"/>
          </a:p>
        </p:txBody>
      </p:sp>
    </p:spTree>
    <p:extLst>
      <p:ext uri="{BB962C8B-B14F-4D97-AF65-F5344CB8AC3E}">
        <p14:creationId xmlns:p14="http://schemas.microsoft.com/office/powerpoint/2010/main" val="131711562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r>
              <a:rPr lang="en-US" dirty="0"/>
              <a:t>P</a:t>
            </a:r>
            <a:r>
              <a:rPr lang="en-US" dirty="0" smtClean="0"/>
              <a:t>atterns we will discuss</a:t>
            </a:r>
            <a:endParaRPr lang="en-US" dirty="0"/>
          </a:p>
        </p:txBody>
      </p:sp>
      <p:sp>
        <p:nvSpPr>
          <p:cNvPr id="3" name="Text Placeholder 2"/>
          <p:cNvSpPr>
            <a:spLocks noGrp="1"/>
          </p:cNvSpPr>
          <p:nvPr>
            <p:ph type="body" sz="quarter" idx="10"/>
          </p:nvPr>
        </p:nvSpPr>
        <p:spPr>
          <a:xfrm>
            <a:off x="519112" y="1549429"/>
            <a:ext cx="5961201" cy="5022914"/>
          </a:xfrm>
        </p:spPr>
        <p:txBody>
          <a:bodyPr/>
          <a:lstStyle/>
          <a:p>
            <a:r>
              <a:rPr lang="en-US" sz="3600" u="sng" dirty="0" smtClean="0"/>
              <a:t>Part 1</a:t>
            </a:r>
            <a:r>
              <a:rPr lang="en-US" dirty="0" smtClean="0"/>
              <a:t>:</a:t>
            </a:r>
          </a:p>
          <a:p>
            <a:pPr marL="574675" indent="-571500">
              <a:buFont typeface="Arial" panose="020B0604020202020204" pitchFamily="34" charset="0"/>
              <a:buChar char="•"/>
            </a:pPr>
            <a:r>
              <a:rPr lang="en-US" sz="3200" dirty="0" smtClean="0"/>
              <a:t>Automate Everything</a:t>
            </a:r>
          </a:p>
          <a:p>
            <a:pPr marL="574675" indent="-571500">
              <a:buFont typeface="Arial" panose="020B0604020202020204" pitchFamily="34" charset="0"/>
              <a:buChar char="•"/>
            </a:pPr>
            <a:r>
              <a:rPr lang="en-US" sz="3200" dirty="0" smtClean="0"/>
              <a:t>Source Control</a:t>
            </a:r>
          </a:p>
          <a:p>
            <a:pPr marL="574675" indent="-571500">
              <a:buFont typeface="Arial" panose="020B0604020202020204" pitchFamily="34" charset="0"/>
              <a:buChar char="•"/>
            </a:pPr>
            <a:r>
              <a:rPr lang="en-US" sz="3200" dirty="0" smtClean="0"/>
              <a:t>Continuous Integration &amp; Delivery</a:t>
            </a:r>
          </a:p>
          <a:p>
            <a:pPr marL="574675" indent="-571500">
              <a:buFont typeface="Arial" panose="020B0604020202020204" pitchFamily="34" charset="0"/>
              <a:buChar char="•"/>
            </a:pPr>
            <a:r>
              <a:rPr lang="en-US" sz="3200" dirty="0" smtClean="0"/>
              <a:t>Web </a:t>
            </a:r>
            <a:r>
              <a:rPr lang="en-US" sz="3200" dirty="0" err="1" smtClean="0"/>
              <a:t>Dev</a:t>
            </a:r>
            <a:r>
              <a:rPr lang="en-US" sz="3200" dirty="0" smtClean="0"/>
              <a:t> Best Practices</a:t>
            </a:r>
          </a:p>
          <a:p>
            <a:pPr marL="574675" indent="-571500">
              <a:buFont typeface="Arial" panose="020B0604020202020204" pitchFamily="34" charset="0"/>
              <a:buChar char="•"/>
            </a:pPr>
            <a:r>
              <a:rPr lang="en-US" sz="3200" dirty="0" smtClean="0"/>
              <a:t>Enterprise Identity Integration</a:t>
            </a:r>
          </a:p>
          <a:p>
            <a:pPr marL="574675" indent="-571500">
              <a:buFont typeface="Arial" panose="020B0604020202020204" pitchFamily="34" charset="0"/>
              <a:buChar char="•"/>
            </a:pPr>
            <a:r>
              <a:rPr lang="en-US" sz="3200" dirty="0" smtClean="0"/>
              <a:t>Data Storage Options</a:t>
            </a:r>
          </a:p>
          <a:p>
            <a:pPr marL="574675" indent="-571500">
              <a:buFont typeface="Arial" panose="020B0604020202020204" pitchFamily="34" charset="0"/>
              <a:buChar char="•"/>
            </a:pPr>
            <a:r>
              <a:rPr lang="en-US" sz="3200" dirty="0"/>
              <a:t>Data Partitioning Strategies</a:t>
            </a:r>
          </a:p>
          <a:p>
            <a:endParaRPr lang="en-US" sz="3200" dirty="0" smtClean="0"/>
          </a:p>
        </p:txBody>
      </p:sp>
      <p:sp>
        <p:nvSpPr>
          <p:cNvPr id="4" name="Text Placeholder 2"/>
          <p:cNvSpPr txBox="1">
            <a:spLocks/>
          </p:cNvSpPr>
          <p:nvPr/>
        </p:nvSpPr>
        <p:spPr>
          <a:xfrm>
            <a:off x="6738730" y="1549429"/>
            <a:ext cx="5450095" cy="3905685"/>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u="sng" dirty="0" smtClean="0"/>
              <a:t>Part 2</a:t>
            </a:r>
            <a:r>
              <a:rPr lang="en-US" dirty="0" smtClean="0"/>
              <a:t>:</a:t>
            </a:r>
          </a:p>
          <a:p>
            <a:pPr marL="574675" indent="-571500">
              <a:buFont typeface="Arial" pitchFamily="34" charset="0"/>
              <a:buChar char="•"/>
            </a:pPr>
            <a:r>
              <a:rPr lang="en-US" sz="3200" dirty="0" smtClean="0"/>
              <a:t>Unstructured </a:t>
            </a:r>
            <a:r>
              <a:rPr lang="en-US" sz="3200" dirty="0"/>
              <a:t>Blob </a:t>
            </a:r>
            <a:r>
              <a:rPr lang="en-US" sz="3200" dirty="0" smtClean="0"/>
              <a:t>Storage</a:t>
            </a:r>
          </a:p>
          <a:p>
            <a:pPr marL="574675" indent="-571500">
              <a:buFont typeface="Arial" pitchFamily="34" charset="0"/>
              <a:buChar char="•"/>
            </a:pPr>
            <a:r>
              <a:rPr lang="en-US" sz="3200" dirty="0" smtClean="0"/>
              <a:t>Designing to Survive </a:t>
            </a:r>
            <a:r>
              <a:rPr lang="en-US" sz="3200" dirty="0"/>
              <a:t>F</a:t>
            </a:r>
            <a:r>
              <a:rPr lang="en-US" sz="3200" dirty="0" smtClean="0"/>
              <a:t>ailures</a:t>
            </a:r>
          </a:p>
          <a:p>
            <a:pPr marL="574675" indent="-571500">
              <a:buFont typeface="Arial" pitchFamily="34" charset="0"/>
              <a:buChar char="•"/>
            </a:pPr>
            <a:r>
              <a:rPr lang="en-US" sz="3200" dirty="0"/>
              <a:t>Monitoring </a:t>
            </a:r>
            <a:r>
              <a:rPr lang="en-US" sz="3200" dirty="0" smtClean="0"/>
              <a:t>&amp; Telemetry</a:t>
            </a:r>
          </a:p>
          <a:p>
            <a:pPr marL="574675" indent="-571500">
              <a:buFont typeface="Arial" pitchFamily="34" charset="0"/>
              <a:buChar char="•"/>
            </a:pPr>
            <a:r>
              <a:rPr lang="en-US" sz="3200" dirty="0" smtClean="0"/>
              <a:t>Transient Fault Handling</a:t>
            </a:r>
          </a:p>
          <a:p>
            <a:pPr marL="574675" indent="-571500">
              <a:buFont typeface="Arial" pitchFamily="34" charset="0"/>
              <a:buChar char="•"/>
            </a:pPr>
            <a:r>
              <a:rPr lang="en-US" sz="3200" dirty="0"/>
              <a:t>Distributed </a:t>
            </a:r>
            <a:r>
              <a:rPr lang="en-US" sz="3200" dirty="0" smtClean="0"/>
              <a:t>Caching</a:t>
            </a:r>
          </a:p>
          <a:p>
            <a:pPr marL="574675" indent="-571500">
              <a:buFont typeface="Arial" pitchFamily="34" charset="0"/>
              <a:buChar char="•"/>
            </a:pPr>
            <a:r>
              <a:rPr lang="en-US" sz="3200" dirty="0" smtClean="0"/>
              <a:t>Queue </a:t>
            </a:r>
            <a:r>
              <a:rPr lang="en-US" sz="3200" dirty="0"/>
              <a:t>Centric Work </a:t>
            </a:r>
            <a:r>
              <a:rPr lang="en-US" sz="3200" dirty="0" smtClean="0"/>
              <a:t>Pattern</a:t>
            </a:r>
          </a:p>
        </p:txBody>
      </p:sp>
    </p:spTree>
    <p:extLst>
      <p:ext uri="{BB962C8B-B14F-4D97-AF65-F5344CB8AC3E}">
        <p14:creationId xmlns:p14="http://schemas.microsoft.com/office/powerpoint/2010/main" val="233330882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a:t>
            </a:r>
            <a:r>
              <a:rPr lang="en-US" sz="5400" dirty="0"/>
              <a:t>8</a:t>
            </a:r>
            <a:r>
              <a:rPr lang="en-US" sz="5400" dirty="0" smtClean="0"/>
              <a:t>: Using Blob Storage</a:t>
            </a:r>
            <a:endParaRPr lang="en-US" sz="5400" dirty="0"/>
          </a:p>
        </p:txBody>
      </p:sp>
    </p:spTree>
    <p:extLst>
      <p:ext uri="{BB962C8B-B14F-4D97-AF65-F5344CB8AC3E}">
        <p14:creationId xmlns:p14="http://schemas.microsoft.com/office/powerpoint/2010/main" val="376677169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8891" y="888979"/>
            <a:ext cx="11394712" cy="664797"/>
          </a:xfrm>
        </p:spPr>
        <p:txBody>
          <a:bodyPr/>
          <a:lstStyle/>
          <a:p>
            <a:r>
              <a:rPr lang="en-US" sz="4800" dirty="0" smtClean="0"/>
              <a:t>Data Storage Options on Windows Azure</a:t>
            </a:r>
            <a:endParaRPr lang="en-US" sz="4800" dirty="0"/>
          </a:p>
        </p:txBody>
      </p:sp>
      <p:sp>
        <p:nvSpPr>
          <p:cNvPr id="2" name="Rectangle 1"/>
          <p:cNvSpPr/>
          <p:nvPr/>
        </p:nvSpPr>
        <p:spPr bwMode="auto">
          <a:xfrm>
            <a:off x="5874785" y="2266379"/>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algn="ctr" defTabSz="914099" fontAlgn="base">
              <a:spcBef>
                <a:spcPct val="0"/>
              </a:spcBef>
              <a:spcAft>
                <a:spcPct val="0"/>
              </a:spcAft>
            </a:pPr>
            <a:r>
              <a:rPr lang="en-US" sz="1800" dirty="0">
                <a:gradFill>
                  <a:gsLst>
                    <a:gs pos="0">
                      <a:srgbClr val="FFFFFF"/>
                    </a:gs>
                    <a:gs pos="100000">
                      <a:srgbClr val="FFFFFF"/>
                    </a:gs>
                  </a:gsLst>
                  <a:lin ang="5400000" scaled="0"/>
                </a:gradFill>
              </a:rPr>
              <a:t>Blob </a:t>
            </a:r>
            <a:r>
              <a:rPr lang="en-US" sz="1800" dirty="0" smtClean="0">
                <a:gradFill>
                  <a:gsLst>
                    <a:gs pos="0">
                      <a:srgbClr val="FFFFFF"/>
                    </a:gs>
                    <a:gs pos="100000">
                      <a:srgbClr val="FFFFFF"/>
                    </a:gs>
                  </a:gsLst>
                  <a:lin ang="5400000" scaled="0"/>
                </a:gradFill>
              </a:rPr>
              <a:t>Storage</a:t>
            </a: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(unstructured files)</a:t>
            </a:r>
            <a:endParaRPr lang="en-US" sz="1400" dirty="0">
              <a:gradFill>
                <a:gsLst>
                  <a:gs pos="0">
                    <a:srgbClr val="FFFFFF"/>
                  </a:gs>
                  <a:gs pos="100000">
                    <a:srgbClr val="FFFFFF"/>
                  </a:gs>
                </a:gsLst>
                <a:lin ang="5400000" scaled="0"/>
              </a:gradFill>
            </a:endParaRPr>
          </a:p>
        </p:txBody>
      </p:sp>
      <p:sp>
        <p:nvSpPr>
          <p:cNvPr id="5" name="Rectangle 4"/>
          <p:cNvSpPr/>
          <p:nvPr/>
        </p:nvSpPr>
        <p:spPr bwMode="auto">
          <a:xfrm>
            <a:off x="598891" y="2259458"/>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algn="ctr" defTabSz="914099" fontAlgn="base">
              <a:spcBef>
                <a:spcPct val="0"/>
              </a:spcBef>
              <a:spcAft>
                <a:spcPct val="0"/>
              </a:spcAft>
            </a:pPr>
            <a:r>
              <a:rPr lang="en-US" sz="1800" dirty="0">
                <a:gradFill>
                  <a:gsLst>
                    <a:gs pos="0">
                      <a:srgbClr val="FFFFFF"/>
                    </a:gs>
                    <a:gs pos="100000">
                      <a:srgbClr val="FFFFFF"/>
                    </a:gs>
                  </a:gsLst>
                  <a:lin ang="5400000" scaled="0"/>
                </a:gradFill>
              </a:rPr>
              <a:t>SQL </a:t>
            </a:r>
            <a:r>
              <a:rPr lang="en-US" sz="1800" dirty="0" smtClean="0">
                <a:gradFill>
                  <a:gsLst>
                    <a:gs pos="0">
                      <a:srgbClr val="FFFFFF"/>
                    </a:gs>
                    <a:gs pos="100000">
                      <a:srgbClr val="FFFFFF"/>
                    </a:gs>
                  </a:gsLst>
                  <a:lin ang="5400000" scaled="0"/>
                </a:gradFill>
              </a:rPr>
              <a:t>Database</a:t>
            </a: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(Relational)</a:t>
            </a:r>
            <a:endParaRPr lang="en-US" sz="1400" dirty="0">
              <a:gradFill>
                <a:gsLst>
                  <a:gs pos="0">
                    <a:srgbClr val="FFFFFF"/>
                  </a:gs>
                  <a:gs pos="100000">
                    <a:srgbClr val="FFFFFF"/>
                  </a:gs>
                </a:gsLst>
                <a:lin ang="5400000" scaled="0"/>
              </a:gradFill>
            </a:endParaRPr>
          </a:p>
        </p:txBody>
      </p:sp>
      <p:sp>
        <p:nvSpPr>
          <p:cNvPr id="6" name="Rectangle 5"/>
          <p:cNvSpPr/>
          <p:nvPr/>
        </p:nvSpPr>
        <p:spPr bwMode="auto">
          <a:xfrm>
            <a:off x="3236838" y="2259458"/>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algn="ctr" defTabSz="914099" fontAlgn="base">
              <a:spcBef>
                <a:spcPct val="0"/>
              </a:spcBef>
              <a:spcAft>
                <a:spcPct val="0"/>
              </a:spcAft>
            </a:pPr>
            <a:r>
              <a:rPr lang="en-US" sz="1800" dirty="0">
                <a:gradFill>
                  <a:gsLst>
                    <a:gs pos="0">
                      <a:srgbClr val="FFFFFF"/>
                    </a:gs>
                    <a:gs pos="100000">
                      <a:srgbClr val="FFFFFF"/>
                    </a:gs>
                  </a:gsLst>
                  <a:lin ang="5400000" scaled="0"/>
                </a:gradFill>
              </a:rPr>
              <a:t>Table </a:t>
            </a:r>
            <a:r>
              <a:rPr lang="en-US" sz="1800" dirty="0" smtClean="0">
                <a:gradFill>
                  <a:gsLst>
                    <a:gs pos="0">
                      <a:srgbClr val="FFFFFF"/>
                    </a:gs>
                    <a:gs pos="100000">
                      <a:srgbClr val="FFFFFF"/>
                    </a:gs>
                  </a:gsLst>
                  <a:lin ang="5400000" scaled="0"/>
                </a:gradFill>
              </a:rPr>
              <a:t>Storage</a:t>
            </a:r>
          </a:p>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a:t>
            </a:r>
            <a:r>
              <a:rPr lang="en-US" sz="1400" dirty="0" err="1" smtClean="0">
                <a:gradFill>
                  <a:gsLst>
                    <a:gs pos="0">
                      <a:srgbClr val="FFFFFF"/>
                    </a:gs>
                    <a:gs pos="100000">
                      <a:srgbClr val="FFFFFF"/>
                    </a:gs>
                  </a:gsLst>
                  <a:lin ang="5400000" scaled="0"/>
                </a:gradFill>
              </a:rPr>
              <a:t>NoSQL</a:t>
            </a:r>
            <a:r>
              <a:rPr lang="en-US" sz="1400" dirty="0" smtClean="0">
                <a:gradFill>
                  <a:gsLst>
                    <a:gs pos="0">
                      <a:srgbClr val="FFFFFF"/>
                    </a:gs>
                    <a:gs pos="100000">
                      <a:srgbClr val="FFFFFF"/>
                    </a:gs>
                  </a:gsLst>
                  <a:lin ang="5400000" scaled="0"/>
                </a:gradFill>
              </a:rPr>
              <a:t> Key/Value Store)</a:t>
            </a:r>
            <a:endParaRPr lang="en-US" sz="1400" dirty="0">
              <a:gradFill>
                <a:gsLst>
                  <a:gs pos="0">
                    <a:srgbClr val="FFFFFF"/>
                  </a:gs>
                  <a:gs pos="100000">
                    <a:srgbClr val="FFFFFF"/>
                  </a:gs>
                </a:gsLst>
                <a:lin ang="5400000" scaled="0"/>
              </a:gra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04" y="2614416"/>
            <a:ext cx="1153480" cy="106098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587" y="2611218"/>
            <a:ext cx="1153480" cy="10609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6074" y="2649363"/>
            <a:ext cx="1153480" cy="1060989"/>
          </a:xfrm>
          <a:prstGeom prst="rect">
            <a:avLst/>
          </a:prstGeom>
        </p:spPr>
      </p:pic>
      <p:sp>
        <p:nvSpPr>
          <p:cNvPr id="11" name="Rectangle 10"/>
          <p:cNvSpPr/>
          <p:nvPr/>
        </p:nvSpPr>
        <p:spPr bwMode="auto">
          <a:xfrm>
            <a:off x="9052326" y="2266379"/>
            <a:ext cx="2331954" cy="25920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182880" numCol="1" rtlCol="0" anchor="b" anchorCtr="0" compatLnSpc="1">
            <a:prstTxWarp prst="textNoShape">
              <a:avLst/>
            </a:prstTxWarp>
          </a:bodyPr>
          <a:lstStyle/>
          <a:p>
            <a:pPr defTabSz="914099" fontAlgn="base">
              <a:spcBef>
                <a:spcPct val="0"/>
              </a:spcBef>
              <a:spcAft>
                <a:spcPct val="0"/>
              </a:spcAft>
            </a:pPr>
            <a:endParaRPr lang="en-US" sz="1400" dirty="0" smtClean="0">
              <a:gradFill>
                <a:gsLst>
                  <a:gs pos="0">
                    <a:srgbClr val="FFFFFF"/>
                  </a:gs>
                  <a:gs pos="100000">
                    <a:srgbClr val="FFFFFF"/>
                  </a:gs>
                </a:gsLst>
                <a:lin ang="5400000" scaled="0"/>
              </a:gradFill>
            </a:endParaRPr>
          </a:p>
          <a:p>
            <a:pPr defTabSz="914099" fontAlgn="base">
              <a:spcBef>
                <a:spcPct val="0"/>
              </a:spcBef>
              <a:spcAft>
                <a:spcPct val="0"/>
              </a:spcAft>
            </a:pPr>
            <a:endParaRPr lang="en-US" sz="1400" dirty="0">
              <a:gradFill>
                <a:gsLst>
                  <a:gs pos="0">
                    <a:srgbClr val="FFFFFF"/>
                  </a:gs>
                  <a:gs pos="100000">
                    <a:srgbClr val="FFFFFF"/>
                  </a:gs>
                </a:gsLst>
                <a:lin ang="5400000" scaled="0"/>
              </a:gradFill>
            </a:endParaRPr>
          </a:p>
          <a:p>
            <a:pP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a:p>
            <a:pPr defTabSz="914099" fontAlgn="base">
              <a:spcBef>
                <a:spcPct val="0"/>
              </a:spcBef>
              <a:spcAft>
                <a:spcPct val="0"/>
              </a:spcAft>
            </a:pPr>
            <a:r>
              <a:rPr lang="en-US" sz="1400" dirty="0" smtClean="0">
                <a:gradFill>
                  <a:gsLst>
                    <a:gs pos="0">
                      <a:srgbClr val="FFFFFF"/>
                    </a:gs>
                    <a:gs pos="100000">
                      <a:srgbClr val="FFFFFF"/>
                    </a:gs>
                  </a:gsLst>
                  <a:lin ang="5400000" scaled="0"/>
                </a:gradFill>
              </a:rPr>
              <a:t>SQL Server, MySQL,</a:t>
            </a:r>
          </a:p>
          <a:p>
            <a:pPr defTabSz="914099" fontAlgn="base">
              <a:spcBef>
                <a:spcPct val="0"/>
              </a:spcBef>
              <a:spcAft>
                <a:spcPct val="0"/>
              </a:spcAft>
            </a:pPr>
            <a:r>
              <a:rPr lang="en-US" sz="1400" dirty="0" err="1" smtClean="0">
                <a:gradFill>
                  <a:gsLst>
                    <a:gs pos="0">
                      <a:srgbClr val="FFFFFF"/>
                    </a:gs>
                    <a:gs pos="100000">
                      <a:srgbClr val="FFFFFF"/>
                    </a:gs>
                  </a:gsLst>
                  <a:lin ang="5400000" scaled="0"/>
                </a:gradFill>
              </a:rPr>
              <a:t>Postgress</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RavenDB</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MongoDB</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CouchDB</a:t>
            </a:r>
            <a:r>
              <a:rPr lang="en-US" sz="1400" dirty="0" smtClean="0">
                <a:gradFill>
                  <a:gsLst>
                    <a:gs pos="0">
                      <a:srgbClr val="FFFFFF"/>
                    </a:gs>
                    <a:gs pos="100000">
                      <a:srgbClr val="FFFFFF"/>
                    </a:gs>
                  </a:gsLst>
                  <a:lin ang="5400000" scaled="0"/>
                </a:gradFill>
              </a:rPr>
              <a:t>, neo4j, </a:t>
            </a:r>
            <a:r>
              <a:rPr lang="en-US" sz="1400" dirty="0" err="1" smtClean="0">
                <a:gradFill>
                  <a:gsLst>
                    <a:gs pos="0">
                      <a:srgbClr val="FFFFFF"/>
                    </a:gs>
                    <a:gs pos="100000">
                      <a:srgbClr val="FFFFFF"/>
                    </a:gs>
                  </a:gsLst>
                  <a:lin ang="5400000" scaled="0"/>
                </a:gradFill>
              </a:rPr>
              <a:t>Redis</a:t>
            </a:r>
            <a:r>
              <a:rPr lang="en-US" sz="1400" dirty="0" smtClean="0">
                <a:gradFill>
                  <a:gsLst>
                    <a:gs pos="0">
                      <a:srgbClr val="FFFFFF"/>
                    </a:gs>
                    <a:gs pos="100000">
                      <a:srgbClr val="FFFFFF"/>
                    </a:gs>
                  </a:gsLst>
                  <a:lin ang="5400000" scaled="0"/>
                </a:gradFill>
              </a:rPr>
              <a:t>, </a:t>
            </a:r>
            <a:r>
              <a:rPr lang="en-US" sz="1400" dirty="0" err="1" smtClean="0">
                <a:gradFill>
                  <a:gsLst>
                    <a:gs pos="0">
                      <a:srgbClr val="FFFFFF"/>
                    </a:gs>
                    <a:gs pos="100000">
                      <a:srgbClr val="FFFFFF"/>
                    </a:gs>
                  </a:gsLst>
                  <a:lin ang="5400000" scaled="0"/>
                </a:gradFill>
              </a:rPr>
              <a:t>Riak</a:t>
            </a:r>
            <a:r>
              <a:rPr lang="en-US" sz="1400" dirty="0" smtClean="0">
                <a:gradFill>
                  <a:gsLst>
                    <a:gs pos="0">
                      <a:srgbClr val="FFFFFF"/>
                    </a:gs>
                    <a:gs pos="100000">
                      <a:srgbClr val="FFFFFF"/>
                    </a:gs>
                  </a:gsLst>
                  <a:lin ang="5400000" scaled="0"/>
                </a:gradFill>
              </a:rPr>
              <a:t>, etc.</a:t>
            </a:r>
            <a:endParaRPr lang="en-US" sz="14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8028" y="2536354"/>
            <a:ext cx="1192922" cy="1192922"/>
          </a:xfrm>
          <a:prstGeom prst="rect">
            <a:avLst/>
          </a:prstGeom>
        </p:spPr>
      </p:pic>
      <p:sp>
        <p:nvSpPr>
          <p:cNvPr id="8" name="Left Brace 7"/>
          <p:cNvSpPr/>
          <p:nvPr/>
        </p:nvSpPr>
        <p:spPr>
          <a:xfrm rot="16200000">
            <a:off x="4117065" y="1590450"/>
            <a:ext cx="571500" cy="7607848"/>
          </a:xfrm>
          <a:prstGeom prst="leftBrace">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177" y="5891632"/>
            <a:ext cx="2826608" cy="738664"/>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chemeClr val="bg1"/>
                </a:solidFill>
              </a:rPr>
              <a:t>Platform as a Service</a:t>
            </a:r>
          </a:p>
          <a:p>
            <a:pPr algn="ctr">
              <a:lnSpc>
                <a:spcPct val="90000"/>
              </a:lnSpc>
              <a:spcBef>
                <a:spcPct val="20000"/>
              </a:spcBef>
              <a:buSzPct val="80000"/>
            </a:pPr>
            <a:r>
              <a:rPr lang="en-US" dirty="0" smtClean="0">
                <a:solidFill>
                  <a:schemeClr val="bg1"/>
                </a:solidFill>
              </a:rPr>
              <a:t>(managed services)</a:t>
            </a:r>
            <a:endParaRPr lang="en-US" dirty="0">
              <a:solidFill>
                <a:schemeClr val="bg1"/>
              </a:solidFill>
            </a:endParaRPr>
          </a:p>
        </p:txBody>
      </p:sp>
      <p:sp>
        <p:nvSpPr>
          <p:cNvPr id="14" name="Left Brace 13"/>
          <p:cNvSpPr/>
          <p:nvPr/>
        </p:nvSpPr>
        <p:spPr>
          <a:xfrm rot="16200000">
            <a:off x="9921691" y="4192361"/>
            <a:ext cx="571500" cy="2378809"/>
          </a:xfrm>
          <a:prstGeom prst="leftBrace">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506815" y="5882215"/>
            <a:ext cx="3486788" cy="738664"/>
          </a:xfrm>
          <a:prstGeom prst="rect">
            <a:avLst/>
          </a:prstGeom>
          <a:noFill/>
        </p:spPr>
        <p:txBody>
          <a:bodyPr wrap="none" lIns="0" tIns="0" rIns="0" bIns="0" rtlCol="0">
            <a:spAutoFit/>
          </a:bodyPr>
          <a:lstStyle/>
          <a:p>
            <a:pPr algn="ctr">
              <a:lnSpc>
                <a:spcPct val="90000"/>
              </a:lnSpc>
              <a:spcBef>
                <a:spcPct val="20000"/>
              </a:spcBef>
              <a:buSzPct val="80000"/>
            </a:pPr>
            <a:r>
              <a:rPr lang="en-US" dirty="0" smtClean="0">
                <a:solidFill>
                  <a:schemeClr val="bg1"/>
                </a:solidFill>
              </a:rPr>
              <a:t>Infrastructure as a Service</a:t>
            </a:r>
          </a:p>
          <a:p>
            <a:pPr algn="ctr">
              <a:lnSpc>
                <a:spcPct val="90000"/>
              </a:lnSpc>
              <a:spcBef>
                <a:spcPct val="20000"/>
              </a:spcBef>
              <a:buSzPct val="80000"/>
            </a:pPr>
            <a:r>
              <a:rPr lang="en-US" dirty="0" smtClean="0">
                <a:solidFill>
                  <a:schemeClr val="bg1"/>
                </a:solidFill>
              </a:rPr>
              <a:t>(virtual machines)</a:t>
            </a:r>
            <a:endParaRPr lang="en-US" dirty="0">
              <a:solidFill>
                <a:schemeClr val="bg1"/>
              </a:solidFill>
            </a:endParaRPr>
          </a:p>
        </p:txBody>
      </p:sp>
    </p:spTree>
    <p:extLst>
      <p:ext uri="{BB962C8B-B14F-4D97-AF65-F5344CB8AC3E}">
        <p14:creationId xmlns:p14="http://schemas.microsoft.com/office/powerpoint/2010/main" val="114100469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485" y="1755492"/>
            <a:ext cx="7205455" cy="747897"/>
          </a:xfrm>
        </p:spPr>
        <p:txBody>
          <a:bodyPr/>
          <a:lstStyle/>
          <a:p>
            <a:pPr>
              <a:tabLst>
                <a:tab pos="1089025" algn="l"/>
              </a:tabLst>
            </a:pPr>
            <a:r>
              <a:rPr lang="en-US" dirty="0"/>
              <a:t>B</a:t>
            </a:r>
            <a:r>
              <a:rPr lang="en-US" dirty="0" smtClean="0"/>
              <a:t>lob </a:t>
            </a:r>
            <a:r>
              <a:rPr lang="en-US" dirty="0"/>
              <a:t>S</a:t>
            </a:r>
            <a:r>
              <a:rPr lang="en-US" dirty="0" smtClean="0"/>
              <a:t>torage</a:t>
            </a:r>
            <a:endParaRPr lang="en-US" dirty="0"/>
          </a:p>
        </p:txBody>
      </p:sp>
      <p:sp>
        <p:nvSpPr>
          <p:cNvPr id="3" name="Content Placeholder 2"/>
          <p:cNvSpPr>
            <a:spLocks noGrp="1"/>
          </p:cNvSpPr>
          <p:nvPr>
            <p:ph type="body" sz="quarter" idx="10"/>
          </p:nvPr>
        </p:nvSpPr>
        <p:spPr>
          <a:xfrm>
            <a:off x="3682652" y="2671308"/>
            <a:ext cx="8506173" cy="2539157"/>
          </a:xfrm>
        </p:spPr>
        <p:txBody>
          <a:bodyPr/>
          <a:lstStyle/>
          <a:p>
            <a:pPr lvl="0">
              <a:lnSpc>
                <a:spcPct val="100000"/>
              </a:lnSpc>
              <a:spcAft>
                <a:spcPts val="1000"/>
              </a:spcAft>
            </a:pPr>
            <a:r>
              <a:rPr lang="en-US" sz="2800" dirty="0" smtClean="0">
                <a:solidFill>
                  <a:srgbClr val="00AEEF">
                    <a:alpha val="99000"/>
                  </a:srgbClr>
                </a:solidFill>
                <a:sym typeface="Wingdings" pitchFamily="2" charset="2"/>
              </a:rPr>
              <a:t> </a:t>
            </a:r>
            <a:r>
              <a:rPr lang="en-US" sz="2800" dirty="0" smtClean="0">
                <a:solidFill>
                  <a:schemeClr val="bg1">
                    <a:alpha val="99000"/>
                  </a:schemeClr>
                </a:solidFill>
              </a:rPr>
              <a:t>Highly </a:t>
            </a:r>
            <a:r>
              <a:rPr lang="en-US" sz="2800" dirty="0">
                <a:solidFill>
                  <a:schemeClr val="bg1">
                    <a:alpha val="99000"/>
                  </a:schemeClr>
                </a:solidFill>
              </a:rPr>
              <a:t>scalable, durable, available file </a:t>
            </a:r>
            <a:r>
              <a:rPr lang="en-US" sz="2800" dirty="0" smtClean="0">
                <a:solidFill>
                  <a:schemeClr val="bg1">
                    <a:alpha val="99000"/>
                  </a:schemeClr>
                </a:solidFill>
              </a:rPr>
              <a:t>storage</a:t>
            </a:r>
          </a:p>
          <a:p>
            <a:pPr>
              <a:lnSpc>
                <a:spcPct val="100000"/>
              </a:lnSpc>
              <a:spcAft>
                <a:spcPts val="1000"/>
              </a:spcAft>
            </a:pPr>
            <a:r>
              <a:rPr lang="en-US" sz="2800" dirty="0">
                <a:solidFill>
                  <a:srgbClr val="00AEEF">
                    <a:alpha val="99000"/>
                  </a:srgbClr>
                </a:solidFill>
                <a:sym typeface="Wingdings" pitchFamily="2" charset="2"/>
              </a:rPr>
              <a:t> </a:t>
            </a:r>
            <a:r>
              <a:rPr lang="en-US" sz="2800" dirty="0" smtClean="0">
                <a:solidFill>
                  <a:schemeClr val="bg1">
                    <a:alpha val="99000"/>
                  </a:schemeClr>
                </a:solidFill>
                <a:sym typeface="Wingdings" pitchFamily="2" charset="2"/>
              </a:rPr>
              <a:t>REST API as well as Language APIs (.NET, Java, Ruby, </a:t>
            </a:r>
            <a:r>
              <a:rPr lang="en-US" sz="2800" dirty="0" err="1" smtClean="0">
                <a:solidFill>
                  <a:schemeClr val="bg1">
                    <a:alpha val="99000"/>
                  </a:schemeClr>
                </a:solidFill>
                <a:sym typeface="Wingdings" pitchFamily="2" charset="2"/>
              </a:rPr>
              <a:t>etc</a:t>
            </a:r>
            <a:r>
              <a:rPr lang="en-US" sz="2800" dirty="0" smtClean="0">
                <a:solidFill>
                  <a:schemeClr val="bg1">
                    <a:alpha val="99000"/>
                  </a:schemeClr>
                </a:solidFill>
                <a:sym typeface="Wingdings" pitchFamily="2" charset="2"/>
              </a:rPr>
              <a:t>)</a:t>
            </a:r>
          </a:p>
          <a:p>
            <a:pPr>
              <a:lnSpc>
                <a:spcPct val="100000"/>
              </a:lnSpc>
              <a:spcAft>
                <a:spcPts val="1000"/>
              </a:spcAft>
            </a:pPr>
            <a:r>
              <a:rPr lang="en-US" sz="2800" dirty="0" smtClean="0">
                <a:solidFill>
                  <a:srgbClr val="00B0F0">
                    <a:alpha val="99000"/>
                  </a:srgbClr>
                </a:solidFill>
                <a:sym typeface="Wingdings" pitchFamily="2" charset="2"/>
              </a:rPr>
              <a:t> </a:t>
            </a:r>
            <a:r>
              <a:rPr lang="en-US" sz="2800" dirty="0" smtClean="0">
                <a:solidFill>
                  <a:schemeClr val="bg1">
                    <a:alpha val="99000"/>
                  </a:schemeClr>
                </a:solidFill>
              </a:rPr>
              <a:t>Blobs can be exposed publically over HTTP</a:t>
            </a:r>
            <a:endParaRPr lang="en-NZ" sz="1800" dirty="0" smtClean="0"/>
          </a:p>
          <a:p>
            <a:pPr>
              <a:lnSpc>
                <a:spcPct val="100000"/>
              </a:lnSpc>
              <a:spcAft>
                <a:spcPts val="1000"/>
              </a:spcAft>
              <a:tabLst>
                <a:tab pos="1828800" algn="l"/>
              </a:tabLst>
            </a:pPr>
            <a:r>
              <a:rPr lang="en-US" sz="2800" dirty="0" smtClean="0">
                <a:solidFill>
                  <a:srgbClr val="00B0F0">
                    <a:alpha val="99000"/>
                  </a:srgbClr>
                </a:solidFill>
                <a:sym typeface="Wingdings" pitchFamily="2" charset="2"/>
              </a:rPr>
              <a:t> </a:t>
            </a:r>
            <a:r>
              <a:rPr lang="en-US" sz="2800" dirty="0" smtClean="0">
                <a:solidFill>
                  <a:schemeClr val="bg1">
                    <a:alpha val="99000"/>
                  </a:schemeClr>
                </a:solidFill>
              </a:rPr>
              <a:t>Can secure blobs as well as grant temporary access tokens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40" y="2488355"/>
            <a:ext cx="3212327" cy="2909990"/>
          </a:xfrm>
          <a:prstGeom prst="rect">
            <a:avLst/>
          </a:prstGeom>
        </p:spPr>
      </p:pic>
    </p:spTree>
    <p:extLst>
      <p:ext uri="{BB962C8B-B14F-4D97-AF65-F5344CB8AC3E}">
        <p14:creationId xmlns:p14="http://schemas.microsoft.com/office/powerpoint/2010/main" val="271892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43974" y="3027384"/>
            <a:ext cx="9086812" cy="923330"/>
          </a:xfrm>
          <a:prstGeom prst="rect">
            <a:avLst/>
          </a:prstGeom>
        </p:spPr>
        <p:txBody>
          <a:bodyPr wrap="squar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Quick </a:t>
            </a:r>
            <a:r>
              <a:rPr lang="en-US" sz="54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FixIt</a:t>
            </a: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Demo</a:t>
            </a:r>
          </a:p>
        </p:txBody>
      </p:sp>
    </p:spTree>
    <p:extLst>
      <p:ext uri="{BB962C8B-B14F-4D97-AF65-F5344CB8AC3E}">
        <p14:creationId xmlns:p14="http://schemas.microsoft.com/office/powerpoint/2010/main" val="9901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1288" y="300493"/>
            <a:ext cx="9154156" cy="6413457"/>
          </a:xfrm>
          <a:prstGeom prst="rect">
            <a:avLst/>
          </a:prstGeom>
        </p:spPr>
      </p:pic>
      <p:sp>
        <p:nvSpPr>
          <p:cNvPr id="5" name="Rectangle 4"/>
          <p:cNvSpPr/>
          <p:nvPr/>
        </p:nvSpPr>
        <p:spPr bwMode="auto">
          <a:xfrm>
            <a:off x="8016656" y="137786"/>
            <a:ext cx="4050119" cy="4533605"/>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Programmatically setup/configure your blob containers at app startup time</a:t>
            </a:r>
          </a:p>
          <a:p>
            <a:pPr marL="342900" indent="-342900" defTabSz="1218346" fontAlgn="base">
              <a:spcBef>
                <a:spcPct val="0"/>
              </a:spcBef>
              <a:spcAft>
                <a:spcPct val="0"/>
              </a:spcAft>
              <a:buAutoNum type="arabicParenR"/>
            </a:pPr>
            <a:endParaRPr lang="en-US" sz="1800" dirty="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err="1" smtClean="0">
                <a:ln>
                  <a:solidFill>
                    <a:schemeClr val="tx1">
                      <a:alpha val="0"/>
                    </a:schemeClr>
                  </a:solidFill>
                </a:ln>
                <a:solidFill>
                  <a:schemeClr val="tx1"/>
                </a:solidFill>
                <a:latin typeface="+mj-lt"/>
              </a:rPr>
              <a:t>CloudBlobClient</a:t>
            </a:r>
            <a:r>
              <a:rPr lang="en-US" sz="1800" dirty="0" smtClean="0">
                <a:ln>
                  <a:solidFill>
                    <a:schemeClr val="tx1">
                      <a:alpha val="0"/>
                    </a:schemeClr>
                  </a:solidFill>
                </a:ln>
                <a:solidFill>
                  <a:schemeClr val="tx1"/>
                </a:solidFill>
                <a:latin typeface="+mj-lt"/>
              </a:rPr>
              <a:t> class enables you to reference “Containers” within a storage account</a:t>
            </a:r>
          </a:p>
          <a:p>
            <a:pPr marL="342900" indent="-342900" defTabSz="1218346" fontAlgn="base">
              <a:spcBef>
                <a:spcPct val="0"/>
              </a:spcBef>
              <a:spcAft>
                <a:spcPct val="0"/>
              </a:spcAft>
              <a:buAutoNum type="arabicParenR"/>
            </a:pPr>
            <a:endParaRPr lang="en-US" sz="1800" dirty="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Blob Storage Containers by default are private – you must explicitly make them public if you want users/browsers outside your app to be able to read the files over HTTP</a:t>
            </a:r>
          </a:p>
        </p:txBody>
      </p:sp>
      <p:sp>
        <p:nvSpPr>
          <p:cNvPr id="6" name="Rounded Rectangle 5"/>
          <p:cNvSpPr/>
          <p:nvPr/>
        </p:nvSpPr>
        <p:spPr bwMode="auto">
          <a:xfrm>
            <a:off x="1014608" y="1892205"/>
            <a:ext cx="6801634" cy="1289405"/>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1340285" y="3304382"/>
            <a:ext cx="6475958" cy="1568244"/>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7489421"/>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0522" y="168252"/>
            <a:ext cx="8650223" cy="6625489"/>
          </a:xfrm>
          <a:prstGeom prst="rect">
            <a:avLst/>
          </a:prstGeom>
        </p:spPr>
      </p:pic>
      <p:sp>
        <p:nvSpPr>
          <p:cNvPr id="6" name="Rectangle 5"/>
          <p:cNvSpPr/>
          <p:nvPr/>
        </p:nvSpPr>
        <p:spPr bwMode="auto">
          <a:xfrm>
            <a:off x="8041708" y="75157"/>
            <a:ext cx="4050119" cy="4308954"/>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First we reference the “images” container within our storage account</a:t>
            </a:r>
          </a:p>
          <a:p>
            <a:pPr marL="342900" indent="-342900" defTabSz="1218346" fontAlgn="base">
              <a:spcBef>
                <a:spcPct val="0"/>
              </a:spcBef>
              <a:spcAft>
                <a:spcPct val="0"/>
              </a:spcAft>
              <a:buAutoNum type="arabicParenR"/>
            </a:pPr>
            <a:endParaRPr lang="en-US" sz="1800" dirty="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Then we come up with a unique file name to store the image as </a:t>
            </a:r>
          </a:p>
          <a:p>
            <a:pPr marL="342900" indent="-342900" defTabSz="1218346" fontAlgn="base">
              <a:spcBef>
                <a:spcPct val="0"/>
              </a:spcBef>
              <a:spcAft>
                <a:spcPct val="0"/>
              </a:spcAft>
              <a:buAutoNum type="arabicParenR"/>
            </a:pPr>
            <a:endParaRPr lang="en-US" sz="1800" dirty="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Then we persist the photo into the blob container and set the appropriate content-type</a:t>
            </a:r>
          </a:p>
          <a:p>
            <a:pPr marL="342900" indent="-342900" defTabSz="1218346" fontAlgn="base">
              <a:spcBef>
                <a:spcPct val="0"/>
              </a:spcBef>
              <a:spcAft>
                <a:spcPct val="0"/>
              </a:spcAft>
              <a:buAutoNum type="arabicParenR"/>
            </a:pPr>
            <a:endParaRPr lang="en-US" sz="1800" dirty="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Then retrieve a fully qualified URL to it that browsers can directly access (without having to pull it via our web server)</a:t>
            </a:r>
          </a:p>
        </p:txBody>
      </p:sp>
      <p:sp>
        <p:nvSpPr>
          <p:cNvPr id="7" name="Rounded Rectangle 6"/>
          <p:cNvSpPr/>
          <p:nvPr/>
        </p:nvSpPr>
        <p:spPr bwMode="auto">
          <a:xfrm>
            <a:off x="776613" y="2693871"/>
            <a:ext cx="5774499" cy="850995"/>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776613" y="3620023"/>
            <a:ext cx="6400801" cy="789139"/>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ounded Rectangle 8"/>
          <p:cNvSpPr/>
          <p:nvPr/>
        </p:nvSpPr>
        <p:spPr bwMode="auto">
          <a:xfrm>
            <a:off x="776613" y="4496846"/>
            <a:ext cx="8004132" cy="488513"/>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9029160" y="4609578"/>
            <a:ext cx="3062667" cy="1229639"/>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5) .NET 4.5 </a:t>
            </a:r>
            <a:r>
              <a:rPr lang="en-US" sz="1800" dirty="0" err="1" smtClean="0">
                <a:ln>
                  <a:solidFill>
                    <a:schemeClr val="tx1">
                      <a:alpha val="0"/>
                    </a:schemeClr>
                  </a:solidFill>
                </a:ln>
                <a:solidFill>
                  <a:schemeClr val="tx1"/>
                </a:solidFill>
                <a:latin typeface="+mj-lt"/>
              </a:rPr>
              <a:t>async</a:t>
            </a:r>
            <a:r>
              <a:rPr lang="en-US" sz="1800" dirty="0" smtClean="0">
                <a:ln>
                  <a:solidFill>
                    <a:schemeClr val="tx1">
                      <a:alpha val="0"/>
                    </a:schemeClr>
                  </a:solidFill>
                </a:ln>
                <a:solidFill>
                  <a:schemeClr val="tx1"/>
                </a:solidFill>
                <a:latin typeface="+mj-lt"/>
              </a:rPr>
              <a:t> language support coming in Storage Client 2.1 library later this month</a:t>
            </a:r>
          </a:p>
        </p:txBody>
      </p:sp>
    </p:spTree>
    <p:extLst>
      <p:ext uri="{BB962C8B-B14F-4D97-AF65-F5344CB8AC3E}">
        <p14:creationId xmlns:p14="http://schemas.microsoft.com/office/powerpoint/2010/main" val="3689459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89434" y="2764807"/>
            <a:ext cx="9477776" cy="1446550"/>
          </a:xfrm>
          <a:prstGeom prst="rect">
            <a:avLst/>
          </a:prstGeom>
        </p:spPr>
        <p:txBody>
          <a:bodyPr wrap="square">
            <a:spAutoFit/>
          </a:bodyPr>
          <a:lstStyle/>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Implementing Vertical Partitioning </a:t>
            </a:r>
          </a:p>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Blob Storage</a:t>
            </a:r>
          </a:p>
        </p:txBody>
      </p:sp>
    </p:spTree>
    <p:extLst>
      <p:ext uri="{BB962C8B-B14F-4D97-AF65-F5344CB8AC3E}">
        <p14:creationId xmlns:p14="http://schemas.microsoft.com/office/powerpoint/2010/main" val="32263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9: Design to Survive Failures</a:t>
            </a:r>
            <a:endParaRPr lang="en-US" sz="5400" dirty="0"/>
          </a:p>
        </p:txBody>
      </p:sp>
    </p:spTree>
    <p:extLst>
      <p:ext uri="{BB962C8B-B14F-4D97-AF65-F5344CB8AC3E}">
        <p14:creationId xmlns:p14="http://schemas.microsoft.com/office/powerpoint/2010/main" val="3784730065"/>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57" y="2937"/>
          <a:ext cx="1555" cy="1555"/>
        </p:xfrm>
        <a:graphic>
          <a:graphicData uri="http://schemas.openxmlformats.org/presentationml/2006/ole">
            <mc:AlternateContent xmlns:mc="http://schemas.openxmlformats.org/markup-compatibility/2006">
              <mc:Choice xmlns:v="urn:schemas-microsoft-com:vml" Requires="v">
                <p:oleObj spid="_x0000_s13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57" y="2937"/>
                        <a:ext cx="1555" cy="1555"/>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smtClean="0"/>
              <a:t>Design to survive failures</a:t>
            </a:r>
            <a:endParaRPr lang="en-US" dirty="0"/>
          </a:p>
        </p:txBody>
      </p:sp>
      <p:sp>
        <p:nvSpPr>
          <p:cNvPr id="4" name="Text Placeholder 3"/>
          <p:cNvSpPr>
            <a:spLocks noGrp="1"/>
          </p:cNvSpPr>
          <p:nvPr>
            <p:ph type="body" sz="quarter" idx="10"/>
          </p:nvPr>
        </p:nvSpPr>
        <p:spPr>
          <a:xfrm>
            <a:off x="538337" y="1585863"/>
            <a:ext cx="11650488" cy="4311693"/>
          </a:xfrm>
        </p:spPr>
        <p:txBody>
          <a:bodyPr/>
          <a:lstStyle/>
          <a:p>
            <a:r>
              <a:rPr lang="en-US" sz="3724" dirty="0">
                <a:solidFill>
                  <a:schemeClr val="bg1"/>
                </a:solidFill>
              </a:rPr>
              <a:t>Given enough time and pressure, everything </a:t>
            </a:r>
            <a:r>
              <a:rPr lang="en-US" sz="3724" dirty="0" smtClean="0">
                <a:solidFill>
                  <a:schemeClr val="bg1"/>
                </a:solidFill>
              </a:rPr>
              <a:t>fails</a:t>
            </a:r>
          </a:p>
          <a:p>
            <a:endParaRPr lang="en-US" sz="2000" dirty="0">
              <a:solidFill>
                <a:schemeClr val="bg1"/>
              </a:solidFill>
            </a:endParaRPr>
          </a:p>
          <a:p>
            <a:r>
              <a:rPr lang="en-US" sz="3724" dirty="0">
                <a:solidFill>
                  <a:schemeClr val="bg1"/>
                </a:solidFill>
              </a:rPr>
              <a:t>How will your application behave?</a:t>
            </a:r>
          </a:p>
          <a:p>
            <a:pPr marL="457200" lvl="1" indent="-457200">
              <a:buFont typeface="Arial" panose="020B0604020202020204" pitchFamily="34" charset="0"/>
              <a:buChar char="•"/>
            </a:pPr>
            <a:r>
              <a:rPr lang="en-US" sz="2744" dirty="0"/>
              <a:t>Gracefully handle failure modes, continue to deliver value</a:t>
            </a:r>
          </a:p>
          <a:p>
            <a:pPr marL="457200" indent="-457200">
              <a:buFont typeface="Arial" panose="020B0604020202020204" pitchFamily="34" charset="0"/>
              <a:buChar char="•"/>
            </a:pPr>
            <a:r>
              <a:rPr lang="en-US" sz="2744" dirty="0" smtClean="0">
                <a:solidFill>
                  <a:schemeClr val="bg1"/>
                </a:solidFill>
              </a:rPr>
              <a:t>Or not </a:t>
            </a:r>
            <a:r>
              <a:rPr lang="en-US" sz="2744" dirty="0">
                <a:solidFill>
                  <a:schemeClr val="bg1"/>
                </a:solidFill>
              </a:rPr>
              <a:t>so </a:t>
            </a:r>
            <a:r>
              <a:rPr lang="en-US" sz="2744" dirty="0" smtClean="0">
                <a:solidFill>
                  <a:schemeClr val="bg1"/>
                </a:solidFill>
              </a:rPr>
              <a:t>gracefully…</a:t>
            </a:r>
          </a:p>
          <a:p>
            <a:endParaRPr lang="en-US" sz="2000" dirty="0">
              <a:solidFill>
                <a:schemeClr val="bg1"/>
              </a:solidFill>
            </a:endParaRPr>
          </a:p>
          <a:p>
            <a:r>
              <a:rPr lang="en-US" sz="3724" dirty="0" smtClean="0">
                <a:solidFill>
                  <a:schemeClr val="bg1"/>
                </a:solidFill>
              </a:rPr>
              <a:t>Types of failures:</a:t>
            </a:r>
            <a:endParaRPr lang="en-US" sz="3724" dirty="0">
              <a:solidFill>
                <a:schemeClr val="bg1"/>
              </a:solidFill>
            </a:endParaRPr>
          </a:p>
          <a:p>
            <a:pPr marL="514350" indent="-514350">
              <a:buFont typeface="Arial" panose="020B0604020202020204" pitchFamily="34" charset="0"/>
              <a:buChar char="•"/>
            </a:pPr>
            <a:r>
              <a:rPr lang="en-US" sz="2744" dirty="0" smtClean="0">
                <a:solidFill>
                  <a:schemeClr val="bg1"/>
                </a:solidFill>
              </a:rPr>
              <a:t>Transient - </a:t>
            </a:r>
            <a:r>
              <a:rPr lang="en-US" sz="2744" dirty="0">
                <a:solidFill>
                  <a:schemeClr val="bg1"/>
                </a:solidFill>
              </a:rPr>
              <a:t>Temporary service interruptions, self-healing</a:t>
            </a:r>
          </a:p>
          <a:p>
            <a:pPr marL="514350" indent="-514350">
              <a:buFont typeface="Arial" panose="020B0604020202020204" pitchFamily="34" charset="0"/>
              <a:buChar char="•"/>
            </a:pPr>
            <a:r>
              <a:rPr lang="en-US" sz="2744" dirty="0" smtClean="0">
                <a:solidFill>
                  <a:schemeClr val="bg1"/>
                </a:solidFill>
              </a:rPr>
              <a:t>Enduring - </a:t>
            </a:r>
            <a:r>
              <a:rPr lang="en-US" sz="2744" dirty="0">
                <a:solidFill>
                  <a:schemeClr val="bg1"/>
                </a:solidFill>
              </a:rPr>
              <a:t>Require </a:t>
            </a:r>
            <a:r>
              <a:rPr lang="en-US" sz="2744" dirty="0" smtClean="0">
                <a:solidFill>
                  <a:schemeClr val="bg1"/>
                </a:solidFill>
              </a:rPr>
              <a:t>intervention</a:t>
            </a:r>
            <a:r>
              <a:rPr lang="en-US" sz="2744" dirty="0">
                <a:solidFill>
                  <a:schemeClr val="bg1"/>
                </a:solidFill>
              </a:rPr>
              <a:t>.</a:t>
            </a:r>
          </a:p>
        </p:txBody>
      </p:sp>
    </p:spTree>
    <p:extLst>
      <p:ext uri="{BB962C8B-B14F-4D97-AF65-F5344CB8AC3E}">
        <p14:creationId xmlns:p14="http://schemas.microsoft.com/office/powerpoint/2010/main" val="3763551053"/>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Group 11"/>
          <p:cNvGrpSpPr/>
          <p:nvPr/>
        </p:nvGrpSpPr>
        <p:grpSpPr>
          <a:xfrm>
            <a:off x="588269" y="1596790"/>
            <a:ext cx="10928808" cy="4640238"/>
            <a:chOff x="588269" y="1596790"/>
            <a:chExt cx="10928808" cy="4640238"/>
          </a:xfrm>
        </p:grpSpPr>
        <p:sp>
          <p:nvSpPr>
            <p:cNvPr id="10" name="Rectangle 9"/>
            <p:cNvSpPr/>
            <p:nvPr/>
          </p:nvSpPr>
          <p:spPr bwMode="auto">
            <a:xfrm>
              <a:off x="5851560" y="1596790"/>
              <a:ext cx="5665517" cy="1526583"/>
            </a:xfrm>
            <a:prstGeom prst="rect">
              <a:avLst/>
            </a:prstGeom>
            <a:solidFill>
              <a:schemeClr val="accent5"/>
            </a:solidFill>
            <a:ln>
              <a:noFill/>
              <a:headEnd type="none" w="med" len="med"/>
              <a:tailEnd type="none" w="med" len="med"/>
            </a:ln>
            <a:effectLst/>
            <a:scene3d>
              <a:camera prst="orthographicFront">
                <a:rot lat="0" lon="0" rev="0"/>
              </a:camera>
              <a:lightRig rig="twoPt" dir="tl"/>
            </a:scene3d>
            <a:sp3d prstMaterial="flat"/>
          </p:spPr>
          <p:style>
            <a:lnRef idx="0">
              <a:schemeClr val="accent6"/>
            </a:lnRef>
            <a:fillRef idx="3">
              <a:schemeClr val="accent6"/>
            </a:fillRef>
            <a:effectRef idx="3">
              <a:schemeClr val="accent6"/>
            </a:effectRef>
            <a:fontRef idx="minor">
              <a:schemeClr val="lt1"/>
            </a:fontRef>
          </p:style>
          <p:txBody>
            <a:bodyPr lIns="179238" tIns="143391" rIns="179238" bIns="143391" rtlCol="0" anchor="ctr" anchorCtr="0"/>
            <a:lstStyle/>
            <a:p>
              <a:pPr defTabSz="913851">
                <a:spcBef>
                  <a:spcPts val="1176"/>
                </a:spcBef>
              </a:pPr>
              <a:r>
                <a:rPr lang="en-US" sz="3136" dirty="0">
                  <a:solidFill>
                    <a:schemeClr val="tx1"/>
                  </a:solidFill>
                  <a:latin typeface="+mj-lt"/>
                  <a:ea typeface="Segoe UI" pitchFamily="34" charset="0"/>
                  <a:cs typeface="Segoe UI" pitchFamily="34" charset="0"/>
                </a:rPr>
                <a:t>Regions may become unavailable</a:t>
              </a:r>
            </a:p>
            <a:p>
              <a:pPr defTabSz="913851">
                <a:spcBef>
                  <a:spcPts val="196"/>
                </a:spcBef>
                <a:spcAft>
                  <a:spcPts val="392"/>
                </a:spcAft>
              </a:pPr>
              <a:r>
                <a:rPr lang="en-US" sz="1960" dirty="0">
                  <a:solidFill>
                    <a:schemeClr val="tx1"/>
                  </a:solidFill>
                  <a:ea typeface="Segoe UI" pitchFamily="34" charset="0"/>
                  <a:cs typeface="Segoe UI" pitchFamily="34" charset="0"/>
                </a:rPr>
                <a:t>Connectivity Issues, acts of nature</a:t>
              </a:r>
            </a:p>
          </p:txBody>
        </p:sp>
        <p:sp>
          <p:nvSpPr>
            <p:cNvPr id="5" name="Rectangle 4"/>
            <p:cNvSpPr/>
            <p:nvPr/>
          </p:nvSpPr>
          <p:spPr bwMode="auto">
            <a:xfrm>
              <a:off x="588269" y="1596790"/>
              <a:ext cx="5036015" cy="4640238"/>
            </a:xfrm>
            <a:prstGeom prst="rect">
              <a:avLst/>
            </a:prstGeom>
            <a:solidFill>
              <a:schemeClr val="accent5"/>
            </a:solidFill>
            <a:ln>
              <a:noFill/>
              <a:headEnd type="none" w="med" len="med"/>
              <a:tailEnd type="none" w="med" len="med"/>
            </a:ln>
            <a:effectLst/>
            <a:scene3d>
              <a:camera prst="orthographicFront">
                <a:rot lat="0" lon="0" rev="0"/>
              </a:camera>
              <a:lightRig rig="twoPt" dir="tl"/>
            </a:scene3d>
            <a:sp3d prstMaterial="flat"/>
          </p:spPr>
          <p:style>
            <a:lnRef idx="0">
              <a:schemeClr val="accent2"/>
            </a:lnRef>
            <a:fillRef idx="3">
              <a:schemeClr val="accent2"/>
            </a:fillRef>
            <a:effectRef idx="3">
              <a:schemeClr val="accent2"/>
            </a:effectRef>
            <a:fontRef idx="minor">
              <a:schemeClr val="lt1"/>
            </a:fontRef>
          </p:style>
          <p:txBody>
            <a:bodyPr lIns="179238" tIns="143391" rIns="179238" bIns="143391" rtlCol="0" anchor="t" anchorCtr="0"/>
            <a:lstStyle/>
            <a:p>
              <a:pPr defTabSz="913851"/>
              <a:r>
                <a:rPr lang="en-GB" sz="3136" dirty="0">
                  <a:solidFill>
                    <a:schemeClr val="tx1"/>
                  </a:solidFill>
                  <a:latin typeface="+mj-lt"/>
                  <a:ea typeface="Segoe UI" pitchFamily="34" charset="0"/>
                  <a:cs typeface="Segoe UI" pitchFamily="34" charset="0"/>
                </a:rPr>
                <a:t>Region</a:t>
              </a:r>
              <a:endParaRPr lang="en-US" sz="3136" dirty="0">
                <a:solidFill>
                  <a:schemeClr val="tx1"/>
                </a:solidFill>
                <a:latin typeface="+mj-lt"/>
                <a:ea typeface="Segoe UI" pitchFamily="34" charset="0"/>
                <a:cs typeface="Segoe UI" pitchFamily="34" charset="0"/>
              </a:endParaRPr>
            </a:p>
          </p:txBody>
        </p:sp>
      </p:grpSp>
      <p:grpSp>
        <p:nvGrpSpPr>
          <p:cNvPr id="11" name="Group 10"/>
          <p:cNvGrpSpPr/>
          <p:nvPr/>
        </p:nvGrpSpPr>
        <p:grpSpPr>
          <a:xfrm>
            <a:off x="1847272" y="3120493"/>
            <a:ext cx="9669805" cy="3113654"/>
            <a:chOff x="1847273" y="3123374"/>
            <a:chExt cx="9669805" cy="3113654"/>
          </a:xfrm>
        </p:grpSpPr>
        <p:sp>
          <p:nvSpPr>
            <p:cNvPr id="6" name="Rectangle 5"/>
            <p:cNvSpPr/>
            <p:nvPr/>
          </p:nvSpPr>
          <p:spPr bwMode="auto">
            <a:xfrm>
              <a:off x="1847273" y="3123374"/>
              <a:ext cx="3777011" cy="3113654"/>
            </a:xfrm>
            <a:prstGeom prst="rect">
              <a:avLst/>
            </a:prstGeom>
            <a:solidFill>
              <a:srgbClr val="FFFF00"/>
            </a:solidFill>
            <a:ln>
              <a:noFill/>
              <a:headEnd type="none" w="med" len="med"/>
              <a:tailEnd type="none" w="med" len="med"/>
            </a:ln>
            <a:effectLst/>
            <a:scene3d>
              <a:camera prst="orthographicFront">
                <a:rot lat="0" lon="0" rev="0"/>
              </a:camera>
              <a:lightRig rig="twoPt" dir="tl"/>
            </a:scene3d>
            <a:sp3d prstMaterial="flat"/>
          </p:spPr>
          <p:style>
            <a:lnRef idx="0">
              <a:schemeClr val="accent5"/>
            </a:lnRef>
            <a:fillRef idx="3">
              <a:schemeClr val="accent5"/>
            </a:fillRef>
            <a:effectRef idx="3">
              <a:schemeClr val="accent5"/>
            </a:effectRef>
            <a:fontRef idx="minor">
              <a:schemeClr val="lt1"/>
            </a:fontRef>
          </p:style>
          <p:txBody>
            <a:bodyPr lIns="179238" tIns="143391" rIns="179238" bIns="143391" rtlCol="0" anchor="t" anchorCtr="0"/>
            <a:lstStyle/>
            <a:p>
              <a:pPr defTabSz="913851"/>
              <a:r>
                <a:rPr lang="en-GB" sz="3136" dirty="0">
                  <a:solidFill>
                    <a:schemeClr val="tx1"/>
                  </a:solidFill>
                  <a:latin typeface="+mj-lt"/>
                  <a:ea typeface="Segoe UI" pitchFamily="34" charset="0"/>
                  <a:cs typeface="Segoe UI" pitchFamily="34" charset="0"/>
                </a:rPr>
                <a:t>Service</a:t>
              </a:r>
              <a:endParaRPr lang="en-US" sz="3136" dirty="0">
                <a:solidFill>
                  <a:schemeClr val="tx1"/>
                </a:solidFill>
                <a:latin typeface="+mj-lt"/>
                <a:ea typeface="Segoe UI" pitchFamily="34" charset="0"/>
                <a:cs typeface="Segoe UI" pitchFamily="34" charset="0"/>
              </a:endParaRPr>
            </a:p>
          </p:txBody>
        </p:sp>
        <p:sp>
          <p:nvSpPr>
            <p:cNvPr id="9" name="Rectangle 8"/>
            <p:cNvSpPr/>
            <p:nvPr/>
          </p:nvSpPr>
          <p:spPr bwMode="auto">
            <a:xfrm>
              <a:off x="5851560" y="3150738"/>
              <a:ext cx="5665518" cy="1529464"/>
            </a:xfrm>
            <a:prstGeom prst="rect">
              <a:avLst/>
            </a:prstGeom>
            <a:solidFill>
              <a:srgbClr val="FFFF00"/>
            </a:solidFill>
            <a:ln>
              <a:noFill/>
              <a:headEnd type="none" w="med" len="med"/>
              <a:tailEnd type="none" w="med" len="med"/>
            </a:ln>
            <a:effectLst/>
            <a:scene3d>
              <a:camera prst="orthographicFront">
                <a:rot lat="0" lon="0" rev="0"/>
              </a:camera>
              <a:lightRig rig="twoPt" dir="tl"/>
            </a:scene3d>
            <a:sp3d prstMaterial="flat"/>
          </p:spPr>
          <p:style>
            <a:lnRef idx="0">
              <a:schemeClr val="accent6"/>
            </a:lnRef>
            <a:fillRef idx="3">
              <a:schemeClr val="accent6"/>
            </a:fillRef>
            <a:effectRef idx="3">
              <a:schemeClr val="accent6"/>
            </a:effectRef>
            <a:fontRef idx="minor">
              <a:schemeClr val="lt1"/>
            </a:fontRef>
          </p:style>
          <p:txBody>
            <a:bodyPr lIns="179238" tIns="143391" rIns="179238" bIns="143391" rtlCol="0" anchor="ctr" anchorCtr="0"/>
            <a:lstStyle/>
            <a:p>
              <a:pPr defTabSz="913851">
                <a:spcBef>
                  <a:spcPts val="1176"/>
                </a:spcBef>
              </a:pPr>
              <a:r>
                <a:rPr lang="en-US" sz="3136" dirty="0">
                  <a:solidFill>
                    <a:schemeClr val="tx1"/>
                  </a:solidFill>
                  <a:latin typeface="+mj-lt"/>
                  <a:ea typeface="Segoe UI" pitchFamily="34" charset="0"/>
                  <a:cs typeface="Segoe UI" pitchFamily="34" charset="0"/>
                </a:rPr>
                <a:t>Entire Services May Fail</a:t>
              </a:r>
            </a:p>
            <a:p>
              <a:pPr defTabSz="913851">
                <a:spcBef>
                  <a:spcPts val="196"/>
                </a:spcBef>
                <a:spcAft>
                  <a:spcPts val="392"/>
                </a:spcAft>
              </a:pPr>
              <a:r>
                <a:rPr lang="en-US" sz="1960" dirty="0">
                  <a:solidFill>
                    <a:schemeClr val="tx1"/>
                  </a:solidFill>
                  <a:ea typeface="Segoe UI" pitchFamily="34" charset="0"/>
                  <a:cs typeface="Segoe UI" pitchFamily="34" charset="0"/>
                </a:rPr>
                <a:t>Service dependencies (internal and external)</a:t>
              </a:r>
            </a:p>
          </p:txBody>
        </p:sp>
      </p:grpSp>
      <p:graphicFrame>
        <p:nvGraphicFramePr>
          <p:cNvPr id="2" name="Object 1" hidden="1"/>
          <p:cNvGraphicFramePr>
            <a:graphicFrameLocks noChangeAspect="1"/>
          </p:cNvGraphicFramePr>
          <p:nvPr>
            <p:custDataLst>
              <p:tags r:id="rId2"/>
            </p:custDataLst>
            <p:extLst/>
          </p:nvPr>
        </p:nvGraphicFramePr>
        <p:xfrm>
          <a:off x="1557" y="2937"/>
          <a:ext cx="1555" cy="1555"/>
        </p:xfrm>
        <a:graphic>
          <a:graphicData uri="http://schemas.openxmlformats.org/presentationml/2006/ole">
            <mc:AlternateContent xmlns:mc="http://schemas.openxmlformats.org/markup-compatibility/2006">
              <mc:Choice xmlns:v="urn:schemas-microsoft-com:vml" Requires="v">
                <p:oleObj spid="_x0000_s23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57" y="2937"/>
                        <a:ext cx="1555" cy="1555"/>
                      </a:xfrm>
                      <a:prstGeom prst="rect">
                        <a:avLst/>
                      </a:prstGeom>
                    </p:spPr>
                  </p:pic>
                </p:oleObj>
              </mc:Fallback>
            </mc:AlternateContent>
          </a:graphicData>
        </a:graphic>
      </p:graphicFrame>
      <p:sp>
        <p:nvSpPr>
          <p:cNvPr id="4" name="Title 3"/>
          <p:cNvSpPr>
            <a:spLocks noGrp="1"/>
          </p:cNvSpPr>
          <p:nvPr>
            <p:ph type="title"/>
          </p:nvPr>
        </p:nvSpPr>
        <p:spPr>
          <a:xfrm>
            <a:off x="514617" y="485339"/>
            <a:ext cx="11149013" cy="747897"/>
          </a:xfrm>
        </p:spPr>
        <p:txBody>
          <a:bodyPr/>
          <a:lstStyle/>
          <a:p>
            <a:r>
              <a:rPr lang="en-US" dirty="0" smtClean="0"/>
              <a:t>Failure scope</a:t>
            </a:r>
            <a:endParaRPr lang="en-US" dirty="0"/>
          </a:p>
        </p:txBody>
      </p:sp>
      <p:grpSp>
        <p:nvGrpSpPr>
          <p:cNvPr id="13" name="Group 12"/>
          <p:cNvGrpSpPr/>
          <p:nvPr/>
        </p:nvGrpSpPr>
        <p:grpSpPr>
          <a:xfrm>
            <a:off x="3106277" y="4707564"/>
            <a:ext cx="8410801" cy="1529464"/>
            <a:chOff x="3106277" y="4707564"/>
            <a:chExt cx="8410801" cy="1529464"/>
          </a:xfrm>
        </p:grpSpPr>
        <p:sp>
          <p:nvSpPr>
            <p:cNvPr id="7" name="Rectangle 6"/>
            <p:cNvSpPr/>
            <p:nvPr/>
          </p:nvSpPr>
          <p:spPr bwMode="auto">
            <a:xfrm>
              <a:off x="3106277" y="4707564"/>
              <a:ext cx="2518008" cy="1529464"/>
            </a:xfrm>
            <a:prstGeom prst="rect">
              <a:avLst/>
            </a:prstGeom>
            <a:solidFill>
              <a:schemeClr val="accent1"/>
            </a:solidFill>
            <a:ln>
              <a:noFill/>
              <a:headEnd type="none" w="med" len="med"/>
              <a:tailEnd type="none" w="med" len="med"/>
            </a:ln>
            <a:effectLst/>
            <a:scene3d>
              <a:camera prst="orthographicFront">
                <a:rot lat="0" lon="0" rev="0"/>
              </a:camera>
              <a:lightRig rig="twoPt" dir="tl"/>
            </a:scene3d>
            <a:sp3d prstMaterial="flat"/>
          </p:spPr>
          <p:style>
            <a:lnRef idx="0">
              <a:schemeClr val="accent6"/>
            </a:lnRef>
            <a:fillRef idx="3">
              <a:schemeClr val="accent6"/>
            </a:fillRef>
            <a:effectRef idx="3">
              <a:schemeClr val="accent6"/>
            </a:effectRef>
            <a:fontRef idx="minor">
              <a:schemeClr val="lt1"/>
            </a:fontRef>
          </p:style>
          <p:txBody>
            <a:bodyPr lIns="179238" tIns="143391" rIns="179238" bIns="143391" rtlCol="0" anchor="t" anchorCtr="0"/>
            <a:lstStyle/>
            <a:p>
              <a:pPr defTabSz="913851"/>
              <a:r>
                <a:rPr lang="en-GB" sz="3136" dirty="0" smtClean="0">
                  <a:solidFill>
                    <a:schemeClr val="tx1"/>
                  </a:solidFill>
                  <a:latin typeface="+mj-lt"/>
                  <a:ea typeface="Segoe UI" pitchFamily="34" charset="0"/>
                  <a:cs typeface="Segoe UI" pitchFamily="34" charset="0"/>
                </a:rPr>
                <a:t>Machines</a:t>
              </a:r>
              <a:endParaRPr lang="en-US" sz="3136" dirty="0">
                <a:solidFill>
                  <a:schemeClr val="tx1"/>
                </a:solidFill>
                <a:latin typeface="+mj-lt"/>
                <a:ea typeface="Segoe UI" pitchFamily="34" charset="0"/>
                <a:cs typeface="Segoe UI" pitchFamily="34" charset="0"/>
              </a:endParaRPr>
            </a:p>
          </p:txBody>
        </p:sp>
        <p:sp>
          <p:nvSpPr>
            <p:cNvPr id="8" name="Rectangle 7"/>
            <p:cNvSpPr/>
            <p:nvPr/>
          </p:nvSpPr>
          <p:spPr bwMode="auto">
            <a:xfrm>
              <a:off x="5851560" y="4707564"/>
              <a:ext cx="5665518" cy="1529464"/>
            </a:xfrm>
            <a:prstGeom prst="rect">
              <a:avLst/>
            </a:prstGeom>
            <a:solidFill>
              <a:schemeClr val="accent1"/>
            </a:solidFill>
            <a:ln>
              <a:noFill/>
              <a:headEnd type="none" w="med" len="med"/>
              <a:tailEnd type="none" w="med" len="med"/>
            </a:ln>
            <a:effectLst/>
            <a:scene3d>
              <a:camera prst="orthographicFront">
                <a:rot lat="0" lon="0" rev="0"/>
              </a:camera>
              <a:lightRig rig="twoPt" dir="tl"/>
            </a:scene3d>
            <a:sp3d prstMaterial="flat"/>
          </p:spPr>
          <p:style>
            <a:lnRef idx="0">
              <a:schemeClr val="accent6"/>
            </a:lnRef>
            <a:fillRef idx="3">
              <a:schemeClr val="accent6"/>
            </a:fillRef>
            <a:effectRef idx="3">
              <a:schemeClr val="accent6"/>
            </a:effectRef>
            <a:fontRef idx="minor">
              <a:schemeClr val="lt1"/>
            </a:fontRef>
          </p:style>
          <p:txBody>
            <a:bodyPr lIns="179238" tIns="143391" rIns="179238" bIns="143391" rtlCol="0" anchor="ctr" anchorCtr="0"/>
            <a:lstStyle/>
            <a:p>
              <a:pPr defTabSz="913851">
                <a:spcBef>
                  <a:spcPts val="1176"/>
                </a:spcBef>
              </a:pPr>
              <a:r>
                <a:rPr lang="en-US" sz="3136" dirty="0">
                  <a:solidFill>
                    <a:schemeClr val="tx1"/>
                  </a:solidFill>
                  <a:latin typeface="+mj-lt"/>
                  <a:ea typeface="Segoe UI" pitchFamily="34" charset="0"/>
                  <a:cs typeface="Segoe UI" pitchFamily="34" charset="0"/>
                </a:rPr>
                <a:t>Individual </a:t>
              </a:r>
              <a:r>
                <a:rPr lang="en-US" sz="3136" dirty="0" smtClean="0">
                  <a:solidFill>
                    <a:schemeClr val="tx1"/>
                  </a:solidFill>
                  <a:latin typeface="+mj-lt"/>
                  <a:ea typeface="Segoe UI" pitchFamily="34" charset="0"/>
                  <a:cs typeface="Segoe UI" pitchFamily="34" charset="0"/>
                </a:rPr>
                <a:t>Machines May </a:t>
              </a:r>
              <a:r>
                <a:rPr lang="en-US" sz="3136" dirty="0">
                  <a:solidFill>
                    <a:schemeClr val="tx1"/>
                  </a:solidFill>
                  <a:latin typeface="+mj-lt"/>
                  <a:ea typeface="Segoe UI" pitchFamily="34" charset="0"/>
                  <a:cs typeface="Segoe UI" pitchFamily="34" charset="0"/>
                </a:rPr>
                <a:t>Fail</a:t>
              </a:r>
            </a:p>
            <a:p>
              <a:pPr defTabSz="913851">
                <a:spcBef>
                  <a:spcPts val="196"/>
                </a:spcBef>
                <a:spcAft>
                  <a:spcPts val="392"/>
                </a:spcAft>
              </a:pPr>
              <a:r>
                <a:rPr lang="en-US" sz="1960" dirty="0">
                  <a:solidFill>
                    <a:schemeClr val="tx1"/>
                  </a:solidFill>
                  <a:ea typeface="Segoe UI" pitchFamily="34" charset="0"/>
                  <a:cs typeface="Segoe UI" pitchFamily="34" charset="0"/>
                </a:rPr>
                <a:t>Connectivity Issues (transient failures), hardware failures, configuration and code errors </a:t>
              </a:r>
            </a:p>
          </p:txBody>
        </p:sp>
      </p:grpSp>
    </p:spTree>
    <p:extLst>
      <p:ext uri="{BB962C8B-B14F-4D97-AF65-F5344CB8AC3E}">
        <p14:creationId xmlns:p14="http://schemas.microsoft.com/office/powerpoint/2010/main" val="845093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the 9’s mean in an SLA?</a:t>
            </a:r>
            <a:endParaRPr lang="en-US" dirty="0"/>
          </a:p>
        </p:txBody>
      </p:sp>
      <p:pic>
        <p:nvPicPr>
          <p:cNvPr id="4" name="table"/>
          <p:cNvPicPr>
            <a:picLocks noChangeAspect="1"/>
          </p:cNvPicPr>
          <p:nvPr/>
        </p:nvPicPr>
        <p:blipFill>
          <a:blip r:embed="rId3"/>
          <a:stretch>
            <a:fillRect/>
          </a:stretch>
        </p:blipFill>
        <p:spPr>
          <a:xfrm>
            <a:off x="620799" y="1534473"/>
            <a:ext cx="10945672" cy="2419717"/>
          </a:xfrm>
          <a:prstGeom prst="rect">
            <a:avLst/>
          </a:prstGeom>
        </p:spPr>
      </p:pic>
      <p:sp>
        <p:nvSpPr>
          <p:cNvPr id="5" name="Text Placeholder 4"/>
          <p:cNvSpPr txBox="1">
            <a:spLocks/>
          </p:cNvSpPr>
          <p:nvPr/>
        </p:nvSpPr>
        <p:spPr>
          <a:xfrm>
            <a:off x="485195" y="4102931"/>
            <a:ext cx="10945670" cy="2238155"/>
          </a:xfrm>
          <a:prstGeom prst="rect">
            <a:avLst/>
          </a:prstGeom>
          <a:noFill/>
        </p:spPr>
        <p:txBody>
          <a:bodyPr lIns="179238" tIns="89619" rIns="179238" bIns="89619" anchor="t">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528" spc="-69" dirty="0" smtClean="0">
                <a:ln>
                  <a:solidFill>
                    <a:srgbClr val="FFFFFF">
                      <a:alpha val="0"/>
                    </a:srgbClr>
                  </a:solidFill>
                </a:ln>
                <a:solidFill>
                  <a:srgbClr val="FFFFFF"/>
                </a:solidFill>
                <a:latin typeface="Segoe UI Light"/>
              </a:rPr>
              <a:t>Windows </a:t>
            </a:r>
            <a:r>
              <a:rPr lang="en-US" sz="3528" spc="-69" dirty="0">
                <a:ln>
                  <a:solidFill>
                    <a:srgbClr val="FFFFFF">
                      <a:alpha val="0"/>
                    </a:srgbClr>
                  </a:solidFill>
                </a:ln>
                <a:solidFill>
                  <a:srgbClr val="FFFFFF"/>
                </a:solidFill>
                <a:latin typeface="Segoe UI Light"/>
              </a:rPr>
              <a:t>Azure Platform SLAs:</a:t>
            </a:r>
          </a:p>
          <a:p>
            <a:pPr marL="0" lvl="1">
              <a:spcBef>
                <a:spcPts val="588"/>
              </a:spcBef>
            </a:pPr>
            <a:r>
              <a:rPr lang="en-US" sz="1960" spc="-69" dirty="0" err="1" smtClean="0">
                <a:ln>
                  <a:solidFill>
                    <a:srgbClr val="FFFFFF">
                      <a:alpha val="0"/>
                    </a:srgbClr>
                  </a:solidFill>
                </a:ln>
                <a:solidFill>
                  <a:srgbClr val="FFFFFF"/>
                </a:solidFill>
              </a:rPr>
              <a:t>IaaS</a:t>
            </a:r>
            <a:r>
              <a:rPr lang="en-US" sz="1960" spc="-69" dirty="0" smtClean="0">
                <a:ln>
                  <a:solidFill>
                    <a:srgbClr val="FFFFFF">
                      <a:alpha val="0"/>
                    </a:srgbClr>
                  </a:solidFill>
                </a:ln>
                <a:solidFill>
                  <a:srgbClr val="FFFFFF"/>
                </a:solidFill>
              </a:rPr>
              <a:t> and Cloud Service Availability: </a:t>
            </a:r>
            <a:r>
              <a:rPr lang="en-US" sz="1960" spc="-69" dirty="0">
                <a:ln>
                  <a:solidFill>
                    <a:srgbClr val="FFFFFF">
                      <a:alpha val="0"/>
                    </a:srgbClr>
                  </a:solidFill>
                </a:ln>
                <a:solidFill>
                  <a:srgbClr val="FFFFFF"/>
                </a:solidFill>
              </a:rPr>
              <a:t>99.95% (2 or more </a:t>
            </a:r>
            <a:r>
              <a:rPr lang="en-US" sz="1960" spc="-69" dirty="0" smtClean="0">
                <a:ln>
                  <a:solidFill>
                    <a:srgbClr val="FFFFFF">
                      <a:alpha val="0"/>
                    </a:srgbClr>
                  </a:solidFill>
                </a:ln>
                <a:solidFill>
                  <a:srgbClr val="FFFFFF"/>
                </a:solidFill>
              </a:rPr>
              <a:t>VM instances required)</a:t>
            </a:r>
            <a:endParaRPr lang="en-US" sz="1960" spc="-69" dirty="0">
              <a:ln>
                <a:solidFill>
                  <a:srgbClr val="FFFFFF">
                    <a:alpha val="0"/>
                  </a:srgbClr>
                </a:solidFill>
              </a:ln>
              <a:solidFill>
                <a:srgbClr val="FFFFFF"/>
              </a:solidFill>
            </a:endParaRPr>
          </a:p>
          <a:p>
            <a:pPr marL="0" lvl="1">
              <a:spcBef>
                <a:spcPts val="588"/>
              </a:spcBef>
            </a:pPr>
            <a:r>
              <a:rPr lang="en-US" sz="1960" spc="-69" dirty="0">
                <a:ln>
                  <a:solidFill>
                    <a:srgbClr val="FFFFFF">
                      <a:alpha val="0"/>
                    </a:srgbClr>
                  </a:solidFill>
                </a:ln>
                <a:solidFill>
                  <a:srgbClr val="FFFFFF"/>
                </a:solidFill>
              </a:rPr>
              <a:t>Web </a:t>
            </a:r>
            <a:r>
              <a:rPr lang="en-US" sz="1960" spc="-69" dirty="0" smtClean="0">
                <a:ln>
                  <a:solidFill>
                    <a:srgbClr val="FFFFFF">
                      <a:alpha val="0"/>
                    </a:srgbClr>
                  </a:solidFill>
                </a:ln>
                <a:solidFill>
                  <a:srgbClr val="FFFFFF"/>
                </a:solidFill>
              </a:rPr>
              <a:t>Sites Availability: 99.9% (1 reserved instance required)</a:t>
            </a:r>
          </a:p>
          <a:p>
            <a:pPr marL="0" lvl="1">
              <a:spcBef>
                <a:spcPts val="588"/>
              </a:spcBef>
            </a:pPr>
            <a:r>
              <a:rPr lang="en-US" sz="1960" spc="-69" dirty="0" smtClean="0">
                <a:ln>
                  <a:solidFill>
                    <a:srgbClr val="FFFFFF">
                      <a:alpha val="0"/>
                    </a:srgbClr>
                  </a:solidFill>
                </a:ln>
                <a:solidFill>
                  <a:srgbClr val="FFFFFF"/>
                </a:solidFill>
              </a:rPr>
              <a:t>Storage </a:t>
            </a:r>
            <a:r>
              <a:rPr lang="en-US" sz="1960" spc="-69" dirty="0">
                <a:ln>
                  <a:solidFill>
                    <a:srgbClr val="FFFFFF">
                      <a:alpha val="0"/>
                    </a:srgbClr>
                  </a:solidFill>
                </a:ln>
                <a:solidFill>
                  <a:srgbClr val="FFFFFF"/>
                </a:solidFill>
              </a:rPr>
              <a:t>Availability: 99.9%</a:t>
            </a:r>
          </a:p>
          <a:p>
            <a:pPr marL="0" lvl="1">
              <a:spcBef>
                <a:spcPts val="588"/>
              </a:spcBef>
            </a:pPr>
            <a:r>
              <a:rPr lang="en-US" sz="1960" spc="-69" dirty="0">
                <a:ln>
                  <a:solidFill>
                    <a:srgbClr val="FFFFFF">
                      <a:alpha val="0"/>
                    </a:srgbClr>
                  </a:solidFill>
                </a:ln>
                <a:solidFill>
                  <a:srgbClr val="FFFFFF"/>
                </a:solidFill>
              </a:rPr>
              <a:t>SQL Azure Availability: 99.9%</a:t>
            </a:r>
          </a:p>
        </p:txBody>
      </p:sp>
    </p:spTree>
    <p:extLst>
      <p:ext uri="{BB962C8B-B14F-4D97-AF65-F5344CB8AC3E}">
        <p14:creationId xmlns:p14="http://schemas.microsoft.com/office/powerpoint/2010/main" val="1893087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nvPr>
        </p:nvGraphicFramePr>
        <p:xfrm>
          <a:off x="4039" y="2967"/>
          <a:ext cx="1587" cy="1587"/>
        </p:xfrm>
        <a:graphic>
          <a:graphicData uri="http://schemas.openxmlformats.org/presentationml/2006/ole">
            <mc:AlternateContent xmlns:mc="http://schemas.openxmlformats.org/markup-compatibility/2006">
              <mc:Choice xmlns:v="urn:schemas-microsoft-com:vml" Requires="v">
                <p:oleObj spid="_x0000_s3367"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4039" y="2967"/>
                        <a:ext cx="1587" cy="1587"/>
                      </a:xfrm>
                      <a:prstGeom prst="rect">
                        <a:avLst/>
                      </a:prstGeom>
                    </p:spPr>
                  </p:pic>
                </p:oleObj>
              </mc:Fallback>
            </mc:AlternateContent>
          </a:graphicData>
        </a:graphic>
      </p:graphicFrame>
      <p:grpSp>
        <p:nvGrpSpPr>
          <p:cNvPr id="11" name="Group 10"/>
          <p:cNvGrpSpPr/>
          <p:nvPr/>
        </p:nvGrpSpPr>
        <p:grpSpPr>
          <a:xfrm>
            <a:off x="4957409" y="1752642"/>
            <a:ext cx="2276326" cy="2111320"/>
            <a:chOff x="5058133" y="1786845"/>
            <a:chExt cx="2322576" cy="2154218"/>
          </a:xfrm>
          <a:solidFill>
            <a:schemeClr val="accent4"/>
          </a:solidFill>
        </p:grpSpPr>
        <p:sp>
          <p:nvSpPr>
            <p:cNvPr id="17" name="Rectangle 16"/>
            <p:cNvSpPr/>
            <p:nvPr>
              <p:custDataLst>
                <p:tags r:id="rId11"/>
              </p:custDataLst>
            </p:nvPr>
          </p:nvSpPr>
          <p:spPr bwMode="auto">
            <a:xfrm>
              <a:off x="5058133" y="1786845"/>
              <a:ext cx="2322576" cy="565178"/>
            </a:xfrm>
            <a:prstGeom prst="rect">
              <a:avLst/>
            </a:prstGeom>
            <a:grp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dirty="0" smtClean="0">
                  <a:ln>
                    <a:solidFill>
                      <a:schemeClr val="tx1">
                        <a:alpha val="0"/>
                      </a:schemeClr>
                    </a:solidFill>
                  </a:ln>
                  <a:solidFill>
                    <a:schemeClr val="tx1"/>
                  </a:solidFill>
                  <a:latin typeface="+mj-lt"/>
                </a:rPr>
                <a:t>Storage</a:t>
              </a:r>
              <a:endParaRPr lang="en-US" sz="2744" dirty="0">
                <a:ln>
                  <a:solidFill>
                    <a:schemeClr val="tx1">
                      <a:alpha val="0"/>
                    </a:schemeClr>
                  </a:solidFill>
                </a:ln>
                <a:solidFill>
                  <a:schemeClr val="tx1"/>
                </a:solidFill>
                <a:latin typeface="+mj-lt"/>
              </a:endParaRPr>
            </a:p>
          </p:txBody>
        </p:sp>
        <p:sp>
          <p:nvSpPr>
            <p:cNvPr id="18" name="Rectangle 17"/>
            <p:cNvSpPr/>
            <p:nvPr>
              <p:custDataLst>
                <p:tags r:id="rId12"/>
              </p:custDataLst>
            </p:nvPr>
          </p:nvSpPr>
          <p:spPr bwMode="auto">
            <a:xfrm>
              <a:off x="5058133" y="2508890"/>
              <a:ext cx="2322576" cy="1432173"/>
            </a:xfrm>
            <a:prstGeom prst="rect">
              <a:avLst/>
            </a:prstGeom>
            <a:grp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tx1"/>
                  </a:solidFill>
                  <a:latin typeface="+mj-lt"/>
                </a:rPr>
                <a:t>99.9% </a:t>
              </a:r>
              <a:endParaRPr lang="en-US" sz="4704" dirty="0">
                <a:ln>
                  <a:solidFill>
                    <a:schemeClr val="tx1">
                      <a:alpha val="0"/>
                    </a:schemeClr>
                  </a:solidFill>
                </a:ln>
                <a:solidFill>
                  <a:schemeClr val="tx1"/>
                </a:solidFill>
                <a:latin typeface="+mj-lt"/>
              </a:endParaRPr>
            </a:p>
            <a:p>
              <a:pPr algn="ctr" defTabSz="685563"/>
              <a:r>
                <a:rPr lang="en-US" sz="2352" dirty="0">
                  <a:ln>
                    <a:solidFill>
                      <a:schemeClr val="tx1">
                        <a:alpha val="0"/>
                      </a:schemeClr>
                    </a:solidFill>
                  </a:ln>
                  <a:solidFill>
                    <a:schemeClr val="tx1"/>
                  </a:solidFill>
                </a:rPr>
                <a:t>SLA</a:t>
              </a:r>
            </a:p>
          </p:txBody>
        </p:sp>
      </p:grpSp>
      <p:sp>
        <p:nvSpPr>
          <p:cNvPr id="20" name="Rectangle 19"/>
          <p:cNvSpPr/>
          <p:nvPr>
            <p:custDataLst>
              <p:tags r:id="rId3"/>
            </p:custDataLst>
          </p:nvPr>
        </p:nvSpPr>
        <p:spPr bwMode="auto">
          <a:xfrm>
            <a:off x="2613290" y="1752644"/>
            <a:ext cx="2276326" cy="553923"/>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dirty="0" smtClean="0">
                <a:ln>
                  <a:solidFill>
                    <a:schemeClr val="tx1">
                      <a:alpha val="0"/>
                    </a:schemeClr>
                  </a:solidFill>
                </a:ln>
                <a:solidFill>
                  <a:schemeClr val="tx1"/>
                </a:solidFill>
                <a:latin typeface="+mj-lt"/>
              </a:rPr>
              <a:t>Web Site</a:t>
            </a:r>
            <a:endParaRPr lang="en-GB" dirty="0">
              <a:ln>
                <a:solidFill>
                  <a:schemeClr val="tx1">
                    <a:alpha val="0"/>
                  </a:schemeClr>
                </a:solidFill>
              </a:ln>
              <a:solidFill>
                <a:schemeClr val="accent2"/>
              </a:solidFill>
              <a:latin typeface="+mj-lt"/>
            </a:endParaRPr>
          </a:p>
        </p:txBody>
      </p:sp>
      <p:sp>
        <p:nvSpPr>
          <p:cNvPr id="21" name="Rectangle 20"/>
          <p:cNvSpPr/>
          <p:nvPr>
            <p:custDataLst>
              <p:tags r:id="rId4"/>
            </p:custDataLst>
          </p:nvPr>
        </p:nvSpPr>
        <p:spPr bwMode="auto">
          <a:xfrm>
            <a:off x="2613289" y="2453322"/>
            <a:ext cx="2276326" cy="1403654"/>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tx1"/>
                </a:solidFill>
                <a:latin typeface="+mj-lt"/>
              </a:rPr>
              <a:t>99.95% </a:t>
            </a:r>
            <a:endParaRPr lang="en-US" sz="4704" dirty="0">
              <a:ln>
                <a:solidFill>
                  <a:schemeClr val="tx1">
                    <a:alpha val="0"/>
                  </a:schemeClr>
                </a:solidFill>
              </a:ln>
              <a:solidFill>
                <a:schemeClr val="tx1"/>
              </a:solidFill>
              <a:latin typeface="+mj-lt"/>
            </a:endParaRPr>
          </a:p>
          <a:p>
            <a:pPr algn="ctr" defTabSz="685563"/>
            <a:r>
              <a:rPr lang="en-US" sz="2352" dirty="0">
                <a:ln>
                  <a:solidFill>
                    <a:schemeClr val="tx1">
                      <a:alpha val="0"/>
                    </a:schemeClr>
                  </a:solidFill>
                </a:ln>
                <a:solidFill>
                  <a:schemeClr val="tx1"/>
                </a:solidFill>
              </a:rPr>
              <a:t>SLA</a:t>
            </a:r>
          </a:p>
        </p:txBody>
      </p:sp>
      <p:grpSp>
        <p:nvGrpSpPr>
          <p:cNvPr id="12" name="Group 11"/>
          <p:cNvGrpSpPr/>
          <p:nvPr/>
        </p:nvGrpSpPr>
        <p:grpSpPr>
          <a:xfrm>
            <a:off x="7301529" y="1752644"/>
            <a:ext cx="2276326" cy="2111318"/>
            <a:chOff x="7449880" y="1786847"/>
            <a:chExt cx="2322576" cy="2154216"/>
          </a:xfrm>
        </p:grpSpPr>
        <p:sp>
          <p:nvSpPr>
            <p:cNvPr id="23" name="Rectangle 22"/>
            <p:cNvSpPr/>
            <p:nvPr>
              <p:custDataLst>
                <p:tags r:id="rId9"/>
              </p:custDataLst>
            </p:nvPr>
          </p:nvSpPr>
          <p:spPr bwMode="auto">
            <a:xfrm>
              <a:off x="7449880" y="1786847"/>
              <a:ext cx="2322576" cy="565178"/>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dirty="0" smtClean="0">
                  <a:ln>
                    <a:solidFill>
                      <a:schemeClr val="tx1">
                        <a:alpha val="0"/>
                      </a:schemeClr>
                    </a:solidFill>
                  </a:ln>
                  <a:solidFill>
                    <a:schemeClr val="tx1"/>
                  </a:solidFill>
                  <a:latin typeface="+mj-lt"/>
                </a:rPr>
                <a:t>SQL Database</a:t>
              </a:r>
              <a:endParaRPr lang="en-US" dirty="0">
                <a:ln>
                  <a:solidFill>
                    <a:schemeClr val="tx1">
                      <a:alpha val="0"/>
                    </a:schemeClr>
                  </a:solidFill>
                </a:ln>
                <a:solidFill>
                  <a:schemeClr val="tx1"/>
                </a:solidFill>
                <a:latin typeface="+mj-lt"/>
              </a:endParaRPr>
            </a:p>
          </p:txBody>
        </p:sp>
        <p:sp>
          <p:nvSpPr>
            <p:cNvPr id="24" name="Rectangle 23"/>
            <p:cNvSpPr/>
            <p:nvPr>
              <p:custDataLst>
                <p:tags r:id="rId10"/>
              </p:custDataLst>
            </p:nvPr>
          </p:nvSpPr>
          <p:spPr bwMode="auto">
            <a:xfrm>
              <a:off x="7449880" y="2508890"/>
              <a:ext cx="2322576" cy="1432173"/>
            </a:xfrm>
            <a:prstGeom prst="rect">
              <a:avLst/>
            </a:prstGeom>
            <a:solidFill>
              <a:schemeClr val="accent4"/>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a:ln>
                    <a:solidFill>
                      <a:schemeClr val="tx1">
                        <a:alpha val="0"/>
                      </a:schemeClr>
                    </a:solidFill>
                  </a:ln>
                  <a:solidFill>
                    <a:schemeClr val="tx1"/>
                  </a:solidFill>
                  <a:latin typeface="+mj-lt"/>
                </a:rPr>
                <a:t>99.9% </a:t>
              </a:r>
            </a:p>
            <a:p>
              <a:pPr algn="ctr" defTabSz="685563"/>
              <a:r>
                <a:rPr lang="en-US" sz="2352" dirty="0">
                  <a:ln>
                    <a:solidFill>
                      <a:schemeClr val="tx1">
                        <a:alpha val="0"/>
                      </a:schemeClr>
                    </a:solidFill>
                  </a:ln>
                  <a:solidFill>
                    <a:schemeClr val="tx1"/>
                  </a:solidFill>
                </a:rPr>
                <a:t>SLA</a:t>
              </a:r>
            </a:p>
          </p:txBody>
        </p:sp>
      </p:grpSp>
      <p:sp>
        <p:nvSpPr>
          <p:cNvPr id="29" name="TextBox 28"/>
          <p:cNvSpPr txBox="1"/>
          <p:nvPr/>
        </p:nvSpPr>
        <p:spPr>
          <a:xfrm>
            <a:off x="269169" y="4687247"/>
            <a:ext cx="2542445" cy="922881"/>
          </a:xfrm>
          <a:prstGeom prst="rect">
            <a:avLst/>
          </a:prstGeom>
          <a:noFill/>
        </p:spPr>
        <p:txBody>
          <a:bodyPr wrap="none" lIns="179238" tIns="0" rIns="179238" bIns="0" rtlCol="0">
            <a:spAutoFit/>
          </a:bodyPr>
          <a:lstStyle/>
          <a:p>
            <a:r>
              <a:rPr lang="en-US" sz="5997" spc="-70" dirty="0">
                <a:ln>
                  <a:solidFill>
                    <a:schemeClr val="tx1">
                      <a:alpha val="0"/>
                    </a:schemeClr>
                  </a:solidFill>
                </a:ln>
                <a:solidFill>
                  <a:schemeClr val="bg1"/>
                </a:solidFill>
                <a:latin typeface="+mj-lt"/>
              </a:rPr>
              <a:t>SLA = </a:t>
            </a:r>
          </a:p>
        </p:txBody>
      </p:sp>
      <p:grpSp>
        <p:nvGrpSpPr>
          <p:cNvPr id="30" name="Group 29"/>
          <p:cNvGrpSpPr/>
          <p:nvPr/>
        </p:nvGrpSpPr>
        <p:grpSpPr>
          <a:xfrm>
            <a:off x="2613290" y="4123144"/>
            <a:ext cx="2276326" cy="2055375"/>
            <a:chOff x="4212771" y="694763"/>
            <a:chExt cx="3600000" cy="2298899"/>
          </a:xfrm>
        </p:grpSpPr>
        <p:sp>
          <p:nvSpPr>
            <p:cNvPr id="31" name="Rectangle 30"/>
            <p:cNvSpPr/>
            <p:nvPr>
              <p:custDataLst>
                <p:tags r:id="rId7"/>
              </p:custDataLst>
            </p:nvPr>
          </p:nvSpPr>
          <p:spPr bwMode="auto">
            <a:xfrm>
              <a:off x="4212771" y="694763"/>
              <a:ext cx="3600000" cy="678791"/>
            </a:xfrm>
            <a:prstGeom prst="rect">
              <a:avLst/>
            </a:prstGeom>
            <a:solidFill>
              <a:schemeClr val="accent2"/>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sz="2744" dirty="0">
                  <a:ln>
                    <a:solidFill>
                      <a:schemeClr val="tx1">
                        <a:alpha val="0"/>
                      </a:schemeClr>
                    </a:solidFill>
                  </a:ln>
                  <a:solidFill>
                    <a:schemeClr val="tx1"/>
                  </a:solidFill>
                  <a:latin typeface="+mj-lt"/>
                </a:rPr>
                <a:t>Composite</a:t>
              </a:r>
              <a:endParaRPr lang="en-US" sz="2744" dirty="0">
                <a:ln>
                  <a:solidFill>
                    <a:schemeClr val="tx1">
                      <a:alpha val="0"/>
                    </a:schemeClr>
                  </a:solidFill>
                </a:ln>
                <a:solidFill>
                  <a:schemeClr val="tx1"/>
                </a:solidFill>
                <a:latin typeface="+mj-lt"/>
              </a:endParaRPr>
            </a:p>
          </p:txBody>
        </p:sp>
        <p:sp>
          <p:nvSpPr>
            <p:cNvPr id="32" name="Rectangle 31"/>
            <p:cNvSpPr/>
            <p:nvPr>
              <p:custDataLst>
                <p:tags r:id="rId8"/>
              </p:custDataLst>
            </p:nvPr>
          </p:nvSpPr>
          <p:spPr bwMode="auto">
            <a:xfrm>
              <a:off x="4212771" y="1423701"/>
              <a:ext cx="3600000" cy="1569961"/>
            </a:xfrm>
            <a:prstGeom prst="rect">
              <a:avLst/>
            </a:prstGeom>
            <a:solidFill>
              <a:schemeClr val="accent2">
                <a:lumMod val="50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bg1"/>
                  </a:solidFill>
                  <a:latin typeface="+mj-lt"/>
                </a:rPr>
                <a:t>99.9% </a:t>
              </a:r>
              <a:endParaRPr lang="en-US" sz="4704" dirty="0">
                <a:ln>
                  <a:solidFill>
                    <a:schemeClr val="tx1">
                      <a:alpha val="0"/>
                    </a:schemeClr>
                  </a:solidFill>
                </a:ln>
                <a:solidFill>
                  <a:schemeClr val="bg1"/>
                </a:solidFill>
                <a:latin typeface="+mj-lt"/>
              </a:endParaRPr>
            </a:p>
            <a:p>
              <a:pPr algn="ctr" defTabSz="685563"/>
              <a:r>
                <a:rPr lang="en-US" sz="2352" dirty="0">
                  <a:ln>
                    <a:solidFill>
                      <a:schemeClr val="tx1">
                        <a:alpha val="0"/>
                      </a:schemeClr>
                    </a:solidFill>
                  </a:ln>
                  <a:solidFill>
                    <a:schemeClr val="bg1"/>
                  </a:solidFill>
                </a:rPr>
                <a:t>SLA</a:t>
              </a:r>
            </a:p>
          </p:txBody>
        </p:sp>
      </p:grpSp>
      <p:sp>
        <p:nvSpPr>
          <p:cNvPr id="33" name="&quot;No&quot; Symbol 32"/>
          <p:cNvSpPr/>
          <p:nvPr/>
        </p:nvSpPr>
        <p:spPr bwMode="auto">
          <a:xfrm>
            <a:off x="2811614" y="4239051"/>
            <a:ext cx="1920624" cy="1819272"/>
          </a:xfrm>
          <a:prstGeom prst="noSmoking">
            <a:avLst>
              <a:gd name="adj" fmla="val 8957"/>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pPr>
            <a:endParaRPr lang="en-US" sz="1999" dirty="0">
              <a:ln>
                <a:solidFill>
                  <a:schemeClr val="tx1">
                    <a:alpha val="0"/>
                  </a:schemeClr>
                </a:solidFill>
              </a:ln>
              <a:solidFill>
                <a:schemeClr val="tx1"/>
              </a:solidFill>
            </a:endParaRPr>
          </a:p>
        </p:txBody>
      </p:sp>
      <p:grpSp>
        <p:nvGrpSpPr>
          <p:cNvPr id="38" name="Group 37"/>
          <p:cNvGrpSpPr/>
          <p:nvPr/>
        </p:nvGrpSpPr>
        <p:grpSpPr>
          <a:xfrm>
            <a:off x="4957409" y="4123143"/>
            <a:ext cx="2276326" cy="2055376"/>
            <a:chOff x="5154177" y="3692335"/>
            <a:chExt cx="1991259" cy="2056203"/>
          </a:xfrm>
        </p:grpSpPr>
        <p:grpSp>
          <p:nvGrpSpPr>
            <p:cNvPr id="34" name="Group 33"/>
            <p:cNvGrpSpPr/>
            <p:nvPr/>
          </p:nvGrpSpPr>
          <p:grpSpPr>
            <a:xfrm>
              <a:off x="5154177" y="3692335"/>
              <a:ext cx="1991259" cy="2056203"/>
              <a:chOff x="4212771" y="694763"/>
              <a:chExt cx="3600000" cy="2298900"/>
            </a:xfrm>
          </p:grpSpPr>
          <p:sp>
            <p:nvSpPr>
              <p:cNvPr id="35" name="Rectangle 34"/>
              <p:cNvSpPr/>
              <p:nvPr>
                <p:custDataLst>
                  <p:tags r:id="rId5"/>
                </p:custDataLst>
              </p:nvPr>
            </p:nvSpPr>
            <p:spPr bwMode="auto">
              <a:xfrm>
                <a:off x="4212771" y="694763"/>
                <a:ext cx="3600000" cy="678791"/>
              </a:xfrm>
              <a:prstGeom prst="rect">
                <a:avLst/>
              </a:prstGeom>
              <a:solidFill>
                <a:schemeClr val="accent2"/>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91403" rIns="91403" bIns="91403" numCol="1" rtlCol="0" anchor="ctr" anchorCtr="0" compatLnSpc="1">
                <a:prstTxWarp prst="textNoShape">
                  <a:avLst/>
                </a:prstTxWarp>
                <a:spAutoFit/>
              </a:bodyPr>
              <a:lstStyle/>
              <a:p>
                <a:pPr defTabSz="685563">
                  <a:spcBef>
                    <a:spcPts val="1200"/>
                  </a:spcBef>
                </a:pPr>
                <a:r>
                  <a:rPr lang="en-GB" sz="2744" dirty="0">
                    <a:ln>
                      <a:solidFill>
                        <a:schemeClr val="tx1">
                          <a:alpha val="0"/>
                        </a:schemeClr>
                      </a:solidFill>
                    </a:ln>
                    <a:solidFill>
                      <a:schemeClr val="tx1"/>
                    </a:solidFill>
                    <a:latin typeface="+mj-lt"/>
                  </a:rPr>
                  <a:t>Composite</a:t>
                </a:r>
                <a:endParaRPr lang="en-US" sz="2744" dirty="0">
                  <a:ln>
                    <a:solidFill>
                      <a:schemeClr val="tx1">
                        <a:alpha val="0"/>
                      </a:schemeClr>
                    </a:solidFill>
                  </a:ln>
                  <a:solidFill>
                    <a:schemeClr val="tx1"/>
                  </a:solidFill>
                  <a:latin typeface="+mj-lt"/>
                </a:endParaRPr>
              </a:p>
            </p:txBody>
          </p:sp>
          <p:sp>
            <p:nvSpPr>
              <p:cNvPr id="36" name="Rectangle 35"/>
              <p:cNvSpPr/>
              <p:nvPr>
                <p:custDataLst>
                  <p:tags r:id="rId6"/>
                </p:custDataLst>
              </p:nvPr>
            </p:nvSpPr>
            <p:spPr bwMode="auto">
              <a:xfrm>
                <a:off x="4212771" y="1423701"/>
                <a:ext cx="3600000" cy="1569962"/>
              </a:xfrm>
              <a:prstGeom prst="rect">
                <a:avLst/>
              </a:prstGeom>
              <a:solidFill>
                <a:schemeClr val="accent6">
                  <a:lumMod val="75000"/>
                </a:schemeClr>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1" rIns="91403" bIns="45701" numCol="1" rtlCol="0" anchor="ctr" anchorCtr="0" compatLnSpc="1">
                <a:prstTxWarp prst="textNoShape">
                  <a:avLst/>
                </a:prstTxWarp>
                <a:noAutofit/>
              </a:bodyPr>
              <a:lstStyle/>
              <a:p>
                <a:pPr algn="ctr" defTabSz="685563"/>
                <a:r>
                  <a:rPr lang="en-US" sz="4704" dirty="0" smtClean="0">
                    <a:ln>
                      <a:solidFill>
                        <a:schemeClr val="tx1">
                          <a:alpha val="0"/>
                        </a:schemeClr>
                      </a:solidFill>
                    </a:ln>
                    <a:solidFill>
                      <a:schemeClr val="bg1"/>
                    </a:solidFill>
                    <a:latin typeface="+mj-lt"/>
                  </a:rPr>
                  <a:t>99.75%</a:t>
                </a:r>
                <a:endParaRPr lang="en-US" sz="4704" dirty="0">
                  <a:ln>
                    <a:solidFill>
                      <a:schemeClr val="tx1">
                        <a:alpha val="0"/>
                      </a:schemeClr>
                    </a:solidFill>
                  </a:ln>
                  <a:solidFill>
                    <a:schemeClr val="bg1"/>
                  </a:solidFill>
                  <a:latin typeface="+mj-lt"/>
                </a:endParaRPr>
              </a:p>
              <a:p>
                <a:pPr algn="ctr" defTabSz="685563"/>
                <a:r>
                  <a:rPr lang="en-US" sz="2352" dirty="0">
                    <a:ln>
                      <a:solidFill>
                        <a:schemeClr val="tx1">
                          <a:alpha val="0"/>
                        </a:schemeClr>
                      </a:solidFill>
                    </a:ln>
                    <a:solidFill>
                      <a:schemeClr val="bg1"/>
                    </a:solidFill>
                  </a:rPr>
                  <a:t>SLA</a:t>
                </a:r>
              </a:p>
            </p:txBody>
          </p:sp>
        </p:grpSp>
        <p:sp>
          <p:nvSpPr>
            <p:cNvPr id="37" name="TextBox 36"/>
            <p:cNvSpPr txBox="1"/>
            <p:nvPr/>
          </p:nvSpPr>
          <p:spPr>
            <a:xfrm>
              <a:off x="6969475" y="4406118"/>
              <a:ext cx="57" cy="369353"/>
            </a:xfrm>
            <a:prstGeom prst="rect">
              <a:avLst/>
            </a:prstGeom>
            <a:noFill/>
          </p:spPr>
          <p:txBody>
            <a:bodyPr wrap="none" lIns="0" tIns="0" rIns="0" bIns="0" rtlCol="0">
              <a:spAutoFit/>
            </a:bodyPr>
            <a:lstStyle/>
            <a:p>
              <a:endParaRPr lang="en-US" sz="2399" spc="-70" dirty="0">
                <a:ln>
                  <a:solidFill>
                    <a:schemeClr val="tx1">
                      <a:alpha val="0"/>
                    </a:schemeClr>
                  </a:solidFill>
                </a:ln>
              </a:endParaRPr>
            </a:p>
          </p:txBody>
        </p:sp>
      </p:grpSp>
      <p:sp>
        <p:nvSpPr>
          <p:cNvPr id="7" name="Title 6"/>
          <p:cNvSpPr>
            <a:spLocks noGrp="1"/>
          </p:cNvSpPr>
          <p:nvPr>
            <p:ph type="title"/>
          </p:nvPr>
        </p:nvSpPr>
        <p:spPr>
          <a:xfrm>
            <a:off x="419294" y="497713"/>
            <a:ext cx="11652805" cy="747897"/>
          </a:xfrm>
        </p:spPr>
        <p:txBody>
          <a:bodyPr/>
          <a:lstStyle/>
          <a:p>
            <a:r>
              <a:rPr lang="en-US" dirty="0" smtClean="0"/>
              <a:t>Making it a little more real…</a:t>
            </a:r>
            <a:endParaRPr lang="en-US" dirty="0"/>
          </a:p>
        </p:txBody>
      </p:sp>
    </p:spTree>
    <p:extLst>
      <p:ext uri="{BB962C8B-B14F-4D97-AF65-F5344CB8AC3E}">
        <p14:creationId xmlns:p14="http://schemas.microsoft.com/office/powerpoint/2010/main" val="30353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design with this in mind?</a:t>
            </a:r>
            <a:endParaRPr lang="en-US" dirty="0"/>
          </a:p>
        </p:txBody>
      </p:sp>
      <p:sp>
        <p:nvSpPr>
          <p:cNvPr id="3" name="Text Placeholder 2"/>
          <p:cNvSpPr>
            <a:spLocks noGrp="1"/>
          </p:cNvSpPr>
          <p:nvPr>
            <p:ph type="body" sz="quarter" idx="10"/>
          </p:nvPr>
        </p:nvSpPr>
        <p:spPr>
          <a:xfrm>
            <a:off x="519112" y="1466061"/>
            <a:ext cx="11149013" cy="3231654"/>
          </a:xfrm>
        </p:spPr>
        <p:txBody>
          <a:bodyPr/>
          <a:lstStyle/>
          <a:p>
            <a:pPr marL="574675" indent="-571500">
              <a:buFont typeface="Arial" panose="020B0604020202020204" pitchFamily="34" charset="0"/>
              <a:buChar char="•"/>
            </a:pPr>
            <a:r>
              <a:rPr lang="en-US" dirty="0" smtClean="0"/>
              <a:t>Have good monitoring and telemetry</a:t>
            </a:r>
          </a:p>
          <a:p>
            <a:pPr marL="574675" indent="-571500">
              <a:buFont typeface="Arial" panose="020B0604020202020204" pitchFamily="34" charset="0"/>
              <a:buChar char="•"/>
            </a:pPr>
            <a:r>
              <a:rPr lang="en-US" dirty="0" smtClean="0"/>
              <a:t>Handle Transient Faults</a:t>
            </a:r>
          </a:p>
          <a:p>
            <a:pPr marL="574675" indent="-571500">
              <a:buFont typeface="Arial" panose="020B0604020202020204" pitchFamily="34" charset="0"/>
              <a:buChar char="•"/>
            </a:pPr>
            <a:r>
              <a:rPr lang="en-US" dirty="0" smtClean="0"/>
              <a:t>Use Distributed Caching</a:t>
            </a:r>
          </a:p>
          <a:p>
            <a:pPr marL="574675" indent="-571500">
              <a:buFont typeface="Arial" panose="020B0604020202020204" pitchFamily="34" charset="0"/>
              <a:buChar char="•"/>
            </a:pPr>
            <a:r>
              <a:rPr lang="en-US" dirty="0" smtClean="0"/>
              <a:t>Circuit Breakers</a:t>
            </a:r>
          </a:p>
          <a:p>
            <a:pPr marL="574675" indent="-571500">
              <a:buFont typeface="Arial" panose="020B0604020202020204" pitchFamily="34" charset="0"/>
              <a:buChar char="•"/>
            </a:pPr>
            <a:r>
              <a:rPr lang="en-US" dirty="0"/>
              <a:t>Loose Coupling via the Queue Centric Work </a:t>
            </a:r>
            <a:r>
              <a:rPr lang="en-US" dirty="0" smtClean="0"/>
              <a:t>Pattern</a:t>
            </a:r>
            <a:endParaRPr lang="en-US" dirty="0"/>
          </a:p>
        </p:txBody>
      </p:sp>
    </p:spTree>
    <p:extLst>
      <p:ext uri="{BB962C8B-B14F-4D97-AF65-F5344CB8AC3E}">
        <p14:creationId xmlns:p14="http://schemas.microsoft.com/office/powerpoint/2010/main" val="2074995944"/>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10: Monitoring and Telemetry</a:t>
            </a:r>
            <a:endParaRPr lang="en-US" sz="5400" dirty="0"/>
          </a:p>
        </p:txBody>
      </p:sp>
    </p:spTree>
    <p:extLst>
      <p:ext uri="{BB962C8B-B14F-4D97-AF65-F5344CB8AC3E}">
        <p14:creationId xmlns:p14="http://schemas.microsoft.com/office/powerpoint/2010/main" val="25305751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r>
              <a:rPr lang="en-US" dirty="0"/>
              <a:t>P</a:t>
            </a:r>
            <a:r>
              <a:rPr lang="en-US" dirty="0" smtClean="0"/>
              <a:t>atterns we will discuss</a:t>
            </a:r>
            <a:endParaRPr lang="en-US" dirty="0"/>
          </a:p>
        </p:txBody>
      </p:sp>
      <p:sp>
        <p:nvSpPr>
          <p:cNvPr id="3" name="Text Placeholder 2"/>
          <p:cNvSpPr>
            <a:spLocks noGrp="1"/>
          </p:cNvSpPr>
          <p:nvPr>
            <p:ph type="body" sz="quarter" idx="10"/>
          </p:nvPr>
        </p:nvSpPr>
        <p:spPr>
          <a:xfrm>
            <a:off x="519112" y="1549429"/>
            <a:ext cx="5961201" cy="4464299"/>
          </a:xfrm>
        </p:spPr>
        <p:txBody>
          <a:bodyPr/>
          <a:lstStyle/>
          <a:p>
            <a:r>
              <a:rPr lang="en-US" sz="3600" u="sng" dirty="0" smtClean="0"/>
              <a:t>Part 1</a:t>
            </a:r>
            <a:r>
              <a:rPr lang="en-US" dirty="0" smtClean="0"/>
              <a:t>:</a:t>
            </a:r>
          </a:p>
          <a:p>
            <a:pPr marL="574675" indent="-571500">
              <a:buFont typeface="Arial" panose="020B0604020202020204" pitchFamily="34" charset="0"/>
              <a:buChar char="•"/>
            </a:pPr>
            <a:r>
              <a:rPr lang="en-US" sz="3200" dirty="0" smtClean="0"/>
              <a:t>Automate Everything</a:t>
            </a:r>
          </a:p>
          <a:p>
            <a:pPr marL="574675" indent="-571500">
              <a:buFont typeface="Arial" panose="020B0604020202020204" pitchFamily="34" charset="0"/>
              <a:buChar char="•"/>
            </a:pPr>
            <a:r>
              <a:rPr lang="en-US" sz="3200" dirty="0" smtClean="0"/>
              <a:t>Source Control</a:t>
            </a:r>
          </a:p>
          <a:p>
            <a:pPr marL="574675" indent="-571500">
              <a:buFont typeface="Arial" panose="020B0604020202020204" pitchFamily="34" charset="0"/>
              <a:buChar char="•"/>
            </a:pPr>
            <a:r>
              <a:rPr lang="en-US" sz="3200" dirty="0" smtClean="0"/>
              <a:t>Continuous Integration &amp; Delivery</a:t>
            </a:r>
          </a:p>
          <a:p>
            <a:pPr marL="574675" indent="-571500">
              <a:buFont typeface="Arial" panose="020B0604020202020204" pitchFamily="34" charset="0"/>
              <a:buChar char="•"/>
            </a:pPr>
            <a:r>
              <a:rPr lang="en-US" sz="3200" dirty="0" smtClean="0"/>
              <a:t>Web </a:t>
            </a:r>
            <a:r>
              <a:rPr lang="en-US" sz="3200" dirty="0" err="1" smtClean="0"/>
              <a:t>Dev</a:t>
            </a:r>
            <a:r>
              <a:rPr lang="en-US" sz="3200" dirty="0" smtClean="0"/>
              <a:t> Best Practices</a:t>
            </a:r>
          </a:p>
          <a:p>
            <a:pPr marL="574675" indent="-571500">
              <a:buFont typeface="Arial" panose="020B0604020202020204" pitchFamily="34" charset="0"/>
              <a:buChar char="•"/>
            </a:pPr>
            <a:r>
              <a:rPr lang="en-US" sz="3200" dirty="0" smtClean="0"/>
              <a:t>Enterprise Identity Integration</a:t>
            </a:r>
          </a:p>
          <a:p>
            <a:pPr marL="574675" indent="-571500">
              <a:buFont typeface="Arial" panose="020B0604020202020204" pitchFamily="34" charset="0"/>
              <a:buChar char="•"/>
            </a:pPr>
            <a:r>
              <a:rPr lang="en-US" sz="3200" dirty="0" smtClean="0"/>
              <a:t>Data Storage Options</a:t>
            </a:r>
          </a:p>
          <a:p>
            <a:pPr marL="574675" indent="-571500">
              <a:buFont typeface="Arial" panose="020B0604020202020204" pitchFamily="34" charset="0"/>
              <a:buChar char="•"/>
            </a:pPr>
            <a:r>
              <a:rPr lang="en-US" sz="3200" dirty="0"/>
              <a:t>Data Partitioning </a:t>
            </a:r>
            <a:r>
              <a:rPr lang="en-US" sz="3200" dirty="0" smtClean="0"/>
              <a:t>Strategies</a:t>
            </a:r>
          </a:p>
        </p:txBody>
      </p:sp>
      <p:sp>
        <p:nvSpPr>
          <p:cNvPr id="4" name="Text Placeholder 2"/>
          <p:cNvSpPr txBox="1">
            <a:spLocks/>
          </p:cNvSpPr>
          <p:nvPr/>
        </p:nvSpPr>
        <p:spPr>
          <a:xfrm>
            <a:off x="6738730" y="1549429"/>
            <a:ext cx="5450095" cy="3905685"/>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u="sng" dirty="0" smtClean="0"/>
              <a:t>Part 2</a:t>
            </a:r>
            <a:r>
              <a:rPr lang="en-US" dirty="0" smtClean="0"/>
              <a:t>:</a:t>
            </a:r>
          </a:p>
          <a:p>
            <a:pPr marL="574675" indent="-571500">
              <a:buFont typeface="Arial" pitchFamily="34" charset="0"/>
              <a:buChar char="•"/>
            </a:pPr>
            <a:r>
              <a:rPr lang="en-US" sz="3200" dirty="0" smtClean="0"/>
              <a:t>Unstructured </a:t>
            </a:r>
            <a:r>
              <a:rPr lang="en-US" sz="3200" dirty="0"/>
              <a:t>Blob </a:t>
            </a:r>
            <a:r>
              <a:rPr lang="en-US" sz="3200" dirty="0" smtClean="0"/>
              <a:t>Storage</a:t>
            </a:r>
          </a:p>
          <a:p>
            <a:pPr marL="574675" indent="-571500">
              <a:buFont typeface="Arial" pitchFamily="34" charset="0"/>
              <a:buChar char="•"/>
            </a:pPr>
            <a:r>
              <a:rPr lang="en-US" sz="3200" dirty="0" smtClean="0"/>
              <a:t>Designing to Survive </a:t>
            </a:r>
            <a:r>
              <a:rPr lang="en-US" sz="3200" dirty="0"/>
              <a:t>F</a:t>
            </a:r>
            <a:r>
              <a:rPr lang="en-US" sz="3200" dirty="0" smtClean="0"/>
              <a:t>ailures</a:t>
            </a:r>
          </a:p>
          <a:p>
            <a:pPr marL="574675" indent="-571500">
              <a:buFont typeface="Arial" pitchFamily="34" charset="0"/>
              <a:buChar char="•"/>
            </a:pPr>
            <a:r>
              <a:rPr lang="en-US" sz="3200" dirty="0"/>
              <a:t>Monitoring </a:t>
            </a:r>
            <a:r>
              <a:rPr lang="en-US" sz="3200" dirty="0" smtClean="0"/>
              <a:t>&amp; Telemetry</a:t>
            </a:r>
          </a:p>
          <a:p>
            <a:pPr marL="574675" indent="-571500">
              <a:buFont typeface="Arial" pitchFamily="34" charset="0"/>
              <a:buChar char="•"/>
            </a:pPr>
            <a:r>
              <a:rPr lang="en-US" sz="3200" dirty="0" smtClean="0"/>
              <a:t>Transient Fault Handling</a:t>
            </a:r>
          </a:p>
          <a:p>
            <a:pPr marL="574675" indent="-571500">
              <a:buFont typeface="Arial" pitchFamily="34" charset="0"/>
              <a:buChar char="•"/>
            </a:pPr>
            <a:r>
              <a:rPr lang="en-US" sz="3200" dirty="0"/>
              <a:t>Distributed </a:t>
            </a:r>
            <a:r>
              <a:rPr lang="en-US" sz="3200" dirty="0" smtClean="0"/>
              <a:t>Caching</a:t>
            </a:r>
          </a:p>
          <a:p>
            <a:pPr marL="574675" indent="-571500">
              <a:buFont typeface="Arial" pitchFamily="34" charset="0"/>
              <a:buChar char="•"/>
            </a:pPr>
            <a:r>
              <a:rPr lang="en-US" sz="3200" dirty="0" smtClean="0"/>
              <a:t>Queue </a:t>
            </a:r>
            <a:r>
              <a:rPr lang="en-US" sz="3200" dirty="0"/>
              <a:t>Centric Work </a:t>
            </a:r>
            <a:r>
              <a:rPr lang="en-US" sz="3200" dirty="0" smtClean="0"/>
              <a:t>Pattern</a:t>
            </a:r>
          </a:p>
        </p:txBody>
      </p:sp>
    </p:spTree>
    <p:extLst>
      <p:ext uri="{BB962C8B-B14F-4D97-AF65-F5344CB8AC3E}">
        <p14:creationId xmlns:p14="http://schemas.microsoft.com/office/powerpoint/2010/main" val="1901131813"/>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3160"/>
            <a:ext cx="11149013" cy="747897"/>
          </a:xfrm>
        </p:spPr>
        <p:txBody>
          <a:bodyPr/>
          <a:lstStyle/>
          <a:p>
            <a:r>
              <a:rPr lang="en-US" dirty="0" smtClean="0"/>
              <a:t>Running a Live Site Service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557" y="1338665"/>
            <a:ext cx="7400122" cy="5242720"/>
          </a:xfrm>
          <a:prstGeom prst="rect">
            <a:avLst/>
          </a:prstGeom>
          <a:noFill/>
          <a:ln>
            <a:noFill/>
          </a:ln>
        </p:spPr>
      </p:pic>
    </p:spTree>
    <p:extLst>
      <p:ext uri="{BB962C8B-B14F-4D97-AF65-F5344CB8AC3E}">
        <p14:creationId xmlns:p14="http://schemas.microsoft.com/office/powerpoint/2010/main" val="2461372329"/>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3160"/>
            <a:ext cx="11149013" cy="747897"/>
          </a:xfrm>
        </p:spPr>
        <p:txBody>
          <a:bodyPr/>
          <a:lstStyle/>
          <a:p>
            <a:r>
              <a:rPr lang="en-US" dirty="0" smtClean="0"/>
              <a:t>Running without Insight / Telemetry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557" y="1338665"/>
            <a:ext cx="7400122" cy="524272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511" y="1327235"/>
            <a:ext cx="7400122" cy="5242720"/>
          </a:xfrm>
          <a:prstGeom prst="rect">
            <a:avLst/>
          </a:prstGeom>
        </p:spPr>
      </p:pic>
      <p:sp>
        <p:nvSpPr>
          <p:cNvPr id="6" name="Rectangle 5"/>
          <p:cNvSpPr/>
          <p:nvPr/>
        </p:nvSpPr>
        <p:spPr bwMode="auto">
          <a:xfrm>
            <a:off x="2395512" y="1327235"/>
            <a:ext cx="3399469" cy="5242720"/>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
        <p:nvSpPr>
          <p:cNvPr id="7" name="Rectangle 6"/>
          <p:cNvSpPr/>
          <p:nvPr/>
        </p:nvSpPr>
        <p:spPr bwMode="auto">
          <a:xfrm>
            <a:off x="6178872" y="1327235"/>
            <a:ext cx="3616762" cy="5242720"/>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
        <p:nvSpPr>
          <p:cNvPr id="8" name="Rectangle 7"/>
          <p:cNvSpPr/>
          <p:nvPr/>
        </p:nvSpPr>
        <p:spPr bwMode="auto">
          <a:xfrm>
            <a:off x="5794984" y="1325212"/>
            <a:ext cx="383888" cy="1120239"/>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
        <p:nvSpPr>
          <p:cNvPr id="9" name="Rectangle 8"/>
          <p:cNvSpPr/>
          <p:nvPr/>
        </p:nvSpPr>
        <p:spPr bwMode="auto">
          <a:xfrm>
            <a:off x="5794984" y="2762421"/>
            <a:ext cx="383888" cy="3807534"/>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75119702"/>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94600"/>
            <a:ext cx="11149013" cy="747897"/>
          </a:xfrm>
        </p:spPr>
        <p:txBody>
          <a:bodyPr/>
          <a:lstStyle/>
          <a:p>
            <a:r>
              <a:rPr lang="en-US" dirty="0" smtClean="0"/>
              <a:t>Buy/Rent a Telemetry Solution</a:t>
            </a:r>
            <a:endParaRPr lang="en-US" dirty="0"/>
          </a:p>
        </p:txBody>
      </p:sp>
      <p:sp>
        <p:nvSpPr>
          <p:cNvPr id="4" name="Content Placeholder 3"/>
          <p:cNvSpPr>
            <a:spLocks noGrp="1"/>
          </p:cNvSpPr>
          <p:nvPr>
            <p:ph sz="half" idx="1"/>
          </p:nvPr>
        </p:nvSpPr>
        <p:spPr>
          <a:xfrm>
            <a:off x="519112" y="1573094"/>
            <a:ext cx="11503202" cy="3648184"/>
          </a:xfrm>
        </p:spPr>
        <p:txBody>
          <a:bodyPr anchor="t">
            <a:normAutofit/>
          </a:bodyPr>
          <a:lstStyle/>
          <a:p>
            <a:pPr marL="0" indent="0">
              <a:buNone/>
            </a:pPr>
            <a:r>
              <a:rPr lang="en-US" sz="3700" dirty="0" smtClean="0">
                <a:ln>
                  <a:solidFill>
                    <a:schemeClr val="tx1">
                      <a:alpha val="0"/>
                    </a:schemeClr>
                  </a:solidFill>
                </a:ln>
              </a:rPr>
              <a:t>Easy to leverage an existing telemetry solution</a:t>
            </a:r>
            <a:endParaRPr lang="en-US" sz="3700" dirty="0">
              <a:ln>
                <a:solidFill>
                  <a:schemeClr val="tx1">
                    <a:alpha val="0"/>
                  </a:schemeClr>
                </a:solidFill>
              </a:ln>
            </a:endParaRPr>
          </a:p>
          <a:p>
            <a:pPr marL="0" lvl="1" indent="0">
              <a:buNone/>
            </a:pPr>
            <a:r>
              <a:rPr lang="en-US" sz="2400" dirty="0" smtClean="0">
                <a:ln>
                  <a:solidFill>
                    <a:schemeClr val="tx1">
                      <a:alpha val="0"/>
                    </a:schemeClr>
                  </a:solidFill>
                </a:ln>
              </a:rPr>
              <a:t>Match cost with value </a:t>
            </a:r>
            <a:r>
              <a:rPr lang="en-US" sz="2400" dirty="0">
                <a:ln>
                  <a:solidFill>
                    <a:schemeClr val="tx1">
                      <a:alpha val="0"/>
                    </a:schemeClr>
                  </a:solidFill>
                </a:ln>
              </a:rPr>
              <a:t>– </a:t>
            </a:r>
            <a:r>
              <a:rPr lang="en-US" sz="2400" dirty="0" smtClean="0">
                <a:ln>
                  <a:solidFill>
                    <a:schemeClr val="tx1">
                      <a:alpha val="0"/>
                    </a:schemeClr>
                  </a:solidFill>
                </a:ln>
              </a:rPr>
              <a:t>different solutions </a:t>
            </a:r>
            <a:r>
              <a:rPr lang="en-US" sz="2400" dirty="0">
                <a:ln>
                  <a:solidFill>
                    <a:schemeClr val="tx1">
                      <a:alpha val="0"/>
                    </a:schemeClr>
                  </a:solidFill>
                </a:ln>
              </a:rPr>
              <a:t>provide different </a:t>
            </a:r>
            <a:r>
              <a:rPr lang="en-US" sz="2400" dirty="0" smtClean="0">
                <a:ln>
                  <a:solidFill>
                    <a:schemeClr val="tx1">
                      <a:alpha val="0"/>
                    </a:schemeClr>
                  </a:solidFill>
                </a:ln>
              </a:rPr>
              <a:t>balance of price/features</a:t>
            </a:r>
            <a:endParaRPr lang="en-US" sz="2400" dirty="0">
              <a:ln>
                <a:solidFill>
                  <a:schemeClr val="tx1">
                    <a:alpha val="0"/>
                  </a:schemeClr>
                </a:solidFill>
              </a:ln>
            </a:endParaRPr>
          </a:p>
          <a:p>
            <a:pPr marL="0" lvl="1" indent="0">
              <a:buNone/>
            </a:pPr>
            <a:endParaRPr lang="en-GB" dirty="0">
              <a:ln>
                <a:solidFill>
                  <a:schemeClr val="tx1">
                    <a:alpha val="0"/>
                  </a:schemeClr>
                </a:solidFill>
              </a:ln>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363" y="3571967"/>
            <a:ext cx="2438803" cy="1856889"/>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211" y="3378363"/>
            <a:ext cx="2341669" cy="1122048"/>
          </a:xfrm>
          <a:prstGeom prst="rect">
            <a:avLst/>
          </a:prstGeom>
          <a:noFill/>
          <a:ln>
            <a:noFill/>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300593" y="3571967"/>
            <a:ext cx="2567815" cy="20828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8264507" y="5007305"/>
            <a:ext cx="1743075" cy="409575"/>
          </a:xfrm>
          <a:prstGeom prst="rect">
            <a:avLst/>
          </a:prstGeom>
        </p:spPr>
      </p:pic>
    </p:spTree>
    <p:extLst>
      <p:ext uri="{BB962C8B-B14F-4D97-AF65-F5344CB8AC3E}">
        <p14:creationId xmlns:p14="http://schemas.microsoft.com/office/powerpoint/2010/main" val="28016268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89434" y="2764807"/>
            <a:ext cx="9477776" cy="1446550"/>
          </a:xfrm>
          <a:prstGeom prst="rect">
            <a:avLst/>
          </a:prstGeom>
        </p:spPr>
        <p:txBody>
          <a:bodyPr wrap="square">
            <a:spAutoFit/>
          </a:bodyPr>
          <a:lstStyle/>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New Relic to Monitor our </a:t>
            </a:r>
          </a:p>
          <a:p>
            <a:pPr lvl="0" defTabSz="914099" fontAlgn="base">
              <a:spcBef>
                <a:spcPct val="0"/>
              </a:spcBef>
              <a:spcAft>
                <a:spcPct val="0"/>
              </a:spcAft>
            </a:pPr>
            <a:r>
              <a:rPr lang="en-US" sz="44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FixIt</a:t>
            </a: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Web Site</a:t>
            </a:r>
          </a:p>
        </p:txBody>
      </p:sp>
      <p:sp>
        <p:nvSpPr>
          <p:cNvPr id="2" name="TextBox 1"/>
          <p:cNvSpPr txBox="1"/>
          <p:nvPr/>
        </p:nvSpPr>
        <p:spPr>
          <a:xfrm>
            <a:off x="751562" y="5706576"/>
            <a:ext cx="10556801" cy="193899"/>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solidFill>
              </a:rPr>
              <a:t>http://www.hanselman.com/blog/PennyPinchingInTheCloudEnablingNewRelicPerformanceMonitoringOnWindowsAzureWebsites.aspx</a:t>
            </a:r>
          </a:p>
        </p:txBody>
      </p:sp>
    </p:spTree>
    <p:extLst>
      <p:ext uri="{BB962C8B-B14F-4D97-AF65-F5344CB8AC3E}">
        <p14:creationId xmlns:p14="http://schemas.microsoft.com/office/powerpoint/2010/main" val="235670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57" y="2937"/>
          <a:ext cx="1555" cy="1555"/>
        </p:xfrm>
        <a:graphic>
          <a:graphicData uri="http://schemas.openxmlformats.org/presentationml/2006/ole">
            <mc:AlternateContent xmlns:mc="http://schemas.openxmlformats.org/markup-compatibility/2006">
              <mc:Choice xmlns:v="urn:schemas-microsoft-com:vml" Requires="v">
                <p:oleObj spid="_x0000_s438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57" y="2937"/>
                        <a:ext cx="1555" cy="1555"/>
                      </a:xfrm>
                      <a:prstGeom prst="rect">
                        <a:avLst/>
                      </a:prstGeom>
                    </p:spPr>
                  </p:pic>
                </p:oleObj>
              </mc:Fallback>
            </mc:AlternateContent>
          </a:graphicData>
        </a:graphic>
      </p:graphicFrame>
      <p:sp>
        <p:nvSpPr>
          <p:cNvPr id="3" name="Title 2"/>
          <p:cNvSpPr>
            <a:spLocks noGrp="1"/>
          </p:cNvSpPr>
          <p:nvPr>
            <p:ph type="title"/>
          </p:nvPr>
        </p:nvSpPr>
        <p:spPr>
          <a:xfrm>
            <a:off x="519112" y="494600"/>
            <a:ext cx="5593589" cy="747897"/>
          </a:xfrm>
        </p:spPr>
        <p:txBody>
          <a:bodyPr/>
          <a:lstStyle/>
          <a:p>
            <a:r>
              <a:rPr lang="en-US" dirty="0" smtClean="0"/>
              <a:t>Logging for Insight</a:t>
            </a:r>
            <a:endParaRPr lang="en-US" dirty="0"/>
          </a:p>
        </p:txBody>
      </p:sp>
      <p:sp>
        <p:nvSpPr>
          <p:cNvPr id="4" name="Text Placeholder 3"/>
          <p:cNvSpPr>
            <a:spLocks noGrp="1"/>
          </p:cNvSpPr>
          <p:nvPr>
            <p:ph type="body" sz="quarter" idx="10"/>
          </p:nvPr>
        </p:nvSpPr>
        <p:spPr>
          <a:xfrm>
            <a:off x="525811" y="1648493"/>
            <a:ext cx="11650488" cy="4701223"/>
          </a:xfrm>
        </p:spPr>
        <p:txBody>
          <a:bodyPr/>
          <a:lstStyle/>
          <a:p>
            <a:r>
              <a:rPr lang="en-US" sz="3724" dirty="0" smtClean="0">
                <a:solidFill>
                  <a:schemeClr val="bg1"/>
                </a:solidFill>
              </a:rPr>
              <a:t>Instrument your code for production logging</a:t>
            </a:r>
          </a:p>
          <a:p>
            <a:pPr marL="342900" indent="-342900">
              <a:buFont typeface="Arial" panose="020B0604020202020204" pitchFamily="34" charset="0"/>
              <a:buChar char="•"/>
            </a:pPr>
            <a:r>
              <a:rPr lang="en-US" sz="2740" dirty="0" smtClean="0">
                <a:solidFill>
                  <a:schemeClr val="bg1"/>
                </a:solidFill>
              </a:rPr>
              <a:t>If you didn’t capture it, it didn’t happen</a:t>
            </a:r>
          </a:p>
          <a:p>
            <a:endParaRPr lang="en-US" sz="2000" dirty="0">
              <a:solidFill>
                <a:schemeClr val="bg1"/>
              </a:solidFill>
            </a:endParaRPr>
          </a:p>
          <a:p>
            <a:r>
              <a:rPr lang="en-US" sz="3724" dirty="0" smtClean="0">
                <a:solidFill>
                  <a:schemeClr val="bg1"/>
                </a:solidFill>
              </a:rPr>
              <a:t>Implement inter-service monitoring and logging</a:t>
            </a:r>
            <a:endParaRPr lang="en-US" sz="3724" dirty="0">
              <a:solidFill>
                <a:schemeClr val="bg1"/>
              </a:solidFill>
            </a:endParaRPr>
          </a:p>
          <a:p>
            <a:pPr marL="457200" lvl="1" indent="-457200">
              <a:buFont typeface="Arial" panose="020B0604020202020204" pitchFamily="34" charset="0"/>
              <a:buChar char="•"/>
            </a:pPr>
            <a:r>
              <a:rPr lang="en-US" sz="2744" dirty="0" smtClean="0"/>
              <a:t>Capture and log inter-service activity</a:t>
            </a:r>
          </a:p>
          <a:p>
            <a:pPr marL="457200" lvl="1" indent="-457200">
              <a:buFont typeface="Arial" panose="020B0604020202020204" pitchFamily="34" charset="0"/>
              <a:buChar char="•"/>
            </a:pPr>
            <a:r>
              <a:rPr lang="en-US" sz="2744" dirty="0" smtClean="0">
                <a:solidFill>
                  <a:schemeClr val="bg1"/>
                </a:solidFill>
              </a:rPr>
              <a:t>Capture both the </a:t>
            </a:r>
            <a:r>
              <a:rPr lang="en-US" sz="2744" u="sng" dirty="0" smtClean="0">
                <a:solidFill>
                  <a:schemeClr val="bg1"/>
                </a:solidFill>
              </a:rPr>
              <a:t>availability</a:t>
            </a:r>
            <a:r>
              <a:rPr lang="en-US" sz="2744" dirty="0" smtClean="0">
                <a:solidFill>
                  <a:schemeClr val="bg1"/>
                </a:solidFill>
              </a:rPr>
              <a:t> and </a:t>
            </a:r>
            <a:r>
              <a:rPr lang="en-US" sz="2744" u="sng" dirty="0" smtClean="0">
                <a:solidFill>
                  <a:schemeClr val="bg1"/>
                </a:solidFill>
              </a:rPr>
              <a:t>latency</a:t>
            </a:r>
            <a:r>
              <a:rPr lang="en-US" sz="2744" dirty="0" smtClean="0">
                <a:solidFill>
                  <a:schemeClr val="bg1"/>
                </a:solidFill>
              </a:rPr>
              <a:t> of all inter-service calls</a:t>
            </a:r>
          </a:p>
          <a:p>
            <a:endParaRPr lang="en-US" sz="2000" dirty="0">
              <a:solidFill>
                <a:schemeClr val="bg1"/>
              </a:solidFill>
            </a:endParaRPr>
          </a:p>
          <a:p>
            <a:r>
              <a:rPr lang="en-US" sz="3724" dirty="0" smtClean="0">
                <a:solidFill>
                  <a:schemeClr val="bg1"/>
                </a:solidFill>
              </a:rPr>
              <a:t>Run-time configurable logging</a:t>
            </a:r>
            <a:endParaRPr lang="en-US" sz="3724" dirty="0">
              <a:solidFill>
                <a:schemeClr val="bg1"/>
              </a:solidFill>
            </a:endParaRPr>
          </a:p>
          <a:p>
            <a:pPr marL="514350" indent="-514350">
              <a:buFont typeface="Arial" panose="020B0604020202020204" pitchFamily="34" charset="0"/>
              <a:buChar char="•"/>
            </a:pPr>
            <a:r>
              <a:rPr lang="en-US" sz="2744" dirty="0" smtClean="0">
                <a:solidFill>
                  <a:schemeClr val="bg1"/>
                </a:solidFill>
              </a:rPr>
              <a:t>Enable activation (capture or delivery) of logging levels without requiring a redeployment of your application</a:t>
            </a:r>
            <a:endParaRPr lang="en-US" sz="2744" dirty="0">
              <a:solidFill>
                <a:schemeClr val="bg1"/>
              </a:solidFill>
            </a:endParaRPr>
          </a:p>
        </p:txBody>
      </p:sp>
    </p:spTree>
    <p:extLst>
      <p:ext uri="{BB962C8B-B14F-4D97-AF65-F5344CB8AC3E}">
        <p14:creationId xmlns:p14="http://schemas.microsoft.com/office/powerpoint/2010/main" val="795405011"/>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19113" y="1413092"/>
            <a:ext cx="10416109" cy="5133898"/>
          </a:xfrm>
          <a:prstGeom prst="rect">
            <a:avLst/>
          </a:prstGeom>
        </p:spPr>
      </p:pic>
      <p:sp>
        <p:nvSpPr>
          <p:cNvPr id="2" name="Title 1"/>
          <p:cNvSpPr>
            <a:spLocks noGrp="1"/>
          </p:cNvSpPr>
          <p:nvPr>
            <p:ph type="title"/>
          </p:nvPr>
        </p:nvSpPr>
        <p:spPr>
          <a:xfrm>
            <a:off x="519113" y="494600"/>
            <a:ext cx="6057052" cy="747897"/>
          </a:xfrm>
        </p:spPr>
        <p:txBody>
          <a:bodyPr/>
          <a:lstStyle/>
          <a:p>
            <a:r>
              <a:rPr lang="en-US" dirty="0" smtClean="0"/>
              <a:t>Logging Insight</a:t>
            </a:r>
            <a:endParaRPr lang="en-US" dirty="0"/>
          </a:p>
        </p:txBody>
      </p:sp>
      <p:sp>
        <p:nvSpPr>
          <p:cNvPr id="7" name="Rectangle 6"/>
          <p:cNvSpPr/>
          <p:nvPr/>
        </p:nvSpPr>
        <p:spPr bwMode="auto">
          <a:xfrm>
            <a:off x="7039628" y="239550"/>
            <a:ext cx="4889362" cy="3771346"/>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8" tIns="143391" rIns="179238" bIns="143391" numCol="1" rtlCol="0" anchor="ctr" anchorCtr="0" compatLnSpc="1">
            <a:prstTxWarp prst="textNoShape">
              <a:avLst/>
            </a:prstTxWarp>
          </a:bodyPr>
          <a:lstStyle/>
          <a:p>
            <a:pPr defTabSz="1218346" fontAlgn="base">
              <a:spcBef>
                <a:spcPct val="0"/>
              </a:spcBef>
              <a:spcAft>
                <a:spcPct val="0"/>
              </a:spcAft>
            </a:pPr>
            <a:r>
              <a:rPr lang="en-US" sz="1800" dirty="0" smtClean="0">
                <a:ln>
                  <a:solidFill>
                    <a:schemeClr val="tx1">
                      <a:alpha val="0"/>
                    </a:schemeClr>
                  </a:solidFill>
                </a:ln>
                <a:solidFill>
                  <a:schemeClr val="tx1"/>
                </a:solidFill>
                <a:latin typeface="+mj-lt"/>
              </a:rPr>
              <a:t>Useful Tips:</a:t>
            </a:r>
          </a:p>
          <a:p>
            <a:pPr defTabSz="1218346" fontAlgn="base">
              <a:spcBef>
                <a:spcPct val="0"/>
              </a:spcBef>
              <a:spcAft>
                <a:spcPct val="0"/>
              </a:spcAft>
            </a:pPr>
            <a:endParaRPr lang="en-US" sz="1800" dirty="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Abstract logging API so that you can tweak/change implementation later</a:t>
            </a:r>
          </a:p>
          <a:p>
            <a:pPr marL="342900" indent="-342900" defTabSz="1218346" fontAlgn="base">
              <a:spcBef>
                <a:spcPct val="0"/>
              </a:spcBef>
              <a:spcAft>
                <a:spcPct val="0"/>
              </a:spcAft>
              <a:buAutoNum type="arabicParenR"/>
            </a:pPr>
            <a:endParaRPr lang="en-US" sz="1000" dirty="0" smtClean="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Logging library should be asynchronous (fire and forget) to avoid blocking</a:t>
            </a:r>
          </a:p>
          <a:p>
            <a:pPr marL="342900" indent="-342900" defTabSz="1218346" fontAlgn="base">
              <a:spcBef>
                <a:spcPct val="0"/>
              </a:spcBef>
              <a:spcAft>
                <a:spcPct val="0"/>
              </a:spcAft>
              <a:buAutoNum type="arabicParenR"/>
            </a:pPr>
            <a:endParaRPr lang="en-US" sz="1000" dirty="0" smtClean="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Log context + exceptions (including inner exceptions) on all errors</a:t>
            </a:r>
          </a:p>
          <a:p>
            <a:pPr marL="342900" indent="-342900" defTabSz="1218346" fontAlgn="base">
              <a:spcBef>
                <a:spcPct val="0"/>
              </a:spcBef>
              <a:spcAft>
                <a:spcPct val="0"/>
              </a:spcAft>
              <a:buAutoNum type="arabicParenR"/>
            </a:pPr>
            <a:endParaRPr lang="en-US" sz="1000" dirty="0" smtClean="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Log latency + context information for all cross-machine and external service calls</a:t>
            </a:r>
          </a:p>
          <a:p>
            <a:pPr marL="342900" indent="-342900" defTabSz="1218346" fontAlgn="base">
              <a:spcBef>
                <a:spcPct val="0"/>
              </a:spcBef>
              <a:spcAft>
                <a:spcPct val="0"/>
              </a:spcAft>
              <a:buAutoNum type="arabicParenR"/>
            </a:pPr>
            <a:endParaRPr lang="en-US" sz="1000" dirty="0">
              <a:ln>
                <a:solidFill>
                  <a:schemeClr val="tx1">
                    <a:alpha val="0"/>
                  </a:schemeClr>
                </a:solidFill>
              </a:ln>
              <a:solidFill>
                <a:schemeClr val="tx1"/>
              </a:solidFill>
              <a:latin typeface="+mj-lt"/>
            </a:endParaRPr>
          </a:p>
          <a:p>
            <a:pPr marL="342900" indent="-342900" defTabSz="1218346" fontAlgn="base">
              <a:spcBef>
                <a:spcPct val="0"/>
              </a:spcBef>
              <a:spcAft>
                <a:spcPct val="0"/>
              </a:spcAft>
              <a:buAutoNum type="arabicParenR"/>
            </a:pPr>
            <a:r>
              <a:rPr lang="en-US" sz="1800" dirty="0" smtClean="0">
                <a:ln>
                  <a:solidFill>
                    <a:schemeClr val="tx1">
                      <a:alpha val="0"/>
                    </a:schemeClr>
                  </a:solidFill>
                </a:ln>
                <a:solidFill>
                  <a:schemeClr val="tx1"/>
                </a:solidFill>
                <a:latin typeface="+mj-lt"/>
              </a:rPr>
              <a:t>Don’t log secrets!!!!</a:t>
            </a:r>
          </a:p>
        </p:txBody>
      </p:sp>
      <p:sp>
        <p:nvSpPr>
          <p:cNvPr id="13" name="Rounded Rectangle 12"/>
          <p:cNvSpPr/>
          <p:nvPr/>
        </p:nvSpPr>
        <p:spPr bwMode="auto">
          <a:xfrm>
            <a:off x="3090440" y="1459439"/>
            <a:ext cx="1469034" cy="250522"/>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ounded Rectangle 13"/>
          <p:cNvSpPr/>
          <p:nvPr/>
        </p:nvSpPr>
        <p:spPr bwMode="auto">
          <a:xfrm>
            <a:off x="1288780" y="4336093"/>
            <a:ext cx="9533708" cy="536532"/>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ounded Rectangle 14"/>
          <p:cNvSpPr/>
          <p:nvPr/>
        </p:nvSpPr>
        <p:spPr bwMode="auto">
          <a:xfrm>
            <a:off x="1326358" y="5352789"/>
            <a:ext cx="7203867" cy="321501"/>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ounded Rectangle 7"/>
          <p:cNvSpPr/>
          <p:nvPr/>
        </p:nvSpPr>
        <p:spPr bwMode="auto">
          <a:xfrm>
            <a:off x="1028699" y="3149600"/>
            <a:ext cx="3949701" cy="215900"/>
          </a:xfrm>
          <a:prstGeom prst="roundRect">
            <a:avLst/>
          </a:prstGeom>
          <a:noFill/>
          <a:ln w="38100">
            <a:solidFill>
              <a:srgbClr val="FF33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81782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Logging Levels</a:t>
            </a:r>
            <a:endParaRPr lang="en-US" dirty="0"/>
          </a:p>
        </p:txBody>
      </p:sp>
      <p:sp>
        <p:nvSpPr>
          <p:cNvPr id="4" name="Content Placeholder 3"/>
          <p:cNvSpPr>
            <a:spLocks noGrp="1"/>
          </p:cNvSpPr>
          <p:nvPr>
            <p:ph sz="half" idx="1"/>
          </p:nvPr>
        </p:nvSpPr>
        <p:spPr>
          <a:xfrm>
            <a:off x="519112" y="1653888"/>
            <a:ext cx="5824692" cy="3782409"/>
          </a:xfrm>
        </p:spPr>
        <p:txBody>
          <a:bodyPr anchor="t">
            <a:normAutofit fontScale="40000" lnSpcReduction="20000"/>
          </a:bodyPr>
          <a:lstStyle/>
          <a:p>
            <a:r>
              <a:rPr lang="en-US" dirty="0"/>
              <a:t>Must be able to isolate issues solely through telemetry logs </a:t>
            </a:r>
          </a:p>
          <a:p>
            <a:pPr marL="0" indent="0">
              <a:buNone/>
            </a:pPr>
            <a:endParaRPr lang="en-US" dirty="0"/>
          </a:p>
          <a:p>
            <a:r>
              <a:rPr lang="en-US" dirty="0" smtClean="0"/>
              <a:t>Telemetry is meant to INFORM (I want you to know something) or ACT (I want you to do something)</a:t>
            </a:r>
          </a:p>
          <a:p>
            <a:endParaRPr lang="en-US" dirty="0" smtClean="0"/>
          </a:p>
          <a:p>
            <a:r>
              <a:rPr lang="en-US" dirty="0" smtClean="0"/>
              <a:t>Too much ACT creates noise – too much work to sift through to find genuine issues</a:t>
            </a:r>
          </a:p>
          <a:p>
            <a:endParaRPr lang="en-US" dirty="0" smtClean="0"/>
          </a:p>
          <a:p>
            <a:r>
              <a:rPr lang="en-US" dirty="0" smtClean="0"/>
              <a:t>In a cloud app, only things that require intervention (automatic or manual) should trigger ACT</a:t>
            </a:r>
          </a:p>
          <a:p>
            <a:pPr lvl="1"/>
            <a:r>
              <a:rPr lang="en-US" dirty="0" smtClean="0"/>
              <a:t>Machines failing is NOT something that should require manual intervention in a good cloud application.</a:t>
            </a:r>
          </a:p>
          <a:p>
            <a:pPr lvl="1"/>
            <a:endParaRPr lang="en-US" dirty="0" smtClean="0"/>
          </a:p>
          <a:p>
            <a:r>
              <a:rPr lang="en-US" dirty="0" smtClean="0"/>
              <a:t>Design your telemetry levels (and consumers) with this in mind</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446631308"/>
              </p:ext>
            </p:extLst>
          </p:nvPr>
        </p:nvGraphicFramePr>
        <p:xfrm>
          <a:off x="6510314" y="1531046"/>
          <a:ext cx="5463011" cy="4815678"/>
        </p:xfrm>
        <a:graphic>
          <a:graphicData uri="http://schemas.openxmlformats.org/drawingml/2006/table">
            <a:tbl>
              <a:tblPr firstRow="1" bandRow="1">
                <a:tableStyleId>{21E4AEA4-8DFA-4A89-87EB-49C32662AFE0}</a:tableStyleId>
              </a:tblPr>
              <a:tblGrid>
                <a:gridCol w="1260063"/>
                <a:gridCol w="4202948"/>
              </a:tblGrid>
              <a:tr h="370743">
                <a:tc>
                  <a:txBody>
                    <a:bodyPr/>
                    <a:lstStyle/>
                    <a:p>
                      <a:r>
                        <a:rPr lang="en-US" sz="1600" dirty="0" smtClean="0"/>
                        <a:t>Level</a:t>
                      </a:r>
                      <a:endParaRPr lang="en-US" sz="1600" dirty="0"/>
                    </a:p>
                  </a:txBody>
                  <a:tcPr marL="91416" marR="91416" marT="45708" marB="45708"/>
                </a:tc>
                <a:tc>
                  <a:txBody>
                    <a:bodyPr/>
                    <a:lstStyle/>
                    <a:p>
                      <a:r>
                        <a:rPr lang="en-US" sz="1600" dirty="0" smtClean="0"/>
                        <a:t>Context</a:t>
                      </a:r>
                      <a:endParaRPr lang="en-US" sz="1600" dirty="0"/>
                    </a:p>
                  </a:txBody>
                  <a:tcPr marL="91416" marR="91416" marT="45708" marB="45708"/>
                </a:tc>
              </a:tr>
              <a:tr h="1693181">
                <a:tc>
                  <a:txBody>
                    <a:bodyPr/>
                    <a:lstStyle/>
                    <a:p>
                      <a:r>
                        <a:rPr lang="en-US" sz="1600" dirty="0" smtClean="0"/>
                        <a:t>Error</a:t>
                      </a:r>
                      <a:endParaRPr lang="en-US" sz="1600" dirty="0"/>
                    </a:p>
                  </a:txBody>
                  <a:tcPr marL="91416" marR="91416" marT="45708" marB="45708"/>
                </a:tc>
                <a:tc>
                  <a:txBody>
                    <a:bodyPr/>
                    <a:lstStyle/>
                    <a:p>
                      <a:r>
                        <a:rPr lang="en-US" sz="1600" dirty="0" smtClean="0"/>
                        <a:t>Always on in production.  Any errors will trigger ACTION to resolve (automated</a:t>
                      </a:r>
                      <a:r>
                        <a:rPr lang="en-US" sz="1600" baseline="0" dirty="0" smtClean="0"/>
                        <a:t> or human). </a:t>
                      </a:r>
                    </a:p>
                    <a:p>
                      <a:pPr marL="285750" indent="-285750">
                        <a:buFont typeface="Arial" panose="020B0604020202020204" pitchFamily="34" charset="0"/>
                        <a:buChar char="•"/>
                      </a:pPr>
                      <a:r>
                        <a:rPr lang="en-US" sz="1600" baseline="0" dirty="0" smtClean="0"/>
                        <a:t>Configuration issues </a:t>
                      </a:r>
                    </a:p>
                    <a:p>
                      <a:pPr marL="285750" indent="-285750">
                        <a:buFont typeface="Arial" panose="020B0604020202020204" pitchFamily="34" charset="0"/>
                        <a:buChar char="•"/>
                      </a:pPr>
                      <a:r>
                        <a:rPr lang="en-US" sz="1600" baseline="0" dirty="0" smtClean="0"/>
                        <a:t>Application failure (cascading failure or critical service down)</a:t>
                      </a:r>
                      <a:endParaRPr lang="en-US" sz="1600" dirty="0"/>
                    </a:p>
                  </a:txBody>
                  <a:tcPr marL="91416" marR="91416" marT="45708" marB="45708"/>
                </a:tc>
              </a:tr>
              <a:tr h="951978">
                <a:tc>
                  <a:txBody>
                    <a:bodyPr/>
                    <a:lstStyle/>
                    <a:p>
                      <a:r>
                        <a:rPr lang="en-US" sz="1600" dirty="0" smtClean="0"/>
                        <a:t>Warning</a:t>
                      </a:r>
                      <a:endParaRPr lang="en-US" sz="1600" dirty="0"/>
                    </a:p>
                  </a:txBody>
                  <a:tcPr marL="91416" marR="91416" marT="45708" marB="45708"/>
                </a:tc>
                <a:tc>
                  <a:txBody>
                    <a:bodyPr/>
                    <a:lstStyle/>
                    <a:p>
                      <a:r>
                        <a:rPr lang="en-US" sz="1600" dirty="0" smtClean="0"/>
                        <a:t>Always on in production.  Warnings</a:t>
                      </a:r>
                      <a:r>
                        <a:rPr lang="en-US" sz="1600" baseline="0" dirty="0" smtClean="0"/>
                        <a:t> will INFORM, and may signal potential ACTION</a:t>
                      </a:r>
                    </a:p>
                    <a:p>
                      <a:pPr marL="285750" indent="-285750">
                        <a:buFont typeface="Arial" panose="020B0604020202020204" pitchFamily="34" charset="0"/>
                        <a:buChar char="•"/>
                      </a:pPr>
                      <a:r>
                        <a:rPr lang="en-US" sz="1600" dirty="0" smtClean="0"/>
                        <a:t>Timeouts</a:t>
                      </a:r>
                      <a:r>
                        <a:rPr lang="en-US" sz="1600" baseline="0" dirty="0" smtClean="0"/>
                        <a:t> or throttling in external service</a:t>
                      </a:r>
                      <a:endParaRPr lang="en-US" sz="1600" dirty="0"/>
                    </a:p>
                  </a:txBody>
                  <a:tcPr marL="91416" marR="91416" marT="45708" marB="45708"/>
                </a:tc>
              </a:tr>
              <a:tr h="977030">
                <a:tc>
                  <a:txBody>
                    <a:bodyPr/>
                    <a:lstStyle/>
                    <a:p>
                      <a:r>
                        <a:rPr lang="en-US" sz="1600" dirty="0" smtClean="0"/>
                        <a:t>Info</a:t>
                      </a:r>
                      <a:endParaRPr lang="en-US" sz="1600" dirty="0"/>
                    </a:p>
                  </a:txBody>
                  <a:tcPr marL="91416" marR="91416" marT="45708" marB="45708"/>
                </a:tc>
                <a:tc>
                  <a:txBody>
                    <a:bodyPr/>
                    <a:lstStyle/>
                    <a:p>
                      <a:r>
                        <a:rPr lang="en-US" sz="1600" dirty="0" smtClean="0"/>
                        <a:t>Always on in production.  Info messages INFORM</a:t>
                      </a:r>
                      <a:r>
                        <a:rPr lang="en-US" sz="1600" baseline="0" dirty="0" smtClean="0"/>
                        <a:t> during diagnostics and troubleshooting</a:t>
                      </a:r>
                      <a:endParaRPr lang="en-US" sz="1600" dirty="0"/>
                    </a:p>
                  </a:txBody>
                  <a:tcPr marL="91416" marR="91416" marT="45708" marB="45708"/>
                </a:tc>
              </a:tr>
              <a:tr h="822746">
                <a:tc>
                  <a:txBody>
                    <a:bodyPr/>
                    <a:lstStyle/>
                    <a:p>
                      <a:r>
                        <a:rPr lang="en-US" sz="1600" dirty="0" smtClean="0"/>
                        <a:t>Debug (Verbose)</a:t>
                      </a:r>
                      <a:endParaRPr lang="en-US" sz="1600" dirty="0"/>
                    </a:p>
                  </a:txBody>
                  <a:tcPr marL="91416" marR="91416" marT="45708" marB="45708"/>
                </a:tc>
                <a:tc>
                  <a:txBody>
                    <a:bodyPr/>
                    <a:lstStyle/>
                    <a:p>
                      <a:r>
                        <a:rPr lang="en-US" sz="1600" dirty="0" smtClean="0"/>
                        <a:t>On during active debugging and troubleshooting</a:t>
                      </a:r>
                      <a:r>
                        <a:rPr lang="en-US" sz="1600" baseline="0" dirty="0" smtClean="0"/>
                        <a:t> on a case by case basis</a:t>
                      </a:r>
                      <a:endParaRPr lang="en-US" sz="1600" dirty="0"/>
                    </a:p>
                  </a:txBody>
                  <a:tcPr marL="91416" marR="91416" marT="45708" marB="45708"/>
                </a:tc>
              </a:tr>
            </a:tbl>
          </a:graphicData>
        </a:graphic>
      </p:graphicFrame>
    </p:spTree>
    <p:extLst>
      <p:ext uri="{BB962C8B-B14F-4D97-AF65-F5344CB8AC3E}">
        <p14:creationId xmlns:p14="http://schemas.microsoft.com/office/powerpoint/2010/main" val="36223678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Built-in Logging Support in Azure</a:t>
            </a:r>
            <a:endParaRPr lang="en-US" dirty="0"/>
          </a:p>
        </p:txBody>
      </p:sp>
      <p:sp>
        <p:nvSpPr>
          <p:cNvPr id="6" name="Text Placeholder 5"/>
          <p:cNvSpPr>
            <a:spLocks noGrp="1"/>
          </p:cNvSpPr>
          <p:nvPr>
            <p:ph type="body" sz="quarter" idx="10"/>
          </p:nvPr>
        </p:nvSpPr>
        <p:spPr>
          <a:xfrm>
            <a:off x="519112" y="1450037"/>
            <a:ext cx="6974991" cy="5142946"/>
          </a:xfrm>
        </p:spPr>
        <p:txBody>
          <a:bodyPr/>
          <a:lstStyle/>
          <a:p>
            <a:r>
              <a:rPr lang="en-US" dirty="0" smtClean="0"/>
              <a:t>Web Sites</a:t>
            </a:r>
          </a:p>
          <a:p>
            <a:r>
              <a:rPr lang="en-US" sz="2400" dirty="0" err="1" smtClean="0"/>
              <a:t>System.Diagnostics</a:t>
            </a:r>
            <a:r>
              <a:rPr lang="en-US" sz="2400" dirty="0" smtClean="0"/>
              <a:t> -&gt; Table Storage</a:t>
            </a:r>
          </a:p>
          <a:p>
            <a:r>
              <a:rPr lang="en-US" sz="2400" dirty="0" smtClean="0"/>
              <a:t>HTTP/FREB </a:t>
            </a:r>
            <a:r>
              <a:rPr lang="en-US" sz="2400" dirty="0"/>
              <a:t>Logs -&gt; </a:t>
            </a:r>
            <a:r>
              <a:rPr lang="en-US" sz="2400" dirty="0" smtClean="0"/>
              <a:t>File-System or Blob Storage</a:t>
            </a:r>
          </a:p>
          <a:p>
            <a:r>
              <a:rPr lang="en-US" sz="2400" dirty="0"/>
              <a:t>Windows Events -&gt; </a:t>
            </a:r>
            <a:r>
              <a:rPr lang="en-US" sz="2400" dirty="0" smtClean="0"/>
              <a:t>File-System</a:t>
            </a:r>
          </a:p>
          <a:p>
            <a:endParaRPr lang="en-US" sz="1600" dirty="0" smtClean="0"/>
          </a:p>
          <a:p>
            <a:r>
              <a:rPr lang="en-US" dirty="0" smtClean="0"/>
              <a:t>Cloud Services</a:t>
            </a:r>
          </a:p>
          <a:p>
            <a:r>
              <a:rPr lang="en-US" sz="2400" dirty="0" err="1" smtClean="0"/>
              <a:t>System.Diagnostics</a:t>
            </a:r>
            <a:r>
              <a:rPr lang="en-US" sz="2400" dirty="0" smtClean="0"/>
              <a:t> -&gt; Table Storage</a:t>
            </a:r>
          </a:p>
          <a:p>
            <a:r>
              <a:rPr lang="en-US" sz="2400" dirty="0"/>
              <a:t>HTTP/FREB Logs -&gt; Blob </a:t>
            </a:r>
            <a:r>
              <a:rPr lang="en-US" sz="2400" dirty="0" smtClean="0"/>
              <a:t>Storage</a:t>
            </a:r>
          </a:p>
          <a:p>
            <a:r>
              <a:rPr lang="en-US" sz="2400" dirty="0" smtClean="0"/>
              <a:t>Performance Counters -&gt; Table Storage</a:t>
            </a:r>
          </a:p>
          <a:p>
            <a:r>
              <a:rPr lang="en-US" sz="2400" dirty="0" smtClean="0"/>
              <a:t>Windows Events -&gt; Table Storage</a:t>
            </a:r>
          </a:p>
          <a:p>
            <a:r>
              <a:rPr lang="en-US" sz="2400" dirty="0" smtClean="0"/>
              <a:t>Custom Directory Monitoring -&gt; Copy files to Blob Storage</a:t>
            </a:r>
            <a:endParaRPr lang="en-US" dirty="0"/>
          </a:p>
        </p:txBody>
      </p:sp>
      <p:sp>
        <p:nvSpPr>
          <p:cNvPr id="8" name="Text Placeholder 5"/>
          <p:cNvSpPr txBox="1">
            <a:spLocks/>
          </p:cNvSpPr>
          <p:nvPr/>
        </p:nvSpPr>
        <p:spPr>
          <a:xfrm>
            <a:off x="6366775" y="1450037"/>
            <a:ext cx="5663026" cy="1786643"/>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Storage Analytics</a:t>
            </a:r>
          </a:p>
          <a:p>
            <a:r>
              <a:rPr lang="en-US" sz="2400" dirty="0" smtClean="0"/>
              <a:t>Logs -&gt; Blob Storage</a:t>
            </a:r>
          </a:p>
          <a:p>
            <a:r>
              <a:rPr lang="en-US" sz="2400" dirty="0" smtClean="0"/>
              <a:t>Metrics -&gt; Table Storage</a:t>
            </a:r>
          </a:p>
          <a:p>
            <a:endParaRPr lang="en-US" sz="1600" dirty="0" smtClean="0"/>
          </a:p>
        </p:txBody>
      </p:sp>
    </p:spTree>
    <p:extLst>
      <p:ext uri="{BB962C8B-B14F-4D97-AF65-F5344CB8AC3E}">
        <p14:creationId xmlns:p14="http://schemas.microsoft.com/office/powerpoint/2010/main" val="3634435522"/>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89434" y="2764807"/>
            <a:ext cx="9477776" cy="1446550"/>
          </a:xfrm>
          <a:prstGeom prst="rect">
            <a:avLst/>
          </a:prstGeom>
        </p:spPr>
        <p:txBody>
          <a:bodyPr wrap="square">
            <a:spAutoFit/>
          </a:bodyPr>
          <a:lstStyle/>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Implementing Logging within our </a:t>
            </a:r>
          </a:p>
          <a:p>
            <a:pPr lvl="0" defTabSz="914099" fontAlgn="base">
              <a:spcBef>
                <a:spcPct val="0"/>
              </a:spcBef>
              <a:spcAft>
                <a:spcPct val="0"/>
              </a:spcAft>
            </a:pPr>
            <a:r>
              <a:rPr lang="en-US" sz="44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FixIt</a:t>
            </a: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Web Site</a:t>
            </a:r>
          </a:p>
        </p:txBody>
      </p:sp>
    </p:spTree>
    <p:extLst>
      <p:ext uri="{BB962C8B-B14F-4D97-AF65-F5344CB8AC3E}">
        <p14:creationId xmlns:p14="http://schemas.microsoft.com/office/powerpoint/2010/main" val="348782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11: Transient Fault Handling</a:t>
            </a:r>
            <a:endParaRPr lang="en-US" sz="5400" dirty="0"/>
          </a:p>
        </p:txBody>
      </p:sp>
    </p:spTree>
    <p:extLst>
      <p:ext uri="{BB962C8B-B14F-4D97-AF65-F5344CB8AC3E}">
        <p14:creationId xmlns:p14="http://schemas.microsoft.com/office/powerpoint/2010/main" val="35768844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1: Automate Everything</a:t>
            </a:r>
            <a:endParaRPr lang="en-US" sz="5400" dirty="0"/>
          </a:p>
        </p:txBody>
      </p:sp>
    </p:spTree>
    <p:extLst>
      <p:ext uri="{BB962C8B-B14F-4D97-AF65-F5344CB8AC3E}">
        <p14:creationId xmlns:p14="http://schemas.microsoft.com/office/powerpoint/2010/main" val="1806807162"/>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Transient Failures</a:t>
            </a:r>
            <a:endParaRPr lang="en-US" dirty="0"/>
          </a:p>
        </p:txBody>
      </p:sp>
      <p:sp>
        <p:nvSpPr>
          <p:cNvPr id="4" name="Text Placeholder 3"/>
          <p:cNvSpPr>
            <a:spLocks noGrp="1"/>
          </p:cNvSpPr>
          <p:nvPr>
            <p:ph type="body" sz="quarter" idx="10"/>
          </p:nvPr>
        </p:nvSpPr>
        <p:spPr>
          <a:xfrm>
            <a:off x="519112" y="1470733"/>
            <a:ext cx="11149013" cy="4601773"/>
          </a:xfrm>
        </p:spPr>
        <p:txBody>
          <a:bodyPr/>
          <a:lstStyle/>
          <a:p>
            <a:r>
              <a:rPr lang="en-US" sz="3720" dirty="0" smtClean="0">
                <a:latin typeface="+mn-lt"/>
              </a:rPr>
              <a:t>Temporary </a:t>
            </a:r>
            <a:r>
              <a:rPr lang="en-US" sz="3720" dirty="0">
                <a:latin typeface="+mn-lt"/>
              </a:rPr>
              <a:t>service interruptions, </a:t>
            </a:r>
            <a:r>
              <a:rPr lang="en-US" sz="3720" dirty="0" smtClean="0">
                <a:latin typeface="+mn-lt"/>
              </a:rPr>
              <a:t>typically self-healing</a:t>
            </a:r>
          </a:p>
          <a:p>
            <a:pPr marL="460375" indent="-457200">
              <a:buFont typeface="Arial" panose="020B0604020202020204" pitchFamily="34" charset="0"/>
              <a:buChar char="•"/>
            </a:pPr>
            <a:r>
              <a:rPr lang="en-US" sz="2720" dirty="0" smtClean="0">
                <a:latin typeface="+mn-lt"/>
              </a:rPr>
              <a:t>Connection failures to an external service (or suddenly aborted connections)</a:t>
            </a:r>
          </a:p>
          <a:p>
            <a:pPr marL="460375" indent="-457200">
              <a:buFont typeface="Arial" panose="020B0604020202020204" pitchFamily="34" charset="0"/>
              <a:buChar char="•"/>
            </a:pPr>
            <a:r>
              <a:rPr lang="en-US" sz="2720" dirty="0" smtClean="0">
                <a:latin typeface="+mn-lt"/>
              </a:rPr>
              <a:t>Busy signals from an external service (sometimes due to “noisy neighbors”)</a:t>
            </a:r>
          </a:p>
          <a:p>
            <a:pPr marL="460375" indent="-457200">
              <a:buFont typeface="Arial" panose="020B0604020202020204" pitchFamily="34" charset="0"/>
              <a:buChar char="•"/>
            </a:pPr>
            <a:r>
              <a:rPr lang="en-US" sz="2720" dirty="0" smtClean="0">
                <a:latin typeface="+mn-lt"/>
              </a:rPr>
              <a:t>External service throttling your app due to overly aggressive calls</a:t>
            </a:r>
          </a:p>
          <a:p>
            <a:endParaRPr lang="en-US" sz="2800" dirty="0"/>
          </a:p>
          <a:p>
            <a:r>
              <a:rPr lang="en-US" sz="3720" dirty="0" smtClean="0">
                <a:latin typeface="+mn-lt"/>
              </a:rPr>
              <a:t>Can often mitigate with smart retry/back-off logic</a:t>
            </a:r>
          </a:p>
          <a:p>
            <a:pPr marL="574675" indent="-571500">
              <a:buFont typeface="Arial" panose="020B0604020202020204" pitchFamily="34" charset="0"/>
              <a:buChar char="•"/>
            </a:pPr>
            <a:r>
              <a:rPr lang="en-US" sz="2720" dirty="0" smtClean="0">
                <a:latin typeface="+mn-lt"/>
              </a:rPr>
              <a:t>Transient Fault Handling Block from P&amp;P can make this easy to express</a:t>
            </a:r>
          </a:p>
          <a:p>
            <a:pPr marL="574675" indent="-571500">
              <a:buFont typeface="Arial" panose="020B0604020202020204" pitchFamily="34" charset="0"/>
              <a:buChar char="•"/>
            </a:pPr>
            <a:r>
              <a:rPr lang="en-US" sz="2720" dirty="0" smtClean="0">
                <a:latin typeface="+mn-lt"/>
              </a:rPr>
              <a:t>Storage Library </a:t>
            </a:r>
            <a:r>
              <a:rPr lang="en-US" sz="2720" i="1" dirty="0" smtClean="0">
                <a:latin typeface="+mn-lt"/>
              </a:rPr>
              <a:t>already has built-in support </a:t>
            </a:r>
            <a:r>
              <a:rPr lang="en-US" sz="2720" dirty="0" smtClean="0">
                <a:latin typeface="+mn-lt"/>
              </a:rPr>
              <a:t>for retry/back-offs</a:t>
            </a:r>
          </a:p>
          <a:p>
            <a:pPr marL="574675" indent="-571500">
              <a:buFont typeface="Arial" panose="020B0604020202020204" pitchFamily="34" charset="0"/>
              <a:buChar char="•"/>
            </a:pPr>
            <a:r>
              <a:rPr lang="en-US" sz="2720" dirty="0" smtClean="0">
                <a:latin typeface="+mn-lt"/>
              </a:rPr>
              <a:t>Entity Framework V6 </a:t>
            </a:r>
            <a:r>
              <a:rPr lang="en-US" sz="2720" i="1" dirty="0" smtClean="0">
                <a:latin typeface="+mn-lt"/>
              </a:rPr>
              <a:t>will include built-in support </a:t>
            </a:r>
            <a:r>
              <a:rPr lang="en-US" sz="2720" dirty="0" smtClean="0">
                <a:latin typeface="+mn-lt"/>
              </a:rPr>
              <a:t>for it with SQL Databases</a:t>
            </a:r>
            <a:endParaRPr lang="en-US" dirty="0"/>
          </a:p>
        </p:txBody>
      </p:sp>
    </p:spTree>
    <p:extLst>
      <p:ext uri="{BB962C8B-B14F-4D97-AF65-F5344CB8AC3E}">
        <p14:creationId xmlns:p14="http://schemas.microsoft.com/office/powerpoint/2010/main" val="463243393"/>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&amp; Practices</a:t>
            </a:r>
            <a:endParaRPr lang="en-US" dirty="0"/>
          </a:p>
        </p:txBody>
      </p:sp>
      <p:sp>
        <p:nvSpPr>
          <p:cNvPr id="3" name="Text Placeholder 2"/>
          <p:cNvSpPr>
            <a:spLocks noGrp="1"/>
          </p:cNvSpPr>
          <p:nvPr>
            <p:ph type="body" sz="quarter" idx="10"/>
          </p:nvPr>
        </p:nvSpPr>
        <p:spPr>
          <a:xfrm>
            <a:off x="519112" y="1370525"/>
            <a:ext cx="11149013" cy="1223412"/>
          </a:xfrm>
        </p:spPr>
        <p:txBody>
          <a:bodyPr/>
          <a:lstStyle/>
          <a:p>
            <a:r>
              <a:rPr lang="en-US" dirty="0"/>
              <a:t>Transient Fault Handling Application Block</a:t>
            </a:r>
          </a:p>
          <a:p>
            <a:endParaRPr lang="en-US" dirty="0"/>
          </a:p>
        </p:txBody>
      </p:sp>
      <p:pic>
        <p:nvPicPr>
          <p:cNvPr id="4" name="Picture 3"/>
          <p:cNvPicPr>
            <a:picLocks noChangeAspect="1"/>
          </p:cNvPicPr>
          <p:nvPr/>
        </p:nvPicPr>
        <p:blipFill>
          <a:blip r:embed="rId3"/>
          <a:stretch>
            <a:fillRect/>
          </a:stretch>
        </p:blipFill>
        <p:spPr>
          <a:xfrm>
            <a:off x="519112" y="2260684"/>
            <a:ext cx="8710088" cy="3705128"/>
          </a:xfrm>
          <a:prstGeom prst="rect">
            <a:avLst/>
          </a:prstGeom>
          <a:noFill/>
          <a:ln>
            <a:noFill/>
          </a:ln>
        </p:spPr>
      </p:pic>
      <p:sp>
        <p:nvSpPr>
          <p:cNvPr id="5" name="TextBox 4"/>
          <p:cNvSpPr txBox="1"/>
          <p:nvPr/>
        </p:nvSpPr>
        <p:spPr>
          <a:xfrm>
            <a:off x="519112" y="6200384"/>
            <a:ext cx="8406468" cy="249299"/>
          </a:xfrm>
          <a:prstGeom prst="rect">
            <a:avLst/>
          </a:prstGeom>
          <a:noFill/>
        </p:spPr>
        <p:txBody>
          <a:bodyPr wrap="none" lIns="0" tIns="0" rIns="0" bIns="0" rtlCol="0">
            <a:spAutoFit/>
          </a:bodyPr>
          <a:lstStyle/>
          <a:p>
            <a:pPr>
              <a:lnSpc>
                <a:spcPct val="90000"/>
              </a:lnSpc>
              <a:spcBef>
                <a:spcPct val="20000"/>
              </a:spcBef>
              <a:buSzPct val="80000"/>
            </a:pPr>
            <a:r>
              <a:rPr lang="en-US" sz="1800" dirty="0">
                <a:solidFill>
                  <a:schemeClr val="bg1"/>
                </a:solidFill>
              </a:rPr>
              <a:t>http://nuget.org/packages/EnterpriseLibrary.WindowsAzure.TransientFaultHandling</a:t>
            </a:r>
          </a:p>
        </p:txBody>
      </p:sp>
    </p:spTree>
    <p:extLst>
      <p:ext uri="{BB962C8B-B14F-4D97-AF65-F5344CB8AC3E}">
        <p14:creationId xmlns:p14="http://schemas.microsoft.com/office/powerpoint/2010/main" val="13690403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Text Placeholder 2"/>
          <p:cNvSpPr>
            <a:spLocks noGrp="1"/>
          </p:cNvSpPr>
          <p:nvPr>
            <p:ph type="body" sz="quarter" idx="10"/>
          </p:nvPr>
        </p:nvSpPr>
        <p:spPr>
          <a:xfrm>
            <a:off x="519112" y="1370525"/>
            <a:ext cx="11149013" cy="553998"/>
          </a:xfrm>
        </p:spPr>
        <p:txBody>
          <a:bodyPr/>
          <a:lstStyle/>
          <a:p>
            <a:r>
              <a:rPr lang="en-US" dirty="0" smtClean="0"/>
              <a:t>Built-in support fault-retry logic coming with EF6</a:t>
            </a:r>
            <a:endParaRPr lang="en-US" dirty="0"/>
          </a:p>
        </p:txBody>
      </p:sp>
      <p:sp>
        <p:nvSpPr>
          <p:cNvPr id="6" name="Text Placeholder 2"/>
          <p:cNvSpPr txBox="1">
            <a:spLocks/>
          </p:cNvSpPr>
          <p:nvPr/>
        </p:nvSpPr>
        <p:spPr>
          <a:xfrm>
            <a:off x="493832" y="4912219"/>
            <a:ext cx="11149013"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Clr>
                <a:srgbClr val="92D050"/>
              </a:buClr>
              <a:buSzPct val="80000"/>
              <a:buFont typeface="Arial" pitchFamily="34" charset="0"/>
              <a:buNone/>
              <a:defRPr sz="4000" kern="1200" spc="-100" baseline="0">
                <a:solidFill>
                  <a:schemeClr val="bg1"/>
                </a:solidFill>
                <a:latin typeface="Segoe UI Light" pitchFamily="34" charset="0"/>
                <a:ea typeface="+mn-ea"/>
                <a:cs typeface="+mn-cs"/>
              </a:defRPr>
            </a:lvl1pPr>
            <a:lvl2pPr marL="3175" indent="0" algn="l" defTabSz="914363" rtl="0" eaLnBrk="1" latinLnBrk="0" hangingPunct="1">
              <a:lnSpc>
                <a:spcPct val="90000"/>
              </a:lnSpc>
              <a:spcBef>
                <a:spcPts val="0"/>
              </a:spcBef>
              <a:buClr>
                <a:srgbClr val="92D050"/>
              </a:buClr>
              <a:buSzPct val="80000"/>
              <a:buFont typeface="Arial" pitchFamily="34" charset="0"/>
              <a:buNone/>
              <a:defRPr sz="2000" kern="1200" spc="-50" baseline="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80000"/>
              <a:buFontTx/>
              <a:buBlip>
                <a:blip r:embed="rId3"/>
              </a:buBlip>
              <a:defRPr sz="36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80000"/>
              <a:buFontTx/>
              <a:buBlip>
                <a:blip r:embed="rId3"/>
              </a:buBlip>
              <a:defRPr sz="32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Above code will do connection retries up to 3 times within 5 seconds (with an </a:t>
            </a:r>
            <a:r>
              <a:rPr lang="en-US" u="sng" dirty="0" smtClean="0"/>
              <a:t>exponential back-off delay</a:t>
            </a:r>
            <a:r>
              <a:rPr lang="en-US" dirty="0" smtClean="0"/>
              <a:t>)</a:t>
            </a:r>
            <a:endParaRPr lang="en-US" dirty="0"/>
          </a:p>
        </p:txBody>
      </p:sp>
      <p:pic>
        <p:nvPicPr>
          <p:cNvPr id="7" name="Picture 6"/>
          <p:cNvPicPr>
            <a:picLocks noChangeAspect="1"/>
          </p:cNvPicPr>
          <p:nvPr/>
        </p:nvPicPr>
        <p:blipFill>
          <a:blip r:embed="rId4"/>
          <a:stretch>
            <a:fillRect/>
          </a:stretch>
        </p:blipFill>
        <p:spPr>
          <a:xfrm>
            <a:off x="519112" y="2269636"/>
            <a:ext cx="11302255" cy="2227209"/>
          </a:xfrm>
          <a:prstGeom prst="rect">
            <a:avLst/>
          </a:prstGeom>
        </p:spPr>
      </p:pic>
    </p:spTree>
    <p:extLst>
      <p:ext uri="{BB962C8B-B14F-4D97-AF65-F5344CB8AC3E}">
        <p14:creationId xmlns:p14="http://schemas.microsoft.com/office/powerpoint/2010/main" val="3046032984"/>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01960" y="3178166"/>
            <a:ext cx="9477776" cy="769441"/>
          </a:xfrm>
          <a:prstGeom prst="rect">
            <a:avLst/>
          </a:prstGeom>
        </p:spPr>
        <p:txBody>
          <a:bodyPr wrap="square">
            <a:spAutoFit/>
          </a:bodyPr>
          <a:lstStyle/>
          <a:p>
            <a:pPr lvl="0" defTabSz="914099" fontAlgn="base">
              <a:spcBef>
                <a:spcPct val="0"/>
              </a:spcBef>
              <a:spcAft>
                <a:spcPct val="0"/>
              </a:spcAft>
            </a:pPr>
            <a:r>
              <a:rPr lang="en-US" sz="4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Transient Fault Handling with EF6</a:t>
            </a:r>
          </a:p>
        </p:txBody>
      </p:sp>
    </p:spTree>
    <p:extLst>
      <p:ext uri="{BB962C8B-B14F-4D97-AF65-F5344CB8AC3E}">
        <p14:creationId xmlns:p14="http://schemas.microsoft.com/office/powerpoint/2010/main" val="236989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mindful of max delay thresholds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04581" y="1501096"/>
            <a:ext cx="7503090" cy="4219890"/>
          </a:xfrm>
          <a:prstGeom prst="rect">
            <a:avLst/>
          </a:prstGeom>
          <a:noFill/>
          <a:ln>
            <a:noFill/>
          </a:ln>
        </p:spPr>
      </p:pic>
      <p:sp>
        <p:nvSpPr>
          <p:cNvPr id="5" name="TextBox 4"/>
          <p:cNvSpPr txBox="1"/>
          <p:nvPr/>
        </p:nvSpPr>
        <p:spPr>
          <a:xfrm>
            <a:off x="1446461" y="5962389"/>
            <a:ext cx="9689177" cy="615553"/>
          </a:xfrm>
          <a:prstGeom prst="rect">
            <a:avLst/>
          </a:prstGeom>
          <a:noFill/>
        </p:spPr>
        <p:txBody>
          <a:bodyPr wrap="square" lIns="0" tIns="0" rIns="0" bIns="0" rtlCol="0">
            <a:spAutoFit/>
          </a:bodyPr>
          <a:lstStyle/>
          <a:p>
            <a:pPr>
              <a:spcBef>
                <a:spcPts val="1200"/>
              </a:spcBef>
            </a:pPr>
            <a:r>
              <a:rPr lang="en-US" sz="2000" dirty="0">
                <a:solidFill>
                  <a:schemeClr val="bg1"/>
                </a:solidFill>
              </a:rPr>
              <a:t>At some point, your request </a:t>
            </a:r>
            <a:r>
              <a:rPr lang="en-US" sz="2000" dirty="0" smtClean="0">
                <a:solidFill>
                  <a:schemeClr val="bg1"/>
                </a:solidFill>
              </a:rPr>
              <a:t>could be blocking </a:t>
            </a:r>
            <a:r>
              <a:rPr lang="en-US" sz="2000" dirty="0">
                <a:solidFill>
                  <a:schemeClr val="bg1"/>
                </a:solidFill>
              </a:rPr>
              <a:t>the </a:t>
            </a:r>
            <a:r>
              <a:rPr lang="en-US" sz="2000" dirty="0" smtClean="0">
                <a:solidFill>
                  <a:schemeClr val="bg1"/>
                </a:solidFill>
              </a:rPr>
              <a:t>line and cause back pressure.  Often better to fail gracefully at some point, </a:t>
            </a:r>
            <a:r>
              <a:rPr lang="en-US" sz="2000" dirty="0">
                <a:solidFill>
                  <a:schemeClr val="bg1"/>
                </a:solidFill>
              </a:rPr>
              <a:t>and get out of the </a:t>
            </a:r>
            <a:r>
              <a:rPr lang="en-US" sz="2000" dirty="0" smtClean="0">
                <a:solidFill>
                  <a:schemeClr val="bg1"/>
                </a:solidFill>
              </a:rPr>
              <a:t>queue</a:t>
            </a:r>
            <a:r>
              <a:rPr lang="en-US" sz="2000" dirty="0">
                <a:solidFill>
                  <a:schemeClr val="bg1"/>
                </a:solidFill>
              </a:rPr>
              <a:t>!</a:t>
            </a:r>
          </a:p>
        </p:txBody>
      </p:sp>
    </p:spTree>
    <p:extLst>
      <p:ext uri="{BB962C8B-B14F-4D97-AF65-F5344CB8AC3E}">
        <p14:creationId xmlns:p14="http://schemas.microsoft.com/office/powerpoint/2010/main" val="191425394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93785" y="2622734"/>
            <a:ext cx="11964865" cy="1359196"/>
          </a:xfrm>
        </p:spPr>
        <p:txBody>
          <a:bodyPr/>
          <a:lstStyle/>
          <a:p>
            <a:pPr algn="ctr"/>
            <a:r>
              <a:rPr lang="en-US" sz="5400" dirty="0" smtClean="0"/>
              <a:t>Pattern 12: Distributed Caching</a:t>
            </a:r>
            <a:endParaRPr lang="en-US" sz="5400" dirty="0"/>
          </a:p>
        </p:txBody>
      </p:sp>
    </p:spTree>
    <p:extLst>
      <p:ext uri="{BB962C8B-B14F-4D97-AF65-F5344CB8AC3E}">
        <p14:creationId xmlns:p14="http://schemas.microsoft.com/office/powerpoint/2010/main" val="2447029439"/>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343143"/>
            <a:ext cx="11149013" cy="747897"/>
          </a:xfrm>
        </p:spPr>
        <p:txBody>
          <a:bodyPr/>
          <a:lstStyle/>
          <a:p>
            <a:r>
              <a:rPr lang="en-US" dirty="0" smtClean="0"/>
              <a:t>Distributed Caching</a:t>
            </a:r>
            <a:endParaRPr lang="en-US" dirty="0"/>
          </a:p>
        </p:txBody>
      </p:sp>
      <p:sp>
        <p:nvSpPr>
          <p:cNvPr id="4" name="Text Placeholder 3"/>
          <p:cNvSpPr>
            <a:spLocks noGrp="1"/>
          </p:cNvSpPr>
          <p:nvPr>
            <p:ph type="body" sz="quarter" idx="10"/>
          </p:nvPr>
        </p:nvSpPr>
        <p:spPr>
          <a:xfrm>
            <a:off x="519112" y="1390403"/>
            <a:ext cx="11149013" cy="4288866"/>
          </a:xfrm>
        </p:spPr>
        <p:txBody>
          <a:bodyPr/>
          <a:lstStyle/>
          <a:p>
            <a:r>
              <a:rPr lang="en-US" dirty="0" smtClean="0"/>
              <a:t>Not always practical to hit data source on every request</a:t>
            </a:r>
          </a:p>
          <a:p>
            <a:pPr marL="460375" indent="-457200">
              <a:buFont typeface="Arial" panose="020B0604020202020204" pitchFamily="34" charset="0"/>
              <a:buChar char="•"/>
            </a:pPr>
            <a:r>
              <a:rPr lang="en-US" sz="3200" dirty="0" smtClean="0"/>
              <a:t>Throughput and latency impact as traffic grows</a:t>
            </a:r>
          </a:p>
          <a:p>
            <a:endParaRPr lang="en-US" sz="1800" dirty="0"/>
          </a:p>
          <a:p>
            <a:r>
              <a:rPr lang="en-US" dirty="0" smtClean="0"/>
              <a:t>Data doesn’t always need to be immediately consistent even when things are working well</a:t>
            </a:r>
          </a:p>
          <a:p>
            <a:endParaRPr lang="en-US" sz="1800" dirty="0"/>
          </a:p>
          <a:p>
            <a:r>
              <a:rPr lang="en-US" dirty="0" smtClean="0"/>
              <a:t>Cached copy of data can help you provide better customer experience when things aren’t working well</a:t>
            </a:r>
            <a:endParaRPr lang="en-US" sz="3200" dirty="0" smtClean="0"/>
          </a:p>
        </p:txBody>
      </p:sp>
    </p:spTree>
    <p:extLst>
      <p:ext uri="{BB962C8B-B14F-4D97-AF65-F5344CB8AC3E}">
        <p14:creationId xmlns:p14="http://schemas.microsoft.com/office/powerpoint/2010/main" val="3781607077"/>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Cache Service</a:t>
            </a:r>
            <a:endParaRPr lang="en-US" dirty="0"/>
          </a:p>
        </p:txBody>
      </p:sp>
      <p:sp>
        <p:nvSpPr>
          <p:cNvPr id="3" name="Text Placeholder 2"/>
          <p:cNvSpPr>
            <a:spLocks noGrp="1"/>
          </p:cNvSpPr>
          <p:nvPr>
            <p:ph type="body" sz="quarter" idx="10"/>
          </p:nvPr>
        </p:nvSpPr>
        <p:spPr>
          <a:xfrm>
            <a:off x="519112" y="1573725"/>
            <a:ext cx="11149013" cy="5022914"/>
          </a:xfrm>
        </p:spPr>
        <p:txBody>
          <a:bodyPr/>
          <a:lstStyle/>
          <a:p>
            <a:r>
              <a:rPr lang="en-US" dirty="0" smtClean="0"/>
              <a:t>High throughput, </a:t>
            </a:r>
            <a:r>
              <a:rPr lang="en-US" dirty="0"/>
              <a:t>low-latency </a:t>
            </a:r>
            <a:r>
              <a:rPr lang="en-US" dirty="0" smtClean="0"/>
              <a:t>distributed cache</a:t>
            </a:r>
            <a:endParaRPr lang="en-US" dirty="0"/>
          </a:p>
          <a:p>
            <a:pPr marL="460375" indent="-457200">
              <a:buFont typeface="Arial" panose="020B0604020202020204" pitchFamily="34" charset="0"/>
              <a:buChar char="•"/>
            </a:pPr>
            <a:r>
              <a:rPr lang="en-US" sz="3200" dirty="0"/>
              <a:t>In-memory (not written to disk)</a:t>
            </a:r>
          </a:p>
          <a:p>
            <a:pPr marL="460375" indent="-457200">
              <a:buFont typeface="Arial" panose="020B0604020202020204" pitchFamily="34" charset="0"/>
              <a:buChar char="•"/>
            </a:pPr>
            <a:r>
              <a:rPr lang="en-US" sz="3200" dirty="0"/>
              <a:t>Scale-out </a:t>
            </a:r>
            <a:r>
              <a:rPr lang="en-US" sz="3200" dirty="0" smtClean="0"/>
              <a:t>architecture </a:t>
            </a:r>
            <a:r>
              <a:rPr lang="en-US" sz="3200" dirty="0"/>
              <a:t>that </a:t>
            </a:r>
            <a:r>
              <a:rPr lang="en-US" sz="3200" dirty="0" smtClean="0"/>
              <a:t>distributes across many </a:t>
            </a:r>
            <a:r>
              <a:rPr lang="en-US" sz="3200" dirty="0"/>
              <a:t>servers</a:t>
            </a:r>
          </a:p>
          <a:p>
            <a:endParaRPr lang="en-US" sz="2400" dirty="0" smtClean="0"/>
          </a:p>
          <a:p>
            <a:r>
              <a:rPr lang="en-US" dirty="0" smtClean="0"/>
              <a:t>Key/Value Programming Model</a:t>
            </a:r>
          </a:p>
          <a:p>
            <a:pPr marL="574675" indent="-571500">
              <a:buFont typeface="Arial" panose="020B0604020202020204" pitchFamily="34" charset="0"/>
              <a:buChar char="•"/>
            </a:pPr>
            <a:r>
              <a:rPr lang="en-US" sz="3200" dirty="0" smtClean="0"/>
              <a:t>Get(key) =&gt; avg. 1ms latency end-to-end</a:t>
            </a:r>
          </a:p>
          <a:p>
            <a:pPr marL="574675" indent="-571500">
              <a:buFont typeface="Arial" panose="020B0604020202020204" pitchFamily="34" charset="0"/>
              <a:buChar char="•"/>
            </a:pPr>
            <a:r>
              <a:rPr lang="en-US" sz="3200" dirty="0" smtClean="0"/>
              <a:t>Put(key) =&gt; avg. 1.2ms latency end-to-end</a:t>
            </a:r>
          </a:p>
          <a:p>
            <a:pPr marL="574675" indent="-571500">
              <a:buFont typeface="Arial" panose="020B0604020202020204" pitchFamily="34" charset="0"/>
              <a:buChar char="•"/>
            </a:pPr>
            <a:endParaRPr lang="en-US" sz="2400" dirty="0"/>
          </a:p>
          <a:p>
            <a:r>
              <a:rPr lang="en-US" sz="3200" dirty="0" smtClean="0"/>
              <a:t>128MB to 150GB of content can be stored in each Cache Service</a:t>
            </a:r>
            <a:endParaRPr lang="en-US" sz="3200" dirty="0"/>
          </a:p>
        </p:txBody>
      </p:sp>
    </p:spTree>
    <p:extLst>
      <p:ext uri="{BB962C8B-B14F-4D97-AF65-F5344CB8AC3E}">
        <p14:creationId xmlns:p14="http://schemas.microsoft.com/office/powerpoint/2010/main" val="2995446018"/>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262079" y="279400"/>
            <a:ext cx="11663077" cy="6294507"/>
          </a:xfrm>
          <a:prstGeom prst="rect">
            <a:avLst/>
          </a:prstGeom>
        </p:spPr>
      </p:pic>
    </p:spTree>
    <p:extLst>
      <p:ext uri="{BB962C8B-B14F-4D97-AF65-F5344CB8AC3E}">
        <p14:creationId xmlns:p14="http://schemas.microsoft.com/office/powerpoint/2010/main" val="1793987659"/>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stretch>
            <a:fillRect/>
          </a:stretch>
        </p:blipFill>
        <p:spPr>
          <a:xfrm>
            <a:off x="865631" y="263597"/>
            <a:ext cx="10455973" cy="6288534"/>
          </a:xfrm>
          <a:prstGeom prst="rect">
            <a:avLst/>
          </a:prstGeom>
        </p:spPr>
      </p:pic>
    </p:spTree>
    <p:extLst>
      <p:ext uri="{BB962C8B-B14F-4D97-AF65-F5344CB8AC3E}">
        <p14:creationId xmlns:p14="http://schemas.microsoft.com/office/powerpoint/2010/main" val="39286845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8526780" y="1474470"/>
            <a:ext cx="2858662" cy="1977390"/>
          </a:xfrm>
          <a:custGeom>
            <a:avLst/>
            <a:gdLst>
              <a:gd name="connsiteX0" fmla="*/ 0 w 2858662"/>
              <a:gd name="connsiteY0" fmla="*/ 0 h 1977390"/>
              <a:gd name="connsiteX1" fmla="*/ 560070 w 2858662"/>
              <a:gd name="connsiteY1" fmla="*/ 22860 h 1977390"/>
              <a:gd name="connsiteX2" fmla="*/ 674370 w 2858662"/>
              <a:gd name="connsiteY2" fmla="*/ 34290 h 1977390"/>
              <a:gd name="connsiteX3" fmla="*/ 845820 w 2858662"/>
              <a:gd name="connsiteY3" fmla="*/ 68580 h 1977390"/>
              <a:gd name="connsiteX4" fmla="*/ 1177290 w 2858662"/>
              <a:gd name="connsiteY4" fmla="*/ 125730 h 1977390"/>
              <a:gd name="connsiteX5" fmla="*/ 1268730 w 2858662"/>
              <a:gd name="connsiteY5" fmla="*/ 137160 h 1977390"/>
              <a:gd name="connsiteX6" fmla="*/ 1565910 w 2858662"/>
              <a:gd name="connsiteY6" fmla="*/ 217170 h 1977390"/>
              <a:gd name="connsiteX7" fmla="*/ 1725930 w 2858662"/>
              <a:gd name="connsiteY7" fmla="*/ 297180 h 1977390"/>
              <a:gd name="connsiteX8" fmla="*/ 1794510 w 2858662"/>
              <a:gd name="connsiteY8" fmla="*/ 342900 h 1977390"/>
              <a:gd name="connsiteX9" fmla="*/ 1954530 w 2858662"/>
              <a:gd name="connsiteY9" fmla="*/ 502920 h 1977390"/>
              <a:gd name="connsiteX10" fmla="*/ 2023110 w 2858662"/>
              <a:gd name="connsiteY10" fmla="*/ 594360 h 1977390"/>
              <a:gd name="connsiteX11" fmla="*/ 2068830 w 2858662"/>
              <a:gd name="connsiteY11" fmla="*/ 640080 h 1977390"/>
              <a:gd name="connsiteX12" fmla="*/ 2286000 w 2858662"/>
              <a:gd name="connsiteY12" fmla="*/ 914400 h 1977390"/>
              <a:gd name="connsiteX13" fmla="*/ 2366010 w 2858662"/>
              <a:gd name="connsiteY13" fmla="*/ 994410 h 1977390"/>
              <a:gd name="connsiteX14" fmla="*/ 2468880 w 2858662"/>
              <a:gd name="connsiteY14" fmla="*/ 1165860 h 1977390"/>
              <a:gd name="connsiteX15" fmla="*/ 2526030 w 2858662"/>
              <a:gd name="connsiteY15" fmla="*/ 1257300 h 1977390"/>
              <a:gd name="connsiteX16" fmla="*/ 2560320 w 2858662"/>
              <a:gd name="connsiteY16" fmla="*/ 1325880 h 1977390"/>
              <a:gd name="connsiteX17" fmla="*/ 2640330 w 2858662"/>
              <a:gd name="connsiteY17" fmla="*/ 1440180 h 1977390"/>
              <a:gd name="connsiteX18" fmla="*/ 2708910 w 2858662"/>
              <a:gd name="connsiteY18" fmla="*/ 1543050 h 1977390"/>
              <a:gd name="connsiteX19" fmla="*/ 2777490 w 2858662"/>
              <a:gd name="connsiteY19" fmla="*/ 1645920 h 1977390"/>
              <a:gd name="connsiteX20" fmla="*/ 2800350 w 2858662"/>
              <a:gd name="connsiteY20" fmla="*/ 1737360 h 1977390"/>
              <a:gd name="connsiteX21" fmla="*/ 2811780 w 2858662"/>
              <a:gd name="connsiteY21" fmla="*/ 1840230 h 1977390"/>
              <a:gd name="connsiteX22" fmla="*/ 2857500 w 2858662"/>
              <a:gd name="connsiteY22" fmla="*/ 1977390 h 197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8662" h="1977390">
                <a:moveTo>
                  <a:pt x="0" y="0"/>
                </a:moveTo>
                <a:cubicBezTo>
                  <a:pt x="327483" y="9097"/>
                  <a:pt x="323059" y="2250"/>
                  <a:pt x="560070" y="22860"/>
                </a:cubicBezTo>
                <a:cubicBezTo>
                  <a:pt x="598216" y="26177"/>
                  <a:pt x="636561" y="28241"/>
                  <a:pt x="674370" y="34290"/>
                </a:cubicBezTo>
                <a:cubicBezTo>
                  <a:pt x="731920" y="43498"/>
                  <a:pt x="788478" y="58154"/>
                  <a:pt x="845820" y="68580"/>
                </a:cubicBezTo>
                <a:lnTo>
                  <a:pt x="1177290" y="125730"/>
                </a:lnTo>
                <a:cubicBezTo>
                  <a:pt x="1207611" y="130647"/>
                  <a:pt x="1238508" y="131665"/>
                  <a:pt x="1268730" y="137160"/>
                </a:cubicBezTo>
                <a:cubicBezTo>
                  <a:pt x="1342728" y="150614"/>
                  <a:pt x="1494626" y="181528"/>
                  <a:pt x="1565910" y="217170"/>
                </a:cubicBezTo>
                <a:cubicBezTo>
                  <a:pt x="1619250" y="243840"/>
                  <a:pt x="1676310" y="264100"/>
                  <a:pt x="1725930" y="297180"/>
                </a:cubicBezTo>
                <a:cubicBezTo>
                  <a:pt x="1748790" y="312420"/>
                  <a:pt x="1772906" y="325926"/>
                  <a:pt x="1794510" y="342900"/>
                </a:cubicBezTo>
                <a:cubicBezTo>
                  <a:pt x="1870070" y="402268"/>
                  <a:pt x="1896293" y="430123"/>
                  <a:pt x="1954530" y="502920"/>
                </a:cubicBezTo>
                <a:cubicBezTo>
                  <a:pt x="1978331" y="532671"/>
                  <a:pt x="1998719" y="565091"/>
                  <a:pt x="2023110" y="594360"/>
                </a:cubicBezTo>
                <a:cubicBezTo>
                  <a:pt x="2036908" y="610917"/>
                  <a:pt x="2055269" y="623328"/>
                  <a:pt x="2068830" y="640080"/>
                </a:cubicBezTo>
                <a:cubicBezTo>
                  <a:pt x="2091033" y="667507"/>
                  <a:pt x="2227996" y="856396"/>
                  <a:pt x="2286000" y="914400"/>
                </a:cubicBezTo>
                <a:cubicBezTo>
                  <a:pt x="2358001" y="986401"/>
                  <a:pt x="2280785" y="863295"/>
                  <a:pt x="2366010" y="994410"/>
                </a:cubicBezTo>
                <a:cubicBezTo>
                  <a:pt x="2402332" y="1050290"/>
                  <a:pt x="2434227" y="1108930"/>
                  <a:pt x="2468880" y="1165860"/>
                </a:cubicBezTo>
                <a:cubicBezTo>
                  <a:pt x="2487569" y="1196563"/>
                  <a:pt x="2509956" y="1225151"/>
                  <a:pt x="2526030" y="1257300"/>
                </a:cubicBezTo>
                <a:cubicBezTo>
                  <a:pt x="2537460" y="1280160"/>
                  <a:pt x="2546774" y="1304207"/>
                  <a:pt x="2560320" y="1325880"/>
                </a:cubicBezTo>
                <a:cubicBezTo>
                  <a:pt x="2584969" y="1365318"/>
                  <a:pt x="2613858" y="1401942"/>
                  <a:pt x="2640330" y="1440180"/>
                </a:cubicBezTo>
                <a:cubicBezTo>
                  <a:pt x="2655026" y="1461407"/>
                  <a:pt x="2702379" y="1534886"/>
                  <a:pt x="2708910" y="1543050"/>
                </a:cubicBezTo>
                <a:cubicBezTo>
                  <a:pt x="2750397" y="1594908"/>
                  <a:pt x="2754111" y="1591368"/>
                  <a:pt x="2777490" y="1645920"/>
                </a:cubicBezTo>
                <a:cubicBezTo>
                  <a:pt x="2788887" y="1672513"/>
                  <a:pt x="2796516" y="1710525"/>
                  <a:pt x="2800350" y="1737360"/>
                </a:cubicBezTo>
                <a:cubicBezTo>
                  <a:pt x="2805229" y="1771514"/>
                  <a:pt x="2800870" y="1807499"/>
                  <a:pt x="2811780" y="1840230"/>
                </a:cubicBezTo>
                <a:cubicBezTo>
                  <a:pt x="2870180" y="2015431"/>
                  <a:pt x="2857500" y="1808448"/>
                  <a:pt x="2857500" y="197739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itle 21"/>
          <p:cNvSpPr>
            <a:spLocks noGrp="1"/>
          </p:cNvSpPr>
          <p:nvPr>
            <p:ph type="title"/>
          </p:nvPr>
        </p:nvSpPr>
        <p:spPr/>
        <p:txBody>
          <a:bodyPr/>
          <a:lstStyle/>
          <a:p>
            <a:r>
              <a:rPr lang="en-US" dirty="0" err="1" smtClean="0"/>
              <a:t>Dev</a:t>
            </a:r>
            <a:r>
              <a:rPr lang="en-US" dirty="0" smtClean="0"/>
              <a:t>/Ops Workflow</a:t>
            </a:r>
            <a:endParaRPr lang="en-US" dirty="0"/>
          </a:p>
        </p:txBody>
      </p:sp>
      <p:grpSp>
        <p:nvGrpSpPr>
          <p:cNvPr id="2" name="Group 1"/>
          <p:cNvGrpSpPr/>
          <p:nvPr/>
        </p:nvGrpSpPr>
        <p:grpSpPr>
          <a:xfrm>
            <a:off x="622398" y="1950351"/>
            <a:ext cx="5412642" cy="3718930"/>
            <a:chOff x="307537" y="1744610"/>
            <a:chExt cx="7054393" cy="4645257"/>
          </a:xfrm>
        </p:grpSpPr>
        <p:sp>
          <p:nvSpPr>
            <p:cNvPr id="4" name="Oval 3"/>
            <p:cNvSpPr/>
            <p:nvPr/>
          </p:nvSpPr>
          <p:spPr bwMode="auto">
            <a:xfrm>
              <a:off x="1808382" y="2412227"/>
              <a:ext cx="4055165" cy="3302773"/>
            </a:xfrm>
            <a:prstGeom prst="ellipse">
              <a:avLst/>
            </a:prstGeom>
            <a:noFill/>
            <a:ln w="57150">
              <a:solidFill>
                <a:schemeClr val="bg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2963104" y="1744610"/>
              <a:ext cx="1948158" cy="553592"/>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Develop</a:t>
              </a:r>
              <a:endParaRPr lang="en-US" sz="3200" dirty="0">
                <a:solidFill>
                  <a:schemeClr val="bg1"/>
                </a:solidFill>
              </a:endParaRPr>
            </a:p>
          </p:txBody>
        </p:sp>
        <p:sp>
          <p:nvSpPr>
            <p:cNvPr id="11" name="TextBox 10"/>
            <p:cNvSpPr txBox="1"/>
            <p:nvPr/>
          </p:nvSpPr>
          <p:spPr>
            <a:xfrm>
              <a:off x="6077924" y="3628950"/>
              <a:ext cx="1284006"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Deploy</a:t>
              </a:r>
              <a:endParaRPr lang="en-US" sz="3200" dirty="0">
                <a:solidFill>
                  <a:schemeClr val="bg1"/>
                </a:solidFill>
              </a:endParaRPr>
            </a:p>
          </p:txBody>
        </p:sp>
        <p:sp>
          <p:nvSpPr>
            <p:cNvPr id="12" name="TextBox 11"/>
            <p:cNvSpPr txBox="1"/>
            <p:nvPr/>
          </p:nvSpPr>
          <p:spPr>
            <a:xfrm>
              <a:off x="3113951" y="5946669"/>
              <a:ext cx="146835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Operate</a:t>
              </a:r>
              <a:endParaRPr lang="en-US" sz="3200" dirty="0">
                <a:solidFill>
                  <a:schemeClr val="bg1"/>
                </a:solidFill>
              </a:endParaRPr>
            </a:p>
          </p:txBody>
        </p:sp>
        <p:sp>
          <p:nvSpPr>
            <p:cNvPr id="13" name="TextBox 12"/>
            <p:cNvSpPr txBox="1"/>
            <p:nvPr/>
          </p:nvSpPr>
          <p:spPr>
            <a:xfrm>
              <a:off x="307537" y="3657504"/>
              <a:ext cx="991425"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Learn</a:t>
              </a:r>
              <a:endParaRPr lang="en-US" sz="3200" dirty="0">
                <a:solidFill>
                  <a:schemeClr val="bg1"/>
                </a:solidFill>
              </a:endParaRPr>
            </a:p>
          </p:txBody>
        </p:sp>
        <p:cxnSp>
          <p:nvCxnSpPr>
            <p:cNvPr id="28" name="Straight Connector 27"/>
            <p:cNvCxnSpPr>
              <a:stCxn id="4" idx="7"/>
            </p:cNvCxnSpPr>
            <p:nvPr/>
          </p:nvCxnSpPr>
          <p:spPr>
            <a:xfrm flipV="1">
              <a:off x="5269682" y="2583180"/>
              <a:ext cx="0" cy="31272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7"/>
            </p:cNvCxnSpPr>
            <p:nvPr/>
          </p:nvCxnSpPr>
          <p:spPr>
            <a:xfrm flipH="1">
              <a:off x="4934240" y="2895907"/>
              <a:ext cx="3354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69682" y="5261484"/>
              <a:ext cx="32327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269682" y="4907280"/>
              <a:ext cx="9626" cy="35420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97963" y="5124324"/>
              <a:ext cx="147868" cy="32778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307589" y="5084382"/>
              <a:ext cx="292119" cy="39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061204" y="2895907"/>
              <a:ext cx="30106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371897" y="2895907"/>
              <a:ext cx="60595" cy="25877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 Placeholder 1"/>
          <p:cNvSpPr>
            <a:spLocks noGrp="1"/>
          </p:cNvSpPr>
          <p:nvPr>
            <p:ph type="body" sz="quarter" idx="10"/>
          </p:nvPr>
        </p:nvSpPr>
        <p:spPr>
          <a:xfrm>
            <a:off x="7541133" y="2315463"/>
            <a:ext cx="3964916" cy="2340641"/>
          </a:xfrm>
        </p:spPr>
        <p:txBody>
          <a:bodyPr/>
          <a:lstStyle/>
          <a:p>
            <a:pPr marL="574675" indent="-571500">
              <a:buFont typeface="Wingdings" panose="05000000000000000000" pitchFamily="2" charset="2"/>
              <a:buChar char="ü"/>
            </a:pPr>
            <a:r>
              <a:rPr lang="en-US" sz="3600" dirty="0" smtClean="0"/>
              <a:t>Repeatable</a:t>
            </a:r>
          </a:p>
          <a:p>
            <a:pPr marL="574675" indent="-571500">
              <a:buFont typeface="Wingdings" panose="05000000000000000000" pitchFamily="2" charset="2"/>
              <a:buChar char="ü"/>
            </a:pPr>
            <a:r>
              <a:rPr lang="en-US" sz="3600" dirty="0" smtClean="0"/>
              <a:t>Reliable</a:t>
            </a:r>
          </a:p>
          <a:p>
            <a:pPr marL="574675" indent="-571500">
              <a:buFont typeface="Wingdings" panose="05000000000000000000" pitchFamily="2" charset="2"/>
              <a:buChar char="ü"/>
            </a:pPr>
            <a:r>
              <a:rPr lang="en-US" sz="3600" dirty="0" smtClean="0"/>
              <a:t>Predictable</a:t>
            </a:r>
          </a:p>
          <a:p>
            <a:pPr marL="574675" indent="-571500">
              <a:buFont typeface="Wingdings" panose="05000000000000000000" pitchFamily="2" charset="2"/>
              <a:buChar char="ü"/>
            </a:pPr>
            <a:r>
              <a:rPr lang="en-US" sz="3600" dirty="0" smtClean="0"/>
              <a:t>Low Cycle Time</a:t>
            </a:r>
          </a:p>
        </p:txBody>
      </p:sp>
    </p:spTree>
    <p:extLst>
      <p:ext uri="{BB962C8B-B14F-4D97-AF65-F5344CB8AC3E}">
        <p14:creationId xmlns:p14="http://schemas.microsoft.com/office/powerpoint/2010/main" val="654975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500"/>
                                        <p:tgtEl>
                                          <p:spTgt spid="1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fade">
                                      <p:cBhvr>
                                        <p:cTn id="15" dur="500"/>
                                        <p:tgtEl>
                                          <p:spTgt spid="1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717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41616"/>
            <a:ext cx="8534400" cy="655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704527"/>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819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00" y="929330"/>
            <a:ext cx="10927836" cy="501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119768"/>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921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75" y="402776"/>
            <a:ext cx="9128125" cy="609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367359"/>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1024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005" y="504375"/>
            <a:ext cx="9547225" cy="604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729890"/>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pic>
        <p:nvPicPr>
          <p:cNvPr id="1126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504376"/>
            <a:ext cx="9140825" cy="609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109607"/>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Web.Config</a:t>
            </a:r>
            <a:r>
              <a:rPr lang="en-US" dirty="0" smtClean="0"/>
              <a:t> Update</a:t>
            </a:r>
            <a:endParaRPr lang="en-US" dirty="0"/>
          </a:p>
        </p:txBody>
      </p:sp>
      <p:pic>
        <p:nvPicPr>
          <p:cNvPr id="1229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20" y="2401075"/>
            <a:ext cx="10220396" cy="255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217239"/>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against the cache</a:t>
            </a:r>
            <a:endParaRPr lang="en-US" dirty="0"/>
          </a:p>
        </p:txBody>
      </p:sp>
      <p:pic>
        <p:nvPicPr>
          <p:cNvPr id="1331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2014536"/>
            <a:ext cx="8645525" cy="306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937814"/>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Usage</a:t>
            </a:r>
            <a:endParaRPr lang="en-US" dirty="0"/>
          </a:p>
        </p:txBody>
      </p:sp>
      <p:pic>
        <p:nvPicPr>
          <p:cNvPr id="1433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370525"/>
            <a:ext cx="8104980" cy="516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8312"/>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the Cache</a:t>
            </a:r>
            <a:endParaRPr lang="en-US" dirty="0"/>
          </a:p>
        </p:txBody>
      </p:sp>
      <p:pic>
        <p:nvPicPr>
          <p:cNvPr id="1536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02" y="1533076"/>
            <a:ext cx="10719232" cy="474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583490"/>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1104289" y="2709416"/>
            <a:ext cx="9927771" cy="2633146"/>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7" name="Group 6"/>
          <p:cNvGrpSpPr/>
          <p:nvPr/>
        </p:nvGrpSpPr>
        <p:grpSpPr>
          <a:xfrm>
            <a:off x="2594654" y="2382846"/>
            <a:ext cx="7059387" cy="326570"/>
            <a:chOff x="2594654" y="5225143"/>
            <a:chExt cx="7059387" cy="326570"/>
          </a:xfrm>
        </p:grpSpPr>
        <p:cxnSp>
          <p:nvCxnSpPr>
            <p:cNvPr id="5" name="Straight Connector 4"/>
            <p:cNvCxnSpPr/>
            <p:nvPr/>
          </p:nvCxnSpPr>
          <p:spPr>
            <a:xfrm>
              <a:off x="2594654"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951412"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297283"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654041"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474549" y="4735036"/>
            <a:ext cx="5340302" cy="393954"/>
          </a:xfrm>
          <a:prstGeom prst="rect">
            <a:avLst/>
          </a:prstGeom>
          <a:noFill/>
        </p:spPr>
        <p:txBody>
          <a:bodyPr wrap="square" lIns="0" tIns="0" rIns="0" bIns="0" rtlCol="0">
            <a:spAutoFit/>
          </a:bodyPr>
          <a:lstStyle/>
          <a:p>
            <a:pPr algn="ctr">
              <a:lnSpc>
                <a:spcPct val="80000"/>
              </a:lnSpc>
              <a:buSzPct val="80000"/>
            </a:pPr>
            <a:r>
              <a:rPr lang="en-US" sz="3200" dirty="0" smtClean="0">
                <a:gradFill>
                  <a:gsLst>
                    <a:gs pos="0">
                      <a:srgbClr val="FFFFFF"/>
                    </a:gs>
                    <a:gs pos="100000">
                      <a:srgbClr val="FFFFFF"/>
                    </a:gs>
                  </a:gsLst>
                  <a:lin ang="5400000" scaled="0"/>
                </a:gradFill>
              </a:rPr>
              <a:t>24GB Distributed Cache</a:t>
            </a:r>
            <a:endParaRPr lang="en-US" sz="3200" dirty="0">
              <a:gradFill>
                <a:gsLst>
                  <a:gs pos="0">
                    <a:srgbClr val="FFFFFF"/>
                  </a:gs>
                  <a:gs pos="100000">
                    <a:srgbClr val="FFFFFF"/>
                  </a:gs>
                </a:gsLst>
                <a:lin ang="5400000" scaled="0"/>
              </a:gradFill>
            </a:endParaRPr>
          </a:p>
        </p:txBody>
      </p:sp>
      <p:sp>
        <p:nvSpPr>
          <p:cNvPr id="86" name="TextBox 85"/>
          <p:cNvSpPr txBox="1"/>
          <p:nvPr/>
        </p:nvSpPr>
        <p:spPr>
          <a:xfrm>
            <a:off x="1458141" y="520249"/>
            <a:ext cx="3635453"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Web Site VMs</a:t>
            </a:r>
            <a:endParaRPr lang="en-US" dirty="0">
              <a:gradFill>
                <a:gsLst>
                  <a:gs pos="0">
                    <a:srgbClr val="FFFFFF"/>
                  </a:gs>
                  <a:gs pos="100000">
                    <a:srgbClr val="FFFFFF"/>
                  </a:gs>
                </a:gsLst>
                <a:lin ang="5400000" scaled="0"/>
              </a:gradFill>
            </a:endParaRPr>
          </a:p>
        </p:txBody>
      </p:sp>
      <p:grpSp>
        <p:nvGrpSpPr>
          <p:cNvPr id="87" name="Group 86"/>
          <p:cNvGrpSpPr/>
          <p:nvPr/>
        </p:nvGrpSpPr>
        <p:grpSpPr>
          <a:xfrm>
            <a:off x="1446212" y="896700"/>
            <a:ext cx="2211227" cy="1486146"/>
            <a:chOff x="1446212" y="3738997"/>
            <a:chExt cx="2211227" cy="1486146"/>
          </a:xfrm>
        </p:grpSpPr>
        <p:sp>
          <p:nvSpPr>
            <p:cNvPr id="88" name="Rounded Rectangle 87"/>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90" name="Group 89"/>
          <p:cNvGrpSpPr/>
          <p:nvPr/>
        </p:nvGrpSpPr>
        <p:grpSpPr>
          <a:xfrm>
            <a:off x="3808412" y="896700"/>
            <a:ext cx="2211227" cy="1486146"/>
            <a:chOff x="3808412" y="3738997"/>
            <a:chExt cx="2211227" cy="1486146"/>
          </a:xfrm>
        </p:grpSpPr>
        <p:sp>
          <p:nvSpPr>
            <p:cNvPr id="91" name="Rounded Rectangle 90"/>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93" name="Group 92"/>
          <p:cNvGrpSpPr/>
          <p:nvPr/>
        </p:nvGrpSpPr>
        <p:grpSpPr>
          <a:xfrm>
            <a:off x="6166186" y="896700"/>
            <a:ext cx="2211227" cy="1486146"/>
            <a:chOff x="6166186" y="3738997"/>
            <a:chExt cx="2211227" cy="1486146"/>
          </a:xfrm>
        </p:grpSpPr>
        <p:sp>
          <p:nvSpPr>
            <p:cNvPr id="94" name="Rounded Rectangle 93"/>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96" name="Group 95"/>
          <p:cNvGrpSpPr/>
          <p:nvPr/>
        </p:nvGrpSpPr>
        <p:grpSpPr>
          <a:xfrm>
            <a:off x="8528386" y="896700"/>
            <a:ext cx="2211227" cy="1486146"/>
            <a:chOff x="8528386" y="3738997"/>
            <a:chExt cx="2211227" cy="1486146"/>
          </a:xfrm>
        </p:grpSpPr>
        <p:sp>
          <p:nvSpPr>
            <p:cNvPr id="97" name="Rounded Rectangle 96"/>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15" name="Group 14"/>
          <p:cNvGrpSpPr/>
          <p:nvPr/>
        </p:nvGrpSpPr>
        <p:grpSpPr>
          <a:xfrm>
            <a:off x="3792774" y="3028345"/>
            <a:ext cx="2211227" cy="1486146"/>
            <a:chOff x="3854418" y="3028345"/>
            <a:chExt cx="2211227" cy="1486146"/>
          </a:xfrm>
        </p:grpSpPr>
        <p:grpSp>
          <p:nvGrpSpPr>
            <p:cNvPr id="128" name="Group 127"/>
            <p:cNvGrpSpPr/>
            <p:nvPr/>
          </p:nvGrpSpPr>
          <p:grpSpPr>
            <a:xfrm>
              <a:off x="3854418" y="3028345"/>
              <a:ext cx="2211227" cy="1486146"/>
              <a:chOff x="1446212" y="3738997"/>
              <a:chExt cx="2211227" cy="1486146"/>
            </a:xfrm>
          </p:grpSpPr>
          <p:sp>
            <p:nvSpPr>
              <p:cNvPr id="129" name="Rounded Rectangle 128"/>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0" name="Picture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142" name="TextBox 141"/>
            <p:cNvSpPr txBox="1"/>
            <p:nvPr/>
          </p:nvSpPr>
          <p:spPr>
            <a:xfrm>
              <a:off x="4034171" y="3895182"/>
              <a:ext cx="1869627"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12GB VM</a:t>
              </a:r>
            </a:p>
          </p:txBody>
        </p:sp>
      </p:grpSp>
      <p:grpSp>
        <p:nvGrpSpPr>
          <p:cNvPr id="16" name="Group 15"/>
          <p:cNvGrpSpPr/>
          <p:nvPr/>
        </p:nvGrpSpPr>
        <p:grpSpPr>
          <a:xfrm>
            <a:off x="6154974" y="3028345"/>
            <a:ext cx="2211227" cy="1486146"/>
            <a:chOff x="6216618" y="3028345"/>
            <a:chExt cx="2211227" cy="1486146"/>
          </a:xfrm>
        </p:grpSpPr>
        <p:grpSp>
          <p:nvGrpSpPr>
            <p:cNvPr id="131" name="Group 130"/>
            <p:cNvGrpSpPr/>
            <p:nvPr/>
          </p:nvGrpSpPr>
          <p:grpSpPr>
            <a:xfrm>
              <a:off x="6216618" y="3028345"/>
              <a:ext cx="2211227" cy="1486146"/>
              <a:chOff x="3808412" y="3738997"/>
              <a:chExt cx="2211227" cy="1486146"/>
            </a:xfrm>
          </p:grpSpPr>
          <p:sp>
            <p:nvSpPr>
              <p:cNvPr id="132" name="Rounded Rectangle 131"/>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3" name="Picture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143" name="TextBox 142"/>
            <p:cNvSpPr txBox="1"/>
            <p:nvPr/>
          </p:nvSpPr>
          <p:spPr>
            <a:xfrm>
              <a:off x="6391945" y="3895182"/>
              <a:ext cx="1869627" cy="295466"/>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a:t>
              </a:r>
              <a:r>
                <a:rPr lang="en-US" dirty="0" smtClean="0">
                  <a:gradFill>
                    <a:gsLst>
                      <a:gs pos="0">
                        <a:srgbClr val="FFFFFF"/>
                      </a:gs>
                      <a:gs pos="100000">
                        <a:srgbClr val="FFFFFF"/>
                      </a:gs>
                    </a:gsLst>
                    <a:lin ang="5400000" scaled="0"/>
                  </a:gradFill>
                </a:rPr>
                <a:t>VM</a:t>
              </a:r>
              <a:endParaRPr lang="en-US" sz="1800" dirty="0">
                <a:gradFill>
                  <a:gsLst>
                    <a:gs pos="0">
                      <a:srgbClr val="FFFFFF"/>
                    </a:gs>
                    <a:gs pos="100000">
                      <a:srgbClr val="FFFFFF"/>
                    </a:gs>
                  </a:gsLst>
                  <a:lin ang="5400000" scaled="0"/>
                </a:gradFill>
              </a:endParaRPr>
            </a:p>
          </p:txBody>
        </p:sp>
      </p:grpSp>
      <p:grpSp>
        <p:nvGrpSpPr>
          <p:cNvPr id="2" name="Group 1"/>
          <p:cNvGrpSpPr/>
          <p:nvPr/>
        </p:nvGrpSpPr>
        <p:grpSpPr>
          <a:xfrm>
            <a:off x="2540230" y="5652132"/>
            <a:ext cx="7645400" cy="914096"/>
            <a:chOff x="2540230" y="5652132"/>
            <a:chExt cx="7645400" cy="914096"/>
          </a:xfrm>
        </p:grpSpPr>
        <p:grpSp>
          <p:nvGrpSpPr>
            <p:cNvPr id="14" name="Group 13"/>
            <p:cNvGrpSpPr/>
            <p:nvPr/>
          </p:nvGrpSpPr>
          <p:grpSpPr>
            <a:xfrm>
              <a:off x="2540230" y="5652132"/>
              <a:ext cx="7645400" cy="914096"/>
              <a:chOff x="2540230" y="5754872"/>
              <a:chExt cx="7645400" cy="914096"/>
            </a:xfrm>
          </p:grpSpPr>
          <p:sp>
            <p:nvSpPr>
              <p:cNvPr id="146" name="Rectangle 145"/>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7" name="TextBox 146"/>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2</a:t>
                </a:r>
                <a:endParaRPr lang="en-US" sz="6600" dirty="0">
                  <a:solidFill>
                    <a:schemeClr val="bg1"/>
                  </a:solidFill>
                  <a:latin typeface="Segoe UI Light" pitchFamily="34" charset="0"/>
                </a:endParaRPr>
              </a:p>
            </p:txBody>
          </p:sp>
          <p:sp>
            <p:nvSpPr>
              <p:cNvPr id="148" name="Rectangle 147"/>
              <p:cNvSpPr/>
              <p:nvPr/>
            </p:nvSpPr>
            <p:spPr bwMode="auto">
              <a:xfrm>
                <a:off x="2543998" y="6093146"/>
                <a:ext cx="1113441" cy="26246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37" name="Rectangle 36"/>
            <p:cNvSpPr/>
            <p:nvPr/>
          </p:nvSpPr>
          <p:spPr bwMode="auto">
            <a:xfrm>
              <a:off x="3663377" y="5837953"/>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19058944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_qC5cG0vU.aZrEF.VhWF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4ESnog3K0anTa_9BzNvX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UMkbHvm2UGOjEOkmb821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eVm3ulMoUO1_hhNEt_W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S5JW2gEKEWPfF7SddYrc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uVYhhVPGkmmngru4Zl9A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WMqohUCbkKVcsJiQmXNp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XO2Ufn1RkWYwL7gWEJBw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uVYhhVPGkmmngru4Zl9A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sWMqohUCbkKVcsJiQmXNp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9CfkVp4bUSaZpcLxdKqz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WMqohUCbkKVcsJiQmXNp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sWMqohUCbkKVcsJiQmXNp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sWMqohUCbkKVcsJiQmXNp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WeSzCcTgkifjJBDooPA5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tpX7zQmWUuViHy.77pCS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vH20a1tvk6uuOtApyEj5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lKeq5NvKUurXrn9qDhd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WeSzCcTgkifjJBDooPA5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dcGn6_3DUy_Cm.QQKvvL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elements/1.1/"/>
    <ds:schemaRef ds:uri="http://purl.org/dc/terms/"/>
    <ds:schemaRef ds:uri="230e9df3-be65-4c73-a93b-d1236ebd677e"/>
    <ds:schemaRef ds:uri="http://schemas.microsoft.com/office/2006/metadata/propertie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27876</TotalTime>
  <Words>7979</Words>
  <Application>Microsoft Office PowerPoint</Application>
  <PresentationFormat>Custom</PresentationFormat>
  <Paragraphs>1343</Paragraphs>
  <Slides>126</Slides>
  <Notes>119</Notes>
  <HiddenSlides>4</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126</vt:i4>
      </vt:variant>
    </vt:vector>
  </HeadingPairs>
  <TitlesOfParts>
    <vt:vector size="137" baseType="lpstr">
      <vt:lpstr>メイリオ</vt:lpstr>
      <vt:lpstr>Arial</vt:lpstr>
      <vt:lpstr>Consolas</vt:lpstr>
      <vt:lpstr>Segoe Pro Semibold</vt:lpstr>
      <vt:lpstr>Segoe UI</vt:lpstr>
      <vt:lpstr>Segoe UI Light</vt:lpstr>
      <vt:lpstr>Segoe UI Semibold</vt:lpstr>
      <vt:lpstr>Wingdings</vt:lpstr>
      <vt:lpstr>MS1444_Windows Azure Template 16x9_r08a</vt:lpstr>
      <vt:lpstr>White with Consolas font for code slides</vt:lpstr>
      <vt:lpstr>think-cell Slide</vt:lpstr>
      <vt:lpstr>Building Real World Cloud apps with Windows Azure</vt:lpstr>
      <vt:lpstr>PowerPoint Presentation</vt:lpstr>
      <vt:lpstr>PowerPoint Presentation</vt:lpstr>
      <vt:lpstr>Today’s Goal</vt:lpstr>
      <vt:lpstr>Cloud Patterns we will Cover</vt:lpstr>
      <vt:lpstr>PowerPoint Presentation</vt:lpstr>
      <vt:lpstr>Cloud Patterns we will discuss</vt:lpstr>
      <vt:lpstr>Pattern 1: Automate Everything</vt:lpstr>
      <vt:lpstr>Dev/Ops Workflow</vt:lpstr>
      <vt:lpstr>PowerPoint Presentation</vt:lpstr>
      <vt:lpstr>Pattern 2: Source Control</vt:lpstr>
      <vt:lpstr>Source Control</vt:lpstr>
      <vt:lpstr>Example Source Branch Structure</vt:lpstr>
      <vt:lpstr>Need to make a quick hotfix?</vt:lpstr>
      <vt:lpstr>PowerPoint Presentation</vt:lpstr>
      <vt:lpstr>Pattern 3: Continuous Integration  and Continuous Delivery</vt:lpstr>
      <vt:lpstr>Continuous Integration &amp; Delivery</vt:lpstr>
      <vt:lpstr>http://tfs.visualstudio.com</vt:lpstr>
      <vt:lpstr>Pattern 4: Web Dev Best Practices</vt:lpstr>
      <vt:lpstr>Web Development Best Practices</vt:lpstr>
      <vt:lpstr>PowerPoint Presentation</vt:lpstr>
      <vt:lpstr>PowerPoint Presentation</vt:lpstr>
      <vt:lpstr>AutoScale – Built-into Windows Azure</vt:lpstr>
      <vt:lpstr>PowerPoint Presentation</vt:lpstr>
      <vt:lpstr>Web Development Best Practices</vt:lpstr>
      <vt:lpstr>PowerPoint Presentation</vt:lpstr>
      <vt:lpstr>PowerPoint Presentation</vt:lpstr>
      <vt:lpstr>PowerPoint Presentation</vt:lpstr>
      <vt:lpstr>PowerPoint Presentation</vt:lpstr>
      <vt:lpstr>Pattern 5: Single Sign-On</vt:lpstr>
      <vt:lpstr>PowerPoint Presentation</vt:lpstr>
      <vt:lpstr>PowerPoint Presentation</vt:lpstr>
      <vt:lpstr>PowerPoint Presentation</vt:lpstr>
      <vt:lpstr>Config wizard automatically launches</vt:lpstr>
      <vt:lpstr>Enter Windows Azure AD Credentials</vt:lpstr>
      <vt:lpstr>Enter Windows Server AD Credentials</vt:lpstr>
      <vt:lpstr>Enable Hashed Password Sync</vt:lpstr>
      <vt:lpstr>Almost done</vt:lpstr>
      <vt:lpstr>Finished – Sync will start automatically</vt:lpstr>
      <vt:lpstr>Enable SSO with Azure AD and ASP.NET</vt:lpstr>
      <vt:lpstr>Enable SSO with Azure AD and ASP.NET</vt:lpstr>
      <vt:lpstr>Enable SSO with Azure AD and ASP.NET</vt:lpstr>
      <vt:lpstr>Pattern 6: Data Storage</vt:lpstr>
      <vt:lpstr>Data Storage</vt:lpstr>
      <vt:lpstr>Data Storage Options on Windows Azure</vt:lpstr>
      <vt:lpstr>Some Data Storage Questions to Ask</vt:lpstr>
      <vt:lpstr>Choosing Relational Database on Azure</vt:lpstr>
      <vt:lpstr>PowerPoint Presentation</vt:lpstr>
      <vt:lpstr>Pattern 7: Data Scale and Partitioning</vt:lpstr>
      <vt:lpstr>Understanding the 3-Vs of Data Storage</vt:lpstr>
      <vt:lpstr>PowerPoint Presentation</vt:lpstr>
      <vt:lpstr>Vertical Partitioning</vt:lpstr>
      <vt:lpstr>Horizontal Partitioning (Sharding)</vt:lpstr>
      <vt:lpstr>Hybrid Partitioning</vt:lpstr>
      <vt:lpstr>PowerPoint Presentation</vt:lpstr>
      <vt:lpstr>Cloud Patterns we will discuss</vt:lpstr>
      <vt:lpstr>Pattern 8: Using Blob Storage</vt:lpstr>
      <vt:lpstr>Data Storage Options on Windows Azure</vt:lpstr>
      <vt:lpstr>Blob Storage</vt:lpstr>
      <vt:lpstr>PowerPoint Presentation</vt:lpstr>
      <vt:lpstr>PowerPoint Presentation</vt:lpstr>
      <vt:lpstr>PowerPoint Presentation</vt:lpstr>
      <vt:lpstr>Pattern 9: Design to Survive Failures</vt:lpstr>
      <vt:lpstr>Design to survive failures</vt:lpstr>
      <vt:lpstr>Failure scope</vt:lpstr>
      <vt:lpstr>What do the 9’s mean in an SLA?</vt:lpstr>
      <vt:lpstr>Making it a little more real…</vt:lpstr>
      <vt:lpstr>How to design with this in mind?</vt:lpstr>
      <vt:lpstr>Pattern 10: Monitoring and Telemetry</vt:lpstr>
      <vt:lpstr>Running a Live Site Service</vt:lpstr>
      <vt:lpstr>Running without Insight / Telemetry</vt:lpstr>
      <vt:lpstr>Buy/Rent a Telemetry Solution</vt:lpstr>
      <vt:lpstr>PowerPoint Presentation</vt:lpstr>
      <vt:lpstr>Logging for Insight</vt:lpstr>
      <vt:lpstr>Logging Insight</vt:lpstr>
      <vt:lpstr>Choosing Logging Levels</vt:lpstr>
      <vt:lpstr>Built-in Logging Support in Azure</vt:lpstr>
      <vt:lpstr>PowerPoint Presentation</vt:lpstr>
      <vt:lpstr>Pattern 11: Transient Fault Handling</vt:lpstr>
      <vt:lpstr>Transient Failures</vt:lpstr>
      <vt:lpstr>Patterns &amp; Practices</vt:lpstr>
      <vt:lpstr>Entity Framework</vt:lpstr>
      <vt:lpstr>PowerPoint Presentation</vt:lpstr>
      <vt:lpstr>Be mindful of max delay thresholds</vt:lpstr>
      <vt:lpstr>Pattern 12: Distributed Caching</vt:lpstr>
      <vt:lpstr>Distributed Caching</vt:lpstr>
      <vt:lpstr>Windows Azure Cache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Web.Config Update</vt:lpstr>
      <vt:lpstr>Coding against the cache</vt:lpstr>
      <vt:lpstr>Monitoring Usage</vt:lpstr>
      <vt:lpstr>Scaling the Cache</vt:lpstr>
      <vt:lpstr>PowerPoint Presentation</vt:lpstr>
      <vt:lpstr>PowerPoint Presentation</vt:lpstr>
      <vt:lpstr>Popular Cache Population Strategies</vt:lpstr>
      <vt:lpstr>PowerPoint Presentation</vt:lpstr>
      <vt:lpstr>Pattern 13: Queue Centric Work Pattern</vt:lpstr>
      <vt:lpstr>Queue Centric Work Pattern</vt:lpstr>
      <vt:lpstr>Tightly Coupled</vt:lpstr>
      <vt:lpstr>Tightly Coupled</vt:lpstr>
      <vt:lpstr>PowerPoint Presentation</vt:lpstr>
      <vt:lpstr>PowerPoint Presentation</vt:lpstr>
      <vt:lpstr>PowerPoint Presentation</vt:lpstr>
      <vt:lpstr>PowerPoint Presentation</vt:lpstr>
      <vt:lpstr>Modifying our Existing  “Create a FixIt Task” Scenario  to Use Queues</vt:lpstr>
      <vt:lpstr>PowerPoint Presentation</vt:lpstr>
      <vt:lpstr>PowerPoint Presentation</vt:lpstr>
      <vt:lpstr>Create Action in our Web App (before)</vt:lpstr>
      <vt:lpstr>Create Action in our Web App (after)</vt:lpstr>
      <vt:lpstr>Simple SendMessage Implementation</vt:lpstr>
      <vt:lpstr>PowerPoint Presentation</vt:lpstr>
      <vt:lpstr>What does this bring us?</vt:lpstr>
      <vt:lpstr>What is our composite SLA now for the “Create FixIt Request” scenario?</vt:lpstr>
      <vt:lpstr>How could we make it even better?</vt:lpstr>
      <vt:lpstr>PowerPoint Presentation</vt:lpstr>
      <vt:lpstr>Cloud Patterns we Covered</vt:lpstr>
      <vt:lpstr>Summary</vt:lpstr>
      <vt:lpstr>To Learn More</vt:lpstr>
      <vt:lpstr>PowerPoint Presentation</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Hernán Meydac Jean</cp:lastModifiedBy>
  <cp:revision>1136</cp:revision>
  <cp:lastPrinted>2011-12-06T05:57:58Z</cp:lastPrinted>
  <dcterms:created xsi:type="dcterms:W3CDTF">2011-03-29T16:07:22Z</dcterms:created>
  <dcterms:modified xsi:type="dcterms:W3CDTF">2013-12-26T19:41:08Z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