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6.xml" ContentType="application/vnd.openxmlformats-officedocument.presentationml.notesSlide+xml"/>
  <Override PartName="/ppt/tags/tag7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79.xml" ContentType="application/vnd.openxmlformats-officedocument.presentationml.tags+xml"/>
  <Override PartName="/ppt/notesSlides/notesSlide29.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6" r:id="rId1"/>
    <p:sldMasterId id="2147483805" r:id="rId2"/>
  </p:sldMasterIdLst>
  <p:notesMasterIdLst>
    <p:notesMasterId r:id="rId45"/>
  </p:notesMasterIdLst>
  <p:handoutMasterIdLst>
    <p:handoutMasterId r:id="rId46"/>
  </p:handoutMasterIdLst>
  <p:sldIdLst>
    <p:sldId id="370" r:id="rId3"/>
    <p:sldId id="452" r:id="rId4"/>
    <p:sldId id="396" r:id="rId5"/>
    <p:sldId id="455" r:id="rId6"/>
    <p:sldId id="456" r:id="rId7"/>
    <p:sldId id="422" r:id="rId8"/>
    <p:sldId id="423" r:id="rId9"/>
    <p:sldId id="454" r:id="rId10"/>
    <p:sldId id="453" r:id="rId11"/>
    <p:sldId id="457" r:id="rId12"/>
    <p:sldId id="404" r:id="rId13"/>
    <p:sldId id="405" r:id="rId14"/>
    <p:sldId id="430" r:id="rId15"/>
    <p:sldId id="431" r:id="rId16"/>
    <p:sldId id="463" r:id="rId17"/>
    <p:sldId id="424" r:id="rId18"/>
    <p:sldId id="425" r:id="rId19"/>
    <p:sldId id="432" r:id="rId20"/>
    <p:sldId id="433" r:id="rId21"/>
    <p:sldId id="461" r:id="rId22"/>
    <p:sldId id="434" r:id="rId23"/>
    <p:sldId id="435" r:id="rId24"/>
    <p:sldId id="458" r:id="rId25"/>
    <p:sldId id="427" r:id="rId26"/>
    <p:sldId id="436" r:id="rId27"/>
    <p:sldId id="459" r:id="rId28"/>
    <p:sldId id="437" r:id="rId29"/>
    <p:sldId id="438" r:id="rId30"/>
    <p:sldId id="439" r:id="rId31"/>
    <p:sldId id="440" r:id="rId32"/>
    <p:sldId id="441" r:id="rId33"/>
    <p:sldId id="442" r:id="rId34"/>
    <p:sldId id="443" r:id="rId35"/>
    <p:sldId id="444" r:id="rId36"/>
    <p:sldId id="445" r:id="rId37"/>
    <p:sldId id="446" r:id="rId38"/>
    <p:sldId id="447" r:id="rId39"/>
    <p:sldId id="462" r:id="rId40"/>
    <p:sldId id="460" r:id="rId41"/>
    <p:sldId id="449" r:id="rId42"/>
    <p:sldId id="450" r:id="rId43"/>
    <p:sldId id="451" r:id="rId44"/>
  </p:sldIdLst>
  <p:sldSz cx="12188825" cy="6858000"/>
  <p:notesSz cx="6858000" cy="9144000"/>
  <p:embeddedFontLst>
    <p:embeddedFont>
      <p:font typeface="Segoe UI Light" panose="020B0502040204020203" pitchFamily="34" charset="0"/>
      <p:regular r:id="rId47"/>
      <p:italic r:id="rId48"/>
    </p:embeddedFont>
    <p:embeddedFont>
      <p:font typeface="Segoe UI" panose="020B0502040204020203"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Lst>
  <p:custDataLst>
    <p:tags r:id="rId57"/>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
          <p15:clr>
            <a:srgbClr val="A4A3A4"/>
          </p15:clr>
        </p15:guide>
        <p15:guide id="2" orient="horz" pos="1484">
          <p15:clr>
            <a:srgbClr val="A4A3A4"/>
          </p15:clr>
        </p15:guide>
        <p15:guide id="3" orient="horz" pos="4176">
          <p15:clr>
            <a:srgbClr val="A4A3A4"/>
          </p15:clr>
        </p15:guide>
        <p15:guide id="4" orient="horz" pos="3948">
          <p15:clr>
            <a:srgbClr val="A4A3A4"/>
          </p15:clr>
        </p15:guide>
        <p15:guide id="5" orient="horz" pos="910">
          <p15:clr>
            <a:srgbClr val="A4A3A4"/>
          </p15:clr>
        </p15:guide>
        <p15:guide id="6" orient="horz" pos="1199">
          <p15:clr>
            <a:srgbClr val="A4A3A4"/>
          </p15:clr>
        </p15:guide>
        <p15:guide id="7" pos="327">
          <p15:clr>
            <a:srgbClr val="A4A3A4"/>
          </p15:clr>
        </p15:guide>
        <p15:guide id="8" pos="735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0" autoAdjust="0"/>
    <p:restoredTop sz="60813" autoAdjust="0"/>
  </p:normalViewPr>
  <p:slideViewPr>
    <p:cSldViewPr snapToGrid="0">
      <p:cViewPr varScale="1">
        <p:scale>
          <a:sx n="56" d="100"/>
          <a:sy n="56" d="100"/>
        </p:scale>
        <p:origin x="1170" y="42"/>
      </p:cViewPr>
      <p:guideLst>
        <p:guide orient="horz" pos="145"/>
        <p:guide orient="horz" pos="1484"/>
        <p:guide orient="horz" pos="4176"/>
        <p:guide orient="horz" pos="3948"/>
        <p:guide orient="horz" pos="910"/>
        <p:guide orient="horz" pos="1199"/>
        <p:guide pos="327"/>
        <p:guide pos="735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0" d="100"/>
          <a:sy n="80" d="100"/>
        </p:scale>
        <p:origin x="-27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Windows Azure Application Lifecycle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Application Lifecycle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Windows Azure allows for 2 deployment packages as part of the same project, Production and Staging</a:t>
            </a:r>
          </a:p>
          <a:p>
            <a:pPr marL="171450" indent="-171450">
              <a:buFont typeface="Arial" pitchFamily="34" charset="0"/>
              <a:buChar char="•"/>
            </a:pPr>
            <a:endParaRPr lang="en-US" sz="400" kern="1200" dirty="0" smtClean="0">
              <a:solidFill>
                <a:schemeClr val="tx1"/>
              </a:solidFill>
              <a:latin typeface="Segoe UI" pitchFamily="34" charset="0"/>
              <a:ea typeface="Segoe UI" pitchFamily="34" charset="0"/>
              <a:cs typeface="Segoe UI" pitchFamily="34" charset="0"/>
            </a:endParaRPr>
          </a:p>
          <a:p>
            <a:pPr marL="0" indent="0">
              <a:buFont typeface="Arial" pitchFamily="34" charset="0"/>
              <a:buNone/>
            </a:pPr>
            <a:r>
              <a:rPr lang="en-US" sz="1000" b="1" kern="1200" dirty="0" smtClean="0">
                <a:solidFill>
                  <a:schemeClr val="tx1"/>
                </a:solidFill>
                <a:latin typeface="Segoe UI" pitchFamily="34" charset="0"/>
                <a:ea typeface="+mn-ea"/>
                <a:cs typeface="+mn-cs"/>
              </a:rPr>
              <a:t>Speaking Points</a:t>
            </a:r>
            <a:endParaRPr lang="en-US" sz="105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Staging Costs money to use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Flip around</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Each package has a unique version for that project.</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The “production” package services requests from the website URL. Worker roles operate normally.</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Any package in “Staging” will only serve web requests from a temp URL – which is a GUID and is shown below the package. This is great to run smoke tests 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194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Show the Windows Azure Compute</a:t>
            </a:r>
            <a:r>
              <a:rPr lang="en-US" sz="1200" kern="1200" baseline="0" dirty="0" smtClean="0">
                <a:solidFill>
                  <a:schemeClr val="tx1"/>
                </a:solidFill>
                <a:ea typeface="+mn-ea"/>
                <a:cs typeface="+mn-cs"/>
              </a:rPr>
              <a:t> Explorer</a:t>
            </a:r>
          </a:p>
          <a:p>
            <a:pPr marL="171450" indent="-171450">
              <a:buFont typeface="Arial" pitchFamily="34" charset="0"/>
              <a:buChar char="•"/>
            </a:pPr>
            <a:endParaRPr lang="en-US" dirty="0" smtClean="0"/>
          </a:p>
          <a:p>
            <a:r>
              <a:rPr lang="en-US" sz="1400" b="1" dirty="0"/>
              <a:t>Speaking Points</a:t>
            </a:r>
          </a:p>
          <a:p>
            <a:pPr marL="171450" lvl="0" indent="-171450">
              <a:spcBef>
                <a:spcPts val="600"/>
              </a:spcBef>
              <a:buFont typeface="Arial" pitchFamily="34" charset="0"/>
              <a:buChar char="•"/>
            </a:pPr>
            <a:r>
              <a:rPr lang="en-NZ" sz="1200" dirty="0"/>
              <a:t>Compute Explorer </a:t>
            </a:r>
          </a:p>
          <a:p>
            <a:pPr marL="292191" lvl="3" indent="-171450"/>
            <a:r>
              <a:rPr lang="en-NZ" sz="1200" dirty="0"/>
              <a:t>an extension to the Visual Studio Server Explorer window </a:t>
            </a:r>
          </a:p>
          <a:p>
            <a:pPr marL="292191" lvl="3" indent="-171450"/>
            <a:r>
              <a:rPr lang="en-NZ" sz="1200" dirty="0"/>
              <a:t>provides a read-only view of deployment status for your hosted services in Windows Azure</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791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 typeface="Arial" pitchFamily="34" charset="0"/>
              <a:buNone/>
              <a:tabLst/>
              <a:defRPr/>
            </a:pPr>
            <a:r>
              <a:rPr kumimoji="0" lang="en-US" sz="1400" b="1" i="0" u="none" strike="noStrike" kern="1200" cap="none" spc="0" normalizeH="0" baseline="0" noProof="0" dirty="0" smtClean="0">
                <a:ln>
                  <a:noFill/>
                </a:ln>
                <a:solidFill>
                  <a:prstClr val="black"/>
                </a:solidFill>
                <a:effectLst/>
                <a:uLnTx/>
                <a:uFillTx/>
                <a:ea typeface="+mn-ea"/>
                <a:cs typeface="+mn-cs"/>
              </a:rPr>
              <a:t>Slide Objective</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ea typeface="+mn-ea"/>
                <a:cs typeface="+mn-cs"/>
              </a:rPr>
              <a:t>Show the Windows Azure Storage Explorer</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kumimoji="0" lang="en-US" sz="7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r>
              <a:rPr lang="en-US" sz="1400" b="1" dirty="0">
                <a:solidFill>
                  <a:prstClr val="black"/>
                </a:solidFill>
              </a:rPr>
              <a:t>Speaking Points</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r>
              <a:rPr kumimoji="0" lang="en-NZ" sz="1200" b="0" i="0" u="none" strike="noStrike" kern="1200" cap="none" spc="0" normalizeH="0" baseline="0" noProof="0" dirty="0" smtClean="0">
                <a:ln>
                  <a:noFill/>
                </a:ln>
                <a:solidFill>
                  <a:prstClr val="black"/>
                </a:solidFill>
                <a:effectLst/>
                <a:uLnTx/>
                <a:uFillTx/>
                <a:ea typeface="+mn-ea"/>
                <a:cs typeface="+mn-cs"/>
              </a:rPr>
              <a:t>Storage Explorer</a:t>
            </a:r>
          </a:p>
          <a:p>
            <a:pPr marL="292191" lvl="3" indent="-171450">
              <a:lnSpc>
                <a:spcPct val="100000"/>
              </a:lnSpc>
            </a:pPr>
            <a:r>
              <a:rPr lang="en-NZ" sz="1200" kern="1200" dirty="0" smtClean="0">
                <a:solidFill>
                  <a:schemeClr val="tx1"/>
                </a:solidFill>
                <a:ea typeface="+mn-ea"/>
                <a:cs typeface="+mn-cs"/>
              </a:rPr>
              <a:t>An extension to the Visual Studio Server Explorer window </a:t>
            </a:r>
          </a:p>
          <a:p>
            <a:pPr marL="292191" lvl="3" indent="-171450">
              <a:lnSpc>
                <a:spcPct val="100000"/>
              </a:lnSpc>
            </a:pPr>
            <a:r>
              <a:rPr lang="en-NZ" sz="1200" kern="1200" dirty="0" smtClean="0">
                <a:solidFill>
                  <a:schemeClr val="tx1"/>
                </a:solidFill>
                <a:ea typeface="+mn-ea"/>
                <a:cs typeface="+mn-cs"/>
              </a:rPr>
              <a:t>Provides read-only of blob &amp; table data in your Windows Azure storage accounts</a:t>
            </a:r>
          </a:p>
          <a:p>
            <a:pPr marL="292191" lvl="3" indent="-171450">
              <a:lnSpc>
                <a:spcPct val="100000"/>
              </a:lnSpc>
            </a:pPr>
            <a:r>
              <a:rPr lang="en-NZ" sz="1200" kern="1200" dirty="0" smtClean="0">
                <a:solidFill>
                  <a:schemeClr val="tx1"/>
                </a:solidFill>
                <a:ea typeface="+mn-ea"/>
                <a:cs typeface="+mn-cs"/>
              </a:rPr>
              <a:t>Data is cached locally and only refreshed when change is detected</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endPar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713295" rtl="0" eaLnBrk="1" fontAlgn="auto" latinLnBrk="0" hangingPunct="1">
              <a:lnSpc>
                <a:spcPct val="90000"/>
              </a:lnSpc>
              <a:spcBef>
                <a:spcPts val="0"/>
              </a:spcBef>
              <a:spcAft>
                <a:spcPts val="26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15337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Show the Windows Azure </a:t>
            </a:r>
            <a:r>
              <a:rPr lang="en-US" sz="1200" kern="1200" dirty="0" smtClean="0">
                <a:solidFill>
                  <a:schemeClr val="tx1"/>
                </a:solidFill>
                <a:ea typeface="+mn-ea"/>
                <a:cs typeface="+mn-cs"/>
              </a:rPr>
              <a:t>Service</a:t>
            </a:r>
            <a:r>
              <a:rPr lang="en-US" sz="1200" kern="1200" baseline="0" dirty="0" smtClean="0">
                <a:solidFill>
                  <a:schemeClr val="tx1"/>
                </a:solidFill>
                <a:ea typeface="+mn-ea"/>
                <a:cs typeface="+mn-cs"/>
              </a:rPr>
              <a:t> Bus Explorer</a:t>
            </a:r>
            <a:endParaRPr lang="en-US" sz="1200" kern="1200" baseline="0" dirty="0" smtClean="0">
              <a:solidFill>
                <a:schemeClr val="tx1"/>
              </a:solidFill>
              <a:ea typeface="+mn-ea"/>
              <a:cs typeface="+mn-cs"/>
            </a:endParaRPr>
          </a:p>
          <a:p>
            <a:pPr marL="171450" indent="-171450">
              <a:buFont typeface="Arial" pitchFamily="34" charset="0"/>
              <a:buChar char="•"/>
            </a:pPr>
            <a:endParaRPr lang="en-US" dirty="0" smtClean="0"/>
          </a:p>
          <a:p>
            <a:r>
              <a:rPr lang="en-US" sz="1400" b="1" dirty="0"/>
              <a:t>Speaking Points</a:t>
            </a:r>
          </a:p>
          <a:p>
            <a:pPr marL="171450" lvl="0" indent="-171450">
              <a:spcBef>
                <a:spcPts val="600"/>
              </a:spcBef>
              <a:buFont typeface="Arial" pitchFamily="34" charset="0"/>
              <a:buChar char="•"/>
            </a:pPr>
            <a:r>
              <a:rPr lang="en-NZ" sz="1200" dirty="0" smtClean="0"/>
              <a:t>Service Bus Explorer </a:t>
            </a:r>
            <a:endParaRPr lang="en-NZ" sz="1200" dirty="0"/>
          </a:p>
          <a:p>
            <a:pPr marL="292191" lvl="3" indent="-171450"/>
            <a:r>
              <a:rPr lang="en-NZ" sz="1200" dirty="0" smtClean="0"/>
              <a:t>Manage Service Bus Entities</a:t>
            </a:r>
            <a:r>
              <a:rPr lang="en-NZ" sz="1200" baseline="0" dirty="0" smtClean="0"/>
              <a:t> (exclude namespaces)</a:t>
            </a:r>
            <a:endParaRPr lang="en-NZ" sz="1200" dirty="0"/>
          </a:p>
          <a:p>
            <a:pPr marL="292191" lvl="3" indent="-171450"/>
            <a:r>
              <a:rPr lang="en-NZ" sz="1200" dirty="0" smtClean="0"/>
              <a:t>Send and receive messages make testing queues</a:t>
            </a:r>
            <a:r>
              <a:rPr lang="en-NZ" sz="1200" baseline="0" dirty="0" smtClean="0"/>
              <a:t> and topics easy</a:t>
            </a:r>
          </a:p>
          <a:p>
            <a:pPr marL="137415" lvl="2" indent="-171450"/>
            <a:r>
              <a:rPr lang="en-NZ" sz="1200" baseline="0" dirty="0" smtClean="0"/>
              <a:t>Other explorers available</a:t>
            </a:r>
          </a:p>
          <a:p>
            <a:pPr marL="292191" lvl="3" indent="-171450"/>
            <a:r>
              <a:rPr lang="en-NZ" sz="1200" baseline="0" dirty="0" smtClean="0"/>
              <a:t>Such as Windows Azure Virtual Machine explorer (shown on screenshot)</a:t>
            </a:r>
            <a:endParaRPr lang="en-NZ" sz="1200" dirty="0"/>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43545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/out: &lt;file | directory&gt;			This option indicates the output format and location for the role binaries.</a:t>
            </a:r>
          </a:p>
          <a:p>
            <a:endParaRPr lang="en-NZ" dirty="0" smtClean="0"/>
          </a:p>
          <a:p>
            <a:r>
              <a:rPr lang="en-NZ" dirty="0" smtClean="0"/>
              <a:t>/role:&lt;rolename&gt;;&lt;role-binaries-directory&gt;; 	This option specifies the directory where the binaries for a role reside and the DLL where the entry point of the role is defined. </a:t>
            </a:r>
          </a:p>
          <a:p>
            <a:r>
              <a:rPr lang="en-NZ" dirty="0" smtClean="0"/>
              <a:t>					The command line may include one /role option for each role in the service definition file.</a:t>
            </a:r>
          </a:p>
          <a:p>
            <a:endParaRPr lang="en-NZ" dirty="0" smtClean="0"/>
          </a:p>
          <a:p>
            <a:endParaRPr lang="en-NZ" dirty="0" smtClean="0"/>
          </a:p>
          <a:p>
            <a:r>
              <a:rPr lang="en-NZ" dirty="0" smtClean="0"/>
              <a:t>/copyOnly					files are copied into a folder hierarchy whereas omitting this flag would produce a .cspkg formatted file that would be used as a 					deployment package for deploying to Windows Azure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61119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p>
          <a:p>
            <a:r>
              <a:rPr lang="en-NZ" b="0" dirty="0" smtClean="0"/>
              <a:t>Understand the role that certificates play in Windows Azure</a:t>
            </a:r>
          </a:p>
          <a:p>
            <a:endParaRPr lang="en-NZ" dirty="0" smtClean="0"/>
          </a:p>
          <a:p>
            <a:r>
              <a:rPr lang="en-NZ" b="1" dirty="0" smtClean="0"/>
              <a:t>Speaker notes</a:t>
            </a:r>
            <a:r>
              <a:rPr lang="en-NZ" dirty="0" smtClean="0"/>
              <a:t/>
            </a:r>
            <a:br>
              <a:rPr lang="en-NZ" dirty="0" smtClean="0"/>
            </a:br>
            <a:r>
              <a:rPr lang="en-NZ" dirty="0" smtClean="0"/>
              <a:t>To ensure that access to the Service Management API is secure, you must first associate a certificate with your subscription. </a:t>
            </a:r>
          </a:p>
          <a:p>
            <a:endParaRPr lang="en-NZ" dirty="0" smtClean="0"/>
          </a:p>
          <a:p>
            <a:r>
              <a:rPr lang="en-NZ" dirty="0" smtClean="0"/>
              <a:t>The management service uses the certificate to authenticate requests. </a:t>
            </a:r>
          </a:p>
          <a:p>
            <a:r>
              <a:rPr lang="en-NZ" dirty="0" smtClean="0"/>
              <a:t>You can use a self-signed certificate or one signed by a certification authority. </a:t>
            </a:r>
          </a:p>
          <a:p>
            <a:r>
              <a:rPr lang="en-NZ" dirty="0" smtClean="0"/>
              <a:t>Any valid X.509 v3 is suitable as long as its key length is at least 2048 bits</a:t>
            </a:r>
          </a:p>
          <a:p>
            <a:endParaRPr lang="en-NZ" dirty="0" smtClean="0"/>
          </a:p>
          <a:p>
            <a:r>
              <a:rPr lang="en-NZ" b="1" dirty="0" smtClean="0">
                <a:effectLst/>
              </a:rPr>
              <a:t>Generating a Self-Signed Certificate </a:t>
            </a:r>
          </a:p>
          <a:p>
            <a:r>
              <a:rPr lang="en-NZ" dirty="0" smtClean="0">
                <a:effectLst/>
              </a:rPr>
              <a:t>To ensure that access to the Service Management API is secure, you must first associate a certificate with your subscription. </a:t>
            </a:r>
          </a:p>
          <a:p>
            <a:r>
              <a:rPr lang="en-NZ" dirty="0" smtClean="0">
                <a:effectLst/>
              </a:rPr>
              <a:t>The management service uses the certificate to authenticate requests. You can use a self-signed certificate or one signed by a certification authority.</a:t>
            </a:r>
            <a:br>
              <a:rPr lang="en-NZ" dirty="0" smtClean="0">
                <a:effectLst/>
              </a:rPr>
            </a:br>
            <a:r>
              <a:rPr lang="en-NZ" dirty="0" smtClean="0">
                <a:effectLst/>
              </a:rPr>
              <a:t/>
            </a:r>
            <a:br>
              <a:rPr lang="en-NZ" dirty="0" smtClean="0">
                <a:effectLst/>
              </a:rPr>
            </a:br>
            <a:r>
              <a:rPr lang="en-NZ" dirty="0" smtClean="0">
                <a:effectLst/>
              </a:rPr>
              <a:t>Run the following command to generate and install the certificate: </a:t>
            </a:r>
          </a:p>
          <a:p>
            <a:endParaRPr lang="en-NZ" dirty="0" smtClean="0">
              <a:effectLst/>
            </a:endParaRPr>
          </a:p>
          <a:p>
            <a:r>
              <a:rPr lang="en-NZ" dirty="0" smtClean="0">
                <a:effectLst/>
              </a:rPr>
              <a:t>makecert -r -pe -a sha1 -n CN=AzureMgmt -ss My -sky exchange -b 04/30/2010 -e 12/31/2039 "AzureMgmt.cer“</a:t>
            </a:r>
          </a:p>
          <a:p>
            <a:endParaRPr lang="en-NZ" dirty="0" smtClean="0">
              <a:effectLst/>
            </a:endParaRPr>
          </a:p>
          <a:p>
            <a:r>
              <a:rPr lang="en-NZ" b="1" dirty="0" smtClean="0">
                <a:effectLst/>
              </a:rPr>
              <a:t>Notes</a:t>
            </a:r>
          </a:p>
          <a:p>
            <a:r>
              <a:rPr lang="en-NZ" dirty="0" smtClean="0">
                <a:effectLst/>
              </a:rPr>
              <a:t>http://www.syringe.net.nz/2010/05/03/WindowsAzureCertificatesForSelfManagementScenarios.aspx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571965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605868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620114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CSManage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t>What is csmanage? </a:t>
            </a:r>
            <a:r>
              <a:rPr lang="en-NZ" dirty="0" smtClean="0">
                <a:sym typeface="Wingdings" pitchFamily="2" charset="2"/>
              </a:rPr>
              <a:t></a:t>
            </a:r>
            <a:r>
              <a:rPr lang="en-NZ" baseline="0" dirty="0" smtClean="0"/>
              <a:t> wraps</a:t>
            </a:r>
            <a:r>
              <a:rPr lang="en-NZ" dirty="0" smtClean="0"/>
              <a:t>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effectLst/>
              </a:rPr>
              <a:t>a tool to manage your deployments and services, using the Windows Azure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endParaRPr lang="en-NZ" dirty="0" smtClean="0"/>
          </a:p>
          <a:p>
            <a:r>
              <a:rPr lang="en-NZ" dirty="0" smtClean="0"/>
              <a:t>Where do I get it?</a:t>
            </a:r>
          </a:p>
          <a:p>
            <a:r>
              <a:rPr lang="en-NZ" dirty="0" smtClean="0"/>
              <a:t>On Codeplex</a:t>
            </a:r>
          </a:p>
          <a:p>
            <a:r>
              <a:rPr lang="en-NZ" dirty="0" smtClean="0"/>
              <a:t>http://code.msdn.microsoft.com/windowsazuresamples</a:t>
            </a:r>
          </a:p>
          <a:p>
            <a:endParaRPr lang="en-NZ" dirty="0" smtClean="0"/>
          </a:p>
          <a:p>
            <a:endParaRPr lang="en-NZ" dirty="0" smtClean="0"/>
          </a:p>
          <a:p>
            <a:r>
              <a:rPr lang="en-NZ" dirty="0" smtClean="0"/>
              <a:t>What does it do?</a:t>
            </a:r>
          </a:p>
          <a:p>
            <a:pPr lvl="1"/>
            <a:r>
              <a:rPr lang="en-NZ" dirty="0" smtClean="0"/>
              <a:t>A</a:t>
            </a:r>
            <a:r>
              <a:rPr lang="en-NZ" baseline="0" dirty="0" smtClean="0"/>
              <a:t> command line tool to wrap the Service management API</a:t>
            </a:r>
            <a:endParaRPr lang="en-NZ" dirty="0" smtClean="0"/>
          </a:p>
          <a:p>
            <a:pPr lvl="1"/>
            <a:endParaRPr lang="en-NZ" dirty="0" smtClean="0"/>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Run Service</a:t>
            </a:r>
          </a:p>
          <a:p>
            <a:pPr marL="548118" marR="0" lvl="3"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csmanage /update-deployment /hosted-service:&lt;service&gt;</a:t>
            </a:r>
            <a:br>
              <a:rPr lang="en-NZ" dirty="0" smtClean="0"/>
            </a:br>
            <a:r>
              <a:rPr lang="en-NZ" dirty="0" smtClean="0"/>
              <a:t>	/slot:staging/status:running</a:t>
            </a:r>
          </a:p>
          <a:p>
            <a:pPr lvl="1"/>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6157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Highlight the stages of a typical deployment</a:t>
            </a:r>
          </a:p>
          <a:p>
            <a:pPr marL="261231" lvl="2" indent="-171450"/>
            <a:r>
              <a:rPr lang="en-US" sz="1200" kern="1200" dirty="0" smtClean="0">
                <a:solidFill>
                  <a:schemeClr val="tx1"/>
                </a:solidFill>
                <a:latin typeface="Segoe UI" pitchFamily="34" charset="0"/>
                <a:ea typeface="Segoe UI" pitchFamily="34" charset="0"/>
                <a:cs typeface="Segoe UI" pitchFamily="34" charset="0"/>
              </a:rPr>
              <a:t>Local development </a:t>
            </a:r>
          </a:p>
          <a:p>
            <a:pPr marL="261231" lvl="2" indent="-171450"/>
            <a:r>
              <a:rPr lang="en-US" sz="1200" kern="1200" dirty="0" smtClean="0">
                <a:solidFill>
                  <a:schemeClr val="tx1"/>
                </a:solidFill>
                <a:latin typeface="Segoe UI" pitchFamily="34" charset="0"/>
                <a:ea typeface="Segoe UI" pitchFamily="34" charset="0"/>
                <a:cs typeface="Segoe UI" pitchFamily="34" charset="0"/>
              </a:rPr>
              <a:t>Hybrid of local and Windows Azure </a:t>
            </a:r>
          </a:p>
          <a:p>
            <a:pPr marL="261231" lvl="2" indent="-171450"/>
            <a:r>
              <a:rPr lang="en-US" sz="1200" kern="1200" dirty="0" smtClean="0">
                <a:solidFill>
                  <a:schemeClr val="tx1"/>
                </a:solidFill>
                <a:latin typeface="Segoe UI" pitchFamily="34" charset="0"/>
                <a:ea typeface="Segoe UI" pitchFamily="34" charset="0"/>
                <a:cs typeface="Segoe UI" pitchFamily="34" charset="0"/>
              </a:rPr>
              <a:t>Everything in Windows Azure in staging </a:t>
            </a:r>
          </a:p>
          <a:p>
            <a:pPr marL="261231" lvl="2" indent="-171450"/>
            <a:r>
              <a:rPr lang="en-US" sz="1200" kern="1200" dirty="0" smtClean="0">
                <a:solidFill>
                  <a:schemeClr val="tx1"/>
                </a:solidFill>
                <a:latin typeface="Segoe UI" pitchFamily="34" charset="0"/>
                <a:ea typeface="Segoe UI" pitchFamily="34" charset="0"/>
                <a:cs typeface="Segoe UI" pitchFamily="34" charset="0"/>
              </a:rPr>
              <a:t>Swap from Staging to Production</a:t>
            </a:r>
          </a:p>
          <a:p>
            <a:pPr marL="171450" indent="-171450">
              <a:buFont typeface="Arial" pitchFamily="34" charset="0"/>
              <a:buChar char="•"/>
            </a:pPr>
            <a:endParaRPr lang="en-US" sz="1400" kern="1200" dirty="0" smtClean="0">
              <a:solidFill>
                <a:schemeClr val="tx1"/>
              </a:solidFill>
              <a:latin typeface="Segoe UI" pitchFamily="34" charset="0"/>
              <a:ea typeface="+mn-ea"/>
              <a:cs typeface="+mn-cs"/>
            </a:endParaRPr>
          </a:p>
          <a:p>
            <a:pPr marL="0" indent="0">
              <a:buFont typeface="Arial" pitchFamily="34" charset="0"/>
              <a:buNone/>
            </a:pPr>
            <a:r>
              <a:rPr lang="en-US" sz="1400" b="1" kern="1200" dirty="0" smtClean="0">
                <a:solidFill>
                  <a:schemeClr val="tx1"/>
                </a:solidFill>
                <a:latin typeface="Segoe UI" pitchFamily="34" charset="0"/>
                <a:ea typeface="+mn-ea"/>
                <a:cs typeface="+mn-cs"/>
              </a:rPr>
              <a:t>Speaking Points</a:t>
            </a:r>
            <a:endParaRPr lang="en-US" sz="1600" b="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Debugging is not currently supported in Windows Azure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Set breakpoints &amp;  debug in Local Development Fabric.</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Test initially with development storage, but test with Windows Azure storage to test with large volumes of data whilst still keeping your roles local for debugging</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you are happy with the Worker/Web Roles running locally deploy everything to Staging and run tests in this environment</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all tests in staging pass, promote everything to production</a:t>
            </a:r>
          </a:p>
          <a:p>
            <a:pPr marL="171450" marR="0" indent="-171450" fontAlgn="auto">
              <a:spcBef>
                <a:spcPts val="0"/>
              </a:spcBef>
              <a:buClrTx/>
              <a:buSzTx/>
              <a:buFont typeface="Arial" pitchFamily="34" charset="0"/>
              <a:buChar char="•"/>
              <a:tabLst/>
              <a:defRPr/>
            </a:pPr>
            <a:r>
              <a:rPr lang="en-US" sz="1200" kern="1200" dirty="0" smtClean="0">
                <a:solidFill>
                  <a:schemeClr val="tx1"/>
                </a:solidFill>
                <a:latin typeface="Segoe UI" pitchFamily="34" charset="0"/>
                <a:ea typeface="Segoe UI" pitchFamily="34" charset="0"/>
                <a:cs typeface="Segoe UI" pitchFamily="34" charset="0"/>
              </a:rPr>
              <a:t>Worker roles in the “Staging” project are operational – and as such will process messages from queues etc. You should design for this.</a:t>
            </a:r>
            <a:endParaRPr lang="en-NZ" sz="1200" kern="1200" dirty="0">
              <a:solidFill>
                <a:schemeClr val="tx1"/>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45437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166146" lvl="1" indent="-82557"/>
            <a:r>
              <a:rPr lang="en-NZ" dirty="0" smtClean="0">
                <a:effectLst/>
              </a:rPr>
              <a:t>A set of PowerShell cmdlets wrapping the Windows Azure Service Management API and Diagnostics API. </a:t>
            </a:r>
          </a:p>
          <a:p>
            <a:pPr marL="166146" lvl="1" indent="-82557"/>
            <a:r>
              <a:rPr lang="en-NZ" dirty="0" smtClean="0">
                <a:effectLst/>
              </a:rPr>
              <a:t>Script out your deployments, upgrades, and scaling of your Windows Azure applications as well as set and manage your diagnostics configuration. </a:t>
            </a:r>
          </a:p>
          <a:p>
            <a:pPr marL="166146" lvl="1" indent="-82557"/>
            <a:r>
              <a:rPr lang="en-NZ" dirty="0" smtClean="0"/>
              <a:t>Every call to the Service Management API requires an X509 certificate and the subscription ID for the account.</a:t>
            </a:r>
          </a:p>
          <a:p>
            <a:pPr marL="166146" lvl="1" indent="-82557"/>
            <a:endParaRPr lang="en-NZ" dirty="0" smtClean="0"/>
          </a:p>
          <a:p>
            <a:pPr marL="166146" lvl="1" indent="-82557"/>
            <a:r>
              <a:rPr lang="en-NZ" dirty="0" smtClean="0"/>
              <a:t>PowerShell allows output of each command to be piped to another command. Notice how the operations above are piped and chained together</a:t>
            </a:r>
            <a:br>
              <a:rPr lang="en-NZ" dirty="0" smtClean="0"/>
            </a:br>
            <a:endParaRPr lang="en-NZ" dirty="0" smtClean="0"/>
          </a:p>
          <a:p>
            <a:pPr marL="166146" lvl="1" indent="-82557"/>
            <a:r>
              <a:rPr lang="en-NZ" dirty="0" smtClean="0">
                <a:effectLst/>
              </a:rPr>
              <a:t>Actions that can be performed</a:t>
            </a:r>
          </a:p>
          <a:p>
            <a:pPr marL="255927" lvl="2" indent="-82557"/>
            <a:r>
              <a:rPr lang="en-NZ" dirty="0" smtClean="0"/>
              <a:t>Deploy  &amp; upgrade hosted services </a:t>
            </a:r>
          </a:p>
          <a:p>
            <a:pPr marL="255927" lvl="2" indent="-82557"/>
            <a:r>
              <a:rPr lang="en-NZ" dirty="0" smtClean="0"/>
              <a:t>Remove your hosted services </a:t>
            </a:r>
          </a:p>
          <a:p>
            <a:pPr marL="255927" lvl="2" indent="-82557"/>
            <a:r>
              <a:rPr lang="en-NZ" dirty="0" smtClean="0"/>
              <a:t>Manage your storage accounts </a:t>
            </a:r>
          </a:p>
          <a:p>
            <a:pPr marL="255927" lvl="2" indent="-82557"/>
            <a:r>
              <a:rPr lang="en-NZ" dirty="0" smtClean="0"/>
              <a:t>Manage your certificates </a:t>
            </a:r>
          </a:p>
          <a:p>
            <a:pPr marL="255927" lvl="2" indent="-82557"/>
            <a:r>
              <a:rPr lang="en-NZ" dirty="0" smtClean="0"/>
              <a:t>Configure your diagnostics </a:t>
            </a:r>
          </a:p>
          <a:p>
            <a:pPr marL="255927" lvl="2" indent="-82557"/>
            <a:r>
              <a:rPr lang="en-NZ" dirty="0" smtClean="0"/>
              <a:t>Transfer diagnostics information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28571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When you have an application running at the scale intended</a:t>
            </a:r>
            <a:r>
              <a:rPr lang="en-NZ" baseline="0" dirty="0" smtClean="0"/>
              <a:t> for Windows Azure applications you probably want to ensure that it is available as much as possible.</a:t>
            </a:r>
          </a:p>
          <a:p>
            <a:r>
              <a:rPr lang="en-NZ" baseline="0" dirty="0" smtClean="0"/>
              <a:t>Often aiming for 5 9s availability</a:t>
            </a:r>
          </a:p>
          <a:p>
            <a:r>
              <a:rPr lang="en-NZ" baseline="0" dirty="0" smtClean="0"/>
              <a:t>To achieve this your approach needs to take in to account how you upgrade your applications whilst keeping them available.</a:t>
            </a:r>
          </a:p>
          <a:p>
            <a:r>
              <a:rPr lang="en-NZ" baseline="0" dirty="0" smtClean="0"/>
              <a:t>The platform you’re building on also needs to take this in to account and ensure it offers features and functionality under the covers to support your efforts.</a:t>
            </a:r>
          </a:p>
          <a:p>
            <a:r>
              <a:rPr lang="en-NZ" baseline="0" dirty="0" smtClean="0"/>
              <a:t>Windows Azure has a number of features baked in to the Fabric to assist.</a:t>
            </a:r>
          </a:p>
          <a:p>
            <a:r>
              <a:rPr lang="en-NZ" baseline="0" dirty="0" smtClean="0"/>
              <a:t>Let’s take a look at some of these in detail.</a:t>
            </a:r>
          </a:p>
          <a:p>
            <a:endParaRPr lang="en-NZ" baseline="0" dirty="0" smtClean="0"/>
          </a:p>
          <a:p>
            <a:r>
              <a:rPr lang="en-NZ" b="1" baseline="0" dirty="0" smtClean="0"/>
              <a:t>Notes</a:t>
            </a:r>
          </a:p>
          <a:p>
            <a:r>
              <a:rPr lang="en-NZ" b="0" baseline="0" dirty="0" smtClean="0"/>
              <a:t>Patterns for highly available systems in Windows Azure</a:t>
            </a:r>
            <a:br>
              <a:rPr lang="en-NZ" b="0" baseline="0" dirty="0" smtClean="0"/>
            </a:br>
            <a:r>
              <a:rPr lang="en-NZ" b="0" baseline="0" dirty="0" smtClean="0"/>
              <a:t>http://msdn.microsoft.com/en-us/magazine/dd727504.aspx</a:t>
            </a:r>
          </a:p>
          <a:p>
            <a:endParaRPr lang="en-NZ"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141810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very basic service model that we’ll be working with as we discuss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We’ll be looking at fault an upgrade domains in the context of a very simple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model defines two roles- a worker and a we role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Each of these is running four instances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024145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Objective</a:t>
            </a:r>
          </a:p>
          <a:p>
            <a:r>
              <a:rPr lang="en-NZ" b="0" dirty="0" smtClean="0"/>
              <a:t>Introduce</a:t>
            </a:r>
            <a:r>
              <a:rPr lang="en-NZ" b="0" baseline="0" dirty="0" smtClean="0"/>
              <a:t> the VIP Swap mechanism</a:t>
            </a:r>
          </a:p>
          <a:p>
            <a:endParaRPr lang="en-NZ" b="0" baseline="0" dirty="0" smtClean="0"/>
          </a:p>
          <a:p>
            <a:r>
              <a:rPr lang="en-NZ" b="1" baseline="0" dirty="0" smtClean="0"/>
              <a:t>Speaker Notes</a:t>
            </a:r>
          </a:p>
          <a:p>
            <a:endParaRPr lang="en-NZ" b="1" baseline="0" dirty="0" smtClean="0"/>
          </a:p>
          <a:p>
            <a:pPr marL="171450" indent="-171450">
              <a:buFont typeface="Arial" pitchFamily="34" charset="0"/>
              <a:buChar char="•"/>
            </a:pPr>
            <a:r>
              <a:rPr lang="en-NZ" b="0" baseline="0" dirty="0" smtClean="0"/>
              <a:t>VIP swapping allows for minimal downtime upgrades by running two deployment slots</a:t>
            </a:r>
          </a:p>
          <a:p>
            <a:pPr marL="171450" indent="-171450">
              <a:buFont typeface="Arial" pitchFamily="34" charset="0"/>
              <a:buChar char="•"/>
            </a:pPr>
            <a:r>
              <a:rPr lang="en-NZ" b="0" baseline="0" dirty="0" smtClean="0"/>
              <a:t>The load balancer is re-wired when a VIP swap is performed to change the deployment slot that is listening on the production URL (the production IP address also remains unchanged during a VIP swap)</a:t>
            </a:r>
          </a:p>
          <a:p>
            <a:pPr marL="171450" indent="-171450">
              <a:buFont typeface="Arial" pitchFamily="34" charset="0"/>
              <a:buChar char="•"/>
            </a:pPr>
            <a:endParaRPr lang="en-NZ" b="0" baseline="0" dirty="0" smtClean="0"/>
          </a:p>
          <a:p>
            <a:pPr marL="171450" indent="-171450">
              <a:buFont typeface="Arial" pitchFamily="34" charset="0"/>
              <a:buChar char="•"/>
            </a:pPr>
            <a:r>
              <a:rPr lang="en-NZ" dirty="0" smtClean="0"/>
              <a:t>You can upgrade your service by deploying a new package to the staging deployment slot and then swapping the staging and production deployments. </a:t>
            </a:r>
          </a:p>
          <a:p>
            <a:pPr marL="171450" indent="-171450">
              <a:buFont typeface="Arial" pitchFamily="34" charset="0"/>
              <a:buChar char="•"/>
            </a:pPr>
            <a:r>
              <a:rPr lang="en-NZ" dirty="0" smtClean="0"/>
              <a:t>This type of upgrade is called a Virtual IP or VIP swap, as it swaps the addresses of the two deployments. </a:t>
            </a:r>
          </a:p>
          <a:p>
            <a:pPr marL="171450" indent="-171450">
              <a:buFont typeface="Arial" pitchFamily="34" charset="0"/>
              <a:buChar char="•"/>
            </a:pPr>
            <a:endParaRPr lang="en-NZ" dirty="0" smtClean="0"/>
          </a:p>
          <a:p>
            <a:pPr marL="171450" indent="-171450">
              <a:buFont typeface="Arial" pitchFamily="34" charset="0"/>
              <a:buChar char="•"/>
            </a:pPr>
            <a:r>
              <a:rPr lang="en-NZ" dirty="0" smtClean="0"/>
              <a:t>Both deployments remain online during the swap process.</a:t>
            </a:r>
          </a:p>
          <a:p>
            <a:pPr marL="171450" indent="-171450">
              <a:buFont typeface="Arial" pitchFamily="34" charset="0"/>
              <a:buChar char="•"/>
            </a:pPr>
            <a:endParaRPr lang="en-NZ" dirty="0" smtClean="0"/>
          </a:p>
          <a:p>
            <a:pPr marL="171450" indent="-171450">
              <a:buFont typeface="Arial" pitchFamily="34" charset="0"/>
              <a:buChar char="•"/>
            </a:pPr>
            <a:r>
              <a:rPr lang="en-NZ" dirty="0" smtClean="0"/>
              <a:t>If u do a VIP swap</a:t>
            </a:r>
            <a:r>
              <a:rPr lang="en-NZ" baseline="0" dirty="0" smtClean="0"/>
              <a:t> you should aim to be running the same number of instances in both slots prior to the swap</a:t>
            </a:r>
          </a:p>
          <a:p>
            <a:pPr marL="337596" lvl="1" indent="-171450">
              <a:buFont typeface="Arial" pitchFamily="34" charset="0"/>
              <a:buChar char="•"/>
            </a:pPr>
            <a:r>
              <a:rPr lang="en-NZ" baseline="0" dirty="0" smtClean="0"/>
              <a:t>Ensure instances in staging are running and warmed (consider using inter role communication to warm up instances)</a:t>
            </a:r>
          </a:p>
          <a:p>
            <a:pPr marL="337596" lvl="1" indent="-171450">
              <a:buFont typeface="Arial" pitchFamily="34" charset="0"/>
              <a:buChar char="•"/>
            </a:pPr>
            <a:r>
              <a:rPr lang="en-NZ" baseline="0" dirty="0" smtClean="0"/>
              <a:t>Do not want to VIP Swap a 100 instance role and suddenly grind to a halt while the machines JIT your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VIP-Swap is done between the Production and Staging deployments in Windows Azure </a:t>
            </a:r>
          </a:p>
          <a:p>
            <a:pPr marL="171450" indent="-171450">
              <a:buFont typeface="Arial" pitchFamily="34" charset="0"/>
              <a:buChar char="•"/>
            </a:pPr>
            <a:r>
              <a:rPr lang="en-NZ" baseline="0" dirty="0" smtClean="0"/>
              <a:t>During VIP-Swap the VIP of the Production deployment is assigned to the Staging deployment, and the VIP of the Staging deployment is assigned to the Production one </a:t>
            </a:r>
          </a:p>
          <a:p>
            <a:pPr marL="171450" indent="-171450">
              <a:buFont typeface="Arial" pitchFamily="34" charset="0"/>
              <a:buChar char="•"/>
            </a:pPr>
            <a:r>
              <a:rPr lang="en-NZ" baseline="0" dirty="0" smtClean="0"/>
              <a:t>(both VIPs are swapped – hence the term VIP-Swap) </a:t>
            </a:r>
          </a:p>
          <a:p>
            <a:pPr marL="171450" indent="-171450">
              <a:buFont typeface="Arial" pitchFamily="34" charset="0"/>
              <a:buChar char="•"/>
            </a:pPr>
            <a:endParaRPr lang="en-NZ" baseline="0" dirty="0" smtClean="0"/>
          </a:p>
          <a:p>
            <a:pPr marL="0" indent="0">
              <a:buFont typeface="Arial" pitchFamily="34" charset="0"/>
              <a:buNone/>
            </a:pPr>
            <a:r>
              <a:rPr lang="en-NZ" b="1" baseline="0" dirty="0" smtClean="0"/>
              <a:t>Notes</a:t>
            </a:r>
          </a:p>
          <a:p>
            <a:pPr marL="0" indent="0">
              <a:buFont typeface="Arial" pitchFamily="34" charset="0"/>
              <a:buNone/>
            </a:pPr>
            <a:r>
              <a:rPr lang="en-NZ" b="0" baseline="0" dirty="0" smtClean="0"/>
              <a:t>Performing VIP Swap Upgrades</a:t>
            </a:r>
          </a:p>
          <a:p>
            <a:pPr marL="0" indent="0">
              <a:buFont typeface="Arial" pitchFamily="34" charset="0"/>
              <a:buNone/>
            </a:pPr>
            <a:r>
              <a:rPr lang="en-NZ" b="0" baseline="0" dirty="0" smtClean="0"/>
              <a:t>http://msdn.microsoft.com/en-us/library/ee517253.aspx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25677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Provides a diagrammatic view of a VIP Swap</a:t>
            </a:r>
          </a:p>
          <a:p>
            <a:endParaRPr lang="en-NZ" b="0" dirty="0" smtClean="0"/>
          </a:p>
          <a:p>
            <a:pPr marL="228600" indent="-228600">
              <a:buAutoNum type="arabicPeriod"/>
            </a:pPr>
            <a:r>
              <a:rPr lang="en-NZ" b="0" dirty="0" smtClean="0"/>
              <a:t>Start with just the production slot deployed</a:t>
            </a:r>
          </a:p>
          <a:p>
            <a:pPr marL="228600" indent="-228600">
              <a:buAutoNum type="arabicPeriod"/>
            </a:pPr>
            <a:r>
              <a:rPr lang="en-NZ" b="0" dirty="0" smtClean="0"/>
              <a:t>Perform a deployment into the staging slot</a:t>
            </a:r>
          </a:p>
          <a:p>
            <a:pPr marL="228600" indent="-228600">
              <a:buAutoNum type="arabicPeriod"/>
            </a:pPr>
            <a:r>
              <a:rPr lang="en-NZ" b="0" dirty="0" smtClean="0"/>
              <a:t>The VIP swap is then performed repointing the IPs at the load balancer level.</a:t>
            </a:r>
          </a:p>
          <a:p>
            <a:pPr marL="228600" indent="-228600">
              <a:buAutoNum type="arabicPeriod"/>
            </a:pPr>
            <a:endParaRPr lang="en-NZ"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454203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rolling</a:t>
            </a:r>
            <a:r>
              <a:rPr lang="en-US" b="0" baseline="0" dirty="0" smtClean="0"/>
              <a:t> upgrades</a:t>
            </a:r>
          </a:p>
          <a:p>
            <a:endParaRPr lang="en-US" b="0" baseline="0" dirty="0" smtClean="0"/>
          </a:p>
          <a:p>
            <a:r>
              <a:rPr lang="en-US" b="1" baseline="0" dirty="0" smtClean="0"/>
              <a:t>Speaker Notes</a:t>
            </a:r>
            <a:endParaRPr lang="en-US" b="1"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A rolling upgrade redeploys your service 1 upgrade domain at a time.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Service model must be identical (ie. No new roles, no changes in .csdef, etc.)</a:t>
            </a:r>
          </a:p>
          <a:p>
            <a:pPr marL="171450" indent="-171450">
              <a:buFont typeface="Arial" pitchFamily="34" charset="0"/>
              <a:buChar char="•"/>
            </a:pPr>
            <a:endParaRPr lang="en-US" baseline="0" dirty="0" smtClean="0"/>
          </a:p>
          <a:p>
            <a:pPr marL="171450" indent="-171450">
              <a:buFont typeface="Arial" pitchFamily="34" charset="0"/>
              <a:buChar char="•"/>
            </a:pPr>
            <a:r>
              <a:rPr lang="en-NZ" baseline="0" dirty="0" smtClean="0"/>
              <a:t>If you specify manual, you then need to call the Walk Upgrade Domain operation to initiate the upgrade process for each upgrade domain</a:t>
            </a:r>
          </a:p>
          <a:p>
            <a:pPr marL="171450" indent="-171450">
              <a:buFont typeface="Arial" pitchFamily="34" charset="0"/>
              <a:buChar char="•"/>
            </a:pPr>
            <a:r>
              <a:rPr lang="en-NZ" baseline="0" dirty="0" smtClean="0"/>
              <a:t>Note that you must walk the upgrade domains in sequence, beginning with the domain whose ID is 0. Attempting to walk upgrade domains out of sequence returns an error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Lose 50% of capacity if using 2 Upgrade Domains.</a:t>
            </a:r>
          </a:p>
          <a:p>
            <a:pPr marL="171450" indent="-171450">
              <a:buFont typeface="Arial" pitchFamily="34" charset="0"/>
              <a:buChar char="•"/>
            </a:pPr>
            <a:r>
              <a:rPr lang="en-NZ" baseline="0" dirty="0" smtClean="0"/>
              <a:t>If you using 10 upgrade domains, you would lose 10% of your application at any one point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In Place Upgrades</a:t>
            </a:r>
          </a:p>
          <a:p>
            <a:pPr marL="0" indent="0">
              <a:buFont typeface="Arial" pitchFamily="34" charset="0"/>
              <a:buNone/>
            </a:pPr>
            <a:r>
              <a:rPr lang="en-US" b="0" baseline="0" dirty="0" smtClean="0"/>
              <a:t>http://msdn.microsoft.com/en-us/library/ee517255.aspx</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8379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11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baseline="0" dirty="0" smtClean="0"/>
              <a:t>Animates an InPlace Upgrade</a:t>
            </a:r>
          </a:p>
          <a:p>
            <a:endParaRPr lang="en-NZ"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649967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US" b="0" baseline="0" dirty="0" smtClean="0"/>
          </a:p>
          <a:p>
            <a:r>
              <a:rPr lang="en-US" b="1" baseline="0" dirty="0" smtClean="0"/>
              <a:t>Speaker Notes</a:t>
            </a:r>
            <a:endParaRPr lang="en-US" b="1" dirty="0" smtClean="0"/>
          </a:p>
          <a:p>
            <a:pPr marL="171450" indent="-171450">
              <a:buFont typeface="Arial" pitchFamily="34" charset="0"/>
              <a:buChar char="•"/>
            </a:pPr>
            <a:r>
              <a:rPr lang="en-NZ" dirty="0" smtClean="0"/>
              <a:t>You can modify your service's configuration while it is running in the debugger. </a:t>
            </a:r>
          </a:p>
          <a:p>
            <a:pPr marL="171450" indent="-171450">
              <a:buFont typeface="Arial" pitchFamily="34" charset="0"/>
              <a:buChar char="•"/>
            </a:pPr>
            <a:endParaRPr lang="en-NZ" dirty="0" smtClean="0"/>
          </a:p>
          <a:p>
            <a:pPr marL="171450" indent="-171450">
              <a:buFont typeface="Arial" pitchFamily="34" charset="0"/>
              <a:buChar char="•"/>
            </a:pPr>
            <a:r>
              <a:rPr lang="en-NZ" dirty="0" smtClean="0"/>
              <a:t>However, if you add additional instances of a role to your service while it is running, the debugger does not automatically attach to the new running processes. </a:t>
            </a:r>
          </a:p>
          <a:p>
            <a:pPr marL="171450" indent="-171450">
              <a:buFont typeface="Arial" pitchFamily="34" charset="0"/>
              <a:buChar char="•"/>
            </a:pPr>
            <a:r>
              <a:rPr lang="en-NZ" dirty="0" smtClean="0"/>
              <a:t>To debug the new instances, you must explicitly attach to their processes. </a:t>
            </a:r>
          </a:p>
          <a:p>
            <a:pPr marL="171450" indent="-171450">
              <a:buFont typeface="Arial" pitchFamily="34" charset="0"/>
              <a:buChar char="•"/>
            </a:pPr>
            <a:endParaRPr lang="en-NZ" dirty="0" smtClean="0"/>
          </a:p>
          <a:p>
            <a:pPr marL="171450" indent="-171450">
              <a:buFont typeface="Arial" pitchFamily="34" charset="0"/>
              <a:buChar char="•"/>
            </a:pPr>
            <a:r>
              <a:rPr lang="en-NZ" dirty="0" smtClean="0"/>
              <a:t>From the Debug menu, select Attach to Process, then select the new RdRoleHost.exe processes and click Attach.</a:t>
            </a:r>
          </a:p>
          <a:p>
            <a:pPr marL="171450" indent="-171450">
              <a:buFont typeface="Arial" pitchFamily="34" charset="0"/>
              <a:buChar char="•"/>
            </a:pPr>
            <a:endParaRPr lang="en-NZ" dirty="0" smtClean="0"/>
          </a:p>
          <a:p>
            <a:pPr marL="171450" indent="-171450">
              <a:buFont typeface="Arial" pitchFamily="34" charset="0"/>
              <a:buChar char="•"/>
            </a:pPr>
            <a:r>
              <a:rPr lang="en-NZ" dirty="0" smtClean="0"/>
              <a:t>By default, web and worker roles will be debugged using the managed debugger.</a:t>
            </a:r>
          </a:p>
          <a:p>
            <a:pPr marL="171450" indent="-171450">
              <a:buFont typeface="Arial" pitchFamily="34" charset="0"/>
              <a:buChar char="•"/>
            </a:pPr>
            <a:endParaRPr lang="en-NZ" dirty="0" smtClean="0"/>
          </a:p>
          <a:p>
            <a:pPr marL="171450" indent="-171450">
              <a:buFont typeface="Arial" pitchFamily="34" charset="0"/>
              <a:buChar char="•"/>
            </a:pPr>
            <a:r>
              <a:rPr lang="en-NZ" dirty="0" smtClean="0"/>
              <a:t>To turn on native code debugging in a web role, display the project properties for the web role project by right-clicking the project name in Solution Explorer and choosing Properties. </a:t>
            </a:r>
          </a:p>
          <a:p>
            <a:pPr marL="171450" indent="-171450">
              <a:buFont typeface="Arial" pitchFamily="34" charset="0"/>
              <a:buChar char="•"/>
            </a:pPr>
            <a:r>
              <a:rPr lang="en-NZ" dirty="0" smtClean="0"/>
              <a:t>In the property pages for the web role project, select the Web property page, and select the Native Code checkbox.</a:t>
            </a:r>
          </a:p>
          <a:p>
            <a:pPr marL="0" indent="0">
              <a:buFont typeface="Arial" pitchFamily="34" charset="0"/>
              <a:buNone/>
            </a:pPr>
            <a:endParaRPr lang="en-NZ" dirty="0" smtClean="0"/>
          </a:p>
          <a:p>
            <a:pPr marL="0" indent="0">
              <a:buFont typeface="Arial" pitchFamily="34" charset="0"/>
              <a:buNone/>
            </a:pPr>
            <a:r>
              <a:rPr lang="en-NZ" b="1" dirty="0" smtClean="0"/>
              <a:t>Notes</a:t>
            </a:r>
          </a:p>
          <a:p>
            <a:pPr marL="0" indent="0">
              <a:buFont typeface="Arial" pitchFamily="34" charset="0"/>
              <a:buNone/>
            </a:pPr>
            <a:endParaRPr lang="en-NZ" b="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85648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http://msdn.microsoft.com/en-us/library/windowsazure/hh369930.aspx</a:t>
            </a:r>
          </a:p>
          <a:p>
            <a:endParaRPr lang="en-US" dirty="0" smtClean="0"/>
          </a:p>
          <a:p>
            <a:r>
              <a:rPr lang="en-US" dirty="0" smtClean="0"/>
              <a:t>CPU sampling</a:t>
            </a:r>
          </a:p>
          <a:p>
            <a:endParaRPr lang="en-US" dirty="0" smtClean="0"/>
          </a:p>
          <a:p>
            <a:r>
              <a:rPr lang="en-US" dirty="0" smtClean="0"/>
              <a:t>This method collects application statistics that are useful for initial analysis of CPU utilization issues. CPU sampling is the suggested method for starting most performance investigations. There is a low impact on the application that you are profiling when you collect CPU sampling data.</a:t>
            </a:r>
          </a:p>
          <a:p>
            <a:endParaRPr lang="en-US" dirty="0" smtClean="0"/>
          </a:p>
          <a:p>
            <a:endParaRPr lang="en-US" dirty="0" smtClean="0"/>
          </a:p>
          <a:p>
            <a:r>
              <a:rPr lang="en-US" dirty="0" smtClean="0"/>
              <a:t>Instrumentation</a:t>
            </a:r>
          </a:p>
          <a:p>
            <a:endParaRPr lang="en-US" dirty="0" smtClean="0"/>
          </a:p>
          <a:p>
            <a:r>
              <a:rPr lang="en-US" dirty="0" smtClean="0"/>
              <a:t>This method collects detailed timing data that is useful for focused analysis and for analyzing input/output performance issues. The instrumentation method records each entry, exit, and function call of the functions in a module during a profiling run. This method is useful for gathering detailed timing information about a section of your code and for understanding the impact of input and output operations on application performance. This method is disabled for a computer running a 32-bit operating system.</a:t>
            </a:r>
          </a:p>
          <a:p>
            <a:endParaRPr lang="en-US" dirty="0" smtClean="0"/>
          </a:p>
          <a:p>
            <a:endParaRPr lang="en-US" dirty="0" smtClean="0"/>
          </a:p>
          <a:p>
            <a:r>
              <a:rPr lang="en-US" dirty="0" smtClean="0"/>
              <a:t>.Net Memory Allocation</a:t>
            </a:r>
          </a:p>
          <a:p>
            <a:endParaRPr lang="en-US" dirty="0" smtClean="0"/>
          </a:p>
          <a:p>
            <a:r>
              <a:rPr lang="en-US" dirty="0" smtClean="0"/>
              <a:t>This method collects .NET Framework memory allocation data by using the sampling profiling method. The collected data includes the number and size of allocated objects.</a:t>
            </a:r>
          </a:p>
          <a:p>
            <a:endParaRPr lang="en-US" dirty="0" smtClean="0"/>
          </a:p>
          <a:p>
            <a:endParaRPr lang="en-US" dirty="0" smtClean="0"/>
          </a:p>
          <a:p>
            <a:r>
              <a:rPr lang="en-US" dirty="0" smtClean="0"/>
              <a:t>Concurrency</a:t>
            </a:r>
          </a:p>
          <a:p>
            <a:endParaRPr lang="en-US" dirty="0" smtClean="0"/>
          </a:p>
          <a:p>
            <a:r>
              <a:rPr lang="en-US" dirty="0" smtClean="0"/>
              <a:t>This method collects resource contention data, and process and thread execution data that is useful in analyzing multi-threaded and multi-process applications. The concurrency method collects data for each event that blocks execution of your code, such as when a thread waits for locked access to an application resource to be freed. This method is useful for analyzing multi-threaded applications.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4121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Demonstrating the Publish and Deploy features included with Visual Studio 11</a:t>
            </a:r>
            <a:endParaRPr lang="en-US" sz="1200" kern="1200" dirty="0" smtClean="0">
              <a:solidFill>
                <a:schemeClr val="tx1"/>
              </a:solidFill>
              <a:latin typeface="Segoe UI" pitchFamily="34" charset="0"/>
              <a:ea typeface="Segoe UI" pitchFamily="34" charset="0"/>
              <a:cs typeface="Segoe UI" pitchFamily="34" charset="0"/>
            </a:endParaRP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400" b="1" kern="1200" dirty="0" smtClean="0">
              <a:solidFill>
                <a:schemeClr val="tx1"/>
              </a:solidFill>
              <a:latin typeface="Segoe UI" pitchFamily="34" charset="0"/>
              <a:ea typeface="+mn-ea"/>
              <a:cs typeface="+mn-cs"/>
            </a:endParaRPr>
          </a:p>
          <a:p>
            <a:r>
              <a:rPr lang="en-US" sz="1400" b="1" kern="1200" dirty="0" smtClean="0">
                <a:solidFill>
                  <a:schemeClr val="tx1"/>
                </a:solidFill>
                <a:latin typeface="Segoe UI" pitchFamily="34" charset="0"/>
                <a:ea typeface="+mn-ea"/>
                <a:cs typeface="+mn-cs"/>
              </a:rPr>
              <a:t>Speaking Points</a:t>
            </a: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subscription. </a:t>
            </a:r>
          </a:p>
          <a:p>
            <a:pPr marL="261231" lvl="2" indent="-171450">
              <a:defRPr/>
            </a:pPr>
            <a:r>
              <a:rPr lang="en-NZ" sz="1200" kern="1200" dirty="0" smtClean="0">
                <a:solidFill>
                  <a:schemeClr val="tx1"/>
                </a:solidFill>
                <a:latin typeface="Segoe UI" pitchFamily="34" charset="0"/>
                <a:ea typeface="+mn-ea"/>
                <a:cs typeface="+mn-cs"/>
              </a:rPr>
              <a:t>When you first sign up to Windows Azure a subscription is created and associated with your Live ID</a:t>
            </a:r>
          </a:p>
          <a:p>
            <a:pPr marL="261231" lvl="2" indent="-171450">
              <a:defRPr/>
            </a:pPr>
            <a:r>
              <a:rPr lang="en-NZ" sz="1200" kern="1200" dirty="0" smtClean="0">
                <a:solidFill>
                  <a:schemeClr val="tx1"/>
                </a:solidFill>
                <a:latin typeface="Segoe UI" pitchFamily="34" charset="0"/>
                <a:ea typeface="+mn-ea"/>
                <a:cs typeface="+mn-cs"/>
              </a:rPr>
              <a:t>To find your subscription ID, navigate to the Account page in the Developer Portal. Subscription ID appears in the Support Information section at the bottom of the page.</a:t>
            </a:r>
          </a:p>
          <a:p>
            <a:pPr marL="337596" lvl="1" indent="-171450">
              <a:buFont typeface="Arial" pitchFamily="34" charset="0"/>
              <a:buChar char="•"/>
            </a:pPr>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hosted service. </a:t>
            </a:r>
          </a:p>
          <a:p>
            <a:pPr marL="292191" lvl="3" indent="-171450">
              <a:defRPr/>
            </a:pPr>
            <a:r>
              <a:rPr lang="en-NZ" sz="1200" kern="1200" dirty="0" smtClean="0">
                <a:solidFill>
                  <a:schemeClr val="tx1"/>
                </a:solidFill>
                <a:latin typeface="Segoe UI" pitchFamily="34" charset="0"/>
                <a:ea typeface="+mn-ea"/>
                <a:cs typeface="+mn-cs"/>
              </a:rPr>
              <a:t>Before you can deploy your cloud service, you need to create a hosted service for that deployment. </a:t>
            </a:r>
          </a:p>
          <a:p>
            <a:pPr marL="292191" lvl="3" indent="-171450">
              <a:defRPr/>
            </a:pPr>
            <a:r>
              <a:rPr lang="en-NZ" sz="1200" kern="1200" dirty="0" smtClean="0">
                <a:solidFill>
                  <a:schemeClr val="tx1"/>
                </a:solidFill>
                <a:latin typeface="Segoe UI" pitchFamily="34" charset="0"/>
                <a:ea typeface="+mn-ea"/>
                <a:cs typeface="+mn-cs"/>
              </a:rPr>
              <a:t>The hosted service provides the two deployment slots, Staging and Production, to which you can deploy your cloud service.</a:t>
            </a:r>
          </a:p>
          <a:p>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When you deploy your cloud service through Visual Studio, the service package is first uploaded to a blob through the specified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then deployed to Windows Azure from the Blob service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1107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Highlight the different options available when deploying services to Windows Azure around Affinity Groups</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2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endParaRPr lang="en-US" sz="200" dirty="0" smtClean="0"/>
          </a:p>
          <a:p>
            <a:r>
              <a:rPr lang="en-US" sz="1400" b="1" kern="1200" dirty="0" smtClean="0">
                <a:solidFill>
                  <a:schemeClr val="tx1"/>
                </a:solidFill>
                <a:latin typeface="Segoe UI" pitchFamily="34" charset="0"/>
                <a:ea typeface="+mn-ea"/>
                <a:cs typeface="+mn-cs"/>
              </a:rPr>
              <a:t>Speaking Points</a:t>
            </a:r>
            <a:endParaRPr lang="en-NZ" sz="1400" b="1" kern="1200" dirty="0" smtClean="0">
              <a:solidFill>
                <a:schemeClr val="tx1"/>
              </a:solidFill>
              <a:latin typeface="Segoe UI" pitchFamily="34" charset="0"/>
              <a:ea typeface="+mn-ea"/>
              <a:cs typeface="+mn-cs"/>
            </a:endParaRP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Windows Azure Storage can be geo located, meaning you can choose in which geographical region it will be hosted</a:t>
            </a:r>
          </a:p>
          <a:p>
            <a:pPr marL="261231" lvl="2" indent="-171450">
              <a:defRPr/>
            </a:pPr>
            <a:r>
              <a:rPr lang="en-NZ" sz="1200" kern="1200" dirty="0" smtClean="0">
                <a:solidFill>
                  <a:schemeClr val="tx1"/>
                </a:solidFill>
                <a:latin typeface="Segoe UI" pitchFamily="34" charset="0"/>
                <a:ea typeface="+mn-ea"/>
                <a:cs typeface="+mn-cs"/>
              </a:rPr>
              <a:t>Different geographical regions have different implications when it comes to cost</a:t>
            </a:r>
          </a:p>
          <a:p>
            <a:pPr marL="261231" lvl="2" indent="-171450">
              <a:defRPr/>
            </a:pPr>
            <a:r>
              <a:rPr lang="en-NZ" sz="1200" kern="1200" dirty="0" smtClean="0">
                <a:solidFill>
                  <a:schemeClr val="tx1"/>
                </a:solidFill>
                <a:latin typeface="Segoe UI" pitchFamily="34" charset="0"/>
                <a:ea typeface="+mn-ea"/>
                <a:cs typeface="+mn-cs"/>
              </a:rPr>
              <a:t>Reason for geo-location </a:t>
            </a:r>
          </a:p>
          <a:p>
            <a:pPr marL="381972" lvl="3" indent="-171450">
              <a:defRPr/>
            </a:pPr>
            <a:r>
              <a:rPr lang="en-NZ" sz="1200" kern="1200" dirty="0" smtClean="0">
                <a:solidFill>
                  <a:schemeClr val="tx1"/>
                </a:solidFill>
                <a:latin typeface="Segoe UI" pitchFamily="34" charset="0"/>
                <a:ea typeface="+mn-ea"/>
                <a:cs typeface="+mn-cs"/>
              </a:rPr>
              <a:t>Legal </a:t>
            </a:r>
          </a:p>
          <a:p>
            <a:pPr marL="381972" lvl="3" indent="-171450">
              <a:defRPr/>
            </a:pPr>
            <a:r>
              <a:rPr lang="en-NZ" sz="1200" kern="1200" dirty="0" smtClean="0">
                <a:solidFill>
                  <a:schemeClr val="tx1"/>
                </a:solidFill>
                <a:latin typeface="Segoe UI" pitchFamily="34" charset="0"/>
                <a:ea typeface="+mn-ea"/>
                <a:cs typeface="+mn-cs"/>
              </a:rPr>
              <a:t>Business Continuity / Backup</a:t>
            </a:r>
          </a:p>
          <a:p>
            <a:pPr marL="171450" lvl="1" indent="-171450">
              <a:defRPr/>
            </a:pPr>
            <a:endParaRPr lang="en-NZ" sz="1200" kern="1200" dirty="0" smtClean="0">
              <a:solidFill>
                <a:schemeClr val="tx1"/>
              </a:solidFill>
              <a:latin typeface="Segoe UI" pitchFamily="34" charset="0"/>
              <a:ea typeface="+mn-ea"/>
              <a:cs typeface="+mn-cs"/>
            </a:endParaRPr>
          </a:p>
          <a:p>
            <a:pPr marL="171450" lvl="1" indent="-171450">
              <a:defRPr/>
            </a:pPr>
            <a:r>
              <a:rPr lang="en-NZ" sz="1200" kern="1200" dirty="0" smtClean="0">
                <a:solidFill>
                  <a:schemeClr val="tx1"/>
                </a:solidFill>
                <a:latin typeface="Segoe UI" pitchFamily="34" charset="0"/>
                <a:ea typeface="+mn-ea"/>
                <a:cs typeface="+mn-cs"/>
              </a:rPr>
              <a:t>Associate data with Windows Azure services through an ‘Affinity Group’ </a:t>
            </a:r>
          </a:p>
          <a:p>
            <a:pPr marL="171450" lvl="1" indent="-171450">
              <a:defRPr/>
            </a:pPr>
            <a:r>
              <a:rPr lang="en-NZ" sz="1200" kern="1200" dirty="0" smtClean="0">
                <a:solidFill>
                  <a:schemeClr val="tx1"/>
                </a:solidFill>
                <a:latin typeface="Segoe UI" pitchFamily="34" charset="0"/>
                <a:ea typeface="+mn-ea"/>
                <a:cs typeface="+mn-cs"/>
              </a:rPr>
              <a:t>Affinity Group helps the Windows Azure Fabric Controller keep services &amp; data close together within the data centre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Reason for affinity grouping is Performance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The Windows Azure data-centre’s are so large that by having data and services located near each other can improve performance</a:t>
            </a:r>
          </a:p>
          <a:p>
            <a:pPr marL="381972" lvl="3" indent="-171450">
              <a:defRPr/>
            </a:pPr>
            <a:r>
              <a:rPr lang="en-NZ" sz="1200" kern="1200" dirty="0" smtClean="0">
                <a:solidFill>
                  <a:schemeClr val="tx1"/>
                </a:solidFill>
                <a:latin typeface="Segoe UI" pitchFamily="34" charset="0"/>
                <a:ea typeface="+mn-ea"/>
                <a:cs typeface="+mn-cs"/>
              </a:rPr>
              <a:t>Fewer network hops</a:t>
            </a:r>
          </a:p>
          <a:p>
            <a:pPr marL="381972" lvl="3" indent="-171450">
              <a:defRPr/>
            </a:pPr>
            <a:r>
              <a:rPr lang="en-NZ" sz="1200" kern="1200" dirty="0" smtClean="0">
                <a:solidFill>
                  <a:schemeClr val="tx1"/>
                </a:solidFill>
                <a:latin typeface="Segoe UI" pitchFamily="34" charset="0"/>
                <a:ea typeface="+mn-ea"/>
                <a:cs typeface="+mn-cs"/>
              </a:rPr>
              <a:t>lower communication times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1821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sz="1500" b="1" dirty="0"/>
              <a:t>Slide Objective</a:t>
            </a:r>
          </a:p>
          <a:p>
            <a:pPr marL="171450" indent="-171450">
              <a:buFont typeface="Arial" pitchFamily="34" charset="0"/>
              <a:buChar char="•"/>
            </a:pPr>
            <a:r>
              <a:rPr lang="en-US" sz="1200" dirty="0"/>
              <a:t>Windows Azure runs on a base operating system</a:t>
            </a:r>
          </a:p>
          <a:p>
            <a:pPr marL="171450" indent="-171450">
              <a:buFont typeface="Arial" pitchFamily="34" charset="0"/>
              <a:buChar char="•"/>
            </a:pPr>
            <a:r>
              <a:rPr lang="en-US" sz="1200" dirty="0"/>
              <a:t>This guest operating system is updated regularly</a:t>
            </a:r>
          </a:p>
          <a:p>
            <a:pPr marL="171450" indent="-171450">
              <a:buFont typeface="Arial" pitchFamily="34" charset="0"/>
              <a:buChar char="•"/>
            </a:pPr>
            <a:r>
              <a:rPr lang="en-US" sz="1200" dirty="0"/>
              <a:t>Guest OS Version can be and should be specified in the service configuration file</a:t>
            </a:r>
          </a:p>
          <a:p>
            <a:pPr marL="171450" indent="-171450">
              <a:buFont typeface="Arial" pitchFamily="34" charset="0"/>
              <a:buChar char="•"/>
            </a:pPr>
            <a:endParaRPr lang="en-US" dirty="0"/>
          </a:p>
          <a:p>
            <a:r>
              <a:rPr lang="en-US" sz="1400" b="1" dirty="0"/>
              <a:t>Speaking Points</a:t>
            </a:r>
          </a:p>
          <a:p>
            <a:pPr marL="171450" indent="-171450">
              <a:buFont typeface="Arial" pitchFamily="34" charset="0"/>
              <a:buChar char="•"/>
            </a:pPr>
            <a:r>
              <a:rPr lang="en-US" sz="1200" dirty="0"/>
              <a:t>Best practice is to always specify the version of the OS to run on. </a:t>
            </a:r>
          </a:p>
          <a:p>
            <a:pPr marL="261231" lvl="2" indent="-171450"/>
            <a:r>
              <a:rPr lang="en-US" sz="1200" dirty="0"/>
              <a:t>Roles will try to run on the latest available version if you don’t specify a </a:t>
            </a:r>
            <a:r>
              <a:rPr lang="en-US" sz="1200" dirty="0" smtClean="0"/>
              <a:t>version</a:t>
            </a:r>
          </a:p>
          <a:p>
            <a:pPr marL="261231" lvl="2" indent="-171450"/>
            <a:endParaRPr lang="en-US" sz="1200" dirty="0"/>
          </a:p>
          <a:p>
            <a:pPr marL="166146" lvl="1" indent="0">
              <a:buFont typeface="Arial" pitchFamily="34" charset="0"/>
              <a:buNone/>
            </a:pPr>
            <a:endParaRPr lang="en-US" sz="200" b="0" baseline="0" dirty="0" smtClean="0"/>
          </a:p>
          <a:p>
            <a:pPr marL="171450" lvl="0" indent="-171450">
              <a:buFont typeface="Arial" pitchFamily="34" charset="0"/>
              <a:buChar char="•"/>
            </a:pPr>
            <a:r>
              <a:rPr lang="en-NZ" sz="1200" dirty="0"/>
              <a:t>To ensure that your service works as expected, you must deploy it to a release of the Windows Azure guest operating system that is compatible with the version of the Windows Azure SDK with which you developed it.</a:t>
            </a:r>
          </a:p>
          <a:p>
            <a:pPr marL="261231" lvl="2" indent="-171450"/>
            <a:r>
              <a:rPr lang="en-NZ" sz="1200" dirty="0"/>
              <a:t>“It works on my machine” – something working on local development fabric and not in the cloud could be a result of incompatibilities</a:t>
            </a:r>
          </a:p>
          <a:p>
            <a:pPr marL="171450" lvl="1" indent="-171450"/>
            <a:endParaRPr lang="en-NZ" sz="1200" dirty="0"/>
          </a:p>
          <a:p>
            <a:pPr marL="171450" lvl="0" indent="-171450">
              <a:buFont typeface="Arial" pitchFamily="34" charset="0"/>
              <a:buChar char="•"/>
            </a:pPr>
            <a:r>
              <a:rPr lang="en-NZ" sz="1200" dirty="0"/>
              <a:t>All role instances defined by your service will run on the guest operating system version that you specify</a:t>
            </a:r>
          </a:p>
          <a:p>
            <a:pPr marL="171450" lvl="0" indent="-171450">
              <a:buFont typeface="Arial" pitchFamily="34" charset="0"/>
              <a:buChar char="•"/>
            </a:pPr>
            <a:endParaRPr lang="en-NZ" sz="1200" dirty="0"/>
          </a:p>
          <a:p>
            <a:pPr marL="171450" marR="0" lvl="0" indent="-171450" fontAlgn="auto">
              <a:spcBef>
                <a:spcPts val="0"/>
              </a:spcBef>
              <a:buClrTx/>
              <a:buSzTx/>
              <a:buFont typeface="Arial" pitchFamily="34" charset="0"/>
              <a:buChar char="•"/>
              <a:tabLst/>
              <a:defRPr/>
            </a:pPr>
            <a:r>
              <a:rPr lang="en-NZ" sz="1200" dirty="0"/>
              <a:t>Services may be subject to upgrades to the underlying Windows Azure root operating system from time to time. </a:t>
            </a:r>
          </a:p>
          <a:p>
            <a:pPr marL="261231" lvl="2" indent="-171450"/>
            <a:r>
              <a:rPr lang="en-NZ" sz="1200" dirty="0"/>
              <a:t>Mandatory and cannot be postponed. </a:t>
            </a:r>
          </a:p>
          <a:p>
            <a:pPr marL="261231" lvl="2" indent="-171450"/>
            <a:r>
              <a:rPr lang="en-NZ" sz="1200" dirty="0"/>
              <a:t>An upgrade to the root OS recycles your running role instances, taking them through their shutdown sequences and then restarting them.</a:t>
            </a:r>
          </a:p>
          <a:p>
            <a:pPr marL="171450" lvl="0" indent="-171450">
              <a:buFont typeface="Arial" pitchFamily="34" charset="0"/>
              <a:buChar char="•"/>
            </a:pPr>
            <a:endParaRPr lang="en-NZ" sz="700" b="0"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37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Service Management</a:t>
            </a:r>
            <a:r>
              <a:rPr lang="en-US" sz="1200" kern="1200" baseline="0" dirty="0" smtClean="0">
                <a:solidFill>
                  <a:schemeClr val="tx1"/>
                </a:solidFill>
                <a:ea typeface="+mn-ea"/>
                <a:cs typeface="+mn-cs"/>
              </a:rPr>
              <a:t> API</a:t>
            </a:r>
          </a:p>
          <a:p>
            <a:pPr marL="171450" indent="-171450">
              <a:buFont typeface="Arial" pitchFamily="34" charset="0"/>
              <a:buChar char="•"/>
            </a:pPr>
            <a:r>
              <a:rPr lang="en-US" sz="1200" kern="1200" baseline="0" dirty="0" smtClean="0">
                <a:solidFill>
                  <a:schemeClr val="tx1"/>
                </a:solidFill>
                <a:ea typeface="+mn-ea"/>
                <a:cs typeface="+mn-cs"/>
              </a:rPr>
              <a:t>List a few of the functions that can be achieved</a:t>
            </a:r>
          </a:p>
          <a:p>
            <a:pPr marL="171450" indent="-171450">
              <a:buFont typeface="Arial" pitchFamily="34" charset="0"/>
              <a:buChar char="•"/>
            </a:pPr>
            <a:endParaRPr lang="en-US" dirty="0" smtClean="0"/>
          </a:p>
          <a:p>
            <a:r>
              <a:rPr lang="en-US" sz="1400" b="1" kern="1200" dirty="0" smtClean="0">
                <a:solidFill>
                  <a:schemeClr val="tx1"/>
                </a:solidFill>
                <a:ea typeface="+mn-ea"/>
                <a:cs typeface="+mn-cs"/>
              </a:rPr>
              <a:t>Speaking Points</a:t>
            </a:r>
          </a:p>
          <a:p>
            <a:pPr marL="285750" lvl="0" indent="-285750">
              <a:buFont typeface="Arial" pitchFamily="34" charset="0"/>
              <a:buChar char="•"/>
            </a:pPr>
            <a:r>
              <a:rPr lang="en-NZ" sz="1200" dirty="0" smtClean="0"/>
              <a:t>Programmatic </a:t>
            </a:r>
            <a:r>
              <a:rPr lang="en-NZ" sz="1200" dirty="0"/>
              <a:t>access to much of the functionality available through the </a:t>
            </a:r>
            <a:r>
              <a:rPr lang="en-NZ" sz="1200" dirty="0" smtClean="0"/>
              <a:t>Windows Azure Portal</a:t>
            </a:r>
          </a:p>
          <a:p>
            <a:pPr marL="285750" lvl="0" indent="-285750">
              <a:buFont typeface="Arial" pitchFamily="34" charset="0"/>
              <a:buChar char="•"/>
            </a:pPr>
            <a:r>
              <a:rPr lang="en-NZ" sz="1200" dirty="0" smtClean="0"/>
              <a:t>You can manage;</a:t>
            </a:r>
          </a:p>
          <a:p>
            <a:pPr marL="451896" lvl="1" indent="-285750"/>
            <a:r>
              <a:rPr lang="en-NZ" sz="1200" dirty="0" smtClean="0"/>
              <a:t>Storage accounts</a:t>
            </a:r>
          </a:p>
          <a:p>
            <a:pPr marL="451896" lvl="1" indent="-285750"/>
            <a:r>
              <a:rPr lang="en-NZ" sz="1200" dirty="0" smtClean="0"/>
              <a:t>Hosted services</a:t>
            </a:r>
          </a:p>
          <a:p>
            <a:pPr marL="451896" lvl="1" indent="-285750"/>
            <a:r>
              <a:rPr lang="en-NZ" sz="1200" dirty="0" smtClean="0"/>
              <a:t>Service deployments</a:t>
            </a:r>
          </a:p>
          <a:p>
            <a:pPr marL="451896" lvl="1" indent="-285750"/>
            <a:r>
              <a:rPr lang="en-NZ" sz="1200" dirty="0" smtClean="0"/>
              <a:t>Affinity Groups</a:t>
            </a:r>
          </a:p>
          <a:p>
            <a:pPr marL="285750" lvl="0" indent="-285750">
              <a:buFont typeface="Arial" pitchFamily="34" charset="0"/>
              <a:buChar char="•"/>
            </a:pPr>
            <a:r>
              <a:rPr lang="en-US" sz="1200" dirty="0" smtClean="0"/>
              <a:t>REST based</a:t>
            </a:r>
          </a:p>
          <a:p>
            <a:pPr marL="451896" lvl="1" indent="-285750"/>
            <a:r>
              <a:rPr lang="en-US" sz="1200" dirty="0" smtClean="0"/>
              <a:t>Performed over SSL</a:t>
            </a:r>
            <a:endParaRPr lang="en-US" sz="1200" dirty="0"/>
          </a:p>
          <a:p>
            <a:pPr marL="451896" lvl="1" indent="-285750"/>
            <a:r>
              <a:rPr lang="en-US" sz="1200" dirty="0" smtClean="0"/>
              <a:t>Authenticated through use of X509 certs</a:t>
            </a:r>
          </a:p>
          <a:p>
            <a:pPr marL="285750" indent="-285750">
              <a:buFont typeface="Arial" pitchFamily="34" charset="0"/>
              <a:buChar char="•"/>
            </a:pPr>
            <a:r>
              <a:rPr lang="en-US" sz="1200" dirty="0"/>
              <a:t>Accessed from </a:t>
            </a:r>
          </a:p>
          <a:p>
            <a:pPr marL="451896" lvl="1" indent="-285750"/>
            <a:r>
              <a:rPr lang="en-US" sz="1200" dirty="0" smtClean="0"/>
              <a:t>A </a:t>
            </a:r>
            <a:r>
              <a:rPr lang="en-US" sz="1200" dirty="0"/>
              <a:t>Role running </a:t>
            </a:r>
            <a:r>
              <a:rPr lang="en-US" sz="1200" dirty="0" smtClean="0"/>
              <a:t>within Windows Azure </a:t>
            </a:r>
          </a:p>
          <a:p>
            <a:pPr marL="451896" lvl="1" indent="-285750"/>
            <a:r>
              <a:rPr lang="en-US" sz="1200" dirty="0" smtClean="0"/>
              <a:t>Any </a:t>
            </a:r>
            <a:r>
              <a:rPr lang="en-US" sz="1200" dirty="0"/>
              <a:t>HTTPS request</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07659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different tools available to developers around developing,</a:t>
            </a:r>
            <a:r>
              <a:rPr lang="en-US" sz="1200" kern="1200" baseline="0" dirty="0" smtClean="0">
                <a:solidFill>
                  <a:schemeClr val="tx1"/>
                </a:solidFill>
                <a:ea typeface="+mn-ea"/>
                <a:cs typeface="+mn-cs"/>
              </a:rPr>
              <a:t> deploying and managing applications and services in Windows Azure</a:t>
            </a:r>
          </a:p>
          <a:p>
            <a:pPr marL="171450" indent="-171450">
              <a:buFont typeface="Arial" pitchFamily="34" charset="0"/>
              <a:buChar char="•"/>
            </a:pPr>
            <a:r>
              <a:rPr lang="en-US" sz="1200" kern="1200" baseline="0" dirty="0" smtClean="0">
                <a:solidFill>
                  <a:schemeClr val="tx1"/>
                </a:solidFill>
                <a:ea typeface="+mn-ea"/>
                <a:cs typeface="+mn-cs"/>
              </a:rPr>
              <a:t>Each of the tools will be drilled in to in more detail in the slides that follow</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22391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00739" y="4343400"/>
            <a:ext cx="5831958" cy="4566684"/>
          </a:xfrm>
        </p:spPr>
        <p:txBody>
          <a:bodyPr>
            <a:normAutofit fontScale="92500" lnSpcReduction="10000"/>
          </a:bodyPr>
          <a:lstStyle/>
          <a:p>
            <a:pPr marL="0" indent="0">
              <a:buFont typeface="Arial" pitchFamily="34" charset="0"/>
              <a:buNone/>
            </a:pPr>
            <a:r>
              <a:rPr lang="en-US" sz="1500" b="1" kern="1200" dirty="0" smtClean="0">
                <a:solidFill>
                  <a:schemeClr val="tx1"/>
                </a:solidFill>
                <a:ea typeface="+mn-ea"/>
                <a:cs typeface="+mn-cs"/>
              </a:rPr>
              <a:t>Slide Objective</a:t>
            </a:r>
          </a:p>
          <a:p>
            <a:pPr marL="171450" indent="-171450">
              <a:buFont typeface="Arial" pitchFamily="34" charset="0"/>
              <a:buChar char="•"/>
            </a:pPr>
            <a:r>
              <a:rPr lang="en-US" sz="1300" kern="1200" dirty="0" smtClean="0">
                <a:solidFill>
                  <a:schemeClr val="tx1"/>
                </a:solidFill>
                <a:ea typeface="+mn-ea"/>
                <a:cs typeface="+mn-cs"/>
              </a:rPr>
              <a:t>Introduce capabilities of the Windows Azure Tools for Visual Studio</a:t>
            </a:r>
            <a:endParaRPr lang="en-US" sz="1300" kern="1200" baseline="0" dirty="0" smtClean="0">
              <a:solidFill>
                <a:schemeClr val="tx1"/>
              </a:solidFill>
              <a:ea typeface="+mn-ea"/>
              <a:cs typeface="+mn-cs"/>
            </a:endParaRPr>
          </a:p>
          <a:p>
            <a:pPr marL="171450" indent="-171450">
              <a:buFont typeface="Arial" pitchFamily="34" charset="0"/>
              <a:buChar char="•"/>
            </a:pPr>
            <a:endParaRPr lang="en-US" dirty="0" smtClean="0"/>
          </a:p>
          <a:p>
            <a:r>
              <a:rPr lang="en-US" sz="1500" b="1" kern="1200" dirty="0" smtClean="0">
                <a:solidFill>
                  <a:schemeClr val="tx1"/>
                </a:solidFill>
                <a:ea typeface="+mn-ea"/>
                <a:cs typeface="+mn-cs"/>
              </a:rPr>
              <a:t>Speaking Points</a:t>
            </a:r>
          </a:p>
          <a:p>
            <a:pPr marL="171450" lvl="0" indent="-171450">
              <a:lnSpc>
                <a:spcPct val="100000"/>
              </a:lnSpc>
              <a:spcBef>
                <a:spcPts val="600"/>
              </a:spcBef>
              <a:buFont typeface="Arial" pitchFamily="34" charset="0"/>
              <a:buChar char="•"/>
            </a:pPr>
            <a:r>
              <a:rPr lang="en-NZ" sz="1300" dirty="0"/>
              <a:t>Windows Azure tools for Visual Studio extend Visual Studio</a:t>
            </a:r>
          </a:p>
          <a:p>
            <a:pPr marL="171450" lvl="0" indent="-171450">
              <a:lnSpc>
                <a:spcPct val="100000"/>
              </a:lnSpc>
              <a:spcBef>
                <a:spcPts val="600"/>
              </a:spcBef>
              <a:buFont typeface="Arial" pitchFamily="34" charset="0"/>
              <a:buChar char="•"/>
            </a:pPr>
            <a:r>
              <a:rPr lang="en-NZ" sz="1300" dirty="0"/>
              <a:t>Enables the creation, building, debugging, running, packaging, deploying web apps and services for Windows Azure</a:t>
            </a:r>
          </a:p>
          <a:p>
            <a:pPr marL="171450" lvl="0" indent="-171450">
              <a:lnSpc>
                <a:spcPct val="100000"/>
              </a:lnSpc>
              <a:spcBef>
                <a:spcPts val="600"/>
              </a:spcBef>
              <a:buFont typeface="Arial" pitchFamily="34" charset="0"/>
              <a:buChar char="•"/>
            </a:pPr>
            <a:r>
              <a:rPr lang="en-NZ" sz="1300" dirty="0"/>
              <a:t>Visual Studio 2008 &amp; 2010 support</a:t>
            </a:r>
          </a:p>
          <a:p>
            <a:pPr marL="171450" indent="-171450">
              <a:lnSpc>
                <a:spcPct val="100000"/>
              </a:lnSpc>
              <a:spcBef>
                <a:spcPts val="600"/>
              </a:spcBef>
              <a:buFont typeface="Arial" pitchFamily="34" charset="0"/>
              <a:buChar char="•"/>
            </a:pPr>
            <a:r>
              <a:rPr lang="en-NZ" sz="1300" dirty="0"/>
              <a:t>Storage Explorer </a:t>
            </a:r>
          </a:p>
          <a:p>
            <a:pPr marL="292191" lvl="3" indent="-171450">
              <a:lnSpc>
                <a:spcPct val="100000"/>
              </a:lnSpc>
            </a:pPr>
            <a:r>
              <a:rPr lang="en-NZ" sz="1300" dirty="0"/>
              <a:t>an extension to the Visual Studio Server Explorer window </a:t>
            </a:r>
          </a:p>
          <a:p>
            <a:pPr marL="292191" lvl="3" indent="-171450">
              <a:lnSpc>
                <a:spcPct val="100000"/>
              </a:lnSpc>
            </a:pPr>
            <a:r>
              <a:rPr lang="en-NZ" sz="1300" dirty="0"/>
              <a:t>provides read-only access to blob and table data in your Windows Azure storage accounts</a:t>
            </a:r>
          </a:p>
          <a:p>
            <a:pPr marL="171450" lvl="0" indent="-171450">
              <a:lnSpc>
                <a:spcPct val="100000"/>
              </a:lnSpc>
              <a:spcBef>
                <a:spcPts val="600"/>
              </a:spcBef>
              <a:buFont typeface="Arial" pitchFamily="34" charset="0"/>
              <a:buChar char="•"/>
            </a:pPr>
            <a:r>
              <a:rPr lang="en-NZ" sz="1300" dirty="0"/>
              <a:t>Compute Explorer </a:t>
            </a:r>
          </a:p>
          <a:p>
            <a:pPr marL="375531" lvl="2" indent="-285750"/>
            <a:r>
              <a:rPr lang="en-NZ" sz="1300" dirty="0"/>
              <a:t>an extension to the Visual Studio Server Explorer window </a:t>
            </a:r>
          </a:p>
          <a:p>
            <a:pPr marL="375531" lvl="2" indent="-285750"/>
            <a:r>
              <a:rPr lang="en-NZ" sz="1300" dirty="0"/>
              <a:t>provides a read-only view of deployment status for your hosted services in Windows Azure</a:t>
            </a:r>
          </a:p>
          <a:p>
            <a:pPr marL="285750" lvl="1" indent="-285750">
              <a:spcBef>
                <a:spcPts val="600"/>
              </a:spcBef>
            </a:pPr>
            <a:r>
              <a:rPr lang="en-NZ" sz="1300" dirty="0"/>
              <a:t>IntelliTrace </a:t>
            </a:r>
            <a:r>
              <a:rPr lang="en-NZ" sz="1300" dirty="0" smtClean="0"/>
              <a:t>debugging</a:t>
            </a:r>
          </a:p>
          <a:p>
            <a:pPr marL="375531" lvl="2" indent="-285750">
              <a:lnSpc>
                <a:spcPct val="100000"/>
              </a:lnSpc>
            </a:pPr>
            <a:r>
              <a:rPr lang="en-NZ" sz="1300" dirty="0"/>
              <a:t>log extensive debugging information </a:t>
            </a:r>
            <a:r>
              <a:rPr lang="en-NZ" sz="1300" dirty="0" smtClean="0"/>
              <a:t>while deployed </a:t>
            </a:r>
            <a:r>
              <a:rPr lang="en-NZ" sz="1300" dirty="0"/>
              <a:t>to Windows Azure. </a:t>
            </a:r>
            <a:endParaRPr lang="en-NZ" sz="1300" dirty="0" smtClean="0"/>
          </a:p>
          <a:p>
            <a:pPr marL="375531" lvl="2" indent="-285750">
              <a:lnSpc>
                <a:spcPct val="100000"/>
              </a:lnSpc>
            </a:pPr>
            <a:r>
              <a:rPr lang="en-NZ" sz="1300" dirty="0" smtClean="0"/>
              <a:t>can </a:t>
            </a:r>
            <a:r>
              <a:rPr lang="en-NZ" sz="1300" dirty="0"/>
              <a:t>use the IntelliTrace logs to step through your code </a:t>
            </a:r>
            <a:r>
              <a:rPr lang="en-NZ" sz="1300" dirty="0" smtClean="0"/>
              <a:t>in Visual </a:t>
            </a:r>
            <a:r>
              <a:rPr lang="en-NZ" sz="1300" dirty="0"/>
              <a:t>Studio as though it were running in Windows Azure</a:t>
            </a:r>
            <a:endParaRPr lang="en-US" sz="1300"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568722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3222601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47933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11321954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0437868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1772337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60462608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0473108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349808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3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602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67377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2185790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9538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44041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389933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32765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1456825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307747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5151558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692062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90662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7"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4020088"/>
      </p:ext>
    </p:extLst>
  </p:cSld>
  <p:clrMap bg1="lt1" tx1="dk1" bg2="lt2" tx2="dk2" accent1="accent1" accent2="accent2" accent3="accent3" accent4="accent4" accent5="accent5" accent6="accent6" hlink="hlink" folHlink="folHlink"/>
  <p:sldLayoutIdLst>
    <p:sldLayoutId id="2147483806"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8.xml"/><Relationship Id="rId7" Type="http://schemas.openxmlformats.org/officeDocument/2006/relationships/oleObject" Target="../embeddings/oleObject2.bin"/><Relationship Id="rId2" Type="http://schemas.openxmlformats.org/officeDocument/2006/relationships/tags" Target="../tags/tag37.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1.xml"/><Relationship Id="rId7" Type="http://schemas.openxmlformats.org/officeDocument/2006/relationships/notesSlide" Target="../notesSlides/notesSlide13.xml"/><Relationship Id="rId2" Type="http://schemas.openxmlformats.org/officeDocument/2006/relationships/tags" Target="../tags/tag40.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9.emf"/></Relationships>
</file>

<file path=ppt/slides/_rels/slide17.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4.vml"/><Relationship Id="rId6" Type="http://schemas.openxmlformats.org/officeDocument/2006/relationships/tags" Target="../tags/tag48.xml"/><Relationship Id="rId11" Type="http://schemas.openxmlformats.org/officeDocument/2006/relationships/image" Target="../media/image9.emf"/><Relationship Id="rId5" Type="http://schemas.openxmlformats.org/officeDocument/2006/relationships/tags" Target="../tags/tag47.xml"/><Relationship Id="rId10" Type="http://schemas.openxmlformats.org/officeDocument/2006/relationships/oleObject" Target="../embeddings/oleObject4.bin"/><Relationship Id="rId4" Type="http://schemas.openxmlformats.org/officeDocument/2006/relationships/tags" Target="../tags/tag46.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2.xml"/><Relationship Id="rId7" Type="http://schemas.openxmlformats.org/officeDocument/2006/relationships/notesSlide" Target="../notesSlides/notesSlide19.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54.xml"/><Relationship Id="rId10" Type="http://schemas.openxmlformats.org/officeDocument/2006/relationships/hyperlink" Target="http://tinyurl.com/azuresamples" TargetMode="External"/><Relationship Id="rId4" Type="http://schemas.openxmlformats.org/officeDocument/2006/relationships/tags" Target="../tags/tag53.xml"/><Relationship Id="rId9"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inyurl.com/4uhal5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tags" Target="../tags/tag60.xml"/><Relationship Id="rId21" Type="http://schemas.openxmlformats.org/officeDocument/2006/relationships/slideLayout" Target="../slideLayouts/slideLayout6.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notesSlide" Target="../notesSlides/notesSlide30.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Layout" Target="../slideLayouts/slideLayout6.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6.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oleObject" Target="../embeddings/oleObject1.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notesSlide" Target="../notesSlides/notesSlide3.xml"/><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e9246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9563038" cy="1359196"/>
          </a:xfrm>
        </p:spPr>
        <p:txBody>
          <a:bodyPr/>
          <a:lstStyle/>
          <a:p>
            <a:r>
              <a:rPr lang="en-US" dirty="0" smtClean="0"/>
              <a:t>Windows Azure </a:t>
            </a:r>
            <a:br>
              <a:rPr lang="en-US" dirty="0" smtClean="0"/>
            </a:br>
            <a:r>
              <a:rPr lang="en-US" dirty="0" smtClean="0"/>
              <a:t>Cloud Service Lifecycle</a:t>
            </a:r>
            <a:endParaRPr lang="en-US"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387221313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028490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0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664797"/>
          </a:xfrm>
        </p:spPr>
        <p:txBody>
          <a:bodyPr/>
          <a:lstStyle/>
          <a:p>
            <a:r>
              <a:rPr lang="en-NZ" sz="4800" dirty="0" smtClean="0"/>
              <a:t>Windows Azure Service Management API </a:t>
            </a:r>
            <a:endParaRPr lang="en-NZ" sz="4800" dirty="0"/>
          </a:p>
        </p:txBody>
      </p:sp>
      <p:sp>
        <p:nvSpPr>
          <p:cNvPr id="4" name="Content Placeholder 3"/>
          <p:cNvSpPr>
            <a:spLocks noGrp="1"/>
          </p:cNvSpPr>
          <p:nvPr>
            <p:ph type="body" sz="quarter" idx="10"/>
            <p:custDataLst>
              <p:tags r:id="rId4"/>
            </p:custDataLst>
          </p:nvPr>
        </p:nvSpPr>
        <p:spPr>
          <a:xfrm>
            <a:off x="519112" y="1447799"/>
            <a:ext cx="11149013" cy="1223412"/>
          </a:xfrm>
        </p:spPr>
        <p:txBody>
          <a:bodyPr/>
          <a:lstStyle/>
          <a:p>
            <a:r>
              <a:rPr lang="en-NZ" dirty="0" smtClean="0">
                <a:solidFill>
                  <a:srgbClr val="595959">
                    <a:alpha val="99000"/>
                  </a:srgbClr>
                </a:solidFill>
              </a:rPr>
              <a:t>REST based</a:t>
            </a:r>
          </a:p>
          <a:p>
            <a:r>
              <a:rPr lang="en-NZ" dirty="0" smtClean="0">
                <a:solidFill>
                  <a:srgbClr val="595959">
                    <a:alpha val="99000"/>
                  </a:srgbClr>
                </a:solidFill>
              </a:rPr>
              <a:t>Uses X509 client certificates for client authentication</a:t>
            </a:r>
            <a:endParaRPr lang="en-NZ" dirty="0">
              <a:solidFill>
                <a:srgbClr val="595959">
                  <a:alpha val="99000"/>
                </a:srgbClr>
              </a:solidFill>
            </a:endParaRPr>
          </a:p>
        </p:txBody>
      </p:sp>
      <p:grpSp>
        <p:nvGrpSpPr>
          <p:cNvPr id="39" name="Group 38"/>
          <p:cNvGrpSpPr/>
          <p:nvPr/>
        </p:nvGrpSpPr>
        <p:grpSpPr>
          <a:xfrm>
            <a:off x="519113" y="2884011"/>
            <a:ext cx="2214756" cy="2844986"/>
            <a:chOff x="519113" y="3154599"/>
            <a:chExt cx="2214756" cy="2844986"/>
          </a:xfrm>
        </p:grpSpPr>
        <p:sp>
          <p:nvSpPr>
            <p:cNvPr id="17" name="Rectangle 16"/>
            <p:cNvSpPr/>
            <p:nvPr/>
          </p:nvSpPr>
          <p:spPr bwMode="auto">
            <a:xfrm>
              <a:off x="519113"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Hosted </a:t>
              </a:r>
              <a:r>
                <a:rPr lang="en-US" sz="2400" dirty="0" smtClean="0">
                  <a:gradFill>
                    <a:gsLst>
                      <a:gs pos="0">
                        <a:srgbClr val="FFFFFF"/>
                      </a:gs>
                      <a:gs pos="100000">
                        <a:srgbClr val="FFFFFF"/>
                      </a:gs>
                    </a:gsLst>
                    <a:lin ang="5400000" scaled="0"/>
                  </a:gradFill>
                  <a:latin typeface="Segoe UI Light" pitchFamily="34" charset="0"/>
                </a:rPr>
                <a:t>Services</a:t>
              </a:r>
              <a:endParaRPr lang="en-US" sz="2400" dirty="0">
                <a:gradFill>
                  <a:gsLst>
                    <a:gs pos="0">
                      <a:srgbClr val="FFFFFF"/>
                    </a:gs>
                    <a:gs pos="100000">
                      <a:srgbClr val="FFFFFF"/>
                    </a:gs>
                  </a:gsLst>
                  <a:lin ang="5400000" scaled="0"/>
                </a:gradFill>
                <a:latin typeface="Segoe UI Light" pitchFamily="34" charset="0"/>
              </a:endParaRPr>
            </a:p>
          </p:txBody>
        </p:sp>
        <p:sp>
          <p:nvSpPr>
            <p:cNvPr id="6" name="Rectangle 5"/>
            <p:cNvSpPr/>
            <p:nvPr/>
          </p:nvSpPr>
          <p:spPr>
            <a:xfrm>
              <a:off x="519113" y="4097003"/>
              <a:ext cx="2214756" cy="1815882"/>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View, Create, Delete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Swap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Modify configuration</a:t>
              </a:r>
            </a:p>
            <a:p>
              <a:pPr lvl="0" defTabSz="914099" fontAlgn="base">
                <a:spcBef>
                  <a:spcPct val="0"/>
                </a:spcBef>
                <a:spcAft>
                  <a:spcPct val="0"/>
                </a:spcAft>
              </a:pPr>
              <a:r>
                <a:rPr lang="en-US" sz="1600" dirty="0">
                  <a:gradFill>
                    <a:gsLst>
                      <a:gs pos="0">
                        <a:srgbClr val="FFFFFF"/>
                      </a:gs>
                      <a:gs pos="100000">
                        <a:srgbClr val="FFFFFF"/>
                      </a:gs>
                    </a:gsLst>
                    <a:lin ang="5400000" scaled="0"/>
                  </a:gradFill>
                </a:rPr>
                <a:t>Scale Up/Scale Up</a:t>
              </a:r>
            </a:p>
            <a:p>
              <a:pPr lvl="0" defTabSz="914099" fontAlgn="base">
                <a:spcBef>
                  <a:spcPct val="0"/>
                </a:spcBef>
                <a:spcAft>
                  <a:spcPct val="0"/>
                </a:spcAft>
              </a:pPr>
              <a:r>
                <a:rPr lang="en-US" sz="1600" dirty="0">
                  <a:gradFill>
                    <a:gsLst>
                      <a:gs pos="0">
                        <a:srgbClr val="FFFFFF"/>
                      </a:gs>
                      <a:gs pos="100000">
                        <a:srgbClr val="FFFFFF"/>
                      </a:gs>
                    </a:gsLst>
                    <a:lin ang="5400000" scaled="0"/>
                  </a:gradFill>
                </a:rPr>
                <a:t>Upgrade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Walk Upgrade Domain</a:t>
              </a:r>
            </a:p>
          </p:txBody>
        </p:sp>
      </p:grpSp>
      <p:grpSp>
        <p:nvGrpSpPr>
          <p:cNvPr id="38" name="Group 37"/>
          <p:cNvGrpSpPr/>
          <p:nvPr/>
        </p:nvGrpSpPr>
        <p:grpSpPr>
          <a:xfrm>
            <a:off x="2762094" y="2884011"/>
            <a:ext cx="2177090" cy="2844986"/>
            <a:chOff x="2762094" y="3154599"/>
            <a:chExt cx="2177090" cy="2844986"/>
          </a:xfrm>
        </p:grpSpPr>
        <p:sp>
          <p:nvSpPr>
            <p:cNvPr id="20" name="Rectangle 19"/>
            <p:cNvSpPr/>
            <p:nvPr/>
          </p:nvSpPr>
          <p:spPr bwMode="auto">
            <a:xfrm>
              <a:off x="2762094"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Storage </a:t>
              </a:r>
              <a:r>
                <a:rPr lang="en-US" sz="2400" dirty="0" smtClean="0">
                  <a:gradFill>
                    <a:gsLst>
                      <a:gs pos="0">
                        <a:srgbClr val="FFFFFF"/>
                      </a:gs>
                      <a:gs pos="100000">
                        <a:srgbClr val="FFFFFF"/>
                      </a:gs>
                    </a:gsLst>
                    <a:lin ang="5400000" scaled="0"/>
                  </a:gradFill>
                  <a:latin typeface="Segoe UI Light" pitchFamily="34" charset="0"/>
                </a:rPr>
                <a:t>Accounts</a:t>
              </a:r>
              <a:endParaRPr lang="en-US" sz="2400" dirty="0">
                <a:gradFill>
                  <a:gsLst>
                    <a:gs pos="0">
                      <a:srgbClr val="FFFFFF"/>
                    </a:gs>
                    <a:gs pos="100000">
                      <a:srgbClr val="FFFFFF"/>
                    </a:gs>
                  </a:gsLst>
                  <a:lin ang="5400000" scaled="0"/>
                </a:gradFill>
                <a:latin typeface="Segoe UI Light" pitchFamily="34" charset="0"/>
              </a:endParaRPr>
            </a:p>
          </p:txBody>
        </p:sp>
        <p:sp>
          <p:nvSpPr>
            <p:cNvPr id="25" name="Rectangle 24"/>
            <p:cNvSpPr/>
            <p:nvPr/>
          </p:nvSpPr>
          <p:spPr>
            <a:xfrm>
              <a:off x="2762094" y="4097003"/>
              <a:ext cx="2155139" cy="1323439"/>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 Accounts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Properties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Keys</a:t>
              </a:r>
            </a:p>
            <a:p>
              <a:pPr lvl="0" defTabSz="914099" fontAlgn="base">
                <a:spcBef>
                  <a:spcPct val="0"/>
                </a:spcBef>
                <a:spcAft>
                  <a:spcPct val="0"/>
                </a:spcAft>
              </a:pPr>
              <a:r>
                <a:rPr lang="en-US" sz="1600" dirty="0">
                  <a:gradFill>
                    <a:gsLst>
                      <a:gs pos="0">
                        <a:srgbClr val="FFFFFF"/>
                      </a:gs>
                      <a:gs pos="100000">
                        <a:srgbClr val="FFFFFF"/>
                      </a:gs>
                    </a:gsLst>
                    <a:lin ang="5400000" scaled="0"/>
                  </a:gradFill>
                </a:rPr>
                <a:t>Regenerate Keys</a:t>
              </a:r>
            </a:p>
          </p:txBody>
        </p:sp>
      </p:grpSp>
      <p:grpSp>
        <p:nvGrpSpPr>
          <p:cNvPr id="37" name="Group 36"/>
          <p:cNvGrpSpPr/>
          <p:nvPr/>
        </p:nvGrpSpPr>
        <p:grpSpPr>
          <a:xfrm>
            <a:off x="5005075" y="2884011"/>
            <a:ext cx="2177090" cy="2844986"/>
            <a:chOff x="5005075" y="3154599"/>
            <a:chExt cx="2177090" cy="2844986"/>
          </a:xfrm>
        </p:grpSpPr>
        <p:sp>
          <p:nvSpPr>
            <p:cNvPr id="11" name="Rectangle 10"/>
            <p:cNvSpPr/>
            <p:nvPr/>
          </p:nvSpPr>
          <p:spPr bwMode="auto">
            <a:xfrm>
              <a:off x="5005075"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smtClean="0">
                  <a:gradFill>
                    <a:gsLst>
                      <a:gs pos="0">
                        <a:srgbClr val="FFFFFF"/>
                      </a:gs>
                      <a:gs pos="100000">
                        <a:srgbClr val="FFFFFF"/>
                      </a:gs>
                    </a:gsLst>
                    <a:lin ang="5400000" scaled="0"/>
                  </a:gradFill>
                  <a:latin typeface="Segoe UI Light" pitchFamily="34" charset="0"/>
                </a:rPr>
                <a:t>Certificates</a:t>
              </a:r>
              <a:endParaRPr lang="en-US" sz="2400" dirty="0">
                <a:gradFill>
                  <a:gsLst>
                    <a:gs pos="0">
                      <a:srgbClr val="FFFFFF"/>
                    </a:gs>
                    <a:gs pos="100000">
                      <a:srgbClr val="FFFFFF"/>
                    </a:gs>
                  </a:gsLst>
                  <a:lin ang="5400000" scaled="0"/>
                </a:gradFill>
                <a:latin typeface="Segoe UI Light" pitchFamily="34" charset="0"/>
              </a:endParaRPr>
            </a:p>
          </p:txBody>
        </p:sp>
        <p:sp>
          <p:nvSpPr>
            <p:cNvPr id="27" name="Rectangle 26"/>
            <p:cNvSpPr/>
            <p:nvPr/>
          </p:nvSpPr>
          <p:spPr>
            <a:xfrm>
              <a:off x="5005075" y="4097003"/>
              <a:ext cx="2155139" cy="1077218"/>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a:t>
              </a:r>
            </a:p>
            <a:p>
              <a:pPr lvl="0" defTabSz="914099" fontAlgn="base">
                <a:spcBef>
                  <a:spcPct val="0"/>
                </a:spcBef>
                <a:spcAft>
                  <a:spcPct val="0"/>
                </a:spcAft>
              </a:pPr>
              <a:r>
                <a:rPr lang="en-US" sz="1600" dirty="0">
                  <a:gradFill>
                    <a:gsLst>
                      <a:gs pos="0">
                        <a:srgbClr val="FFFFFF"/>
                      </a:gs>
                      <a:gs pos="100000">
                        <a:srgbClr val="FFFFFF"/>
                      </a:gs>
                    </a:gsLst>
                    <a:lin ang="5400000" scaled="0"/>
                  </a:gradFill>
                </a:rPr>
                <a:t>Add</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a:t>
              </a:r>
            </a:p>
            <a:p>
              <a:pPr lvl="0" defTabSz="914099" fontAlgn="base">
                <a:spcBef>
                  <a:spcPct val="0"/>
                </a:spcBef>
                <a:spcAft>
                  <a:spcPct val="0"/>
                </a:spcAft>
              </a:pPr>
              <a:r>
                <a:rPr lang="en-US" sz="1600" dirty="0">
                  <a:gradFill>
                    <a:gsLst>
                      <a:gs pos="0">
                        <a:srgbClr val="FFFFFF"/>
                      </a:gs>
                      <a:gs pos="100000">
                        <a:srgbClr val="FFFFFF"/>
                      </a:gs>
                    </a:gsLst>
                    <a:lin ang="5400000" scaled="0"/>
                  </a:gradFill>
                </a:rPr>
                <a:t>Delete</a:t>
              </a:r>
            </a:p>
          </p:txBody>
        </p:sp>
      </p:grpSp>
      <p:grpSp>
        <p:nvGrpSpPr>
          <p:cNvPr id="36" name="Group 35"/>
          <p:cNvGrpSpPr/>
          <p:nvPr/>
        </p:nvGrpSpPr>
        <p:grpSpPr>
          <a:xfrm>
            <a:off x="7248056" y="2893341"/>
            <a:ext cx="2177090" cy="2844986"/>
            <a:chOff x="7248056" y="3163929"/>
            <a:chExt cx="2177090" cy="2844986"/>
          </a:xfrm>
        </p:grpSpPr>
        <p:sp>
          <p:nvSpPr>
            <p:cNvPr id="14" name="Rectangle 13"/>
            <p:cNvSpPr/>
            <p:nvPr/>
          </p:nvSpPr>
          <p:spPr bwMode="auto">
            <a:xfrm>
              <a:off x="7248056"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Affinity </a:t>
              </a:r>
              <a:r>
                <a:rPr lang="en-US" sz="2400" dirty="0" smtClean="0">
                  <a:gradFill>
                    <a:gsLst>
                      <a:gs pos="0">
                        <a:srgbClr val="FFFFFF"/>
                      </a:gs>
                      <a:gs pos="100000">
                        <a:srgbClr val="FFFFFF"/>
                      </a:gs>
                    </a:gsLst>
                    <a:lin ang="5400000" scaled="0"/>
                  </a:gradFill>
                  <a:latin typeface="Segoe UI Light" pitchFamily="34" charset="0"/>
                </a:rPr>
                <a:t>Groups</a:t>
              </a:r>
              <a:endParaRPr lang="en-US" sz="2400" dirty="0">
                <a:gradFill>
                  <a:gsLst>
                    <a:gs pos="0">
                      <a:srgbClr val="FFFFFF"/>
                    </a:gs>
                    <a:gs pos="100000">
                      <a:srgbClr val="FFFFFF"/>
                    </a:gs>
                  </a:gsLst>
                  <a:lin ang="5400000" scaled="0"/>
                </a:gradFill>
                <a:latin typeface="Segoe UI Light" pitchFamily="34" charset="0"/>
              </a:endParaRPr>
            </a:p>
          </p:txBody>
        </p:sp>
        <p:sp>
          <p:nvSpPr>
            <p:cNvPr id="28" name="Rectangle 27"/>
            <p:cNvSpPr/>
            <p:nvPr/>
          </p:nvSpPr>
          <p:spPr>
            <a:xfrm>
              <a:off x="7248056" y="4097003"/>
              <a:ext cx="2155139" cy="584775"/>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List</a:t>
              </a:r>
            </a:p>
            <a:p>
              <a:pPr defTabSz="914099" fontAlgn="base">
                <a:spcBef>
                  <a:spcPct val="0"/>
                </a:spcBef>
                <a:spcAft>
                  <a:spcPct val="0"/>
                </a:spcAft>
              </a:pPr>
              <a:r>
                <a:rPr lang="en-US" sz="1600" dirty="0">
                  <a:gradFill>
                    <a:gsLst>
                      <a:gs pos="0">
                        <a:srgbClr val="FFFFFF"/>
                      </a:gs>
                      <a:gs pos="100000">
                        <a:srgbClr val="FFFFFF"/>
                      </a:gs>
                    </a:gsLst>
                    <a:lin ang="5400000" scaled="0"/>
                  </a:gradFill>
                </a:rPr>
                <a:t>Get Properties</a:t>
              </a:r>
            </a:p>
          </p:txBody>
        </p:sp>
      </p:grpSp>
      <p:grpSp>
        <p:nvGrpSpPr>
          <p:cNvPr id="35" name="Group 34"/>
          <p:cNvGrpSpPr/>
          <p:nvPr/>
        </p:nvGrpSpPr>
        <p:grpSpPr>
          <a:xfrm>
            <a:off x="9491035" y="2893341"/>
            <a:ext cx="2177090" cy="2844986"/>
            <a:chOff x="9491035" y="3163929"/>
            <a:chExt cx="2177090" cy="2844986"/>
          </a:xfrm>
        </p:grpSpPr>
        <p:sp>
          <p:nvSpPr>
            <p:cNvPr id="23" name="Rectangle 22"/>
            <p:cNvSpPr/>
            <p:nvPr/>
          </p:nvSpPr>
          <p:spPr bwMode="auto">
            <a:xfrm>
              <a:off x="9491035"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System </a:t>
              </a:r>
              <a:r>
                <a:rPr lang="en-US" sz="2400" dirty="0" smtClean="0">
                  <a:gradFill>
                    <a:gsLst>
                      <a:gs pos="0">
                        <a:srgbClr val="FFFFFF"/>
                      </a:gs>
                      <a:gs pos="100000">
                        <a:srgbClr val="FFFFFF"/>
                      </a:gs>
                    </a:gsLst>
                    <a:lin ang="5400000" scaled="0"/>
                  </a:gradFill>
                  <a:latin typeface="Segoe UI Light" pitchFamily="34" charset="0"/>
                </a:rPr>
                <a:t>Info</a:t>
              </a:r>
              <a:endParaRPr lang="en-US" sz="2400" dirty="0">
                <a:gradFill>
                  <a:gsLst>
                    <a:gs pos="0">
                      <a:srgbClr val="FFFFFF"/>
                    </a:gs>
                    <a:gs pos="100000">
                      <a:srgbClr val="FFFFFF"/>
                    </a:gs>
                  </a:gsLst>
                  <a:lin ang="5400000" scaled="0"/>
                </a:gradFill>
                <a:latin typeface="Segoe UI Light" pitchFamily="34" charset="0"/>
              </a:endParaRPr>
            </a:p>
          </p:txBody>
        </p:sp>
        <p:sp>
          <p:nvSpPr>
            <p:cNvPr id="29" name="Rectangle 28"/>
            <p:cNvSpPr/>
            <p:nvPr/>
          </p:nvSpPr>
          <p:spPr>
            <a:xfrm>
              <a:off x="9491035" y="4097003"/>
              <a:ext cx="2155139" cy="338554"/>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Get OS Version</a:t>
              </a:r>
            </a:p>
          </p:txBody>
        </p:sp>
      </p:grpSp>
    </p:spTree>
    <p:extLst>
      <p:ext uri="{BB962C8B-B14F-4D97-AF65-F5344CB8AC3E}">
        <p14:creationId xmlns:p14="http://schemas.microsoft.com/office/powerpoint/2010/main" val="163308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Tools</a:t>
            </a:r>
            <a:endParaRPr lang="en-NZ" dirty="0"/>
          </a:p>
        </p:txBody>
      </p:sp>
      <p:sp>
        <p:nvSpPr>
          <p:cNvPr id="3" name="Text Placeholder 2"/>
          <p:cNvSpPr>
            <a:spLocks noGrp="1"/>
          </p:cNvSpPr>
          <p:nvPr>
            <p:ph type="body" sz="quarter" idx="10"/>
          </p:nvPr>
        </p:nvSpPr>
        <p:spPr>
          <a:xfrm>
            <a:off x="519112" y="1447799"/>
            <a:ext cx="11149013" cy="3231654"/>
          </a:xfrm>
        </p:spPr>
        <p:txBody>
          <a:bodyPr/>
          <a:lstStyle/>
          <a:p>
            <a:r>
              <a:rPr lang="en-NZ" dirty="0" smtClean="0">
                <a:solidFill>
                  <a:schemeClr val="accent4">
                    <a:alpha val="99000"/>
                  </a:schemeClr>
                </a:solidFill>
              </a:rPr>
              <a:t>Windows Azure Tools for Visual Studio </a:t>
            </a:r>
          </a:p>
          <a:p>
            <a:r>
              <a:rPr lang="en-NZ" dirty="0" smtClean="0">
                <a:solidFill>
                  <a:schemeClr val="accent4">
                    <a:alpha val="99000"/>
                  </a:schemeClr>
                </a:solidFill>
              </a:rPr>
              <a:t>CSPack</a:t>
            </a:r>
          </a:p>
          <a:p>
            <a:r>
              <a:rPr lang="en-NZ" dirty="0" smtClean="0">
                <a:solidFill>
                  <a:schemeClr val="accent4">
                    <a:alpha val="99000"/>
                  </a:schemeClr>
                </a:solidFill>
              </a:rPr>
              <a:t>CSRun</a:t>
            </a:r>
          </a:p>
          <a:p>
            <a:r>
              <a:rPr lang="en-NZ" dirty="0" smtClean="0">
                <a:solidFill>
                  <a:schemeClr val="accent4">
                    <a:alpha val="99000"/>
                  </a:schemeClr>
                </a:solidFill>
              </a:rPr>
              <a:t>CSManage</a:t>
            </a:r>
          </a:p>
          <a:p>
            <a:r>
              <a:rPr lang="en-NZ" dirty="0" smtClean="0">
                <a:solidFill>
                  <a:schemeClr val="accent4">
                    <a:alpha val="99000"/>
                  </a:schemeClr>
                </a:solidFill>
              </a:rPr>
              <a:t>Powershell Cmdlets</a:t>
            </a:r>
          </a:p>
        </p:txBody>
      </p:sp>
      <p:sp>
        <p:nvSpPr>
          <p:cNvPr id="6" name="Freeform 43"/>
          <p:cNvSpPr>
            <a:spLocks noEditPoints="1"/>
          </p:cNvSpPr>
          <p:nvPr/>
        </p:nvSpPr>
        <p:spPr bwMode="black">
          <a:xfrm>
            <a:off x="7368816" y="3224328"/>
            <a:ext cx="2913518" cy="2723220"/>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2637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Tools for Visual Studio</a:t>
            </a:r>
            <a:endParaRPr lang="en-NZ" dirty="0"/>
          </a:p>
        </p:txBody>
      </p:sp>
      <p:sp>
        <p:nvSpPr>
          <p:cNvPr id="3" name="Text Placeholder 2"/>
          <p:cNvSpPr>
            <a:spLocks noGrp="1"/>
          </p:cNvSpPr>
          <p:nvPr>
            <p:ph type="body" sz="quarter" idx="10"/>
          </p:nvPr>
        </p:nvSpPr>
        <p:spPr>
          <a:xfrm>
            <a:off x="519112" y="1447799"/>
            <a:ext cx="11149013" cy="4570482"/>
          </a:xfrm>
        </p:spPr>
        <p:txBody>
          <a:bodyPr/>
          <a:lstStyle/>
          <a:p>
            <a:r>
              <a:rPr lang="en-NZ" dirty="0">
                <a:solidFill>
                  <a:schemeClr val="accent4">
                    <a:alpha val="99000"/>
                  </a:schemeClr>
                </a:solidFill>
              </a:rPr>
              <a:t>Project Templates</a:t>
            </a:r>
          </a:p>
          <a:p>
            <a:r>
              <a:rPr lang="en-NZ" dirty="0">
                <a:solidFill>
                  <a:schemeClr val="accent4">
                    <a:alpha val="99000"/>
                  </a:schemeClr>
                </a:solidFill>
              </a:rPr>
              <a:t>User Interface Extensions</a:t>
            </a:r>
          </a:p>
          <a:p>
            <a:r>
              <a:rPr lang="en-NZ" dirty="0">
                <a:solidFill>
                  <a:schemeClr val="accent4">
                    <a:alpha val="99000"/>
                  </a:schemeClr>
                </a:solidFill>
              </a:rPr>
              <a:t>Storage Explorer </a:t>
            </a:r>
          </a:p>
          <a:p>
            <a:r>
              <a:rPr lang="en-NZ" dirty="0">
                <a:solidFill>
                  <a:schemeClr val="accent4">
                    <a:alpha val="99000"/>
                  </a:schemeClr>
                </a:solidFill>
              </a:rPr>
              <a:t>Server Explorer </a:t>
            </a:r>
          </a:p>
          <a:p>
            <a:r>
              <a:rPr lang="en-NZ" dirty="0">
                <a:solidFill>
                  <a:schemeClr val="accent4">
                    <a:alpha val="99000"/>
                  </a:schemeClr>
                </a:solidFill>
              </a:rPr>
              <a:t>Integrated Deployment</a:t>
            </a:r>
          </a:p>
          <a:p>
            <a:r>
              <a:rPr lang="en-NZ" dirty="0">
                <a:solidFill>
                  <a:schemeClr val="accent4">
                    <a:alpha val="99000"/>
                  </a:schemeClr>
                </a:solidFill>
              </a:rPr>
              <a:t>IntelliTrace Debugging</a:t>
            </a:r>
          </a:p>
          <a:p>
            <a:r>
              <a:rPr lang="en-NZ" dirty="0">
                <a:solidFill>
                  <a:schemeClr val="accent4">
                    <a:alpha val="99000"/>
                  </a:schemeClr>
                </a:solidFill>
              </a:rPr>
              <a:t>Profiling Support</a:t>
            </a:r>
          </a:p>
        </p:txBody>
      </p:sp>
      <p:sp>
        <p:nvSpPr>
          <p:cNvPr id="6" name="Freeform 24"/>
          <p:cNvSpPr>
            <a:spLocks noEditPoints="1"/>
          </p:cNvSpPr>
          <p:nvPr/>
        </p:nvSpPr>
        <p:spPr bwMode="black">
          <a:xfrm>
            <a:off x="7279765" y="2578100"/>
            <a:ext cx="2853280" cy="331005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4396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Compute Explorer</a:t>
            </a:r>
            <a:endParaRPr lang="en-NZ" dirty="0"/>
          </a:p>
        </p:txBody>
      </p:sp>
      <p:sp>
        <p:nvSpPr>
          <p:cNvPr id="3" name="Text Placeholder 2"/>
          <p:cNvSpPr>
            <a:spLocks noGrp="1"/>
          </p:cNvSpPr>
          <p:nvPr>
            <p:ph type="body" sz="quarter" idx="10"/>
          </p:nvPr>
        </p:nvSpPr>
        <p:spPr>
          <a:xfrm>
            <a:off x="519113" y="1447799"/>
            <a:ext cx="6180268" cy="4450449"/>
          </a:xfrm>
        </p:spPr>
        <p:txBody>
          <a:bodyPr/>
          <a:lstStyle/>
          <a:p>
            <a:r>
              <a:rPr lang="en-NZ" sz="3200" dirty="0">
                <a:solidFill>
                  <a:schemeClr val="accent4">
                    <a:alpha val="99000"/>
                  </a:schemeClr>
                </a:solidFill>
              </a:rPr>
              <a:t>View &amp; Monitor deployments from Visual Studio</a:t>
            </a:r>
          </a:p>
          <a:p>
            <a:r>
              <a:rPr lang="en-NZ" sz="3200" dirty="0">
                <a:solidFill>
                  <a:schemeClr val="accent4">
                    <a:alpha val="99000"/>
                  </a:schemeClr>
                </a:solidFill>
              </a:rPr>
              <a:t>Not possible to Start or Stop role instances</a:t>
            </a:r>
          </a:p>
          <a:p>
            <a:r>
              <a:rPr lang="en-NZ" sz="3200" dirty="0">
                <a:solidFill>
                  <a:schemeClr val="accent4">
                    <a:alpha val="99000"/>
                  </a:schemeClr>
                </a:solidFill>
              </a:rPr>
              <a:t>Uses x509 Certificate Authentication</a:t>
            </a:r>
          </a:p>
          <a:p>
            <a:r>
              <a:rPr lang="en-NZ" sz="3200" dirty="0">
                <a:solidFill>
                  <a:schemeClr val="accent4">
                    <a:alpha val="99000"/>
                  </a:schemeClr>
                </a:solidFill>
              </a:rPr>
              <a:t>Refreshes automatically by querying Windows Azure </a:t>
            </a:r>
            <a:r>
              <a:rPr lang="en-NZ" sz="3200" dirty="0" smtClean="0">
                <a:solidFill>
                  <a:schemeClr val="accent4">
                    <a:alpha val="99000"/>
                  </a:schemeClr>
                </a:solidFill>
              </a:rPr>
              <a:t>at </a:t>
            </a:r>
            <a:r>
              <a:rPr lang="en-NZ" sz="3200" dirty="0">
                <a:solidFill>
                  <a:schemeClr val="accent4">
                    <a:alpha val="99000"/>
                  </a:schemeClr>
                </a:solidFill>
              </a:rPr>
              <a:t>regular </a:t>
            </a:r>
            <a:r>
              <a:rPr lang="en-NZ" sz="3200" dirty="0" smtClean="0">
                <a:solidFill>
                  <a:schemeClr val="accent4">
                    <a:alpha val="99000"/>
                  </a:schemeClr>
                </a:solidFill>
              </a:rPr>
              <a:t>intervals</a:t>
            </a:r>
          </a:p>
          <a:p>
            <a:r>
              <a:rPr lang="en-NZ" sz="3200" dirty="0" smtClean="0">
                <a:solidFill>
                  <a:schemeClr val="accent4">
                    <a:alpha val="99000"/>
                  </a:schemeClr>
                </a:solidFill>
              </a:rPr>
              <a:t>Connect to instance using Remote Desktop</a:t>
            </a:r>
            <a:endParaRPr lang="en-NZ" sz="3200" dirty="0">
              <a:solidFill>
                <a:schemeClr val="accent4">
                  <a:alpha val="99000"/>
                </a:schemeClr>
              </a:solidFill>
            </a:endParaRPr>
          </a:p>
        </p:txBody>
      </p:sp>
      <p:sp>
        <p:nvSpPr>
          <p:cNvPr id="7" name="Rectangle 6"/>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pic>
        <p:nvPicPr>
          <p:cNvPr id="4" name="Picture 3"/>
          <p:cNvPicPr>
            <a:picLocks noChangeAspect="1"/>
          </p:cNvPicPr>
          <p:nvPr/>
        </p:nvPicPr>
        <p:blipFill>
          <a:blip r:embed="rId3"/>
          <a:stretch>
            <a:fillRect/>
          </a:stretch>
        </p:blipFill>
        <p:spPr>
          <a:xfrm>
            <a:off x="7136117" y="1741876"/>
            <a:ext cx="4191801" cy="4229908"/>
          </a:xfrm>
          <a:prstGeom prst="rect">
            <a:avLst/>
          </a:prstGeom>
        </p:spPr>
      </p:pic>
    </p:spTree>
    <p:extLst>
      <p:ext uri="{BB962C8B-B14F-4D97-AF65-F5344CB8AC3E}">
        <p14:creationId xmlns:p14="http://schemas.microsoft.com/office/powerpoint/2010/main" val="21113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49078" y="1446212"/>
            <a:ext cx="6318379"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9" name="Group 18"/>
          <p:cNvGrpSpPr/>
          <p:nvPr/>
        </p:nvGrpSpPr>
        <p:grpSpPr>
          <a:xfrm>
            <a:off x="5609618" y="2355849"/>
            <a:ext cx="6000045" cy="3129697"/>
            <a:chOff x="5609618" y="2355849"/>
            <a:chExt cx="6000045" cy="3129697"/>
          </a:xfrm>
        </p:grpSpPr>
        <p:pic>
          <p:nvPicPr>
            <p:cNvPr id="17" name="Picture 16"/>
            <p:cNvPicPr>
              <a:picLocks noChangeAspect="1"/>
            </p:cNvPicPr>
            <p:nvPr/>
          </p:nvPicPr>
          <p:blipFill>
            <a:blip r:embed="rId3"/>
            <a:stretch>
              <a:fillRect/>
            </a:stretch>
          </p:blipFill>
          <p:spPr>
            <a:xfrm>
              <a:off x="7511250" y="2355849"/>
              <a:ext cx="4098413" cy="3129697"/>
            </a:xfrm>
            <a:prstGeom prst="rect">
              <a:avLst/>
            </a:prstGeom>
          </p:spPr>
        </p:pic>
        <p:pic>
          <p:nvPicPr>
            <p:cNvPr id="18" name="Picture 17"/>
            <p:cNvPicPr>
              <a:picLocks noChangeAspect="1"/>
            </p:cNvPicPr>
            <p:nvPr/>
          </p:nvPicPr>
          <p:blipFill>
            <a:blip r:embed="rId4"/>
            <a:stretch>
              <a:fillRect/>
            </a:stretch>
          </p:blipFill>
          <p:spPr>
            <a:xfrm>
              <a:off x="5609618" y="2355850"/>
              <a:ext cx="1744672" cy="3129696"/>
            </a:xfrm>
            <a:prstGeom prst="rect">
              <a:avLst/>
            </a:prstGeom>
          </p:spPr>
        </p:pic>
      </p:grpSp>
      <p:grpSp>
        <p:nvGrpSpPr>
          <p:cNvPr id="16" name="Group 15"/>
          <p:cNvGrpSpPr/>
          <p:nvPr/>
        </p:nvGrpSpPr>
        <p:grpSpPr>
          <a:xfrm>
            <a:off x="5609618" y="2355849"/>
            <a:ext cx="6000045" cy="3154973"/>
            <a:chOff x="5609618" y="2355849"/>
            <a:chExt cx="6000045" cy="3154973"/>
          </a:xfrm>
        </p:grpSpPr>
        <p:pic>
          <p:nvPicPr>
            <p:cNvPr id="13" name="Picture 12"/>
            <p:cNvPicPr>
              <a:picLocks noChangeAspect="1"/>
            </p:cNvPicPr>
            <p:nvPr/>
          </p:nvPicPr>
          <p:blipFill>
            <a:blip r:embed="rId5"/>
            <a:stretch>
              <a:fillRect/>
            </a:stretch>
          </p:blipFill>
          <p:spPr>
            <a:xfrm>
              <a:off x="7478150" y="2355849"/>
              <a:ext cx="4131513" cy="3154973"/>
            </a:xfrm>
            <a:prstGeom prst="rect">
              <a:avLst/>
            </a:prstGeom>
          </p:spPr>
        </p:pic>
        <p:pic>
          <p:nvPicPr>
            <p:cNvPr id="15" name="Picture 14"/>
            <p:cNvPicPr>
              <a:picLocks noChangeAspect="1"/>
            </p:cNvPicPr>
            <p:nvPr/>
          </p:nvPicPr>
          <p:blipFill>
            <a:blip r:embed="rId6"/>
            <a:stretch>
              <a:fillRect/>
            </a:stretch>
          </p:blipFill>
          <p:spPr>
            <a:xfrm>
              <a:off x="5609618" y="2355849"/>
              <a:ext cx="1758762" cy="3154973"/>
            </a:xfrm>
            <a:prstGeom prst="rect">
              <a:avLst/>
            </a:prstGeom>
          </p:spPr>
        </p:pic>
      </p:grpSp>
      <p:sp>
        <p:nvSpPr>
          <p:cNvPr id="2" name="Title 1"/>
          <p:cNvSpPr>
            <a:spLocks noGrp="1"/>
          </p:cNvSpPr>
          <p:nvPr>
            <p:ph type="title"/>
          </p:nvPr>
        </p:nvSpPr>
        <p:spPr/>
        <p:txBody>
          <a:bodyPr/>
          <a:lstStyle/>
          <a:p>
            <a:r>
              <a:rPr lang="en-NZ" dirty="0" smtClean="0"/>
              <a:t>Windows Azure Storage Explorer</a:t>
            </a:r>
            <a:endParaRPr lang="en-NZ" dirty="0"/>
          </a:p>
        </p:txBody>
      </p:sp>
      <p:sp>
        <p:nvSpPr>
          <p:cNvPr id="3" name="Text Placeholder 2"/>
          <p:cNvSpPr>
            <a:spLocks noGrp="1"/>
          </p:cNvSpPr>
          <p:nvPr>
            <p:ph type="body" sz="quarter" idx="10"/>
          </p:nvPr>
        </p:nvSpPr>
        <p:spPr>
          <a:xfrm>
            <a:off x="519114" y="1447799"/>
            <a:ext cx="5135237" cy="4450449"/>
          </a:xfrm>
        </p:spPr>
        <p:txBody>
          <a:bodyPr/>
          <a:lstStyle/>
          <a:p>
            <a:r>
              <a:rPr lang="en-NZ" sz="3600" dirty="0" smtClean="0">
                <a:solidFill>
                  <a:schemeClr val="accent2">
                    <a:alpha val="99000"/>
                  </a:schemeClr>
                </a:solidFill>
              </a:rPr>
              <a:t>An extension to the Visual Studio Server Explorer</a:t>
            </a:r>
          </a:p>
          <a:p>
            <a:r>
              <a:rPr lang="en-NZ" sz="3600" dirty="0" smtClean="0">
                <a:solidFill>
                  <a:schemeClr val="accent2">
                    <a:alpha val="99000"/>
                  </a:schemeClr>
                </a:solidFill>
              </a:rPr>
              <a:t>View data from Windows Azure Storage</a:t>
            </a:r>
          </a:p>
          <a:p>
            <a:r>
              <a:rPr lang="en-NZ" sz="3600" dirty="0" smtClean="0">
                <a:solidFill>
                  <a:schemeClr val="accent2">
                    <a:alpha val="99000"/>
                  </a:schemeClr>
                </a:solidFill>
              </a:rPr>
              <a:t>Download Asynchronously </a:t>
            </a:r>
          </a:p>
          <a:p>
            <a:r>
              <a:rPr lang="en-NZ" sz="3600" dirty="0" smtClean="0">
                <a:solidFill>
                  <a:schemeClr val="accent2">
                    <a:alpha val="99000"/>
                  </a:schemeClr>
                </a:solidFill>
              </a:rPr>
              <a:t>Blob data cached </a:t>
            </a:r>
            <a:r>
              <a:rPr lang="en-NZ" sz="3600" dirty="0" smtClean="0">
                <a:solidFill>
                  <a:schemeClr val="accent2">
                    <a:alpha val="99000"/>
                  </a:schemeClr>
                </a:solidFill>
              </a:rPr>
              <a:t>locally</a:t>
            </a:r>
          </a:p>
          <a:p>
            <a:r>
              <a:rPr lang="en-NZ" sz="3600" dirty="0" smtClean="0">
                <a:solidFill>
                  <a:schemeClr val="accent2">
                    <a:alpha val="99000"/>
                  </a:schemeClr>
                </a:solidFill>
              </a:rPr>
              <a:t>Upload directly from Visual Studio</a:t>
            </a:r>
            <a:endParaRPr lang="en-NZ" sz="3600" dirty="0" smtClean="0">
              <a:solidFill>
                <a:schemeClr val="accent2">
                  <a:alpha val="99000"/>
                </a:schemeClr>
              </a:solidFill>
            </a:endParaRPr>
          </a:p>
        </p:txBody>
      </p:sp>
    </p:spTree>
    <p:extLst>
      <p:ext uri="{BB962C8B-B14F-4D97-AF65-F5344CB8AC3E}">
        <p14:creationId xmlns:p14="http://schemas.microsoft.com/office/powerpoint/2010/main" val="360721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a:t>
            </a:r>
            <a:r>
              <a:rPr lang="en-NZ" dirty="0" smtClean="0"/>
              <a:t>Service Bus Explorer</a:t>
            </a:r>
            <a:endParaRPr lang="en-NZ" dirty="0"/>
          </a:p>
        </p:txBody>
      </p:sp>
      <p:sp>
        <p:nvSpPr>
          <p:cNvPr id="3" name="Text Placeholder 2"/>
          <p:cNvSpPr>
            <a:spLocks noGrp="1"/>
          </p:cNvSpPr>
          <p:nvPr>
            <p:ph type="body" sz="quarter" idx="10"/>
          </p:nvPr>
        </p:nvSpPr>
        <p:spPr>
          <a:xfrm>
            <a:off x="519113" y="1447799"/>
            <a:ext cx="6180268" cy="2677656"/>
          </a:xfrm>
        </p:spPr>
        <p:txBody>
          <a:bodyPr/>
          <a:lstStyle/>
          <a:p>
            <a:r>
              <a:rPr lang="en-NZ" sz="3200" dirty="0" smtClean="0">
                <a:solidFill>
                  <a:schemeClr val="accent4">
                    <a:alpha val="99000"/>
                  </a:schemeClr>
                </a:solidFill>
              </a:rPr>
              <a:t>Mange Service Bus Entities</a:t>
            </a:r>
          </a:p>
          <a:p>
            <a:pPr marL="460375" indent="-457200">
              <a:buFont typeface="Arial" panose="020B0604020202020204" pitchFamily="34" charset="0"/>
              <a:buChar char="•"/>
            </a:pPr>
            <a:r>
              <a:rPr lang="en-NZ" sz="3200" dirty="0" smtClean="0">
                <a:solidFill>
                  <a:schemeClr val="accent4">
                    <a:alpha val="99000"/>
                  </a:schemeClr>
                </a:solidFill>
              </a:rPr>
              <a:t>Topics</a:t>
            </a:r>
          </a:p>
          <a:p>
            <a:pPr marL="460375" indent="-457200">
              <a:buFont typeface="Arial" panose="020B0604020202020204" pitchFamily="34" charset="0"/>
              <a:buChar char="•"/>
            </a:pPr>
            <a:r>
              <a:rPr lang="en-NZ" sz="3200" dirty="0" smtClean="0">
                <a:solidFill>
                  <a:schemeClr val="accent4">
                    <a:alpha val="99000"/>
                  </a:schemeClr>
                </a:solidFill>
              </a:rPr>
              <a:t>Subscriptions</a:t>
            </a:r>
          </a:p>
          <a:p>
            <a:pPr marL="460375" indent="-457200">
              <a:buFont typeface="Arial" panose="020B0604020202020204" pitchFamily="34" charset="0"/>
              <a:buChar char="•"/>
            </a:pPr>
            <a:r>
              <a:rPr lang="en-NZ" sz="3200" dirty="0" smtClean="0">
                <a:solidFill>
                  <a:schemeClr val="accent4">
                    <a:alpha val="99000"/>
                  </a:schemeClr>
                </a:solidFill>
              </a:rPr>
              <a:t>Queues</a:t>
            </a:r>
          </a:p>
          <a:p>
            <a:r>
              <a:rPr lang="en-NZ" sz="3200" dirty="0" smtClean="0">
                <a:solidFill>
                  <a:schemeClr val="accent4">
                    <a:alpha val="99000"/>
                  </a:schemeClr>
                </a:solidFill>
              </a:rPr>
              <a:t>Send and Receive Test Messages</a:t>
            </a:r>
            <a:endParaRPr lang="en-NZ" sz="3200" dirty="0">
              <a:solidFill>
                <a:schemeClr val="accent4">
                  <a:alpha val="99000"/>
                </a:schemeClr>
              </a:solidFill>
            </a:endParaRPr>
          </a:p>
        </p:txBody>
      </p:sp>
      <p:sp>
        <p:nvSpPr>
          <p:cNvPr id="7" name="Rectangle 6"/>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pic>
        <p:nvPicPr>
          <p:cNvPr id="5" name="Picture 4"/>
          <p:cNvPicPr>
            <a:picLocks noChangeAspect="1"/>
          </p:cNvPicPr>
          <p:nvPr/>
        </p:nvPicPr>
        <p:blipFill>
          <a:blip r:embed="rId3"/>
          <a:stretch>
            <a:fillRect/>
          </a:stretch>
        </p:blipFill>
        <p:spPr>
          <a:xfrm>
            <a:off x="7636126" y="1798061"/>
            <a:ext cx="3191783" cy="4117538"/>
          </a:xfrm>
          <a:prstGeom prst="rect">
            <a:avLst/>
          </a:prstGeom>
        </p:spPr>
      </p:pic>
    </p:spTree>
    <p:extLst>
      <p:ext uri="{BB962C8B-B14F-4D97-AF65-F5344CB8AC3E}">
        <p14:creationId xmlns:p14="http://schemas.microsoft.com/office/powerpoint/2010/main" val="791185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49078" y="1444625"/>
            <a:ext cx="6219047" cy="362189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4" name="Title 3"/>
          <p:cNvSpPr>
            <a:spLocks noGrp="1"/>
          </p:cNvSpPr>
          <p:nvPr>
            <p:ph type="title"/>
            <p:custDataLst>
              <p:tags r:id="rId2"/>
            </p:custDataLst>
          </p:nvPr>
        </p:nvSpPr>
        <p:spPr/>
        <p:txBody>
          <a:bodyPr/>
          <a:lstStyle/>
          <a:p>
            <a:r>
              <a:rPr lang="en-US" dirty="0"/>
              <a:t>CSPack.exe</a:t>
            </a:r>
          </a:p>
        </p:txBody>
      </p:sp>
      <p:sp>
        <p:nvSpPr>
          <p:cNvPr id="5" name="Content Placeholder 4"/>
          <p:cNvSpPr>
            <a:spLocks noGrp="1"/>
          </p:cNvSpPr>
          <p:nvPr>
            <p:ph type="body" sz="quarter" idx="10"/>
            <p:custDataLst>
              <p:tags r:id="rId3"/>
            </p:custDataLst>
          </p:nvPr>
        </p:nvSpPr>
        <p:spPr>
          <a:xfrm>
            <a:off x="5654350" y="1897061"/>
            <a:ext cx="5133295" cy="2668423"/>
          </a:xfrm>
          <a:noFill/>
        </p:spPr>
        <p:txBody>
          <a:bodyPr/>
          <a:lstStyle/>
          <a:p>
            <a:r>
              <a:rPr lang="en-US" sz="1400" dirty="0">
                <a:latin typeface="+mj-lt"/>
              </a:rPr>
              <a:t>cspack HelloFabric\ServiceDefinition.csdef</a:t>
            </a:r>
          </a:p>
          <a:p>
            <a:pPr marL="457200"/>
            <a:r>
              <a:rPr lang="en-US" sz="1400" dirty="0">
                <a:latin typeface="+mj-lt"/>
              </a:rPr>
              <a:t>/role:HelloFabric_WebRole; HelloFabric_WebRole</a:t>
            </a:r>
          </a:p>
          <a:p>
            <a:pPr marL="457200"/>
            <a:r>
              <a:rPr lang="en-US" sz="1400" dirty="0">
                <a:latin typeface="+mj-lt"/>
              </a:rPr>
              <a:t>/out:HelloFabric.cspkg</a:t>
            </a:r>
          </a:p>
          <a:p>
            <a:endParaRPr lang="en-US" sz="1400" dirty="0">
              <a:latin typeface="+mj-lt"/>
            </a:endParaRPr>
          </a:p>
          <a:p>
            <a:r>
              <a:rPr lang="en-US" sz="1400" dirty="0">
                <a:latin typeface="+mj-lt"/>
              </a:rPr>
              <a:t>cspack  HelloCloudService.csdef</a:t>
            </a:r>
          </a:p>
          <a:p>
            <a:pPr marL="457200"/>
            <a:r>
              <a:rPr lang="en-US" sz="1400" dirty="0">
                <a:latin typeface="+mj-lt"/>
              </a:rPr>
              <a:t>/role:HelloCloudServiceWebRole; HelloCloudService</a:t>
            </a:r>
          </a:p>
          <a:p>
            <a:pPr marL="457200"/>
            <a:r>
              <a:rPr lang="en-US" sz="1400" dirty="0">
                <a:latin typeface="+mj-lt"/>
              </a:rPr>
              <a:t>/generateConfigurationFile:HelloCloudService.cscfg</a:t>
            </a:r>
          </a:p>
          <a:p>
            <a:pPr marL="457200"/>
            <a:r>
              <a:rPr lang="en-US" sz="1400" dirty="0">
                <a:latin typeface="+mj-lt"/>
              </a:rPr>
              <a:t>/out:HelloCloudServicePackage</a:t>
            </a:r>
          </a:p>
          <a:p>
            <a:pPr marL="457200"/>
            <a:r>
              <a:rPr lang="en-US" sz="1400" dirty="0">
                <a:latin typeface="+mj-lt"/>
              </a:rPr>
              <a:t>/</a:t>
            </a:r>
            <a:r>
              <a:rPr lang="en-US" sz="1400" dirty="0" smtClean="0">
                <a:latin typeface="+mj-lt"/>
              </a:rPr>
              <a:t>copyOnly</a:t>
            </a:r>
            <a:endParaRPr lang="en-US" sz="1400" dirty="0">
              <a:latin typeface="+mj-lt"/>
            </a:endParaRPr>
          </a:p>
        </p:txBody>
      </p:sp>
      <p:graphicFrame>
        <p:nvGraphicFramePr>
          <p:cNvPr id="7" name="Object 6" hidden="1"/>
          <p:cNvGraphicFramePr>
            <a:graphicFrameLocks noChangeAspect="1"/>
          </p:cNvGraphicFramePr>
          <p:nvPr>
            <p:custDataLst>
              <p:tags r:id="rId4"/>
            </p:custDataLst>
            <p:extLst>
              <p:ext uri="{D42A27DB-BD31-4B8C-83A1-F6EECF244321}">
                <p14:modId xmlns:p14="http://schemas.microsoft.com/office/powerpoint/2010/main" val="3405623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0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5"/>
            </p:custDataLst>
          </p:nvPr>
        </p:nvSpPr>
        <p:spPr>
          <a:xfrm>
            <a:off x="516572" y="1444625"/>
            <a:ext cx="4923175" cy="3477875"/>
          </a:xfrm>
          <a:prstGeom prst="rect">
            <a:avLst/>
          </a:prstGeom>
          <a:noFill/>
        </p:spPr>
        <p:txBody>
          <a:bodyPr wrap="square" lIns="0" tIns="0" rIns="0" bIns="0" rtlCol="0">
            <a:spAutoFit/>
          </a:bodyPr>
          <a:lstStyle/>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Part of the Windows Azure SDK</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Command line tool;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called </a:t>
            </a:r>
            <a:r>
              <a:rPr lang="en-US" sz="2800" dirty="0">
                <a:ln>
                  <a:solidFill>
                    <a:schemeClr val="bg1">
                      <a:alpha val="0"/>
                    </a:schemeClr>
                  </a:solidFill>
                </a:ln>
                <a:solidFill>
                  <a:schemeClr val="accent4">
                    <a:alpha val="99000"/>
                  </a:schemeClr>
                </a:solidFill>
                <a:latin typeface="Segoe UI Light" pitchFamily="34" charset="0"/>
              </a:rPr>
              <a:t>by VS.NET tools</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Packages your </a:t>
            </a:r>
            <a:r>
              <a:rPr lang="en-US" sz="2800" dirty="0" smtClean="0">
                <a:ln>
                  <a:solidFill>
                    <a:schemeClr val="bg1">
                      <a:alpha val="0"/>
                    </a:schemeClr>
                  </a:solidFill>
                </a:ln>
                <a:solidFill>
                  <a:schemeClr val="accent4">
                    <a:alpha val="99000"/>
                  </a:schemeClr>
                </a:solidFill>
                <a:latin typeface="Segoe UI Light" pitchFamily="34" charset="0"/>
              </a:rPr>
              <a:t>service</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 </a:t>
            </a:r>
            <a:r>
              <a:rPr lang="en-US" sz="2800" dirty="0">
                <a:ln>
                  <a:solidFill>
                    <a:schemeClr val="bg1">
                      <a:alpha val="0"/>
                    </a:schemeClr>
                  </a:solidFill>
                </a:ln>
                <a:solidFill>
                  <a:schemeClr val="accent4">
                    <a:alpha val="99000"/>
                  </a:schemeClr>
                </a:solidFill>
                <a:latin typeface="Segoe UI Light" pitchFamily="34" charset="0"/>
              </a:rPr>
              <a:t>for deployment</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Explicitly name &amp; set location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of </a:t>
            </a:r>
            <a:r>
              <a:rPr lang="en-US" sz="2800" dirty="0">
                <a:ln>
                  <a:solidFill>
                    <a:schemeClr val="bg1">
                      <a:alpha val="0"/>
                    </a:schemeClr>
                  </a:solidFill>
                </a:ln>
                <a:solidFill>
                  <a:schemeClr val="accent4">
                    <a:alpha val="99000"/>
                  </a:schemeClr>
                </a:solidFill>
                <a:latin typeface="Segoe UI Light" pitchFamily="34" charset="0"/>
              </a:rPr>
              <a:t>Service </a:t>
            </a:r>
            <a:r>
              <a:rPr lang="en-US" sz="2800" dirty="0" smtClean="0">
                <a:ln>
                  <a:solidFill>
                    <a:schemeClr val="bg1">
                      <a:alpha val="0"/>
                    </a:schemeClr>
                  </a:solidFill>
                </a:ln>
                <a:solidFill>
                  <a:schemeClr val="accent4">
                    <a:alpha val="99000"/>
                  </a:schemeClr>
                </a:solidFill>
                <a:latin typeface="Segoe UI Light" pitchFamily="34" charset="0"/>
              </a:rPr>
              <a:t>Package</a:t>
            </a:r>
            <a:endParaRPr lang="en-US" sz="2800" dirty="0">
              <a:ln>
                <a:solidFill>
                  <a:schemeClr val="bg1">
                    <a:alpha val="0"/>
                  </a:schemeClr>
                </a:solidFill>
              </a:ln>
              <a:solidFill>
                <a:schemeClr val="accent4">
                  <a:alpha val="99000"/>
                </a:schemeClr>
              </a:solidFill>
              <a:latin typeface="Segoe UI Light" pitchFamily="34" charset="0"/>
            </a:endParaRPr>
          </a:p>
        </p:txBody>
      </p:sp>
      <p:grpSp>
        <p:nvGrpSpPr>
          <p:cNvPr id="8" name="Group 7"/>
          <p:cNvGrpSpPr/>
          <p:nvPr/>
        </p:nvGrpSpPr>
        <p:grpSpPr>
          <a:xfrm>
            <a:off x="9632580" y="1797255"/>
            <a:ext cx="1825067" cy="1005840"/>
            <a:chOff x="8845629" y="1691640"/>
            <a:chExt cx="1825067" cy="704088"/>
          </a:xfrm>
        </p:grpSpPr>
        <p:sp>
          <p:nvSpPr>
            <p:cNvPr id="9" name="Rectangle 8"/>
            <p:cNvSpPr/>
            <p:nvPr/>
          </p:nvSpPr>
          <p:spPr bwMode="auto">
            <a:xfrm>
              <a:off x="9131489" y="1691640"/>
              <a:ext cx="1539207" cy="704088"/>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Cloud Deployment</a:t>
              </a:r>
            </a:p>
          </p:txBody>
        </p:sp>
        <p:sp>
          <p:nvSpPr>
            <p:cNvPr id="10" name="Right Brace 9"/>
            <p:cNvSpPr/>
            <p:nvPr/>
          </p:nvSpPr>
          <p:spPr>
            <a:xfrm>
              <a:off x="8845629" y="1691640"/>
              <a:ext cx="274320" cy="704088"/>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1" name="Group 10"/>
          <p:cNvGrpSpPr/>
          <p:nvPr/>
        </p:nvGrpSpPr>
        <p:grpSpPr>
          <a:xfrm>
            <a:off x="9641910" y="3075029"/>
            <a:ext cx="1815738" cy="1555934"/>
            <a:chOff x="8854959" y="1691640"/>
            <a:chExt cx="1815738" cy="605085"/>
          </a:xfrm>
        </p:grpSpPr>
        <p:sp>
          <p:nvSpPr>
            <p:cNvPr id="12" name="Rectangle 11"/>
            <p:cNvSpPr/>
            <p:nvPr/>
          </p:nvSpPr>
          <p:spPr bwMode="auto">
            <a:xfrm>
              <a:off x="9122159" y="1691640"/>
              <a:ext cx="1548538" cy="60508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Dev Fabric Deployment</a:t>
              </a:r>
            </a:p>
          </p:txBody>
        </p:sp>
        <p:sp>
          <p:nvSpPr>
            <p:cNvPr id="13" name="Right Brace 12"/>
            <p:cNvSpPr/>
            <p:nvPr/>
          </p:nvSpPr>
          <p:spPr>
            <a:xfrm>
              <a:off x="8854959" y="1691640"/>
              <a:ext cx="274320" cy="60145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170067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12971" y="1444625"/>
            <a:ext cx="5855154" cy="2763481"/>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873969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25"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3"/>
            </p:custDataLst>
          </p:nvPr>
        </p:nvSpPr>
        <p:spPr>
          <a:xfrm>
            <a:off x="516572" y="1444625"/>
            <a:ext cx="5427028" cy="3724096"/>
          </a:xfrm>
          <a:prstGeom prst="rect">
            <a:avLst/>
          </a:prstGeom>
          <a:noFill/>
        </p:spPr>
        <p:txBody>
          <a:bodyPr wrap="square" lIns="0" tIns="0" rIns="0" bIns="0" rtlCol="0">
            <a:spAutoFit/>
          </a:bodyPr>
          <a:lstStyle/>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Command line tool; called by VS.NET tools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Deploys Service to Development Fabric </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Manages Running Service</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Dump the logs of deployed instances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the state of the Development fabric</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Development Storage Service</a:t>
            </a:r>
          </a:p>
        </p:txBody>
      </p:sp>
      <p:sp>
        <p:nvSpPr>
          <p:cNvPr id="4" name="Title 3"/>
          <p:cNvSpPr>
            <a:spLocks noGrp="1"/>
          </p:cNvSpPr>
          <p:nvPr>
            <p:ph type="title"/>
            <p:custDataLst>
              <p:tags r:id="rId4"/>
            </p:custDataLst>
          </p:nvPr>
        </p:nvSpPr>
        <p:spPr/>
        <p:txBody>
          <a:bodyPr/>
          <a:lstStyle/>
          <a:p>
            <a:r>
              <a:rPr lang="en-US" dirty="0" smtClean="0"/>
              <a:t>CSRun.exe</a:t>
            </a:r>
            <a:endParaRPr lang="en-US" dirty="0"/>
          </a:p>
        </p:txBody>
      </p:sp>
      <p:sp>
        <p:nvSpPr>
          <p:cNvPr id="5" name="Content Placeholder 4"/>
          <p:cNvSpPr>
            <a:spLocks noGrp="1"/>
          </p:cNvSpPr>
          <p:nvPr>
            <p:ph type="body" sz="quarter" idx="10"/>
            <p:custDataLst>
              <p:tags r:id="rId5"/>
            </p:custDataLst>
          </p:nvPr>
        </p:nvSpPr>
        <p:spPr>
          <a:xfrm>
            <a:off x="5962266" y="1903413"/>
            <a:ext cx="4007692" cy="1625060"/>
          </a:xfrm>
        </p:spPr>
        <p:txBody>
          <a:bodyPr/>
          <a:lstStyle/>
          <a:p>
            <a:r>
              <a:rPr lang="en-US" sz="1400" dirty="0" smtClean="0">
                <a:latin typeface="+mj-lt"/>
              </a:rPr>
              <a:t>csrun myservice.csx myservice.cscfg /launchbrowser</a:t>
            </a:r>
          </a:p>
          <a:p>
            <a:endParaRPr lang="en-US" sz="1400" dirty="0" smtClean="0">
              <a:latin typeface="+mj-lt"/>
            </a:endParaRPr>
          </a:p>
          <a:p>
            <a:r>
              <a:rPr lang="en-US" sz="1400" dirty="0" smtClean="0">
                <a:latin typeface="+mj-lt"/>
              </a:rPr>
              <a:t>csrun /devfabric: shutdown</a:t>
            </a:r>
            <a:br>
              <a:rPr lang="en-US" sz="1400" dirty="0" smtClean="0">
                <a:latin typeface="+mj-lt"/>
              </a:rPr>
            </a:br>
            <a:r>
              <a:rPr lang="en-US" sz="1400" dirty="0" smtClean="0">
                <a:latin typeface="+mj-lt"/>
              </a:rPr>
              <a:t>csrun /devfabric: clean</a:t>
            </a:r>
          </a:p>
          <a:p>
            <a:endParaRPr lang="en-US" sz="1400" dirty="0" smtClean="0">
              <a:latin typeface="+mj-lt"/>
            </a:endParaRPr>
          </a:p>
          <a:p>
            <a:r>
              <a:rPr lang="en-US" sz="1400" dirty="0" smtClean="0">
                <a:latin typeface="+mj-lt"/>
              </a:rPr>
              <a:t>csrun /devstore: start</a:t>
            </a:r>
            <a:endParaRPr lang="en-US" sz="1400" dirty="0">
              <a:latin typeface="+mj-lt"/>
            </a:endParaRPr>
          </a:p>
        </p:txBody>
      </p:sp>
      <p:grpSp>
        <p:nvGrpSpPr>
          <p:cNvPr id="11" name="Group 10"/>
          <p:cNvGrpSpPr/>
          <p:nvPr>
            <p:custDataLst>
              <p:tags r:id="rId6"/>
            </p:custDataLst>
          </p:nvPr>
        </p:nvGrpSpPr>
        <p:grpSpPr>
          <a:xfrm>
            <a:off x="9464629" y="2455456"/>
            <a:ext cx="2106852" cy="731520"/>
            <a:chOff x="8472404" y="1691640"/>
            <a:chExt cx="2106852" cy="284480"/>
          </a:xfrm>
        </p:grpSpPr>
        <p:sp>
          <p:nvSpPr>
            <p:cNvPr id="12" name="Rectangle 11"/>
            <p:cNvSpPr/>
            <p:nvPr/>
          </p:nvSpPr>
          <p:spPr bwMode="auto">
            <a:xfrm>
              <a:off x="8730273" y="1691640"/>
              <a:ext cx="1848983" cy="2844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lnSpc>
                  <a:spcPts val="1800"/>
                </a:lnSpc>
              </a:pPr>
              <a:r>
                <a:rPr lang="en-US" sz="1600" dirty="0">
                  <a:ln>
                    <a:solidFill>
                      <a:schemeClr val="bg1">
                        <a:alpha val="0"/>
                      </a:schemeClr>
                    </a:solidFill>
                  </a:ln>
                  <a:solidFill>
                    <a:schemeClr val="bg1"/>
                  </a:solidFill>
                </a:rPr>
                <a:t>Stop &amp; Clear persistent state</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e.g. LocalStorage</a:t>
              </a:r>
            </a:p>
          </p:txBody>
        </p:sp>
        <p:sp>
          <p:nvSpPr>
            <p:cNvPr id="13" name="Right Brace 12"/>
            <p:cNvSpPr/>
            <p:nvPr/>
          </p:nvSpPr>
          <p:spPr>
            <a:xfrm>
              <a:off x="8472404" y="1691640"/>
              <a:ext cx="274320" cy="2844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8" name="Group 7"/>
          <p:cNvGrpSpPr/>
          <p:nvPr>
            <p:custDataLst>
              <p:tags r:id="rId7"/>
            </p:custDataLst>
          </p:nvPr>
        </p:nvGrpSpPr>
        <p:grpSpPr>
          <a:xfrm>
            <a:off x="9455299" y="1691640"/>
            <a:ext cx="2116183" cy="640080"/>
            <a:chOff x="8463074" y="1691640"/>
            <a:chExt cx="2116183" cy="448056"/>
          </a:xfrm>
        </p:grpSpPr>
        <p:sp>
          <p:nvSpPr>
            <p:cNvPr id="9" name="Rectangle 8"/>
            <p:cNvSpPr/>
            <p:nvPr/>
          </p:nvSpPr>
          <p:spPr bwMode="auto">
            <a:xfrm>
              <a:off x="8730273" y="1691640"/>
              <a:ext cx="1848984" cy="44805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solidFill>
                </a:rPr>
                <a:t>Run + Open Browser</a:t>
              </a:r>
            </a:p>
          </p:txBody>
        </p:sp>
        <p:sp>
          <p:nvSpPr>
            <p:cNvPr id="10" name="Right Brace 9"/>
            <p:cNvSpPr/>
            <p:nvPr/>
          </p:nvSpPr>
          <p:spPr>
            <a:xfrm>
              <a:off x="8463074" y="1691640"/>
              <a:ext cx="274320" cy="44805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4" name="Group 13"/>
          <p:cNvGrpSpPr/>
          <p:nvPr>
            <p:custDataLst>
              <p:tags r:id="rId8"/>
            </p:custDataLst>
          </p:nvPr>
        </p:nvGrpSpPr>
        <p:grpSpPr>
          <a:xfrm>
            <a:off x="9473960" y="3311436"/>
            <a:ext cx="2097521" cy="457200"/>
            <a:chOff x="8481735" y="1691640"/>
            <a:chExt cx="2097521" cy="177800"/>
          </a:xfrm>
        </p:grpSpPr>
        <p:sp>
          <p:nvSpPr>
            <p:cNvPr id="15" name="Rectangle 14"/>
            <p:cNvSpPr/>
            <p:nvPr/>
          </p:nvSpPr>
          <p:spPr bwMode="auto">
            <a:xfrm>
              <a:off x="8730273" y="1691640"/>
              <a:ext cx="1848983" cy="17780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Start Dev Storage</a:t>
              </a:r>
            </a:p>
          </p:txBody>
        </p:sp>
        <p:sp>
          <p:nvSpPr>
            <p:cNvPr id="16" name="Right Brace 15"/>
            <p:cNvSpPr/>
            <p:nvPr/>
          </p:nvSpPr>
          <p:spPr>
            <a:xfrm>
              <a:off x="8481735" y="1691640"/>
              <a:ext cx="274320" cy="17780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2057275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X.509 Certificates</a:t>
            </a:r>
            <a:endParaRPr lang="en-NZ" dirty="0"/>
          </a:p>
        </p:txBody>
      </p:sp>
      <p:sp>
        <p:nvSpPr>
          <p:cNvPr id="3" name="Text Placeholder 2"/>
          <p:cNvSpPr>
            <a:spLocks noGrp="1"/>
          </p:cNvSpPr>
          <p:nvPr>
            <p:ph type="body" sz="quarter" idx="10"/>
          </p:nvPr>
        </p:nvSpPr>
        <p:spPr>
          <a:xfrm>
            <a:off x="519112" y="1447799"/>
            <a:ext cx="11149013" cy="1726627"/>
          </a:xfrm>
        </p:spPr>
        <p:txBody>
          <a:bodyPr/>
          <a:lstStyle/>
          <a:p>
            <a:r>
              <a:rPr lang="en-NZ" sz="3600" dirty="0" smtClean="0">
                <a:solidFill>
                  <a:schemeClr val="accent4">
                    <a:alpha val="99000"/>
                  </a:schemeClr>
                </a:solidFill>
              </a:rPr>
              <a:t>Management Service uses certificates for authentication</a:t>
            </a:r>
          </a:p>
          <a:p>
            <a:r>
              <a:rPr lang="en-NZ" sz="3600" dirty="0" smtClean="0">
                <a:solidFill>
                  <a:schemeClr val="accent4">
                    <a:alpha val="99000"/>
                  </a:schemeClr>
                </a:solidFill>
              </a:rPr>
              <a:t>Self-signed</a:t>
            </a:r>
          </a:p>
          <a:p>
            <a:r>
              <a:rPr lang="en-NZ" sz="3600" dirty="0" smtClean="0">
                <a:solidFill>
                  <a:schemeClr val="accent4">
                    <a:alpha val="99000"/>
                  </a:schemeClr>
                </a:solidFill>
              </a:rPr>
              <a:t>Any valid X.509 v3 with key length &gt;= 2048 bits</a:t>
            </a:r>
            <a:endParaRPr lang="en-NZ" sz="3600" dirty="0">
              <a:solidFill>
                <a:schemeClr val="accent4">
                  <a:alpha val="99000"/>
                </a:schemeClr>
              </a:solidFill>
            </a:endParaRPr>
          </a:p>
        </p:txBody>
      </p:sp>
      <p:sp>
        <p:nvSpPr>
          <p:cNvPr id="4" name="Rectangle 3"/>
          <p:cNvSpPr/>
          <p:nvPr/>
        </p:nvSpPr>
        <p:spPr bwMode="auto">
          <a:xfrm>
            <a:off x="517525" y="3507028"/>
            <a:ext cx="11150600" cy="14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20" rIns="91404" bIns="91440" numCol="1" spcCol="0" rtlCol="0" anchor="ctr" anchorCtr="0" compatLnSpc="1">
            <a:prstTxWarp prst="textNoShape">
              <a:avLst/>
            </a:prstTxWarp>
          </a:bodyPr>
          <a:lstStyle/>
          <a:p>
            <a:pPr defTabSz="913788" fontAlgn="base">
              <a:spcBef>
                <a:spcPts val="1200"/>
              </a:spcBef>
              <a:spcAft>
                <a:spcPct val="0"/>
              </a:spcAft>
            </a:pPr>
            <a:r>
              <a:rPr lang="en-NZ" sz="2000" dirty="0" smtClean="0">
                <a:ln>
                  <a:solidFill>
                    <a:schemeClr val="bg1">
                      <a:alpha val="0"/>
                    </a:schemeClr>
                  </a:solidFill>
                </a:ln>
                <a:solidFill>
                  <a:srgbClr val="595959">
                    <a:alpha val="99000"/>
                  </a:srgbClr>
                </a:solidFill>
              </a:rPr>
              <a:t>makecert </a:t>
            </a:r>
            <a:r>
              <a:rPr lang="en-NZ" sz="2000" dirty="0">
                <a:ln>
                  <a:solidFill>
                    <a:schemeClr val="bg1">
                      <a:alpha val="0"/>
                    </a:schemeClr>
                  </a:solidFill>
                </a:ln>
                <a:solidFill>
                  <a:srgbClr val="595959">
                    <a:alpha val="99000"/>
                  </a:srgbClr>
                </a:solidFill>
              </a:rPr>
              <a:t>-r -pe -a sha1 -n CN=AzureMgmt -ss My -sky exchange "AzureMgmt.cer" </a:t>
            </a:r>
          </a:p>
          <a:p>
            <a:pPr defTabSz="913788" fontAlgn="base">
              <a:spcBef>
                <a:spcPts val="1200"/>
              </a:spcBef>
              <a:spcAft>
                <a:spcPct val="0"/>
              </a:spcAft>
            </a:pPr>
            <a:r>
              <a:rPr lang="en-NZ" dirty="0" smtClean="0">
                <a:ln>
                  <a:solidFill>
                    <a:schemeClr val="bg1">
                      <a:alpha val="0"/>
                    </a:schemeClr>
                  </a:solidFill>
                </a:ln>
                <a:solidFill>
                  <a:srgbClr val="595959">
                    <a:alpha val="99000"/>
                  </a:srgbClr>
                </a:solidFill>
              </a:rPr>
              <a:t>Creates </a:t>
            </a:r>
            <a:r>
              <a:rPr lang="en-NZ" dirty="0">
                <a:ln>
                  <a:solidFill>
                    <a:schemeClr val="bg1">
                      <a:alpha val="0"/>
                    </a:schemeClr>
                  </a:solidFill>
                </a:ln>
                <a:solidFill>
                  <a:srgbClr val="595959">
                    <a:alpha val="99000"/>
                  </a:srgbClr>
                </a:solidFill>
              </a:rPr>
              <a:t>a new self-signed certificate, writes it to the "AzureMgmt.cer" file in the current directory and saves it to the CurrentUser\My certificate store</a:t>
            </a:r>
            <a:r>
              <a:rPr lang="en-NZ" dirty="0" smtClean="0">
                <a:ln>
                  <a:solidFill>
                    <a:schemeClr val="bg1">
                      <a:alpha val="0"/>
                    </a:schemeClr>
                  </a:solidFill>
                </a:ln>
                <a:solidFill>
                  <a:srgbClr val="595959">
                    <a:alpha val="99000"/>
                  </a:srgbClr>
                </a:solidFill>
              </a:rPr>
              <a:t>.</a:t>
            </a:r>
            <a:endParaRPr lang="en-NZ" dirty="0">
              <a:ln>
                <a:solidFill>
                  <a:schemeClr val="bg1">
                    <a:alpha val="0"/>
                  </a:schemeClr>
                </a:solidFill>
              </a:ln>
              <a:solidFill>
                <a:srgbClr val="595959">
                  <a:alpha val="99000"/>
                </a:srgbClr>
              </a:solidFill>
            </a:endParaRPr>
          </a:p>
        </p:txBody>
      </p:sp>
      <p:sp>
        <p:nvSpPr>
          <p:cNvPr id="7" name="Freeform 7"/>
          <p:cNvSpPr>
            <a:spLocks noEditPoints="1"/>
          </p:cNvSpPr>
          <p:nvPr/>
        </p:nvSpPr>
        <p:spPr bwMode="auto">
          <a:xfrm>
            <a:off x="718506" y="3803000"/>
            <a:ext cx="885272" cy="72328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3045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668423"/>
          </a:xfrm>
        </p:spPr>
        <p:txBody>
          <a:bodyPr/>
          <a:lstStyle/>
          <a:p>
            <a:r>
              <a:rPr lang="en-NZ" sz="2800" dirty="0" smtClean="0">
                <a:solidFill>
                  <a:schemeClr val="accent4">
                    <a:alpha val="99000"/>
                  </a:schemeClr>
                </a:solidFill>
              </a:rPr>
              <a:t>Make / Acquire Certificate</a:t>
            </a:r>
          </a:p>
          <a:p>
            <a:pPr lvl="1"/>
            <a:r>
              <a:rPr lang="en-NZ" dirty="0" smtClean="0"/>
              <a:t>Pay attention to ValidFrom,</a:t>
            </a:r>
            <a:br>
              <a:rPr lang="en-NZ" dirty="0" smtClean="0"/>
            </a:br>
            <a:r>
              <a:rPr lang="en-NZ" dirty="0" smtClean="0"/>
              <a:t>Local date could differ from Server</a:t>
            </a:r>
          </a:p>
          <a:p>
            <a:pPr lvl="1"/>
            <a:endParaRPr lang="en-NZ" dirty="0" smtClean="0"/>
          </a:p>
          <a:p>
            <a:r>
              <a:rPr lang="en-NZ" sz="2800" dirty="0" smtClean="0">
                <a:solidFill>
                  <a:schemeClr val="accent4">
                    <a:alpha val="99000"/>
                  </a:schemeClr>
                </a:solidFill>
              </a:rPr>
              <a:t>Prepare the Windows Azure Account</a:t>
            </a:r>
          </a:p>
          <a:p>
            <a:pPr lvl="1"/>
            <a:r>
              <a:rPr lang="en-NZ" dirty="0" smtClean="0"/>
              <a:t>Upload certificate to Windows Azure account</a:t>
            </a:r>
          </a:p>
          <a:p>
            <a:pPr lvl="1"/>
            <a:r>
              <a:rPr lang="en-NZ" dirty="0" smtClean="0"/>
              <a:t>Associate up to 5 certificates per account</a:t>
            </a:r>
          </a:p>
          <a:p>
            <a:pPr lvl="1"/>
            <a:endParaRPr lang="en-NZ" dirty="0" smtClean="0"/>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732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4" y="2742861"/>
            <a:ext cx="6945312" cy="2591479"/>
          </a:xfrm>
        </p:spPr>
        <p:txBody>
          <a:bodyPr/>
          <a:lstStyle/>
          <a:p>
            <a:r>
              <a:rPr lang="en-US" dirty="0" smtClean="0"/>
              <a:t>Deployment</a:t>
            </a:r>
          </a:p>
          <a:p>
            <a:r>
              <a:rPr lang="en-US" dirty="0"/>
              <a:t>Minimizing </a:t>
            </a:r>
            <a:r>
              <a:rPr lang="en-US" dirty="0" smtClean="0"/>
              <a:t>Downtime</a:t>
            </a:r>
          </a:p>
          <a:p>
            <a:r>
              <a:rPr lang="en-US" dirty="0"/>
              <a:t>Debugging</a:t>
            </a:r>
          </a:p>
        </p:txBody>
      </p:sp>
    </p:spTree>
    <p:extLst>
      <p:ext uri="{BB962C8B-B14F-4D97-AF65-F5344CB8AC3E}">
        <p14:creationId xmlns:p14="http://schemas.microsoft.com/office/powerpoint/2010/main" val="421009821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063642"/>
          </a:xfrm>
        </p:spPr>
        <p:txBody>
          <a:bodyPr/>
          <a:lstStyle/>
          <a:p>
            <a:pPr lvl="0"/>
            <a:r>
              <a:rPr lang="en-NZ" sz="2800" dirty="0">
                <a:solidFill>
                  <a:srgbClr val="8CC600">
                    <a:alpha val="99000"/>
                  </a:srgbClr>
                </a:solidFill>
              </a:rPr>
              <a:t>Retrieve Thumbprint Id</a:t>
            </a:r>
          </a:p>
          <a:p>
            <a:pPr lvl="0"/>
            <a:r>
              <a:rPr lang="en-NZ" sz="2800" dirty="0">
                <a:solidFill>
                  <a:srgbClr val="8CC600">
                    <a:alpha val="99000"/>
                  </a:srgbClr>
                </a:solidFill>
              </a:rPr>
              <a:t>Retrieve Subscription Id</a:t>
            </a:r>
          </a:p>
          <a:p>
            <a:pPr lvl="0"/>
            <a:r>
              <a:rPr lang="en-NZ" sz="2800" dirty="0">
                <a:solidFill>
                  <a:srgbClr val="8CC600">
                    <a:alpha val="99000"/>
                  </a:srgbClr>
                </a:solidFill>
              </a:rPr>
              <a:t>Manipulate Services</a:t>
            </a:r>
          </a:p>
          <a:p>
            <a:pPr lvl="1"/>
            <a:r>
              <a:rPr lang="en-NZ" dirty="0"/>
              <a:t>By explicit service name or;</a:t>
            </a:r>
          </a:p>
          <a:p>
            <a:pPr lvl="1"/>
            <a:r>
              <a:rPr lang="en-NZ" dirty="0"/>
              <a:t>Enumerate services using management API</a:t>
            </a:r>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561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0000" y="1303867"/>
            <a:ext cx="9601200" cy="421640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Managing Certificates</a:t>
            </a:r>
            <a:endParaRPr lang="en-NZ" dirty="0"/>
          </a:p>
        </p:txBody>
      </p:sp>
      <p:pic>
        <p:nvPicPr>
          <p:cNvPr id="3" name="Picture 2"/>
          <p:cNvPicPr>
            <a:picLocks noChangeAspect="1"/>
          </p:cNvPicPr>
          <p:nvPr/>
        </p:nvPicPr>
        <p:blipFill>
          <a:blip r:embed="rId3"/>
          <a:stretch>
            <a:fillRect/>
          </a:stretch>
        </p:blipFill>
        <p:spPr>
          <a:xfrm>
            <a:off x="1498600" y="1497542"/>
            <a:ext cx="9144000" cy="3829050"/>
          </a:xfrm>
          <a:prstGeom prst="rect">
            <a:avLst/>
          </a:prstGeom>
        </p:spPr>
      </p:pic>
    </p:spTree>
    <p:extLst>
      <p:ext uri="{BB962C8B-B14F-4D97-AF65-F5344CB8AC3E}">
        <p14:creationId xmlns:p14="http://schemas.microsoft.com/office/powerpoint/2010/main" val="14290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17246" y="1267045"/>
            <a:ext cx="6525154" cy="4964422"/>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353103"/>
            <a:ext cx="11149014" cy="803692"/>
          </a:xfrm>
        </p:spPr>
        <p:txBody>
          <a:bodyPr/>
          <a:lstStyle/>
          <a:p>
            <a:r>
              <a:rPr lang="en-NZ" dirty="0" smtClean="0"/>
              <a:t>Subscription Id and Service Name</a:t>
            </a:r>
            <a:endParaRPr lang="en-NZ" dirty="0"/>
          </a:p>
        </p:txBody>
      </p:sp>
      <p:pic>
        <p:nvPicPr>
          <p:cNvPr id="3" name="Picture 2"/>
          <p:cNvPicPr>
            <a:picLocks noChangeAspect="1"/>
          </p:cNvPicPr>
          <p:nvPr/>
        </p:nvPicPr>
        <p:blipFill>
          <a:blip r:embed="rId3"/>
          <a:stretch>
            <a:fillRect/>
          </a:stretch>
        </p:blipFill>
        <p:spPr>
          <a:xfrm>
            <a:off x="2742140" y="1427691"/>
            <a:ext cx="6080125" cy="4645245"/>
          </a:xfrm>
          <a:prstGeom prst="rect">
            <a:avLst/>
          </a:prstGeom>
        </p:spPr>
      </p:pic>
    </p:spTree>
    <p:extLst>
      <p:ext uri="{BB962C8B-B14F-4D97-AF65-F5344CB8AC3E}">
        <p14:creationId xmlns:p14="http://schemas.microsoft.com/office/powerpoint/2010/main" val="7332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9112" y="1444625"/>
            <a:ext cx="8942388"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5" name="Content Placeholder 4"/>
          <p:cNvSpPr>
            <a:spLocks noGrp="1"/>
          </p:cNvSpPr>
          <p:nvPr>
            <p:ph type="body" sz="quarter" idx="10"/>
            <p:custDataLst>
              <p:tags r:id="rId2"/>
            </p:custDataLst>
          </p:nvPr>
        </p:nvSpPr>
        <p:spPr>
          <a:xfrm>
            <a:off x="3122353" y="1593918"/>
            <a:ext cx="7583747" cy="4718215"/>
          </a:xfrm>
        </p:spPr>
        <p:txBody>
          <a:bodyPr/>
          <a:lstStyle/>
          <a:p>
            <a:r>
              <a:rPr lang="en-US" sz="1400" spc="0" dirty="0" smtClean="0">
                <a:latin typeface="+mj-lt"/>
              </a:rPr>
              <a:t>csmanage /update-deployment /hosted-service :&lt;service&gt;</a:t>
            </a:r>
          </a:p>
          <a:p>
            <a:r>
              <a:rPr lang="en-US" sz="1400" spc="0" dirty="0" smtClean="0">
                <a:latin typeface="+mj-lt"/>
              </a:rPr>
              <a:t>	/slot:staging /status:suspended</a:t>
            </a:r>
          </a:p>
          <a:p>
            <a:endParaRPr lang="en-US" sz="1400" spc="0" dirty="0" smtClean="0">
              <a:latin typeface="+mj-lt"/>
            </a:endParaRPr>
          </a:p>
          <a:p>
            <a:r>
              <a:rPr lang="en-US" sz="1400" spc="0" dirty="0" smtClean="0">
                <a:latin typeface="+mj-lt"/>
              </a:rPr>
              <a:t>csmanage /delete-deployment /hosted-service :&lt;service&gt;</a:t>
            </a:r>
          </a:p>
          <a:p>
            <a:r>
              <a:rPr lang="en-US" sz="1400" spc="0" dirty="0" smtClean="0">
                <a:latin typeface="+mj-lt"/>
              </a:rPr>
              <a:t>	/slot:staging</a:t>
            </a:r>
          </a:p>
          <a:p>
            <a:endParaRPr lang="en-US" sz="1400" spc="0" dirty="0" smtClean="0">
              <a:latin typeface="+mj-lt"/>
            </a:endParaRPr>
          </a:p>
          <a:p>
            <a:r>
              <a:rPr lang="en-US" sz="1400" spc="0" dirty="0" smtClean="0">
                <a:latin typeface="+mj-lt"/>
              </a:rPr>
              <a:t>csmanage /create-deployment /hosted-service:&lt;service&gt;</a:t>
            </a:r>
          </a:p>
          <a:p>
            <a:r>
              <a:rPr lang="en-US" sz="1400" spc="0" dirty="0" smtClean="0">
                <a:latin typeface="+mj-lt"/>
              </a:rPr>
              <a:t>	/slot:production</a:t>
            </a:r>
          </a:p>
          <a:p>
            <a:r>
              <a:rPr lang="en-US" sz="1400" spc="0" dirty="0" smtClean="0">
                <a:latin typeface="+mj-lt"/>
              </a:rPr>
              <a:t>	/name:&lt;name&gt;</a:t>
            </a:r>
          </a:p>
          <a:p>
            <a:r>
              <a:rPr lang="en-US" sz="1400" spc="0" dirty="0" smtClean="0">
                <a:latin typeface="+mj-lt"/>
              </a:rPr>
              <a:t>	/label:&lt;label&gt;</a:t>
            </a:r>
          </a:p>
          <a:p>
            <a:r>
              <a:rPr lang="en-US" sz="1400" spc="0" dirty="0" smtClean="0">
                <a:latin typeface="+mj-lt"/>
              </a:rPr>
              <a:t>	/package:$(BlobStorageEndpoint)packages/ServicePackage.cspkg</a:t>
            </a:r>
          </a:p>
          <a:p>
            <a:r>
              <a:rPr lang="en-US" sz="1400" spc="0" dirty="0" smtClean="0">
                <a:latin typeface="+mj-lt"/>
              </a:rPr>
              <a:t>	/config:$(SolutionDir)\ServiceConfiguration.cscfg</a:t>
            </a:r>
          </a:p>
          <a:p>
            <a:endParaRPr lang="en-US" sz="1400" spc="0" dirty="0" smtClean="0">
              <a:latin typeface="+mj-lt"/>
            </a:endParaRPr>
          </a:p>
          <a:p>
            <a:r>
              <a:rPr lang="en-US" sz="1400" spc="0" dirty="0" smtClean="0">
                <a:latin typeface="+mj-lt"/>
              </a:rPr>
              <a:t>csmanage /update-deployment /hosted-service:&lt;service&gt;</a:t>
            </a:r>
          </a:p>
          <a:p>
            <a:r>
              <a:rPr lang="en-US" sz="1400" spc="0" dirty="0" smtClean="0">
                <a:latin typeface="+mj-lt"/>
              </a:rPr>
              <a:t>	/slot:staging /status:running</a:t>
            </a:r>
            <a:endParaRPr lang="en-US" sz="1400" spc="0" dirty="0">
              <a:latin typeface="+mj-lt"/>
            </a:endParaRPr>
          </a:p>
        </p:txBody>
      </p:sp>
      <p:graphicFrame>
        <p:nvGraphicFramePr>
          <p:cNvPr id="7" name="Object 6"/>
          <p:cNvGraphicFramePr>
            <a:graphicFrameLocks noChangeAspect="1"/>
          </p:cNvGraphicFramePr>
          <p:nvPr>
            <p:custDataLst>
              <p:tags r:id="rId3"/>
            </p:custDataLst>
            <p:extLst>
              <p:ext uri="{D42A27DB-BD31-4B8C-83A1-F6EECF244321}">
                <p14:modId xmlns:p14="http://schemas.microsoft.com/office/powerpoint/2010/main" val="7291452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2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4"/>
            </p:custDataLst>
          </p:nvPr>
        </p:nvSpPr>
        <p:spPr>
          <a:xfrm>
            <a:off x="512445" y="1444625"/>
            <a:ext cx="8276992" cy="3570208"/>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Wrapper for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Manage credentials for Storage Accounts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Delete running Services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View configuration of Deployments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Put subscription id and certificate thumbprint in </a:t>
            </a:r>
            <a:r>
              <a:rPr lang="en-US" sz="3200" dirty="0" smtClean="0">
                <a:ln>
                  <a:solidFill>
                    <a:schemeClr val="bg1">
                      <a:alpha val="0"/>
                    </a:schemeClr>
                  </a:solidFill>
                </a:ln>
                <a:solidFill>
                  <a:schemeClr val="accent4">
                    <a:alpha val="99000"/>
                  </a:schemeClr>
                </a:solidFill>
                <a:latin typeface="Segoe UI Light" pitchFamily="34" charset="0"/>
              </a:rPr>
              <a:t>csmanage.exe.config</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5"/>
            </p:custDataLst>
          </p:nvPr>
        </p:nvSpPr>
        <p:spPr>
          <a:xfrm>
            <a:off x="519112" y="228600"/>
            <a:ext cx="11149013" cy="1080296"/>
          </a:xfrm>
        </p:spPr>
        <p:txBody>
          <a:bodyPr/>
          <a:lstStyle/>
          <a:p>
            <a:r>
              <a:rPr lang="en-US" dirty="0" smtClean="0"/>
              <a:t>CSManage.exe</a:t>
            </a:r>
            <a:br>
              <a:rPr lang="en-US" dirty="0" smtClean="0"/>
            </a:br>
            <a:r>
              <a:rPr lang="en-US" sz="2400" dirty="0" smtClean="0">
                <a:hlinkClick r:id="rId10"/>
              </a:rPr>
              <a:t>http://tinyurl.com/azuresamples</a:t>
            </a:r>
            <a:r>
              <a:rPr lang="en-US" sz="2400" dirty="0" smtClean="0"/>
              <a:t> </a:t>
            </a:r>
            <a:endParaRPr lang="en-US" sz="2400" dirty="0"/>
          </a:p>
        </p:txBody>
      </p:sp>
      <p:grpSp>
        <p:nvGrpSpPr>
          <p:cNvPr id="26" name="Group 25"/>
          <p:cNvGrpSpPr/>
          <p:nvPr/>
        </p:nvGrpSpPr>
        <p:grpSpPr>
          <a:xfrm>
            <a:off x="711451" y="1556594"/>
            <a:ext cx="2193736" cy="640080"/>
            <a:chOff x="8615055" y="1691640"/>
            <a:chExt cx="2193736" cy="640080"/>
          </a:xfrm>
        </p:grpSpPr>
        <p:sp>
          <p:nvSpPr>
            <p:cNvPr id="27" name="Rectangle 26"/>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Suspend a named staging deployment</a:t>
              </a:r>
            </a:p>
          </p:txBody>
        </p:sp>
        <p:sp>
          <p:nvSpPr>
            <p:cNvPr id="28" name="Right Brace 27"/>
            <p:cNvSpPr/>
            <p:nvPr/>
          </p:nvSpPr>
          <p:spPr>
            <a:xfrm flipH="1">
              <a:off x="10534471"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29" name="Group 28"/>
          <p:cNvGrpSpPr/>
          <p:nvPr/>
        </p:nvGrpSpPr>
        <p:grpSpPr>
          <a:xfrm>
            <a:off x="711451" y="2447761"/>
            <a:ext cx="2193734" cy="640080"/>
            <a:chOff x="8615055" y="1691640"/>
            <a:chExt cx="2193734" cy="640080"/>
          </a:xfrm>
        </p:grpSpPr>
        <p:sp>
          <p:nvSpPr>
            <p:cNvPr id="30" name="Rectangle 29"/>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Delete a named staging deployment</a:t>
              </a:r>
            </a:p>
          </p:txBody>
        </p:sp>
        <p:sp>
          <p:nvSpPr>
            <p:cNvPr id="31" name="Right Brace 30"/>
            <p:cNvSpPr/>
            <p:nvPr/>
          </p:nvSpPr>
          <p:spPr>
            <a:xfrm flipH="1">
              <a:off x="10534469"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711451" y="3245618"/>
            <a:ext cx="2203067" cy="2103120"/>
            <a:chOff x="8615055" y="1691640"/>
            <a:chExt cx="2203067" cy="640080"/>
          </a:xfrm>
        </p:grpSpPr>
        <p:sp>
          <p:nvSpPr>
            <p:cNvPr id="33" name="Rectangle 32"/>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Create a new deployment into production using </a:t>
              </a:r>
              <a:r>
                <a:rPr lang="en-US" sz="1500" dirty="0" smtClean="0">
                  <a:ln>
                    <a:solidFill>
                      <a:schemeClr val="bg1">
                        <a:alpha val="0"/>
                      </a:schemeClr>
                    </a:solidFill>
                  </a:ln>
                  <a:solidFill>
                    <a:schemeClr val="bg1"/>
                  </a:solidFill>
                </a:rPr>
                <a:t/>
              </a:r>
              <a:br>
                <a:rPr lang="en-US" sz="1500" dirty="0" smtClean="0">
                  <a:ln>
                    <a:solidFill>
                      <a:schemeClr val="bg1">
                        <a:alpha val="0"/>
                      </a:schemeClr>
                    </a:solidFill>
                  </a:ln>
                  <a:solidFill>
                    <a:schemeClr val="bg1"/>
                  </a:solidFill>
                </a:rPr>
              </a:br>
              <a:r>
                <a:rPr lang="en-US" sz="1500" dirty="0" smtClean="0">
                  <a:ln>
                    <a:solidFill>
                      <a:schemeClr val="bg1">
                        <a:alpha val="0"/>
                      </a:schemeClr>
                    </a:solidFill>
                  </a:ln>
                  <a:solidFill>
                    <a:schemeClr val="bg1"/>
                  </a:solidFill>
                </a:rPr>
                <a:t>a </a:t>
              </a:r>
              <a:r>
                <a:rPr lang="en-US" sz="1500" dirty="0">
                  <a:ln>
                    <a:solidFill>
                      <a:schemeClr val="bg1">
                        <a:alpha val="0"/>
                      </a:schemeClr>
                    </a:solidFill>
                  </a:ln>
                  <a:solidFill>
                    <a:schemeClr val="bg1"/>
                  </a:solidFill>
                </a:rPr>
                <a:t>package in Blob storage</a:t>
              </a:r>
            </a:p>
          </p:txBody>
        </p:sp>
        <p:sp>
          <p:nvSpPr>
            <p:cNvPr id="34" name="Right Brace 33"/>
            <p:cNvSpPr/>
            <p:nvPr/>
          </p:nvSpPr>
          <p:spPr>
            <a:xfrm flipH="1">
              <a:off x="10543802"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5" name="Group 34"/>
          <p:cNvGrpSpPr/>
          <p:nvPr/>
        </p:nvGrpSpPr>
        <p:grpSpPr>
          <a:xfrm>
            <a:off x="711451" y="5506514"/>
            <a:ext cx="2193735" cy="640080"/>
            <a:chOff x="8615055" y="1691640"/>
            <a:chExt cx="2193735" cy="640080"/>
          </a:xfrm>
        </p:grpSpPr>
        <p:sp>
          <p:nvSpPr>
            <p:cNvPr id="36" name="Rectangle 35"/>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Run a named staging deployment</a:t>
              </a:r>
            </a:p>
          </p:txBody>
        </p:sp>
        <p:sp>
          <p:nvSpPr>
            <p:cNvPr id="37" name="Right Brace 36"/>
            <p:cNvSpPr/>
            <p:nvPr/>
          </p:nvSpPr>
          <p:spPr>
            <a:xfrm flipH="1">
              <a:off x="10534470"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1045465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xit" presetSubtype="0" fill="hold"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19112" y="2844305"/>
            <a:ext cx="8755517" cy="348193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6" name="TextBox 5"/>
          <p:cNvSpPr txBox="1"/>
          <p:nvPr>
            <p:custDataLst>
              <p:tags r:id="rId1"/>
            </p:custDataLst>
          </p:nvPr>
        </p:nvSpPr>
        <p:spPr>
          <a:xfrm>
            <a:off x="501922" y="1080031"/>
            <a:ext cx="11155680" cy="1631216"/>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With pipelining the output from one command can be used </a:t>
            </a:r>
            <a:r>
              <a:rPr lang="en-US" sz="3200" dirty="0" smtClean="0">
                <a:ln>
                  <a:solidFill>
                    <a:schemeClr val="bg1">
                      <a:alpha val="0"/>
                    </a:schemeClr>
                  </a:solidFill>
                </a:ln>
                <a:solidFill>
                  <a:schemeClr val="accent4">
                    <a:alpha val="99000"/>
                  </a:schemeClr>
                </a:solidFill>
                <a:latin typeface="Segoe UI Light" pitchFamily="34" charset="0"/>
              </a:rPr>
              <a:t/>
            </a:r>
            <a:br>
              <a:rPr lang="en-US" sz="3200" dirty="0" smtClean="0">
                <a:ln>
                  <a:solidFill>
                    <a:schemeClr val="bg1">
                      <a:alpha val="0"/>
                    </a:schemeClr>
                  </a:solidFill>
                </a:ln>
                <a:solidFill>
                  <a:schemeClr val="accent4">
                    <a:alpha val="99000"/>
                  </a:schemeClr>
                </a:solidFill>
                <a:latin typeface="Segoe UI Light" pitchFamily="34" charset="0"/>
              </a:rPr>
            </a:br>
            <a:r>
              <a:rPr lang="en-US" sz="3200" dirty="0" smtClean="0">
                <a:ln>
                  <a:solidFill>
                    <a:schemeClr val="bg1">
                      <a:alpha val="0"/>
                    </a:schemeClr>
                  </a:solidFill>
                </a:ln>
                <a:solidFill>
                  <a:schemeClr val="accent4">
                    <a:alpha val="99000"/>
                  </a:schemeClr>
                </a:solidFill>
                <a:latin typeface="Segoe UI Light" pitchFamily="34" charset="0"/>
              </a:rPr>
              <a:t>as </a:t>
            </a:r>
            <a:r>
              <a:rPr lang="en-US" sz="3200" dirty="0">
                <a:ln>
                  <a:solidFill>
                    <a:schemeClr val="bg1">
                      <a:alpha val="0"/>
                    </a:schemeClr>
                  </a:solidFill>
                </a:ln>
                <a:solidFill>
                  <a:schemeClr val="accent4">
                    <a:alpha val="99000"/>
                  </a:schemeClr>
                </a:solidFill>
                <a:latin typeface="Segoe UI Light" pitchFamily="34" charset="0"/>
              </a:rPr>
              <a:t>input to the </a:t>
            </a:r>
            <a:r>
              <a:rPr lang="en-US" sz="3200" dirty="0" smtClean="0">
                <a:ln>
                  <a:solidFill>
                    <a:schemeClr val="bg1">
                      <a:alpha val="0"/>
                    </a:schemeClr>
                  </a:solidFill>
                </a:ln>
                <a:solidFill>
                  <a:schemeClr val="accent4">
                    <a:alpha val="99000"/>
                  </a:schemeClr>
                </a:solidFill>
                <a:latin typeface="Segoe UI Light" pitchFamily="34" charset="0"/>
              </a:rPr>
              <a:t>next</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2"/>
            </p:custDataLst>
          </p:nvPr>
        </p:nvSpPr>
        <p:spPr>
          <a:xfrm>
            <a:off x="519112" y="228600"/>
            <a:ext cx="11149013" cy="747897"/>
          </a:xfrm>
        </p:spPr>
        <p:txBody>
          <a:bodyPr/>
          <a:lstStyle/>
          <a:p>
            <a:r>
              <a:rPr lang="en-US" dirty="0" smtClean="0"/>
              <a:t>PowerShell </a:t>
            </a:r>
            <a:r>
              <a:rPr lang="en-US" dirty="0" err="1" smtClean="0"/>
              <a:t>Cmdlets</a:t>
            </a:r>
            <a:endParaRPr lang="en-US" sz="2400" dirty="0"/>
          </a:p>
        </p:txBody>
      </p:sp>
      <p:sp>
        <p:nvSpPr>
          <p:cNvPr id="5" name="Content Placeholder 4"/>
          <p:cNvSpPr>
            <a:spLocks noGrp="1"/>
          </p:cNvSpPr>
          <p:nvPr>
            <p:ph type="body" sz="quarter" idx="10"/>
            <p:custDataLst>
              <p:tags r:id="rId3"/>
            </p:custDataLst>
          </p:nvPr>
        </p:nvSpPr>
        <p:spPr>
          <a:xfrm>
            <a:off x="519112" y="3192711"/>
            <a:ext cx="11149013" cy="2659190"/>
          </a:xfrm>
        </p:spPr>
        <p:txBody>
          <a:bodyPr lIns="91440"/>
          <a:lstStyle/>
          <a:p>
            <a:pPr>
              <a:spcAft>
                <a:spcPts val="0"/>
              </a:spcAft>
            </a:pPr>
            <a:r>
              <a:rPr lang="en-US" sz="1200" spc="0" dirty="0" smtClean="0">
                <a:latin typeface="+mj-lt"/>
              </a:rPr>
              <a:t>$cert = Get-Item cert:\CurrentUser\My\D6BE55AC439FEA8CBEBAFF432BDC0780F1BD00CF </a:t>
            </a:r>
          </a:p>
          <a:p>
            <a:pPr>
              <a:spcAft>
                <a:spcPts val="0"/>
              </a:spcAft>
            </a:pPr>
            <a:r>
              <a:rPr lang="en-US" sz="1200" spc="0" dirty="0" smtClean="0">
                <a:latin typeface="+mj-lt"/>
              </a:rPr>
              <a:t>$sub = "CCCEA07B-1E9A-5133-8476-3818E2165063" </a:t>
            </a:r>
          </a:p>
          <a:p>
            <a:pPr>
              <a:spcAft>
                <a:spcPts val="0"/>
              </a:spcAft>
            </a:pPr>
            <a:r>
              <a:rPr lang="en-US" sz="1200" spc="0" dirty="0" smtClean="0">
                <a:latin typeface="+mj-lt"/>
              </a:rPr>
              <a:t>$servicename = 'myazureservice' </a:t>
            </a:r>
          </a:p>
          <a:p>
            <a:pPr>
              <a:spcAft>
                <a:spcPts val="0"/>
              </a:spcAft>
            </a:pPr>
            <a:r>
              <a:rPr lang="en-US" sz="1200" spc="0" dirty="0" smtClean="0">
                <a:latin typeface="+mj-lt"/>
              </a:rPr>
              <a:t>$package = "c:\publish\MyAzureService.cspkg" </a:t>
            </a:r>
          </a:p>
          <a:p>
            <a:pPr>
              <a:spcAft>
                <a:spcPts val="0"/>
              </a:spcAft>
            </a:pPr>
            <a:r>
              <a:rPr lang="en-US" sz="1200" spc="0" dirty="0" smtClean="0">
                <a:latin typeface="+mj-lt"/>
              </a:rPr>
              <a:t>$config = "c:\publish\ServiceConfiguration.cscfg" </a:t>
            </a:r>
          </a:p>
          <a:p>
            <a:pPr>
              <a:spcAft>
                <a:spcPts val="0"/>
              </a:spcAft>
            </a:pPr>
            <a:endParaRPr lang="en-US" sz="1200" spc="0" dirty="0" smtClean="0">
              <a:latin typeface="+mj-lt"/>
            </a:endParaRPr>
          </a:p>
          <a:p>
            <a:pPr>
              <a:spcAft>
                <a:spcPts val="0"/>
              </a:spcAft>
            </a:pPr>
            <a:r>
              <a:rPr lang="en-US" sz="1200" spc="0" dirty="0" smtClean="0">
                <a:latin typeface="+mj-lt"/>
              </a:rPr>
              <a:t>Add-PSSnapin WAPPSCmdlets</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Set-DeploymentStatus 'Running' | </a:t>
            </a:r>
          </a:p>
          <a:p>
            <a:pPr marL="460375">
              <a:spcAft>
                <a:spcPts val="0"/>
              </a:spcAft>
            </a:pPr>
            <a:r>
              <a:rPr lang="en-US" sz="1200" spc="0" dirty="0" smtClean="0">
                <a:latin typeface="+mj-lt"/>
              </a:rPr>
              <a:t>Get-OperationStatus -WaitToComplete </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Set-DeploymentConfiguration {$_.RolesConfiguration["WebUx"].InstanceCount += 1} </a:t>
            </a:r>
            <a:endParaRPr lang="en-US" sz="1200" spc="0" dirty="0">
              <a:latin typeface="+mj-lt"/>
            </a:endParaRPr>
          </a:p>
        </p:txBody>
      </p:sp>
      <p:grpSp>
        <p:nvGrpSpPr>
          <p:cNvPr id="26" name="Group 25"/>
          <p:cNvGrpSpPr/>
          <p:nvPr/>
        </p:nvGrpSpPr>
        <p:grpSpPr>
          <a:xfrm>
            <a:off x="6714874" y="3128642"/>
            <a:ext cx="2287758" cy="976916"/>
            <a:chOff x="8338977" y="1691640"/>
            <a:chExt cx="2287758" cy="976916"/>
          </a:xfrm>
        </p:grpSpPr>
        <p:sp>
          <p:nvSpPr>
            <p:cNvPr id="27" name="Rectangle 26"/>
            <p:cNvSpPr/>
            <p:nvPr/>
          </p:nvSpPr>
          <p:spPr bwMode="auto">
            <a:xfrm>
              <a:off x="8615055" y="1691640"/>
              <a:ext cx="2011680" cy="97691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Setup some variables incl. certificate thumbprint</a:t>
              </a:r>
            </a:p>
          </p:txBody>
        </p:sp>
        <p:sp>
          <p:nvSpPr>
            <p:cNvPr id="28" name="Right Brace 27"/>
            <p:cNvSpPr/>
            <p:nvPr/>
          </p:nvSpPr>
          <p:spPr>
            <a:xfrm>
              <a:off x="8338977" y="1691640"/>
              <a:ext cx="274320" cy="97691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2645981" y="4076203"/>
            <a:ext cx="2037986" cy="386794"/>
            <a:chOff x="8333737" y="1818283"/>
            <a:chExt cx="2037986" cy="386794"/>
          </a:xfrm>
        </p:grpSpPr>
        <p:sp>
          <p:nvSpPr>
            <p:cNvPr id="33" name="Rectangle 32"/>
            <p:cNvSpPr/>
            <p:nvPr/>
          </p:nvSpPr>
          <p:spPr bwMode="auto">
            <a:xfrm>
              <a:off x="8615055" y="1818283"/>
              <a:ext cx="1756668" cy="386794"/>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Add Azure Snapin</a:t>
              </a:r>
            </a:p>
          </p:txBody>
        </p:sp>
        <p:sp>
          <p:nvSpPr>
            <p:cNvPr id="34" name="Right Brace 33"/>
            <p:cNvSpPr/>
            <p:nvPr/>
          </p:nvSpPr>
          <p:spPr>
            <a:xfrm>
              <a:off x="8333737" y="1881227"/>
              <a:ext cx="274320" cy="26090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
        <p:nvSpPr>
          <p:cNvPr id="18" name="TextBox 17"/>
          <p:cNvSpPr txBox="1"/>
          <p:nvPr/>
        </p:nvSpPr>
        <p:spPr>
          <a:xfrm>
            <a:off x="6055519" y="4458547"/>
            <a:ext cx="859979"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service</a:t>
            </a:r>
          </a:p>
        </p:txBody>
      </p:sp>
      <p:grpSp>
        <p:nvGrpSpPr>
          <p:cNvPr id="2" name="Group 1"/>
          <p:cNvGrpSpPr/>
          <p:nvPr/>
        </p:nvGrpSpPr>
        <p:grpSpPr>
          <a:xfrm>
            <a:off x="3682684" y="4560306"/>
            <a:ext cx="2264634" cy="295377"/>
            <a:chOff x="4559760" y="4205657"/>
            <a:chExt cx="2264634" cy="295377"/>
          </a:xfrm>
        </p:grpSpPr>
        <p:sp>
          <p:nvSpPr>
            <p:cNvPr id="19" name="TextBox 18"/>
            <p:cNvSpPr txBox="1"/>
            <p:nvPr/>
          </p:nvSpPr>
          <p:spPr>
            <a:xfrm>
              <a:off x="4559760" y="4285590"/>
              <a:ext cx="1520481"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production slot</a:t>
              </a:r>
            </a:p>
          </p:txBody>
        </p:sp>
        <p:sp>
          <p:nvSpPr>
            <p:cNvPr id="22" name="Curved Left Arrow 21"/>
            <p:cNvSpPr/>
            <p:nvPr/>
          </p:nvSpPr>
          <p:spPr bwMode="auto">
            <a:xfrm>
              <a:off x="6673707" y="4205657"/>
              <a:ext cx="150687" cy="226949"/>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sp>
          <p:nvSpPr>
            <p:cNvPr id="30" name="Right Arrow 29"/>
            <p:cNvSpPr/>
            <p:nvPr/>
          </p:nvSpPr>
          <p:spPr bwMode="auto">
            <a:xfrm flipH="1">
              <a:off x="6143466" y="4360777"/>
              <a:ext cx="500063" cy="7352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3" name="Group 2"/>
          <p:cNvGrpSpPr/>
          <p:nvPr/>
        </p:nvGrpSpPr>
        <p:grpSpPr>
          <a:xfrm>
            <a:off x="3472745" y="4726284"/>
            <a:ext cx="2098294" cy="295370"/>
            <a:chOff x="4323822" y="4511593"/>
            <a:chExt cx="2098294" cy="295370"/>
          </a:xfrm>
        </p:grpSpPr>
        <p:sp>
          <p:nvSpPr>
            <p:cNvPr id="20" name="TextBox 19"/>
            <p:cNvSpPr txBox="1"/>
            <p:nvPr/>
          </p:nvSpPr>
          <p:spPr>
            <a:xfrm>
              <a:off x="4791670" y="4591519"/>
              <a:ext cx="1630446"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set status to running</a:t>
              </a:r>
            </a:p>
          </p:txBody>
        </p:sp>
        <p:sp>
          <p:nvSpPr>
            <p:cNvPr id="23" name="Curved Left Arrow 22"/>
            <p:cNvSpPr/>
            <p:nvPr/>
          </p:nvSpPr>
          <p:spPr bwMode="auto">
            <a:xfrm>
              <a:off x="4323822" y="4511593"/>
              <a:ext cx="150687" cy="219645"/>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8" name="Group 7"/>
          <p:cNvGrpSpPr/>
          <p:nvPr/>
        </p:nvGrpSpPr>
        <p:grpSpPr>
          <a:xfrm>
            <a:off x="3710081" y="4907260"/>
            <a:ext cx="2811732" cy="278887"/>
            <a:chOff x="4344550" y="4795208"/>
            <a:chExt cx="2811732" cy="278887"/>
          </a:xfrm>
        </p:grpSpPr>
        <p:sp>
          <p:nvSpPr>
            <p:cNvPr id="21" name="TextBox 20"/>
            <p:cNvSpPr txBox="1"/>
            <p:nvPr/>
          </p:nvSpPr>
          <p:spPr>
            <a:xfrm>
              <a:off x="4560828" y="4858651"/>
              <a:ext cx="2595454"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wait for async operation to finish</a:t>
              </a:r>
            </a:p>
          </p:txBody>
        </p:sp>
        <p:sp>
          <p:nvSpPr>
            <p:cNvPr id="24" name="Curved Left Arrow 23"/>
            <p:cNvSpPr/>
            <p:nvPr/>
          </p:nvSpPr>
          <p:spPr bwMode="auto">
            <a:xfrm>
              <a:off x="4344550" y="4795208"/>
              <a:ext cx="150687" cy="228944"/>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25" name="Group 24"/>
          <p:cNvGrpSpPr/>
          <p:nvPr/>
        </p:nvGrpSpPr>
        <p:grpSpPr>
          <a:xfrm>
            <a:off x="6708340" y="5269401"/>
            <a:ext cx="2294292" cy="683618"/>
            <a:chOff x="8332443" y="1691640"/>
            <a:chExt cx="2294292" cy="398777"/>
          </a:xfrm>
        </p:grpSpPr>
        <p:sp>
          <p:nvSpPr>
            <p:cNvPr id="38" name="Rectangle 37"/>
            <p:cNvSpPr/>
            <p:nvPr/>
          </p:nvSpPr>
          <p:spPr bwMode="auto">
            <a:xfrm>
              <a:off x="8615055" y="1691640"/>
              <a:ext cx="2011680" cy="398777"/>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Scale out production by 1 </a:t>
              </a:r>
              <a:r>
                <a:rPr lang="en-US" sz="1500" dirty="0" smtClean="0">
                  <a:ln>
                    <a:solidFill>
                      <a:schemeClr val="bg1">
                        <a:alpha val="0"/>
                      </a:schemeClr>
                    </a:solidFill>
                  </a:ln>
                  <a:solidFill>
                    <a:schemeClr val="bg1"/>
                  </a:solidFill>
                </a:rPr>
                <a:t>instance</a:t>
              </a:r>
              <a:endParaRPr lang="en-US" sz="1500" dirty="0">
                <a:ln>
                  <a:solidFill>
                    <a:schemeClr val="bg1">
                      <a:alpha val="0"/>
                    </a:schemeClr>
                  </a:solidFill>
                </a:ln>
                <a:solidFill>
                  <a:schemeClr val="bg1"/>
                </a:solidFill>
              </a:endParaRPr>
            </a:p>
          </p:txBody>
        </p:sp>
        <p:sp>
          <p:nvSpPr>
            <p:cNvPr id="39" name="Right Brace 38"/>
            <p:cNvSpPr/>
            <p:nvPr/>
          </p:nvSpPr>
          <p:spPr>
            <a:xfrm>
              <a:off x="8332443" y="1691640"/>
              <a:ext cx="274320" cy="39877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2807416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xit" presetSubtype="0" fill="hold"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xit" presetSubtype="0" fill="hold" nodeType="with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xit" presetSubtype="0" fill="hold" nodeType="with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p:bldP spid="5" grpId="0"/>
      <p:bldP spid="18" grpId="0"/>
      <p:bldP spid="1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3347070"/>
          </a:xfrm>
        </p:spPr>
        <p:txBody>
          <a:bodyPr/>
          <a:lstStyle/>
          <a:p>
            <a:r>
              <a:rPr lang="en-NZ" sz="3200" dirty="0" smtClean="0">
                <a:solidFill>
                  <a:schemeClr val="accent4">
                    <a:alpha val="99000"/>
                  </a:schemeClr>
                </a:solidFill>
              </a:rPr>
              <a:t>Setting up the Service</a:t>
            </a:r>
          </a:p>
          <a:p>
            <a:r>
              <a:rPr lang="en-NZ" sz="3200" dirty="0" smtClean="0">
                <a:solidFill>
                  <a:schemeClr val="accent4">
                    <a:alpha val="99000"/>
                  </a:schemeClr>
                </a:solidFill>
              </a:rPr>
              <a:t>MSBuild </a:t>
            </a:r>
          </a:p>
          <a:p>
            <a:r>
              <a:rPr lang="en-NZ" sz="3200" dirty="0" smtClean="0">
                <a:solidFill>
                  <a:schemeClr val="accent4">
                    <a:alpha val="99000"/>
                  </a:schemeClr>
                </a:solidFill>
              </a:rPr>
              <a:t>CSPack.exe</a:t>
            </a:r>
          </a:p>
          <a:p>
            <a:r>
              <a:rPr lang="en-NZ" sz="3200" dirty="0" smtClean="0">
                <a:solidFill>
                  <a:schemeClr val="accent4">
                    <a:alpha val="99000"/>
                  </a:schemeClr>
                </a:solidFill>
              </a:rPr>
              <a:t>Upload Package to Storage</a:t>
            </a:r>
          </a:p>
          <a:p>
            <a:r>
              <a:rPr lang="en-NZ" sz="3200" dirty="0" smtClean="0">
                <a:solidFill>
                  <a:schemeClr val="accent4">
                    <a:alpha val="99000"/>
                  </a:schemeClr>
                </a:solidFill>
              </a:rPr>
              <a:t>CSManage.exe / PowerShell Cmdlet</a:t>
            </a:r>
          </a:p>
          <a:p>
            <a:pPr lvl="1"/>
            <a:r>
              <a:rPr lang="en-NZ" dirty="0" smtClean="0"/>
              <a:t>Deploy</a:t>
            </a:r>
          </a:p>
          <a:p>
            <a:pPr lvl="1"/>
            <a:r>
              <a:rPr lang="en-NZ" dirty="0" smtClean="0"/>
              <a:t>Run</a:t>
            </a:r>
          </a:p>
        </p:txBody>
      </p:sp>
      <p:sp>
        <p:nvSpPr>
          <p:cNvPr id="8" name="Freeform 7"/>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126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2225225"/>
          </a:xfrm>
        </p:spPr>
        <p:txBody>
          <a:bodyPr/>
          <a:lstStyle/>
          <a:p>
            <a:pPr lvl="0"/>
            <a:r>
              <a:rPr lang="en-NZ" sz="3200" dirty="0">
                <a:solidFill>
                  <a:schemeClr val="accent4">
                    <a:alpha val="99000"/>
                  </a:schemeClr>
                </a:solidFill>
              </a:rPr>
              <a:t>Test</a:t>
            </a:r>
          </a:p>
          <a:p>
            <a:pPr lvl="0"/>
            <a:r>
              <a:rPr lang="en-NZ" sz="3200" dirty="0">
                <a:solidFill>
                  <a:schemeClr val="accent4">
                    <a:alpha val="99000"/>
                  </a:schemeClr>
                </a:solidFill>
              </a:rPr>
              <a:t>CSManage.exe / PowerShell Cmdlet</a:t>
            </a:r>
          </a:p>
          <a:p>
            <a:pPr lvl="1"/>
            <a:r>
              <a:rPr lang="en-NZ" dirty="0"/>
              <a:t>Suspend</a:t>
            </a:r>
          </a:p>
          <a:p>
            <a:pPr lvl="1"/>
            <a:r>
              <a:rPr lang="en-NZ" dirty="0"/>
              <a:t>Delete</a:t>
            </a:r>
          </a:p>
          <a:p>
            <a:pPr lvl="1"/>
            <a:r>
              <a:rPr lang="en-NZ" dirty="0"/>
              <a:t>MS Build Script Example:</a:t>
            </a:r>
          </a:p>
          <a:p>
            <a:pPr lvl="1"/>
            <a:r>
              <a:rPr lang="en-US" dirty="0">
                <a:hlinkClick r:id="rId3"/>
              </a:rPr>
              <a:t>http://tinyurl.com/4uhal5t</a:t>
            </a:r>
            <a:endParaRPr lang="en-US" dirty="0"/>
          </a:p>
        </p:txBody>
      </p:sp>
      <p:sp>
        <p:nvSpPr>
          <p:cNvPr id="4" name="Freeform 3"/>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9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Minimizing Downtime</a:t>
            </a:r>
            <a:endParaRPr lang="en-US" dirty="0"/>
          </a:p>
        </p:txBody>
      </p:sp>
    </p:spTree>
    <p:extLst>
      <p:ext uri="{BB962C8B-B14F-4D97-AF65-F5344CB8AC3E}">
        <p14:creationId xmlns:p14="http://schemas.microsoft.com/office/powerpoint/2010/main" val="14786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&amp; Upgrade Domains</a:t>
            </a:r>
            <a:endParaRPr lang="en-NZ" dirty="0"/>
          </a:p>
        </p:txBody>
      </p:sp>
      <p:sp>
        <p:nvSpPr>
          <p:cNvPr id="3" name="Text Placeholder 2"/>
          <p:cNvSpPr>
            <a:spLocks noGrp="1"/>
          </p:cNvSpPr>
          <p:nvPr>
            <p:ph type="body" sz="quarter" idx="10"/>
          </p:nvPr>
        </p:nvSpPr>
        <p:spPr>
          <a:xfrm>
            <a:off x="519113" y="1447799"/>
            <a:ext cx="7167280" cy="4662815"/>
          </a:xfrm>
        </p:spPr>
        <p:txBody>
          <a:bodyPr/>
          <a:lstStyle/>
          <a:p>
            <a:r>
              <a:rPr lang="en-NZ" sz="3600" dirty="0" smtClean="0">
                <a:solidFill>
                  <a:schemeClr val="accent2">
                    <a:alpha val="99000"/>
                  </a:schemeClr>
                </a:solidFill>
              </a:rPr>
              <a:t>Fault Domains</a:t>
            </a:r>
          </a:p>
          <a:p>
            <a:pPr lvl="1"/>
            <a:r>
              <a:rPr lang="en-NZ" dirty="0" smtClean="0"/>
              <a:t>Represent groups of  resources anticipated to fail together</a:t>
            </a:r>
          </a:p>
          <a:p>
            <a:pPr lvl="1"/>
            <a:r>
              <a:rPr lang="en-NZ" sz="1600" dirty="0" smtClean="0"/>
              <a:t>i.e. Same rack, same server</a:t>
            </a:r>
          </a:p>
          <a:p>
            <a:pPr lvl="1"/>
            <a:r>
              <a:rPr lang="en-NZ" dirty="0" smtClean="0"/>
              <a:t>Fabric spreads instances across fault domains</a:t>
            </a:r>
          </a:p>
          <a:p>
            <a:pPr lvl="1"/>
            <a:r>
              <a:rPr lang="en-NZ" dirty="0" smtClean="0"/>
              <a:t>Default of 2</a:t>
            </a:r>
          </a:p>
          <a:p>
            <a:pPr lvl="1"/>
            <a:endParaRPr lang="en-NZ" dirty="0" smtClean="0"/>
          </a:p>
          <a:p>
            <a:r>
              <a:rPr lang="en-NZ" sz="3600" dirty="0">
                <a:solidFill>
                  <a:schemeClr val="accent2">
                    <a:alpha val="99000"/>
                  </a:schemeClr>
                </a:solidFill>
              </a:rPr>
              <a:t>Upgrade Domains</a:t>
            </a:r>
          </a:p>
          <a:p>
            <a:pPr lvl="1"/>
            <a:r>
              <a:rPr lang="en-NZ" dirty="0" smtClean="0"/>
              <a:t>Represents groups of resources that will be upgraded together</a:t>
            </a:r>
          </a:p>
          <a:p>
            <a:pPr lvl="1"/>
            <a:r>
              <a:rPr lang="en-NZ" dirty="0" smtClean="0"/>
              <a:t>Specified by upgradeDomainCount in ServiceDefinition</a:t>
            </a:r>
          </a:p>
          <a:p>
            <a:pPr lvl="1"/>
            <a:r>
              <a:rPr lang="en-NZ" dirty="0" smtClean="0"/>
              <a:t>Default of 5</a:t>
            </a:r>
          </a:p>
          <a:p>
            <a:pPr lvl="1"/>
            <a:endParaRPr lang="en-NZ" dirty="0" smtClean="0"/>
          </a:p>
          <a:p>
            <a:r>
              <a:rPr lang="en-NZ" sz="3600" dirty="0">
                <a:solidFill>
                  <a:schemeClr val="accent2">
                    <a:alpha val="99000"/>
                  </a:schemeClr>
                </a:solidFill>
              </a:rPr>
              <a:t>Fabric splits Upgrade Domains across Fault Domains </a:t>
            </a:r>
            <a:r>
              <a:rPr lang="en-NZ" sz="3600" dirty="0" smtClean="0">
                <a:solidFill>
                  <a:schemeClr val="accent2">
                    <a:alpha val="99000"/>
                  </a:schemeClr>
                </a:solidFill>
              </a:rPr>
              <a:t>and </a:t>
            </a:r>
            <a:r>
              <a:rPr lang="en-NZ" sz="3600" dirty="0">
                <a:solidFill>
                  <a:schemeClr val="accent2">
                    <a:alpha val="99000"/>
                  </a:schemeClr>
                </a:solidFill>
              </a:rPr>
              <a:t>Across Roles</a:t>
            </a:r>
          </a:p>
        </p:txBody>
      </p:sp>
      <p:sp>
        <p:nvSpPr>
          <p:cNvPr id="7" name="Freeform 11"/>
          <p:cNvSpPr>
            <a:spLocks noEditPoints="1"/>
          </p:cNvSpPr>
          <p:nvPr/>
        </p:nvSpPr>
        <p:spPr bwMode="black">
          <a:xfrm>
            <a:off x="8471954" y="2797911"/>
            <a:ext cx="2315868" cy="231526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6143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701771" y="2841240"/>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sp>
        <p:nvSpPr>
          <p:cNvPr id="9" name="Rectangle 8"/>
          <p:cNvSpPr/>
          <p:nvPr/>
        </p:nvSpPr>
        <p:spPr bwMode="auto">
          <a:xfrm>
            <a:off x="1559083" y="271621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8" name="Rectangle 7"/>
          <p:cNvSpPr/>
          <p:nvPr/>
        </p:nvSpPr>
        <p:spPr bwMode="auto">
          <a:xfrm>
            <a:off x="1435056" y="2591198"/>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2" name="Title 1"/>
          <p:cNvSpPr>
            <a:spLocks noGrp="1"/>
          </p:cNvSpPr>
          <p:nvPr>
            <p:ph type="title"/>
          </p:nvPr>
        </p:nvSpPr>
        <p:spPr/>
        <p:txBody>
          <a:bodyPr/>
          <a:lstStyle/>
          <a:p>
            <a:r>
              <a:rPr lang="en-US" dirty="0" smtClean="0"/>
              <a:t>Example Service Model for Upgrade</a:t>
            </a:r>
            <a:endParaRPr lang="en-US" dirty="0"/>
          </a:p>
        </p:txBody>
      </p:sp>
      <p:sp>
        <p:nvSpPr>
          <p:cNvPr id="11" name="Rectangle 10"/>
          <p:cNvSpPr/>
          <p:nvPr/>
        </p:nvSpPr>
        <p:spPr bwMode="auto">
          <a:xfrm>
            <a:off x="1311029" y="2466177"/>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4" name="Rectangle 3"/>
          <p:cNvSpPr/>
          <p:nvPr/>
        </p:nvSpPr>
        <p:spPr bwMode="auto">
          <a:xfrm>
            <a:off x="1187002" y="2341156"/>
            <a:ext cx="2921115" cy="2421583"/>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a:ln>
                  <a:solidFill>
                    <a:schemeClr val="bg1">
                      <a:alpha val="0"/>
                    </a:schemeClr>
                  </a:solidFill>
                </a:ln>
                <a:solidFill>
                  <a:schemeClr val="bg1"/>
                </a:solidFill>
                <a:latin typeface="Segoe UI Light" pitchFamily="34" charset="0"/>
              </a:rPr>
              <a:t>Web </a:t>
            </a:r>
            <a:r>
              <a:rPr lang="en-US" sz="3600" spc="-50" dirty="0" smtClean="0">
                <a:ln>
                  <a:solidFill>
                    <a:schemeClr val="bg1">
                      <a:alpha val="0"/>
                    </a:schemeClr>
                  </a:solidFill>
                </a:ln>
                <a:solidFill>
                  <a:schemeClr val="bg1"/>
                </a:solidFill>
                <a:latin typeface="Segoe UI Light" pitchFamily="34" charset="0"/>
              </a:rP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endParaRPr lang="en-US" sz="3600" spc="-50" dirty="0">
              <a:ln>
                <a:solidFill>
                  <a:schemeClr val="bg1">
                    <a:alpha val="0"/>
                  </a:schemeClr>
                </a:solidFill>
              </a:ln>
              <a:solidFill>
                <a:schemeClr val="bg1"/>
              </a:solidFill>
              <a:latin typeface="Segoe UI Light" pitchFamily="34" charset="0"/>
            </a:endParaRPr>
          </a:p>
        </p:txBody>
      </p:sp>
      <p:cxnSp>
        <p:nvCxnSpPr>
          <p:cNvPr id="6" name="Straight Arrow Connector 5"/>
          <p:cNvCxnSpPr/>
          <p:nvPr/>
        </p:nvCxnSpPr>
        <p:spPr>
          <a:xfrm flipV="1">
            <a:off x="2647559" y="1868189"/>
            <a:ext cx="0" cy="472966"/>
          </a:xfrm>
          <a:prstGeom prst="straightConnector1">
            <a:avLst/>
          </a:prstGeom>
          <a:ln w="57150">
            <a:tailEnd type="oval"/>
          </a:ln>
          <a:effectLst/>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764151"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
        <p:nvSpPr>
          <p:cNvPr id="13" name="Rectangle 12"/>
          <p:cNvSpPr/>
          <p:nvPr/>
        </p:nvSpPr>
        <p:spPr bwMode="auto">
          <a:xfrm>
            <a:off x="5413774" y="277599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4" name="Rectangle 13"/>
          <p:cNvSpPr/>
          <p:nvPr/>
        </p:nvSpPr>
        <p:spPr bwMode="auto">
          <a:xfrm>
            <a:off x="5288191" y="2673816"/>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5" name="Rectangle 14"/>
          <p:cNvSpPr/>
          <p:nvPr/>
        </p:nvSpPr>
        <p:spPr bwMode="auto">
          <a:xfrm>
            <a:off x="5162609" y="256661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16" name="Rectangle 15"/>
          <p:cNvSpPr/>
          <p:nvPr/>
        </p:nvSpPr>
        <p:spPr bwMode="auto">
          <a:xfrm>
            <a:off x="5037027" y="245360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7" name="Rectangle 16"/>
          <p:cNvSpPr/>
          <p:nvPr/>
        </p:nvSpPr>
        <p:spPr bwMode="auto">
          <a:xfrm>
            <a:off x="4911445" y="2341156"/>
            <a:ext cx="2921115" cy="2421583"/>
          </a:xfrm>
          <a:prstGeom prst="rect">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smtClean="0">
                <a:ln>
                  <a:solidFill>
                    <a:schemeClr val="bg1">
                      <a:alpha val="0"/>
                    </a:schemeClr>
                  </a:solidFill>
                </a:ln>
                <a:solidFill>
                  <a:schemeClr val="bg1"/>
                </a:solidFill>
                <a:latin typeface="Segoe UI Light" pitchFamily="34" charset="0"/>
              </a:rPr>
              <a:t>Worker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p>
        </p:txBody>
      </p:sp>
      <p:sp>
        <p:nvSpPr>
          <p:cNvPr id="19" name="TextBox 18"/>
          <p:cNvSpPr txBox="1"/>
          <p:nvPr/>
        </p:nvSpPr>
        <p:spPr>
          <a:xfrm>
            <a:off x="5488594"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Tree>
    <p:extLst>
      <p:ext uri="{BB962C8B-B14F-4D97-AF65-F5344CB8AC3E}">
        <p14:creationId xmlns:p14="http://schemas.microsoft.com/office/powerpoint/2010/main" val="6146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Deployment</a:t>
            </a:r>
            <a:endParaRPr lang="en-US" dirty="0"/>
          </a:p>
        </p:txBody>
      </p:sp>
    </p:spTree>
    <p:extLst>
      <p:ext uri="{BB962C8B-B14F-4D97-AF65-F5344CB8AC3E}">
        <p14:creationId xmlns:p14="http://schemas.microsoft.com/office/powerpoint/2010/main" val="21761797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dirty="0" smtClean="0"/>
              <a:t>Fault and Upgrade Domains</a:t>
            </a:r>
            <a:endParaRPr lang="en-NZ" dirty="0"/>
          </a:p>
        </p:txBody>
      </p:sp>
      <p:sp>
        <p:nvSpPr>
          <p:cNvPr id="3" name="Rectangle 2"/>
          <p:cNvSpPr/>
          <p:nvPr>
            <p:custDataLst>
              <p:tags r:id="rId1"/>
            </p:custDataLst>
          </p:nvPr>
        </p:nvSpPr>
        <p:spPr bwMode="auto">
          <a:xfrm>
            <a:off x="2250737"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4" name="Rectangle 3"/>
          <p:cNvSpPr/>
          <p:nvPr>
            <p:custDataLst>
              <p:tags r:id="rId2"/>
            </p:custDataLst>
          </p:nvPr>
        </p:nvSpPr>
        <p:spPr bwMode="auto">
          <a:xfrm>
            <a:off x="2409443"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5" name="Rectangle 4"/>
          <p:cNvSpPr/>
          <p:nvPr>
            <p:custDataLst>
              <p:tags r:id="rId3"/>
            </p:custDataLst>
          </p:nvPr>
        </p:nvSpPr>
        <p:spPr bwMode="auto">
          <a:xfrm>
            <a:off x="2577083"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4"/>
            </p:custDataLst>
          </p:nvPr>
        </p:nvSpPr>
        <p:spPr bwMode="auto">
          <a:xfrm>
            <a:off x="2851403" y="2850051"/>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7" name="Rectangle 6"/>
          <p:cNvSpPr/>
          <p:nvPr>
            <p:custDataLst>
              <p:tags r:id="rId5"/>
            </p:custDataLst>
          </p:nvPr>
        </p:nvSpPr>
        <p:spPr bwMode="auto">
          <a:xfrm>
            <a:off x="2851403"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8" name="Rectangle 7"/>
          <p:cNvSpPr/>
          <p:nvPr>
            <p:custDataLst>
              <p:tags r:id="rId6"/>
            </p:custDataLst>
          </p:nvPr>
        </p:nvSpPr>
        <p:spPr bwMode="auto">
          <a:xfrm>
            <a:off x="2577083"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7"/>
            </p:custDataLst>
          </p:nvPr>
        </p:nvSpPr>
        <p:spPr bwMode="auto">
          <a:xfrm>
            <a:off x="2851403"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0" name="Rectangle 9"/>
          <p:cNvSpPr/>
          <p:nvPr>
            <p:custDataLst>
              <p:tags r:id="rId8"/>
            </p:custDataLst>
          </p:nvPr>
        </p:nvSpPr>
        <p:spPr bwMode="auto">
          <a:xfrm>
            <a:off x="2851403"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1" name="Rectangle 10"/>
          <p:cNvSpPr/>
          <p:nvPr>
            <p:custDataLst>
              <p:tags r:id="rId9"/>
            </p:custDataLst>
          </p:nvPr>
        </p:nvSpPr>
        <p:spPr bwMode="auto">
          <a:xfrm>
            <a:off x="7236394"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12" name="Rectangle 11"/>
          <p:cNvSpPr/>
          <p:nvPr>
            <p:custDataLst>
              <p:tags r:id="rId10"/>
            </p:custDataLst>
          </p:nvPr>
        </p:nvSpPr>
        <p:spPr bwMode="auto">
          <a:xfrm>
            <a:off x="7395100"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13" name="Rectangle 12"/>
          <p:cNvSpPr/>
          <p:nvPr>
            <p:custDataLst>
              <p:tags r:id="rId11"/>
            </p:custDataLst>
          </p:nvPr>
        </p:nvSpPr>
        <p:spPr bwMode="auto">
          <a:xfrm>
            <a:off x="7562740"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14" name="Rectangle 13"/>
          <p:cNvSpPr/>
          <p:nvPr>
            <p:custDataLst>
              <p:tags r:id="rId12"/>
            </p:custDataLst>
          </p:nvPr>
        </p:nvSpPr>
        <p:spPr bwMode="auto">
          <a:xfrm>
            <a:off x="7837060" y="283933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7837060"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6" name="Rectangle 15"/>
          <p:cNvSpPr/>
          <p:nvPr>
            <p:custDataLst>
              <p:tags r:id="rId14"/>
            </p:custDataLst>
          </p:nvPr>
        </p:nvSpPr>
        <p:spPr bwMode="auto">
          <a:xfrm>
            <a:off x="7562740"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17" name="Rectangle 16"/>
          <p:cNvSpPr/>
          <p:nvPr>
            <p:custDataLst>
              <p:tags r:id="rId15"/>
            </p:custDataLst>
          </p:nvPr>
        </p:nvSpPr>
        <p:spPr bwMode="auto">
          <a:xfrm>
            <a:off x="7837060"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7837060"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9" name="Rectangle 18"/>
          <p:cNvSpPr/>
          <p:nvPr>
            <p:custDataLst>
              <p:tags r:id="rId17"/>
            </p:custDataLst>
          </p:nvPr>
        </p:nvSpPr>
        <p:spPr bwMode="auto">
          <a:xfrm>
            <a:off x="2332323" y="2802961"/>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0" name="Rectangle 19"/>
          <p:cNvSpPr/>
          <p:nvPr>
            <p:custDataLst>
              <p:tags r:id="rId18"/>
            </p:custDataLst>
          </p:nvPr>
        </p:nvSpPr>
        <p:spPr bwMode="auto">
          <a:xfrm>
            <a:off x="2332323" y="3426637"/>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custDataLst>
              <p:tags r:id="rId19"/>
            </p:custDataLst>
          </p:nvPr>
        </p:nvSpPr>
        <p:spPr bwMode="auto">
          <a:xfrm>
            <a:off x="2332323" y="4659953"/>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2" name="Rectangle 21"/>
          <p:cNvSpPr/>
          <p:nvPr>
            <p:custDataLst>
              <p:tags r:id="rId20"/>
            </p:custDataLst>
          </p:nvPr>
        </p:nvSpPr>
        <p:spPr bwMode="auto">
          <a:xfrm>
            <a:off x="2332323" y="5283629"/>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Tree>
    <p:extLst>
      <p:ext uri="{BB962C8B-B14F-4D97-AF65-F5344CB8AC3E}">
        <p14:creationId xmlns:p14="http://schemas.microsoft.com/office/powerpoint/2010/main" val="34145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9" grpId="0"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VIP Swap</a:t>
            </a:r>
            <a:endParaRPr lang="en-US" dirty="0"/>
          </a:p>
        </p:txBody>
      </p:sp>
      <p:sp>
        <p:nvSpPr>
          <p:cNvPr id="3" name="Content Placeholder 2"/>
          <p:cNvSpPr>
            <a:spLocks noGrp="1"/>
          </p:cNvSpPr>
          <p:nvPr>
            <p:ph type="body" sz="quarter" idx="10"/>
          </p:nvPr>
        </p:nvSpPr>
        <p:spPr>
          <a:xfrm>
            <a:off x="519112" y="1447799"/>
            <a:ext cx="6370575" cy="4565865"/>
          </a:xfrm>
        </p:spPr>
        <p:txBody>
          <a:bodyPr/>
          <a:lstStyle/>
          <a:p>
            <a:r>
              <a:rPr lang="en-US" sz="2800" dirty="0">
                <a:solidFill>
                  <a:schemeClr val="accent2">
                    <a:alpha val="99000"/>
                  </a:schemeClr>
                </a:solidFill>
              </a:rPr>
              <a:t>Swap Virtual IPs between the two slots</a:t>
            </a:r>
          </a:p>
          <a:p>
            <a:pPr lvl="1"/>
            <a:r>
              <a:rPr lang="en-US" dirty="0" smtClean="0"/>
              <a:t>Production becomes Staging</a:t>
            </a:r>
          </a:p>
          <a:p>
            <a:pPr lvl="1"/>
            <a:r>
              <a:rPr lang="en-US" dirty="0" smtClean="0"/>
              <a:t>Staging becomes Production</a:t>
            </a:r>
          </a:p>
          <a:p>
            <a:pPr lvl="1"/>
            <a:endParaRPr lang="en-US" dirty="0" smtClean="0"/>
          </a:p>
          <a:p>
            <a:r>
              <a:rPr lang="en-US" sz="2800" dirty="0">
                <a:solidFill>
                  <a:schemeClr val="accent2">
                    <a:alpha val="99000"/>
                  </a:schemeClr>
                </a:solidFill>
              </a:rPr>
              <a:t>Allows to quickly swap </a:t>
            </a:r>
            <a:r>
              <a:rPr lang="en-US" sz="2800" dirty="0" smtClean="0">
                <a:solidFill>
                  <a:schemeClr val="accent2">
                    <a:alpha val="99000"/>
                  </a:schemeClr>
                </a:solidFill>
              </a:rPr>
              <a:t>environments</a:t>
            </a:r>
            <a:endParaRPr lang="en-US" sz="2800" dirty="0">
              <a:solidFill>
                <a:schemeClr val="accent2">
                  <a:alpha val="99000"/>
                </a:schemeClr>
              </a:solidFill>
            </a:endParaRPr>
          </a:p>
          <a:p>
            <a:r>
              <a:rPr lang="en-US" sz="2800" dirty="0">
                <a:solidFill>
                  <a:schemeClr val="accent2">
                    <a:alpha val="99000"/>
                  </a:schemeClr>
                </a:solidFill>
              </a:rPr>
              <a:t>Essential for when service model has changed</a:t>
            </a:r>
          </a:p>
          <a:p>
            <a:pPr lvl="1"/>
            <a:r>
              <a:rPr lang="en-US" dirty="0" smtClean="0"/>
              <a:t>Exception: Changing public endpoints requires delete deployment</a:t>
            </a:r>
          </a:p>
          <a:p>
            <a:pPr lvl="1"/>
            <a:endParaRPr lang="en-US" dirty="0" smtClean="0"/>
          </a:p>
          <a:p>
            <a:r>
              <a:rPr lang="en-US" sz="2800" dirty="0">
                <a:solidFill>
                  <a:schemeClr val="accent2">
                    <a:alpha val="99000"/>
                  </a:schemeClr>
                </a:solidFill>
              </a:rPr>
              <a:t>No downtime </a:t>
            </a:r>
            <a:r>
              <a:rPr lang="en-US" sz="2800" dirty="0" smtClean="0">
                <a:solidFill>
                  <a:schemeClr val="accent2">
                    <a:alpha val="99000"/>
                  </a:schemeClr>
                </a:solidFill>
              </a:rPr>
              <a:t>incurred</a:t>
            </a:r>
            <a:endParaRPr lang="en-US" sz="2800" dirty="0">
              <a:solidFill>
                <a:schemeClr val="accent2">
                  <a:alpha val="99000"/>
                </a:schemeClr>
              </a:solidFill>
            </a:endParaRPr>
          </a:p>
          <a:p>
            <a:r>
              <a:rPr lang="en-US" sz="2800" dirty="0">
                <a:solidFill>
                  <a:schemeClr val="accent2">
                    <a:alpha val="99000"/>
                  </a:schemeClr>
                </a:solidFill>
              </a:rPr>
              <a:t>Developer Portal &amp; Service Management </a:t>
            </a:r>
            <a:r>
              <a:rPr lang="en-US" sz="2800" dirty="0" smtClean="0">
                <a:solidFill>
                  <a:schemeClr val="accent2">
                    <a:alpha val="99000"/>
                  </a:schemeClr>
                </a:solidFill>
              </a:rPr>
              <a:t>API</a:t>
            </a:r>
            <a:endParaRPr lang="en-US" sz="2800" dirty="0">
              <a:solidFill>
                <a:schemeClr val="accent2">
                  <a:alpha val="99000"/>
                </a:schemeClr>
              </a:solidFill>
            </a:endParaRPr>
          </a:p>
          <a:p>
            <a:r>
              <a:rPr lang="en-US" sz="2800" dirty="0">
                <a:solidFill>
                  <a:schemeClr val="accent2">
                    <a:alpha val="99000"/>
                  </a:schemeClr>
                </a:solidFill>
              </a:rPr>
              <a:t>Maintains the same external IP address</a:t>
            </a:r>
          </a:p>
        </p:txBody>
      </p:sp>
      <p:grpSp>
        <p:nvGrpSpPr>
          <p:cNvPr id="20" name="Group 19"/>
          <p:cNvGrpSpPr/>
          <p:nvPr/>
        </p:nvGrpSpPr>
        <p:grpSpPr>
          <a:xfrm>
            <a:off x="7277138" y="1611673"/>
            <a:ext cx="4151376" cy="4146801"/>
            <a:chOff x="7277138" y="1444625"/>
            <a:chExt cx="4151376" cy="4146801"/>
          </a:xfrm>
        </p:grpSpPr>
        <p:sp>
          <p:nvSpPr>
            <p:cNvPr id="4" name="Rectangle 3"/>
            <p:cNvSpPr/>
            <p:nvPr>
              <p:custDataLst>
                <p:tags r:id="rId1"/>
              </p:custDataLst>
            </p:nvPr>
          </p:nvSpPr>
          <p:spPr bwMode="auto">
            <a:xfrm>
              <a:off x="7277138"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For the Best User Experience</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Invest in warming up the same number of instances in Staging before swapping in to Production</a:t>
              </a:r>
            </a:p>
          </p:txBody>
        </p:sp>
        <p:grpSp>
          <p:nvGrpSpPr>
            <p:cNvPr id="19" name="Group 18"/>
            <p:cNvGrpSpPr/>
            <p:nvPr/>
          </p:nvGrpSpPr>
          <p:grpSpPr>
            <a:xfrm>
              <a:off x="8661578" y="1613033"/>
              <a:ext cx="934404" cy="1801972"/>
              <a:chOff x="8574833" y="1314453"/>
              <a:chExt cx="1089232" cy="2100551"/>
            </a:xfrm>
          </p:grpSpPr>
          <p:grpSp>
            <p:nvGrpSpPr>
              <p:cNvPr id="8" name="Group 7"/>
              <p:cNvGrpSpPr/>
              <p:nvPr/>
            </p:nvGrpSpPr>
            <p:grpSpPr>
              <a:xfrm>
                <a:off x="8952033" y="1606290"/>
                <a:ext cx="712032" cy="1808714"/>
                <a:chOff x="7558088" y="1685925"/>
                <a:chExt cx="1322387" cy="3359150"/>
              </a:xfrm>
              <a:solidFill>
                <a:schemeClr val="bg1"/>
              </a:solidFill>
            </p:grpSpPr>
            <p:sp>
              <p:nvSpPr>
                <p:cNvPr id="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8574833" y="1314453"/>
                <a:ext cx="445893" cy="588960"/>
                <a:chOff x="5353050" y="2446338"/>
                <a:chExt cx="1484313" cy="1960562"/>
              </a:xfrm>
              <a:solidFill>
                <a:schemeClr val="bg1"/>
              </a:solidFill>
            </p:grpSpPr>
            <p:sp>
              <p:nvSpPr>
                <p:cNvPr id="13" name="Freeform 7"/>
                <p:cNvSpPr>
                  <a:spLocks noEditPoints="1"/>
                </p:cNvSpPr>
                <p:nvPr/>
              </p:nvSpPr>
              <p:spPr bwMode="auto">
                <a:xfrm>
                  <a:off x="5353050" y="2446338"/>
                  <a:ext cx="1484313" cy="1484312"/>
                </a:xfrm>
                <a:custGeom>
                  <a:avLst/>
                  <a:gdLst>
                    <a:gd name="T0" fmla="*/ 198 w 396"/>
                    <a:gd name="T1" fmla="*/ 0 h 396"/>
                    <a:gd name="T2" fmla="*/ 0 w 396"/>
                    <a:gd name="T3" fmla="*/ 198 h 396"/>
                    <a:gd name="T4" fmla="*/ 198 w 396"/>
                    <a:gd name="T5" fmla="*/ 396 h 396"/>
                    <a:gd name="T6" fmla="*/ 396 w 396"/>
                    <a:gd name="T7" fmla="*/ 198 h 396"/>
                    <a:gd name="T8" fmla="*/ 198 w 396"/>
                    <a:gd name="T9" fmla="*/ 0 h 396"/>
                    <a:gd name="T10" fmla="*/ 198 w 396"/>
                    <a:gd name="T11" fmla="*/ 369 h 396"/>
                    <a:gd name="T12" fmla="*/ 27 w 396"/>
                    <a:gd name="T13" fmla="*/ 198 h 396"/>
                    <a:gd name="T14" fmla="*/ 198 w 396"/>
                    <a:gd name="T15" fmla="*/ 28 h 396"/>
                    <a:gd name="T16" fmla="*/ 368 w 396"/>
                    <a:gd name="T17" fmla="*/ 198 h 396"/>
                    <a:gd name="T18" fmla="*/ 198 w 396"/>
                    <a:gd name="T19" fmla="*/ 3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396">
                      <a:moveTo>
                        <a:pt x="198" y="0"/>
                      </a:moveTo>
                      <a:cubicBezTo>
                        <a:pt x="88" y="0"/>
                        <a:pt x="0" y="89"/>
                        <a:pt x="0" y="198"/>
                      </a:cubicBezTo>
                      <a:cubicBezTo>
                        <a:pt x="0" y="308"/>
                        <a:pt x="88" y="396"/>
                        <a:pt x="198" y="396"/>
                      </a:cubicBezTo>
                      <a:cubicBezTo>
                        <a:pt x="307" y="396"/>
                        <a:pt x="396" y="308"/>
                        <a:pt x="396" y="198"/>
                      </a:cubicBezTo>
                      <a:cubicBezTo>
                        <a:pt x="396" y="89"/>
                        <a:pt x="307" y="0"/>
                        <a:pt x="198" y="0"/>
                      </a:cubicBezTo>
                      <a:close/>
                      <a:moveTo>
                        <a:pt x="198" y="369"/>
                      </a:moveTo>
                      <a:cubicBezTo>
                        <a:pt x="104" y="369"/>
                        <a:pt x="27" y="292"/>
                        <a:pt x="27" y="198"/>
                      </a:cubicBezTo>
                      <a:cubicBezTo>
                        <a:pt x="27" y="104"/>
                        <a:pt x="104" y="28"/>
                        <a:pt x="198" y="28"/>
                      </a:cubicBezTo>
                      <a:cubicBezTo>
                        <a:pt x="292" y="28"/>
                        <a:pt x="368" y="104"/>
                        <a:pt x="368" y="198"/>
                      </a:cubicBezTo>
                      <a:cubicBezTo>
                        <a:pt x="368" y="292"/>
                        <a:pt x="292" y="369"/>
                        <a:pt x="198" y="3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5713413" y="2806700"/>
                  <a:ext cx="738188" cy="738187"/>
                </a:xfrm>
                <a:custGeom>
                  <a:avLst/>
                  <a:gdLst>
                    <a:gd name="T0" fmla="*/ 288 w 465"/>
                    <a:gd name="T1" fmla="*/ 0 h 465"/>
                    <a:gd name="T2" fmla="*/ 177 w 465"/>
                    <a:gd name="T3" fmla="*/ 0 h 465"/>
                    <a:gd name="T4" fmla="*/ 177 w 465"/>
                    <a:gd name="T5" fmla="*/ 177 h 465"/>
                    <a:gd name="T6" fmla="*/ 0 w 465"/>
                    <a:gd name="T7" fmla="*/ 177 h 465"/>
                    <a:gd name="T8" fmla="*/ 0 w 465"/>
                    <a:gd name="T9" fmla="*/ 288 h 465"/>
                    <a:gd name="T10" fmla="*/ 177 w 465"/>
                    <a:gd name="T11" fmla="*/ 288 h 465"/>
                    <a:gd name="T12" fmla="*/ 177 w 465"/>
                    <a:gd name="T13" fmla="*/ 465 h 465"/>
                    <a:gd name="T14" fmla="*/ 288 w 465"/>
                    <a:gd name="T15" fmla="*/ 465 h 465"/>
                    <a:gd name="T16" fmla="*/ 288 w 465"/>
                    <a:gd name="T17" fmla="*/ 288 h 465"/>
                    <a:gd name="T18" fmla="*/ 465 w 465"/>
                    <a:gd name="T19" fmla="*/ 288 h 465"/>
                    <a:gd name="T20" fmla="*/ 465 w 465"/>
                    <a:gd name="T21" fmla="*/ 177 h 465"/>
                    <a:gd name="T22" fmla="*/ 288 w 465"/>
                    <a:gd name="T23" fmla="*/ 177 h 465"/>
                    <a:gd name="T24" fmla="*/ 288 w 465"/>
                    <a:gd name="T25"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465">
                      <a:moveTo>
                        <a:pt x="288" y="0"/>
                      </a:moveTo>
                      <a:lnTo>
                        <a:pt x="177" y="0"/>
                      </a:lnTo>
                      <a:lnTo>
                        <a:pt x="177" y="177"/>
                      </a:lnTo>
                      <a:lnTo>
                        <a:pt x="0" y="177"/>
                      </a:lnTo>
                      <a:lnTo>
                        <a:pt x="0" y="288"/>
                      </a:lnTo>
                      <a:lnTo>
                        <a:pt x="177" y="288"/>
                      </a:lnTo>
                      <a:lnTo>
                        <a:pt x="177" y="465"/>
                      </a:lnTo>
                      <a:lnTo>
                        <a:pt x="288" y="465"/>
                      </a:lnTo>
                      <a:lnTo>
                        <a:pt x="288" y="288"/>
                      </a:lnTo>
                      <a:lnTo>
                        <a:pt x="465" y="288"/>
                      </a:lnTo>
                      <a:lnTo>
                        <a:pt x="465" y="177"/>
                      </a:lnTo>
                      <a:lnTo>
                        <a:pt x="288" y="177"/>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9"/>
                <p:cNvSpPr>
                  <a:spLocks noChangeArrowheads="1"/>
                </p:cNvSpPr>
                <p:nvPr/>
              </p:nvSpPr>
              <p:spPr bwMode="auto">
                <a:xfrm>
                  <a:off x="6489700" y="3919538"/>
                  <a:ext cx="93663" cy="904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Oval 10"/>
                <p:cNvSpPr>
                  <a:spLocks noChangeArrowheads="1"/>
                </p:cNvSpPr>
                <p:nvPr/>
              </p:nvSpPr>
              <p:spPr bwMode="auto">
                <a:xfrm>
                  <a:off x="6608763" y="4114800"/>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11"/>
                <p:cNvSpPr>
                  <a:spLocks noChangeArrowheads="1"/>
                </p:cNvSpPr>
                <p:nvPr/>
              </p:nvSpPr>
              <p:spPr bwMode="auto">
                <a:xfrm>
                  <a:off x="6732588" y="4313238"/>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801694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VIP </a:t>
            </a:r>
            <a:r>
              <a:rPr lang="en-US" dirty="0" smtClean="0"/>
              <a:t>Swap Upgrade</a:t>
            </a:r>
            <a:endParaRPr lang="en-US" dirty="0"/>
          </a:p>
        </p:txBody>
      </p:sp>
      <p:sp>
        <p:nvSpPr>
          <p:cNvPr id="3" name="Rectangle 2"/>
          <p:cNvSpPr/>
          <p:nvPr/>
        </p:nvSpPr>
        <p:spPr bwMode="auto">
          <a:xfrm>
            <a:off x="519113" y="2717547"/>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4" name="Rectangle 3"/>
          <p:cNvSpPr/>
          <p:nvPr/>
        </p:nvSpPr>
        <p:spPr bwMode="auto">
          <a:xfrm>
            <a:off x="3129488" y="1446626"/>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5" name="Rectangle 4"/>
          <p:cNvSpPr/>
          <p:nvPr/>
        </p:nvSpPr>
        <p:spPr bwMode="auto">
          <a:xfrm>
            <a:off x="3262215" y="1956880"/>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6" name="Rectangle 5"/>
          <p:cNvSpPr/>
          <p:nvPr/>
        </p:nvSpPr>
        <p:spPr bwMode="auto">
          <a:xfrm>
            <a:off x="5841418" y="195688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a:t>
            </a:r>
            <a:r>
              <a:rPr lang="en-US" dirty="0" smtClean="0">
                <a:ln>
                  <a:solidFill>
                    <a:schemeClr val="bg1">
                      <a:alpha val="0"/>
                    </a:schemeClr>
                  </a:solidFill>
                </a:ln>
                <a:solidFill>
                  <a:schemeClr val="bg1"/>
                </a:solidFill>
              </a:rPr>
              <a:t>Role</a:t>
            </a:r>
            <a:endParaRPr lang="en-US" dirty="0">
              <a:ln>
                <a:solidFill>
                  <a:schemeClr val="bg1">
                    <a:alpha val="0"/>
                  </a:schemeClr>
                </a:solidFill>
              </a:ln>
              <a:solidFill>
                <a:schemeClr val="bg1"/>
              </a:solidFill>
            </a:endParaRPr>
          </a:p>
        </p:txBody>
      </p:sp>
      <p:sp>
        <p:nvSpPr>
          <p:cNvPr id="7" name="Rectangle 6"/>
          <p:cNvSpPr/>
          <p:nvPr/>
        </p:nvSpPr>
        <p:spPr bwMode="auto">
          <a:xfrm>
            <a:off x="3475789"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8" name="Rectangle 7"/>
          <p:cNvSpPr/>
          <p:nvPr/>
        </p:nvSpPr>
        <p:spPr bwMode="auto">
          <a:xfrm>
            <a:off x="3475790"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9" name="Rectangle 8"/>
          <p:cNvSpPr/>
          <p:nvPr/>
        </p:nvSpPr>
        <p:spPr bwMode="auto">
          <a:xfrm>
            <a:off x="6054994"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nvSpPr>
        <p:spPr bwMode="auto">
          <a:xfrm>
            <a:off x="6054992"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1" name="Rectangle 10"/>
          <p:cNvSpPr/>
          <p:nvPr/>
        </p:nvSpPr>
        <p:spPr bwMode="auto">
          <a:xfrm>
            <a:off x="835792" y="3549788"/>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
        <p:nvSpPr>
          <p:cNvPr id="12" name="Rectangle 11"/>
          <p:cNvSpPr/>
          <p:nvPr/>
        </p:nvSpPr>
        <p:spPr bwMode="auto">
          <a:xfrm>
            <a:off x="835792" y="4179197"/>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Stage</a:t>
            </a:r>
          </a:p>
        </p:txBody>
      </p:sp>
      <p:sp>
        <p:nvSpPr>
          <p:cNvPr id="13" name="Rectangle 12"/>
          <p:cNvSpPr/>
          <p:nvPr/>
        </p:nvSpPr>
        <p:spPr bwMode="auto">
          <a:xfrm>
            <a:off x="835792" y="3549788"/>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Prod</a:t>
            </a:r>
          </a:p>
        </p:txBody>
      </p:sp>
      <p:sp>
        <p:nvSpPr>
          <p:cNvPr id="14" name="Rectangle 13"/>
          <p:cNvSpPr/>
          <p:nvPr/>
        </p:nvSpPr>
        <p:spPr bwMode="auto">
          <a:xfrm>
            <a:off x="835792" y="4179197"/>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Stage</a:t>
            </a:r>
          </a:p>
        </p:txBody>
      </p:sp>
      <p:sp>
        <p:nvSpPr>
          <p:cNvPr id="15" name="Rectangle 14"/>
          <p:cNvSpPr/>
          <p:nvPr/>
        </p:nvSpPr>
        <p:spPr bwMode="auto">
          <a:xfrm>
            <a:off x="3129488" y="3935730"/>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16" name="Rectangle 15"/>
          <p:cNvSpPr/>
          <p:nvPr/>
        </p:nvSpPr>
        <p:spPr bwMode="auto">
          <a:xfrm>
            <a:off x="3262215" y="4371239"/>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17" name="Rectangle 16"/>
          <p:cNvSpPr/>
          <p:nvPr/>
        </p:nvSpPr>
        <p:spPr bwMode="auto">
          <a:xfrm>
            <a:off x="5841418" y="437124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Role</a:t>
            </a:r>
          </a:p>
        </p:txBody>
      </p:sp>
      <p:sp>
        <p:nvSpPr>
          <p:cNvPr id="18" name="Rectangle 17"/>
          <p:cNvSpPr/>
          <p:nvPr/>
        </p:nvSpPr>
        <p:spPr bwMode="auto">
          <a:xfrm>
            <a:off x="3475789"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19" name="Rectangle 18"/>
          <p:cNvSpPr/>
          <p:nvPr/>
        </p:nvSpPr>
        <p:spPr bwMode="auto">
          <a:xfrm>
            <a:off x="3475790" y="543532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0" name="Rectangle 19"/>
          <p:cNvSpPr/>
          <p:nvPr/>
        </p:nvSpPr>
        <p:spPr bwMode="auto">
          <a:xfrm>
            <a:off x="6054994"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1" name="Rectangle 20"/>
          <p:cNvSpPr/>
          <p:nvPr/>
        </p:nvSpPr>
        <p:spPr bwMode="auto">
          <a:xfrm>
            <a:off x="6054992" y="5435321"/>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Tree>
    <p:extLst>
      <p:ext uri="{BB962C8B-B14F-4D97-AF65-F5344CB8AC3E}">
        <p14:creationId xmlns:p14="http://schemas.microsoft.com/office/powerpoint/2010/main" val="4105559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Upgrade</a:t>
            </a:r>
            <a:endParaRPr lang="en-US" dirty="0"/>
          </a:p>
        </p:txBody>
      </p:sp>
      <p:sp>
        <p:nvSpPr>
          <p:cNvPr id="3" name="Content Placeholder 2"/>
          <p:cNvSpPr>
            <a:spLocks noGrp="1"/>
          </p:cNvSpPr>
          <p:nvPr>
            <p:ph type="body" sz="quarter" idx="10"/>
          </p:nvPr>
        </p:nvSpPr>
        <p:spPr>
          <a:xfrm>
            <a:off x="519113" y="1447799"/>
            <a:ext cx="5891019" cy="4339650"/>
          </a:xfrm>
        </p:spPr>
        <p:txBody>
          <a:bodyPr/>
          <a:lstStyle/>
          <a:p>
            <a:r>
              <a:rPr lang="en-US" dirty="0" smtClean="0">
                <a:solidFill>
                  <a:schemeClr val="accent2">
                    <a:alpha val="99000"/>
                  </a:schemeClr>
                </a:solidFill>
              </a:rPr>
              <a:t>Performs a rolling upgrade on live service</a:t>
            </a:r>
          </a:p>
          <a:p>
            <a:r>
              <a:rPr lang="en-US" dirty="0" smtClean="0">
                <a:solidFill>
                  <a:schemeClr val="accent2">
                    <a:alpha val="99000"/>
                  </a:schemeClr>
                </a:solidFill>
              </a:rPr>
              <a:t>Leverages Upgrade Domains</a:t>
            </a:r>
          </a:p>
          <a:p>
            <a:r>
              <a:rPr lang="en-US" dirty="0" smtClean="0">
                <a:solidFill>
                  <a:schemeClr val="accent2">
                    <a:alpha val="99000"/>
                  </a:schemeClr>
                </a:solidFill>
              </a:rPr>
              <a:t>Developer Portal &amp; Service Management API</a:t>
            </a:r>
          </a:p>
          <a:p>
            <a:r>
              <a:rPr lang="en-US" dirty="0" smtClean="0">
                <a:solidFill>
                  <a:schemeClr val="accent2">
                    <a:alpha val="99000"/>
                  </a:schemeClr>
                </a:solidFill>
              </a:rPr>
              <a:t>Automatic or Manual</a:t>
            </a:r>
          </a:p>
          <a:p>
            <a:r>
              <a:rPr lang="en-US" dirty="0" smtClean="0">
                <a:solidFill>
                  <a:schemeClr val="accent2">
                    <a:alpha val="99000"/>
                  </a:schemeClr>
                </a:solidFill>
              </a:rPr>
              <a:t>Operating System Patches</a:t>
            </a:r>
            <a:endParaRPr lang="en-US" dirty="0">
              <a:solidFill>
                <a:schemeClr val="accent2">
                  <a:alpha val="99000"/>
                </a:schemeClr>
              </a:solidFill>
            </a:endParaRPr>
          </a:p>
        </p:txBody>
      </p:sp>
      <p:grpSp>
        <p:nvGrpSpPr>
          <p:cNvPr id="22" name="Group 21"/>
          <p:cNvGrpSpPr/>
          <p:nvPr/>
        </p:nvGrpSpPr>
        <p:grpSpPr>
          <a:xfrm>
            <a:off x="7274477" y="1444625"/>
            <a:ext cx="4151376" cy="4146801"/>
            <a:chOff x="1405522" y="1444625"/>
            <a:chExt cx="4151376" cy="4146801"/>
          </a:xfrm>
        </p:grpSpPr>
        <p:sp>
          <p:nvSpPr>
            <p:cNvPr id="9" name="Rectangle 8"/>
            <p:cNvSpPr/>
            <p:nvPr>
              <p:custDataLst>
                <p:tags r:id="rId1"/>
              </p:custDataLst>
            </p:nvPr>
          </p:nvSpPr>
          <p:spPr bwMode="auto">
            <a:xfrm>
              <a:off x="1405522"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Always assume you will have old and new versions of your service running side by side. </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Write version aware code!</a:t>
              </a:r>
            </a:p>
          </p:txBody>
        </p:sp>
        <p:sp>
          <p:nvSpPr>
            <p:cNvPr id="21" name="Freeform 58"/>
            <p:cNvSpPr>
              <a:spLocks noEditPoints="1"/>
            </p:cNvSpPr>
            <p:nvPr/>
          </p:nvSpPr>
          <p:spPr bwMode="black">
            <a:xfrm>
              <a:off x="2850660" y="1825497"/>
              <a:ext cx="1439472" cy="154285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5244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a:t>
            </a:r>
          </a:p>
        </p:txBody>
      </p:sp>
      <p:sp>
        <p:nvSpPr>
          <p:cNvPr id="3" name="Rectangle 2"/>
          <p:cNvSpPr/>
          <p:nvPr>
            <p:custDataLst>
              <p:tags r:id="rId1"/>
            </p:custDataLst>
          </p:nvPr>
        </p:nvSpPr>
        <p:spPr bwMode="auto">
          <a:xfrm>
            <a:off x="3710886"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4" name="Rectangle 3"/>
          <p:cNvSpPr/>
          <p:nvPr>
            <p:custDataLst>
              <p:tags r:id="rId2"/>
            </p:custDataLst>
          </p:nvPr>
        </p:nvSpPr>
        <p:spPr bwMode="auto">
          <a:xfrm>
            <a:off x="3893766" y="2114090"/>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5" name="Rectangle 4"/>
          <p:cNvSpPr/>
          <p:nvPr>
            <p:custDataLst>
              <p:tags r:id="rId3"/>
            </p:custDataLst>
          </p:nvPr>
        </p:nvSpPr>
        <p:spPr bwMode="auto">
          <a:xfrm>
            <a:off x="4168086"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6" name="Rectangle 5"/>
          <p:cNvSpPr/>
          <p:nvPr>
            <p:custDataLst>
              <p:tags r:id="rId4"/>
            </p:custDataLst>
          </p:nvPr>
        </p:nvSpPr>
        <p:spPr bwMode="auto">
          <a:xfrm>
            <a:off x="3893766" y="3971082"/>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Worker Role</a:t>
            </a:r>
          </a:p>
        </p:txBody>
      </p:sp>
      <p:sp>
        <p:nvSpPr>
          <p:cNvPr id="7" name="Rectangle 6"/>
          <p:cNvSpPr/>
          <p:nvPr>
            <p:custDataLst>
              <p:tags r:id="rId5"/>
            </p:custDataLst>
          </p:nvPr>
        </p:nvSpPr>
        <p:spPr bwMode="auto">
          <a:xfrm>
            <a:off x="6389918"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8" name="Rectangle 7"/>
          <p:cNvSpPr/>
          <p:nvPr>
            <p:custDataLst>
              <p:tags r:id="rId6"/>
            </p:custDataLst>
          </p:nvPr>
        </p:nvSpPr>
        <p:spPr bwMode="auto">
          <a:xfrm>
            <a:off x="6572798" y="2139684"/>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9" name="Rectangle 8"/>
          <p:cNvSpPr/>
          <p:nvPr>
            <p:custDataLst>
              <p:tags r:id="rId7"/>
            </p:custDataLst>
          </p:nvPr>
        </p:nvSpPr>
        <p:spPr bwMode="auto">
          <a:xfrm>
            <a:off x="6847118"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custDataLst>
              <p:tags r:id="rId8"/>
            </p:custDataLst>
          </p:nvPr>
        </p:nvSpPr>
        <p:spPr bwMode="auto">
          <a:xfrm>
            <a:off x="6572798" y="3996676"/>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Worker </a:t>
            </a:r>
            <a:r>
              <a:rPr lang="en-US" sz="2000" dirty="0">
                <a:ln>
                  <a:solidFill>
                    <a:schemeClr val="bg1">
                      <a:alpha val="0"/>
                    </a:schemeClr>
                  </a:solidFill>
                </a:ln>
                <a:solidFill>
                  <a:schemeClr val="bg1"/>
                </a:solidFill>
              </a:rPr>
              <a:t>Role</a:t>
            </a:r>
          </a:p>
        </p:txBody>
      </p:sp>
      <p:sp>
        <p:nvSpPr>
          <p:cNvPr id="11" name="Rectangle 10"/>
          <p:cNvSpPr/>
          <p:nvPr>
            <p:custDataLst>
              <p:tags r:id="rId9"/>
            </p:custDataLst>
          </p:nvPr>
        </p:nvSpPr>
        <p:spPr bwMode="auto">
          <a:xfrm>
            <a:off x="3169882" y="2516796"/>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2" name="Rectangle 11"/>
          <p:cNvSpPr/>
          <p:nvPr>
            <p:custDataLst>
              <p:tags r:id="rId10"/>
            </p:custDataLst>
          </p:nvPr>
        </p:nvSpPr>
        <p:spPr bwMode="auto">
          <a:xfrm>
            <a:off x="4168086"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3" name="Rectangle 12"/>
          <p:cNvSpPr/>
          <p:nvPr>
            <p:custDataLst>
              <p:tags r:id="rId11"/>
            </p:custDataLst>
          </p:nvPr>
        </p:nvSpPr>
        <p:spPr bwMode="auto">
          <a:xfrm>
            <a:off x="6847118"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4" name="Rectangle 13"/>
          <p:cNvSpPr/>
          <p:nvPr>
            <p:custDataLst>
              <p:tags r:id="rId12"/>
            </p:custDataLst>
          </p:nvPr>
        </p:nvSpPr>
        <p:spPr bwMode="auto">
          <a:xfrm>
            <a:off x="3169882" y="3171160"/>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4168086"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6" name="Rectangle 15"/>
          <p:cNvSpPr/>
          <p:nvPr>
            <p:custDataLst>
              <p:tags r:id="rId14"/>
            </p:custDataLst>
          </p:nvPr>
        </p:nvSpPr>
        <p:spPr bwMode="auto">
          <a:xfrm>
            <a:off x="6847118"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7" name="Rectangle 16"/>
          <p:cNvSpPr/>
          <p:nvPr>
            <p:custDataLst>
              <p:tags r:id="rId15"/>
            </p:custDataLst>
          </p:nvPr>
        </p:nvSpPr>
        <p:spPr bwMode="auto">
          <a:xfrm>
            <a:off x="3169882" y="4331545"/>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4168086"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9" name="Rectangle 18"/>
          <p:cNvSpPr/>
          <p:nvPr>
            <p:custDataLst>
              <p:tags r:id="rId17"/>
            </p:custDataLst>
          </p:nvPr>
        </p:nvSpPr>
        <p:spPr bwMode="auto">
          <a:xfrm>
            <a:off x="6847118"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20" name="Rectangle 19"/>
          <p:cNvSpPr/>
          <p:nvPr>
            <p:custDataLst>
              <p:tags r:id="rId18"/>
            </p:custDataLst>
          </p:nvPr>
        </p:nvSpPr>
        <p:spPr bwMode="auto">
          <a:xfrm>
            <a:off x="3169882" y="4985909"/>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nvSpPr>
        <p:spPr bwMode="auto">
          <a:xfrm>
            <a:off x="519113" y="2715768"/>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22" name="Rectangle 21"/>
          <p:cNvSpPr/>
          <p:nvPr/>
        </p:nvSpPr>
        <p:spPr bwMode="auto">
          <a:xfrm>
            <a:off x="835792" y="3547872"/>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Tree>
    <p:extLst>
      <p:ext uri="{BB962C8B-B14F-4D97-AF65-F5344CB8AC3E}">
        <p14:creationId xmlns:p14="http://schemas.microsoft.com/office/powerpoint/2010/main" val="383201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grpId="0" nodeType="clickEffect">
                                  <p:stCondLst>
                                    <p:cond delay="0"/>
                                  </p:stCondLst>
                                  <p:childTnLst>
                                    <p:set>
                                      <p:cBhvr rctx="PPT">
                                        <p:cTn id="12" dur="indefinite"/>
                                        <p:tgtEl>
                                          <p:spTgt spid="5"/>
                                        </p:tgtEl>
                                        <p:attrNameLst>
                                          <p:attrName>style.opacity</p:attrName>
                                        </p:attrNameLst>
                                      </p:cBhvr>
                                      <p:to>
                                        <p:strVal val="0.5"/>
                                      </p:to>
                                    </p:set>
                                    <p:animEffect filter="image" prLst="opacity: 0.5">
                                      <p:cBhvr rctx="IE">
                                        <p:cTn id="13" dur="indefinite"/>
                                        <p:tgtEl>
                                          <p:spTgt spid="5"/>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5"/>
                                        </p:tgtEl>
                                        <p:attrNameLst>
                                          <p:attrName>style.opacity</p:attrName>
                                        </p:attrNameLst>
                                      </p:cBhvr>
                                      <p:to>
                                        <p:strVal val="0.5"/>
                                      </p:to>
                                    </p:set>
                                    <p:animEffect filter="image" prLst="opacity: 0.5">
                                      <p:cBhvr rctx="IE">
                                        <p:cTn id="19" dur="indefinite"/>
                                        <p:tgtEl>
                                          <p:spTgt spid="15"/>
                                        </p:tgtEl>
                                      </p:cBhvr>
                                    </p:animEffect>
                                  </p:childTnLst>
                                </p:cTn>
                              </p:par>
                              <p:par>
                                <p:cTn id="20" presetID="9" presetClass="emph" presetSubtype="0" grpId="0" nodeType="withEffect">
                                  <p:stCondLst>
                                    <p:cond delay="0"/>
                                  </p:stCondLst>
                                  <p:childTnLst>
                                    <p:set>
                                      <p:cBhvr rctx="PPT">
                                        <p:cTn id="21" dur="indefinite"/>
                                        <p:tgtEl>
                                          <p:spTgt spid="16"/>
                                        </p:tgtEl>
                                        <p:attrNameLst>
                                          <p:attrName>style.opacity</p:attrName>
                                        </p:attrNameLst>
                                      </p:cBhvr>
                                      <p:to>
                                        <p:strVal val="0.5"/>
                                      </p:to>
                                    </p:set>
                                    <p:animEffect filter="image" prLst="opacity: 0.5">
                                      <p:cBhvr rctx="IE">
                                        <p:cTn id="22" dur="indefinite"/>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5"/>
                                        </p:tgtEl>
                                        <p:attrNameLst>
                                          <p:attrName>style.opacity</p:attrName>
                                        </p:attrNameLst>
                                      </p:cBhvr>
                                      <p:to>
                                        <p:strVal val="1"/>
                                      </p:to>
                                    </p:set>
                                    <p:animEffect filter="image" prLst="opacity: 1">
                                      <p:cBhvr rctx="IE">
                                        <p:cTn id="27" dur="indefinite"/>
                                        <p:tgtEl>
                                          <p:spTgt spid="5"/>
                                        </p:tgtEl>
                                      </p:cBhvr>
                                    </p:animEffect>
                                  </p:childTnLst>
                                </p:cTn>
                              </p:par>
                              <p:par>
                                <p:cTn id="28" presetID="9" presetClass="emph" presetSubtype="0" grpId="1" nodeType="withEffect">
                                  <p:stCondLst>
                                    <p:cond delay="0"/>
                                  </p:stCondLst>
                                  <p:childTnLst>
                                    <p:set>
                                      <p:cBhvr rctx="PPT">
                                        <p:cTn id="29" dur="indefinite"/>
                                        <p:tgtEl>
                                          <p:spTgt spid="9"/>
                                        </p:tgtEl>
                                        <p:attrNameLst>
                                          <p:attrName>style.opacity</p:attrName>
                                        </p:attrNameLst>
                                      </p:cBhvr>
                                      <p:to>
                                        <p:strVal val="1"/>
                                      </p:to>
                                    </p:set>
                                    <p:animEffect filter="image" prLst="opacity: 1">
                                      <p:cBhvr rctx="IE">
                                        <p:cTn id="30" dur="indefinite"/>
                                        <p:tgtEl>
                                          <p:spTgt spid="9"/>
                                        </p:tgtEl>
                                      </p:cBhvr>
                                    </p:animEffect>
                                  </p:childTnLst>
                                </p:cTn>
                              </p:par>
                              <p:par>
                                <p:cTn id="31" presetID="9" presetClass="emph" presetSubtype="0" grpId="1" nodeType="withEffect">
                                  <p:stCondLst>
                                    <p:cond delay="0"/>
                                  </p:stCondLst>
                                  <p:childTnLst>
                                    <p:set>
                                      <p:cBhvr rctx="PPT">
                                        <p:cTn id="32" dur="indefinite"/>
                                        <p:tgtEl>
                                          <p:spTgt spid="15"/>
                                        </p:tgtEl>
                                        <p:attrNameLst>
                                          <p:attrName>style.opacity</p:attrName>
                                        </p:attrNameLst>
                                      </p:cBhvr>
                                      <p:to>
                                        <p:strVal val="1"/>
                                      </p:to>
                                    </p:set>
                                    <p:animEffect filter="image" prLst="opacity: 1">
                                      <p:cBhvr rctx="IE">
                                        <p:cTn id="33" dur="indefinite"/>
                                        <p:tgtEl>
                                          <p:spTgt spid="15"/>
                                        </p:tgtEl>
                                      </p:cBhvr>
                                    </p:animEffect>
                                  </p:childTnLst>
                                </p:cTn>
                              </p:par>
                              <p:par>
                                <p:cTn id="34" presetID="9" presetClass="emph" presetSubtype="0" grpId="1" nodeType="withEffect">
                                  <p:stCondLst>
                                    <p:cond delay="0"/>
                                  </p:stCondLst>
                                  <p:childTnLst>
                                    <p:set>
                                      <p:cBhvr rctx="PPT">
                                        <p:cTn id="35" dur="indefinite"/>
                                        <p:tgtEl>
                                          <p:spTgt spid="16"/>
                                        </p:tgtEl>
                                        <p:attrNameLst>
                                          <p:attrName>style.opacity</p:attrName>
                                        </p:attrNameLst>
                                      </p:cBhvr>
                                      <p:to>
                                        <p:strVal val="1"/>
                                      </p:to>
                                    </p:set>
                                    <p:animEffect filter="image" prLst="opacity: 1">
                                      <p:cBhvr rctx="IE">
                                        <p:cTn id="36" dur="indefinite"/>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0" nodeType="clickEffect">
                                  <p:stCondLst>
                                    <p:cond delay="0"/>
                                  </p:stCondLst>
                                  <p:childTnLst>
                                    <p:set>
                                      <p:cBhvr rctx="PPT">
                                        <p:cTn id="52" dur="indefinite"/>
                                        <p:tgtEl>
                                          <p:spTgt spid="12"/>
                                        </p:tgtEl>
                                        <p:attrNameLst>
                                          <p:attrName>style.opacity</p:attrName>
                                        </p:attrNameLst>
                                      </p:cBhvr>
                                      <p:to>
                                        <p:strVal val="0.5"/>
                                      </p:to>
                                    </p:set>
                                    <p:animEffect filter="image" prLst="opacity: 0.5">
                                      <p:cBhvr rctx="IE">
                                        <p:cTn id="53" dur="indefinite"/>
                                        <p:tgtEl>
                                          <p:spTgt spid="12"/>
                                        </p:tgtEl>
                                      </p:cBhvr>
                                    </p:animEffect>
                                  </p:childTnLst>
                                </p:cTn>
                              </p:par>
                              <p:par>
                                <p:cTn id="54" presetID="9" presetClass="emph" presetSubtype="0" grpId="0" nodeType="withEffect">
                                  <p:stCondLst>
                                    <p:cond delay="0"/>
                                  </p:stCondLst>
                                  <p:childTnLst>
                                    <p:set>
                                      <p:cBhvr rctx="PPT">
                                        <p:cTn id="55" dur="indefinite"/>
                                        <p:tgtEl>
                                          <p:spTgt spid="13"/>
                                        </p:tgtEl>
                                        <p:attrNameLst>
                                          <p:attrName>style.opacity</p:attrName>
                                        </p:attrNameLst>
                                      </p:cBhvr>
                                      <p:to>
                                        <p:strVal val="0.5"/>
                                      </p:to>
                                    </p:set>
                                    <p:animEffect filter="image" prLst="opacity: 0.5">
                                      <p:cBhvr rctx="IE">
                                        <p:cTn id="56" dur="indefinite"/>
                                        <p:tgtEl>
                                          <p:spTgt spid="13"/>
                                        </p:tgtEl>
                                      </p:cBhvr>
                                    </p:animEffect>
                                  </p:childTnLst>
                                </p:cTn>
                              </p:par>
                              <p:par>
                                <p:cTn id="57" presetID="9" presetClass="emph" presetSubtype="0" grpId="0"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par>
                                <p:cTn id="60" presetID="9" presetClass="emph" presetSubtype="0" grpId="0" nodeType="withEffect">
                                  <p:stCondLst>
                                    <p:cond delay="0"/>
                                  </p:stCondLst>
                                  <p:childTnLst>
                                    <p:set>
                                      <p:cBhvr rctx="PPT">
                                        <p:cTn id="61" dur="indefinite"/>
                                        <p:tgtEl>
                                          <p:spTgt spid="19"/>
                                        </p:tgtEl>
                                        <p:attrNameLst>
                                          <p:attrName>style.opacity</p:attrName>
                                        </p:attrNameLst>
                                      </p:cBhvr>
                                      <p:to>
                                        <p:strVal val="0.5"/>
                                      </p:to>
                                    </p:set>
                                    <p:animEffect filter="image" prLst="opacity: 0.5">
                                      <p:cBhvr rctx="IE">
                                        <p:cTn id="62" dur="indefinite"/>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mph" presetSubtype="0" grpId="1" nodeType="clickEffect">
                                  <p:stCondLst>
                                    <p:cond delay="0"/>
                                  </p:stCondLst>
                                  <p:childTnLst>
                                    <p:set>
                                      <p:cBhvr rctx="PPT">
                                        <p:cTn id="66" dur="indefinite"/>
                                        <p:tgtEl>
                                          <p:spTgt spid="12"/>
                                        </p:tgtEl>
                                        <p:attrNameLst>
                                          <p:attrName>style.opacity</p:attrName>
                                        </p:attrNameLst>
                                      </p:cBhvr>
                                      <p:to>
                                        <p:strVal val="1"/>
                                      </p:to>
                                    </p:set>
                                    <p:animEffect filter="image" prLst="opacity: 1">
                                      <p:cBhvr rctx="IE">
                                        <p:cTn id="67" dur="indefinite"/>
                                        <p:tgtEl>
                                          <p:spTgt spid="12"/>
                                        </p:tgtEl>
                                      </p:cBhvr>
                                    </p:animEffect>
                                  </p:childTnLst>
                                </p:cTn>
                              </p:par>
                              <p:par>
                                <p:cTn id="68" presetID="9" presetClass="emph" presetSubtype="0" grpId="1" nodeType="withEffect">
                                  <p:stCondLst>
                                    <p:cond delay="0"/>
                                  </p:stCondLst>
                                  <p:childTnLst>
                                    <p:set>
                                      <p:cBhvr rctx="PPT">
                                        <p:cTn id="69" dur="indefinite"/>
                                        <p:tgtEl>
                                          <p:spTgt spid="13"/>
                                        </p:tgtEl>
                                        <p:attrNameLst>
                                          <p:attrName>style.opacity</p:attrName>
                                        </p:attrNameLst>
                                      </p:cBhvr>
                                      <p:to>
                                        <p:strVal val="1"/>
                                      </p:to>
                                    </p:set>
                                    <p:animEffect filter="image" prLst="opacity: 1">
                                      <p:cBhvr rctx="IE">
                                        <p:cTn id="70" dur="indefinite"/>
                                        <p:tgtEl>
                                          <p:spTgt spid="13"/>
                                        </p:tgtEl>
                                      </p:cBhvr>
                                    </p:animEffect>
                                  </p:childTnLst>
                                </p:cTn>
                              </p:par>
                              <p:par>
                                <p:cTn id="71" presetID="9" presetClass="emph" presetSubtype="0" grpId="1" nodeType="withEffect">
                                  <p:stCondLst>
                                    <p:cond delay="0"/>
                                  </p:stCondLst>
                                  <p:childTnLst>
                                    <p:set>
                                      <p:cBhvr rctx="PPT">
                                        <p:cTn id="72" dur="indefinite"/>
                                        <p:tgtEl>
                                          <p:spTgt spid="18"/>
                                        </p:tgtEl>
                                        <p:attrNameLst>
                                          <p:attrName>style.opacity</p:attrName>
                                        </p:attrNameLst>
                                      </p:cBhvr>
                                      <p:to>
                                        <p:strVal val="1"/>
                                      </p:to>
                                    </p:set>
                                    <p:animEffect filter="image" prLst="opacity: 1">
                                      <p:cBhvr rctx="IE">
                                        <p:cTn id="73" dur="indefinite"/>
                                        <p:tgtEl>
                                          <p:spTgt spid="18"/>
                                        </p:tgtEl>
                                      </p:cBhvr>
                                    </p:animEffect>
                                  </p:childTnLst>
                                </p:cTn>
                              </p:par>
                              <p:par>
                                <p:cTn id="74" presetID="9" presetClass="emph" presetSubtype="0" grpId="1" nodeType="withEffect">
                                  <p:stCondLst>
                                    <p:cond delay="0"/>
                                  </p:stCondLst>
                                  <p:childTnLst>
                                    <p:set>
                                      <p:cBhvr rctx="PPT">
                                        <p:cTn id="75" dur="indefinite"/>
                                        <p:tgtEl>
                                          <p:spTgt spid="19"/>
                                        </p:tgtEl>
                                        <p:attrNameLst>
                                          <p:attrName>style.opacity</p:attrName>
                                        </p:attrNameLst>
                                      </p:cBhvr>
                                      <p:to>
                                        <p:strVal val="1"/>
                                      </p:to>
                                    </p:set>
                                    <p:animEffect filter="image" prLst="opacity: 1">
                                      <p:cBhvr rctx="IE">
                                        <p:cTn id="76" dur="indefinite"/>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Debugging</a:t>
            </a:r>
            <a:endParaRPr lang="en-US" dirty="0"/>
          </a:p>
        </p:txBody>
      </p:sp>
    </p:spTree>
    <p:extLst>
      <p:ext uri="{BB962C8B-B14F-4D97-AF65-F5344CB8AC3E}">
        <p14:creationId xmlns:p14="http://schemas.microsoft.com/office/powerpoint/2010/main" val="22121104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 Service in Development</a:t>
            </a:r>
            <a:endParaRPr lang="en-US" dirty="0"/>
          </a:p>
        </p:txBody>
      </p:sp>
      <p:sp>
        <p:nvSpPr>
          <p:cNvPr id="3" name="Content Placeholder 2"/>
          <p:cNvSpPr>
            <a:spLocks noGrp="1"/>
          </p:cNvSpPr>
          <p:nvPr>
            <p:ph type="body" sz="quarter" idx="10"/>
          </p:nvPr>
        </p:nvSpPr>
        <p:spPr>
          <a:xfrm>
            <a:off x="519112" y="1447799"/>
            <a:ext cx="11149013" cy="3785652"/>
          </a:xfrm>
        </p:spPr>
        <p:txBody>
          <a:bodyPr/>
          <a:lstStyle/>
          <a:p>
            <a:r>
              <a:rPr lang="en-US" dirty="0">
                <a:solidFill>
                  <a:schemeClr val="accent2">
                    <a:alpha val="99000"/>
                  </a:schemeClr>
                </a:solidFill>
              </a:rPr>
              <a:t>Debugging only supported in Development Fabric</a:t>
            </a:r>
          </a:p>
          <a:p>
            <a:r>
              <a:rPr lang="en-US" dirty="0">
                <a:solidFill>
                  <a:schemeClr val="accent2">
                    <a:alpha val="99000"/>
                  </a:schemeClr>
                </a:solidFill>
              </a:rPr>
              <a:t>Visual Studio attaches to all instances when debugger starts</a:t>
            </a:r>
          </a:p>
          <a:p>
            <a:r>
              <a:rPr lang="en-US" dirty="0">
                <a:solidFill>
                  <a:schemeClr val="accent2">
                    <a:alpha val="99000"/>
                  </a:schemeClr>
                </a:solidFill>
              </a:rPr>
              <a:t>Can edit configuration whilst debugging</a:t>
            </a:r>
          </a:p>
          <a:p>
            <a:r>
              <a:rPr lang="en-US" dirty="0">
                <a:solidFill>
                  <a:schemeClr val="accent2">
                    <a:alpha val="99000"/>
                  </a:schemeClr>
                </a:solidFill>
              </a:rPr>
              <a:t>Managed Debugger by Default</a:t>
            </a:r>
          </a:p>
          <a:p>
            <a:r>
              <a:rPr lang="en-US" dirty="0">
                <a:solidFill>
                  <a:schemeClr val="accent2">
                    <a:alpha val="99000"/>
                  </a:schemeClr>
                </a:solidFill>
              </a:rPr>
              <a:t>Native Code Debugging is supported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41875122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2" y="1447799"/>
            <a:ext cx="8979218" cy="3670236"/>
          </a:xfrm>
        </p:spPr>
        <p:txBody>
          <a:bodyPr/>
          <a:lstStyle/>
          <a:p>
            <a:r>
              <a:rPr lang="en-US" dirty="0" smtClean="0">
                <a:solidFill>
                  <a:schemeClr val="accent2">
                    <a:alpha val="99000"/>
                  </a:schemeClr>
                </a:solidFill>
              </a:rPr>
              <a:t>Intended for Debug Scenarios Only</a:t>
            </a:r>
          </a:p>
          <a:p>
            <a:r>
              <a:rPr lang="en-US" dirty="0" smtClean="0">
                <a:solidFill>
                  <a:schemeClr val="accent2">
                    <a:alpha val="99000"/>
                  </a:schemeClr>
                </a:solidFill>
              </a:rPr>
              <a:t>Requires .</a:t>
            </a:r>
            <a:r>
              <a:rPr lang="en-US" smtClean="0">
                <a:solidFill>
                  <a:schemeClr val="accent2">
                    <a:alpha val="99000"/>
                  </a:schemeClr>
                </a:solidFill>
              </a:rPr>
              <a:t>NET </a:t>
            </a:r>
            <a:r>
              <a:rPr lang="en-US" smtClean="0">
                <a:solidFill>
                  <a:schemeClr val="accent2">
                    <a:alpha val="99000"/>
                  </a:schemeClr>
                </a:solidFill>
              </a:rPr>
              <a:t>4/.NET 4.5 </a:t>
            </a:r>
            <a:r>
              <a:rPr lang="en-US" dirty="0" smtClean="0">
                <a:solidFill>
                  <a:schemeClr val="accent2">
                    <a:alpha val="99000"/>
                  </a:schemeClr>
                </a:solidFill>
              </a:rPr>
              <a:t>&amp; </a:t>
            </a:r>
            <a:br>
              <a:rPr lang="en-US" dirty="0" smtClean="0">
                <a:solidFill>
                  <a:schemeClr val="accent2">
                    <a:alpha val="99000"/>
                  </a:schemeClr>
                </a:solidFill>
              </a:rPr>
            </a:br>
            <a:r>
              <a:rPr lang="en-US" dirty="0" smtClean="0">
                <a:solidFill>
                  <a:schemeClr val="accent2">
                    <a:alpha val="99000"/>
                  </a:schemeClr>
                </a:solidFill>
              </a:rPr>
              <a:t>Visual Studio </a:t>
            </a:r>
            <a:r>
              <a:rPr lang="en-US" dirty="0" smtClean="0">
                <a:solidFill>
                  <a:schemeClr val="accent2">
                    <a:alpha val="99000"/>
                  </a:schemeClr>
                </a:solidFill>
              </a:rPr>
              <a:t>2010/2012 </a:t>
            </a:r>
            <a:r>
              <a:rPr lang="en-US" dirty="0" smtClean="0">
                <a:solidFill>
                  <a:schemeClr val="accent2">
                    <a:alpha val="99000"/>
                  </a:schemeClr>
                </a:solidFill>
              </a:rPr>
              <a:t>Ultimate</a:t>
            </a:r>
          </a:p>
          <a:p>
            <a:r>
              <a:rPr lang="en-US" dirty="0" smtClean="0">
                <a:solidFill>
                  <a:schemeClr val="accent2">
                    <a:alpha val="99000"/>
                  </a:schemeClr>
                </a:solidFill>
              </a:rPr>
              <a:t>Must be enabled when publishing service</a:t>
            </a:r>
          </a:p>
          <a:p>
            <a:r>
              <a:rPr lang="en-US" dirty="0" smtClean="0">
                <a:solidFill>
                  <a:schemeClr val="accent2">
                    <a:alpha val="99000"/>
                  </a:schemeClr>
                </a:solidFill>
              </a:rPr>
              <a:t>Child processes cannot be </a:t>
            </a:r>
            <a:br>
              <a:rPr lang="en-US" dirty="0" smtClean="0">
                <a:solidFill>
                  <a:schemeClr val="accent2">
                    <a:alpha val="99000"/>
                  </a:schemeClr>
                </a:solidFill>
              </a:rPr>
            </a:br>
            <a:r>
              <a:rPr lang="en-US" dirty="0" err="1" smtClean="0">
                <a:solidFill>
                  <a:schemeClr val="accent2">
                    <a:alpha val="99000"/>
                  </a:schemeClr>
                </a:solidFill>
              </a:rPr>
              <a:t>IntelliTrace</a:t>
            </a:r>
            <a:r>
              <a:rPr lang="en-US" dirty="0" smtClean="0">
                <a:solidFill>
                  <a:schemeClr val="accent2">
                    <a:alpha val="99000"/>
                  </a:schemeClr>
                </a:solidFill>
              </a:rPr>
              <a:t> debugged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98439363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3" y="1447799"/>
            <a:ext cx="7939087" cy="3000821"/>
          </a:xfrm>
        </p:spPr>
        <p:txBody>
          <a:bodyPr/>
          <a:lstStyle/>
          <a:p>
            <a:pPr lvl="0"/>
            <a:r>
              <a:rPr lang="en-US" dirty="0">
                <a:solidFill>
                  <a:srgbClr val="00AEEF">
                    <a:alpha val="99000"/>
                  </a:srgbClr>
                </a:solidFill>
              </a:rPr>
              <a:t>Logs are collected to a file in file system on VM</a:t>
            </a:r>
          </a:p>
          <a:p>
            <a:pPr lvl="0"/>
            <a:r>
              <a:rPr lang="en-US" dirty="0">
                <a:solidFill>
                  <a:srgbClr val="00AEEF">
                    <a:alpha val="99000"/>
                  </a:srgbClr>
                </a:solidFill>
              </a:rPr>
              <a:t>Logs downloaded via Server Explorer </a:t>
            </a:r>
            <a:r>
              <a:rPr lang="en-US" dirty="0" smtClean="0">
                <a:solidFill>
                  <a:srgbClr val="00AEEF">
                    <a:alpha val="99000"/>
                  </a:srgbClr>
                </a:solidFill>
              </a:rPr>
              <a:t/>
            </a:r>
            <a:br>
              <a:rPr lang="en-US" dirty="0" smtClean="0">
                <a:solidFill>
                  <a:srgbClr val="00AEEF">
                    <a:alpha val="99000"/>
                  </a:srgbClr>
                </a:solidFill>
              </a:rPr>
            </a:br>
            <a:r>
              <a:rPr lang="en-US" dirty="0" smtClean="0">
                <a:solidFill>
                  <a:srgbClr val="00AEEF">
                    <a:alpha val="99000"/>
                  </a:srgbClr>
                </a:solidFill>
              </a:rPr>
              <a:t>in </a:t>
            </a:r>
            <a:r>
              <a:rPr lang="en-US" dirty="0">
                <a:solidFill>
                  <a:srgbClr val="00AEEF">
                    <a:alpha val="99000"/>
                  </a:srgbClr>
                </a:solidFill>
              </a:rPr>
              <a:t>Visual Studio</a:t>
            </a:r>
          </a:p>
          <a:p>
            <a:pPr lvl="0"/>
            <a:r>
              <a:rPr lang="en-US" dirty="0">
                <a:solidFill>
                  <a:srgbClr val="00AEEF">
                    <a:alpha val="99000"/>
                  </a:srgbClr>
                </a:solidFill>
              </a:rPr>
              <a:t>Replay events in Visual Studio</a:t>
            </a:r>
          </a:p>
        </p:txBody>
      </p:sp>
      <p:grpSp>
        <p:nvGrpSpPr>
          <p:cNvPr id="4" name="Group 3"/>
          <p:cNvGrpSpPr/>
          <p:nvPr/>
        </p:nvGrpSpPr>
        <p:grpSpPr bwMode="black">
          <a:xfrm>
            <a:off x="8435340" y="3911920"/>
            <a:ext cx="2125980" cy="2174404"/>
            <a:chOff x="307975" y="1987550"/>
            <a:chExt cx="1377950" cy="1409701"/>
          </a:xfrm>
          <a:solidFill>
            <a:schemeClr val="accent2"/>
          </a:solidFill>
        </p:grpSpPr>
        <p:sp>
          <p:nvSpPr>
            <p:cNvPr id="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56622181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alpha val="99000"/>
                  </a:schemeClr>
                </a:solidFill>
              </a:rPr>
              <a:t>Profiling</a:t>
            </a:r>
            <a:endParaRPr lang="en-US" dirty="0">
              <a:solidFill>
                <a:schemeClr val="bg1">
                  <a:alpha val="99000"/>
                </a:schemeClr>
              </a:solidFill>
            </a:endParaRPr>
          </a:p>
        </p:txBody>
      </p:sp>
      <p:sp>
        <p:nvSpPr>
          <p:cNvPr id="3" name="Content Placeholder 2"/>
          <p:cNvSpPr>
            <a:spLocks noGrp="1"/>
          </p:cNvSpPr>
          <p:nvPr>
            <p:ph type="body" sz="quarter" idx="10"/>
          </p:nvPr>
        </p:nvSpPr>
        <p:spPr>
          <a:xfrm>
            <a:off x="873676" y="2744754"/>
            <a:ext cx="3558366" cy="1218795"/>
          </a:xfrm>
        </p:spPr>
        <p:txBody>
          <a:bodyPr/>
          <a:lstStyle/>
          <a:p>
            <a:pPr algn="r"/>
            <a:r>
              <a:rPr lang="en-US" sz="4400" dirty="0" smtClean="0">
                <a:solidFill>
                  <a:schemeClr val="bg1">
                    <a:alpha val="99000"/>
                  </a:schemeClr>
                </a:solidFill>
              </a:rPr>
              <a:t>Four Collection </a:t>
            </a:r>
            <a:r>
              <a:rPr lang="en-US" sz="4400" dirty="0" smtClean="0">
                <a:solidFill>
                  <a:schemeClr val="accent6">
                    <a:lumMod val="75000"/>
                    <a:alpha val="99000"/>
                  </a:schemeClr>
                </a:solidFill>
              </a:rPr>
              <a:t>Methods </a:t>
            </a:r>
          </a:p>
        </p:txBody>
      </p:sp>
      <p:sp>
        <p:nvSpPr>
          <p:cNvPr id="16" name="TextBox 15"/>
          <p:cNvSpPr txBox="1"/>
          <p:nvPr/>
        </p:nvSpPr>
        <p:spPr>
          <a:xfrm>
            <a:off x="6989485" y="823006"/>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CPU </a:t>
            </a:r>
            <a:r>
              <a:rPr lang="en-US" sz="2400" dirty="0" smtClean="0">
                <a:solidFill>
                  <a:schemeClr val="accent6">
                    <a:lumMod val="75000"/>
                    <a:alpha val="99000"/>
                  </a:schemeClr>
                </a:solidFill>
                <a:latin typeface="Segoe UI" pitchFamily="34" charset="0"/>
                <a:ea typeface="Segoe UI" pitchFamily="34" charset="0"/>
                <a:cs typeface="Segoe UI" pitchFamily="34" charset="0"/>
              </a:rPr>
              <a:t>sampling</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19" name="TextBox 18"/>
          <p:cNvSpPr txBox="1"/>
          <p:nvPr/>
        </p:nvSpPr>
        <p:spPr>
          <a:xfrm>
            <a:off x="6989486" y="3801410"/>
            <a:ext cx="3045807" cy="757126"/>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.NET Memory </a:t>
            </a:r>
            <a:r>
              <a:rPr lang="en-US" sz="2400" dirty="0" smtClean="0">
                <a:solidFill>
                  <a:schemeClr val="accent6">
                    <a:lumMod val="75000"/>
                    <a:alpha val="99000"/>
                  </a:schemeClr>
                </a:solidFill>
                <a:latin typeface="Segoe UI" pitchFamily="34" charset="0"/>
                <a:ea typeface="Segoe UI" pitchFamily="34" charset="0"/>
                <a:cs typeface="Segoe UI" pitchFamily="34" charset="0"/>
              </a:rPr>
              <a:t>Allocation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31" name="TextBox 30"/>
          <p:cNvSpPr txBox="1"/>
          <p:nvPr/>
        </p:nvSpPr>
        <p:spPr>
          <a:xfrm>
            <a:off x="6989486" y="2515605"/>
            <a:ext cx="3119051"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smtClean="0">
                <a:solidFill>
                  <a:schemeClr val="accent6">
                    <a:lumMod val="75000"/>
                    <a:alpha val="99000"/>
                  </a:schemeClr>
                </a:solidFill>
                <a:latin typeface="Segoe UI" pitchFamily="34" charset="0"/>
                <a:ea typeface="Segoe UI" pitchFamily="34" charset="0"/>
                <a:cs typeface="Segoe UI" pitchFamily="34" charset="0"/>
              </a:rPr>
              <a:t>Instrumentation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40" name="TextBox 39"/>
          <p:cNvSpPr txBox="1"/>
          <p:nvPr/>
        </p:nvSpPr>
        <p:spPr>
          <a:xfrm>
            <a:off x="6989486" y="5439978"/>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Concurrency</a:t>
            </a:r>
          </a:p>
        </p:txBody>
      </p:sp>
      <p:cxnSp>
        <p:nvCxnSpPr>
          <p:cNvPr id="48" name="Straight Connector 47"/>
          <p:cNvCxnSpPr/>
          <p:nvPr/>
        </p:nvCxnSpPr>
        <p:spPr>
          <a:xfrm>
            <a:off x="4977353" y="1989977"/>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77353" y="34290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7353" y="48768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77353" y="6304962"/>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2" name="Freeform 14"/>
          <p:cNvSpPr>
            <a:spLocks noEditPoints="1"/>
          </p:cNvSpPr>
          <p:nvPr/>
        </p:nvSpPr>
        <p:spPr bwMode="black">
          <a:xfrm>
            <a:off x="5609980" y="651791"/>
            <a:ext cx="912118" cy="911878"/>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3" name="Freeform 22"/>
          <p:cNvSpPr>
            <a:spLocks noEditPoints="1"/>
          </p:cNvSpPr>
          <p:nvPr/>
        </p:nvSpPr>
        <p:spPr bwMode="black">
          <a:xfrm>
            <a:off x="5635371" y="2262063"/>
            <a:ext cx="886728" cy="933918"/>
          </a:xfrm>
          <a:custGeom>
            <a:avLst/>
            <a:gdLst>
              <a:gd name="T0" fmla="*/ 97 w 285"/>
              <a:gd name="T1" fmla="*/ 270 h 300"/>
              <a:gd name="T2" fmla="*/ 155 w 285"/>
              <a:gd name="T3" fmla="*/ 255 h 300"/>
              <a:gd name="T4" fmla="*/ 180 w 285"/>
              <a:gd name="T5" fmla="*/ 300 h 300"/>
              <a:gd name="T6" fmla="*/ 92 w 285"/>
              <a:gd name="T7" fmla="*/ 177 h 300"/>
              <a:gd name="T8" fmla="*/ 111 w 285"/>
              <a:gd name="T9" fmla="*/ 240 h 300"/>
              <a:gd name="T10" fmla="*/ 170 w 285"/>
              <a:gd name="T11" fmla="*/ 225 h 300"/>
              <a:gd name="T12" fmla="*/ 144 w 285"/>
              <a:gd name="T13" fmla="*/ 123 h 300"/>
              <a:gd name="T14" fmla="*/ 136 w 285"/>
              <a:gd name="T15" fmla="*/ 120 h 300"/>
              <a:gd name="T16" fmla="*/ 144 w 285"/>
              <a:gd name="T17" fmla="*/ 180 h 300"/>
              <a:gd name="T18" fmla="*/ 121 w 285"/>
              <a:gd name="T19" fmla="*/ 180 h 300"/>
              <a:gd name="T20" fmla="*/ 129 w 285"/>
              <a:gd name="T21" fmla="*/ 120 h 300"/>
              <a:gd name="T22" fmla="*/ 121 w 285"/>
              <a:gd name="T23" fmla="*/ 123 h 300"/>
              <a:gd name="T24" fmla="*/ 267 w 285"/>
              <a:gd name="T25" fmla="*/ 27 h 300"/>
              <a:gd name="T26" fmla="*/ 285 w 285"/>
              <a:gd name="T27" fmla="*/ 0 h 300"/>
              <a:gd name="T28" fmla="*/ 258 w 285"/>
              <a:gd name="T29" fmla="*/ 11 h 300"/>
              <a:gd name="T30" fmla="*/ 123 w 285"/>
              <a:gd name="T31" fmla="*/ 88 h 300"/>
              <a:gd name="T32" fmla="*/ 28 w 285"/>
              <a:gd name="T33" fmla="*/ 44 h 300"/>
              <a:gd name="T34" fmla="*/ 0 w 285"/>
              <a:gd name="T35" fmla="*/ 71 h 300"/>
              <a:gd name="T36" fmla="*/ 121 w 285"/>
              <a:gd name="T37" fmla="*/ 106 h 300"/>
              <a:gd name="T38" fmla="*/ 148 w 285"/>
              <a:gd name="T39" fmla="*/ 115 h 300"/>
              <a:gd name="T40" fmla="*/ 267 w 285"/>
              <a:gd name="T41" fmla="*/ 27 h 300"/>
              <a:gd name="T42" fmla="*/ 148 w 285"/>
              <a:gd name="T43" fmla="*/ 95 h 300"/>
              <a:gd name="T44" fmla="*/ 258 w 285"/>
              <a:gd name="T45" fmla="*/ 19 h 300"/>
              <a:gd name="T46" fmla="*/ 121 w 285"/>
              <a:gd name="T47" fmla="*/ 94 h 300"/>
              <a:gd name="T48" fmla="*/ 28 w 285"/>
              <a:gd name="T49" fmla="*/ 65 h 300"/>
              <a:gd name="T50" fmla="*/ 121 w 285"/>
              <a:gd name="T51" fmla="*/ 94 h 300"/>
              <a:gd name="T52" fmla="*/ 21 w 285"/>
              <a:gd name="T53" fmla="*/ 50 h 300"/>
              <a:gd name="T54" fmla="*/ 6 w 285"/>
              <a:gd name="T55" fmla="*/ 65 h 300"/>
              <a:gd name="T56" fmla="*/ 142 w 285"/>
              <a:gd name="T57" fmla="*/ 109 h 300"/>
              <a:gd name="T58" fmla="*/ 127 w 285"/>
              <a:gd name="T59" fmla="*/ 94 h 300"/>
              <a:gd name="T60" fmla="*/ 142 w 285"/>
              <a:gd name="T61" fmla="*/ 109 h 300"/>
              <a:gd name="T62" fmla="*/ 264 w 285"/>
              <a:gd name="T63" fmla="*/ 21 h 300"/>
              <a:gd name="T64" fmla="*/ 279 w 285"/>
              <a:gd name="T65" fmla="*/ 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5" h="300">
                <a:moveTo>
                  <a:pt x="89" y="300"/>
                </a:moveTo>
                <a:cubicBezTo>
                  <a:pt x="97" y="270"/>
                  <a:pt x="97" y="270"/>
                  <a:pt x="97" y="270"/>
                </a:cubicBezTo>
                <a:cubicBezTo>
                  <a:pt x="97" y="261"/>
                  <a:pt x="105" y="255"/>
                  <a:pt x="113" y="255"/>
                </a:cubicBezTo>
                <a:cubicBezTo>
                  <a:pt x="155" y="255"/>
                  <a:pt x="155" y="255"/>
                  <a:pt x="155" y="255"/>
                </a:cubicBezTo>
                <a:cubicBezTo>
                  <a:pt x="164" y="255"/>
                  <a:pt x="171" y="261"/>
                  <a:pt x="172" y="270"/>
                </a:cubicBezTo>
                <a:cubicBezTo>
                  <a:pt x="180" y="300"/>
                  <a:pt x="180" y="300"/>
                  <a:pt x="180" y="300"/>
                </a:cubicBezTo>
                <a:lnTo>
                  <a:pt x="89" y="300"/>
                </a:lnTo>
                <a:close/>
                <a:moveTo>
                  <a:pt x="92" y="177"/>
                </a:moveTo>
                <a:cubicBezTo>
                  <a:pt x="95" y="225"/>
                  <a:pt x="95" y="225"/>
                  <a:pt x="95" y="225"/>
                </a:cubicBezTo>
                <a:cubicBezTo>
                  <a:pt x="96" y="233"/>
                  <a:pt x="103" y="240"/>
                  <a:pt x="111" y="240"/>
                </a:cubicBezTo>
                <a:cubicBezTo>
                  <a:pt x="154" y="240"/>
                  <a:pt x="154" y="240"/>
                  <a:pt x="154" y="240"/>
                </a:cubicBezTo>
                <a:cubicBezTo>
                  <a:pt x="162" y="240"/>
                  <a:pt x="169" y="233"/>
                  <a:pt x="170" y="225"/>
                </a:cubicBezTo>
                <a:cubicBezTo>
                  <a:pt x="174" y="177"/>
                  <a:pt x="174" y="177"/>
                  <a:pt x="174" y="177"/>
                </a:cubicBezTo>
                <a:cubicBezTo>
                  <a:pt x="156" y="166"/>
                  <a:pt x="144" y="146"/>
                  <a:pt x="144" y="123"/>
                </a:cubicBezTo>
                <a:cubicBezTo>
                  <a:pt x="144" y="122"/>
                  <a:pt x="144" y="121"/>
                  <a:pt x="144" y="120"/>
                </a:cubicBezTo>
                <a:cubicBezTo>
                  <a:pt x="136" y="120"/>
                  <a:pt x="136" y="120"/>
                  <a:pt x="136" y="120"/>
                </a:cubicBezTo>
                <a:cubicBezTo>
                  <a:pt x="136" y="173"/>
                  <a:pt x="136" y="173"/>
                  <a:pt x="136" y="173"/>
                </a:cubicBezTo>
                <a:cubicBezTo>
                  <a:pt x="141" y="174"/>
                  <a:pt x="144" y="176"/>
                  <a:pt x="144" y="180"/>
                </a:cubicBezTo>
                <a:cubicBezTo>
                  <a:pt x="144" y="184"/>
                  <a:pt x="139" y="187"/>
                  <a:pt x="133" y="187"/>
                </a:cubicBezTo>
                <a:cubicBezTo>
                  <a:pt x="126" y="187"/>
                  <a:pt x="121" y="184"/>
                  <a:pt x="121" y="180"/>
                </a:cubicBezTo>
                <a:cubicBezTo>
                  <a:pt x="121" y="176"/>
                  <a:pt x="124" y="174"/>
                  <a:pt x="129" y="173"/>
                </a:cubicBezTo>
                <a:cubicBezTo>
                  <a:pt x="129" y="120"/>
                  <a:pt x="129" y="120"/>
                  <a:pt x="129" y="120"/>
                </a:cubicBezTo>
                <a:cubicBezTo>
                  <a:pt x="121" y="120"/>
                  <a:pt x="121" y="120"/>
                  <a:pt x="121" y="120"/>
                </a:cubicBezTo>
                <a:cubicBezTo>
                  <a:pt x="121" y="121"/>
                  <a:pt x="121" y="122"/>
                  <a:pt x="121" y="123"/>
                </a:cubicBezTo>
                <a:cubicBezTo>
                  <a:pt x="121" y="146"/>
                  <a:pt x="109" y="166"/>
                  <a:pt x="92" y="177"/>
                </a:cubicBezTo>
                <a:close/>
                <a:moveTo>
                  <a:pt x="267" y="27"/>
                </a:moveTo>
                <a:cubicBezTo>
                  <a:pt x="285" y="27"/>
                  <a:pt x="285" y="27"/>
                  <a:pt x="285" y="27"/>
                </a:cubicBezTo>
                <a:cubicBezTo>
                  <a:pt x="285" y="0"/>
                  <a:pt x="285" y="0"/>
                  <a:pt x="285" y="0"/>
                </a:cubicBezTo>
                <a:cubicBezTo>
                  <a:pt x="258" y="0"/>
                  <a:pt x="258" y="0"/>
                  <a:pt x="258" y="0"/>
                </a:cubicBezTo>
                <a:cubicBezTo>
                  <a:pt x="258" y="11"/>
                  <a:pt x="258" y="11"/>
                  <a:pt x="258" y="11"/>
                </a:cubicBezTo>
                <a:cubicBezTo>
                  <a:pt x="138" y="88"/>
                  <a:pt x="138" y="88"/>
                  <a:pt x="138" y="88"/>
                </a:cubicBezTo>
                <a:cubicBezTo>
                  <a:pt x="123" y="88"/>
                  <a:pt x="123" y="88"/>
                  <a:pt x="123" y="88"/>
                </a:cubicBezTo>
                <a:cubicBezTo>
                  <a:pt x="28" y="53"/>
                  <a:pt x="28" y="53"/>
                  <a:pt x="28" y="53"/>
                </a:cubicBezTo>
                <a:cubicBezTo>
                  <a:pt x="28" y="44"/>
                  <a:pt x="28" y="44"/>
                  <a:pt x="28" y="44"/>
                </a:cubicBezTo>
                <a:cubicBezTo>
                  <a:pt x="0" y="44"/>
                  <a:pt x="0" y="44"/>
                  <a:pt x="0" y="44"/>
                </a:cubicBezTo>
                <a:cubicBezTo>
                  <a:pt x="0" y="71"/>
                  <a:pt x="0" y="71"/>
                  <a:pt x="0" y="71"/>
                </a:cubicBezTo>
                <a:cubicBezTo>
                  <a:pt x="25" y="71"/>
                  <a:pt x="25" y="71"/>
                  <a:pt x="25" y="71"/>
                </a:cubicBezTo>
                <a:cubicBezTo>
                  <a:pt x="121" y="106"/>
                  <a:pt x="121" y="106"/>
                  <a:pt x="121" y="106"/>
                </a:cubicBezTo>
                <a:cubicBezTo>
                  <a:pt x="121" y="115"/>
                  <a:pt x="121" y="115"/>
                  <a:pt x="121" y="115"/>
                </a:cubicBezTo>
                <a:cubicBezTo>
                  <a:pt x="148" y="115"/>
                  <a:pt x="148" y="115"/>
                  <a:pt x="148" y="115"/>
                </a:cubicBezTo>
                <a:cubicBezTo>
                  <a:pt x="148" y="103"/>
                  <a:pt x="148" y="103"/>
                  <a:pt x="148" y="103"/>
                </a:cubicBezTo>
                <a:lnTo>
                  <a:pt x="267" y="27"/>
                </a:lnTo>
                <a:close/>
                <a:moveTo>
                  <a:pt x="258" y="25"/>
                </a:moveTo>
                <a:cubicBezTo>
                  <a:pt x="148" y="95"/>
                  <a:pt x="148" y="95"/>
                  <a:pt x="148" y="95"/>
                </a:cubicBezTo>
                <a:cubicBezTo>
                  <a:pt x="148" y="90"/>
                  <a:pt x="148" y="90"/>
                  <a:pt x="148" y="90"/>
                </a:cubicBezTo>
                <a:cubicBezTo>
                  <a:pt x="258" y="19"/>
                  <a:pt x="258" y="19"/>
                  <a:pt x="258" y="19"/>
                </a:cubicBezTo>
                <a:lnTo>
                  <a:pt x="258" y="25"/>
                </a:lnTo>
                <a:close/>
                <a:moveTo>
                  <a:pt x="121" y="94"/>
                </a:moveTo>
                <a:cubicBezTo>
                  <a:pt x="121" y="99"/>
                  <a:pt x="121" y="99"/>
                  <a:pt x="121" y="99"/>
                </a:cubicBezTo>
                <a:cubicBezTo>
                  <a:pt x="28" y="65"/>
                  <a:pt x="28" y="65"/>
                  <a:pt x="28" y="65"/>
                </a:cubicBezTo>
                <a:cubicBezTo>
                  <a:pt x="28" y="60"/>
                  <a:pt x="28" y="60"/>
                  <a:pt x="28" y="60"/>
                </a:cubicBezTo>
                <a:lnTo>
                  <a:pt x="121" y="94"/>
                </a:lnTo>
                <a:close/>
                <a:moveTo>
                  <a:pt x="6" y="50"/>
                </a:moveTo>
                <a:cubicBezTo>
                  <a:pt x="21" y="50"/>
                  <a:pt x="21" y="50"/>
                  <a:pt x="21" y="50"/>
                </a:cubicBezTo>
                <a:cubicBezTo>
                  <a:pt x="21" y="65"/>
                  <a:pt x="21" y="65"/>
                  <a:pt x="21" y="65"/>
                </a:cubicBezTo>
                <a:cubicBezTo>
                  <a:pt x="6" y="65"/>
                  <a:pt x="6" y="65"/>
                  <a:pt x="6" y="65"/>
                </a:cubicBezTo>
                <a:lnTo>
                  <a:pt x="6" y="50"/>
                </a:lnTo>
                <a:close/>
                <a:moveTo>
                  <a:pt x="142" y="109"/>
                </a:moveTo>
                <a:cubicBezTo>
                  <a:pt x="127" y="109"/>
                  <a:pt x="127" y="109"/>
                  <a:pt x="127" y="109"/>
                </a:cubicBezTo>
                <a:cubicBezTo>
                  <a:pt x="127" y="94"/>
                  <a:pt x="127" y="94"/>
                  <a:pt x="127" y="94"/>
                </a:cubicBezTo>
                <a:cubicBezTo>
                  <a:pt x="142" y="94"/>
                  <a:pt x="142" y="94"/>
                  <a:pt x="142" y="94"/>
                </a:cubicBezTo>
                <a:lnTo>
                  <a:pt x="142" y="109"/>
                </a:lnTo>
                <a:close/>
                <a:moveTo>
                  <a:pt x="279" y="21"/>
                </a:moveTo>
                <a:cubicBezTo>
                  <a:pt x="264" y="21"/>
                  <a:pt x="264" y="21"/>
                  <a:pt x="264" y="21"/>
                </a:cubicBezTo>
                <a:cubicBezTo>
                  <a:pt x="264" y="6"/>
                  <a:pt x="264" y="6"/>
                  <a:pt x="264" y="6"/>
                </a:cubicBezTo>
                <a:cubicBezTo>
                  <a:pt x="279" y="6"/>
                  <a:pt x="279" y="6"/>
                  <a:pt x="279" y="6"/>
                </a:cubicBezTo>
                <a:lnTo>
                  <a:pt x="279" y="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83"/>
          <p:cNvSpPr>
            <a:spLocks noEditPoints="1"/>
          </p:cNvSpPr>
          <p:nvPr/>
        </p:nvSpPr>
        <p:spPr bwMode="black">
          <a:xfrm>
            <a:off x="5601616" y="3687204"/>
            <a:ext cx="899170" cy="94919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5" name="Freeform 21"/>
          <p:cNvSpPr>
            <a:spLocks noEditPoints="1"/>
          </p:cNvSpPr>
          <p:nvPr/>
        </p:nvSpPr>
        <p:spPr bwMode="black">
          <a:xfrm>
            <a:off x="5617029" y="5201265"/>
            <a:ext cx="833798" cy="833582"/>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pic>
        <p:nvPicPr>
          <p:cNvPr id="17" name="Picture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95247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Independent Environments</a:t>
            </a:r>
          </a:p>
        </p:txBody>
      </p:sp>
      <p:grpSp>
        <p:nvGrpSpPr>
          <p:cNvPr id="14" name="Group 13"/>
          <p:cNvGrpSpPr/>
          <p:nvPr/>
        </p:nvGrpSpPr>
        <p:grpSpPr>
          <a:xfrm>
            <a:off x="519113" y="1903413"/>
            <a:ext cx="4220035" cy="2741413"/>
            <a:chOff x="1777641" y="1746611"/>
            <a:chExt cx="4220035" cy="2741413"/>
          </a:xfrm>
        </p:grpSpPr>
        <p:sp>
          <p:nvSpPr>
            <p:cNvPr id="11" name="Rectangle 10"/>
            <p:cNvSpPr/>
            <p:nvPr/>
          </p:nvSpPr>
          <p:spPr bwMode="auto">
            <a:xfrm>
              <a:off x="1777641" y="1746611"/>
              <a:ext cx="4220035" cy="27414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Production</a:t>
              </a:r>
              <a:endParaRPr lang="en-US" sz="3200" dirty="0" smtClean="0">
                <a:gradFill>
                  <a:gsLst>
                    <a:gs pos="0">
                      <a:srgbClr val="FFFFFF"/>
                    </a:gs>
                    <a:gs pos="100000">
                      <a:srgbClr val="FFFFFF"/>
                    </a:gs>
                  </a:gsLst>
                  <a:lin ang="5400000" scaled="0"/>
                </a:gradFill>
                <a:latin typeface="Segoe UI Light" pitchFamily="34" charset="0"/>
              </a:endParaRPr>
            </a:p>
          </p:txBody>
        </p:sp>
        <p:sp>
          <p:nvSpPr>
            <p:cNvPr id="13" name="Freeform 5"/>
            <p:cNvSpPr>
              <a:spLocks noEditPoints="1"/>
            </p:cNvSpPr>
            <p:nvPr/>
          </p:nvSpPr>
          <p:spPr bwMode="auto">
            <a:xfrm>
              <a:off x="3397250" y="2008188"/>
              <a:ext cx="1404938" cy="1504950"/>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933797" y="1903413"/>
            <a:ext cx="4220035" cy="2741414"/>
            <a:chOff x="6192325" y="1746611"/>
            <a:chExt cx="4220035" cy="2741414"/>
          </a:xfrm>
        </p:grpSpPr>
        <p:sp>
          <p:nvSpPr>
            <p:cNvPr id="12" name="Rectangle 11"/>
            <p:cNvSpPr/>
            <p:nvPr/>
          </p:nvSpPr>
          <p:spPr bwMode="auto">
            <a:xfrm>
              <a:off x="6192325" y="1746611"/>
              <a:ext cx="4220035" cy="27414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Staging</a:t>
              </a:r>
              <a:endParaRPr lang="en-US" sz="3600" dirty="0">
                <a:gradFill>
                  <a:gsLst>
                    <a:gs pos="0">
                      <a:srgbClr val="FFFFFF"/>
                    </a:gs>
                    <a:gs pos="100000">
                      <a:srgbClr val="FFFFFF"/>
                    </a:gs>
                  </a:gsLst>
                  <a:lin ang="5400000" scaled="0"/>
                </a:gradFill>
                <a:latin typeface="Segoe UI Light" pitchFamily="34" charset="0"/>
              </a:endParaRPr>
            </a:p>
          </p:txBody>
        </p:sp>
        <p:sp>
          <p:nvSpPr>
            <p:cNvPr id="15" name="Freeform 133"/>
            <p:cNvSpPr>
              <a:spLocks/>
            </p:cNvSpPr>
            <p:nvPr/>
          </p:nvSpPr>
          <p:spPr bwMode="black">
            <a:xfrm>
              <a:off x="7689962" y="2180752"/>
              <a:ext cx="1323410" cy="124988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264657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Intellitrace</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grpSp>
        <p:nvGrpSpPr>
          <p:cNvPr id="5" name="Group 4"/>
          <p:cNvGrpSpPr/>
          <p:nvPr/>
        </p:nvGrpSpPr>
        <p:grpSpPr bwMode="black">
          <a:xfrm>
            <a:off x="7498080" y="1903413"/>
            <a:ext cx="2125980" cy="2174404"/>
            <a:chOff x="307975" y="1987550"/>
            <a:chExt cx="1377950" cy="1409701"/>
          </a:xfrm>
          <a:solidFill>
            <a:schemeClr val="bg1"/>
          </a:solidFill>
        </p:grpSpPr>
        <p:sp>
          <p:nvSpPr>
            <p:cNvPr id="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3684962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057192" y="1447799"/>
            <a:ext cx="6610933" cy="4556632"/>
          </a:xfrm>
        </p:spPr>
        <p:txBody>
          <a:bodyPr/>
          <a:lstStyle/>
          <a:p>
            <a:r>
              <a:rPr lang="en-US" sz="3200" dirty="0">
                <a:solidFill>
                  <a:schemeClr val="accent2">
                    <a:alpha val="99000"/>
                  </a:schemeClr>
                </a:solidFill>
              </a:rPr>
              <a:t>Deployment</a:t>
            </a:r>
          </a:p>
          <a:p>
            <a:pPr lvl="1"/>
            <a:r>
              <a:rPr lang="en-US" dirty="0" smtClean="0"/>
              <a:t>Code -&gt; Package -&gt; Upload -&gt; Deploy</a:t>
            </a:r>
          </a:p>
          <a:p>
            <a:pPr lvl="1"/>
            <a:r>
              <a:rPr lang="en-US" dirty="0" smtClean="0"/>
              <a:t>Service Management Api</a:t>
            </a:r>
          </a:p>
          <a:p>
            <a:pPr lvl="1"/>
            <a:r>
              <a:rPr lang="en-US" dirty="0" smtClean="0"/>
              <a:t>Windows Azure Tools</a:t>
            </a:r>
          </a:p>
          <a:p>
            <a:pPr lvl="1"/>
            <a:r>
              <a:rPr lang="en-US" dirty="0" smtClean="0"/>
              <a:t>Automating the entire lifecycle</a:t>
            </a:r>
          </a:p>
          <a:p>
            <a:pPr lvl="1"/>
            <a:endParaRPr lang="en-US" dirty="0" smtClean="0"/>
          </a:p>
          <a:p>
            <a:r>
              <a:rPr lang="en-US" sz="3200" dirty="0">
                <a:solidFill>
                  <a:schemeClr val="accent2">
                    <a:alpha val="99000"/>
                  </a:schemeClr>
                </a:solidFill>
              </a:rPr>
              <a:t>Minimizing Downtime</a:t>
            </a:r>
          </a:p>
          <a:p>
            <a:pPr lvl="1"/>
            <a:r>
              <a:rPr lang="en-US" dirty="0" smtClean="0"/>
              <a:t>Fault and Upgrade Domains</a:t>
            </a:r>
          </a:p>
          <a:p>
            <a:pPr lvl="1"/>
            <a:r>
              <a:rPr lang="en-US" dirty="0" smtClean="0"/>
              <a:t>In Place Upgrade vs VIP Swap</a:t>
            </a:r>
          </a:p>
          <a:p>
            <a:pPr lvl="1"/>
            <a:endParaRPr lang="en-US" dirty="0" smtClean="0"/>
          </a:p>
          <a:p>
            <a:r>
              <a:rPr lang="en-US" sz="3200" dirty="0" smtClean="0">
                <a:solidFill>
                  <a:schemeClr val="accent2">
                    <a:alpha val="99000"/>
                  </a:schemeClr>
                </a:solidFill>
              </a:rPr>
              <a:t>Debugging</a:t>
            </a:r>
            <a:endParaRPr lang="en-US" dirty="0" smtClean="0">
              <a:solidFill>
                <a:schemeClr val="accent2">
                  <a:alpha val="99000"/>
                </a:schemeClr>
              </a:solidFill>
            </a:endParaRPr>
          </a:p>
          <a:p>
            <a:pPr lvl="1"/>
            <a:r>
              <a:rPr lang="en-US" dirty="0" smtClean="0"/>
              <a:t>Development Fabric</a:t>
            </a:r>
          </a:p>
          <a:p>
            <a:pPr lvl="1"/>
            <a:r>
              <a:rPr lang="en-US" dirty="0" smtClean="0"/>
              <a:t>IntelliTrace</a:t>
            </a:r>
            <a:endParaRPr lang="en-US" dirty="0"/>
          </a:p>
        </p:txBody>
      </p:sp>
      <p:sp>
        <p:nvSpPr>
          <p:cNvPr id="6" name="Freeform 18"/>
          <p:cNvSpPr>
            <a:spLocks noEditPoints="1"/>
          </p:cNvSpPr>
          <p:nvPr/>
        </p:nvSpPr>
        <p:spPr bwMode="black">
          <a:xfrm>
            <a:off x="2323322" y="1979739"/>
            <a:ext cx="2473132" cy="30171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89421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6170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39" name="Group 38"/>
          <p:cNvGrpSpPr/>
          <p:nvPr/>
        </p:nvGrpSpPr>
        <p:grpSpPr>
          <a:xfrm>
            <a:off x="4110596" y="2258007"/>
            <a:ext cx="3027322" cy="3797560"/>
            <a:chOff x="1040467" y="-127851"/>
            <a:chExt cx="5694383" cy="7143197"/>
          </a:xfrm>
        </p:grpSpPr>
        <p:sp>
          <p:nvSpPr>
            <p:cNvPr id="42" name="Rectangle 41"/>
            <p:cNvSpPr/>
            <p:nvPr/>
          </p:nvSpPr>
          <p:spPr bwMode="auto">
            <a:xfrm>
              <a:off x="1040467" y="-127851"/>
              <a:ext cx="5694383" cy="71431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Production</a:t>
              </a:r>
              <a:endParaRPr lang="en-US" dirty="0" smtClean="0">
                <a:gradFill>
                  <a:gsLst>
                    <a:gs pos="0">
                      <a:srgbClr val="FFFFFF"/>
                    </a:gs>
                    <a:gs pos="100000">
                      <a:srgbClr val="FFFFFF"/>
                    </a:gs>
                  </a:gsLst>
                  <a:lin ang="5400000" scaled="0"/>
                </a:gradFill>
                <a:latin typeface="Segoe UI Light" pitchFamily="34" charset="0"/>
              </a:endParaRPr>
            </a:p>
          </p:txBody>
        </p:sp>
        <p:sp>
          <p:nvSpPr>
            <p:cNvPr id="55" name="Freeform 5"/>
            <p:cNvSpPr>
              <a:spLocks noEditPoints="1"/>
            </p:cNvSpPr>
            <p:nvPr/>
          </p:nvSpPr>
          <p:spPr bwMode="auto">
            <a:xfrm>
              <a:off x="1394392" y="5705399"/>
              <a:ext cx="1022946" cy="1095767"/>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p>
          </p:txBody>
        </p:sp>
      </p:grpSp>
      <p:grpSp>
        <p:nvGrpSpPr>
          <p:cNvPr id="56" name="Group 55"/>
          <p:cNvGrpSpPr/>
          <p:nvPr/>
        </p:nvGrpSpPr>
        <p:grpSpPr>
          <a:xfrm>
            <a:off x="7825506" y="2260620"/>
            <a:ext cx="3026664" cy="3785616"/>
            <a:chOff x="5507842" y="-122937"/>
            <a:chExt cx="5693145" cy="7120732"/>
          </a:xfrm>
        </p:grpSpPr>
        <p:sp>
          <p:nvSpPr>
            <p:cNvPr id="57" name="Rectangle 56"/>
            <p:cNvSpPr/>
            <p:nvPr/>
          </p:nvSpPr>
          <p:spPr bwMode="auto">
            <a:xfrm>
              <a:off x="5507842" y="-122937"/>
              <a:ext cx="5693145" cy="7120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Staging</a:t>
              </a:r>
              <a:endParaRPr lang="en-US" sz="2000" dirty="0">
                <a:gradFill>
                  <a:gsLst>
                    <a:gs pos="0">
                      <a:srgbClr val="FFFFFF"/>
                    </a:gs>
                    <a:gs pos="100000">
                      <a:srgbClr val="FFFFFF"/>
                    </a:gs>
                  </a:gsLst>
                  <a:lin ang="5400000" scaled="0"/>
                </a:gradFill>
                <a:latin typeface="Segoe UI Light" pitchFamily="34" charset="0"/>
              </a:endParaRPr>
            </a:p>
          </p:txBody>
        </p:sp>
        <p:sp>
          <p:nvSpPr>
            <p:cNvPr id="61" name="Freeform 133"/>
            <p:cNvSpPr>
              <a:spLocks/>
            </p:cNvSpPr>
            <p:nvPr/>
          </p:nvSpPr>
          <p:spPr bwMode="black">
            <a:xfrm>
              <a:off x="5819516" y="5886186"/>
              <a:ext cx="992500" cy="937359"/>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050" dirty="0"/>
            </a:p>
          </p:txBody>
        </p:sp>
      </p:grpSp>
      <p:sp>
        <p:nvSpPr>
          <p:cNvPr id="63" name="Freeform 6"/>
          <p:cNvSpPr>
            <a:spLocks/>
          </p:cNvSpPr>
          <p:nvPr/>
        </p:nvSpPr>
        <p:spPr bwMode="auto">
          <a:xfrm>
            <a:off x="7479757" y="2573297"/>
            <a:ext cx="3747730" cy="251188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tx1">
              <a:lumMod val="50000"/>
              <a:lumOff val="50000"/>
              <a:alpha val="18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2" name="Title 1"/>
          <p:cNvSpPr>
            <a:spLocks noGrp="1"/>
          </p:cNvSpPr>
          <p:nvPr>
            <p:ph type="title"/>
            <p:custDataLst>
              <p:tags r:id="rId1"/>
            </p:custDataLst>
          </p:nvPr>
        </p:nvSpPr>
        <p:spPr/>
        <p:txBody>
          <a:bodyPr/>
          <a:lstStyle/>
          <a:p>
            <a:r>
              <a:rPr lang="en-US" dirty="0" smtClean="0"/>
              <a:t>Stages of Service Deployment</a:t>
            </a:r>
            <a:endParaRPr lang="en-US" dirty="0"/>
          </a:p>
        </p:txBody>
      </p:sp>
      <p:grpSp>
        <p:nvGrpSpPr>
          <p:cNvPr id="58" name="Group 57"/>
          <p:cNvGrpSpPr/>
          <p:nvPr/>
        </p:nvGrpSpPr>
        <p:grpSpPr>
          <a:xfrm>
            <a:off x="901667" y="1371600"/>
            <a:ext cx="2529318" cy="3478220"/>
            <a:chOff x="640410" y="662474"/>
            <a:chExt cx="2529318" cy="3478220"/>
          </a:xfrm>
        </p:grpSpPr>
        <p:sp>
          <p:nvSpPr>
            <p:cNvPr id="19" name="TextBox 18"/>
            <p:cNvSpPr txBox="1"/>
            <p:nvPr>
              <p:custDataLst>
                <p:tags r:id="rId13"/>
              </p:custDataLst>
            </p:nvPr>
          </p:nvSpPr>
          <p:spPr>
            <a:xfrm>
              <a:off x="640410" y="662474"/>
              <a:ext cx="1951487"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NZ" sz="1800" dirty="0">
                  <a:latin typeface="Segoe UI Light" pitchFamily="34" charset="0"/>
                </a:rPr>
                <a:t>Stage 1: </a:t>
              </a:r>
              <a:r>
                <a:rPr lang="en-NZ" sz="1600" dirty="0"/>
                <a:t/>
              </a:r>
              <a:br>
                <a:rPr lang="en-NZ" sz="1600" dirty="0"/>
              </a:br>
              <a:r>
                <a:rPr lang="en-NZ" sz="1600" dirty="0"/>
                <a:t>Local development </a:t>
              </a:r>
              <a:r>
                <a:rPr lang="en-NZ" sz="1600" dirty="0" smtClean="0"/>
                <a:t/>
              </a:r>
              <a:br>
                <a:rPr lang="en-NZ" sz="1600" dirty="0" smtClean="0"/>
              </a:br>
              <a:r>
                <a:rPr lang="en-NZ" sz="1600" dirty="0" smtClean="0"/>
                <a:t>and </a:t>
              </a:r>
              <a:r>
                <a:rPr lang="en-NZ" sz="1600" dirty="0"/>
                <a:t>testing</a:t>
              </a:r>
            </a:p>
          </p:txBody>
        </p:sp>
        <p:grpSp>
          <p:nvGrpSpPr>
            <p:cNvPr id="50" name="Group 49"/>
            <p:cNvGrpSpPr/>
            <p:nvPr/>
          </p:nvGrpSpPr>
          <p:grpSpPr>
            <a:xfrm>
              <a:off x="700848" y="2265468"/>
              <a:ext cx="2468880" cy="1097280"/>
              <a:chOff x="453797" y="2265468"/>
              <a:chExt cx="2468880" cy="1097280"/>
            </a:xfrm>
          </p:grpSpPr>
          <p:sp>
            <p:nvSpPr>
              <p:cNvPr id="20" name="Rectangle 19"/>
              <p:cNvSpPr/>
              <p:nvPr>
                <p:custDataLst>
                  <p:tags r:id="rId15"/>
                </p:custDataLst>
              </p:nvPr>
            </p:nvSpPr>
            <p:spPr bwMode="auto">
              <a:xfrm>
                <a:off x="453797" y="2265468"/>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3" name="Group 42"/>
              <p:cNvGrpSpPr/>
              <p:nvPr/>
            </p:nvGrpSpPr>
            <p:grpSpPr>
              <a:xfrm>
                <a:off x="545237" y="2798868"/>
                <a:ext cx="2286000" cy="365760"/>
                <a:chOff x="545237" y="2753148"/>
                <a:chExt cx="2286000" cy="365760"/>
              </a:xfrm>
            </p:grpSpPr>
            <p:sp>
              <p:nvSpPr>
                <p:cNvPr id="23" name="Rectangle 22"/>
                <p:cNvSpPr/>
                <p:nvPr>
                  <p:custDataLst>
                    <p:tags r:id="rId16"/>
                  </p:custDataLst>
                </p:nvPr>
              </p:nvSpPr>
              <p:spPr bwMode="auto">
                <a:xfrm>
                  <a:off x="54523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24" name="Rectangle 23"/>
                <p:cNvSpPr/>
                <p:nvPr>
                  <p:custDataLst>
                    <p:tags r:id="rId17"/>
                  </p:custDataLst>
                </p:nvPr>
              </p:nvSpPr>
              <p:spPr bwMode="auto">
                <a:xfrm>
                  <a:off x="173395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sp>
          <p:nvSpPr>
            <p:cNvPr id="22" name="Rectangle 21"/>
            <p:cNvSpPr/>
            <p:nvPr>
              <p:custDataLst>
                <p:tags r:id="rId14"/>
              </p:custDataLst>
            </p:nvPr>
          </p:nvSpPr>
          <p:spPr bwMode="auto">
            <a:xfrm>
              <a:off x="1071180" y="3473182"/>
              <a:ext cx="1728216" cy="667512"/>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Storage Emulator</a:t>
              </a:r>
              <a:endParaRPr lang="en-NZ" sz="1600" dirty="0">
                <a:ln>
                  <a:solidFill>
                    <a:schemeClr val="bg1">
                      <a:alpha val="0"/>
                    </a:schemeClr>
                  </a:solidFill>
                </a:ln>
                <a:solidFill>
                  <a:srgbClr val="595959"/>
                </a:solidFill>
              </a:endParaRPr>
            </a:p>
          </p:txBody>
        </p:sp>
      </p:grpSp>
      <p:sp>
        <p:nvSpPr>
          <p:cNvPr id="7" name="TextBox 6"/>
          <p:cNvSpPr txBox="1"/>
          <p:nvPr>
            <p:custDataLst>
              <p:tags r:id="rId2"/>
            </p:custDataLst>
          </p:nvPr>
        </p:nvSpPr>
        <p:spPr>
          <a:xfrm>
            <a:off x="4110596" y="1371600"/>
            <a:ext cx="1233223" cy="954107"/>
          </a:xfrm>
          <a:prstGeom prst="rect">
            <a:avLst/>
          </a:prstGeom>
          <a:noFill/>
          <a:ln>
            <a:noFill/>
          </a:ln>
        </p:spPr>
        <p:txBody>
          <a:bodyPr wrap="none" lIns="0" tIns="91440" rIns="0" bIns="91440" rtlCol="0" anchor="ctr" anchorCtr="0">
            <a:spAutoFit/>
          </a:bodyPr>
          <a:lstStyle/>
          <a:p>
            <a:r>
              <a:rPr lang="en-NZ" dirty="0">
                <a:ln>
                  <a:solidFill>
                    <a:schemeClr val="bg1">
                      <a:alpha val="0"/>
                    </a:schemeClr>
                  </a:solidFill>
                </a:ln>
                <a:solidFill>
                  <a:srgbClr val="595959"/>
                </a:solidFill>
                <a:latin typeface="Segoe UI Light" pitchFamily="34" charset="0"/>
              </a:rPr>
              <a:t>Stage 4: </a:t>
            </a:r>
            <a:br>
              <a:rPr lang="en-NZ" dirty="0">
                <a:ln>
                  <a:solidFill>
                    <a:schemeClr val="bg1">
                      <a:alpha val="0"/>
                    </a:schemeClr>
                  </a:solidFill>
                </a:ln>
                <a:solidFill>
                  <a:srgbClr val="595959"/>
                </a:solidFill>
                <a:latin typeface="Segoe UI Light" pitchFamily="34" charset="0"/>
              </a:rPr>
            </a:br>
            <a:r>
              <a:rPr lang="en-NZ" sz="1600" dirty="0" smtClean="0">
                <a:ln>
                  <a:solidFill>
                    <a:schemeClr val="bg1">
                      <a:alpha val="0"/>
                    </a:schemeClr>
                  </a:solidFill>
                </a:ln>
                <a:solidFill>
                  <a:srgbClr val="595959"/>
                </a:solidFill>
              </a:rPr>
              <a:t>VIP Swap </a:t>
            </a:r>
            <a:br>
              <a:rPr lang="en-NZ" sz="1600" dirty="0" smtClean="0">
                <a:ln>
                  <a:solidFill>
                    <a:schemeClr val="bg1">
                      <a:alpha val="0"/>
                    </a:schemeClr>
                  </a:solidFill>
                </a:ln>
                <a:solidFill>
                  <a:srgbClr val="595959"/>
                </a:solidFill>
              </a:rPr>
            </a:br>
            <a:r>
              <a:rPr lang="en-NZ" sz="1600" dirty="0" smtClean="0">
                <a:ln>
                  <a:solidFill>
                    <a:schemeClr val="bg1">
                      <a:alpha val="0"/>
                    </a:schemeClr>
                  </a:solidFill>
                </a:ln>
                <a:solidFill>
                  <a:srgbClr val="595959"/>
                </a:solidFill>
              </a:rPr>
              <a:t>to Production</a:t>
            </a:r>
            <a:endParaRPr lang="en-NZ" sz="1600" dirty="0">
              <a:ln>
                <a:solidFill>
                  <a:schemeClr val="bg1">
                    <a:alpha val="0"/>
                  </a:schemeClr>
                </a:solidFill>
              </a:ln>
              <a:solidFill>
                <a:srgbClr val="595959"/>
              </a:solidFill>
            </a:endParaRPr>
          </a:p>
        </p:txBody>
      </p:sp>
      <p:sp>
        <p:nvSpPr>
          <p:cNvPr id="3" name="TextBox 2"/>
          <p:cNvSpPr txBox="1"/>
          <p:nvPr>
            <p:custDataLst>
              <p:tags r:id="rId3"/>
            </p:custDataLst>
          </p:nvPr>
        </p:nvSpPr>
        <p:spPr>
          <a:xfrm>
            <a:off x="7725734" y="1368784"/>
            <a:ext cx="183998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algn="ctr" defTabSz="913788" fontAlgn="base">
              <a:spcBef>
                <a:spcPts val="1200"/>
              </a:spcBef>
              <a:spcAft>
                <a:spcPct val="0"/>
              </a:spcAft>
              <a:defRPr sz="1400" b="1">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NZ" sz="1800" b="0" dirty="0">
                <a:latin typeface="Segoe UI Light" pitchFamily="34" charset="0"/>
              </a:rPr>
              <a:t>Stage 3: </a:t>
            </a:r>
            <a:r>
              <a:rPr lang="en-NZ" sz="1600" dirty="0"/>
              <a:t/>
            </a:r>
            <a:br>
              <a:rPr lang="en-NZ" sz="1600" dirty="0"/>
            </a:br>
            <a:r>
              <a:rPr lang="en-NZ" sz="1600" b="0" dirty="0"/>
              <a:t>Test in Staging on </a:t>
            </a:r>
            <a:r>
              <a:rPr lang="en-NZ" sz="1600" b="0" dirty="0" smtClean="0"/>
              <a:t/>
            </a:r>
            <a:br>
              <a:rPr lang="en-NZ" sz="1600" b="0" dirty="0" smtClean="0"/>
            </a:br>
            <a:r>
              <a:rPr lang="en-NZ" sz="1600" b="0" dirty="0" smtClean="0"/>
              <a:t>Windows Azure</a:t>
            </a:r>
            <a:endParaRPr lang="en-NZ" sz="1600" b="0" dirty="0"/>
          </a:p>
        </p:txBody>
      </p:sp>
      <p:sp>
        <p:nvSpPr>
          <p:cNvPr id="53" name="Right Arrow 52"/>
          <p:cNvSpPr/>
          <p:nvPr/>
        </p:nvSpPr>
        <p:spPr bwMode="auto">
          <a:xfrm>
            <a:off x="3518577"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a:off x="7230833"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0" name="Group 59"/>
          <p:cNvGrpSpPr/>
          <p:nvPr/>
        </p:nvGrpSpPr>
        <p:grpSpPr>
          <a:xfrm>
            <a:off x="8111829" y="3170536"/>
            <a:ext cx="2468880" cy="1816115"/>
            <a:chOff x="8438400" y="2461410"/>
            <a:chExt cx="2468880" cy="1816115"/>
          </a:xfrm>
        </p:grpSpPr>
        <p:sp>
          <p:nvSpPr>
            <p:cNvPr id="13" name="Rectangle 12"/>
            <p:cNvSpPr/>
            <p:nvPr>
              <p:custDataLst>
                <p:tags r:id="rId9"/>
              </p:custDataLst>
            </p:nvPr>
          </p:nvSpPr>
          <p:spPr bwMode="auto">
            <a:xfrm>
              <a:off x="8808732" y="3610013"/>
              <a:ext cx="1728216" cy="667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2" name="Group 51"/>
            <p:cNvGrpSpPr/>
            <p:nvPr/>
          </p:nvGrpSpPr>
          <p:grpSpPr>
            <a:xfrm>
              <a:off x="8438400" y="2461410"/>
              <a:ext cx="2468880" cy="1097280"/>
              <a:chOff x="8301240" y="2461410"/>
              <a:chExt cx="2468880" cy="1097280"/>
            </a:xfrm>
          </p:grpSpPr>
          <p:sp>
            <p:nvSpPr>
              <p:cNvPr id="14" name="Rectangle 13"/>
              <p:cNvSpPr/>
              <p:nvPr>
                <p:custDataLst>
                  <p:tags r:id="rId10"/>
                </p:custDataLst>
              </p:nvPr>
            </p:nvSpPr>
            <p:spPr bwMode="auto">
              <a:xfrm>
                <a:off x="8301240" y="2461410"/>
                <a:ext cx="2468880" cy="109728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smtClean="0">
                    <a:ln>
                      <a:solidFill>
                        <a:schemeClr val="bg1">
                          <a:alpha val="0"/>
                        </a:schemeClr>
                      </a:solidFill>
                    </a:ln>
                    <a:solidFill>
                      <a:srgbClr val="595959"/>
                    </a:solidFill>
                  </a:rPr>
                  <a:t>Cloud Service</a:t>
                </a:r>
                <a:endParaRPr lang="en-NZ" sz="1600" dirty="0">
                  <a:ln>
                    <a:solidFill>
                      <a:schemeClr val="bg1">
                        <a:alpha val="0"/>
                      </a:schemeClr>
                    </a:solidFill>
                  </a:ln>
                  <a:solidFill>
                    <a:srgbClr val="595959"/>
                  </a:solidFill>
                </a:endParaRPr>
              </a:p>
            </p:txBody>
          </p:sp>
          <p:grpSp>
            <p:nvGrpSpPr>
              <p:cNvPr id="47" name="Group 46"/>
              <p:cNvGrpSpPr/>
              <p:nvPr/>
            </p:nvGrpSpPr>
            <p:grpSpPr>
              <a:xfrm>
                <a:off x="8392680" y="2994810"/>
                <a:ext cx="2286000" cy="365760"/>
                <a:chOff x="610552" y="2949090"/>
                <a:chExt cx="2286000" cy="365760"/>
              </a:xfrm>
            </p:grpSpPr>
            <p:sp>
              <p:nvSpPr>
                <p:cNvPr id="48" name="Rectangle 47"/>
                <p:cNvSpPr/>
                <p:nvPr>
                  <p:custDataLst>
                    <p:tags r:id="rId11"/>
                  </p:custDataLst>
                </p:nvPr>
              </p:nvSpPr>
              <p:spPr bwMode="auto">
                <a:xfrm>
                  <a:off x="61055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9" name="Rectangle 48"/>
                <p:cNvSpPr/>
                <p:nvPr>
                  <p:custDataLst>
                    <p:tags r:id="rId12"/>
                  </p:custDataLst>
                </p:nvPr>
              </p:nvSpPr>
              <p:spPr bwMode="auto">
                <a:xfrm>
                  <a:off x="179927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grpSp>
        <p:nvGrpSpPr>
          <p:cNvPr id="4" name="Group 3"/>
          <p:cNvGrpSpPr/>
          <p:nvPr/>
        </p:nvGrpSpPr>
        <p:grpSpPr>
          <a:xfrm>
            <a:off x="4019704" y="1371600"/>
            <a:ext cx="2837214" cy="3905779"/>
            <a:chOff x="4019704" y="662474"/>
            <a:chExt cx="2837214" cy="3905779"/>
          </a:xfrm>
        </p:grpSpPr>
        <p:sp>
          <p:nvSpPr>
            <p:cNvPr id="62" name="Freeform 6"/>
            <p:cNvSpPr>
              <a:spLocks/>
            </p:cNvSpPr>
            <p:nvPr/>
          </p:nvSpPr>
          <p:spPr bwMode="auto">
            <a:xfrm>
              <a:off x="4453342" y="3006581"/>
              <a:ext cx="2330012" cy="156167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60000"/>
                <a:lumOff val="40000"/>
                <a:alpha val="5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6" name="TextBox 25"/>
            <p:cNvSpPr txBox="1"/>
            <p:nvPr>
              <p:custDataLst>
                <p:tags r:id="rId4"/>
              </p:custDataLst>
            </p:nvPr>
          </p:nvSpPr>
          <p:spPr>
            <a:xfrm>
              <a:off x="4019704" y="662474"/>
              <a:ext cx="199406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latin typeface="Segoe UI Light" pitchFamily="34" charset="0"/>
                </a:rPr>
                <a:t>Stage 2:</a:t>
              </a:r>
              <a:r>
                <a:rPr lang="en-US" sz="1600" b="1" dirty="0"/>
                <a:t> </a:t>
              </a:r>
              <a:br>
                <a:rPr lang="en-US" sz="1600" b="1" dirty="0"/>
              </a:br>
              <a:r>
                <a:rPr lang="en-US" sz="1600" dirty="0"/>
                <a:t>Test in mixed mode </a:t>
              </a:r>
              <a:r>
                <a:rPr lang="en-US" sz="1600" dirty="0" smtClean="0"/>
                <a:t/>
              </a:r>
              <a:br>
                <a:rPr lang="en-US" sz="1600" dirty="0" smtClean="0"/>
              </a:br>
              <a:r>
                <a:rPr lang="en-US" sz="1600" dirty="0" smtClean="0"/>
                <a:t>with </a:t>
              </a:r>
              <a:r>
                <a:rPr lang="en-US" sz="1600" dirty="0"/>
                <a:t>hosted data</a:t>
              </a:r>
            </a:p>
          </p:txBody>
        </p:sp>
        <p:sp>
          <p:nvSpPr>
            <p:cNvPr id="30" name="Rectangle 29"/>
            <p:cNvSpPr/>
            <p:nvPr>
              <p:custDataLst>
                <p:tags r:id="rId5"/>
              </p:custDataLst>
            </p:nvPr>
          </p:nvSpPr>
          <p:spPr bwMode="auto">
            <a:xfrm>
              <a:off x="4760181" y="3706448"/>
              <a:ext cx="1724594" cy="6696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1" name="Group 50"/>
            <p:cNvGrpSpPr/>
            <p:nvPr/>
          </p:nvGrpSpPr>
          <p:grpSpPr>
            <a:xfrm>
              <a:off x="4388038" y="1836259"/>
              <a:ext cx="2468880" cy="1097280"/>
              <a:chOff x="4187905" y="1836259"/>
              <a:chExt cx="2468880" cy="1097280"/>
            </a:xfrm>
          </p:grpSpPr>
          <p:sp>
            <p:nvSpPr>
              <p:cNvPr id="27" name="Rectangle 26"/>
              <p:cNvSpPr/>
              <p:nvPr>
                <p:custDataLst>
                  <p:tags r:id="rId6"/>
                </p:custDataLst>
              </p:nvPr>
            </p:nvSpPr>
            <p:spPr bwMode="auto">
              <a:xfrm>
                <a:off x="4187905" y="1836259"/>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4" name="Group 43"/>
              <p:cNvGrpSpPr/>
              <p:nvPr/>
            </p:nvGrpSpPr>
            <p:grpSpPr>
              <a:xfrm>
                <a:off x="4279345" y="2369659"/>
                <a:ext cx="2286000" cy="365760"/>
                <a:chOff x="610552" y="2323939"/>
                <a:chExt cx="2286000" cy="365760"/>
              </a:xfrm>
            </p:grpSpPr>
            <p:sp>
              <p:nvSpPr>
                <p:cNvPr id="45" name="Rectangle 44"/>
                <p:cNvSpPr/>
                <p:nvPr>
                  <p:custDataLst>
                    <p:tags r:id="rId7"/>
                  </p:custDataLst>
                </p:nvPr>
              </p:nvSpPr>
              <p:spPr bwMode="auto">
                <a:xfrm>
                  <a:off x="61055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6" name="Rectangle 45"/>
                <p:cNvSpPr/>
                <p:nvPr>
                  <p:custDataLst>
                    <p:tags r:id="rId8"/>
                  </p:custDataLst>
                </p:nvPr>
              </p:nvSpPr>
              <p:spPr bwMode="auto">
                <a:xfrm>
                  <a:off x="179927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spTree>
    <p:extLst>
      <p:ext uri="{BB962C8B-B14F-4D97-AF65-F5344CB8AC3E}">
        <p14:creationId xmlns:p14="http://schemas.microsoft.com/office/powerpoint/2010/main" val="1657708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35" presetClass="path" presetSubtype="0" decel="100000" fill="hold" nodeType="withEffect">
                                  <p:stCondLst>
                                    <p:cond delay="0"/>
                                  </p:stCondLst>
                                  <p:childTnLst>
                                    <p:animMotion origin="layout" path="M 4.09588E-6 3.7037E-6 L -0.30381 3.7037E-6 " pathEditMode="relative" rAng="0" ptsTypes="AA">
                                      <p:cBhvr>
                                        <p:cTn id="50" dur="2000" fill="hold"/>
                                        <p:tgtEl>
                                          <p:spTgt spid="60"/>
                                        </p:tgtEl>
                                        <p:attrNameLst>
                                          <p:attrName>ppt_x</p:attrName>
                                          <p:attrName>ppt_y</p:attrName>
                                        </p:attrNameLst>
                                      </p:cBhvr>
                                      <p:rCtr x="-15190" y="0"/>
                                    </p:animMotion>
                                  </p:childTnLst>
                                </p:cTn>
                              </p:par>
                              <p:par>
                                <p:cTn id="51" presetID="35" presetClass="path" presetSubtype="0" decel="100000" fill="hold" grpId="1" nodeType="withEffect">
                                  <p:stCondLst>
                                    <p:cond delay="0"/>
                                  </p:stCondLst>
                                  <p:childTnLst>
                                    <p:animMotion origin="layout" path="M 4.09588E-6 3.7037E-6 L -0.30381 3.7037E-6 " pathEditMode="relative" rAng="0" ptsTypes="AA">
                                      <p:cBhvr>
                                        <p:cTn id="52" dur="2000" fill="hold"/>
                                        <p:tgtEl>
                                          <p:spTgt spid="63"/>
                                        </p:tgtEl>
                                        <p:attrNameLst>
                                          <p:attrName>ppt_x</p:attrName>
                                          <p:attrName>ppt_y</p:attrName>
                                        </p:attrNameLst>
                                      </p:cBhvr>
                                      <p:rCtr x="-15190" y="0"/>
                                    </p:animMotion>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7" grpId="0"/>
      <p:bldP spid="3" grpId="0"/>
      <p:bldP spid="3" grpId="1"/>
      <p:bldP spid="53" grpId="0" animBg="1"/>
      <p:bldP spid="53" grpId="1" animBg="1"/>
      <p:bldP spid="54" grpId="0" animBg="1"/>
      <p:bldP spid="5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16718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92"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08561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228600"/>
            <a:ext cx="11149013" cy="664797"/>
          </a:xfrm>
        </p:spPr>
        <p:txBody>
          <a:bodyPr/>
          <a:lstStyle/>
          <a:p>
            <a:r>
              <a:rPr lang="en-US" sz="4800" dirty="0" smtClean="0"/>
              <a:t>Deploying a Cloud Service from Visual Studio</a:t>
            </a:r>
            <a:endParaRPr lang="en-US" sz="4800" dirty="0"/>
          </a:p>
        </p:txBody>
      </p:sp>
      <p:sp>
        <p:nvSpPr>
          <p:cNvPr id="4" name="Content Placeholder 3"/>
          <p:cNvSpPr>
            <a:spLocks noGrp="1"/>
          </p:cNvSpPr>
          <p:nvPr>
            <p:ph type="body" sz="quarter" idx="10"/>
          </p:nvPr>
        </p:nvSpPr>
        <p:spPr>
          <a:xfrm>
            <a:off x="519112" y="1447799"/>
            <a:ext cx="6209065" cy="3670236"/>
          </a:xfrm>
        </p:spPr>
        <p:txBody>
          <a:bodyPr/>
          <a:lstStyle/>
          <a:p>
            <a:pPr lvl="0"/>
            <a:r>
              <a:rPr lang="en-NZ" sz="3200" dirty="0" smtClean="0">
                <a:solidFill>
                  <a:schemeClr val="accent2">
                    <a:alpha val="99000"/>
                  </a:schemeClr>
                </a:solidFill>
              </a:rPr>
              <a:t>Publish to either Production or Staging</a:t>
            </a:r>
          </a:p>
          <a:p>
            <a:pPr lvl="0"/>
            <a:r>
              <a:rPr lang="en-NZ" sz="3200" dirty="0" smtClean="0">
                <a:solidFill>
                  <a:schemeClr val="accent2">
                    <a:alpha val="99000"/>
                  </a:schemeClr>
                </a:solidFill>
              </a:rPr>
              <a:t>Package only or Deploy to </a:t>
            </a:r>
            <a:br>
              <a:rPr lang="en-NZ" sz="3200" dirty="0" smtClean="0">
                <a:solidFill>
                  <a:schemeClr val="accent2">
                    <a:alpha val="99000"/>
                  </a:schemeClr>
                </a:solidFill>
              </a:rPr>
            </a:br>
            <a:r>
              <a:rPr lang="en-NZ" sz="3200" dirty="0" smtClean="0">
                <a:solidFill>
                  <a:schemeClr val="accent2">
                    <a:alpha val="99000"/>
                  </a:schemeClr>
                </a:solidFill>
              </a:rPr>
              <a:t>Windows Azure</a:t>
            </a:r>
          </a:p>
          <a:p>
            <a:pPr lvl="0"/>
            <a:r>
              <a:rPr lang="en-NZ" sz="3200" dirty="0" smtClean="0">
                <a:solidFill>
                  <a:schemeClr val="accent2">
                    <a:alpha val="99000"/>
                  </a:schemeClr>
                </a:solidFill>
              </a:rPr>
              <a:t>Three things needed</a:t>
            </a:r>
          </a:p>
          <a:p>
            <a:pPr lvl="1"/>
            <a:r>
              <a:rPr lang="en-NZ" dirty="0" smtClean="0"/>
              <a:t>Windows Azure subscription</a:t>
            </a:r>
          </a:p>
          <a:p>
            <a:pPr lvl="1"/>
            <a:r>
              <a:rPr lang="en-NZ" dirty="0" smtClean="0"/>
              <a:t>Windows Azure hosted service</a:t>
            </a:r>
          </a:p>
          <a:p>
            <a:pPr lvl="1"/>
            <a:r>
              <a:rPr lang="en-NZ" dirty="0" smtClean="0"/>
              <a:t>Windows Azure storage account</a:t>
            </a:r>
          </a:p>
          <a:p>
            <a:pPr lvl="1"/>
            <a:endParaRPr lang="en-NZ" dirty="0" smtClean="0"/>
          </a:p>
          <a:p>
            <a:pPr lvl="0"/>
            <a:r>
              <a:rPr lang="en-NZ" sz="3200" dirty="0" smtClean="0">
                <a:solidFill>
                  <a:schemeClr val="accent2">
                    <a:alpha val="99000"/>
                  </a:schemeClr>
                </a:solidFill>
              </a:rPr>
              <a:t>Uses x509 certificate authentication</a:t>
            </a:r>
            <a:endParaRPr lang="en-NZ" sz="3200" dirty="0">
              <a:solidFill>
                <a:schemeClr val="accent2">
                  <a:alpha val="99000"/>
                </a:schemeClr>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8477" y="1595974"/>
            <a:ext cx="3307081" cy="448710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606" y="2113794"/>
            <a:ext cx="4574642" cy="3103502"/>
          </a:xfrm>
          <a:prstGeom prst="rect">
            <a:avLst/>
          </a:prstGeom>
          <a:no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446" y="2113794"/>
            <a:ext cx="4544144" cy="3082812"/>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2555" y="2100001"/>
            <a:ext cx="4564475" cy="3096605"/>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606" y="2886895"/>
            <a:ext cx="4574642" cy="97903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Tree>
    <p:extLst>
      <p:ext uri="{BB962C8B-B14F-4D97-AF65-F5344CB8AC3E}">
        <p14:creationId xmlns:p14="http://schemas.microsoft.com/office/powerpoint/2010/main" val="237056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30188"/>
            <a:ext cx="11149012" cy="747897"/>
          </a:xfrm>
        </p:spPr>
        <p:txBody>
          <a:bodyPr/>
          <a:lstStyle/>
          <a:p>
            <a:r>
              <a:rPr lang="en-US" dirty="0" smtClean="0">
                <a:solidFill>
                  <a:schemeClr val="bg1"/>
                </a:solidFill>
              </a:rPr>
              <a:t>Geo-Location &amp; Affinity Groups</a:t>
            </a:r>
            <a:endParaRPr lang="en-US" dirty="0">
              <a:solidFill>
                <a:schemeClr val="bg1"/>
              </a:solidFill>
            </a:endParaRPr>
          </a:p>
        </p:txBody>
      </p:sp>
      <p:cxnSp>
        <p:nvCxnSpPr>
          <p:cNvPr id="19" name="Straight Connector 18"/>
          <p:cNvCxnSpPr/>
          <p:nvPr/>
        </p:nvCxnSpPr>
        <p:spPr>
          <a:xfrm>
            <a:off x="0" y="2793844"/>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4240089"/>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4351281" y="1233456"/>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smtClean="0">
                <a:solidFill>
                  <a:schemeClr val="bg1">
                    <a:alpha val="99000"/>
                  </a:schemeClr>
                </a:solidFill>
                <a:latin typeface="+mn-lt"/>
                <a:cs typeface="Segoe UI" pitchFamily="34" charset="0"/>
              </a:rPr>
              <a:t>Dependent </a:t>
            </a:r>
            <a:r>
              <a:rPr lang="en-US" sz="2000" b="1" spc="-51" dirty="0">
                <a:solidFill>
                  <a:schemeClr val="bg1">
                    <a:alpha val="99000"/>
                  </a:schemeClr>
                </a:solidFill>
                <a:latin typeface="+mn-lt"/>
                <a:cs typeface="Segoe UI" pitchFamily="34" charset="0"/>
              </a:rPr>
              <a:t>resources</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Ensures geo-location</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in single datacentre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Can specify sub-region also </a:t>
            </a:r>
            <a:r>
              <a:rPr lang="en-US" sz="2000" spc="-51" dirty="0">
                <a:solidFill>
                  <a:schemeClr val="bg1">
                    <a:alpha val="99000"/>
                  </a:schemeClr>
                </a:solidFill>
                <a:latin typeface="+mn-lt"/>
                <a:cs typeface="Segoe UI" pitchFamily="34" charset="0"/>
              </a:rPr>
              <a:t>(Recommended)</a:t>
            </a:r>
          </a:p>
        </p:txBody>
      </p:sp>
      <p:sp>
        <p:nvSpPr>
          <p:cNvPr id="22" name="Content Placeholder 2"/>
          <p:cNvSpPr txBox="1">
            <a:spLocks/>
          </p:cNvSpPr>
          <p:nvPr/>
        </p:nvSpPr>
        <p:spPr>
          <a:xfrm>
            <a:off x="4351281" y="2703027"/>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Explicitly define sub-region </a:t>
            </a:r>
            <a:r>
              <a:rPr lang="en-US" sz="2000" b="1" spc="-51" dirty="0" smtClean="0">
                <a:solidFill>
                  <a:schemeClr val="bg1">
                    <a:alpha val="99000"/>
                  </a:schemeClr>
                </a:solidFill>
                <a:latin typeface="+mn-lt"/>
                <a:cs typeface="Segoe UI" pitchFamily="34" charset="0"/>
              </a:rPr>
              <a:t/>
            </a:r>
            <a:br>
              <a:rPr lang="en-US" sz="2000" b="1" spc="-51" dirty="0" smtClean="0">
                <a:solidFill>
                  <a:schemeClr val="bg1">
                    <a:alpha val="99000"/>
                  </a:schemeClr>
                </a:solidFill>
                <a:latin typeface="+mn-lt"/>
                <a:cs typeface="Segoe UI" pitchFamily="34" charset="0"/>
              </a:rPr>
            </a:br>
            <a:r>
              <a:rPr lang="en-US" sz="2000" b="1" spc="-51" dirty="0" smtClean="0">
                <a:solidFill>
                  <a:schemeClr val="bg1">
                    <a:alpha val="99000"/>
                  </a:schemeClr>
                </a:solidFill>
                <a:latin typeface="+mn-lt"/>
                <a:cs typeface="Segoe UI" pitchFamily="34" charset="0"/>
              </a:rPr>
              <a:t>on </a:t>
            </a:r>
            <a:r>
              <a:rPr lang="en-US" sz="2000" b="1" spc="-51" dirty="0">
                <a:solidFill>
                  <a:schemeClr val="bg1">
                    <a:alpha val="99000"/>
                  </a:schemeClr>
                </a:solidFill>
                <a:latin typeface="+mn-lt"/>
                <a:cs typeface="Segoe UI" pitchFamily="34" charset="0"/>
              </a:rPr>
              <a:t>service by service basis</a:t>
            </a:r>
          </a:p>
        </p:txBody>
      </p:sp>
      <p:sp>
        <p:nvSpPr>
          <p:cNvPr id="23" name="Content Placeholder 2"/>
          <p:cNvSpPr txBox="1">
            <a:spLocks/>
          </p:cNvSpPr>
          <p:nvPr/>
        </p:nvSpPr>
        <p:spPr>
          <a:xfrm>
            <a:off x="4351281" y="4172599"/>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Windows Azure </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chooses sub-region</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(Not Recommended)</a:t>
            </a:r>
          </a:p>
        </p:txBody>
      </p:sp>
      <p:grpSp>
        <p:nvGrpSpPr>
          <p:cNvPr id="25" name="Group 24"/>
          <p:cNvGrpSpPr/>
          <p:nvPr/>
        </p:nvGrpSpPr>
        <p:grpSpPr>
          <a:xfrm>
            <a:off x="1587187" y="5752322"/>
            <a:ext cx="8576893" cy="877078"/>
            <a:chOff x="1587187" y="5752322"/>
            <a:chExt cx="8576893" cy="877078"/>
          </a:xfrm>
        </p:grpSpPr>
        <p:sp>
          <p:nvSpPr>
            <p:cNvPr id="6" name="Rectangle 5"/>
            <p:cNvSpPr/>
            <p:nvPr>
              <p:custDataLst>
                <p:tags r:id="rId1"/>
              </p:custDataLst>
            </p:nvPr>
          </p:nvSpPr>
          <p:spPr bwMode="auto">
            <a:xfrm>
              <a:off x="2024744" y="5752322"/>
              <a:ext cx="8139336" cy="8770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91440" numCol="1" spcCol="0" rtlCol="0" anchor="ctr" anchorCtr="0" compatLnSpc="1">
              <a:prstTxWarp prst="textNoShape">
                <a:avLst/>
              </a:prstTxWarp>
            </a:bodyPr>
            <a:lstStyle/>
            <a:p>
              <a:pPr algn="ctr" defTabSz="913788" fontAlgn="base">
                <a:spcBef>
                  <a:spcPts val="1200"/>
                </a:spcBef>
                <a:spcAft>
                  <a:spcPct val="0"/>
                </a:spcAft>
              </a:pPr>
              <a:r>
                <a:rPr lang="en-NZ" sz="2800" dirty="0">
                  <a:ln>
                    <a:solidFill>
                      <a:schemeClr val="bg1">
                        <a:alpha val="0"/>
                      </a:schemeClr>
                    </a:solidFill>
                  </a:ln>
                  <a:solidFill>
                    <a:srgbClr val="595959"/>
                  </a:solidFill>
                </a:rPr>
                <a:t>Affinity and Geo-Location Settings are Immutable</a:t>
              </a:r>
            </a:p>
          </p:txBody>
        </p:sp>
        <p:sp>
          <p:nvSpPr>
            <p:cNvPr id="24" name="Freeform 7"/>
            <p:cNvSpPr>
              <a:spLocks noEditPoints="1"/>
            </p:cNvSpPr>
            <p:nvPr/>
          </p:nvSpPr>
          <p:spPr bwMode="auto">
            <a:xfrm>
              <a:off x="1587187" y="5951841"/>
              <a:ext cx="515252" cy="42096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616109" y="2951043"/>
            <a:ext cx="3601947" cy="984885"/>
            <a:chOff x="616109" y="2951043"/>
            <a:chExt cx="3601947" cy="984885"/>
          </a:xfrm>
        </p:grpSpPr>
        <p:sp>
          <p:nvSpPr>
            <p:cNvPr id="14" name="TextBox 13"/>
            <p:cNvSpPr txBox="1"/>
            <p:nvPr/>
          </p:nvSpPr>
          <p:spPr>
            <a:xfrm>
              <a:off x="1568449" y="2951043"/>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Specific </a:t>
              </a:r>
              <a:r>
                <a:rPr lang="en-US" sz="3200" spc="-100" dirty="0" smtClean="0">
                  <a:solidFill>
                    <a:schemeClr val="bg1">
                      <a:alpha val="99000"/>
                    </a:schemeClr>
                  </a:solidFill>
                  <a:latin typeface="Segoe UI" pitchFamily="34" charset="0"/>
                  <a:ea typeface="Segoe UI" pitchFamily="34" charset="0"/>
                  <a:cs typeface="Segoe UI" pitchFamily="34" charset="0"/>
                </a:rPr>
                <a:t/>
              </a:r>
              <a:br>
                <a:rPr lang="en-US" sz="3200" spc="-100" dirty="0" smtClean="0">
                  <a:solidFill>
                    <a:schemeClr val="bg1">
                      <a:alpha val="99000"/>
                    </a:schemeClr>
                  </a:solidFill>
                  <a:latin typeface="Segoe UI" pitchFamily="34" charset="0"/>
                  <a:ea typeface="Segoe UI" pitchFamily="34" charset="0"/>
                  <a:cs typeface="Segoe UI" pitchFamily="34" charset="0"/>
                </a:rPr>
              </a:br>
              <a:r>
                <a:rPr lang="en-US" sz="3200" spc="-100" dirty="0" smtClean="0">
                  <a:solidFill>
                    <a:schemeClr val="bg1">
                      <a:alpha val="99000"/>
                    </a:schemeClr>
                  </a:solidFill>
                  <a:latin typeface="Segoe UI" pitchFamily="34" charset="0"/>
                  <a:ea typeface="Segoe UI" pitchFamily="34" charset="0"/>
                  <a:cs typeface="Segoe UI" pitchFamily="34" charset="0"/>
                </a:rPr>
                <a:t>Geo-located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6" name="Group 25"/>
            <p:cNvGrpSpPr/>
            <p:nvPr/>
          </p:nvGrpSpPr>
          <p:grpSpPr bwMode="black">
            <a:xfrm>
              <a:off x="616109" y="3062671"/>
              <a:ext cx="597684" cy="734888"/>
              <a:chOff x="11769473" y="2939274"/>
              <a:chExt cx="838704" cy="1031508"/>
            </a:xfrm>
          </p:grpSpPr>
          <p:sp>
            <p:nvSpPr>
              <p:cNvPr id="27" name="Trapezoid 26"/>
              <p:cNvSpPr/>
              <p:nvPr/>
            </p:nvSpPr>
            <p:spPr bwMode="black">
              <a:xfrm>
                <a:off x="11769473" y="3780720"/>
                <a:ext cx="838704" cy="190062"/>
              </a:xfrm>
              <a:prstGeom prst="trapezoid">
                <a:avLst/>
              </a:prstGeom>
              <a:no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UI Light" pitchFamily="34" charset="0"/>
                </a:endParaRPr>
              </a:p>
            </p:txBody>
          </p:sp>
          <p:sp>
            <p:nvSpPr>
              <p:cNvPr id="28" name="Freeform 6"/>
              <p:cNvSpPr>
                <a:spLocks/>
              </p:cNvSpPr>
              <p:nvPr/>
            </p:nvSpPr>
            <p:spPr bwMode="black">
              <a:xfrm>
                <a:off x="11934735" y="2939274"/>
                <a:ext cx="504048" cy="961272"/>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nvGrpSpPr>
          <p:cNvPr id="31" name="Group 30"/>
          <p:cNvGrpSpPr/>
          <p:nvPr/>
        </p:nvGrpSpPr>
        <p:grpSpPr>
          <a:xfrm>
            <a:off x="519113" y="4637314"/>
            <a:ext cx="3698943" cy="569168"/>
            <a:chOff x="519113" y="4637314"/>
            <a:chExt cx="3698943" cy="569168"/>
          </a:xfrm>
        </p:grpSpPr>
        <p:sp>
          <p:nvSpPr>
            <p:cNvPr id="17" name="TextBox 16"/>
            <p:cNvSpPr txBox="1"/>
            <p:nvPr/>
          </p:nvSpPr>
          <p:spPr>
            <a:xfrm>
              <a:off x="1568449" y="4683934"/>
              <a:ext cx="2649607" cy="492443"/>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Un-Affinitized</a:t>
              </a:r>
            </a:p>
          </p:txBody>
        </p:sp>
        <p:sp>
          <p:nvSpPr>
            <p:cNvPr id="30" name="Freeform 6"/>
            <p:cNvSpPr>
              <a:spLocks/>
            </p:cNvSpPr>
            <p:nvPr/>
          </p:nvSpPr>
          <p:spPr bwMode="auto">
            <a:xfrm>
              <a:off x="519113" y="4637314"/>
              <a:ext cx="849197" cy="56916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grpSp>
      <p:grpSp>
        <p:nvGrpSpPr>
          <p:cNvPr id="33" name="Group 32"/>
          <p:cNvGrpSpPr/>
          <p:nvPr/>
        </p:nvGrpSpPr>
        <p:grpSpPr>
          <a:xfrm>
            <a:off x="601839" y="1548696"/>
            <a:ext cx="3616217" cy="709434"/>
            <a:chOff x="601839" y="1548696"/>
            <a:chExt cx="3616217" cy="709434"/>
          </a:xfrm>
        </p:grpSpPr>
        <p:sp>
          <p:nvSpPr>
            <p:cNvPr id="11" name="TextBox 10"/>
            <p:cNvSpPr txBox="1"/>
            <p:nvPr/>
          </p:nvSpPr>
          <p:spPr>
            <a:xfrm>
              <a:off x="1568449" y="1651385"/>
              <a:ext cx="2649607" cy="492443"/>
            </a:xfrm>
            <a:prstGeom prst="rect">
              <a:avLst/>
            </a:prstGeom>
            <a:noFill/>
          </p:spPr>
          <p:txBody>
            <a:bodyPr wrap="square" lIns="0" tIns="0" rIns="0" bIns="0" rtlCol="0">
              <a:spAutoFit/>
            </a:bodyPr>
            <a:lstStyle/>
            <a:p>
              <a:r>
                <a:rPr lang="en-US" sz="3200" spc="-100" dirty="0" smtClean="0">
                  <a:solidFill>
                    <a:schemeClr val="bg1">
                      <a:alpha val="99000"/>
                    </a:schemeClr>
                  </a:solidFill>
                  <a:latin typeface="Segoe UI" pitchFamily="34" charset="0"/>
                  <a:ea typeface="Segoe UI" pitchFamily="34" charset="0"/>
                  <a:cs typeface="Segoe UI" pitchFamily="34" charset="0"/>
                </a:rPr>
                <a:t>Affinitized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sp>
          <p:nvSpPr>
            <p:cNvPr id="32" name="Freeform 30"/>
            <p:cNvSpPr>
              <a:spLocks noEditPoints="1"/>
            </p:cNvSpPr>
            <p:nvPr/>
          </p:nvSpPr>
          <p:spPr bwMode="black">
            <a:xfrm>
              <a:off x="601839" y="1548696"/>
              <a:ext cx="709618" cy="709434"/>
            </a:xfrm>
            <a:custGeom>
              <a:avLst/>
              <a:gdLst>
                <a:gd name="T0" fmla="*/ 0 w 300"/>
                <a:gd name="T1" fmla="*/ 150 h 300"/>
                <a:gd name="T2" fmla="*/ 300 w 300"/>
                <a:gd name="T3" fmla="*/ 150 h 300"/>
                <a:gd name="T4" fmla="*/ 217 w 300"/>
                <a:gd name="T5" fmla="*/ 258 h 300"/>
                <a:gd name="T6" fmla="*/ 207 w 300"/>
                <a:gd name="T7" fmla="*/ 256 h 300"/>
                <a:gd name="T8" fmla="*/ 154 w 300"/>
                <a:gd name="T9" fmla="*/ 277 h 300"/>
                <a:gd name="T10" fmla="*/ 146 w 300"/>
                <a:gd name="T11" fmla="*/ 255 h 300"/>
                <a:gd name="T12" fmla="*/ 89 w 300"/>
                <a:gd name="T13" fmla="*/ 262 h 300"/>
                <a:gd name="T14" fmla="*/ 87 w 300"/>
                <a:gd name="T15" fmla="*/ 252 h 300"/>
                <a:gd name="T16" fmla="*/ 41 w 300"/>
                <a:gd name="T17" fmla="*/ 217 h 300"/>
                <a:gd name="T18" fmla="*/ 44 w 300"/>
                <a:gd name="T19" fmla="*/ 206 h 300"/>
                <a:gd name="T20" fmla="*/ 22 w 300"/>
                <a:gd name="T21" fmla="*/ 153 h 300"/>
                <a:gd name="T22" fmla="*/ 51 w 300"/>
                <a:gd name="T23" fmla="*/ 146 h 300"/>
                <a:gd name="T24" fmla="*/ 38 w 300"/>
                <a:gd name="T25" fmla="*/ 89 h 300"/>
                <a:gd name="T26" fmla="*/ 48 w 300"/>
                <a:gd name="T27" fmla="*/ 86 h 300"/>
                <a:gd name="T28" fmla="*/ 83 w 300"/>
                <a:gd name="T29" fmla="*/ 41 h 300"/>
                <a:gd name="T30" fmla="*/ 93 w 300"/>
                <a:gd name="T31" fmla="*/ 44 h 300"/>
                <a:gd name="T32" fmla="*/ 146 w 300"/>
                <a:gd name="T33" fmla="*/ 22 h 300"/>
                <a:gd name="T34" fmla="*/ 154 w 300"/>
                <a:gd name="T35" fmla="*/ 45 h 300"/>
                <a:gd name="T36" fmla="*/ 210 w 300"/>
                <a:gd name="T37" fmla="*/ 37 h 300"/>
                <a:gd name="T38" fmla="*/ 213 w 300"/>
                <a:gd name="T39" fmla="*/ 48 h 300"/>
                <a:gd name="T40" fmla="*/ 258 w 300"/>
                <a:gd name="T41" fmla="*/ 83 h 300"/>
                <a:gd name="T42" fmla="*/ 256 w 300"/>
                <a:gd name="T43" fmla="*/ 93 h 300"/>
                <a:gd name="T44" fmla="*/ 277 w 300"/>
                <a:gd name="T45" fmla="*/ 146 h 300"/>
                <a:gd name="T46" fmla="*/ 255 w 300"/>
                <a:gd name="T47" fmla="*/ 153 h 300"/>
                <a:gd name="T48" fmla="*/ 262 w 300"/>
                <a:gd name="T49" fmla="*/ 210 h 300"/>
                <a:gd name="T50" fmla="*/ 252 w 300"/>
                <a:gd name="T51" fmla="*/ 213 h 300"/>
                <a:gd name="T52" fmla="*/ 217 w 300"/>
                <a:gd name="T53" fmla="*/ 258 h 300"/>
                <a:gd name="T54" fmla="*/ 141 w 300"/>
                <a:gd name="T55" fmla="*/ 158 h 300"/>
                <a:gd name="T56" fmla="*/ 158 w 300"/>
                <a:gd name="T57" fmla="*/ 141 h 300"/>
                <a:gd name="T58" fmla="*/ 211 w 300"/>
                <a:gd name="T59" fmla="*/ 88 h 300"/>
                <a:gd name="T60" fmla="*/ 125 w 300"/>
                <a:gd name="T61" fmla="*/ 132 h 300"/>
                <a:gd name="T62" fmla="*/ 168 w 300"/>
                <a:gd name="T63" fmla="*/ 174 h 300"/>
                <a:gd name="T64" fmla="*/ 211 w 300"/>
                <a:gd name="T65" fmla="*/ 88 h 300"/>
                <a:gd name="T66" fmla="*/ 135 w 300"/>
                <a:gd name="T67" fmla="*/ 135 h 300"/>
                <a:gd name="T68" fmla="*/ 165 w 300"/>
                <a:gd name="T69" fmla="*/ 1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17" y="258"/>
                  </a:moveTo>
                  <a:cubicBezTo>
                    <a:pt x="213" y="252"/>
                    <a:pt x="213" y="252"/>
                    <a:pt x="213" y="252"/>
                  </a:cubicBezTo>
                  <a:cubicBezTo>
                    <a:pt x="207" y="256"/>
                    <a:pt x="207" y="256"/>
                    <a:pt x="207" y="256"/>
                  </a:cubicBezTo>
                  <a:cubicBezTo>
                    <a:pt x="210" y="262"/>
                    <a:pt x="210" y="262"/>
                    <a:pt x="210" y="262"/>
                  </a:cubicBezTo>
                  <a:cubicBezTo>
                    <a:pt x="193" y="271"/>
                    <a:pt x="174" y="276"/>
                    <a:pt x="154" y="277"/>
                  </a:cubicBezTo>
                  <a:cubicBezTo>
                    <a:pt x="154" y="255"/>
                    <a:pt x="154" y="255"/>
                    <a:pt x="154" y="255"/>
                  </a:cubicBezTo>
                  <a:cubicBezTo>
                    <a:pt x="146" y="255"/>
                    <a:pt x="146" y="255"/>
                    <a:pt x="146" y="255"/>
                  </a:cubicBezTo>
                  <a:cubicBezTo>
                    <a:pt x="146" y="277"/>
                    <a:pt x="146" y="277"/>
                    <a:pt x="146" y="277"/>
                  </a:cubicBezTo>
                  <a:cubicBezTo>
                    <a:pt x="126" y="276"/>
                    <a:pt x="106" y="271"/>
                    <a:pt x="89" y="262"/>
                  </a:cubicBezTo>
                  <a:cubicBezTo>
                    <a:pt x="93" y="256"/>
                    <a:pt x="93" y="256"/>
                    <a:pt x="93" y="256"/>
                  </a:cubicBezTo>
                  <a:cubicBezTo>
                    <a:pt x="87" y="252"/>
                    <a:pt x="87" y="252"/>
                    <a:pt x="87" y="252"/>
                  </a:cubicBezTo>
                  <a:cubicBezTo>
                    <a:pt x="83" y="258"/>
                    <a:pt x="83" y="258"/>
                    <a:pt x="83" y="258"/>
                  </a:cubicBezTo>
                  <a:cubicBezTo>
                    <a:pt x="66" y="248"/>
                    <a:pt x="52" y="233"/>
                    <a:pt x="41" y="217"/>
                  </a:cubicBezTo>
                  <a:cubicBezTo>
                    <a:pt x="48" y="213"/>
                    <a:pt x="48" y="213"/>
                    <a:pt x="48" y="213"/>
                  </a:cubicBezTo>
                  <a:cubicBezTo>
                    <a:pt x="44" y="206"/>
                    <a:pt x="44" y="206"/>
                    <a:pt x="44" y="206"/>
                  </a:cubicBezTo>
                  <a:cubicBezTo>
                    <a:pt x="38" y="210"/>
                    <a:pt x="38" y="210"/>
                    <a:pt x="38" y="210"/>
                  </a:cubicBezTo>
                  <a:cubicBezTo>
                    <a:pt x="28" y="193"/>
                    <a:pt x="23" y="174"/>
                    <a:pt x="22" y="153"/>
                  </a:cubicBezTo>
                  <a:cubicBezTo>
                    <a:pt x="51" y="153"/>
                    <a:pt x="51" y="153"/>
                    <a:pt x="51" y="153"/>
                  </a:cubicBezTo>
                  <a:cubicBezTo>
                    <a:pt x="51" y="146"/>
                    <a:pt x="51" y="146"/>
                    <a:pt x="51" y="146"/>
                  </a:cubicBezTo>
                  <a:cubicBezTo>
                    <a:pt x="22" y="146"/>
                    <a:pt x="22" y="146"/>
                    <a:pt x="22" y="146"/>
                  </a:cubicBezTo>
                  <a:cubicBezTo>
                    <a:pt x="23" y="125"/>
                    <a:pt x="28" y="106"/>
                    <a:pt x="38" y="89"/>
                  </a:cubicBezTo>
                  <a:cubicBezTo>
                    <a:pt x="44" y="93"/>
                    <a:pt x="44" y="93"/>
                    <a:pt x="44" y="93"/>
                  </a:cubicBezTo>
                  <a:cubicBezTo>
                    <a:pt x="48" y="86"/>
                    <a:pt x="48" y="86"/>
                    <a:pt x="48" y="86"/>
                  </a:cubicBezTo>
                  <a:cubicBezTo>
                    <a:pt x="41" y="83"/>
                    <a:pt x="41" y="83"/>
                    <a:pt x="41" y="83"/>
                  </a:cubicBezTo>
                  <a:cubicBezTo>
                    <a:pt x="52" y="66"/>
                    <a:pt x="66" y="52"/>
                    <a:pt x="83" y="41"/>
                  </a:cubicBezTo>
                  <a:cubicBezTo>
                    <a:pt x="87" y="48"/>
                    <a:pt x="87" y="48"/>
                    <a:pt x="87" y="48"/>
                  </a:cubicBezTo>
                  <a:cubicBezTo>
                    <a:pt x="93" y="44"/>
                    <a:pt x="93" y="44"/>
                    <a:pt x="93" y="44"/>
                  </a:cubicBezTo>
                  <a:cubicBezTo>
                    <a:pt x="89" y="37"/>
                    <a:pt x="89" y="37"/>
                    <a:pt x="89" y="37"/>
                  </a:cubicBezTo>
                  <a:cubicBezTo>
                    <a:pt x="106" y="28"/>
                    <a:pt x="126" y="23"/>
                    <a:pt x="146" y="22"/>
                  </a:cubicBezTo>
                  <a:cubicBezTo>
                    <a:pt x="146" y="45"/>
                    <a:pt x="146" y="45"/>
                    <a:pt x="146" y="45"/>
                  </a:cubicBezTo>
                  <a:cubicBezTo>
                    <a:pt x="154" y="45"/>
                    <a:pt x="154" y="45"/>
                    <a:pt x="154" y="45"/>
                  </a:cubicBezTo>
                  <a:cubicBezTo>
                    <a:pt x="154" y="22"/>
                    <a:pt x="154" y="22"/>
                    <a:pt x="154" y="22"/>
                  </a:cubicBezTo>
                  <a:cubicBezTo>
                    <a:pt x="174" y="23"/>
                    <a:pt x="193" y="28"/>
                    <a:pt x="210" y="37"/>
                  </a:cubicBezTo>
                  <a:cubicBezTo>
                    <a:pt x="207" y="44"/>
                    <a:pt x="207" y="44"/>
                    <a:pt x="207" y="44"/>
                  </a:cubicBezTo>
                  <a:cubicBezTo>
                    <a:pt x="213" y="48"/>
                    <a:pt x="213" y="48"/>
                    <a:pt x="213" y="48"/>
                  </a:cubicBezTo>
                  <a:cubicBezTo>
                    <a:pt x="217" y="41"/>
                    <a:pt x="217" y="41"/>
                    <a:pt x="217" y="41"/>
                  </a:cubicBezTo>
                  <a:cubicBezTo>
                    <a:pt x="234" y="52"/>
                    <a:pt x="248" y="66"/>
                    <a:pt x="258" y="83"/>
                  </a:cubicBezTo>
                  <a:cubicBezTo>
                    <a:pt x="252" y="86"/>
                    <a:pt x="252" y="86"/>
                    <a:pt x="252" y="86"/>
                  </a:cubicBezTo>
                  <a:cubicBezTo>
                    <a:pt x="256" y="93"/>
                    <a:pt x="256" y="93"/>
                    <a:pt x="256" y="93"/>
                  </a:cubicBezTo>
                  <a:cubicBezTo>
                    <a:pt x="262" y="89"/>
                    <a:pt x="262" y="89"/>
                    <a:pt x="262" y="89"/>
                  </a:cubicBezTo>
                  <a:cubicBezTo>
                    <a:pt x="271" y="106"/>
                    <a:pt x="277" y="125"/>
                    <a:pt x="277" y="146"/>
                  </a:cubicBezTo>
                  <a:cubicBezTo>
                    <a:pt x="255" y="146"/>
                    <a:pt x="255" y="146"/>
                    <a:pt x="255" y="146"/>
                  </a:cubicBezTo>
                  <a:cubicBezTo>
                    <a:pt x="255" y="153"/>
                    <a:pt x="255" y="153"/>
                    <a:pt x="255" y="153"/>
                  </a:cubicBezTo>
                  <a:cubicBezTo>
                    <a:pt x="277" y="153"/>
                    <a:pt x="277" y="153"/>
                    <a:pt x="277" y="153"/>
                  </a:cubicBezTo>
                  <a:cubicBezTo>
                    <a:pt x="276" y="174"/>
                    <a:pt x="271" y="193"/>
                    <a:pt x="262" y="210"/>
                  </a:cubicBezTo>
                  <a:cubicBezTo>
                    <a:pt x="256" y="206"/>
                    <a:pt x="256" y="206"/>
                    <a:pt x="256" y="206"/>
                  </a:cubicBezTo>
                  <a:cubicBezTo>
                    <a:pt x="252" y="213"/>
                    <a:pt x="252" y="213"/>
                    <a:pt x="252" y="213"/>
                  </a:cubicBezTo>
                  <a:cubicBezTo>
                    <a:pt x="258" y="217"/>
                    <a:pt x="258" y="217"/>
                    <a:pt x="258" y="217"/>
                  </a:cubicBezTo>
                  <a:cubicBezTo>
                    <a:pt x="248" y="233"/>
                    <a:pt x="234" y="248"/>
                    <a:pt x="217" y="258"/>
                  </a:cubicBezTo>
                  <a:close/>
                  <a:moveTo>
                    <a:pt x="158" y="158"/>
                  </a:moveTo>
                  <a:cubicBezTo>
                    <a:pt x="154" y="163"/>
                    <a:pt x="146" y="163"/>
                    <a:pt x="141" y="158"/>
                  </a:cubicBezTo>
                  <a:cubicBezTo>
                    <a:pt x="137" y="154"/>
                    <a:pt x="137" y="146"/>
                    <a:pt x="141" y="141"/>
                  </a:cubicBezTo>
                  <a:cubicBezTo>
                    <a:pt x="146" y="137"/>
                    <a:pt x="154" y="137"/>
                    <a:pt x="158" y="141"/>
                  </a:cubicBezTo>
                  <a:cubicBezTo>
                    <a:pt x="163" y="146"/>
                    <a:pt x="163" y="154"/>
                    <a:pt x="158" y="158"/>
                  </a:cubicBezTo>
                  <a:close/>
                  <a:moveTo>
                    <a:pt x="211" y="88"/>
                  </a:moveTo>
                  <a:cubicBezTo>
                    <a:pt x="134" y="123"/>
                    <a:pt x="134" y="123"/>
                    <a:pt x="134" y="123"/>
                  </a:cubicBezTo>
                  <a:cubicBezTo>
                    <a:pt x="125" y="132"/>
                    <a:pt x="125" y="132"/>
                    <a:pt x="125" y="132"/>
                  </a:cubicBezTo>
                  <a:cubicBezTo>
                    <a:pt x="88" y="211"/>
                    <a:pt x="88" y="211"/>
                    <a:pt x="88" y="211"/>
                  </a:cubicBezTo>
                  <a:cubicBezTo>
                    <a:pt x="168" y="174"/>
                    <a:pt x="168" y="174"/>
                    <a:pt x="168" y="174"/>
                  </a:cubicBezTo>
                  <a:cubicBezTo>
                    <a:pt x="176" y="166"/>
                    <a:pt x="176" y="166"/>
                    <a:pt x="176" y="166"/>
                  </a:cubicBezTo>
                  <a:lnTo>
                    <a:pt x="211" y="88"/>
                  </a:lnTo>
                  <a:close/>
                  <a:moveTo>
                    <a:pt x="135" y="165"/>
                  </a:moveTo>
                  <a:cubicBezTo>
                    <a:pt x="127" y="156"/>
                    <a:pt x="127" y="143"/>
                    <a:pt x="135" y="135"/>
                  </a:cubicBezTo>
                  <a:cubicBezTo>
                    <a:pt x="143" y="127"/>
                    <a:pt x="156" y="127"/>
                    <a:pt x="165" y="135"/>
                  </a:cubicBezTo>
                  <a:cubicBezTo>
                    <a:pt x="173" y="143"/>
                    <a:pt x="173" y="156"/>
                    <a:pt x="165" y="165"/>
                  </a:cubicBezTo>
                  <a:cubicBezTo>
                    <a:pt x="156" y="173"/>
                    <a:pt x="143" y="173"/>
                    <a:pt x="135" y="16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32931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Guest OS Versioning</a:t>
            </a:r>
            <a:endParaRPr lang="en-NZ" dirty="0"/>
          </a:p>
        </p:txBody>
      </p:sp>
      <p:sp>
        <p:nvSpPr>
          <p:cNvPr id="3" name="Text Placeholder 2"/>
          <p:cNvSpPr>
            <a:spLocks noGrp="1"/>
          </p:cNvSpPr>
          <p:nvPr>
            <p:ph type="body" sz="quarter" idx="10"/>
          </p:nvPr>
        </p:nvSpPr>
        <p:spPr>
          <a:xfrm>
            <a:off x="519112" y="1447799"/>
            <a:ext cx="6973370" cy="4270400"/>
          </a:xfrm>
        </p:spPr>
        <p:txBody>
          <a:bodyPr/>
          <a:lstStyle/>
          <a:p>
            <a:r>
              <a:rPr lang="en-NZ" dirty="0" smtClean="0">
                <a:solidFill>
                  <a:schemeClr val="accent4">
                    <a:alpha val="99000"/>
                  </a:schemeClr>
                </a:solidFill>
              </a:rPr>
              <a:t>Windows Azure Runs </a:t>
            </a:r>
            <a:br>
              <a:rPr lang="en-NZ" dirty="0" smtClean="0">
                <a:solidFill>
                  <a:schemeClr val="accent4">
                    <a:alpha val="99000"/>
                  </a:schemeClr>
                </a:solidFill>
              </a:rPr>
            </a:br>
            <a:r>
              <a:rPr lang="en-NZ" dirty="0" smtClean="0">
                <a:solidFill>
                  <a:schemeClr val="accent4">
                    <a:alpha val="99000"/>
                  </a:schemeClr>
                </a:solidFill>
              </a:rPr>
              <a:t>on Base OS</a:t>
            </a:r>
          </a:p>
          <a:p>
            <a:pPr lvl="1"/>
            <a:r>
              <a:rPr lang="en-NZ" dirty="0" smtClean="0"/>
              <a:t>Base OS revised regularly</a:t>
            </a:r>
          </a:p>
          <a:p>
            <a:pPr lvl="1"/>
            <a:r>
              <a:rPr lang="en-NZ" dirty="0" smtClean="0"/>
              <a:t>Best practice is to specify OS version</a:t>
            </a:r>
          </a:p>
          <a:p>
            <a:pPr lvl="1"/>
            <a:r>
              <a:rPr lang="en-NZ" dirty="0" smtClean="0"/>
              <a:t>Get latest version by default – using version ‘*’ gets auto-updates</a:t>
            </a:r>
          </a:p>
          <a:p>
            <a:pPr lvl="1"/>
            <a:r>
              <a:rPr lang="en-NZ" dirty="0" smtClean="0"/>
              <a:t>Use osVersion attribute</a:t>
            </a:r>
          </a:p>
          <a:p>
            <a:pPr lvl="1"/>
            <a:r>
              <a:rPr lang="en-NZ" dirty="0" smtClean="0"/>
              <a:t>To determine version in the cloud view config data in cloud</a:t>
            </a:r>
          </a:p>
          <a:p>
            <a:pPr marL="0" lvl="2" indent="0">
              <a:buNone/>
            </a:pPr>
            <a:r>
              <a:rPr lang="en-NZ" sz="1400" dirty="0" smtClean="0">
                <a:latin typeface="Consolas" pitchFamily="49" charset="0"/>
                <a:cs typeface="Consolas" pitchFamily="49" charset="0"/>
              </a:rPr>
              <a:t>&lt;ServiceConfiguration serviceName="</a:t>
            </a:r>
            <a:r>
              <a:rPr lang="en-NZ" sz="1400" dirty="0">
                <a:latin typeface="Consolas" pitchFamily="49" charset="0"/>
                <a:cs typeface="Consolas" pitchFamily="49" charset="0"/>
              </a:rPr>
              <a:t>CloudService1" </a:t>
            </a:r>
            <a:r>
              <a:rPr lang="en-NZ" sz="1400" dirty="0" smtClean="0">
                <a:latin typeface="Consolas" pitchFamily="49" charset="0"/>
                <a:cs typeface="Consolas" pitchFamily="49" charset="0"/>
              </a:rPr>
              <a:t>osVersion="WA-</a:t>
            </a:r>
            <a:br>
              <a:rPr lang="en-NZ" sz="1400" dirty="0" smtClean="0">
                <a:latin typeface="Consolas" pitchFamily="49" charset="0"/>
                <a:cs typeface="Consolas" pitchFamily="49" charset="0"/>
              </a:rPr>
            </a:br>
            <a:r>
              <a:rPr lang="en-NZ" sz="1400" dirty="0" smtClean="0">
                <a:latin typeface="Consolas" pitchFamily="49" charset="0"/>
                <a:cs typeface="Consolas" pitchFamily="49" charset="0"/>
              </a:rPr>
              <a:t>	</a:t>
            </a:r>
            <a:r>
              <a:rPr lang="en-NZ" sz="1400" dirty="0" smtClean="0">
                <a:latin typeface="Consolas" pitchFamily="49" charset="0"/>
                <a:cs typeface="Consolas" pitchFamily="49" charset="0"/>
              </a:rPr>
              <a:t>GUEST-OS-3.2_201302-01</a:t>
            </a:r>
            <a:r>
              <a:rPr lang="en-NZ" sz="1400" dirty="0">
                <a:latin typeface="Consolas" pitchFamily="49" charset="0"/>
                <a:cs typeface="Consolas" pitchFamily="49" charset="0"/>
              </a:rPr>
              <a:t>“&gt;</a:t>
            </a:r>
          </a:p>
          <a:p>
            <a:pPr marL="0" lvl="2" indent="0">
              <a:buNone/>
            </a:pPr>
            <a:endParaRPr lang="en-NZ" sz="2000" dirty="0" smtClean="0"/>
          </a:p>
          <a:p>
            <a:r>
              <a:rPr lang="en-NZ" dirty="0">
                <a:solidFill>
                  <a:schemeClr val="accent4">
                    <a:alpha val="99000"/>
                  </a:schemeClr>
                </a:solidFill>
              </a:rPr>
              <a:t>Releases posted here: </a:t>
            </a:r>
            <a:r>
              <a:rPr lang="en-NZ" sz="2000" dirty="0" smtClean="0">
                <a:latin typeface="+mj-lt"/>
                <a:hlinkClick r:id="rId3"/>
              </a:rPr>
              <a:t>http://msdn.microsoft.com/ee924680</a:t>
            </a:r>
            <a:r>
              <a:rPr lang="en-NZ" sz="2000" dirty="0" smtClean="0">
                <a:latin typeface="+mj-lt"/>
              </a:rPr>
              <a:t>   </a:t>
            </a:r>
          </a:p>
        </p:txBody>
      </p:sp>
      <p:graphicFrame>
        <p:nvGraphicFramePr>
          <p:cNvPr id="8" name="Table 7"/>
          <p:cNvGraphicFramePr>
            <a:graphicFrameLocks noGrp="1"/>
          </p:cNvGraphicFramePr>
          <p:nvPr>
            <p:extLst>
              <p:ext uri="{D42A27DB-BD31-4B8C-83A1-F6EECF244321}">
                <p14:modId xmlns:p14="http://schemas.microsoft.com/office/powerpoint/2010/main" val="1699722551"/>
              </p:ext>
            </p:extLst>
          </p:nvPr>
        </p:nvGraphicFramePr>
        <p:xfrm>
          <a:off x="7567127" y="1444625"/>
          <a:ext cx="4100998" cy="3520115"/>
        </p:xfrm>
        <a:graphic>
          <a:graphicData uri="http://schemas.openxmlformats.org/drawingml/2006/table">
            <a:tbl>
              <a:tblPr firstRow="1" bandRow="1">
                <a:tableStyleId>{7DF18680-E054-41AD-8BC1-D1AEF772440D}</a:tableStyleId>
              </a:tblPr>
              <a:tblGrid>
                <a:gridCol w="1740159"/>
                <a:gridCol w="2360839"/>
              </a:tblGrid>
              <a:tr h="580118">
                <a:tc>
                  <a:txBody>
                    <a:bodyPr/>
                    <a:lstStyle/>
                    <a:p>
                      <a:r>
                        <a:rPr lang="en-NZ" sz="1600" b="1" cap="all" baseline="0" dirty="0" smtClean="0">
                          <a:solidFill>
                            <a:schemeClr val="lt1">
                              <a:alpha val="99000"/>
                            </a:schemeClr>
                          </a:solidFill>
                        </a:rPr>
                        <a:t>Release</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US" altLang="zh-CN" sz="1600" b="1" cap="all" baseline="0" dirty="0" smtClean="0">
                          <a:solidFill>
                            <a:schemeClr val="lt1">
                              <a:alpha val="99000"/>
                            </a:schemeClr>
                          </a:solidFill>
                        </a:rPr>
                        <a:t>Guest OS</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64092">
                <a:tc>
                  <a:txBody>
                    <a:bodyPr/>
                    <a:lstStyle/>
                    <a:p>
                      <a:pPr marL="0" algn="l" defTabSz="914325" rtl="0" eaLnBrk="1" latinLnBrk="0" hangingPunct="1"/>
                      <a:r>
                        <a:rPr lang="en-US" sz="1400" dirty="0" smtClean="0"/>
                        <a:t>WA-GUEST-OS-3.2_201302-01</a:t>
                      </a:r>
                      <a:endParaRPr lang="en-NZ" sz="1400" kern="1200" dirty="0">
                        <a:solidFill>
                          <a:schemeClr val="tx2">
                            <a:lumMod val="75000"/>
                            <a:alpha val="99000"/>
                          </a:schemeClr>
                        </a:solidFill>
                        <a:latin typeface="+mn-lt"/>
                        <a:ea typeface="+mn-ea"/>
                        <a:cs typeface="+mn-cs"/>
                      </a:endParaRPr>
                    </a:p>
                  </a:txBody>
                  <a:tcPr marL="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Windows Server 2012</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4.0/4.5</a:t>
                      </a:r>
                    </a:p>
                    <a:p>
                      <a:pPr marL="0" algn="l" defTabSz="914325" rtl="0" eaLnBrk="1" latinLnBrk="0" hangingPunct="1"/>
                      <a:r>
                        <a:rPr lang="en-NZ" sz="1400" kern="1200" dirty="0" smtClean="0">
                          <a:solidFill>
                            <a:schemeClr val="tx2">
                              <a:lumMod val="75000"/>
                              <a:alpha val="99000"/>
                            </a:schemeClr>
                          </a:solidFill>
                          <a:latin typeface="+mn-lt"/>
                          <a:ea typeface="+mn-ea"/>
                          <a:cs typeface="+mn-cs"/>
                        </a:rPr>
                        <a:t>SDK 1.8 and newer</a:t>
                      </a:r>
                      <a:endParaRPr lang="en-NZ" sz="1400" kern="1200" dirty="0">
                        <a:solidFill>
                          <a:schemeClr val="tx2">
                            <a:lumMod val="75000"/>
                            <a:alpha val="99000"/>
                          </a:schemeClr>
                        </a:solidFill>
                        <a:latin typeface="+mn-lt"/>
                        <a:ea typeface="+mn-ea"/>
                        <a:cs typeface="+mn-cs"/>
                      </a:endParaRPr>
                    </a:p>
                  </a:txBody>
                  <a:tcPr marL="182880" anchor="ctr">
                    <a:lnT w="12700" cap="flat" cmpd="sng" algn="ctr">
                      <a:noFill/>
                      <a:prstDash val="solid"/>
                      <a:round/>
                      <a:headEnd type="none" w="med" len="med"/>
                      <a:tailEnd type="none" w="med" len="med"/>
                    </a:lnT>
                    <a:solidFill>
                      <a:schemeClr val="bg1">
                        <a:lumMod val="95000"/>
                      </a:schemeClr>
                    </a:solidFill>
                  </a:tcPr>
                </a:tc>
              </a:tr>
              <a:tr h="790490">
                <a:tc>
                  <a:txBody>
                    <a:bodyPr/>
                    <a:lstStyle/>
                    <a:p>
                      <a:pPr marL="0" algn="l" defTabSz="914325" rtl="0" eaLnBrk="1" latinLnBrk="0" hangingPunct="1"/>
                      <a:r>
                        <a:rPr lang="en-US" sz="1400" dirty="0" smtClean="0"/>
                        <a:t>WA-GUEST-OS-2.14_201302-01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Windows Server 2008 R2</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3.5/4.0</a:t>
                      </a:r>
                    </a:p>
                    <a:p>
                      <a:pPr marL="0" algn="l" defTabSz="914325" rtl="0" eaLnBrk="1" latinLnBrk="0" hangingPunct="1"/>
                      <a:r>
                        <a:rPr lang="en-NZ" sz="1400" kern="1200" dirty="0" smtClean="0">
                          <a:solidFill>
                            <a:schemeClr val="tx2">
                              <a:lumMod val="75000"/>
                              <a:alpha val="99000"/>
                            </a:schemeClr>
                          </a:solidFill>
                          <a:latin typeface="+mn-lt"/>
                          <a:ea typeface="+mn-ea"/>
                          <a:cs typeface="+mn-cs"/>
                        </a:rPr>
                        <a:t>SDK 1.3 and newer</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1285415">
                <a:tc>
                  <a:txBody>
                    <a:bodyPr/>
                    <a:lstStyle/>
                    <a:p>
                      <a:pPr marL="0" algn="l" defTabSz="914325" rtl="0" eaLnBrk="1" latinLnBrk="0" hangingPunct="1"/>
                      <a:r>
                        <a:rPr lang="en-US" sz="1400" dirty="0" smtClean="0"/>
                        <a:t>WA-GUEST-OS-1.22_201302-01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Windows Server 2008 SP2</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3.5</a:t>
                      </a:r>
                    </a:p>
                    <a:p>
                      <a:pPr marL="0" algn="l" defTabSz="914325" rtl="0" eaLnBrk="1" latinLnBrk="0" hangingPunct="1"/>
                      <a:r>
                        <a:rPr lang="en-NZ" sz="1400" kern="1200" dirty="0" smtClean="0">
                          <a:solidFill>
                            <a:schemeClr val="tx2">
                              <a:lumMod val="75000"/>
                              <a:alpha val="99000"/>
                            </a:schemeClr>
                          </a:solidFill>
                          <a:latin typeface="+mn-lt"/>
                          <a:ea typeface="+mn-ea"/>
                          <a:cs typeface="+mn-cs"/>
                        </a:rPr>
                        <a:t>SDK 1.8 and newer</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bl>
          </a:graphicData>
        </a:graphic>
      </p:graphicFrame>
    </p:spTree>
    <p:extLst>
      <p:ext uri="{BB962C8B-B14F-4D97-AF65-F5344CB8AC3E}">
        <p14:creationId xmlns:p14="http://schemas.microsoft.com/office/powerpoint/2010/main" val="7687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xOIT5wfLU69X5e6Kq20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MiRXtjLi0.fAcGBFio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IO89Tx63kynbIaLShgIy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02MsNW5I0WrVo80tKmV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l7mzDavxUSpfy285QR0.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pEg52asREieLJT9T5jFf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Vp538T9RkeOXHfJRK6u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EB7MVGsp0SLtqIcVGSGU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EHOKIUT1UKXVX9CwyR1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GjDcy4sn0OyaJtc0nez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_.Q90tJYkalcvUX0Yxe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htTr60cL0O1ZZhYXD7_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mX0EFdR1kWkml02ls8W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AZzQQh6D0mvN89TyyH2K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QBMeel2SEWZ1chENTiBy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1518</TotalTime>
  <Words>4698</Words>
  <Application>Microsoft Office PowerPoint</Application>
  <PresentationFormat>Custom</PresentationFormat>
  <Paragraphs>872</Paragraphs>
  <Slides>42</Slides>
  <Notes>34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0" baseType="lpstr">
      <vt:lpstr>Wingdings</vt:lpstr>
      <vt:lpstr>Arial</vt:lpstr>
      <vt:lpstr>Segoe UI Light</vt:lpstr>
      <vt:lpstr>Segoe UI</vt:lpstr>
      <vt:lpstr>Consolas</vt:lpstr>
      <vt:lpstr>1_MS1444_Windows Azure Template 16x9_r08b</vt:lpstr>
      <vt:lpstr>1_White with Consolas font for code slides</vt:lpstr>
      <vt:lpstr>think-cell Slide</vt:lpstr>
      <vt:lpstr>Windows Azure  Cloud Service Lifecycle</vt:lpstr>
      <vt:lpstr>Agenda</vt:lpstr>
      <vt:lpstr>PowerPoint Presentation</vt:lpstr>
      <vt:lpstr>Two Independent Environments</vt:lpstr>
      <vt:lpstr>Stages of Service Deployment</vt:lpstr>
      <vt:lpstr>Packaging &amp; Deployment</vt:lpstr>
      <vt:lpstr>Deploying a Cloud Service from Visual Studio</vt:lpstr>
      <vt:lpstr>Geo-Location &amp; Affinity Groups</vt:lpstr>
      <vt:lpstr>Guest OS Versioning</vt:lpstr>
      <vt:lpstr>Windows Azure Service Management API </vt:lpstr>
      <vt:lpstr>Tools</vt:lpstr>
      <vt:lpstr>Windows Azure Tools for Visual Studio</vt:lpstr>
      <vt:lpstr>Windows Azure Compute Explorer</vt:lpstr>
      <vt:lpstr>Windows Azure Storage Explorer</vt:lpstr>
      <vt:lpstr>Windows Azure Service Bus Explorer</vt:lpstr>
      <vt:lpstr>CSPack.exe</vt:lpstr>
      <vt:lpstr>CSRun.exe</vt:lpstr>
      <vt:lpstr>X.509 Certificates</vt:lpstr>
      <vt:lpstr>Preparing to use Management API</vt:lpstr>
      <vt:lpstr>Preparing to use Management API</vt:lpstr>
      <vt:lpstr>Managing Certificates</vt:lpstr>
      <vt:lpstr>Subscription Id and Service Name</vt:lpstr>
      <vt:lpstr>CSManage.exe http://tinyurl.com/azuresamples </vt:lpstr>
      <vt:lpstr>PowerShell Cmdlets</vt:lpstr>
      <vt:lpstr>Automating Your Deployment</vt:lpstr>
      <vt:lpstr>Automating Your Deployment</vt:lpstr>
      <vt:lpstr>PowerPoint Presentation</vt:lpstr>
      <vt:lpstr>Fault &amp; Upgrade Domains</vt:lpstr>
      <vt:lpstr>Example Service Model for Upgrade</vt:lpstr>
      <vt:lpstr>Fault and Upgrade Domains</vt:lpstr>
      <vt:lpstr>VIP Swap</vt:lpstr>
      <vt:lpstr>VIP Swap Upgrade</vt:lpstr>
      <vt:lpstr>In-Place Upgrade</vt:lpstr>
      <vt:lpstr>In-Place Upgrade</vt:lpstr>
      <vt:lpstr>PowerPoint Presentation</vt:lpstr>
      <vt:lpstr>Debugging a Service in Development</vt:lpstr>
      <vt:lpstr>IntelliTrace</vt:lpstr>
      <vt:lpstr>IntelliTrace</vt:lpstr>
      <vt:lpstr>Profiling</vt:lpstr>
      <vt:lpstr>Intellitrace</vt:lpstr>
      <vt:lpstr>Summary</vt:lpstr>
      <vt:lpstr>PowerPoint Presentation</vt:lpstr>
    </vt:vector>
  </TitlesOfParts>
  <Manager>&lt;Content Manager Name Here&gt;</Manager>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Application Lifecycle</dc:title>
  <dc:subject>&lt;Event Name Here&gt;</dc:subject>
  <dc:creator>Greg Flowers</dc:creator>
  <dc:description>Template: Greg Flowers, Artitudes Design
Formatting:
Event Date:
Event Location:
Audience Type:</dc:description>
  <cp:lastModifiedBy>Haishi Bai</cp:lastModifiedBy>
  <cp:revision>199</cp:revision>
  <dcterms:created xsi:type="dcterms:W3CDTF">2011-12-07T03:47:39Z</dcterms:created>
  <dcterms:modified xsi:type="dcterms:W3CDTF">2013-03-01T23:11:46Z</dcterms:modified>
</cp:coreProperties>
</file>