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3.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4.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5.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16.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1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2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2.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23.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24.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25.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26.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7.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28.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29.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3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31.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5.xml" ContentType="application/vnd.openxmlformats-officedocument.presentationml.notesSlide+xml"/>
  <Override PartName="/ppt/tags/tag180.xml" ContentType="application/vnd.openxmlformats-officedocument.presentationml.tags+xml"/>
  <Override PartName="/ppt/notesSlides/notesSlide36.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notesSlides/notesSlide37.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8.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39.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18" r:id="rId2"/>
  </p:sldMasterIdLst>
  <p:notesMasterIdLst>
    <p:notesMasterId r:id="rId43"/>
  </p:notesMasterIdLst>
  <p:handoutMasterIdLst>
    <p:handoutMasterId r:id="rId44"/>
  </p:handoutMasterIdLst>
  <p:sldIdLst>
    <p:sldId id="350" r:id="rId3"/>
    <p:sldId id="351" r:id="rId4"/>
    <p:sldId id="353" r:id="rId5"/>
    <p:sldId id="354" r:id="rId6"/>
    <p:sldId id="355" r:id="rId7"/>
    <p:sldId id="356" r:id="rId8"/>
    <p:sldId id="357" r:id="rId9"/>
    <p:sldId id="358" r:id="rId10"/>
    <p:sldId id="359" r:id="rId11"/>
    <p:sldId id="360" r:id="rId12"/>
    <p:sldId id="388" r:id="rId13"/>
    <p:sldId id="389" r:id="rId14"/>
    <p:sldId id="363" r:id="rId15"/>
    <p:sldId id="386" r:id="rId16"/>
    <p:sldId id="365" r:id="rId17"/>
    <p:sldId id="366" r:id="rId18"/>
    <p:sldId id="367" r:id="rId19"/>
    <p:sldId id="369" r:id="rId20"/>
    <p:sldId id="390" r:id="rId21"/>
    <p:sldId id="368" r:id="rId22"/>
    <p:sldId id="391" r:id="rId23"/>
    <p:sldId id="387" r:id="rId24"/>
    <p:sldId id="392" r:id="rId25"/>
    <p:sldId id="370" r:id="rId26"/>
    <p:sldId id="371" r:id="rId27"/>
    <p:sldId id="372" r:id="rId28"/>
    <p:sldId id="393" r:id="rId29"/>
    <p:sldId id="373" r:id="rId30"/>
    <p:sldId id="375" r:id="rId31"/>
    <p:sldId id="376" r:id="rId32"/>
    <p:sldId id="377" r:id="rId33"/>
    <p:sldId id="378" r:id="rId34"/>
    <p:sldId id="394" r:id="rId35"/>
    <p:sldId id="395" r:id="rId36"/>
    <p:sldId id="379" r:id="rId37"/>
    <p:sldId id="380" r:id="rId38"/>
    <p:sldId id="381" r:id="rId39"/>
    <p:sldId id="382" r:id="rId40"/>
    <p:sldId id="383" r:id="rId41"/>
    <p:sldId id="384" r:id="rId42"/>
  </p:sldIdLst>
  <p:sldSz cx="12188825" cy="6858000"/>
  <p:notesSz cx="6858000" cy="9144000"/>
  <p:custDataLst>
    <p:tags r:id="rId45"/>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015314-3606-470B-AE56-C81F618F2A20}">
          <p14:sldIdLst>
            <p14:sldId id="350"/>
            <p14:sldId id="351"/>
            <p14:sldId id="353"/>
            <p14:sldId id="354"/>
            <p14:sldId id="355"/>
            <p14:sldId id="356"/>
            <p14:sldId id="357"/>
            <p14:sldId id="358"/>
            <p14:sldId id="359"/>
            <p14:sldId id="360"/>
            <p14:sldId id="388"/>
            <p14:sldId id="389"/>
            <p14:sldId id="363"/>
            <p14:sldId id="386"/>
            <p14:sldId id="365"/>
            <p14:sldId id="366"/>
            <p14:sldId id="367"/>
            <p14:sldId id="369"/>
            <p14:sldId id="390"/>
            <p14:sldId id="368"/>
            <p14:sldId id="391"/>
            <p14:sldId id="387"/>
            <p14:sldId id="392"/>
            <p14:sldId id="370"/>
            <p14:sldId id="371"/>
            <p14:sldId id="372"/>
            <p14:sldId id="393"/>
            <p14:sldId id="373"/>
            <p14:sldId id="375"/>
            <p14:sldId id="376"/>
            <p14:sldId id="377"/>
            <p14:sldId id="378"/>
            <p14:sldId id="394"/>
            <p14:sldId id="395"/>
            <p14:sldId id="379"/>
            <p14:sldId id="380"/>
          </p14:sldIdLst>
        </p14:section>
        <p14:section name="Appendix" id="{9A19FCED-83E1-4A95-84AD-47AF5299487C}">
          <p14:sldIdLst>
            <p14:sldId id="381"/>
            <p14:sldId id="382"/>
            <p14:sldId id="383"/>
            <p14:sldId id="384"/>
          </p14:sldIdLst>
        </p14:section>
      </p14:sectionLst>
    </p:ext>
    <p:ext uri="{EFAFB233-063F-42B5-8137-9DF3F51BA10A}">
      <p15:sldGuideLst xmlns:p15="http://schemas.microsoft.com/office/powerpoint/2012/main">
        <p15:guide id="1" orient="horz" pos="144">
          <p15:clr>
            <a:srgbClr val="A4A3A4"/>
          </p15:clr>
        </p15:guide>
        <p15:guide id="2" orient="horz" pos="1241">
          <p15:clr>
            <a:srgbClr val="A4A3A4"/>
          </p15:clr>
        </p15:guide>
        <p15:guide id="3" orient="horz" pos="4180">
          <p15:clr>
            <a:srgbClr val="A4A3A4"/>
          </p15:clr>
        </p15:guide>
        <p15:guide id="4" orient="horz" pos="922">
          <p15:clr>
            <a:srgbClr val="A4A3A4"/>
          </p15:clr>
        </p15:guide>
        <p15:guide id="5" orient="horz" pos="3948">
          <p15:clr>
            <a:srgbClr val="A4A3A4"/>
          </p15:clr>
        </p15:guide>
        <p15:guide id="6" orient="horz" pos="1068">
          <p15:clr>
            <a:srgbClr val="A4A3A4"/>
          </p15:clr>
        </p15:guide>
        <p15:guide id="7" orient="horz" pos="2161">
          <p15:clr>
            <a:srgbClr val="A4A3A4"/>
          </p15:clr>
        </p15:guide>
        <p15:guide id="8" pos="327">
          <p15:clr>
            <a:srgbClr val="A4A3A4"/>
          </p15:clr>
        </p15:guide>
        <p15:guide id="9" pos="7350">
          <p15:clr>
            <a:srgbClr val="A4A3A4"/>
          </p15:clr>
        </p15:guide>
        <p15:guide id="10"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enwen" initials="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FFE497"/>
    <a:srgbClr val="FFE18B"/>
    <a:srgbClr val="FFDA71"/>
    <a:srgbClr val="FFD253"/>
    <a:srgbClr val="FFBE00"/>
    <a:srgbClr val="FCFCFC"/>
    <a:srgbClr val="FBFBFB"/>
    <a:srgbClr val="8CC60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49" autoAdjust="0"/>
    <p:restoredTop sz="67779" autoAdjust="0"/>
  </p:normalViewPr>
  <p:slideViewPr>
    <p:cSldViewPr snapToGrid="0">
      <p:cViewPr varScale="1">
        <p:scale>
          <a:sx n="62" d="100"/>
          <a:sy n="62" d="100"/>
        </p:scale>
        <p:origin x="1860" y="54"/>
      </p:cViewPr>
      <p:guideLst>
        <p:guide orient="horz" pos="144"/>
        <p:guide orient="horz" pos="1241"/>
        <p:guide orient="horz" pos="4180"/>
        <p:guide orient="horz" pos="922"/>
        <p:guide orient="horz" pos="3948"/>
        <p:guide orient="horz" pos="1068"/>
        <p:guide orient="horz" pos="2161"/>
        <p:guide pos="327"/>
        <p:guide pos="735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56" d="100"/>
          <a:sy n="56" d="100"/>
        </p:scale>
        <p:origin x="-249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3/1/2013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3/1/2013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msdn.microsoft.com/en-us/library/microsoft.windowsazure.serviceruntime.roleenvironment.getlocalresource.aspx"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msdn.microsoft.com/en-us/library/microsoft.windowsazure.serviceruntime.localresource.rootpath.aspx" TargetMode="External"/><Relationship Id="rId4" Type="http://schemas.openxmlformats.org/officeDocument/2006/relationships/hyperlink" Target="http://msdn.microsoft.com/en-us/library/microsoft.windowsazure.serviceruntime.localresource.aspx"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a:t>
            </a:fld>
            <a:endParaRPr lang="en-US" dirty="0"/>
          </a:p>
        </p:txBody>
      </p:sp>
    </p:spTree>
    <p:extLst>
      <p:ext uri="{BB962C8B-B14F-4D97-AF65-F5344CB8AC3E}">
        <p14:creationId xmlns:p14="http://schemas.microsoft.com/office/powerpoint/2010/main" val="3871089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10</a:t>
            </a:fld>
            <a:endParaRPr lang="en-US" dirty="0"/>
          </a:p>
        </p:txBody>
      </p:sp>
    </p:spTree>
    <p:extLst>
      <p:ext uri="{BB962C8B-B14F-4D97-AF65-F5344CB8AC3E}">
        <p14:creationId xmlns:p14="http://schemas.microsoft.com/office/powerpoint/2010/main" val="2194889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161707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Slide Objective</a:t>
            </a:r>
          </a:p>
          <a:p>
            <a:r>
              <a:rPr lang="en-US" b="0" dirty="0" smtClean="0"/>
              <a:t>Introduce users to the tooling available to work with Windows Azure</a:t>
            </a:r>
          </a:p>
          <a:p>
            <a:endParaRPr lang="en-US" dirty="0" smtClean="0"/>
          </a:p>
          <a:p>
            <a:r>
              <a:rPr lang="en-US" b="1" dirty="0" smtClean="0"/>
              <a:t>Speaker Notes</a:t>
            </a:r>
          </a:p>
          <a:p>
            <a:pPr marL="171450" indent="-171450">
              <a:buFont typeface="Arial" pitchFamily="34" charset="0"/>
              <a:buChar char="•"/>
            </a:pPr>
            <a:r>
              <a:rPr lang="en-US" dirty="0" smtClean="0"/>
              <a:t>Developer SDK is a Cloud in a box,</a:t>
            </a:r>
            <a:r>
              <a:rPr lang="en-US" baseline="0" dirty="0" smtClean="0"/>
              <a:t> allowing you to develop and debug locally without requiring a connection to the cloud. You can do this without Visual Studio as there are command line tools for executing the “cloud in a box” and publishing to the cloud.</a:t>
            </a:r>
          </a:p>
          <a:p>
            <a:pPr marL="171450" indent="-171450">
              <a:buFont typeface="Arial" pitchFamily="34" charset="0"/>
              <a:buChar char="•"/>
            </a:pPr>
            <a:r>
              <a:rPr lang="en-US" baseline="0" dirty="0" smtClean="0"/>
              <a:t>There is also a separate download for the Visual Studio 2008 tools, which provide the VS debugging and templates. This in turn includes the SDK</a:t>
            </a:r>
          </a:p>
          <a:p>
            <a:pPr marL="171450" indent="-171450">
              <a:buFont typeface="Arial" pitchFamily="34" charset="0"/>
              <a:buChar char="•"/>
            </a:pPr>
            <a:r>
              <a:rPr lang="en-US" baseline="0" dirty="0" smtClean="0"/>
              <a:t>Download the VS tools if you use VS. Download the raw SDK if you use alternative platforms (PHP etc…)</a:t>
            </a:r>
          </a:p>
          <a:p>
            <a:pPr marL="171450" indent="-171450">
              <a:buFont typeface="Arial" pitchFamily="34" charset="0"/>
              <a:buChar char="•"/>
            </a:pPr>
            <a:r>
              <a:rPr lang="en-US" baseline="0" dirty="0" smtClean="0"/>
              <a:t>Requirements for Win 7 or Win 2008 are a dependency on IIS7 for the development fabric</a:t>
            </a:r>
          </a:p>
          <a:p>
            <a:pPr marL="171450" indent="-171450">
              <a:buFont typeface="Arial" pitchFamily="34" charset="0"/>
              <a:buChar char="•"/>
            </a:pPr>
            <a:r>
              <a:rPr lang="en-US" baseline="0" dirty="0" smtClean="0"/>
              <a:t>Can install the bits with the Microsoft Web Platform Installer</a:t>
            </a:r>
          </a:p>
          <a:p>
            <a:endParaRPr lang="en-US" baseline="0" dirty="0" smtClean="0"/>
          </a:p>
          <a:p>
            <a:r>
              <a:rPr lang="en-US" b="1" baseline="0" dirty="0" smtClean="0"/>
              <a:t>Notes</a:t>
            </a:r>
          </a:p>
          <a:p>
            <a:r>
              <a:rPr lang="en-NZ" b="0" baseline="0" dirty="0" smtClean="0"/>
              <a:t>Windows Azure Tools for Microsoft Visual Studio includes:</a:t>
            </a:r>
          </a:p>
          <a:p>
            <a:r>
              <a:rPr lang="en-NZ" b="0" baseline="0" dirty="0" smtClean="0"/>
              <a:t>C# and VB Project creation support for creating a Windows Azure Cloud Service solution with multiple roles.</a:t>
            </a:r>
          </a:p>
          <a:p>
            <a:r>
              <a:rPr lang="en-NZ" b="0" baseline="0" dirty="0" smtClean="0"/>
              <a:t>Tools to add and remove roles from the Cloud Service.</a:t>
            </a:r>
          </a:p>
          <a:p>
            <a:r>
              <a:rPr lang="en-NZ" b="0" baseline="0" dirty="0" smtClean="0"/>
              <a:t>Tools to configure each Role.</a:t>
            </a:r>
          </a:p>
          <a:p>
            <a:r>
              <a:rPr lang="en-NZ" b="0" baseline="0" dirty="0" smtClean="0"/>
              <a:t>Integrated local development via the Development Fabric and Development Storage services.</a:t>
            </a:r>
          </a:p>
          <a:p>
            <a:r>
              <a:rPr lang="en-NZ" b="0" baseline="0" dirty="0" smtClean="0"/>
              <a:t>Running and Debugging a Cloud Service in the Development Fabric.</a:t>
            </a:r>
          </a:p>
          <a:p>
            <a:r>
              <a:rPr lang="en-NZ" b="0" baseline="0" dirty="0" smtClean="0"/>
              <a:t>Browsing cloud storage through the Server Explorer</a:t>
            </a:r>
          </a:p>
          <a:p>
            <a:r>
              <a:rPr lang="en-NZ" b="0" baseline="0" dirty="0" smtClean="0"/>
              <a:t>Building and packaging of Cloud Service Packages.</a:t>
            </a:r>
          </a:p>
          <a:p>
            <a:r>
              <a:rPr lang="en-NZ" b="0" baseline="0" dirty="0" smtClean="0"/>
              <a:t>Deploying to the Windows Azure.</a:t>
            </a:r>
          </a:p>
          <a:p>
            <a:r>
              <a:rPr lang="en-NZ" b="0" baseline="0" dirty="0" smtClean="0"/>
              <a:t>Monitoring the state of your services through the Server Explorer.</a:t>
            </a:r>
          </a:p>
          <a:p>
            <a:r>
              <a:rPr lang="en-NZ" b="0" baseline="0" dirty="0" smtClean="0"/>
              <a:t>Debugging in the cloud by retrieving IntelliTrace logs through the Server Explorer.</a:t>
            </a:r>
          </a:p>
        </p:txBody>
      </p:sp>
      <p:sp>
        <p:nvSpPr>
          <p:cNvPr id="4" name="Slide Number Placeholder 3"/>
          <p:cNvSpPr>
            <a:spLocks noGrp="1"/>
          </p:cNvSpPr>
          <p:nvPr>
            <p:ph type="sldNum" sz="quarter" idx="10"/>
          </p:nvPr>
        </p:nvSpPr>
        <p:spPr/>
        <p:txBody>
          <a:bodyPr/>
          <a:lstStyle/>
          <a:p>
            <a:fld id="{82AABF77-E2E4-44CA-BA5C-65E132CF08D8}" type="slidenum">
              <a:rPr lang="en-US" smtClean="0"/>
              <a:pPr/>
              <a:t>12</a:t>
            </a:fld>
            <a:endParaRPr lang="en-US" dirty="0"/>
          </a:p>
        </p:txBody>
      </p:sp>
    </p:spTree>
    <p:extLst>
      <p:ext uri="{BB962C8B-B14F-4D97-AF65-F5344CB8AC3E}">
        <p14:creationId xmlns:p14="http://schemas.microsoft.com/office/powerpoint/2010/main" val="2761540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b="0" dirty="0" smtClean="0"/>
              <a:t>Understand the role programming model in overview</a:t>
            </a:r>
          </a:p>
          <a:p>
            <a:r>
              <a:rPr lang="en-US" b="1" dirty="0" smtClean="0"/>
              <a:t>Speaker</a:t>
            </a:r>
            <a:r>
              <a:rPr lang="en-US" b="1" baseline="0" dirty="0" smtClean="0"/>
              <a:t> Notes</a:t>
            </a:r>
          </a:p>
          <a:p>
            <a:r>
              <a:rPr lang="en-US" dirty="0" smtClean="0"/>
              <a:t>A role is similar to a windows service. It gets started</a:t>
            </a:r>
            <a:r>
              <a:rPr lang="en-US" baseline="0" dirty="0" smtClean="0"/>
              <a:t> once deployed, and will get stopped when required.</a:t>
            </a:r>
          </a:p>
          <a:p>
            <a:endParaRPr lang="en-US" baseline="0" dirty="0" smtClean="0"/>
          </a:p>
          <a:p>
            <a:r>
              <a:rPr lang="en-US" baseline="0" dirty="0" smtClean="0"/>
              <a:t>It could get stopped because </a:t>
            </a:r>
          </a:p>
          <a:p>
            <a:pPr>
              <a:buFont typeface="Arial" charset="0"/>
              <a:buChar char="•"/>
            </a:pPr>
            <a:r>
              <a:rPr lang="en-US" baseline="0" dirty="0" smtClean="0"/>
              <a:t>we are re-deploying you to a different server</a:t>
            </a:r>
          </a:p>
          <a:p>
            <a:pPr>
              <a:buFont typeface="Arial" charset="0"/>
              <a:buChar char="•"/>
            </a:pPr>
            <a:r>
              <a:rPr lang="en-US" baseline="0" dirty="0" smtClean="0"/>
              <a:t>You actioned the stop from the web-portal</a:t>
            </a:r>
          </a:p>
          <a:p>
            <a:pPr>
              <a:buFont typeface="Arial" charset="0"/>
              <a:buChar char="•"/>
            </a:pPr>
            <a:endParaRPr lang="en-US" baseline="0" dirty="0" smtClean="0"/>
          </a:p>
          <a:p>
            <a:pPr>
              <a:buFont typeface="Arial" charset="0"/>
              <a:buNone/>
            </a:pPr>
            <a:r>
              <a:rPr lang="en-US" dirty="0" smtClean="0"/>
              <a:t>It’s up to you to keep</a:t>
            </a:r>
            <a:r>
              <a:rPr lang="en-US" baseline="0" dirty="0" smtClean="0"/>
              <a:t> running and NEVER return from Start() unless you have been told to stop. Note: you do not need to handle the stop – you can simply “fail”</a:t>
            </a:r>
            <a:endParaRPr lang="en-US" dirty="0" smtClean="0"/>
          </a:p>
          <a:p>
            <a:endParaRPr lang="en-US" b="1" baseline="0" dirty="0" smtClean="0"/>
          </a:p>
          <a:p>
            <a:r>
              <a:rPr lang="en-US" b="1" baseline="0" dirty="0" smtClean="0"/>
              <a:t>Notes</a:t>
            </a:r>
          </a:p>
          <a:p>
            <a:r>
              <a:rPr lang="en-US" b="0" baseline="0" dirty="0" smtClean="0"/>
              <a:t>http://msdn.microsoft.com/en-us/library/ee848065.aspx</a:t>
            </a:r>
          </a:p>
          <a:p>
            <a:r>
              <a:rPr lang="en-US" b="0" baseline="0" dirty="0" smtClean="0"/>
              <a:t>http://blogs.msdn.com/b/jnak/archive/2010/02/11/windows-azure-roleentrypoint-method-call-order.aspx</a:t>
            </a:r>
            <a:r>
              <a:rPr lang="en-US" b="1" baseline="0" dirty="0" smtClean="0"/>
              <a:t>es</a:t>
            </a:r>
            <a:endParaRPr lang="en-US" b="1"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13</a:t>
            </a:fld>
            <a:endParaRPr lang="en-US" dirty="0"/>
          </a:p>
        </p:txBody>
      </p:sp>
    </p:spTree>
    <p:extLst>
      <p:ext uri="{BB962C8B-B14F-4D97-AF65-F5344CB8AC3E}">
        <p14:creationId xmlns:p14="http://schemas.microsoft.com/office/powerpoint/2010/main" val="3094688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b="1" dirty="0" smtClean="0"/>
              <a:t>Slide Objective</a:t>
            </a:r>
          </a:p>
          <a:p>
            <a:pPr marL="171450" indent="-171450">
              <a:buFont typeface="Arial" pitchFamily="34" charset="0"/>
              <a:buChar char="•"/>
            </a:pPr>
            <a:r>
              <a:rPr lang="en-US" b="0" dirty="0" smtClean="0"/>
              <a:t>Understand the lifecycle of a Windows Azure role</a:t>
            </a:r>
          </a:p>
          <a:p>
            <a:pPr marL="171450" indent="-171450">
              <a:buFont typeface="Arial" pitchFamily="34" charset="0"/>
              <a:buChar char="•"/>
            </a:pPr>
            <a:r>
              <a:rPr lang="en-US" b="0" dirty="0" smtClean="0"/>
              <a:t>Understand the</a:t>
            </a:r>
            <a:r>
              <a:rPr lang="en-US" b="0" baseline="0" dirty="0" smtClean="0"/>
              <a:t> methods that can be overridden in RoleEntryPoint</a:t>
            </a:r>
          </a:p>
          <a:p>
            <a:pPr marL="171450" indent="-171450">
              <a:buFont typeface="Arial" pitchFamily="34" charset="0"/>
              <a:buChar char="•"/>
            </a:pPr>
            <a:r>
              <a:rPr lang="en-US" b="0" baseline="0" dirty="0" smtClean="0"/>
              <a:t>Understand the events that are raised by role instances when their status is changing</a:t>
            </a:r>
          </a:p>
          <a:p>
            <a:pPr marL="171450" indent="-171450">
              <a:buFont typeface="Arial" pitchFamily="34" charset="0"/>
              <a:buChar char="•"/>
            </a:pPr>
            <a:endParaRPr lang="en-US" b="0" dirty="0" smtClean="0"/>
          </a:p>
          <a:p>
            <a:r>
              <a:rPr lang="en-US" b="1" dirty="0" smtClean="0"/>
              <a:t>Speaker Notes</a:t>
            </a:r>
          </a:p>
          <a:p>
            <a:pPr marL="171450" indent="-171450">
              <a:buFont typeface="Arial" pitchFamily="34" charset="0"/>
              <a:buChar char="•"/>
            </a:pPr>
            <a:r>
              <a:rPr lang="en-US" b="0" dirty="0" smtClean="0"/>
              <a:t>Roles will typically extend RoleEntryPoint</a:t>
            </a:r>
          </a:p>
          <a:p>
            <a:pPr marL="171450" indent="-171450">
              <a:buFont typeface="Arial" pitchFamily="34" charset="0"/>
              <a:buChar char="•"/>
            </a:pPr>
            <a:r>
              <a:rPr lang="en-US" b="0" dirty="0" smtClean="0"/>
              <a:t>The fabric calls RoleEntryPoint methods as it starts and stops a role</a:t>
            </a:r>
          </a:p>
          <a:p>
            <a:pPr marL="384431" lvl="1" indent="-171450">
              <a:buFont typeface="Arial" pitchFamily="34" charset="0"/>
              <a:buChar char="•"/>
            </a:pPr>
            <a:r>
              <a:rPr lang="en-NZ" dirty="0" smtClean="0"/>
              <a:t>WaWorkerHost process is started.</a:t>
            </a:r>
          </a:p>
          <a:p>
            <a:pPr marL="384431" lvl="1" indent="-171450">
              <a:buFont typeface="Arial" pitchFamily="34" charset="0"/>
              <a:buChar char="•"/>
            </a:pPr>
            <a:r>
              <a:rPr lang="en-NZ" dirty="0" smtClean="0"/>
              <a:t>Worker Role assembly is loaded and surfed for a class that derives from RoleEntryPoint. This class is instantiated. </a:t>
            </a:r>
          </a:p>
          <a:p>
            <a:pPr marL="384431" lvl="1" indent="-171450">
              <a:buFont typeface="Arial" pitchFamily="34" charset="0"/>
              <a:buChar char="•"/>
            </a:pPr>
            <a:r>
              <a:rPr lang="en-NZ" dirty="0" smtClean="0"/>
              <a:t>RoleEntryPoint.OnStart() is called. </a:t>
            </a:r>
          </a:p>
          <a:p>
            <a:pPr marL="384431" lvl="1" indent="-171450">
              <a:buFont typeface="Arial" pitchFamily="34" charset="0"/>
              <a:buChar char="•"/>
            </a:pPr>
            <a:r>
              <a:rPr lang="en-NZ" dirty="0" smtClean="0"/>
              <a:t>RoleEntryPoint.Run() is called. </a:t>
            </a:r>
          </a:p>
          <a:p>
            <a:pPr marL="384431" lvl="1" indent="-171450">
              <a:buFont typeface="Arial" pitchFamily="34" charset="0"/>
              <a:buChar char="•"/>
            </a:pPr>
            <a:r>
              <a:rPr lang="en-NZ" dirty="0" smtClean="0"/>
              <a:t>If the RoleEntryPoint.Run() method exits, the RoleEntryPoint.OnStop() method is called . </a:t>
            </a:r>
          </a:p>
          <a:p>
            <a:pPr marL="384431" lvl="1" indent="-171450">
              <a:buFont typeface="Arial" pitchFamily="34" charset="0"/>
              <a:buChar char="•"/>
            </a:pPr>
            <a:r>
              <a:rPr lang="en-NZ" dirty="0" smtClean="0"/>
              <a:t>WaWorkerHost process is stopped. The role will recycle and startup again.</a:t>
            </a:r>
          </a:p>
          <a:p>
            <a:endParaRPr lang="en-US" b="0" dirty="0" smtClean="0"/>
          </a:p>
          <a:p>
            <a:r>
              <a:rPr lang="en-NZ" b="0" dirty="0" smtClean="0"/>
              <a:t>As a role changes state</a:t>
            </a:r>
            <a:r>
              <a:rPr lang="en-NZ" b="0" baseline="0" dirty="0" smtClean="0"/>
              <a:t> it will raise the StatusCheck event.</a:t>
            </a:r>
          </a:p>
          <a:p>
            <a:r>
              <a:rPr lang="en-NZ" b="0" baseline="0" dirty="0" smtClean="0"/>
              <a:t>A status of Busy will mean the load balancer will not route requests to the instance.</a:t>
            </a:r>
            <a:endParaRPr lang="en-US" b="0" dirty="0" smtClean="0"/>
          </a:p>
          <a:p>
            <a:endParaRPr lang="en-US" b="1" dirty="0" smtClean="0"/>
          </a:p>
          <a:p>
            <a:r>
              <a:rPr lang="en-US" b="1" dirty="0" smtClean="0"/>
              <a:t>Note</a:t>
            </a:r>
          </a:p>
          <a:p>
            <a:r>
              <a:rPr lang="en-US" b="0" dirty="0" smtClean="0"/>
              <a:t>http://blogs.msdn.com/b/jnak/archive/2010/02/11/windows-azure-roleentrypoint-method-call-order.aspx</a:t>
            </a:r>
          </a:p>
          <a:p>
            <a:r>
              <a:rPr lang="en-US" b="0" dirty="0" smtClean="0"/>
              <a:t>http://msdn.microsoft.com/en-us/library/ee848065.aspx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14</a:t>
            </a:fld>
            <a:endParaRPr lang="en-US" dirty="0"/>
          </a:p>
        </p:txBody>
      </p:sp>
    </p:spTree>
    <p:extLst>
      <p:ext uri="{BB962C8B-B14F-4D97-AF65-F5344CB8AC3E}">
        <p14:creationId xmlns:p14="http://schemas.microsoft.com/office/powerpoint/2010/main" val="378129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None/>
            </a:pPr>
            <a:r>
              <a:rPr lang="en-US" b="1" dirty="0" smtClean="0"/>
              <a:t>Slide Objective</a:t>
            </a:r>
          </a:p>
          <a:p>
            <a:pPr marL="228600" indent="-228600">
              <a:buFont typeface="Arial" pitchFamily="34" charset="0"/>
              <a:buChar char="•"/>
            </a:pPr>
            <a:r>
              <a:rPr lang="en-US" b="0" dirty="0" smtClean="0"/>
              <a:t>Understand the 3 common patterns of worker roles</a:t>
            </a:r>
          </a:p>
          <a:p>
            <a:pPr marL="228600" indent="-228600">
              <a:buFont typeface="Arial" pitchFamily="34" charset="0"/>
              <a:buChar char="•"/>
            </a:pPr>
            <a:endParaRPr lang="en-US" b="0" dirty="0" smtClean="0"/>
          </a:p>
          <a:p>
            <a:pPr marL="228600" indent="-228600">
              <a:buNone/>
            </a:pPr>
            <a:r>
              <a:rPr lang="en-US" b="1" dirty="0" smtClean="0"/>
              <a:t>Speaker Notes</a:t>
            </a:r>
          </a:p>
          <a:p>
            <a:pPr marL="228600" indent="-228600">
              <a:buNone/>
            </a:pPr>
            <a:r>
              <a:rPr lang="en-US" b="0" dirty="0" smtClean="0"/>
              <a:t>Pattern 1 – Polling</a:t>
            </a:r>
          </a:p>
          <a:p>
            <a:pPr marL="228600" indent="-228600">
              <a:buNone/>
            </a:pPr>
            <a:r>
              <a:rPr lang="en-US" b="0" dirty="0" smtClean="0"/>
              <a:t>	Worker role polls a</a:t>
            </a:r>
            <a:r>
              <a:rPr lang="en-US" b="0" baseline="0" dirty="0" smtClean="0"/>
              <a:t> Queue</a:t>
            </a:r>
          </a:p>
          <a:p>
            <a:pPr marL="228600" indent="-228600">
              <a:buNone/>
            </a:pPr>
            <a:r>
              <a:rPr lang="en-US" b="0" baseline="0" dirty="0" smtClean="0"/>
              <a:t>	Pops message</a:t>
            </a:r>
          </a:p>
          <a:p>
            <a:pPr marL="228600" indent="-228600">
              <a:buNone/>
            </a:pPr>
            <a:r>
              <a:rPr lang="en-US" b="0" baseline="0" dirty="0" smtClean="0"/>
              <a:t>	Performs work</a:t>
            </a:r>
          </a:p>
          <a:p>
            <a:pPr marL="228600" indent="-228600">
              <a:buNone/>
            </a:pPr>
            <a:r>
              <a:rPr lang="en-US" b="0" baseline="0" dirty="0" smtClean="0"/>
              <a:t>	Polls queue again</a:t>
            </a:r>
          </a:p>
          <a:p>
            <a:pPr marL="228600" indent="-228600">
              <a:buNone/>
            </a:pPr>
            <a:endParaRPr lang="en-US" b="0" baseline="0" dirty="0" smtClean="0"/>
          </a:p>
          <a:p>
            <a:pPr marL="228600" indent="-228600">
              <a:buNone/>
            </a:pPr>
            <a:r>
              <a:rPr lang="en-US" b="0" baseline="0" dirty="0" smtClean="0"/>
              <a:t>Pattern 2</a:t>
            </a:r>
          </a:p>
          <a:p>
            <a:pPr marL="228600" indent="-228600">
              <a:buNone/>
            </a:pPr>
            <a:r>
              <a:rPr lang="en-US" b="0" baseline="0" dirty="0" smtClean="0"/>
              <a:t>	Worker listens for inbound TCP request</a:t>
            </a:r>
            <a:br>
              <a:rPr lang="en-US" b="0" baseline="0" dirty="0" smtClean="0"/>
            </a:br>
            <a:r>
              <a:rPr lang="en-US" b="0" baseline="0" dirty="0" smtClean="0"/>
              <a:t>Can implement with Raw TcpListeners or use WCF or use Hosted Web Core</a:t>
            </a:r>
          </a:p>
          <a:p>
            <a:pPr marL="228600" indent="-228600">
              <a:buNone/>
            </a:pPr>
            <a:endParaRPr lang="en-US" b="0" baseline="0" dirty="0" smtClean="0"/>
          </a:p>
          <a:p>
            <a:pPr marL="228600" indent="-228600">
              <a:buNone/>
            </a:pPr>
            <a:r>
              <a:rPr lang="en-US" b="0" baseline="0" dirty="0" smtClean="0"/>
              <a:t>Pattern 3</a:t>
            </a:r>
          </a:p>
          <a:p>
            <a:pPr marL="228600" indent="-228600">
              <a:buNone/>
            </a:pPr>
            <a:r>
              <a:rPr lang="en-US" b="0" baseline="0" dirty="0" smtClean="0"/>
              <a:t>	Run a 3</a:t>
            </a:r>
            <a:r>
              <a:rPr lang="en-US" b="0" baseline="30000" dirty="0" smtClean="0"/>
              <a:t>rd</a:t>
            </a:r>
            <a:r>
              <a:rPr lang="en-US" b="0" baseline="0" dirty="0" smtClean="0"/>
              <a:t> party process</a:t>
            </a:r>
            <a:br>
              <a:rPr lang="en-US" b="0" baseline="0" dirty="0" smtClean="0"/>
            </a:br>
            <a:r>
              <a:rPr lang="en-US" b="0" baseline="0" dirty="0" smtClean="0"/>
              <a:t>When the role starts up or runs use a Process.Start() call to run a standard windows executable</a:t>
            </a:r>
          </a:p>
          <a:p>
            <a:pPr marL="228600" indent="-228600">
              <a:buNone/>
            </a:pPr>
            <a:r>
              <a:rPr lang="en-US" b="0" baseline="0" dirty="0" smtClean="0"/>
              <a:t>	E.g. Running a database server</a:t>
            </a:r>
            <a:endParaRPr lang="en-US" b="0" dirty="0" smtClean="0"/>
          </a:p>
          <a:p>
            <a:pPr marL="228600" indent="-228600">
              <a:buNone/>
            </a:pPr>
            <a:endParaRPr lang="en-US" b="1" dirty="0" smtClean="0"/>
          </a:p>
          <a:p>
            <a:pPr marL="228600" indent="-228600">
              <a:buNone/>
            </a:pPr>
            <a:r>
              <a:rPr lang="en-US" b="1" dirty="0" smtClean="0"/>
              <a:t>Notes</a:t>
            </a:r>
          </a:p>
          <a:p>
            <a:pPr marL="228600" indent="-228600">
              <a:buNone/>
            </a:pPr>
            <a:r>
              <a:rPr lang="en-US" b="0" dirty="0" smtClean="0"/>
              <a:t>http://blog.smarx.com/posts/build-your-own-web-role-running-hosted-web-core-in-windows-azure</a:t>
            </a:r>
          </a:p>
          <a:p>
            <a:pPr marL="228600" indent="-228600">
              <a:buNone/>
            </a:pPr>
            <a:r>
              <a:rPr lang="en-US" b="0" dirty="0" smtClean="0"/>
              <a:t>http://blog.smarx.com/posts/making-songs-swing-with-windows-azure-python-and-the-echo-nest-api </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15</a:t>
            </a:fld>
            <a:endParaRPr lang="en-US" dirty="0"/>
          </a:p>
        </p:txBody>
      </p:sp>
    </p:spTree>
    <p:extLst>
      <p:ext uri="{BB962C8B-B14F-4D97-AF65-F5344CB8AC3E}">
        <p14:creationId xmlns:p14="http://schemas.microsoft.com/office/powerpoint/2010/main" val="3367835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a:t>
            </a:r>
            <a:r>
              <a:rPr lang="en-US" b="1" baseline="0" dirty="0" smtClean="0"/>
              <a:t> Objective</a:t>
            </a:r>
          </a:p>
          <a:p>
            <a:r>
              <a:rPr lang="en-US" b="0" baseline="0" dirty="0" smtClean="0"/>
              <a:t>Understand how a Web Role extends the standard worker role</a:t>
            </a:r>
          </a:p>
          <a:p>
            <a:endParaRPr lang="en-US" b="1" baseline="0" dirty="0" smtClean="0"/>
          </a:p>
          <a:p>
            <a:r>
              <a:rPr lang="en-US" b="1" baseline="0" dirty="0" smtClean="0"/>
              <a:t>Speaker Notes</a:t>
            </a:r>
          </a:p>
          <a:p>
            <a:endParaRPr lang="en-US" b="1" baseline="0" dirty="0" smtClean="0"/>
          </a:p>
          <a:p>
            <a:r>
              <a:rPr lang="en-US" b="0" baseline="0" dirty="0" smtClean="0"/>
              <a:t>A web role takes all the capabilities and semantics of a worker role and adds the IIS Hostable Web Core</a:t>
            </a:r>
          </a:p>
          <a:p>
            <a:r>
              <a:rPr lang="en-US" dirty="0" smtClean="0"/>
              <a:t>Web Roles run ASP.NET websites- they do this by using the IIS hostage web core.</a:t>
            </a:r>
          </a:p>
          <a:p>
            <a:r>
              <a:rPr lang="en-US" dirty="0" smtClean="0"/>
              <a:t> pretty much anything that will work in</a:t>
            </a:r>
            <a:r>
              <a:rPr lang="en-US" baseline="0" dirty="0" smtClean="0"/>
              <a:t> a standard IIS ASP.NET Web Site should work in Windows Azure. At MIX09, we additionally added support for IIS7’s FastCGI capability. As a note, any files that are part of a asp.net project on windows azure are READ ONLY! If you need to be able to change the contents of files:</a:t>
            </a:r>
          </a:p>
          <a:p>
            <a:endParaRPr lang="en-US" baseline="0" dirty="0" smtClean="0"/>
          </a:p>
          <a:p>
            <a:pPr marL="228600" indent="-228600">
              <a:buAutoNum type="arabicPeriod"/>
            </a:pPr>
            <a:r>
              <a:rPr lang="en-US" baseline="0" dirty="0" smtClean="0"/>
              <a:t>User Blob Storage</a:t>
            </a:r>
          </a:p>
          <a:p>
            <a:pPr marL="228600" indent="-228600">
              <a:buAutoNum type="arabicPeriod"/>
            </a:pPr>
            <a:r>
              <a:rPr lang="en-US" baseline="0" dirty="0" smtClean="0"/>
              <a:t>If its configuration, use the service model files – which can be changed at runtime.</a:t>
            </a:r>
          </a:p>
          <a:p>
            <a:pPr marL="228600" indent="-228600">
              <a:buAutoNum type="arabicPeriod"/>
            </a:pPr>
            <a:endParaRPr lang="en-US" baseline="0" dirty="0" smtClean="0"/>
          </a:p>
          <a:p>
            <a:pPr marL="228600" indent="-228600">
              <a:buNone/>
            </a:pPr>
            <a:r>
              <a:rPr lang="en-US" baseline="0" dirty="0" smtClean="0"/>
              <a:t>Inbound protocols are http(s) – outbound protocols are any TCP connection but NOT UDP.</a:t>
            </a:r>
          </a:p>
          <a:p>
            <a:pPr marL="228600" indent="-228600">
              <a:buNone/>
            </a:pPr>
            <a:endParaRPr lang="en-US" dirty="0" smtClean="0"/>
          </a:p>
          <a:p>
            <a:pPr marL="228600" indent="-228600">
              <a:buNone/>
            </a:pPr>
            <a:r>
              <a:rPr lang="en-US" b="1" dirty="0" smtClean="0"/>
              <a:t>Notes</a:t>
            </a:r>
          </a:p>
          <a:p>
            <a:pPr marL="228600" indent="-228600">
              <a:buNone/>
            </a:pPr>
            <a:r>
              <a:rPr lang="en-US" b="0" dirty="0" smtClean="0"/>
              <a:t>http://msdn.microsoft.com/en-us/library/dd179341.aspx</a:t>
            </a:r>
          </a:p>
          <a:p>
            <a:pPr marL="228600" indent="-228600">
              <a:buNone/>
            </a:pPr>
            <a:r>
              <a:rPr lang="en-US" b="0" dirty="0" smtClean="0"/>
              <a:t>http://blogs.msdn.com/b/carlosag/archive/2008/04/14/hostyourownwebserverusingiis7.aspx</a:t>
            </a:r>
          </a:p>
          <a:p>
            <a:pPr marL="228600" indent="-228600">
              <a:buNone/>
            </a:pPr>
            <a:r>
              <a:rPr lang="en-US" b="0" dirty="0" smtClean="0"/>
              <a:t>http://blogs.iis.net/ksingla/archive/2007/12/20/ins-amp-outs-of-hostable-web-core.aspx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16</a:t>
            </a:fld>
            <a:endParaRPr lang="en-US" dirty="0"/>
          </a:p>
        </p:txBody>
      </p:sp>
    </p:spTree>
    <p:extLst>
      <p:ext uri="{BB962C8B-B14F-4D97-AF65-F5344CB8AC3E}">
        <p14:creationId xmlns:p14="http://schemas.microsoft.com/office/powerpoint/2010/main" val="1298652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17</a:t>
            </a:fld>
            <a:endParaRPr lang="en-US" dirty="0"/>
          </a:p>
        </p:txBody>
      </p:sp>
    </p:spTree>
    <p:extLst>
      <p:ext uri="{BB962C8B-B14F-4D97-AF65-F5344CB8AC3E}">
        <p14:creationId xmlns:p14="http://schemas.microsoft.com/office/powerpoint/2010/main" val="312503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18</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19</a:t>
            </a:fld>
            <a:endParaRPr lang="en-US" dirty="0"/>
          </a:p>
        </p:txBody>
      </p:sp>
    </p:spTree>
    <p:extLst>
      <p:ext uri="{BB962C8B-B14F-4D97-AF65-F5344CB8AC3E}">
        <p14:creationId xmlns:p14="http://schemas.microsoft.com/office/powerpoint/2010/main" val="148481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a:t>
            </a:fld>
            <a:endParaRPr lang="en-US" dirty="0"/>
          </a:p>
        </p:txBody>
      </p:sp>
    </p:spTree>
    <p:extLst>
      <p:ext uri="{BB962C8B-B14F-4D97-AF65-F5344CB8AC3E}">
        <p14:creationId xmlns:p14="http://schemas.microsoft.com/office/powerpoint/2010/main" val="4040849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20</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21</a:t>
            </a:fld>
            <a:endParaRPr lang="en-US" dirty="0"/>
          </a:p>
        </p:txBody>
      </p:sp>
    </p:spTree>
    <p:extLst>
      <p:ext uri="{BB962C8B-B14F-4D97-AF65-F5344CB8AC3E}">
        <p14:creationId xmlns:p14="http://schemas.microsoft.com/office/powerpoint/2010/main" val="2040291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3735635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4186293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pPr marL="171450" indent="-171450">
              <a:buFont typeface="Arial" pitchFamily="34" charset="0"/>
              <a:buChar char="•"/>
            </a:pPr>
            <a:r>
              <a:rPr lang="en-NZ" b="0" dirty="0" smtClean="0"/>
              <a:t>To</a:t>
            </a:r>
            <a:r>
              <a:rPr lang="en-NZ" b="0" baseline="0" dirty="0" smtClean="0"/>
              <a:t> understand how and why to change the VM Size for a Windows Azure role</a:t>
            </a:r>
            <a:endParaRPr lang="en-NZ" b="0" dirty="0" smtClean="0"/>
          </a:p>
          <a:p>
            <a:endParaRPr lang="en-NZ" b="1" dirty="0" smtClean="0"/>
          </a:p>
          <a:p>
            <a:r>
              <a:rPr lang="en-NZ" b="1" dirty="0" smtClean="0"/>
              <a:t>Slide Notes</a:t>
            </a:r>
          </a:p>
          <a:p>
            <a:pPr marL="171450" indent="-171450">
              <a:buFont typeface="Arial" pitchFamily="34" charset="0"/>
              <a:buChar char="•"/>
            </a:pPr>
            <a:r>
              <a:rPr lang="en-NZ" dirty="0" smtClean="0"/>
              <a:t>When you create your service model, you can specify the size of the virtual machine (VM) to which to deploy instances of your role, depending on its resource requirements.</a:t>
            </a:r>
          </a:p>
          <a:p>
            <a:pPr marL="171450" indent="-171450">
              <a:buFont typeface="Arial" pitchFamily="34" charset="0"/>
              <a:buChar char="•"/>
            </a:pPr>
            <a:r>
              <a:rPr lang="en-NZ" dirty="0" smtClean="0"/>
              <a:t>The size of the VM determines </a:t>
            </a:r>
          </a:p>
          <a:p>
            <a:pPr marL="384431" lvl="1" indent="-171450">
              <a:buFont typeface="Arial" pitchFamily="34" charset="0"/>
              <a:buChar char="•"/>
            </a:pPr>
            <a:r>
              <a:rPr lang="en-NZ" dirty="0" smtClean="0"/>
              <a:t>the number of CPU cores</a:t>
            </a:r>
          </a:p>
          <a:p>
            <a:pPr marL="384431" lvl="1" indent="-171450">
              <a:buFont typeface="Arial" pitchFamily="34" charset="0"/>
              <a:buChar char="•"/>
            </a:pPr>
            <a:r>
              <a:rPr lang="en-NZ" dirty="0" smtClean="0"/>
              <a:t>the memory capacity</a:t>
            </a:r>
          </a:p>
          <a:p>
            <a:pPr marL="384431" lvl="1" indent="-171450">
              <a:buFont typeface="Arial" pitchFamily="34" charset="0"/>
              <a:buChar char="•"/>
            </a:pPr>
            <a:r>
              <a:rPr lang="en-NZ" dirty="0" smtClean="0"/>
              <a:t>the local file system size allocated to a running instance</a:t>
            </a:r>
          </a:p>
          <a:p>
            <a:pPr marL="171450" lvl="0" indent="-171450">
              <a:buFont typeface="Arial" pitchFamily="34" charset="0"/>
              <a:buChar char="•"/>
            </a:pPr>
            <a:r>
              <a:rPr lang="en-NZ" b="0" dirty="0" smtClean="0"/>
              <a:t>Each</a:t>
            </a:r>
            <a:r>
              <a:rPr lang="en-NZ" b="0" baseline="0" dirty="0" smtClean="0"/>
              <a:t> physical machine in Windows Azure contains 8 processor cores. You need to specify an XL instance to reserve an entire machine</a:t>
            </a:r>
          </a:p>
          <a:p>
            <a:pPr marL="384431" lvl="1" indent="-171450">
              <a:buFont typeface="Arial" pitchFamily="34" charset="0"/>
              <a:buChar char="•"/>
            </a:pPr>
            <a:r>
              <a:rPr lang="en-NZ" b="0" baseline="0" dirty="0" smtClean="0"/>
              <a:t>Network is shared but burstable</a:t>
            </a:r>
          </a:p>
          <a:p>
            <a:pPr marL="384431" lvl="1" indent="-171450">
              <a:buFont typeface="Arial" pitchFamily="34" charset="0"/>
              <a:buChar char="•"/>
            </a:pPr>
            <a:r>
              <a:rPr lang="en-NZ" b="0" baseline="0" dirty="0" smtClean="0"/>
              <a:t>Can burst beyond your 1/8</a:t>
            </a:r>
            <a:r>
              <a:rPr lang="en-NZ" b="0" baseline="30000" dirty="0" smtClean="0"/>
              <a:t>th</a:t>
            </a:r>
            <a:r>
              <a:rPr lang="en-NZ" b="0" baseline="0" dirty="0" smtClean="0"/>
              <a:t> allocation when using a small VM</a:t>
            </a:r>
          </a:p>
          <a:p>
            <a:pPr marL="384431" lvl="1" indent="-171450">
              <a:buFont typeface="Arial" pitchFamily="34" charset="0"/>
              <a:buChar char="•"/>
            </a:pPr>
            <a:r>
              <a:rPr lang="en-NZ" b="0" baseline="0" dirty="0" smtClean="0"/>
              <a:t>May be limited to just your allocation</a:t>
            </a:r>
          </a:p>
          <a:p>
            <a:pPr marL="384431" lvl="1" indent="-171450">
              <a:buFont typeface="Arial" pitchFamily="34" charset="0"/>
              <a:buChar char="•"/>
            </a:pPr>
            <a:r>
              <a:rPr lang="en-NZ" b="0" baseline="0" dirty="0" smtClean="0"/>
              <a:t>For guaranteed high network throughput use an XL VM</a:t>
            </a:r>
          </a:p>
          <a:p>
            <a:pPr marL="384431" lvl="1" indent="-171450">
              <a:buFont typeface="Arial" pitchFamily="34" charset="0"/>
              <a:buChar char="•"/>
            </a:pPr>
            <a:endParaRPr lang="en-NZ" b="0" dirty="0" smtClean="0"/>
          </a:p>
          <a:p>
            <a:endParaRPr lang="en-NZ" b="1" dirty="0" smtClean="0"/>
          </a:p>
          <a:p>
            <a:r>
              <a:rPr lang="en-NZ" b="1" dirty="0" smtClean="0"/>
              <a:t>Not</a:t>
            </a:r>
          </a:p>
          <a:p>
            <a:r>
              <a:rPr lang="en-NZ" b="0" dirty="0" smtClean="0"/>
              <a:t>http://msdn.microsoft.com/en-us/library/ee814754.aspx</a:t>
            </a:r>
            <a:r>
              <a:rPr lang="en-NZ" b="1" dirty="0" smtClean="0"/>
              <a:t>es</a:t>
            </a:r>
          </a:p>
          <a:p>
            <a:endParaRPr lang="en-US" dirty="0" smtClean="0"/>
          </a:p>
          <a:p>
            <a:r>
              <a:rPr lang="en-US" dirty="0" smtClean="0"/>
              <a:t>Data is from: http://www.windowsazure.com/en-us/pricing/details/</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24</a:t>
            </a:fld>
            <a:endParaRPr lang="en-US" dirty="0"/>
          </a:p>
        </p:txBody>
      </p:sp>
    </p:spTree>
    <p:extLst>
      <p:ext uri="{BB962C8B-B14F-4D97-AF65-F5344CB8AC3E}">
        <p14:creationId xmlns:p14="http://schemas.microsoft.com/office/powerpoint/2010/main" val="1511583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25</a:t>
            </a:fld>
            <a:endParaRPr lang="en-US" dirty="0"/>
          </a:p>
        </p:txBody>
      </p:sp>
    </p:spTree>
    <p:extLst>
      <p:ext uri="{BB962C8B-B14F-4D97-AF65-F5344CB8AC3E}">
        <p14:creationId xmlns:p14="http://schemas.microsoft.com/office/powerpoint/2010/main" val="1427825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26</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27</a:t>
            </a:fld>
            <a:endParaRPr lang="en-US" dirty="0"/>
          </a:p>
        </p:txBody>
      </p:sp>
    </p:spTree>
    <p:extLst>
      <p:ext uri="{BB962C8B-B14F-4D97-AF65-F5344CB8AC3E}">
        <p14:creationId xmlns:p14="http://schemas.microsoft.com/office/powerpoint/2010/main" val="2555707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introduce the concept of local storage</a:t>
            </a:r>
          </a:p>
          <a:p>
            <a:r>
              <a:rPr lang="en-NZ" b="1" baseline="0" dirty="0" smtClean="0"/>
              <a:t>Speaker Notes</a:t>
            </a:r>
          </a:p>
          <a:p>
            <a:r>
              <a:rPr lang="en-NZ" dirty="0" smtClean="0"/>
              <a:t>A local storage resource is a reserved directory in the file system of the virtual machine (VM) in which an instance of a role is running. </a:t>
            </a:r>
          </a:p>
          <a:p>
            <a:r>
              <a:rPr lang="en-NZ" dirty="0" smtClean="0"/>
              <a:t>Code running in the instance can write to the local storage resource when it needs to write to or read from to a file. </a:t>
            </a:r>
          </a:p>
          <a:p>
            <a:r>
              <a:rPr lang="en-NZ" dirty="0" smtClean="0"/>
              <a:t>For example, a local storage resource can be used as a temporary folder when manipulating data or generating documents.</a:t>
            </a:r>
          </a:p>
          <a:p>
            <a:endParaRPr lang="en-NZ" b="1" baseline="0" dirty="0" smtClean="0"/>
          </a:p>
          <a:p>
            <a:r>
              <a:rPr lang="en-NZ" b="0" baseline="0" dirty="0" smtClean="0"/>
              <a:t>Local storage is never guaranteed as persistent; CleanOnRoleRecyle = false is useful to minimise need to rebuild cache for example</a:t>
            </a:r>
          </a:p>
          <a:p>
            <a:endParaRPr lang="en-NZ" b="0" baseline="0" dirty="0" smtClean="0"/>
          </a:p>
          <a:p>
            <a:r>
              <a:rPr lang="en-NZ" b="0" baseline="0" dirty="0" smtClean="0"/>
              <a:t>For guaranteed long term drive based storage- e.g. to hold database files. Use Windows Azure Storage Drives</a:t>
            </a:r>
          </a:p>
          <a:p>
            <a:endParaRPr lang="en-NZ" b="1" baseline="0" dirty="0" smtClean="0"/>
          </a:p>
          <a:p>
            <a:r>
              <a:rPr lang="en-NZ" b="1" baseline="0" dirty="0" smtClean="0"/>
              <a:t>Notes</a:t>
            </a:r>
          </a:p>
          <a:p>
            <a:r>
              <a:rPr lang="en-NZ" b="1" dirty="0" smtClean="0"/>
              <a:t>http://msdn.microsoft.com/en-us/library/ee758708.aspx</a:t>
            </a:r>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28</a:t>
            </a:fld>
            <a:endParaRPr lang="en-US" dirty="0"/>
          </a:p>
        </p:txBody>
      </p:sp>
    </p:spTree>
    <p:extLst>
      <p:ext uri="{BB962C8B-B14F-4D97-AF65-F5344CB8AC3E}">
        <p14:creationId xmlns:p14="http://schemas.microsoft.com/office/powerpoint/2010/main" val="4223649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a:t>
            </a:r>
            <a:r>
              <a:rPr lang="en-NZ" b="1" baseline="0" dirty="0" smtClean="0"/>
              <a:t> Objective</a:t>
            </a:r>
          </a:p>
          <a:p>
            <a:r>
              <a:rPr lang="en-NZ" b="0" baseline="0" dirty="0" smtClean="0"/>
              <a:t>To show how to implement local storage</a:t>
            </a:r>
          </a:p>
          <a:p>
            <a:r>
              <a:rPr lang="en-NZ" b="1" baseline="0" dirty="0" smtClean="0"/>
              <a:t>Speaker Notes</a:t>
            </a:r>
          </a:p>
          <a:p>
            <a:pPr marL="171450" indent="-171450">
              <a:buFont typeface="Arial" pitchFamily="34" charset="0"/>
              <a:buChar char="•"/>
            </a:pPr>
            <a:r>
              <a:rPr lang="en-NZ" b="0" dirty="0" smtClean="0"/>
              <a:t>To declare a local storage resource within the service definition file</a:t>
            </a:r>
          </a:p>
          <a:p>
            <a:pPr marL="384431" lvl="1" indent="-171450">
              <a:buFont typeface="Arial" pitchFamily="34" charset="0"/>
              <a:buChar char="•"/>
            </a:pPr>
            <a:r>
              <a:rPr lang="en-NZ" b="0" dirty="0" smtClean="0"/>
              <a:t>add the LocalResources element as a child of a WebRole or WorkerRole element</a:t>
            </a:r>
          </a:p>
          <a:p>
            <a:pPr marL="384431" lvl="1" indent="-171450">
              <a:buFont typeface="Arial" pitchFamily="34" charset="0"/>
              <a:buChar char="•"/>
            </a:pPr>
            <a:r>
              <a:rPr lang="en-NZ" b="0" dirty="0" smtClean="0"/>
              <a:t>then add a LocalStorage element to represent the resource. </a:t>
            </a:r>
          </a:p>
          <a:p>
            <a:pPr marL="171450" lvl="0" indent="-171450">
              <a:buFont typeface="Arial" pitchFamily="34" charset="0"/>
              <a:buChar char="•"/>
            </a:pPr>
            <a:r>
              <a:rPr lang="en-NZ" b="0" dirty="0" smtClean="0"/>
              <a:t>The LocalStorage element takes three attributes: </a:t>
            </a:r>
            <a:r>
              <a:rPr lang="en-NZ" b="0" i="1" dirty="0" smtClean="0"/>
              <a:t>name</a:t>
            </a:r>
            <a:r>
              <a:rPr lang="en-NZ" b="0" dirty="0" smtClean="0"/>
              <a:t>, </a:t>
            </a:r>
            <a:r>
              <a:rPr lang="en-NZ" b="0" i="1" dirty="0" smtClean="0"/>
              <a:t>sizeInMB</a:t>
            </a:r>
            <a:r>
              <a:rPr lang="en-NZ" b="0" dirty="0" smtClean="0"/>
              <a:t>, and </a:t>
            </a:r>
            <a:r>
              <a:rPr lang="en-NZ" b="0" i="1" dirty="0" smtClean="0"/>
              <a:t>cleanOnRoleRecycle</a:t>
            </a:r>
            <a:r>
              <a:rPr lang="en-NZ" b="0" dirty="0" smtClean="0"/>
              <a:t>. </a:t>
            </a:r>
          </a:p>
          <a:p>
            <a:pPr marL="384431" lvl="1" indent="-171450">
              <a:buFont typeface="Arial" pitchFamily="34" charset="0"/>
              <a:buChar char="•"/>
            </a:pPr>
            <a:r>
              <a:rPr lang="en-NZ" b="0" dirty="0" smtClean="0"/>
              <a:t>The </a:t>
            </a:r>
            <a:r>
              <a:rPr lang="en-NZ" b="0" i="1" dirty="0" smtClean="0"/>
              <a:t>sizeInMB</a:t>
            </a:r>
            <a:r>
              <a:rPr lang="en-NZ" b="0" dirty="0" smtClean="0"/>
              <a:t> attribute specifies the desired size for this local storage resource. </a:t>
            </a:r>
          </a:p>
          <a:p>
            <a:pPr marL="384431" lvl="1" indent="-171450">
              <a:buFont typeface="Arial" pitchFamily="34" charset="0"/>
              <a:buChar char="•"/>
            </a:pPr>
            <a:r>
              <a:rPr lang="en-NZ" b="0" dirty="0" smtClean="0"/>
              <a:t>The </a:t>
            </a:r>
            <a:r>
              <a:rPr lang="en-NZ" b="0" i="1" dirty="0" smtClean="0"/>
              <a:t>cleanOnRoleRecycle</a:t>
            </a:r>
            <a:r>
              <a:rPr lang="en-NZ" b="0" dirty="0" smtClean="0"/>
              <a:t> attribute specifies whether the local storage resource should be wiped clean when a role instance is recycled, or whether it should be persisted across the role lifecycle; the default value is true.</a:t>
            </a:r>
          </a:p>
          <a:p>
            <a:pPr marL="384431" lvl="1" indent="-171450">
              <a:buFont typeface="Arial" pitchFamily="34" charset="0"/>
              <a:buChar char="•"/>
            </a:pPr>
            <a:endParaRPr lang="en-NZ" b="0" baseline="0" dirty="0" smtClean="0"/>
          </a:p>
          <a:p>
            <a:pPr marL="171450" lvl="0" indent="-171450">
              <a:buFont typeface="Arial" pitchFamily="34" charset="0"/>
              <a:buChar char="•"/>
            </a:pPr>
            <a:r>
              <a:rPr lang="en-NZ" dirty="0" smtClean="0"/>
              <a:t>The Windows Azure Managed Library provides classes for accessing the local storage resource from within code running in a role instance. The </a:t>
            </a:r>
            <a:r>
              <a:rPr lang="en-NZ" dirty="0" smtClean="0">
                <a:hlinkClick r:id="rId3"/>
              </a:rPr>
              <a:t>RoleEnvironment.GetLocalResource</a:t>
            </a:r>
            <a:r>
              <a:rPr lang="en-NZ" dirty="0" smtClean="0"/>
              <a:t> method returns a reference to a named </a:t>
            </a:r>
            <a:r>
              <a:rPr lang="en-NZ" dirty="0" smtClean="0">
                <a:hlinkClick r:id="rId4"/>
              </a:rPr>
              <a:t>LocalResource</a:t>
            </a:r>
            <a:r>
              <a:rPr lang="en-NZ" dirty="0" smtClean="0"/>
              <a:t> object.</a:t>
            </a:r>
          </a:p>
          <a:p>
            <a:pPr marL="171450" lvl="0" indent="-171450">
              <a:buFont typeface="Arial" pitchFamily="34" charset="0"/>
              <a:buChar char="•"/>
            </a:pPr>
            <a:r>
              <a:rPr lang="en-NZ" dirty="0" smtClean="0"/>
              <a:t>Because the </a:t>
            </a:r>
            <a:r>
              <a:rPr lang="en-NZ" b="1" dirty="0" smtClean="0"/>
              <a:t>LocalResource</a:t>
            </a:r>
            <a:r>
              <a:rPr lang="en-NZ" dirty="0" smtClean="0"/>
              <a:t> object represents a directory, you can read from it and write to it using the standard .NET file I/O classes. To determine the path to the local storage resource's directory, use the </a:t>
            </a:r>
            <a:r>
              <a:rPr lang="en-NZ" dirty="0" smtClean="0">
                <a:hlinkClick r:id="rId5"/>
              </a:rPr>
              <a:t>LocalResource.RootPath</a:t>
            </a:r>
            <a:r>
              <a:rPr lang="en-NZ" dirty="0" smtClean="0"/>
              <a:t> property</a:t>
            </a:r>
            <a:endParaRPr lang="en-NZ" b="0" baseline="0" dirty="0" smtClean="0"/>
          </a:p>
          <a:p>
            <a:endParaRPr lang="en-NZ" b="1" baseline="0" dirty="0" smtClean="0"/>
          </a:p>
          <a:p>
            <a:r>
              <a:rPr lang="en-NZ" b="1" baseline="0" dirty="0" smtClean="0"/>
              <a:t>Notes</a:t>
            </a:r>
          </a:p>
          <a:p>
            <a:r>
              <a:rPr lang="en-NZ" b="0" dirty="0" smtClean="0"/>
              <a:t>http://msdn.microsoft.com/en-us/library/ee758708.aspx</a:t>
            </a:r>
          </a:p>
          <a:p>
            <a:endParaRPr lang="en-NZ"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29</a:t>
            </a:fld>
            <a:endParaRPr lang="en-US" dirty="0"/>
          </a:p>
        </p:txBody>
      </p:sp>
    </p:spTree>
    <p:extLst>
      <p:ext uri="{BB962C8B-B14F-4D97-AF65-F5344CB8AC3E}">
        <p14:creationId xmlns:p14="http://schemas.microsoft.com/office/powerpoint/2010/main" val="191512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VM is separated</a:t>
            </a:r>
            <a:r>
              <a:rPr lang="en-US" baseline="0" dirty="0" smtClean="0"/>
              <a:t> out as </a:t>
            </a:r>
            <a:r>
              <a:rPr lang="en-US" baseline="0" dirty="0" err="1" smtClean="0"/>
              <a:t>IaaS</a:t>
            </a:r>
            <a:r>
              <a:rPr lang="en-US" baseline="0" smtClean="0"/>
              <a:t> offering.</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26565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pPr marL="171450" indent="-171450">
              <a:buFont typeface="Arial" pitchFamily="34" charset="0"/>
              <a:buChar char="•"/>
            </a:pPr>
            <a:r>
              <a:rPr lang="en-US" dirty="0" smtClean="0"/>
              <a:t>Explain Windows Azure specific configuration mechanism</a:t>
            </a:r>
          </a:p>
          <a:p>
            <a:pPr marL="171450" indent="-171450">
              <a:buFont typeface="Arial" pitchFamily="34" charset="0"/>
              <a:buChar char="•"/>
            </a:pPr>
            <a:r>
              <a:rPr lang="en-US" dirty="0" smtClean="0"/>
              <a:t>Contrast with web.config</a:t>
            </a:r>
          </a:p>
          <a:p>
            <a:pPr marL="0" indent="0">
              <a:buFont typeface="Arial" pitchFamily="34" charset="0"/>
              <a:buNone/>
            </a:pPr>
            <a:endParaRPr lang="en-US" b="1" dirty="0" smtClean="0"/>
          </a:p>
          <a:p>
            <a:pPr marL="0" indent="0">
              <a:buFont typeface="Arial" pitchFamily="34" charset="0"/>
              <a:buNone/>
            </a:pPr>
            <a:r>
              <a:rPr lang="en-US" b="1" dirty="0" smtClean="0"/>
              <a:t>Speaker Notes</a:t>
            </a:r>
          </a:p>
          <a:p>
            <a:pPr marL="171450" indent="-171450">
              <a:buFont typeface="Arial" pitchFamily="34" charset="0"/>
              <a:buChar char="•"/>
            </a:pPr>
            <a:r>
              <a:rPr lang="en-NZ" dirty="0" smtClean="0"/>
              <a:t>The service configuration file specifies the number of role instances to deploy for each role in the service, the values of any configuration settings, and the thumbprints for any certificates associated with a role. </a:t>
            </a:r>
          </a:p>
          <a:p>
            <a:pPr marL="171450" indent="-171450">
              <a:buFont typeface="Arial" pitchFamily="34" charset="0"/>
              <a:buChar char="•"/>
            </a:pPr>
            <a:r>
              <a:rPr lang="en-NZ" dirty="0" smtClean="0"/>
              <a:t>The service configuration file specifies the details of the service deployment, including the number of instances of each role to run, the values for configuration settings defined by the model, and the thumbprints of certificates associated with the service. For more information</a:t>
            </a:r>
            <a:endParaRPr lang="en-US" dirty="0" smtClean="0"/>
          </a:p>
          <a:p>
            <a:pPr marL="171450" indent="-171450">
              <a:buFont typeface="Arial" pitchFamily="34" charset="0"/>
              <a:buChar char="•"/>
            </a:pPr>
            <a:r>
              <a:rPr lang="en-US" dirty="0" smtClean="0"/>
              <a:t>Web.config is used today to store configuration for asp.net web sites. Most ASP.NET things</a:t>
            </a:r>
            <a:r>
              <a:rPr lang="en-US" baseline="0" dirty="0" smtClean="0"/>
              <a:t> still require this, e.g. tracing, security etc.</a:t>
            </a:r>
          </a:p>
          <a:p>
            <a:pPr marL="171450" indent="-171450">
              <a:buFont typeface="Arial" pitchFamily="34" charset="0"/>
              <a:buChar char="•"/>
            </a:pPr>
            <a:r>
              <a:rPr lang="en-US" baseline="0" dirty="0" smtClean="0"/>
              <a:t>Web.config cannot be changed once deployed – it’s a static file.</a:t>
            </a:r>
          </a:p>
          <a:p>
            <a:pPr marL="171450" indent="-171450">
              <a:buFont typeface="Arial" pitchFamily="34" charset="0"/>
              <a:buChar char="•"/>
            </a:pPr>
            <a:r>
              <a:rPr lang="en-US" baseline="0" dirty="0" smtClean="0"/>
              <a:t>Instead you should store configuration that will change in the ServiceConfiguration files, and use the RoleEnvironment.GetConfigurationSetting method to read the value. Settings in the ServiceConfiguration file can be changed at runtime without restarting the VM!</a:t>
            </a:r>
          </a:p>
          <a:p>
            <a:pPr marL="171450" indent="-171450">
              <a:buFont typeface="Arial" pitchFamily="34" charset="0"/>
              <a:buChar char="•"/>
            </a:pPr>
            <a:r>
              <a:rPr lang="en-US" baseline="0" dirty="0" smtClean="0"/>
              <a:t>Will still be times when you just use web.config e.g. System.WebServer settings, adding HttpModules and HttpHandlers etc…</a:t>
            </a:r>
          </a:p>
          <a:p>
            <a:pPr marL="171450" indent="-171450">
              <a:buFont typeface="Arial" pitchFamily="34" charset="0"/>
              <a:buChar char="•"/>
            </a:pPr>
            <a:endParaRPr lang="en-US" baseline="0" dirty="0" smtClean="0"/>
          </a:p>
          <a:p>
            <a:pPr marL="0" indent="0">
              <a:buFont typeface="Arial" pitchFamily="34" charset="0"/>
              <a:buNone/>
            </a:pPr>
            <a:r>
              <a:rPr lang="en-US" b="1" baseline="0" dirty="0" smtClean="0"/>
              <a:t>Notes</a:t>
            </a:r>
          </a:p>
          <a:p>
            <a:pPr marL="0" indent="0">
              <a:buFont typeface="Arial" pitchFamily="34" charset="0"/>
              <a:buNone/>
            </a:pPr>
            <a:r>
              <a:rPr lang="en-US" b="0" dirty="0" smtClean="0"/>
              <a:t>http://msdn.microsoft.com/en-us/library/ee758710.aspx </a:t>
            </a:r>
          </a:p>
          <a:p>
            <a:pPr marL="0" indent="0">
              <a:buFont typeface="Arial" pitchFamily="34" charset="0"/>
              <a:buNone/>
            </a:pPr>
            <a:r>
              <a:rPr lang="en-US" b="0" dirty="0" smtClean="0"/>
              <a:t>http://dunnry.com/blog/2009/04/16/WhyDoesWindowsAzureUseACscfgFile.aspx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30</a:t>
            </a:fld>
            <a:endParaRPr lang="en-US" dirty="0"/>
          </a:p>
        </p:txBody>
      </p:sp>
    </p:spTree>
    <p:extLst>
      <p:ext uri="{BB962C8B-B14F-4D97-AF65-F5344CB8AC3E}">
        <p14:creationId xmlns:p14="http://schemas.microsoft.com/office/powerpoint/2010/main" val="41890450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31</a:t>
            </a:fld>
            <a:endParaRPr lang="en-US" dirty="0"/>
          </a:p>
        </p:txBody>
      </p:sp>
    </p:spTree>
    <p:extLst>
      <p:ext uri="{BB962C8B-B14F-4D97-AF65-F5344CB8AC3E}">
        <p14:creationId xmlns:p14="http://schemas.microsoft.com/office/powerpoint/2010/main" val="1833827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32</a:t>
            </a:fld>
            <a:endParaRPr lang="en-US" dirty="0"/>
          </a:p>
        </p:txBody>
      </p:sp>
    </p:spTree>
    <p:extLst>
      <p:ext uri="{BB962C8B-B14F-4D97-AF65-F5344CB8AC3E}">
        <p14:creationId xmlns:p14="http://schemas.microsoft.com/office/powerpoint/2010/main" val="40951386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131935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248937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35</a:t>
            </a:fld>
            <a:endParaRPr lang="en-US" dirty="0"/>
          </a:p>
        </p:txBody>
      </p:sp>
    </p:spTree>
    <p:extLst>
      <p:ext uri="{BB962C8B-B14F-4D97-AF65-F5344CB8AC3E}">
        <p14:creationId xmlns:p14="http://schemas.microsoft.com/office/powerpoint/2010/main" val="3853240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36</a:t>
            </a:fld>
            <a:endParaRPr lang="en-US" dirty="0"/>
          </a:p>
        </p:txBody>
      </p:sp>
    </p:spTree>
    <p:extLst>
      <p:ext uri="{BB962C8B-B14F-4D97-AF65-F5344CB8AC3E}">
        <p14:creationId xmlns:p14="http://schemas.microsoft.com/office/powerpoint/2010/main" val="35659753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at a high level how the Windows Azure Platform maps into the high scale archetype </a:t>
            </a:r>
          </a:p>
          <a:p>
            <a:endParaRPr lang="en-US" dirty="0" smtClean="0"/>
          </a:p>
          <a:p>
            <a:r>
              <a:rPr lang="en-US" b="1" dirty="0" smtClean="0"/>
              <a:t>Speaker Notes</a:t>
            </a:r>
          </a:p>
          <a:p>
            <a:r>
              <a:rPr lang="en-US" dirty="0" smtClean="0"/>
              <a:t>Key points</a:t>
            </a:r>
            <a:r>
              <a:rPr lang="en-US" baseline="0" dirty="0" smtClean="0"/>
              <a:t> here are </a:t>
            </a:r>
          </a:p>
          <a:p>
            <a:pPr marL="171450" indent="-171450">
              <a:buFont typeface="Arial" pitchFamily="34" charset="0"/>
              <a:buChar char="•"/>
            </a:pPr>
            <a:r>
              <a:rPr lang="en-US" baseline="0" dirty="0" smtClean="0"/>
              <a:t>that all external connections come through a load balancer THIS INCLUDES STORAGE.</a:t>
            </a:r>
          </a:p>
          <a:p>
            <a:pPr marL="171450" lvl="0" indent="-171450">
              <a:buFont typeface="Arial" pitchFamily="34" charset="0"/>
              <a:buChar char="•"/>
            </a:pPr>
            <a:r>
              <a:rPr lang="en-US" baseline="0" dirty="0" smtClean="0"/>
              <a:t>If you are familiar with the previous model, you will notice that two new features are diagrammed here as well, namely inter-role communication (notice there is no load balancer) and TCP ports directly to Worker Roles (or Web Roles). </a:t>
            </a:r>
          </a:p>
          <a:p>
            <a:pPr marL="171450" lvl="0" indent="-171450">
              <a:buFont typeface="Arial" pitchFamily="34" charset="0"/>
              <a:buChar char="•"/>
            </a:pPr>
            <a:r>
              <a:rPr lang="en-US" baseline="0" dirty="0" smtClean="0"/>
              <a:t>We will still use the storage to communicate async and reliably via queues for a lot of options. </a:t>
            </a:r>
          </a:p>
          <a:p>
            <a:pPr marL="171450" lvl="0" indent="-171450">
              <a:buFont typeface="Arial" pitchFamily="34" charset="0"/>
              <a:buChar char="•"/>
            </a:pPr>
            <a:r>
              <a:rPr lang="en-US" baseline="0" dirty="0" smtClean="0"/>
              <a:t>However, inter-role communication fills in when you need direct synchronous comm.</a:t>
            </a:r>
          </a:p>
          <a:p>
            <a:pPr marL="171450" lvl="0" indent="-171450">
              <a:buFont typeface="Arial" pitchFamily="34" charset="0"/>
              <a:buChar char="•"/>
            </a:pPr>
            <a:endParaRPr lang="en-US" baseline="0" dirty="0" smtClean="0"/>
          </a:p>
          <a:p>
            <a:pPr marL="171450" lvl="0" indent="-171450">
              <a:buFont typeface="Arial" pitchFamily="34" charset="0"/>
              <a:buChar char="•"/>
            </a:pPr>
            <a:r>
              <a:rPr lang="en-US" baseline="0" dirty="0" smtClean="0"/>
              <a:t>The load balancers are a key to Windows Azure.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37</a:t>
            </a:fld>
            <a:endParaRPr lang="en-US" dirty="0"/>
          </a:p>
        </p:txBody>
      </p:sp>
    </p:spTree>
    <p:extLst>
      <p:ext uri="{BB962C8B-B14F-4D97-AF65-F5344CB8AC3E}">
        <p14:creationId xmlns:p14="http://schemas.microsoft.com/office/powerpoint/2010/main" val="3251331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38</a:t>
            </a:fld>
            <a:endParaRPr lang="en-US" dirty="0"/>
          </a:p>
        </p:txBody>
      </p:sp>
    </p:spTree>
    <p:extLst>
      <p:ext uri="{BB962C8B-B14F-4D97-AF65-F5344CB8AC3E}">
        <p14:creationId xmlns:p14="http://schemas.microsoft.com/office/powerpoint/2010/main" val="406907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b="1" dirty="0" smtClean="0"/>
              <a:t>Slide Objective</a:t>
            </a:r>
          </a:p>
          <a:p>
            <a:r>
              <a:rPr lang="en-NZ" b="0" dirty="0" smtClean="0"/>
              <a:t>To explain the configuration change events in a worked example</a:t>
            </a:r>
          </a:p>
          <a:p>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Speaker Notes</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dirty="0" smtClean="0"/>
              <a:t>Worked</a:t>
            </a:r>
            <a:r>
              <a:rPr lang="en-NZ" b="0" baseline="0" dirty="0" smtClean="0"/>
              <a:t> example is changing the configuration of the WebDav role to run another instance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When the config changes a new instance will start.</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NZ" b="0" baseline="0" dirty="0" smtClean="0"/>
              <a:t>We catch the changed event and use that to allow us to re-enumerate the internal endpoints to find an additional endpoint to poll</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endParaRPr lang="en-NZ" b="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NZ" b="1" dirty="0" smtClean="0"/>
              <a:t>Notes</a:t>
            </a:r>
          </a:p>
          <a:p>
            <a:r>
              <a:rPr lang="en-NZ" b="1" dirty="0" smtClean="0"/>
              <a:t>http://msdn.microsoft.com/en-us/library/ee848064.aspx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39</a:t>
            </a:fld>
            <a:endParaRPr lang="en-US" dirty="0"/>
          </a:p>
        </p:txBody>
      </p:sp>
    </p:spTree>
    <p:extLst>
      <p:ext uri="{BB962C8B-B14F-4D97-AF65-F5344CB8AC3E}">
        <p14:creationId xmlns:p14="http://schemas.microsoft.com/office/powerpoint/2010/main" val="2096158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a:t>
            </a:fld>
            <a:endParaRPr lang="en-US" dirty="0"/>
          </a:p>
        </p:txBody>
      </p:sp>
    </p:spTree>
    <p:extLst>
      <p:ext uri="{BB962C8B-B14F-4D97-AF65-F5344CB8AC3E}">
        <p14:creationId xmlns:p14="http://schemas.microsoft.com/office/powerpoint/2010/main" val="32278983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40</a:t>
            </a:fld>
            <a:endParaRPr lang="en-US" dirty="0"/>
          </a:p>
        </p:txBody>
      </p:sp>
    </p:spTree>
    <p:extLst>
      <p:ext uri="{BB962C8B-B14F-4D97-AF65-F5344CB8AC3E}">
        <p14:creationId xmlns:p14="http://schemas.microsoft.com/office/powerpoint/2010/main" val="215606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a:t>
            </a:r>
          </a:p>
          <a:p>
            <a:r>
              <a:rPr lang="en-US" b="0" dirty="0" smtClean="0"/>
              <a:t>Understand the difference between Roles and Instances</a:t>
            </a:r>
          </a:p>
          <a:p>
            <a:endParaRPr lang="en-US" dirty="0" smtClean="0"/>
          </a:p>
          <a:p>
            <a:r>
              <a:rPr lang="en-US" b="1" dirty="0" smtClean="0"/>
              <a:t>Speaker Notes</a:t>
            </a:r>
          </a:p>
          <a:p>
            <a:pPr marL="171450" indent="-171450">
              <a:buFont typeface="Arial" pitchFamily="34" charset="0"/>
              <a:buChar char="•"/>
            </a:pPr>
            <a:r>
              <a:rPr lang="en-US" baseline="0" dirty="0" smtClean="0"/>
              <a:t>The Service model defines the shape of a service- </a:t>
            </a:r>
          </a:p>
          <a:p>
            <a:pPr marL="384431" lvl="1" indent="-171450">
              <a:buFont typeface="Arial" pitchFamily="34" charset="0"/>
              <a:buChar char="•"/>
            </a:pPr>
            <a:r>
              <a:rPr lang="en-US" baseline="0" dirty="0" smtClean="0"/>
              <a:t>the Roles it will have</a:t>
            </a:r>
          </a:p>
          <a:p>
            <a:pPr marL="384431" lvl="1" indent="-171450">
              <a:buFont typeface="Arial" pitchFamily="34" charset="0"/>
              <a:buChar char="•"/>
            </a:pPr>
            <a:r>
              <a:rPr lang="en-US" baseline="0" dirty="0" smtClean="0"/>
              <a:t>endpoints it will listen on</a:t>
            </a:r>
          </a:p>
          <a:p>
            <a:pPr marL="384431" lvl="1" indent="-171450">
              <a:buFont typeface="Arial" pitchFamily="34" charset="0"/>
              <a:buChar char="•"/>
            </a:pPr>
            <a:r>
              <a:rPr lang="en-US" baseline="0" dirty="0" smtClean="0"/>
              <a:t>Types of VMs that will be run</a:t>
            </a:r>
          </a:p>
          <a:p>
            <a:pPr marL="384431" lvl="1" indent="-171450">
              <a:buFont typeface="Arial" pitchFamily="34" charset="0"/>
              <a:buChar char="•"/>
            </a:pPr>
            <a:endParaRPr lang="en-US" baseline="0" dirty="0" smtClean="0"/>
          </a:p>
          <a:p>
            <a:pPr marL="171450" lvl="0" indent="-171450">
              <a:buFont typeface="Arial" pitchFamily="34" charset="0"/>
              <a:buChar char="•"/>
            </a:pPr>
            <a:r>
              <a:rPr lang="en-US" baseline="0" dirty="0" smtClean="0"/>
              <a:t>At runtime each Role will run at a given scale</a:t>
            </a:r>
          </a:p>
          <a:p>
            <a:pPr marL="384431" lvl="1" indent="-171450">
              <a:buFont typeface="Arial" pitchFamily="34" charset="0"/>
              <a:buChar char="•"/>
            </a:pPr>
            <a:r>
              <a:rPr lang="en-US" baseline="0" dirty="0" smtClean="0"/>
              <a:t>Specifically each role will be deployed onto and executed on one or more VMs</a:t>
            </a:r>
          </a:p>
          <a:p>
            <a:pPr marL="384431" lvl="1" indent="-171450">
              <a:buFont typeface="Arial" pitchFamily="34" charset="0"/>
              <a:buChar char="•"/>
            </a:pPr>
            <a:r>
              <a:rPr lang="en-US" baseline="0" dirty="0" smtClean="0"/>
              <a:t>A VM runs a single role</a:t>
            </a:r>
          </a:p>
          <a:p>
            <a:endParaRPr lang="en-US" baseline="0" dirty="0" smtClean="0"/>
          </a:p>
          <a:p>
            <a:r>
              <a:rPr lang="en-US" b="1" baseline="0" dirty="0" smtClean="0"/>
              <a:t>Notes</a:t>
            </a:r>
          </a:p>
          <a:p>
            <a:r>
              <a:rPr lang="en-US" b="0" baseline="0" dirty="0" smtClean="0"/>
              <a:t>Notes on the various security roles involved in running a Windows Azure account</a:t>
            </a:r>
          </a:p>
          <a:p>
            <a:r>
              <a:rPr lang="en-NZ" dirty="0" smtClean="0"/>
              <a:t>http://blog.toddysm.com/2010/01/subscription-and-service-administration-in-windows-azure.html </a:t>
            </a:r>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5</a:t>
            </a:fld>
            <a:endParaRPr lang="en-US" dirty="0"/>
          </a:p>
        </p:txBody>
      </p:sp>
    </p:spTree>
    <p:extLst>
      <p:ext uri="{BB962C8B-B14F-4D97-AF65-F5344CB8AC3E}">
        <p14:creationId xmlns:p14="http://schemas.microsoft.com/office/powerpoint/2010/main" val="101147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6</a:t>
            </a:fld>
            <a:endParaRPr lang="en-US" dirty="0"/>
          </a:p>
        </p:txBody>
      </p:sp>
    </p:spTree>
    <p:extLst>
      <p:ext uri="{BB962C8B-B14F-4D97-AF65-F5344CB8AC3E}">
        <p14:creationId xmlns:p14="http://schemas.microsoft.com/office/powerpoint/2010/main" val="400044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tx1"/>
                </a:solidFill>
                <a:effectLst/>
                <a:latin typeface="Segoe UI" pitchFamily="34" charset="0"/>
                <a:ea typeface="+mn-ea"/>
                <a:cs typeface="+mn-cs"/>
              </a:rPr>
              <a:t>The infrastructure of each Windows Azure data center is notionally divided into multiple sections known as fault domains. These sections of the infrastructure (which are not necessarily individual servers or server racks) are designed in such a way that a failure of one fault domain is extremely unlikely to affect any other fault domain. When you deploy a service, the Windows Azure Fabric Controller automatically locates the roles in at least two different fault domains so that a failure in one domain will not affect all instances of your service.</a:t>
            </a:r>
            <a:endParaRPr lang="en-US" dirty="0" smtClean="0"/>
          </a:p>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7</a:t>
            </a:fld>
            <a:endParaRPr lang="en-US" dirty="0"/>
          </a:p>
        </p:txBody>
      </p:sp>
    </p:spTree>
    <p:extLst>
      <p:ext uri="{BB962C8B-B14F-4D97-AF65-F5344CB8AC3E}">
        <p14:creationId xmlns:p14="http://schemas.microsoft.com/office/powerpoint/2010/main" val="65996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AABF77-E2E4-44CA-BA5C-65E132CF08D8}" type="slidenum">
              <a:rPr lang="en-US" smtClean="0"/>
              <a:pPr/>
              <a:t>8</a:t>
            </a:fld>
            <a:endParaRPr lang="en-US" dirty="0"/>
          </a:p>
        </p:txBody>
      </p:sp>
    </p:spTree>
    <p:extLst>
      <p:ext uri="{BB962C8B-B14F-4D97-AF65-F5344CB8AC3E}">
        <p14:creationId xmlns:p14="http://schemas.microsoft.com/office/powerpoint/2010/main" val="3816526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Font typeface="Arial" pitchFamily="34" charset="0"/>
              <a:buNone/>
            </a:pPr>
            <a:r>
              <a:rPr lang="en-US" b="1" dirty="0" smtClean="0"/>
              <a:t>Slide Objective</a:t>
            </a:r>
          </a:p>
          <a:p>
            <a:pPr marL="171450" indent="-171450">
              <a:buFont typeface="Arial" pitchFamily="34" charset="0"/>
              <a:buChar char="•"/>
            </a:pPr>
            <a:r>
              <a:rPr lang="en-US" dirty="0" smtClean="0"/>
              <a:t>Understand what a scale-out application looks like</a:t>
            </a:r>
          </a:p>
          <a:p>
            <a:pPr marL="0" indent="0">
              <a:buFont typeface="Arial" pitchFamily="34" charset="0"/>
              <a:buNone/>
            </a:pPr>
            <a:endParaRPr lang="en-US" dirty="0" smtClean="0"/>
          </a:p>
          <a:p>
            <a:pPr marL="0" indent="0">
              <a:buFont typeface="Arial" pitchFamily="34" charset="0"/>
              <a:buNone/>
            </a:pPr>
            <a:r>
              <a:rPr lang="en-US" b="1" dirty="0" smtClean="0"/>
              <a:t>Speaking notes</a:t>
            </a:r>
          </a:p>
          <a:p>
            <a:pPr marL="171450" indent="-171450">
              <a:buFont typeface="Arial" pitchFamily="34" charset="0"/>
              <a:buChar char="•"/>
            </a:pPr>
            <a:r>
              <a:rPr lang="en-US" dirty="0" smtClean="0"/>
              <a:t>High scale applications often</a:t>
            </a:r>
            <a:r>
              <a:rPr lang="en-US" baseline="0" dirty="0" smtClean="0"/>
              <a:t> follow this sort of an pattern</a:t>
            </a:r>
          </a:p>
          <a:p>
            <a:pPr marL="171450" indent="-171450">
              <a:buFont typeface="Arial" pitchFamily="34" charset="0"/>
              <a:buChar char="•"/>
            </a:pPr>
            <a:r>
              <a:rPr lang="en-US" baseline="0" dirty="0" smtClean="0"/>
              <a:t>Inbound connectivity comes through a load balancer</a:t>
            </a:r>
          </a:p>
          <a:p>
            <a:pPr marL="384431" lvl="1" indent="-171450">
              <a:buFont typeface="Arial" pitchFamily="34" charset="0"/>
              <a:buChar char="•"/>
            </a:pPr>
            <a:r>
              <a:rPr lang="en-US" baseline="0" dirty="0" smtClean="0"/>
              <a:t>Requests are round robin routed</a:t>
            </a:r>
          </a:p>
          <a:p>
            <a:pPr marL="384431" lvl="1" indent="-171450">
              <a:buFont typeface="Arial" pitchFamily="34" charset="0"/>
              <a:buChar char="•"/>
            </a:pPr>
            <a:r>
              <a:rPr lang="en-US" baseline="0" dirty="0" smtClean="0"/>
              <a:t>Load balancer is typically aware of the state of the web servers (i.e. are they up)</a:t>
            </a:r>
          </a:p>
          <a:p>
            <a:pPr marL="171450" lvl="0" indent="-171450">
              <a:buFont typeface="Arial" pitchFamily="34" charset="0"/>
              <a:buChar char="•"/>
            </a:pPr>
            <a:r>
              <a:rPr lang="en-US" baseline="0" dirty="0" smtClean="0"/>
              <a:t>There are one or more tiers or groups of stateless web or app servers</a:t>
            </a:r>
          </a:p>
          <a:p>
            <a:pPr marL="384431" lvl="1" indent="-171450">
              <a:buFont typeface="Arial" pitchFamily="34" charset="0"/>
              <a:buChar char="•"/>
            </a:pPr>
            <a:r>
              <a:rPr lang="en-US" baseline="0" dirty="0" smtClean="0"/>
              <a:t>By stateless we mean that they do not hold state between client requests</a:t>
            </a:r>
          </a:p>
          <a:p>
            <a:pPr marL="384431" lvl="1" indent="-171450">
              <a:buFont typeface="Arial" pitchFamily="34" charset="0"/>
              <a:buChar char="•"/>
            </a:pPr>
            <a:r>
              <a:rPr lang="en-US" baseline="0" dirty="0" smtClean="0"/>
              <a:t>Stateless means that simple load balancing works – no need for sticky sessions</a:t>
            </a:r>
          </a:p>
          <a:p>
            <a:pPr marL="384431" lvl="1" indent="-171450">
              <a:buFont typeface="Arial" pitchFamily="34" charset="0"/>
              <a:buChar char="•"/>
            </a:pPr>
            <a:r>
              <a:rPr lang="en-US" baseline="0" dirty="0" smtClean="0"/>
              <a:t>Stateless means that the failure of a web server does not cause major issues for application- it is simply removed from the load balancer</a:t>
            </a:r>
          </a:p>
          <a:p>
            <a:pPr marL="171450" lvl="0" indent="-171450">
              <a:buFont typeface="Arial" pitchFamily="34" charset="0"/>
              <a:buChar char="•"/>
            </a:pPr>
            <a:r>
              <a:rPr lang="en-US" baseline="0" dirty="0" smtClean="0"/>
              <a:t>A stateful or storage tier</a:t>
            </a:r>
          </a:p>
          <a:p>
            <a:pPr marL="384431" lvl="1" indent="-171450">
              <a:buFont typeface="Arial" pitchFamily="34" charset="0"/>
              <a:buChar char="•"/>
            </a:pPr>
            <a:r>
              <a:rPr lang="en-US" baseline="0" dirty="0" smtClean="0"/>
              <a:t>This will generally involve some sort of scale out approach for large apps</a:t>
            </a:r>
          </a:p>
          <a:p>
            <a:pPr marL="384431" lvl="1" indent="-171450">
              <a:buFont typeface="Arial" pitchFamily="34" charset="0"/>
              <a:buChar char="•"/>
            </a:pPr>
            <a:r>
              <a:rPr lang="en-US" baseline="0" dirty="0" smtClean="0"/>
              <a:t>Often using partitioned databases</a:t>
            </a:r>
          </a:p>
          <a:p>
            <a:pPr marL="384431" lvl="1" indent="-171450">
              <a:buFont typeface="Arial" pitchFamily="34" charset="0"/>
              <a:buChar char="•"/>
            </a:pPr>
            <a:r>
              <a:rPr lang="en-US" baseline="0" dirty="0" smtClean="0"/>
              <a:t>Often some sort of queuing mechanism</a:t>
            </a:r>
          </a:p>
          <a:p>
            <a:pPr marL="171450" lvl="0" indent="-171450">
              <a:buFont typeface="Arial" pitchFamily="34" charset="0"/>
              <a:buChar char="•"/>
            </a:pPr>
            <a:r>
              <a:rPr lang="en-US" baseline="0" dirty="0" smtClean="0"/>
              <a:t>Applications will often perform processing in the background. </a:t>
            </a:r>
          </a:p>
          <a:p>
            <a:pPr marL="384431" lvl="1" indent="-171450">
              <a:buFont typeface="Arial" pitchFamily="34" charset="0"/>
              <a:buChar char="•"/>
            </a:pPr>
            <a:r>
              <a:rPr lang="en-US" baseline="0" dirty="0" smtClean="0"/>
              <a:t>Improves response time for users</a:t>
            </a:r>
          </a:p>
          <a:p>
            <a:pPr marL="384431" lvl="1" indent="-171450">
              <a:buFont typeface="Arial" pitchFamily="34" charset="0"/>
              <a:buChar char="•"/>
            </a:pPr>
            <a:r>
              <a:rPr lang="en-US" baseline="0" dirty="0" smtClean="0"/>
              <a:t>Allows load peaks to be buffered in queues</a:t>
            </a:r>
          </a:p>
          <a:p>
            <a:pPr marL="212981" lvl="1" indent="0">
              <a:buFont typeface="Arial" pitchFamily="34" charset="0"/>
              <a:buNone/>
            </a:pPr>
            <a:endParaRPr lang="en-US" baseline="0" dirty="0" smtClean="0"/>
          </a:p>
          <a:p>
            <a:pPr marL="212981" lvl="1" indent="0">
              <a:buFont typeface="Arial" pitchFamily="34" charset="0"/>
              <a:buNone/>
            </a:pPr>
            <a:r>
              <a:rPr lang="en-US" b="1" baseline="0" dirty="0" smtClean="0"/>
              <a:t>Windows Azure provides us with a Platform as a Service offering to implement these sorts of applications</a:t>
            </a:r>
          </a:p>
          <a:p>
            <a:pPr marL="0" indent="0">
              <a:buFont typeface="Arial" pitchFamily="34" charset="0"/>
              <a:buNone/>
            </a:pPr>
            <a:endParaRPr lang="en-US" dirty="0" smtClean="0"/>
          </a:p>
          <a:p>
            <a:pPr marL="0" indent="0">
              <a:buFont typeface="Arial" pitchFamily="34" charset="0"/>
              <a:buNone/>
            </a:pPr>
            <a:r>
              <a:rPr lang="en-US" b="1" dirty="0" smtClean="0"/>
              <a:t>Notes</a:t>
            </a:r>
          </a:p>
          <a:p>
            <a:pPr marL="0" indent="0">
              <a:buFont typeface="Arial" pitchFamily="34" charset="0"/>
              <a:buNone/>
            </a:pPr>
            <a:r>
              <a:rPr lang="en-US" b="0" dirty="0" smtClean="0"/>
              <a:t>http://msdn.microsoft.com/en-us/magazine/cc500561.aspx </a:t>
            </a:r>
          </a:p>
          <a:p>
            <a:r>
              <a:rPr lang="en-US" dirty="0" smtClean="0"/>
              <a:t>http://msdn.microsoft.com/en-us/library/ff650667.aspx</a:t>
            </a:r>
          </a:p>
        </p:txBody>
      </p:sp>
      <p:sp>
        <p:nvSpPr>
          <p:cNvPr id="4" name="Slide Number Placeholder 3"/>
          <p:cNvSpPr>
            <a:spLocks noGrp="1"/>
          </p:cNvSpPr>
          <p:nvPr>
            <p:ph type="sldNum" sz="quarter" idx="10"/>
          </p:nvPr>
        </p:nvSpPr>
        <p:spPr/>
        <p:txBody>
          <a:bodyPr/>
          <a:lstStyle/>
          <a:p>
            <a:fld id="{82AABF77-E2E4-44CA-BA5C-65E132CF08D8}" type="slidenum">
              <a:rPr lang="en-US" smtClean="0"/>
              <a:pPr/>
              <a:t>9</a:t>
            </a:fld>
            <a:endParaRPr lang="en-US" dirty="0"/>
          </a:p>
        </p:txBody>
      </p:sp>
    </p:spTree>
    <p:extLst>
      <p:ext uri="{BB962C8B-B14F-4D97-AF65-F5344CB8AC3E}">
        <p14:creationId xmlns:p14="http://schemas.microsoft.com/office/powerpoint/2010/main" val="2371035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2" y="2834640"/>
            <a:ext cx="11155680" cy="1015663"/>
          </a:xfrm>
        </p:spPr>
        <p:txBody>
          <a:bodyPr anchor="b" anchorCtr="0">
            <a:spAutoFit/>
          </a:bodyPr>
          <a:lstStyle>
            <a:lvl1pPr>
              <a:lnSpc>
                <a:spcPct val="10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297680"/>
            <a:ext cx="5454333" cy="1261884"/>
          </a:xfrm>
        </p:spPr>
        <p:txBody>
          <a:bodyPr/>
          <a:lstStyle>
            <a:lvl1pPr marL="0" indent="0">
              <a:lnSpc>
                <a:spcPct val="100000"/>
              </a:lnSpc>
              <a:spcBef>
                <a:spcPts val="600"/>
              </a:spcBef>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 </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a:t>
            </a:r>
            <a:r>
              <a:rPr lang="en-US" sz="700" dirty="0" smtClean="0">
                <a:solidFill>
                  <a:schemeClr val="bg1">
                    <a:alpha val="99000"/>
                  </a:schemeClr>
                </a:solidFill>
                <a:latin typeface="Segoe UI" pitchFamily="34" charset="0"/>
                <a:cs typeface="Arial" charset="0"/>
              </a:rPr>
              <a:t>. Because </a:t>
            </a:r>
            <a:r>
              <a:rPr lang="en-US" sz="700" dirty="0">
                <a:solidFill>
                  <a:schemeClr val="bg1">
                    <a:alpha val="99000"/>
                  </a:schemeClr>
                </a:solidFill>
                <a:latin typeface="Segoe UI" pitchFamily="34" charset="0"/>
                <a:cs typeface="Arial" charset="0"/>
              </a:rPr>
              <a:t>Microsoft must respond to changing market conditions, it should not be interpreted to be a commitment on the part of Microsoft, and Microsoft cannot guarantee the accuracy of any information provided after the date of this presentation</a:t>
            </a:r>
            <a:r>
              <a:rPr lang="en-US" sz="700" dirty="0" smtClean="0">
                <a:solidFill>
                  <a:schemeClr val="bg1">
                    <a:alpha val="99000"/>
                  </a:schemeClr>
                </a:solidFill>
                <a:latin typeface="Segoe UI" pitchFamily="34" charset="0"/>
                <a:cs typeface="Arial" charset="0"/>
              </a:rPr>
              <a:t>. 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3"/>
          <p:cNvSpPr>
            <a:spLocks noGrp="1"/>
          </p:cNvSpPr>
          <p:nvPr>
            <p:ph sz="quarter" idx="10"/>
          </p:nvPr>
        </p:nvSpPr>
        <p:spPr>
          <a:xfrm>
            <a:off x="516572" y="1690688"/>
            <a:ext cx="11155680" cy="1846659"/>
          </a:xfrm>
        </p:spPr>
        <p:txBody>
          <a:bodyPr/>
          <a:lstStyle>
            <a:lvl1pPr>
              <a:defRPr sz="2000"/>
            </a:lvl1pPr>
            <a:lvl2pPr marL="227013" indent="-6350">
              <a:defRPr sz="2000"/>
            </a:lvl2pPr>
            <a:lvl3pPr marL="463550" indent="-6350">
              <a:defRPr sz="2000"/>
            </a:lvl3pPr>
            <a:lvl4pPr marL="676275" indent="6350">
              <a:defRPr sz="2000"/>
            </a:lvl4pPr>
            <a:lvl5pPr marL="917575" indent="0">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6572" y="2834640"/>
            <a:ext cx="11155680" cy="1218795"/>
          </a:xfrm>
        </p:spPr>
        <p:txBody>
          <a:bodyPr anchor="b"/>
          <a:lstStyle>
            <a:lvl1pPr marL="0" indent="0">
              <a:lnSpc>
                <a:spcPct val="100000"/>
              </a:lnSpc>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297680"/>
            <a:ext cx="7513637" cy="443198"/>
          </a:xfrm>
        </p:spPr>
        <p:txBody>
          <a:bodyPr/>
          <a:lstStyle>
            <a:lvl1pPr marL="0" indent="0">
              <a:lnSpc>
                <a:spcPct val="100000"/>
              </a:lnSpc>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16572" y="1920240"/>
            <a:ext cx="11155680" cy="2708434"/>
          </a:xfrm>
        </p:spPr>
        <p:txBody>
          <a:bodyPr anchor="ctr" anchorCtr="0">
            <a:sp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dirty="0" smtClean="0"/>
              <a:t>Click to edit Master text styles</a:t>
            </a:r>
          </a:p>
        </p:txBody>
      </p:sp>
      <p:pic>
        <p:nvPicPr>
          <p:cNvPr id="4" name="Picture 3"/>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dirty="0">
              <a:solidFill>
                <a:srgbClr val="292929"/>
              </a:solidFill>
            </a:endParaRPr>
          </a:p>
        </p:txBody>
      </p:sp>
    </p:spTree>
    <p:extLst>
      <p:ext uri="{BB962C8B-B14F-4D97-AF65-F5344CB8AC3E}">
        <p14:creationId xmlns:p14="http://schemas.microsoft.com/office/powerpoint/2010/main" val="24805886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519113" y="1463675"/>
            <a:ext cx="11155680" cy="2215991"/>
          </a:xfrm>
        </p:spPr>
        <p:txBody>
          <a:bodyPr>
            <a:spAutoFit/>
          </a:bodyPr>
          <a:lstStyle>
            <a:lvl1pPr marL="0" indent="0">
              <a:buFontTx/>
              <a:buNone/>
              <a:defRPr/>
            </a:lvl1pPr>
            <a:lvl2pPr marL="460375" indent="0">
              <a:buFontTx/>
              <a:buNone/>
              <a:defRPr/>
            </a:lvl2pPr>
            <a:lvl3pPr marL="914400" indent="0">
              <a:buFontTx/>
              <a:buNone/>
              <a:defRPr/>
            </a:lvl3pPr>
            <a:lvl4pPr marL="1370013" indent="0">
              <a:buFontTx/>
              <a:buNone/>
              <a:defRPr/>
            </a:lvl4pPr>
            <a:lvl5pPr marL="1836738" indent="0">
              <a:buFontTx/>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0412128"/>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6572" y="228600"/>
            <a:ext cx="11155680" cy="7478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6572" y="1463040"/>
            <a:ext cx="11155680" cy="206210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p:nvPicPr>
        <p:blipFill>
          <a:blip r:embed="rId18" cstate="print">
            <a:duotone>
              <a:prstClr val="black"/>
              <a:schemeClr val="tx2">
                <a:tint val="45000"/>
                <a:satMod val="400000"/>
              </a:schemeClr>
            </a:duotone>
            <a:extLst>
              <a:ext uri="{BEBA8EAE-BF5A-486C-A8C5-ECC9F3942E4B}">
                <a14:imgProps xmlns:a14="http://schemas.microsoft.com/office/drawing/2010/main">
                  <a14:imgLayer r:embed="rId19">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 bg1="lt1" tx1="dk1" bg2="lt2" tx2="dk2" accent1="accent1" accent2="accent2" accent3="accent3" accent4="accent4" accent5="accent5" accent6="accent6" hlink="hlink" folHlink="folHlink"/>
  <p:sldLayoutIdLst>
    <p:sldLayoutId id="2147483742" r:id="rId1"/>
    <p:sldLayoutId id="2147483702" r:id="rId2"/>
    <p:sldLayoutId id="2147483748" r:id="rId3"/>
    <p:sldLayoutId id="2147483780" r:id="rId4"/>
    <p:sldLayoutId id="2147483696" r:id="rId5"/>
    <p:sldLayoutId id="2147483768" r:id="rId6"/>
    <p:sldLayoutId id="2147483700" r:id="rId7"/>
    <p:sldLayoutId id="2147483701" r:id="rId8"/>
    <p:sldLayoutId id="2147483774" r:id="rId9"/>
    <p:sldLayoutId id="2147483775" r:id="rId10"/>
    <p:sldLayoutId id="2147483776" r:id="rId11"/>
    <p:sldLayoutId id="2147483777" r:id="rId12"/>
    <p:sldLayoutId id="2147483778" r:id="rId13"/>
    <p:sldLayoutId id="2147483779" r:id="rId14"/>
    <p:sldLayoutId id="2147483703" r:id="rId15"/>
    <p:sldLayoutId id="2147483704" r:id="rId16"/>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solidFill>
              <a:schemeClr val="bg1">
                <a:alpha val="0"/>
              </a:schemeClr>
            </a:solid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6572" y="228601"/>
            <a:ext cx="1115568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691640"/>
            <a:ext cx="11149012" cy="184665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solidFill>
              <a:schemeClr val="bg1">
                <a:alpha val="0"/>
              </a:schemeClr>
            </a:solid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1pPr>
      <a:lvl2pPr marL="460375"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2pPr>
      <a:lvl3pPr marL="912813"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3pPr>
      <a:lvl4pPr marL="1373188" indent="635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4pPr>
      <a:lvl5pPr marL="1831975" indent="0" algn="l" defTabSz="914363" rtl="0" eaLnBrk="1" latinLnBrk="0" hangingPunct="1">
        <a:lnSpc>
          <a:spcPct val="100000"/>
        </a:lnSpc>
        <a:spcBef>
          <a:spcPts val="600"/>
        </a:spcBef>
        <a:buFont typeface="Arial" pitchFamily="34" charset="0"/>
        <a:buNone/>
        <a:defRPr sz="2000" b="0" kern="1200">
          <a:ln>
            <a:solidFill>
              <a:schemeClr val="bg1">
                <a:alpha val="0"/>
              </a:schemeClr>
            </a:solidFill>
          </a:ln>
          <a:solidFill>
            <a:srgbClr val="595959"/>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slideLayout" Target="../slideLayouts/slideLayout7.xml"/><Relationship Id="rId3" Type="http://schemas.openxmlformats.org/officeDocument/2006/relationships/tags" Target="../tags/tag62.xml"/><Relationship Id="rId21" Type="http://schemas.openxmlformats.org/officeDocument/2006/relationships/image" Target="../media/image9.emf"/><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oleObject" Target="../embeddings/oleObject10.bin"/><Relationship Id="rId1" Type="http://schemas.openxmlformats.org/officeDocument/2006/relationships/vmlDrawing" Target="../drawings/vmlDrawing10.v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tags" Target="../tags/tag74.xml"/><Relationship Id="rId10" Type="http://schemas.openxmlformats.org/officeDocument/2006/relationships/tags" Target="../tags/tag69.xml"/><Relationship Id="rId19" Type="http://schemas.openxmlformats.org/officeDocument/2006/relationships/notesSlide" Target="../notesSlides/notesSlide10.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tags" Target="../tags/tag78.xml"/><Relationship Id="rId7" Type="http://schemas.openxmlformats.org/officeDocument/2006/relationships/notesSlide" Target="../notesSlides/notesSlide12.xml"/><Relationship Id="rId2" Type="http://schemas.openxmlformats.org/officeDocument/2006/relationships/tags" Target="../tags/tag77.xml"/><Relationship Id="rId1" Type="http://schemas.openxmlformats.org/officeDocument/2006/relationships/vmlDrawing" Target="../drawings/vmlDrawing11.vml"/><Relationship Id="rId6" Type="http://schemas.openxmlformats.org/officeDocument/2006/relationships/slideLayout" Target="../slideLayouts/slideLayout7.xml"/><Relationship Id="rId11" Type="http://schemas.microsoft.com/office/2007/relationships/hdphoto" Target="../media/hdphoto4.wdp"/><Relationship Id="rId5" Type="http://schemas.openxmlformats.org/officeDocument/2006/relationships/tags" Target="../tags/tag80.xml"/><Relationship Id="rId10" Type="http://schemas.openxmlformats.org/officeDocument/2006/relationships/image" Target="../media/image10.png"/><Relationship Id="rId4" Type="http://schemas.openxmlformats.org/officeDocument/2006/relationships/tags" Target="../tags/tag79.xml"/><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82.xml"/><Relationship Id="rId7" Type="http://schemas.openxmlformats.org/officeDocument/2006/relationships/oleObject" Target="../embeddings/oleObject12.bin"/><Relationship Id="rId2" Type="http://schemas.openxmlformats.org/officeDocument/2006/relationships/tags" Target="../tags/tag81.xml"/><Relationship Id="rId1" Type="http://schemas.openxmlformats.org/officeDocument/2006/relationships/vmlDrawing" Target="../drawings/vmlDrawing12.vml"/><Relationship Id="rId6" Type="http://schemas.openxmlformats.org/officeDocument/2006/relationships/notesSlide" Target="../notesSlides/notesSlide13.xml"/><Relationship Id="rId5" Type="http://schemas.openxmlformats.org/officeDocument/2006/relationships/slideLayout" Target="../slideLayouts/slideLayout6.xml"/><Relationship Id="rId4" Type="http://schemas.openxmlformats.org/officeDocument/2006/relationships/tags" Target="../tags/tag83.xml"/></Relationships>
</file>

<file path=ppt/slides/_rels/slide14.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18" Type="http://schemas.openxmlformats.org/officeDocument/2006/relationships/tags" Target="../tags/tag100.xml"/><Relationship Id="rId3" Type="http://schemas.openxmlformats.org/officeDocument/2006/relationships/tags" Target="../tags/tag85.xml"/><Relationship Id="rId21" Type="http://schemas.openxmlformats.org/officeDocument/2006/relationships/slideLayout" Target="../slideLayouts/slideLayout6.xml"/><Relationship Id="rId7" Type="http://schemas.openxmlformats.org/officeDocument/2006/relationships/tags" Target="../tags/tag89.xml"/><Relationship Id="rId12" Type="http://schemas.openxmlformats.org/officeDocument/2006/relationships/tags" Target="../tags/tag94.xml"/><Relationship Id="rId17" Type="http://schemas.openxmlformats.org/officeDocument/2006/relationships/tags" Target="../tags/tag99.xml"/><Relationship Id="rId2" Type="http://schemas.openxmlformats.org/officeDocument/2006/relationships/tags" Target="../tags/tag84.xml"/><Relationship Id="rId16" Type="http://schemas.openxmlformats.org/officeDocument/2006/relationships/tags" Target="../tags/tag98.xml"/><Relationship Id="rId20" Type="http://schemas.openxmlformats.org/officeDocument/2006/relationships/tags" Target="../tags/tag102.xml"/><Relationship Id="rId1" Type="http://schemas.openxmlformats.org/officeDocument/2006/relationships/vmlDrawing" Target="../drawings/vmlDrawing13.vml"/><Relationship Id="rId6" Type="http://schemas.openxmlformats.org/officeDocument/2006/relationships/tags" Target="../tags/tag88.xml"/><Relationship Id="rId11" Type="http://schemas.openxmlformats.org/officeDocument/2006/relationships/tags" Target="../tags/tag93.xml"/><Relationship Id="rId24" Type="http://schemas.openxmlformats.org/officeDocument/2006/relationships/image" Target="../media/image9.emf"/><Relationship Id="rId5" Type="http://schemas.openxmlformats.org/officeDocument/2006/relationships/tags" Target="../tags/tag87.xml"/><Relationship Id="rId15" Type="http://schemas.openxmlformats.org/officeDocument/2006/relationships/tags" Target="../tags/tag97.xml"/><Relationship Id="rId23" Type="http://schemas.openxmlformats.org/officeDocument/2006/relationships/oleObject" Target="../embeddings/oleObject13.bin"/><Relationship Id="rId10" Type="http://schemas.openxmlformats.org/officeDocument/2006/relationships/tags" Target="../tags/tag92.xml"/><Relationship Id="rId19" Type="http://schemas.openxmlformats.org/officeDocument/2006/relationships/tags" Target="../tags/tag101.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tags" Target="../tags/tag96.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4.xml"/><Relationship Id="rId7" Type="http://schemas.openxmlformats.org/officeDocument/2006/relationships/oleObject" Target="../embeddings/oleObject14.bin"/><Relationship Id="rId2" Type="http://schemas.openxmlformats.org/officeDocument/2006/relationships/tags" Target="../tags/tag103.xml"/><Relationship Id="rId1" Type="http://schemas.openxmlformats.org/officeDocument/2006/relationships/vmlDrawing" Target="../drawings/vmlDrawing14.vml"/><Relationship Id="rId6" Type="http://schemas.openxmlformats.org/officeDocument/2006/relationships/notesSlide" Target="../notesSlides/notesSlide15.xml"/><Relationship Id="rId5" Type="http://schemas.openxmlformats.org/officeDocument/2006/relationships/slideLayout" Target="../slideLayouts/slideLayout6.xml"/><Relationship Id="rId4" Type="http://schemas.openxmlformats.org/officeDocument/2006/relationships/tags" Target="../tags/tag105.xml"/></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7.xml"/><Relationship Id="rId7" Type="http://schemas.openxmlformats.org/officeDocument/2006/relationships/oleObject" Target="../embeddings/oleObject15.bin"/><Relationship Id="rId2" Type="http://schemas.openxmlformats.org/officeDocument/2006/relationships/tags" Target="../tags/tag106.xml"/><Relationship Id="rId1" Type="http://schemas.openxmlformats.org/officeDocument/2006/relationships/vmlDrawing" Target="../drawings/vmlDrawing15.vml"/><Relationship Id="rId6" Type="http://schemas.openxmlformats.org/officeDocument/2006/relationships/notesSlide" Target="../notesSlides/notesSlide16.xml"/><Relationship Id="rId5" Type="http://schemas.openxmlformats.org/officeDocument/2006/relationships/slideLayout" Target="../slideLayouts/slideLayout6.xml"/><Relationship Id="rId4" Type="http://schemas.openxmlformats.org/officeDocument/2006/relationships/tags" Target="../tags/tag108.xml"/></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0.xml"/><Relationship Id="rId7" Type="http://schemas.openxmlformats.org/officeDocument/2006/relationships/oleObject" Target="../embeddings/oleObject16.bin"/><Relationship Id="rId2" Type="http://schemas.openxmlformats.org/officeDocument/2006/relationships/tags" Target="../tags/tag109.xml"/><Relationship Id="rId1" Type="http://schemas.openxmlformats.org/officeDocument/2006/relationships/vmlDrawing" Target="../drawings/vmlDrawing16.vml"/><Relationship Id="rId6" Type="http://schemas.openxmlformats.org/officeDocument/2006/relationships/notesSlide" Target="../notesSlides/notesSlide17.xml"/><Relationship Id="rId5" Type="http://schemas.openxmlformats.org/officeDocument/2006/relationships/slideLayout" Target="../slideLayouts/slideLayout6.xml"/><Relationship Id="rId4" Type="http://schemas.openxmlformats.org/officeDocument/2006/relationships/tags" Target="../tags/tag111.xml"/></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3.xml"/><Relationship Id="rId7" Type="http://schemas.openxmlformats.org/officeDocument/2006/relationships/oleObject" Target="../embeddings/oleObject17.bin"/><Relationship Id="rId2" Type="http://schemas.openxmlformats.org/officeDocument/2006/relationships/tags" Target="../tags/tag112.xml"/><Relationship Id="rId1" Type="http://schemas.openxmlformats.org/officeDocument/2006/relationships/vmlDrawing" Target="../drawings/vmlDrawing17.vml"/><Relationship Id="rId6" Type="http://schemas.openxmlformats.org/officeDocument/2006/relationships/notesSlide" Target="../notesSlides/notesSlide18.xml"/><Relationship Id="rId5" Type="http://schemas.openxmlformats.org/officeDocument/2006/relationships/slideLayout" Target="../slideLayouts/slideLayout17.xml"/><Relationship Id="rId4" Type="http://schemas.openxmlformats.org/officeDocument/2006/relationships/tags" Target="../tags/tag114.xml"/></Relationships>
</file>

<file path=ppt/slides/_rels/slide19.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6.xml"/><Relationship Id="rId7" Type="http://schemas.openxmlformats.org/officeDocument/2006/relationships/oleObject" Target="../embeddings/oleObject18.bin"/><Relationship Id="rId2" Type="http://schemas.openxmlformats.org/officeDocument/2006/relationships/tags" Target="../tags/tag115.xml"/><Relationship Id="rId1" Type="http://schemas.openxmlformats.org/officeDocument/2006/relationships/vmlDrawing" Target="../drawings/vmlDrawing18.vml"/><Relationship Id="rId6" Type="http://schemas.openxmlformats.org/officeDocument/2006/relationships/notesSlide" Target="../notesSlides/notesSlide19.xml"/><Relationship Id="rId5" Type="http://schemas.openxmlformats.org/officeDocument/2006/relationships/slideLayout" Target="../slideLayouts/slideLayout17.xml"/><Relationship Id="rId4" Type="http://schemas.openxmlformats.org/officeDocument/2006/relationships/tags" Target="../tags/tag117.xml"/><Relationship Id="rId9" Type="http://schemas.openxmlformats.org/officeDocument/2006/relationships/hyperlink" Target="http://schemas.microsoft.com/ServiceHosting/2008/10/ServiceDefinition"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2.xml"/><Relationship Id="rId5" Type="http://schemas.openxmlformats.org/officeDocument/2006/relationships/slideLayout" Target="../slideLayouts/slideLayout4.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19.xml"/><Relationship Id="rId7" Type="http://schemas.openxmlformats.org/officeDocument/2006/relationships/oleObject" Target="../embeddings/oleObject19.bin"/><Relationship Id="rId2" Type="http://schemas.openxmlformats.org/officeDocument/2006/relationships/tags" Target="../tags/tag118.xml"/><Relationship Id="rId1" Type="http://schemas.openxmlformats.org/officeDocument/2006/relationships/vmlDrawing" Target="../drawings/vmlDrawing19.vml"/><Relationship Id="rId6" Type="http://schemas.openxmlformats.org/officeDocument/2006/relationships/notesSlide" Target="../notesSlides/notesSlide20.xml"/><Relationship Id="rId5" Type="http://schemas.openxmlformats.org/officeDocument/2006/relationships/slideLayout" Target="../slideLayouts/slideLayout17.xml"/><Relationship Id="rId4" Type="http://schemas.openxmlformats.org/officeDocument/2006/relationships/tags" Target="../tags/tag120.xml"/></Relationships>
</file>

<file path=ppt/slides/_rels/slide2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2.xml"/><Relationship Id="rId7" Type="http://schemas.openxmlformats.org/officeDocument/2006/relationships/oleObject" Target="../embeddings/oleObject20.bin"/><Relationship Id="rId2" Type="http://schemas.openxmlformats.org/officeDocument/2006/relationships/tags" Target="../tags/tag121.xml"/><Relationship Id="rId1" Type="http://schemas.openxmlformats.org/officeDocument/2006/relationships/vmlDrawing" Target="../drawings/vmlDrawing20.vml"/><Relationship Id="rId6" Type="http://schemas.openxmlformats.org/officeDocument/2006/relationships/notesSlide" Target="../notesSlides/notesSlide21.xml"/><Relationship Id="rId5" Type="http://schemas.openxmlformats.org/officeDocument/2006/relationships/slideLayout" Target="../slideLayouts/slideLayout17.xml"/><Relationship Id="rId4" Type="http://schemas.openxmlformats.org/officeDocument/2006/relationships/tags" Target="../tags/tag123.xml"/><Relationship Id="rId9" Type="http://schemas.openxmlformats.org/officeDocument/2006/relationships/hyperlink" Target="http://schemas.microsoft.com/serviceHosting/2008/10ServiceConfiguration"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5.xml"/><Relationship Id="rId7" Type="http://schemas.openxmlformats.org/officeDocument/2006/relationships/oleObject" Target="../embeddings/oleObject21.bin"/><Relationship Id="rId2" Type="http://schemas.openxmlformats.org/officeDocument/2006/relationships/tags" Target="../tags/tag124.xml"/><Relationship Id="rId1" Type="http://schemas.openxmlformats.org/officeDocument/2006/relationships/vmlDrawing" Target="../drawings/vmlDrawing21.vml"/><Relationship Id="rId6" Type="http://schemas.openxmlformats.org/officeDocument/2006/relationships/notesSlide" Target="../notesSlides/notesSlide22.xml"/><Relationship Id="rId5" Type="http://schemas.openxmlformats.org/officeDocument/2006/relationships/slideLayout" Target="../slideLayouts/slideLayout17.xml"/><Relationship Id="rId4" Type="http://schemas.openxmlformats.org/officeDocument/2006/relationships/tags" Target="../tags/tag126.xml"/></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28.xml"/><Relationship Id="rId7" Type="http://schemas.openxmlformats.org/officeDocument/2006/relationships/oleObject" Target="../embeddings/oleObject22.bin"/><Relationship Id="rId2" Type="http://schemas.openxmlformats.org/officeDocument/2006/relationships/tags" Target="../tags/tag127.xml"/><Relationship Id="rId1" Type="http://schemas.openxmlformats.org/officeDocument/2006/relationships/vmlDrawing" Target="../drawings/vmlDrawing22.vml"/><Relationship Id="rId6" Type="http://schemas.openxmlformats.org/officeDocument/2006/relationships/notesSlide" Target="../notesSlides/notesSlide23.xml"/><Relationship Id="rId5" Type="http://schemas.openxmlformats.org/officeDocument/2006/relationships/slideLayout" Target="../slideLayouts/slideLayout17.xml"/><Relationship Id="rId4" Type="http://schemas.openxmlformats.org/officeDocument/2006/relationships/tags" Target="../tags/tag129.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131.xml"/><Relationship Id="rId7" Type="http://schemas.openxmlformats.org/officeDocument/2006/relationships/notesSlide" Target="../notesSlides/notesSlide24.xml"/><Relationship Id="rId2" Type="http://schemas.openxmlformats.org/officeDocument/2006/relationships/tags" Target="../tags/tag130.xml"/><Relationship Id="rId1" Type="http://schemas.openxmlformats.org/officeDocument/2006/relationships/vmlDrawing" Target="../drawings/vmlDrawing23.vml"/><Relationship Id="rId6" Type="http://schemas.openxmlformats.org/officeDocument/2006/relationships/slideLayout" Target="../slideLayouts/slideLayout6.xml"/><Relationship Id="rId5" Type="http://schemas.openxmlformats.org/officeDocument/2006/relationships/tags" Target="../tags/tag133.xml"/><Relationship Id="rId4" Type="http://schemas.openxmlformats.org/officeDocument/2006/relationships/tags" Target="../tags/tag132.xml"/><Relationship Id="rId9"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9.emf"/><Relationship Id="rId2" Type="http://schemas.openxmlformats.org/officeDocument/2006/relationships/tags" Target="../tags/tag134.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25.xml"/><Relationship Id="rId4"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37.xml"/><Relationship Id="rId7" Type="http://schemas.openxmlformats.org/officeDocument/2006/relationships/oleObject" Target="../embeddings/oleObject25.bin"/><Relationship Id="rId2" Type="http://schemas.openxmlformats.org/officeDocument/2006/relationships/tags" Target="../tags/tag136.xml"/><Relationship Id="rId1" Type="http://schemas.openxmlformats.org/officeDocument/2006/relationships/vmlDrawing" Target="../drawings/vmlDrawing25.vml"/><Relationship Id="rId6" Type="http://schemas.openxmlformats.org/officeDocument/2006/relationships/notesSlide" Target="../notesSlides/notesSlide26.xml"/><Relationship Id="rId5" Type="http://schemas.openxmlformats.org/officeDocument/2006/relationships/slideLayout" Target="../slideLayouts/slideLayout6.xml"/><Relationship Id="rId4" Type="http://schemas.openxmlformats.org/officeDocument/2006/relationships/tags" Target="../tags/tag138.xml"/></Relationships>
</file>

<file path=ppt/slides/_rels/slide2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0.xml"/><Relationship Id="rId7" Type="http://schemas.openxmlformats.org/officeDocument/2006/relationships/oleObject" Target="../embeddings/oleObject26.bin"/><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notesSlide" Target="../notesSlides/notesSlide27.xml"/><Relationship Id="rId5" Type="http://schemas.openxmlformats.org/officeDocument/2006/relationships/slideLayout" Target="../slideLayouts/slideLayout6.xml"/><Relationship Id="rId4" Type="http://schemas.openxmlformats.org/officeDocument/2006/relationships/tags" Target="../tags/tag141.xml"/></Relationships>
</file>

<file path=ppt/slides/_rels/slide2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43.xml"/><Relationship Id="rId7" Type="http://schemas.openxmlformats.org/officeDocument/2006/relationships/oleObject" Target="../embeddings/oleObject27.bin"/><Relationship Id="rId2" Type="http://schemas.openxmlformats.org/officeDocument/2006/relationships/tags" Target="../tags/tag142.xml"/><Relationship Id="rId1" Type="http://schemas.openxmlformats.org/officeDocument/2006/relationships/vmlDrawing" Target="../drawings/vmlDrawing27.vml"/><Relationship Id="rId6" Type="http://schemas.openxmlformats.org/officeDocument/2006/relationships/notesSlide" Target="../notesSlides/notesSlide28.xml"/><Relationship Id="rId5" Type="http://schemas.openxmlformats.org/officeDocument/2006/relationships/slideLayout" Target="../slideLayouts/slideLayout6.xml"/><Relationship Id="rId4" Type="http://schemas.openxmlformats.org/officeDocument/2006/relationships/tags" Target="../tags/tag144.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46.xml"/><Relationship Id="rId7" Type="http://schemas.openxmlformats.org/officeDocument/2006/relationships/tags" Target="../tags/tag150.xml"/><Relationship Id="rId2" Type="http://schemas.openxmlformats.org/officeDocument/2006/relationships/tags" Target="../tags/tag145.xml"/><Relationship Id="rId1" Type="http://schemas.openxmlformats.org/officeDocument/2006/relationships/vmlDrawing" Target="../drawings/vmlDrawing28.vml"/><Relationship Id="rId6" Type="http://schemas.openxmlformats.org/officeDocument/2006/relationships/tags" Target="../tags/tag149.xml"/><Relationship Id="rId11" Type="http://schemas.openxmlformats.org/officeDocument/2006/relationships/image" Target="../media/image9.emf"/><Relationship Id="rId5" Type="http://schemas.openxmlformats.org/officeDocument/2006/relationships/tags" Target="../tags/tag148.xml"/><Relationship Id="rId10" Type="http://schemas.openxmlformats.org/officeDocument/2006/relationships/oleObject" Target="../embeddings/oleObject28.bin"/><Relationship Id="rId4" Type="http://schemas.openxmlformats.org/officeDocument/2006/relationships/tags" Target="../tags/tag147.xml"/><Relationship Id="rId9"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7.xml"/><Relationship Id="rId7" Type="http://schemas.openxmlformats.org/officeDocument/2006/relationships/oleObject" Target="../embeddings/oleObject3.bin"/><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8.xml"/></Relationships>
</file>

<file path=ppt/slides/_rels/slide3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2.xml"/><Relationship Id="rId7" Type="http://schemas.openxmlformats.org/officeDocument/2006/relationships/oleObject" Target="../embeddings/oleObject29.bin"/><Relationship Id="rId2" Type="http://schemas.openxmlformats.org/officeDocument/2006/relationships/tags" Target="../tags/tag151.xml"/><Relationship Id="rId1" Type="http://schemas.openxmlformats.org/officeDocument/2006/relationships/vmlDrawing" Target="../drawings/vmlDrawing29.vml"/><Relationship Id="rId6" Type="http://schemas.openxmlformats.org/officeDocument/2006/relationships/notesSlide" Target="../notesSlides/notesSlide30.xml"/><Relationship Id="rId5" Type="http://schemas.openxmlformats.org/officeDocument/2006/relationships/slideLayout" Target="../slideLayouts/slideLayout6.xml"/><Relationship Id="rId4" Type="http://schemas.openxmlformats.org/officeDocument/2006/relationships/tags" Target="../tags/tag153.xml"/></Relationships>
</file>

<file path=ppt/slides/_rels/slide3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55.xml"/><Relationship Id="rId7" Type="http://schemas.openxmlformats.org/officeDocument/2006/relationships/oleObject" Target="../embeddings/oleObject30.bin"/><Relationship Id="rId2" Type="http://schemas.openxmlformats.org/officeDocument/2006/relationships/tags" Target="../tags/tag154.xml"/><Relationship Id="rId1" Type="http://schemas.openxmlformats.org/officeDocument/2006/relationships/vmlDrawing" Target="../drawings/vmlDrawing30.vml"/><Relationship Id="rId6" Type="http://schemas.openxmlformats.org/officeDocument/2006/relationships/notesSlide" Target="../notesSlides/notesSlide31.xml"/><Relationship Id="rId5" Type="http://schemas.openxmlformats.org/officeDocument/2006/relationships/slideLayout" Target="../slideLayouts/slideLayout6.xml"/><Relationship Id="rId4" Type="http://schemas.openxmlformats.org/officeDocument/2006/relationships/tags" Target="../tags/tag156.xml"/></Relationships>
</file>

<file path=ppt/slides/_rels/slide32.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tags" Target="../tags/tag173.xml"/><Relationship Id="rId3" Type="http://schemas.openxmlformats.org/officeDocument/2006/relationships/tags" Target="../tags/tag158.xml"/><Relationship Id="rId21" Type="http://schemas.openxmlformats.org/officeDocument/2006/relationships/tags" Target="../tags/tag176.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5" Type="http://schemas.openxmlformats.org/officeDocument/2006/relationships/image" Target="../media/image9.emf"/><Relationship Id="rId2" Type="http://schemas.openxmlformats.org/officeDocument/2006/relationships/tags" Target="../tags/tag157.xml"/><Relationship Id="rId16" Type="http://schemas.openxmlformats.org/officeDocument/2006/relationships/tags" Target="../tags/tag171.xml"/><Relationship Id="rId20" Type="http://schemas.openxmlformats.org/officeDocument/2006/relationships/tags" Target="../tags/tag175.xml"/><Relationship Id="rId1" Type="http://schemas.openxmlformats.org/officeDocument/2006/relationships/vmlDrawing" Target="../drawings/vmlDrawing31.vml"/><Relationship Id="rId6" Type="http://schemas.openxmlformats.org/officeDocument/2006/relationships/tags" Target="../tags/tag161.xml"/><Relationship Id="rId11" Type="http://schemas.openxmlformats.org/officeDocument/2006/relationships/tags" Target="../tags/tag166.xml"/><Relationship Id="rId24" Type="http://schemas.openxmlformats.org/officeDocument/2006/relationships/oleObject" Target="../embeddings/oleObject31.bin"/><Relationship Id="rId5" Type="http://schemas.openxmlformats.org/officeDocument/2006/relationships/tags" Target="../tags/tag160.xml"/><Relationship Id="rId15" Type="http://schemas.openxmlformats.org/officeDocument/2006/relationships/tags" Target="../tags/tag170.xml"/><Relationship Id="rId23" Type="http://schemas.openxmlformats.org/officeDocument/2006/relationships/notesSlide" Target="../notesSlides/notesSlide32.xml"/><Relationship Id="rId10" Type="http://schemas.openxmlformats.org/officeDocument/2006/relationships/tags" Target="../tags/tag165.xml"/><Relationship Id="rId19" Type="http://schemas.openxmlformats.org/officeDocument/2006/relationships/tags" Target="../tags/tag174.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 Id="rId22"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78.xml"/><Relationship Id="rId7" Type="http://schemas.openxmlformats.org/officeDocument/2006/relationships/oleObject" Target="../embeddings/oleObject32.bin"/><Relationship Id="rId2" Type="http://schemas.openxmlformats.org/officeDocument/2006/relationships/tags" Target="../tags/tag177.xml"/><Relationship Id="rId1" Type="http://schemas.openxmlformats.org/officeDocument/2006/relationships/vmlDrawing" Target="../drawings/vmlDrawing32.vml"/><Relationship Id="rId6" Type="http://schemas.openxmlformats.org/officeDocument/2006/relationships/notesSlide" Target="../notesSlides/notesSlide35.xml"/><Relationship Id="rId5" Type="http://schemas.openxmlformats.org/officeDocument/2006/relationships/slideLayout" Target="../slideLayouts/slideLayout6.xml"/><Relationship Id="rId4" Type="http://schemas.openxmlformats.org/officeDocument/2006/relationships/tags" Target="../tags/tag17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80.xml"/><Relationship Id="rId1" Type="http://schemas.openxmlformats.org/officeDocument/2006/relationships/vmlDrawing" Target="../drawings/vmlDrawing33.vml"/><Relationship Id="rId6" Type="http://schemas.openxmlformats.org/officeDocument/2006/relationships/image" Target="../media/image9.emf"/><Relationship Id="rId5" Type="http://schemas.openxmlformats.org/officeDocument/2006/relationships/oleObject" Target="../embeddings/oleObject33.bin"/><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tags" Target="../tags/tag187.xml"/><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9" Type="http://schemas.microsoft.com/office/2007/relationships/hdphoto" Target="../media/hdphoto5.wdp"/><Relationship Id="rId3" Type="http://schemas.openxmlformats.org/officeDocument/2006/relationships/tags" Target="../tags/tag182.xml"/><Relationship Id="rId21" Type="http://schemas.openxmlformats.org/officeDocument/2006/relationships/tags" Target="../tags/tag200.xml"/><Relationship Id="rId34" Type="http://schemas.openxmlformats.org/officeDocument/2006/relationships/slideLayout" Target="../slideLayouts/slideLayout7.xml"/><Relationship Id="rId7" Type="http://schemas.openxmlformats.org/officeDocument/2006/relationships/tags" Target="../tags/tag186.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33" Type="http://schemas.openxmlformats.org/officeDocument/2006/relationships/tags" Target="../tags/tag212.xml"/><Relationship Id="rId38" Type="http://schemas.openxmlformats.org/officeDocument/2006/relationships/image" Target="../media/image11.png"/><Relationship Id="rId2" Type="http://schemas.openxmlformats.org/officeDocument/2006/relationships/tags" Target="../tags/tag181.xml"/><Relationship Id="rId16" Type="http://schemas.openxmlformats.org/officeDocument/2006/relationships/tags" Target="../tags/tag195.xml"/><Relationship Id="rId20" Type="http://schemas.openxmlformats.org/officeDocument/2006/relationships/tags" Target="../tags/tag199.xml"/><Relationship Id="rId29" Type="http://schemas.openxmlformats.org/officeDocument/2006/relationships/tags" Target="../tags/tag208.xml"/><Relationship Id="rId1" Type="http://schemas.openxmlformats.org/officeDocument/2006/relationships/vmlDrawing" Target="../drawings/vmlDrawing34.vml"/><Relationship Id="rId6" Type="http://schemas.openxmlformats.org/officeDocument/2006/relationships/tags" Target="../tags/tag185.xml"/><Relationship Id="rId11" Type="http://schemas.openxmlformats.org/officeDocument/2006/relationships/tags" Target="../tags/tag190.xml"/><Relationship Id="rId24" Type="http://schemas.openxmlformats.org/officeDocument/2006/relationships/tags" Target="../tags/tag203.xml"/><Relationship Id="rId32" Type="http://schemas.openxmlformats.org/officeDocument/2006/relationships/tags" Target="../tags/tag211.xml"/><Relationship Id="rId37" Type="http://schemas.openxmlformats.org/officeDocument/2006/relationships/image" Target="../media/image9.emf"/><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36" Type="http://schemas.openxmlformats.org/officeDocument/2006/relationships/oleObject" Target="../embeddings/oleObject34.bin"/><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tags" Target="../tags/tag210.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tags" Target="../tags/tag209.xml"/><Relationship Id="rId35"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14.xml"/><Relationship Id="rId7" Type="http://schemas.openxmlformats.org/officeDocument/2006/relationships/oleObject" Target="../embeddings/oleObject35.bin"/><Relationship Id="rId2" Type="http://schemas.openxmlformats.org/officeDocument/2006/relationships/tags" Target="../tags/tag213.xml"/><Relationship Id="rId1" Type="http://schemas.openxmlformats.org/officeDocument/2006/relationships/vmlDrawing" Target="../drawings/vmlDrawing35.vml"/><Relationship Id="rId6" Type="http://schemas.openxmlformats.org/officeDocument/2006/relationships/notesSlide" Target="../notesSlides/notesSlide38.xml"/><Relationship Id="rId5" Type="http://schemas.openxmlformats.org/officeDocument/2006/relationships/slideLayout" Target="../slideLayouts/slideLayout6.xml"/><Relationship Id="rId4" Type="http://schemas.openxmlformats.org/officeDocument/2006/relationships/tags" Target="../tags/tag215.xml"/></Relationships>
</file>

<file path=ppt/slides/_rels/slide39.xml.rels><?xml version="1.0" encoding="UTF-8" standalone="yes"?>
<Relationships xmlns="http://schemas.openxmlformats.org/package/2006/relationships"><Relationship Id="rId8" Type="http://schemas.openxmlformats.org/officeDocument/2006/relationships/tags" Target="../tags/tag222.xml"/><Relationship Id="rId13" Type="http://schemas.openxmlformats.org/officeDocument/2006/relationships/tags" Target="../tags/tag227.xml"/><Relationship Id="rId18" Type="http://schemas.openxmlformats.org/officeDocument/2006/relationships/tags" Target="../tags/tag232.xml"/><Relationship Id="rId26" Type="http://schemas.openxmlformats.org/officeDocument/2006/relationships/oleObject" Target="../embeddings/oleObject36.bin"/><Relationship Id="rId3" Type="http://schemas.openxmlformats.org/officeDocument/2006/relationships/tags" Target="../tags/tag217.xml"/><Relationship Id="rId21" Type="http://schemas.openxmlformats.org/officeDocument/2006/relationships/tags" Target="../tags/tag235.xml"/><Relationship Id="rId7" Type="http://schemas.openxmlformats.org/officeDocument/2006/relationships/tags" Target="../tags/tag221.xml"/><Relationship Id="rId12" Type="http://schemas.openxmlformats.org/officeDocument/2006/relationships/tags" Target="../tags/tag226.xml"/><Relationship Id="rId17" Type="http://schemas.openxmlformats.org/officeDocument/2006/relationships/tags" Target="../tags/tag231.xml"/><Relationship Id="rId25" Type="http://schemas.openxmlformats.org/officeDocument/2006/relationships/notesSlide" Target="../notesSlides/notesSlide39.xml"/><Relationship Id="rId2" Type="http://schemas.openxmlformats.org/officeDocument/2006/relationships/tags" Target="../tags/tag216.xml"/><Relationship Id="rId16" Type="http://schemas.openxmlformats.org/officeDocument/2006/relationships/tags" Target="../tags/tag230.xml"/><Relationship Id="rId20" Type="http://schemas.openxmlformats.org/officeDocument/2006/relationships/tags" Target="../tags/tag234.xml"/><Relationship Id="rId1" Type="http://schemas.openxmlformats.org/officeDocument/2006/relationships/vmlDrawing" Target="../drawings/vmlDrawing36.vml"/><Relationship Id="rId6" Type="http://schemas.openxmlformats.org/officeDocument/2006/relationships/tags" Target="../tags/tag220.xml"/><Relationship Id="rId11" Type="http://schemas.openxmlformats.org/officeDocument/2006/relationships/tags" Target="../tags/tag225.xml"/><Relationship Id="rId24" Type="http://schemas.openxmlformats.org/officeDocument/2006/relationships/slideLayout" Target="../slideLayouts/slideLayout7.xml"/><Relationship Id="rId5" Type="http://schemas.openxmlformats.org/officeDocument/2006/relationships/tags" Target="../tags/tag219.xml"/><Relationship Id="rId15" Type="http://schemas.openxmlformats.org/officeDocument/2006/relationships/tags" Target="../tags/tag229.xml"/><Relationship Id="rId23" Type="http://schemas.openxmlformats.org/officeDocument/2006/relationships/tags" Target="../tags/tag237.xml"/><Relationship Id="rId10" Type="http://schemas.openxmlformats.org/officeDocument/2006/relationships/tags" Target="../tags/tag224.xml"/><Relationship Id="rId19" Type="http://schemas.openxmlformats.org/officeDocument/2006/relationships/tags" Target="../tags/tag233.xml"/><Relationship Id="rId4" Type="http://schemas.openxmlformats.org/officeDocument/2006/relationships/tags" Target="../tags/tag218.xml"/><Relationship Id="rId9" Type="http://schemas.openxmlformats.org/officeDocument/2006/relationships/tags" Target="../tags/tag223.xml"/><Relationship Id="rId14" Type="http://schemas.openxmlformats.org/officeDocument/2006/relationships/tags" Target="../tags/tag228.xml"/><Relationship Id="rId22" Type="http://schemas.openxmlformats.org/officeDocument/2006/relationships/tags" Target="../tags/tag236.xml"/><Relationship Id="rId27" Type="http://schemas.openxmlformats.org/officeDocument/2006/relationships/image" Target="../media/image9.emf"/></Relationships>
</file>

<file path=ppt/slides/_rels/slide4.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9.emf"/><Relationship Id="rId2" Type="http://schemas.openxmlformats.org/officeDocument/2006/relationships/tags" Target="../tags/tag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notesSlide" Target="../notesSlides/notesSlide4.xml"/><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239.xml"/><Relationship Id="rId7" Type="http://schemas.openxmlformats.org/officeDocument/2006/relationships/oleObject" Target="../embeddings/oleObject37.bin"/><Relationship Id="rId2" Type="http://schemas.openxmlformats.org/officeDocument/2006/relationships/tags" Target="../tags/tag238.xml"/><Relationship Id="rId1" Type="http://schemas.openxmlformats.org/officeDocument/2006/relationships/vmlDrawing" Target="../drawings/vmlDrawing37.vml"/><Relationship Id="rId6" Type="http://schemas.openxmlformats.org/officeDocument/2006/relationships/notesSlide" Target="../notesSlides/notesSlide40.xml"/><Relationship Id="rId5" Type="http://schemas.openxmlformats.org/officeDocument/2006/relationships/slideLayout" Target="../slideLayouts/slideLayout6.xml"/><Relationship Id="rId4" Type="http://schemas.openxmlformats.org/officeDocument/2006/relationships/tags" Target="../tags/tag240.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9.emf"/><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notesSlide" Target="../notesSlides/notesSlide5.xml"/><Relationship Id="rId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notesSlide" Target="../notesSlides/notesSlide6.xml"/><Relationship Id="rId3" Type="http://schemas.openxmlformats.org/officeDocument/2006/relationships/tags" Target="../tags/tag14.xml"/><Relationship Id="rId21" Type="http://schemas.openxmlformats.org/officeDocument/2006/relationships/tags" Target="../tags/tag32.xml"/><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slideLayout" Target="../slideLayouts/slideLayout7.xml"/><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tags" Target="../tags/tag35.xml"/><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image" Target="../media/image9.emf"/><Relationship Id="rId10" Type="http://schemas.openxmlformats.org/officeDocument/2006/relationships/tags" Target="../tags/tag21.xml"/><Relationship Id="rId19" Type="http://schemas.openxmlformats.org/officeDocument/2006/relationships/tags" Target="../tags/tag30.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37.xml"/><Relationship Id="rId7" Type="http://schemas.openxmlformats.org/officeDocument/2006/relationships/oleObject" Target="../embeddings/oleObject7.bin"/><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notesSlide" Target="../notesSlides/notesSlide7.xml"/><Relationship Id="rId5" Type="http://schemas.openxmlformats.org/officeDocument/2006/relationships/slideLayout" Target="../slideLayouts/slideLayout6.xml"/><Relationship Id="rId4" Type="http://schemas.openxmlformats.org/officeDocument/2006/relationships/tags" Target="../tags/tag38.xml"/></Relationships>
</file>

<file path=ppt/slides/_rels/slide8.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9.emf"/><Relationship Id="rId2" Type="http://schemas.openxmlformats.org/officeDocument/2006/relationships/tags" Target="../tags/tag39.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8.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3" Type="http://schemas.openxmlformats.org/officeDocument/2006/relationships/tags" Target="../tags/tag42.xml"/><Relationship Id="rId21" Type="http://schemas.openxmlformats.org/officeDocument/2006/relationships/tags" Target="../tags/tag60.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image" Target="../media/image9.emf"/><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1" Type="http://schemas.openxmlformats.org/officeDocument/2006/relationships/vmlDrawing" Target="../drawings/vmlDrawing9.v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oleObject" Target="../embeddings/oleObject9.bin"/><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notesSlide" Target="../notesSlides/notesSlide9.xml"/><Relationship Id="rId10" Type="http://schemas.openxmlformats.org/officeDocument/2006/relationships/tags" Target="../tags/tag49.xml"/><Relationship Id="rId19" Type="http://schemas.openxmlformats.org/officeDocument/2006/relationships/tags" Target="../tags/tag58.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524905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9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ctrTitle"/>
          </p:nvPr>
        </p:nvSpPr>
        <p:spPr/>
        <p:txBody>
          <a:bodyPr/>
          <a:lstStyle/>
          <a:p>
            <a:r>
              <a:rPr lang="en-US" dirty="0" smtClean="0"/>
              <a:t>Windows Azure Cloud Service</a:t>
            </a:r>
            <a:endParaRPr lang="en-US" dirty="0"/>
          </a:p>
        </p:txBody>
      </p:sp>
      <p:sp>
        <p:nvSpPr>
          <p:cNvPr id="7" name="Text Placeholder 6"/>
          <p:cNvSpPr>
            <a:spLocks noGrp="1"/>
          </p:cNvSpPr>
          <p:nvPr>
            <p:ph type="body" sz="quarter" idx="11"/>
          </p:nvPr>
        </p:nvSpPr>
        <p:spPr>
          <a:xfrm>
            <a:off x="519113" y="4297680"/>
            <a:ext cx="5454333" cy="1261884"/>
          </a:xfrm>
        </p:spPr>
        <p:txBody>
          <a:bodyPr/>
          <a:lstStyle/>
          <a:p>
            <a:pPr lvl="0"/>
            <a:r>
              <a:rPr lang="en-US" dirty="0"/>
              <a:t>Name </a:t>
            </a:r>
          </a:p>
          <a:p>
            <a:pPr lvl="0"/>
            <a:r>
              <a:rPr lang="en-US" dirty="0"/>
              <a:t>Title</a:t>
            </a:r>
          </a:p>
          <a:p>
            <a:pPr lvl="0"/>
            <a:r>
              <a:rPr lang="en-US" dirty="0" smtClean="0"/>
              <a:t>Organization</a:t>
            </a:r>
            <a:endParaRPr lang="en-US" dirty="0"/>
          </a:p>
        </p:txBody>
      </p:sp>
    </p:spTree>
    <p:extLst>
      <p:ext uri="{BB962C8B-B14F-4D97-AF65-F5344CB8AC3E}">
        <p14:creationId xmlns:p14="http://schemas.microsoft.com/office/powerpoint/2010/main" val="315912634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378350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339"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cs typeface="Segoe UI"/>
              </a:rPr>
              <a:t>The High Scale Application Archetype</a:t>
            </a:r>
            <a:br>
              <a:rPr lang="en-US" dirty="0">
                <a:cs typeface="Segoe UI"/>
              </a:rPr>
            </a:br>
            <a:r>
              <a:rPr lang="en-US" sz="2600" dirty="0">
                <a:solidFill>
                  <a:schemeClr val="accent4">
                    <a:alpha val="99000"/>
                  </a:schemeClr>
                </a:solidFill>
                <a:cs typeface="Segoe UI"/>
              </a:rPr>
              <a:t>Windows Azure provides a ‘pay-as-you-go’ scale out application </a:t>
            </a:r>
            <a:r>
              <a:rPr lang="en-US" sz="2600" dirty="0" smtClean="0">
                <a:solidFill>
                  <a:schemeClr val="accent4">
                    <a:alpha val="99000"/>
                  </a:schemeClr>
                </a:solidFill>
                <a:cs typeface="Segoe UI"/>
              </a:rPr>
              <a:t>platform</a:t>
            </a:r>
            <a:endParaRPr lang="en-US" sz="2600" dirty="0">
              <a:solidFill>
                <a:schemeClr val="accent4">
                  <a:alpha val="99000"/>
                </a:schemeClr>
              </a:solidFill>
              <a:cs typeface="Segoe UI"/>
            </a:endParaRPr>
          </a:p>
        </p:txBody>
      </p:sp>
      <p:sp>
        <p:nvSpPr>
          <p:cNvPr id="6" name="Rectangle 5"/>
          <p:cNvSpPr/>
          <p:nvPr>
            <p:custDataLst>
              <p:tags r:id="rId4"/>
            </p:custDataLst>
          </p:nvPr>
        </p:nvSpPr>
        <p:spPr bwMode="auto">
          <a:xfrm>
            <a:off x="1613852" y="1695450"/>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Intelligent Network Load Balancer</a:t>
            </a:r>
          </a:p>
        </p:txBody>
      </p:sp>
      <p:sp>
        <p:nvSpPr>
          <p:cNvPr id="7" name="Rectangle 6"/>
          <p:cNvSpPr/>
          <p:nvPr>
            <p:custDataLst>
              <p:tags r:id="rId5"/>
            </p:custDataLst>
          </p:nvPr>
        </p:nvSpPr>
        <p:spPr bwMode="auto">
          <a:xfrm>
            <a:off x="1613852" y="2931124"/>
            <a:ext cx="896112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Web and/or Application Servers</a:t>
            </a:r>
          </a:p>
        </p:txBody>
      </p:sp>
      <p:sp>
        <p:nvSpPr>
          <p:cNvPr id="8" name="Rectangle 7"/>
          <p:cNvSpPr/>
          <p:nvPr>
            <p:custDataLst>
              <p:tags r:id="rId6"/>
            </p:custDataLst>
          </p:nvPr>
        </p:nvSpPr>
        <p:spPr bwMode="auto">
          <a:xfrm>
            <a:off x="1613852" y="3608921"/>
            <a:ext cx="4480560"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gradFill>
                  <a:gsLst>
                    <a:gs pos="0">
                      <a:srgbClr val="FFFFFF"/>
                    </a:gs>
                    <a:gs pos="100000">
                      <a:srgbClr val="FFFFFF"/>
                    </a:gs>
                  </a:gsLst>
                  <a:lin ang="5400000" scaled="0"/>
                </a:gradFill>
              </a:rPr>
              <a:t>Stateless ‘Worker’ Machines</a:t>
            </a:r>
          </a:p>
        </p:txBody>
      </p:sp>
      <p:sp>
        <p:nvSpPr>
          <p:cNvPr id="9" name="Rectangle 8"/>
          <p:cNvSpPr/>
          <p:nvPr>
            <p:custDataLst>
              <p:tags r:id="rId7"/>
            </p:custDataLst>
          </p:nvPr>
        </p:nvSpPr>
        <p:spPr bwMode="auto">
          <a:xfrm>
            <a:off x="1613852" y="4876077"/>
            <a:ext cx="8961120" cy="13716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a:ln>
                <a:solidFill>
                  <a:schemeClr val="bg1">
                    <a:alpha val="0"/>
                  </a:schemeClr>
                </a:solidFill>
              </a:ln>
              <a:gradFill>
                <a:gsLst>
                  <a:gs pos="0">
                    <a:srgbClr val="FFFFFF"/>
                  </a:gs>
                  <a:gs pos="100000">
                    <a:srgbClr val="FFFFFF"/>
                  </a:gs>
                </a:gsLst>
                <a:lin ang="5400000" scaled="0"/>
              </a:gradFill>
            </a:endParaRPr>
          </a:p>
        </p:txBody>
      </p:sp>
      <p:sp>
        <p:nvSpPr>
          <p:cNvPr id="10" name="Up-Down Arrow 9"/>
          <p:cNvSpPr/>
          <p:nvPr>
            <p:custDataLst>
              <p:tags r:id="rId8"/>
            </p:custDataLst>
          </p:nvPr>
        </p:nvSpPr>
        <p:spPr bwMode="auto">
          <a:xfrm>
            <a:off x="8551862" y="3537841"/>
            <a:ext cx="365760" cy="1280160"/>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1" name="Up-Down Arrow 10"/>
          <p:cNvSpPr/>
          <p:nvPr>
            <p:custDataLst>
              <p:tags r:id="rId9"/>
            </p:custDataLst>
          </p:nvPr>
        </p:nvSpPr>
        <p:spPr bwMode="auto">
          <a:xfrm>
            <a:off x="3271202" y="4226026"/>
            <a:ext cx="354330" cy="550872"/>
          </a:xfrm>
          <a:prstGeom prst="up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2" name="Right Arrow 11"/>
          <p:cNvSpPr/>
          <p:nvPr>
            <p:custDataLst>
              <p:tags r:id="rId10"/>
            </p:custDataLst>
          </p:nvPr>
        </p:nvSpPr>
        <p:spPr bwMode="auto">
          <a:xfrm rot="5400000">
            <a:off x="5820092" y="2359007"/>
            <a:ext cx="548640" cy="457200"/>
          </a:xfrm>
          <a:prstGeom prst="right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ln>
                <a:solidFill>
                  <a:schemeClr val="bg1">
                    <a:alpha val="0"/>
                  </a:schemeClr>
                </a:solidFill>
              </a:ln>
              <a:gradFill>
                <a:gsLst>
                  <a:gs pos="0">
                    <a:srgbClr val="FFFFFF"/>
                  </a:gs>
                  <a:gs pos="100000">
                    <a:srgbClr val="FFFFFF"/>
                  </a:gs>
                </a:gsLst>
                <a:lin ang="5400000" scaled="0"/>
              </a:gradFill>
            </a:endParaRPr>
          </a:p>
        </p:txBody>
      </p:sp>
      <p:sp>
        <p:nvSpPr>
          <p:cNvPr id="14" name="Rectangle 13"/>
          <p:cNvSpPr/>
          <p:nvPr>
            <p:custDataLst>
              <p:tags r:id="rId11"/>
            </p:custDataLst>
          </p:nvPr>
        </p:nvSpPr>
        <p:spPr>
          <a:xfrm>
            <a:off x="3848394" y="4256006"/>
            <a:ext cx="2420086" cy="461665"/>
          </a:xfrm>
          <a:prstGeom prst="rect">
            <a:avLst/>
          </a:prstGeom>
        </p:spPr>
        <p:txBody>
          <a:bodyPr wrap="none">
            <a:spAutoFit/>
          </a:bodyPr>
          <a:lstStyle/>
          <a:p>
            <a:r>
              <a:rPr lang="en-US" sz="2400" dirty="0">
                <a:ln>
                  <a:solidFill>
                    <a:schemeClr val="bg1">
                      <a:alpha val="0"/>
                    </a:schemeClr>
                  </a:solidFill>
                </a:ln>
                <a:solidFill>
                  <a:srgbClr val="595959">
                    <a:alpha val="99000"/>
                  </a:srgbClr>
                </a:solidFill>
              </a:rPr>
              <a:t>Async Activation</a:t>
            </a:r>
          </a:p>
        </p:txBody>
      </p:sp>
      <p:sp>
        <p:nvSpPr>
          <p:cNvPr id="15" name="Rectangle 14"/>
          <p:cNvSpPr/>
          <p:nvPr>
            <p:custDataLst>
              <p:tags r:id="rId12"/>
            </p:custDataLst>
          </p:nvPr>
        </p:nvSpPr>
        <p:spPr>
          <a:xfrm>
            <a:off x="6346820" y="2356774"/>
            <a:ext cx="2783070" cy="461665"/>
          </a:xfrm>
          <a:prstGeom prst="rect">
            <a:avLst/>
          </a:prstGeom>
        </p:spPr>
        <p:txBody>
          <a:bodyPr wrap="none">
            <a:spAutoFit/>
          </a:bodyPr>
          <a:lstStyle/>
          <a:p>
            <a:r>
              <a:rPr lang="en-US" sz="2400" dirty="0">
                <a:ln>
                  <a:solidFill>
                    <a:schemeClr val="bg1">
                      <a:alpha val="0"/>
                    </a:schemeClr>
                  </a:solidFill>
                </a:ln>
                <a:solidFill>
                  <a:srgbClr val="595959"/>
                </a:solidFill>
              </a:rPr>
              <a:t>Network Activation</a:t>
            </a:r>
          </a:p>
        </p:txBody>
      </p:sp>
      <p:sp>
        <p:nvSpPr>
          <p:cNvPr id="16" name="Rectangle 15"/>
          <p:cNvSpPr/>
          <p:nvPr>
            <p:custDataLst>
              <p:tags r:id="rId13"/>
            </p:custDataLst>
          </p:nvPr>
        </p:nvSpPr>
        <p:spPr bwMode="auto">
          <a:xfrm>
            <a:off x="175101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State Tier</a:t>
            </a:r>
          </a:p>
        </p:txBody>
      </p:sp>
      <p:sp>
        <p:nvSpPr>
          <p:cNvPr id="17" name="Rectangle 16"/>
          <p:cNvSpPr/>
          <p:nvPr>
            <p:custDataLst>
              <p:tags r:id="rId14"/>
            </p:custDataLst>
          </p:nvPr>
        </p:nvSpPr>
        <p:spPr bwMode="auto">
          <a:xfrm>
            <a:off x="351123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Queues</a:t>
            </a:r>
            <a:endParaRPr lang="en-NZ" sz="2400" dirty="0">
              <a:ln>
                <a:solidFill>
                  <a:schemeClr val="bg1">
                    <a:alpha val="0"/>
                  </a:schemeClr>
                </a:solidFill>
              </a:ln>
              <a:solidFill>
                <a:schemeClr val="bg1">
                  <a:alpha val="99000"/>
                </a:schemeClr>
              </a:solidFill>
            </a:endParaRPr>
          </a:p>
        </p:txBody>
      </p:sp>
      <p:sp>
        <p:nvSpPr>
          <p:cNvPr id="18" name="Rectangle 17"/>
          <p:cNvSpPr/>
          <p:nvPr>
            <p:custDataLst>
              <p:tags r:id="rId15"/>
            </p:custDataLst>
          </p:nvPr>
        </p:nvSpPr>
        <p:spPr bwMode="auto">
          <a:xfrm>
            <a:off x="527145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Key/Value</a:t>
            </a:r>
            <a:br>
              <a:rPr lang="en-US" sz="2400" dirty="0">
                <a:ln>
                  <a:solidFill>
                    <a:schemeClr val="bg1">
                      <a:alpha val="0"/>
                    </a:schemeClr>
                  </a:solidFill>
                </a:ln>
                <a:solidFill>
                  <a:schemeClr val="bg1">
                    <a:alpha val="99000"/>
                  </a:schemeClr>
                </a:solidFill>
              </a:rPr>
            </a:br>
            <a:r>
              <a:rPr lang="en-US" sz="2400" dirty="0">
                <a:ln>
                  <a:solidFill>
                    <a:schemeClr val="bg1">
                      <a:alpha val="0"/>
                    </a:schemeClr>
                  </a:solidFill>
                </a:ln>
                <a:solidFill>
                  <a:schemeClr val="bg1">
                    <a:alpha val="99000"/>
                  </a:schemeClr>
                </a:solidFill>
              </a:rPr>
              <a:t>Datastores</a:t>
            </a:r>
            <a:endParaRPr lang="en-NZ" sz="2400" dirty="0">
              <a:ln>
                <a:solidFill>
                  <a:schemeClr val="bg1">
                    <a:alpha val="0"/>
                  </a:schemeClr>
                </a:solidFill>
              </a:ln>
              <a:solidFill>
                <a:schemeClr val="bg1">
                  <a:alpha val="99000"/>
                </a:schemeClr>
              </a:solidFill>
            </a:endParaRPr>
          </a:p>
        </p:txBody>
      </p:sp>
      <p:sp>
        <p:nvSpPr>
          <p:cNvPr id="19" name="Rectangle 18"/>
          <p:cNvSpPr/>
          <p:nvPr>
            <p:custDataLst>
              <p:tags r:id="rId16"/>
            </p:custDataLst>
          </p:nvPr>
        </p:nvSpPr>
        <p:spPr bwMode="auto">
          <a:xfrm>
            <a:off x="703167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Partitioned RDBMS</a:t>
            </a:r>
            <a:endParaRPr lang="en-NZ" sz="2400" dirty="0">
              <a:ln>
                <a:solidFill>
                  <a:schemeClr val="bg1">
                    <a:alpha val="0"/>
                  </a:schemeClr>
                </a:solidFill>
              </a:ln>
              <a:solidFill>
                <a:schemeClr val="bg1">
                  <a:alpha val="99000"/>
                </a:schemeClr>
              </a:solidFill>
            </a:endParaRPr>
          </a:p>
        </p:txBody>
      </p:sp>
      <p:sp>
        <p:nvSpPr>
          <p:cNvPr id="20" name="Rectangle 19"/>
          <p:cNvSpPr/>
          <p:nvPr>
            <p:custDataLst>
              <p:tags r:id="rId17"/>
            </p:custDataLst>
          </p:nvPr>
        </p:nvSpPr>
        <p:spPr bwMode="auto">
          <a:xfrm>
            <a:off x="8791892" y="5013237"/>
            <a:ext cx="1645920" cy="109728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0"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Shared Filesystem</a:t>
            </a:r>
            <a:endParaRPr lang="en-NZ" sz="2400" dirty="0">
              <a:ln>
                <a:solidFill>
                  <a:schemeClr val="bg1">
                    <a:alpha val="0"/>
                  </a:schemeClr>
                </a:solidFill>
              </a:ln>
              <a:solidFill>
                <a:schemeClr val="bg1">
                  <a:alpha val="99000"/>
                </a:schemeClr>
              </a:solidFill>
            </a:endParaRPr>
          </a:p>
        </p:txBody>
      </p:sp>
    </p:spTree>
    <p:extLst>
      <p:ext uri="{BB962C8B-B14F-4D97-AF65-F5344CB8AC3E}">
        <p14:creationId xmlns:p14="http://schemas.microsoft.com/office/powerpoint/2010/main" val="301729642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Azure SDKs and Tools</a:t>
            </a:r>
            <a:endParaRPr lang="en-US" dirty="0"/>
          </a:p>
        </p:txBody>
      </p:sp>
      <p:sp>
        <p:nvSpPr>
          <p:cNvPr id="4" name="Content Placeholder 3"/>
          <p:cNvSpPr>
            <a:spLocks noGrp="1"/>
          </p:cNvSpPr>
          <p:nvPr>
            <p:ph sz="quarter" idx="10"/>
          </p:nvPr>
        </p:nvSpPr>
        <p:spPr>
          <a:xfrm>
            <a:off x="519113" y="1463675"/>
            <a:ext cx="11155680" cy="3462486"/>
          </a:xfrm>
        </p:spPr>
        <p:txBody>
          <a:bodyPr/>
          <a:lstStyle/>
          <a:p>
            <a:r>
              <a:rPr lang="en-US" sz="4000" dirty="0">
                <a:ln>
                  <a:solidFill>
                    <a:srgbClr val="FFFFFF">
                      <a:alpha val="0"/>
                    </a:srgbClr>
                  </a:solidFill>
                </a:ln>
                <a:solidFill>
                  <a:srgbClr val="00AEEF">
                    <a:alpha val="99000"/>
                  </a:srgbClr>
                </a:solidFill>
                <a:latin typeface="Segoe UI Light" pitchFamily="34" charset="0"/>
              </a:rPr>
              <a:t>.Net</a:t>
            </a:r>
          </a:p>
          <a:p>
            <a:pPr marL="0" lvl="1"/>
            <a:r>
              <a:rPr lang="en-US" sz="2000" dirty="0">
                <a:ln>
                  <a:solidFill>
                    <a:srgbClr val="FFFFFF">
                      <a:alpha val="0"/>
                    </a:srgbClr>
                  </a:solidFill>
                </a:ln>
              </a:rPr>
              <a:t>Visual Studio Tools</a:t>
            </a:r>
          </a:p>
          <a:p>
            <a:pPr marL="0" lvl="1"/>
            <a:r>
              <a:rPr lang="en-US" sz="2000" dirty="0">
                <a:ln>
                  <a:solidFill>
                    <a:srgbClr val="FFFFFF">
                      <a:alpha val="0"/>
                    </a:srgbClr>
                  </a:solidFill>
                </a:ln>
              </a:rPr>
              <a:t>Client </a:t>
            </a:r>
            <a:r>
              <a:rPr lang="en-US" sz="2000" dirty="0" smtClean="0">
                <a:ln>
                  <a:solidFill>
                    <a:srgbClr val="FFFFFF">
                      <a:alpha val="0"/>
                    </a:srgbClr>
                  </a:solidFill>
                </a:ln>
              </a:rPr>
              <a:t>Libraries </a:t>
            </a:r>
            <a:r>
              <a:rPr lang="en-US" sz="2000" dirty="0">
                <a:ln>
                  <a:solidFill>
                    <a:srgbClr val="FFFFFF">
                      <a:alpha val="0"/>
                    </a:srgbClr>
                  </a:solidFill>
                </a:ln>
              </a:rPr>
              <a:t>for .Net</a:t>
            </a:r>
          </a:p>
          <a:p>
            <a:r>
              <a:rPr lang="en-US" sz="4000" dirty="0">
                <a:ln>
                  <a:solidFill>
                    <a:srgbClr val="FFFFFF">
                      <a:alpha val="0"/>
                    </a:srgbClr>
                  </a:solidFill>
                </a:ln>
                <a:solidFill>
                  <a:srgbClr val="00AEEF">
                    <a:alpha val="99000"/>
                  </a:srgbClr>
                </a:solidFill>
                <a:latin typeface="Segoe UI Light" pitchFamily="34" charset="0"/>
              </a:rPr>
              <a:t>Node.js</a:t>
            </a:r>
          </a:p>
          <a:p>
            <a:pPr marL="0" lvl="1"/>
            <a:r>
              <a:rPr lang="en-US" sz="2000" dirty="0">
                <a:ln>
                  <a:solidFill>
                    <a:srgbClr val="FFFFFF">
                      <a:alpha val="0"/>
                    </a:srgbClr>
                  </a:solidFill>
                </a:ln>
              </a:rPr>
              <a:t>PowerShell Tools</a:t>
            </a:r>
          </a:p>
          <a:p>
            <a:pPr marL="0" lvl="1"/>
            <a:r>
              <a:rPr lang="en-US" sz="2000" dirty="0">
                <a:ln>
                  <a:solidFill>
                    <a:srgbClr val="FFFFFF">
                      <a:alpha val="0"/>
                    </a:srgbClr>
                  </a:solidFill>
                </a:ln>
              </a:rPr>
              <a:t>Node.js for Windows</a:t>
            </a:r>
          </a:p>
          <a:p>
            <a:pPr marL="0" lvl="1"/>
            <a:r>
              <a:rPr lang="en-US" sz="2000" dirty="0">
                <a:ln>
                  <a:solidFill>
                    <a:srgbClr val="FFFFFF">
                      <a:alpha val="0"/>
                    </a:srgbClr>
                  </a:solidFill>
                </a:ln>
              </a:rPr>
              <a:t>IISNode</a:t>
            </a:r>
          </a:p>
          <a:p>
            <a:pPr marL="0" lvl="1"/>
            <a:r>
              <a:rPr lang="en-US" sz="2000" dirty="0">
                <a:ln>
                  <a:solidFill>
                    <a:srgbClr val="FFFFFF">
                      <a:alpha val="0"/>
                    </a:srgbClr>
                  </a:solidFill>
                </a:ln>
              </a:rPr>
              <a:t>Client Libraries for Node.js</a:t>
            </a:r>
          </a:p>
        </p:txBody>
      </p:sp>
      <p:sp>
        <p:nvSpPr>
          <p:cNvPr id="7" name="Content Placeholder 3"/>
          <p:cNvSpPr txBox="1">
            <a:spLocks/>
          </p:cNvSpPr>
          <p:nvPr/>
        </p:nvSpPr>
        <p:spPr>
          <a:xfrm>
            <a:off x="6216528" y="1463675"/>
            <a:ext cx="4314144" cy="2769989"/>
          </a:xfrm>
          <a:prstGeom prst="rect">
            <a:avLst/>
          </a:prstGeom>
        </p:spPr>
        <p:txBody>
          <a:bodyPr vert="horz" wrap="square" lIns="0" tIns="0" rIns="0" bIns="0" rtlCol="0">
            <a:spAutoFit/>
          </a:bodyPr>
          <a:lstStyle>
            <a:lvl1pPr marL="344488" indent="-344488" algn="l" defTabSz="914363" rtl="0" eaLnBrk="1" latinLnBrk="0" hangingPunct="1">
              <a:lnSpc>
                <a:spcPct val="100000"/>
              </a:lnSpc>
              <a:spcBef>
                <a:spcPts val="1200"/>
              </a:spcBef>
              <a:buSzPct val="80000"/>
              <a:buFont typeface="Arial" pitchFamily="34" charset="0"/>
              <a:buChar char="•"/>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801688" indent="-341313" algn="l" defTabSz="914363" rtl="0" eaLnBrk="1" latinLnBrk="0" hangingPunct="1">
              <a:lnSpc>
                <a:spcPct val="100000"/>
              </a:lnSpc>
              <a:spcBef>
                <a:spcPts val="300"/>
              </a:spcBef>
              <a:buSzPct val="80000"/>
              <a:buFont typeface="Arial" pitchFamily="34" charset="0"/>
              <a:buChar char="•"/>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1258888" indent="-344488" algn="l" defTabSz="914363" rtl="0" eaLnBrk="1" latinLnBrk="0" hangingPunct="1">
              <a:lnSpc>
                <a:spcPct val="100000"/>
              </a:lnSpc>
              <a:spcBef>
                <a:spcPts val="300"/>
              </a:spcBef>
              <a:buSzPct val="80000"/>
              <a:buFont typeface="Arial" pitchFamily="34" charset="0"/>
              <a:buChar char="•"/>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716088" indent="-346075"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2173288" indent="-336550" algn="l" defTabSz="914363" rtl="0" eaLnBrk="1" latinLnBrk="0" hangingPunct="1">
              <a:lnSpc>
                <a:spcPct val="100000"/>
              </a:lnSpc>
              <a:spcBef>
                <a:spcPts val="300"/>
              </a:spcBef>
              <a:buSzPct val="80000"/>
              <a:buFont typeface="Arial" pitchFamily="34" charset="0"/>
              <a:buChar char="•"/>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None/>
            </a:pPr>
            <a:r>
              <a:rPr lang="en-US" sz="4000" dirty="0">
                <a:ln>
                  <a:solidFill>
                    <a:srgbClr val="FFFFFF">
                      <a:alpha val="0"/>
                    </a:srgbClr>
                  </a:solidFill>
                </a:ln>
                <a:solidFill>
                  <a:srgbClr val="00AEEF">
                    <a:alpha val="99000"/>
                  </a:srgbClr>
                </a:solidFill>
                <a:latin typeface="Segoe UI Light" pitchFamily="34" charset="0"/>
              </a:rPr>
              <a:t>Java</a:t>
            </a:r>
          </a:p>
          <a:p>
            <a:pPr marL="0" lvl="1" indent="0">
              <a:buNone/>
            </a:pPr>
            <a:r>
              <a:rPr lang="en-US" sz="2000" dirty="0">
                <a:ln>
                  <a:solidFill>
                    <a:srgbClr val="FFFFFF">
                      <a:alpha val="0"/>
                    </a:srgbClr>
                  </a:solidFill>
                </a:ln>
              </a:rPr>
              <a:t>Eclipse </a:t>
            </a:r>
            <a:r>
              <a:rPr lang="en-US" sz="2000" dirty="0" smtClean="0">
                <a:ln>
                  <a:solidFill>
                    <a:srgbClr val="FFFFFF">
                      <a:alpha val="0"/>
                    </a:srgbClr>
                  </a:solidFill>
                </a:ln>
              </a:rPr>
              <a:t>Tools</a:t>
            </a:r>
            <a:endParaRPr lang="en-US" sz="2000" dirty="0">
              <a:ln>
                <a:solidFill>
                  <a:srgbClr val="FFFFFF">
                    <a:alpha val="0"/>
                  </a:srgbClr>
                </a:solidFill>
              </a:ln>
            </a:endParaRPr>
          </a:p>
          <a:p>
            <a:pPr marL="0" lvl="1" indent="0">
              <a:buNone/>
            </a:pPr>
            <a:r>
              <a:rPr lang="en-US" sz="2000" dirty="0">
                <a:ln>
                  <a:solidFill>
                    <a:srgbClr val="FFFFFF">
                      <a:alpha val="0"/>
                    </a:srgbClr>
                  </a:solidFill>
                </a:ln>
              </a:rPr>
              <a:t>Client Libraries for Java</a:t>
            </a:r>
          </a:p>
          <a:p>
            <a:pPr marL="0" lvl="0" indent="0">
              <a:buNone/>
            </a:pPr>
            <a:r>
              <a:rPr lang="en-US" sz="4000" dirty="0">
                <a:ln>
                  <a:solidFill>
                    <a:srgbClr val="FFFFFF">
                      <a:alpha val="0"/>
                    </a:srgbClr>
                  </a:solidFill>
                </a:ln>
                <a:solidFill>
                  <a:srgbClr val="00AEEF">
                    <a:alpha val="99000"/>
                  </a:srgbClr>
                </a:solidFill>
                <a:latin typeface="Segoe UI Light" pitchFamily="34" charset="0"/>
              </a:rPr>
              <a:t>php</a:t>
            </a:r>
          </a:p>
          <a:p>
            <a:pPr marL="0" lvl="1" indent="0">
              <a:buNone/>
            </a:pPr>
            <a:r>
              <a:rPr lang="en-US" sz="2000" dirty="0">
                <a:ln>
                  <a:solidFill>
                    <a:srgbClr val="FFFFFF">
                      <a:alpha val="0"/>
                    </a:srgbClr>
                  </a:solidFill>
                </a:ln>
              </a:rPr>
              <a:t>Command Line Tools</a:t>
            </a:r>
          </a:p>
          <a:p>
            <a:pPr marL="0" lvl="1" indent="0">
              <a:buNone/>
            </a:pPr>
            <a:r>
              <a:rPr lang="en-US" sz="2000" dirty="0">
                <a:ln>
                  <a:solidFill>
                    <a:srgbClr val="FFFFFF">
                      <a:alpha val="0"/>
                    </a:srgbClr>
                  </a:solidFill>
                </a:ln>
              </a:rPr>
              <a:t>Client Libraries for php</a:t>
            </a:r>
          </a:p>
        </p:txBody>
      </p:sp>
    </p:spTree>
    <p:extLst>
      <p:ext uri="{BB962C8B-B14F-4D97-AF65-F5344CB8AC3E}">
        <p14:creationId xmlns:p14="http://schemas.microsoft.com/office/powerpoint/2010/main" val="1675690261"/>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custDataLst>
              <p:tags r:id="rId2"/>
            </p:custDataLst>
          </p:nvPr>
        </p:nvSpPr>
        <p:spPr bwMode="auto">
          <a:xfrm>
            <a:off x="516572" y="1970088"/>
            <a:ext cx="5391859" cy="351129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endParaRPr lang="en-US" sz="4000" dirty="0">
              <a:ln>
                <a:solidFill>
                  <a:schemeClr val="bg1">
                    <a:alpha val="0"/>
                  </a:schemeClr>
                </a:solidFill>
              </a:ln>
              <a:gradFill>
                <a:gsLst>
                  <a:gs pos="0">
                    <a:srgbClr val="FFFFFF"/>
                  </a:gs>
                  <a:gs pos="100000">
                    <a:srgbClr val="FFFFFF"/>
                  </a:gs>
                </a:gsLst>
                <a:lin ang="5400000" scaled="0"/>
              </a:gradFill>
              <a:latin typeface="Segoe Light" pitchFamily="34" charset="0"/>
            </a:endParaRPr>
          </a:p>
        </p:txBody>
      </p:sp>
      <p:graphicFrame>
        <p:nvGraphicFramePr>
          <p:cNvPr id="6" name="Object 5" hidden="1"/>
          <p:cNvGraphicFramePr>
            <a:graphicFrameLocks noChangeAspect="1"/>
          </p:cNvGraphicFramePr>
          <p:nvPr>
            <p:custDataLst>
              <p:tags r:id="rId3"/>
            </p:custDataLst>
            <p:extLst>
              <p:ext uri="{D42A27DB-BD31-4B8C-83A1-F6EECF244321}">
                <p14:modId xmlns:p14="http://schemas.microsoft.com/office/powerpoint/2010/main" val="7876457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984"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itle 6"/>
          <p:cNvSpPr>
            <a:spLocks noGrp="1"/>
          </p:cNvSpPr>
          <p:nvPr>
            <p:ph type="title"/>
            <p:custDataLst>
              <p:tags r:id="rId4"/>
            </p:custDataLst>
          </p:nvPr>
        </p:nvSpPr>
        <p:spPr/>
        <p:txBody>
          <a:bodyPr/>
          <a:lstStyle/>
          <a:p>
            <a:r>
              <a:rPr lang="en-US" dirty="0"/>
              <a:t>Windows Azure </a:t>
            </a:r>
            <a:r>
              <a:rPr lang="en-US" dirty="0" smtClean="0"/>
              <a:t>for .Net Developers</a:t>
            </a:r>
            <a:endParaRPr lang="en-US" dirty="0"/>
          </a:p>
        </p:txBody>
      </p:sp>
      <p:sp>
        <p:nvSpPr>
          <p:cNvPr id="12" name="Rectangle 11"/>
          <p:cNvSpPr/>
          <p:nvPr>
            <p:custDataLst>
              <p:tags r:id="rId5"/>
            </p:custDataLst>
          </p:nvPr>
        </p:nvSpPr>
        <p:spPr bwMode="auto">
          <a:xfrm>
            <a:off x="6096000" y="1970088"/>
            <a:ext cx="5478421" cy="35086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91440" rIns="182880" bIns="91440" numCol="1" rtlCol="0" anchor="t" anchorCtr="0" compatLnSpc="1">
            <a:prstTxWarp prst="textNoShape">
              <a:avLst/>
            </a:prstTxWarp>
            <a:spAutoFit/>
          </a:bodyPr>
          <a:lstStyle/>
          <a:p>
            <a:pPr defTabSz="914099" fontAlgn="base">
              <a:spcBef>
                <a:spcPts val="1200"/>
              </a:spcBef>
            </a:pPr>
            <a:r>
              <a:rPr lang="en-US" sz="3200" b="1" dirty="0">
                <a:ln>
                  <a:solidFill>
                    <a:schemeClr val="bg1">
                      <a:alpha val="0"/>
                    </a:schemeClr>
                  </a:solidFill>
                </a:ln>
                <a:gradFill>
                  <a:gsLst>
                    <a:gs pos="0">
                      <a:srgbClr val="FFFFFF"/>
                    </a:gs>
                    <a:gs pos="100000">
                      <a:srgbClr val="FFFFFF"/>
                    </a:gs>
                  </a:gsLst>
                  <a:lin ang="5400000" scaled="0"/>
                </a:gradFill>
                <a:latin typeface="Segoe UI Light" pitchFamily="34" charset="0"/>
              </a:rPr>
              <a:t>Windows Azure </a:t>
            </a:r>
            <a:r>
              <a:rPr lang="en-US" sz="3200" b="1" dirty="0" smtClean="0">
                <a:ln>
                  <a:solidFill>
                    <a:schemeClr val="bg1">
                      <a:alpha val="0"/>
                    </a:schemeClr>
                  </a:solidFill>
                </a:ln>
                <a:gradFill>
                  <a:gsLst>
                    <a:gs pos="0">
                      <a:srgbClr val="FFFFFF"/>
                    </a:gs>
                    <a:gs pos="100000">
                      <a:srgbClr val="FFFFFF"/>
                    </a:gs>
                  </a:gsLst>
                  <a:lin ang="5400000" scaled="0"/>
                </a:gradFill>
                <a:latin typeface="Segoe UI Light" pitchFamily="34" charset="0"/>
              </a:rPr>
              <a:t>SDK for .Net</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Windows Server </a:t>
            </a:r>
            <a:r>
              <a:rPr lang="en-US" sz="2200" dirty="0" smtClean="0">
                <a:ln>
                  <a:solidFill>
                    <a:schemeClr val="bg1">
                      <a:alpha val="0"/>
                    </a:schemeClr>
                  </a:solidFill>
                </a:ln>
                <a:gradFill>
                  <a:gsLst>
                    <a:gs pos="0">
                      <a:srgbClr val="FFFFFF"/>
                    </a:gs>
                    <a:gs pos="100000">
                      <a:srgbClr val="FFFFFF"/>
                    </a:gs>
                  </a:gsLst>
                  <a:lin ang="5400000" scaled="0"/>
                </a:gradFill>
              </a:rPr>
              <a:t>2008, Windows 7 or Windows 8</a:t>
            </a:r>
            <a:endParaRPr lang="en-US" sz="2200" dirty="0">
              <a:ln>
                <a:solidFill>
                  <a:schemeClr val="bg1">
                    <a:alpha val="0"/>
                  </a:schemeClr>
                </a:solidFill>
              </a:ln>
              <a:gradFill>
                <a:gsLst>
                  <a:gs pos="0">
                    <a:srgbClr val="FFFFFF"/>
                  </a:gs>
                  <a:gs pos="100000">
                    <a:srgbClr val="FFFFFF"/>
                  </a:gs>
                </a:gsLst>
                <a:lin ang="5400000" scaled="0"/>
              </a:gradFill>
            </a:endParaRP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SQL Express 2005+</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3.5 SP1+</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Fabric</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Development Storage</a:t>
            </a:r>
          </a:p>
          <a:p>
            <a:pPr defTabSz="914099" fontAlgn="base">
              <a:spcBef>
                <a:spcPts val="600"/>
              </a:spcBef>
            </a:pPr>
            <a:r>
              <a:rPr lang="en-US" sz="2200" dirty="0">
                <a:ln>
                  <a:solidFill>
                    <a:schemeClr val="bg1">
                      <a:alpha val="0"/>
                    </a:schemeClr>
                  </a:solidFill>
                </a:ln>
                <a:gradFill>
                  <a:gsLst>
                    <a:gs pos="0">
                      <a:srgbClr val="FFFFFF"/>
                    </a:gs>
                    <a:gs pos="100000">
                      <a:srgbClr val="FFFFFF"/>
                    </a:gs>
                  </a:gsLst>
                  <a:lin ang="5400000" scaled="0"/>
                </a:gradFill>
              </a:rPr>
              <a:t>.NET </a:t>
            </a:r>
            <a:r>
              <a:rPr lang="en-US" sz="2200" dirty="0" smtClean="0">
                <a:ln>
                  <a:solidFill>
                    <a:schemeClr val="bg1">
                      <a:alpha val="0"/>
                    </a:schemeClr>
                  </a:solidFill>
                </a:ln>
                <a:gradFill>
                  <a:gsLst>
                    <a:gs pos="0">
                      <a:srgbClr val="FFFFFF"/>
                    </a:gs>
                    <a:gs pos="100000">
                      <a:srgbClr val="FFFFFF"/>
                    </a:gs>
                  </a:gsLst>
                  <a:lin ang="5400000" scaled="0"/>
                </a:gradFill>
              </a:rPr>
              <a:t>APIs</a:t>
            </a:r>
            <a:endParaRPr lang="en-US" sz="2200" dirty="0">
              <a:ln>
                <a:solidFill>
                  <a:schemeClr val="bg1">
                    <a:alpha val="0"/>
                  </a:schemeClr>
                </a:solidFill>
              </a:ln>
              <a:gradFill>
                <a:gsLst>
                  <a:gs pos="0">
                    <a:srgbClr val="FFFFFF"/>
                  </a:gs>
                  <a:gs pos="100000">
                    <a:srgbClr val="FFFFFF"/>
                  </a:gs>
                </a:gsLst>
                <a:lin ang="5400000" scaled="0"/>
              </a:gradFill>
            </a:endParaRPr>
          </a:p>
        </p:txBody>
      </p:sp>
      <p:pic>
        <p:nvPicPr>
          <p:cNvPr id="36910" name="Picture 46"/>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contrast="-100000"/>
                    </a14:imgEffect>
                  </a14:imgLayer>
                </a14:imgProps>
              </a:ext>
              <a:ext uri="{28A0092B-C50C-407E-A947-70E740481C1C}">
                <a14:useLocalDpi xmlns:a14="http://schemas.microsoft.com/office/drawing/2010/main" val="0"/>
              </a:ext>
            </a:extLst>
          </a:blip>
          <a:srcRect r="74733"/>
          <a:stretch/>
        </p:blipFill>
        <p:spPr bwMode="auto">
          <a:xfrm>
            <a:off x="4029643" y="2120805"/>
            <a:ext cx="1416564" cy="702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33530" y="2125298"/>
            <a:ext cx="3114989" cy="3200876"/>
          </a:xfrm>
          <a:prstGeom prst="rect">
            <a:avLst/>
          </a:prstGeom>
        </p:spPr>
        <p:txBody>
          <a:bodyPr wrap="square">
            <a:spAutoFit/>
          </a:bodyPr>
          <a:lstStyle/>
          <a:p>
            <a:pPr defTabSz="914099" fontAlgn="base">
              <a:spcBef>
                <a:spcPts val="600"/>
              </a:spcBef>
              <a:spcAft>
                <a:spcPct val="0"/>
              </a:spcAft>
            </a:pPr>
            <a:r>
              <a:rPr lang="en-US" dirty="0">
                <a:ln>
                  <a:solidFill>
                    <a:schemeClr val="bg1">
                      <a:alpha val="0"/>
                    </a:schemeClr>
                  </a:solidFill>
                </a:ln>
                <a:solidFill>
                  <a:srgbClr val="595959">
                    <a:alpha val="99000"/>
                  </a:srgbClr>
                </a:solidFill>
              </a:rPr>
              <a:t>Visual Studio </a:t>
            </a:r>
            <a:r>
              <a:rPr lang="en-US" dirty="0" smtClean="0">
                <a:ln>
                  <a:solidFill>
                    <a:schemeClr val="bg1">
                      <a:alpha val="0"/>
                    </a:schemeClr>
                  </a:solidFill>
                </a:ln>
                <a:solidFill>
                  <a:srgbClr val="595959">
                    <a:alpha val="99000"/>
                  </a:srgbClr>
                </a:solidFill>
              </a:rPr>
              <a:t>2010/2012</a:t>
            </a:r>
            <a:endParaRPr lang="en-US" dirty="0">
              <a:ln>
                <a:solidFill>
                  <a:schemeClr val="bg1">
                    <a:alpha val="0"/>
                  </a:schemeClr>
                </a:solidFill>
              </a:ln>
              <a:solidFill>
                <a:srgbClr val="595959">
                  <a:alpha val="99000"/>
                </a:srgbClr>
              </a:solidFill>
            </a:endParaRPr>
          </a:p>
          <a:p>
            <a:pPr defTabSz="914099" fontAlgn="base">
              <a:spcBef>
                <a:spcPts val="600"/>
              </a:spcBef>
              <a:spcAft>
                <a:spcPct val="0"/>
              </a:spcAft>
            </a:pPr>
            <a:r>
              <a:rPr lang="en-US" dirty="0">
                <a:ln>
                  <a:solidFill>
                    <a:schemeClr val="bg1">
                      <a:alpha val="0"/>
                    </a:schemeClr>
                  </a:solidFill>
                </a:ln>
                <a:solidFill>
                  <a:srgbClr val="595959">
                    <a:alpha val="99000"/>
                  </a:srgbClr>
                </a:solidFill>
              </a:rPr>
              <a:t>Project Templates</a:t>
            </a:r>
          </a:p>
          <a:p>
            <a:pPr defTabSz="914099" fontAlgn="base">
              <a:spcBef>
                <a:spcPts val="600"/>
              </a:spcBef>
              <a:spcAft>
                <a:spcPct val="0"/>
              </a:spcAft>
            </a:pPr>
            <a:r>
              <a:rPr lang="en-US" dirty="0">
                <a:ln>
                  <a:solidFill>
                    <a:schemeClr val="bg1">
                      <a:alpha val="0"/>
                    </a:schemeClr>
                  </a:solidFill>
                </a:ln>
                <a:solidFill>
                  <a:srgbClr val="595959">
                    <a:alpha val="99000"/>
                  </a:srgbClr>
                </a:solidFill>
              </a:rPr>
              <a:t>Model &amp; Config Tooling</a:t>
            </a:r>
          </a:p>
          <a:p>
            <a:pPr defTabSz="914099" fontAlgn="base">
              <a:spcBef>
                <a:spcPts val="600"/>
              </a:spcBef>
              <a:spcAft>
                <a:spcPct val="0"/>
              </a:spcAft>
            </a:pPr>
            <a:r>
              <a:rPr lang="en-US" dirty="0">
                <a:ln>
                  <a:solidFill>
                    <a:schemeClr val="bg1">
                      <a:alpha val="0"/>
                    </a:schemeClr>
                  </a:solidFill>
                </a:ln>
                <a:solidFill>
                  <a:srgbClr val="595959">
                    <a:alpha val="99000"/>
                  </a:srgbClr>
                </a:solidFill>
              </a:rPr>
              <a:t>Package &amp; 1 Click Deploy</a:t>
            </a:r>
          </a:p>
          <a:p>
            <a:pPr defTabSz="914099" fontAlgn="base">
              <a:spcBef>
                <a:spcPts val="600"/>
              </a:spcBef>
              <a:spcAft>
                <a:spcPct val="0"/>
              </a:spcAft>
            </a:pPr>
            <a:r>
              <a:rPr lang="en-US" dirty="0">
                <a:ln>
                  <a:solidFill>
                    <a:schemeClr val="bg1">
                      <a:alpha val="0"/>
                    </a:schemeClr>
                  </a:solidFill>
                </a:ln>
                <a:solidFill>
                  <a:srgbClr val="595959">
                    <a:alpha val="99000"/>
                  </a:srgbClr>
                </a:solidFill>
              </a:rPr>
              <a:t>Debugging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Storage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Server Explorer</a:t>
            </a:r>
          </a:p>
          <a:p>
            <a:pPr defTabSz="914099" fontAlgn="base">
              <a:spcBef>
                <a:spcPts val="600"/>
              </a:spcBef>
              <a:spcAft>
                <a:spcPct val="0"/>
              </a:spcAft>
            </a:pPr>
            <a:r>
              <a:rPr lang="en-US" dirty="0">
                <a:ln>
                  <a:solidFill>
                    <a:schemeClr val="bg1">
                      <a:alpha val="0"/>
                    </a:schemeClr>
                  </a:solidFill>
                </a:ln>
                <a:solidFill>
                  <a:srgbClr val="595959">
                    <a:alpha val="99000"/>
                  </a:srgbClr>
                </a:solidFill>
              </a:rPr>
              <a:t>IntelliTrace Support</a:t>
            </a:r>
          </a:p>
          <a:p>
            <a:pPr defTabSz="914099" fontAlgn="base">
              <a:spcBef>
                <a:spcPts val="600"/>
              </a:spcBef>
              <a:spcAft>
                <a:spcPct val="0"/>
              </a:spcAft>
            </a:pPr>
            <a:r>
              <a:rPr lang="en-US" dirty="0">
                <a:ln>
                  <a:solidFill>
                    <a:schemeClr val="bg1">
                      <a:alpha val="0"/>
                    </a:schemeClr>
                  </a:solidFill>
                </a:ln>
                <a:solidFill>
                  <a:srgbClr val="595959">
                    <a:alpha val="99000"/>
                  </a:srgbClr>
                </a:solidFill>
              </a:rPr>
              <a:t>Profiling Support</a:t>
            </a:r>
          </a:p>
        </p:txBody>
      </p:sp>
    </p:spTree>
    <p:extLst>
      <p:ext uri="{BB962C8B-B14F-4D97-AF65-F5344CB8AC3E}">
        <p14:creationId xmlns:p14="http://schemas.microsoft.com/office/powerpoint/2010/main" val="348771979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1573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59593"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8003452" y="2693773"/>
            <a:ext cx="3474720" cy="288810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9" name="Content Placeholder 2"/>
          <p:cNvSpPr txBox="1">
            <a:spLocks/>
          </p:cNvSpPr>
          <p:nvPr>
            <p:custDataLst>
              <p:tags r:id="rId2"/>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a:solidFill>
                  <a:schemeClr val="tx2">
                    <a:alpha val="99000"/>
                  </a:schemeClr>
                </a:solidFill>
                <a:latin typeface="Segoe UI Light" pitchFamily="34" charset="0"/>
              </a:rPr>
              <a:t>Inherits RoleEntryPoint</a:t>
            </a:r>
          </a:p>
        </p:txBody>
      </p:sp>
      <p:sp>
        <p:nvSpPr>
          <p:cNvPr id="10" name="TextBox 9"/>
          <p:cNvSpPr txBox="1"/>
          <p:nvPr/>
        </p:nvSpPr>
        <p:spPr>
          <a:xfrm>
            <a:off x="715733" y="2826652"/>
            <a:ext cx="3474720" cy="2723823"/>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OnStart()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by Fabric on startup, allows you to perform initialization </a:t>
            </a:r>
            <a:r>
              <a:rPr lang="en-US" sz="2000" dirty="0" smtClean="0">
                <a:ln>
                  <a:solidFill>
                    <a:srgbClr val="FFFFFF">
                      <a:alpha val="0"/>
                    </a:srgbClr>
                  </a:solidFill>
                </a:ln>
                <a:solidFill>
                  <a:schemeClr val="bg1">
                    <a:alpha val="99000"/>
                  </a:schemeClr>
                </a:solidFill>
              </a:rPr>
              <a:t>tasks.</a:t>
            </a:r>
            <a:br>
              <a:rPr lang="en-US" sz="2000" dirty="0" smtClean="0">
                <a:ln>
                  <a:solidFill>
                    <a:srgbClr val="FFFFFF">
                      <a:alpha val="0"/>
                    </a:srgbClr>
                  </a:solidFill>
                </a:ln>
                <a:solidFill>
                  <a:schemeClr val="bg1">
                    <a:alpha val="99000"/>
                  </a:schemeClr>
                </a:solidFill>
              </a:rPr>
            </a:br>
            <a:r>
              <a:rPr lang="en-US" sz="2000" dirty="0" smtClean="0">
                <a:ln>
                  <a:solidFill>
                    <a:srgbClr val="FFFFFF">
                      <a:alpha val="0"/>
                    </a:srgbClr>
                  </a:solidFill>
                </a:ln>
                <a:solidFill>
                  <a:schemeClr val="bg1">
                    <a:alpha val="99000"/>
                  </a:schemeClr>
                </a:solidFill>
              </a:rPr>
              <a:t>Reports </a:t>
            </a:r>
            <a:r>
              <a:rPr lang="en-US" sz="2000" dirty="0">
                <a:ln>
                  <a:solidFill>
                    <a:srgbClr val="FFFFFF">
                      <a:alpha val="0"/>
                    </a:srgbClr>
                  </a:solidFill>
                </a:ln>
                <a:solidFill>
                  <a:schemeClr val="bg1">
                    <a:alpha val="99000"/>
                  </a:schemeClr>
                </a:solidFill>
              </a:rPr>
              <a:t>Busy status to load balancer until you return </a:t>
            </a:r>
            <a:r>
              <a:rPr lang="en-US" sz="2000" dirty="0" smtClean="0">
                <a:ln>
                  <a:solidFill>
                    <a:srgbClr val="FFFFFF">
                      <a:alpha val="0"/>
                    </a:srgbClr>
                  </a:solidFill>
                </a:ln>
                <a:solidFill>
                  <a:schemeClr val="bg1">
                    <a:alpha val="99000"/>
                  </a:schemeClr>
                </a:solidFill>
              </a:rPr>
              <a:t>true.</a:t>
            </a:r>
            <a:endParaRPr lang="en-US" sz="4000" dirty="0">
              <a:solidFill>
                <a:schemeClr val="bg1">
                  <a:alpha val="99000"/>
                </a:schemeClr>
              </a:solidFill>
              <a:latin typeface="Segoe UI Light" pitchFamily="34" charset="0"/>
            </a:endParaRPr>
          </a:p>
        </p:txBody>
      </p:sp>
      <p:sp>
        <p:nvSpPr>
          <p:cNvPr id="11" name="TextBox 10"/>
          <p:cNvSpPr txBox="1"/>
          <p:nvPr/>
        </p:nvSpPr>
        <p:spPr>
          <a:xfrm>
            <a:off x="4359593" y="2826652"/>
            <a:ext cx="3474720" cy="2746906"/>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Run() </a:t>
            </a:r>
            <a:r>
              <a:rPr lang="en-US" sz="4000" dirty="0" smtClean="0">
                <a:solidFill>
                  <a:schemeClr val="bg1">
                    <a:alpha val="99000"/>
                  </a:schemeClr>
                </a:solidFill>
                <a:latin typeface="Segoe UI Light" pitchFamily="34" charset="0"/>
              </a:rPr>
              <a:t/>
            </a:r>
            <a:br>
              <a:rPr lang="en-US" sz="4000" dirty="0" smtClean="0">
                <a:solidFill>
                  <a:schemeClr val="bg1">
                    <a:alpha val="99000"/>
                  </a:schemeClr>
                </a:solidFill>
                <a:latin typeface="Segoe UI Light" pitchFamily="34" charset="0"/>
              </a:rPr>
            </a:b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Main logic is here – can do anything, typically infinite loop. Should never exit.</a:t>
            </a:r>
          </a:p>
          <a:p>
            <a:pPr algn="ctr">
              <a:lnSpc>
                <a:spcPct val="90000"/>
              </a:lnSpc>
              <a:spcBef>
                <a:spcPct val="20000"/>
              </a:spcBef>
              <a:buSzPct val="80000"/>
            </a:pPr>
            <a:endParaRPr lang="en-US" sz="4000" dirty="0">
              <a:solidFill>
                <a:schemeClr val="bg1">
                  <a:alpha val="99000"/>
                </a:schemeClr>
              </a:solidFill>
              <a:latin typeface="Segoe UI Light" pitchFamily="34" charset="0"/>
            </a:endParaRPr>
          </a:p>
        </p:txBody>
      </p:sp>
      <p:sp>
        <p:nvSpPr>
          <p:cNvPr id="12" name="TextBox 11"/>
          <p:cNvSpPr txBox="1"/>
          <p:nvPr/>
        </p:nvSpPr>
        <p:spPr>
          <a:xfrm>
            <a:off x="8008793" y="2826652"/>
            <a:ext cx="3474720" cy="2108269"/>
          </a:xfrm>
          <a:prstGeom prst="rect">
            <a:avLst/>
          </a:prstGeom>
          <a:noFill/>
        </p:spPr>
        <p:txBody>
          <a:bodyPr wrap="square" lIns="0" tIns="0" rIns="0" bIns="0" rtlCol="0">
            <a:spAutoFit/>
          </a:bodyPr>
          <a:lstStyle/>
          <a:p>
            <a:pPr algn="ctr">
              <a:lnSpc>
                <a:spcPct val="90000"/>
              </a:lnSpc>
              <a:spcBef>
                <a:spcPct val="20000"/>
              </a:spcBef>
              <a:buSzPct val="80000"/>
            </a:pPr>
            <a:r>
              <a:rPr lang="en-US" sz="4000" dirty="0">
                <a:solidFill>
                  <a:schemeClr val="bg1">
                    <a:alpha val="99000"/>
                  </a:schemeClr>
                </a:solidFill>
                <a:latin typeface="Segoe UI Light" pitchFamily="34" charset="0"/>
              </a:rPr>
              <a:t>OnStop() </a:t>
            </a:r>
            <a:r>
              <a:rPr lang="en-US" sz="4000" dirty="0" smtClean="0">
                <a:solidFill>
                  <a:schemeClr val="bg1">
                    <a:alpha val="99000"/>
                  </a:schemeClr>
                </a:solidFill>
                <a:latin typeface="Segoe UI Light" pitchFamily="34" charset="0"/>
              </a:rPr>
              <a:t>Method</a:t>
            </a:r>
          </a:p>
          <a:p>
            <a:pPr marL="0" lvl="1" algn="ctr">
              <a:spcBef>
                <a:spcPts val="300"/>
              </a:spcBef>
              <a:buSzPct val="80000"/>
            </a:pPr>
            <a:r>
              <a:rPr lang="en-US" sz="2000" dirty="0">
                <a:ln>
                  <a:solidFill>
                    <a:srgbClr val="FFFFFF">
                      <a:alpha val="0"/>
                    </a:srgbClr>
                  </a:solidFill>
                </a:ln>
                <a:solidFill>
                  <a:schemeClr val="bg1">
                    <a:alpha val="99000"/>
                  </a:schemeClr>
                </a:solidFill>
              </a:rPr>
              <a:t>Called when role is to be shutdown, graceful exit.</a:t>
            </a:r>
          </a:p>
          <a:p>
            <a:pPr marL="0" lvl="1" algn="ctr">
              <a:spcBef>
                <a:spcPts val="300"/>
              </a:spcBef>
              <a:buSzPct val="80000"/>
            </a:pPr>
            <a:r>
              <a:rPr lang="en-US" sz="2000" dirty="0">
                <a:ln>
                  <a:solidFill>
                    <a:srgbClr val="FFFFFF">
                      <a:alpha val="0"/>
                    </a:srgbClr>
                  </a:solidFill>
                </a:ln>
                <a:solidFill>
                  <a:schemeClr val="bg1">
                    <a:alpha val="99000"/>
                  </a:schemeClr>
                </a:solidFill>
              </a:rPr>
              <a:t>30 Seconds to tidy </a:t>
            </a:r>
            <a:r>
              <a:rPr lang="en-US" sz="2000" dirty="0" smtClean="0">
                <a:ln>
                  <a:solidFill>
                    <a:srgbClr val="FFFFFF">
                      <a:alpha val="0"/>
                    </a:srgbClr>
                  </a:solidFill>
                </a:ln>
                <a:solidFill>
                  <a:schemeClr val="bg1"/>
                </a:solidFill>
              </a:rPr>
              <a:t>up.</a:t>
            </a:r>
            <a:endParaRPr lang="en-US" sz="2000" dirty="0">
              <a:ln>
                <a:solidFill>
                  <a:srgbClr val="FFFFFF">
                    <a:alpha val="0"/>
                  </a:srgbClr>
                </a:solidFill>
              </a:ln>
              <a:solidFill>
                <a:schemeClr val="bg1"/>
              </a:solidFill>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42737747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441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Role Programming Model</a:t>
            </a:r>
            <a:endParaRPr lang="en-US" dirty="0"/>
          </a:p>
        </p:txBody>
      </p:sp>
    </p:spTree>
    <p:extLst>
      <p:ext uri="{BB962C8B-B14F-4D97-AF65-F5344CB8AC3E}">
        <p14:creationId xmlns:p14="http://schemas.microsoft.com/office/powerpoint/2010/main" val="239900951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Object 35" hidden="1"/>
          <p:cNvGraphicFramePr>
            <a:graphicFrameLocks noChangeAspect="1"/>
          </p:cNvGraphicFramePr>
          <p:nvPr>
            <p:custDataLst>
              <p:tags r:id="rId2"/>
            </p:custDataLst>
            <p:extLst>
              <p:ext uri="{D42A27DB-BD31-4B8C-83A1-F6EECF244321}">
                <p14:modId xmlns:p14="http://schemas.microsoft.com/office/powerpoint/2010/main" val="28409677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956"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nvPr>
        </p:nvSpPr>
        <p:spPr/>
        <p:txBody>
          <a:bodyPr/>
          <a:lstStyle/>
          <a:p>
            <a:r>
              <a:rPr lang="en-US" dirty="0"/>
              <a:t>Role Lifecycle</a:t>
            </a:r>
          </a:p>
        </p:txBody>
      </p:sp>
      <p:sp>
        <p:nvSpPr>
          <p:cNvPr id="4" name="Content Placeholder 3"/>
          <p:cNvSpPr>
            <a:spLocks noGrp="1"/>
          </p:cNvSpPr>
          <p:nvPr>
            <p:ph sz="quarter" idx="10"/>
          </p:nvPr>
        </p:nvSpPr>
        <p:spPr>
          <a:xfrm>
            <a:off x="519113" y="1463675"/>
            <a:ext cx="11155680" cy="1138773"/>
          </a:xfrm>
        </p:spPr>
        <p:txBody>
          <a:bodyPr/>
          <a:lstStyle/>
          <a:p>
            <a:r>
              <a:rPr lang="en-US" dirty="0">
                <a:latin typeface="Segoe UI Light" pitchFamily="34" charset="0"/>
              </a:rPr>
              <a:t>All roles may extend RoleEntryPoint</a:t>
            </a:r>
          </a:p>
          <a:p>
            <a:r>
              <a:rPr lang="en-US" dirty="0">
                <a:latin typeface="Segoe UI Light" pitchFamily="34" charset="0"/>
              </a:rPr>
              <a:t>Roles report status via </a:t>
            </a:r>
            <a:r>
              <a:rPr lang="en-US" dirty="0" smtClean="0">
                <a:latin typeface="Segoe UI Light" pitchFamily="34" charset="0"/>
              </a:rPr>
              <a:t>RoleEnvironment</a:t>
            </a:r>
            <a:endParaRPr lang="en-US" dirty="0">
              <a:latin typeface="Segoe UI Light" pitchFamily="34" charset="0"/>
            </a:endParaRPr>
          </a:p>
        </p:txBody>
      </p:sp>
      <p:sp>
        <p:nvSpPr>
          <p:cNvPr id="39" name="Rectangle 38"/>
          <p:cNvSpPr/>
          <p:nvPr>
            <p:custDataLst>
              <p:tags r:id="rId3"/>
            </p:custDataLst>
          </p:nvPr>
        </p:nvSpPr>
        <p:spPr bwMode="auto">
          <a:xfrm>
            <a:off x="5949891" y="3075075"/>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1" name="Rectangle 40"/>
          <p:cNvSpPr/>
          <p:nvPr>
            <p:custDataLst>
              <p:tags r:id="rId4"/>
            </p:custDataLst>
          </p:nvPr>
        </p:nvSpPr>
        <p:spPr bwMode="auto">
          <a:xfrm>
            <a:off x="5949891" y="3911466"/>
            <a:ext cx="2303012" cy="427481"/>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2" name="Rectangle 41"/>
          <p:cNvSpPr/>
          <p:nvPr>
            <p:custDataLst>
              <p:tags r:id="rId5"/>
            </p:custDataLst>
          </p:nvPr>
        </p:nvSpPr>
        <p:spPr bwMode="auto">
          <a:xfrm>
            <a:off x="5949891" y="525348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StatusCheck</a:t>
            </a:r>
          </a:p>
        </p:txBody>
      </p:sp>
      <p:sp>
        <p:nvSpPr>
          <p:cNvPr id="43" name="Rectangle 42"/>
          <p:cNvSpPr/>
          <p:nvPr>
            <p:custDataLst>
              <p:tags r:id="rId6"/>
            </p:custDataLst>
          </p:nvPr>
        </p:nvSpPr>
        <p:spPr bwMode="auto">
          <a:xfrm>
            <a:off x="5949890" y="5672639"/>
            <a:ext cx="2288497" cy="365760"/>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NZ" sz="2000" dirty="0">
                <a:ln>
                  <a:solidFill>
                    <a:schemeClr val="bg1">
                      <a:alpha val="0"/>
                    </a:schemeClr>
                  </a:solidFill>
                </a:ln>
                <a:solidFill>
                  <a:srgbClr val="595959">
                    <a:alpha val="99000"/>
                  </a:srgbClr>
                </a:solidFill>
              </a:rPr>
              <a:t>Stopping</a:t>
            </a:r>
          </a:p>
        </p:txBody>
      </p:sp>
      <p:sp>
        <p:nvSpPr>
          <p:cNvPr id="44" name="Rectangle 43"/>
          <p:cNvSpPr/>
          <p:nvPr>
            <p:custDataLst>
              <p:tags r:id="rId7"/>
            </p:custDataLst>
          </p:nvPr>
        </p:nvSpPr>
        <p:spPr bwMode="auto">
          <a:xfrm>
            <a:off x="2520612" y="3075075"/>
            <a:ext cx="28448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OnStart</a:t>
            </a:r>
          </a:p>
        </p:txBody>
      </p:sp>
      <p:sp>
        <p:nvSpPr>
          <p:cNvPr id="45" name="Rectangle 44"/>
          <p:cNvSpPr/>
          <p:nvPr>
            <p:custDataLst>
              <p:tags r:id="rId8"/>
            </p:custDataLst>
          </p:nvPr>
        </p:nvSpPr>
        <p:spPr bwMode="auto">
          <a:xfrm>
            <a:off x="2520612" y="3901315"/>
            <a:ext cx="28448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Run</a:t>
            </a:r>
          </a:p>
        </p:txBody>
      </p:sp>
      <p:sp>
        <p:nvSpPr>
          <p:cNvPr id="46" name="Rectangle 45"/>
          <p:cNvSpPr/>
          <p:nvPr>
            <p:custDataLst>
              <p:tags r:id="rId9"/>
            </p:custDataLst>
          </p:nvPr>
        </p:nvSpPr>
        <p:spPr bwMode="auto">
          <a:xfrm>
            <a:off x="2520612" y="5246230"/>
            <a:ext cx="28448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OnStop</a:t>
            </a:r>
          </a:p>
        </p:txBody>
      </p:sp>
      <p:sp>
        <p:nvSpPr>
          <p:cNvPr id="47" name="TextBox 46"/>
          <p:cNvSpPr txBox="1"/>
          <p:nvPr>
            <p:custDataLst>
              <p:tags r:id="rId10"/>
            </p:custDataLst>
          </p:nvPr>
        </p:nvSpPr>
        <p:spPr>
          <a:xfrm flipH="1">
            <a:off x="2520610" y="2736030"/>
            <a:ext cx="2844801" cy="307777"/>
          </a:xfrm>
          <a:prstGeom prst="rect">
            <a:avLst/>
          </a:prstGeom>
          <a:noFill/>
          <a:ln>
            <a:noFill/>
          </a:ln>
          <a:effectLst/>
        </p:spPr>
        <p:txBody>
          <a:bodyPr wrap="square" lIns="0" tIns="0" rIns="0" bIns="0" rtlCol="0">
            <a:spAutoFit/>
          </a:bodyPr>
          <a:lstStyle/>
          <a:p>
            <a:pPr algn="ctr"/>
            <a:r>
              <a:rPr lang="en-NZ" sz="2000" cap="all" dirty="0" smtClean="0">
                <a:ln>
                  <a:solidFill>
                    <a:schemeClr val="bg1">
                      <a:alpha val="0"/>
                    </a:schemeClr>
                  </a:solidFill>
                </a:ln>
                <a:solidFill>
                  <a:srgbClr val="595959">
                    <a:alpha val="99000"/>
                  </a:srgbClr>
                </a:solidFill>
              </a:rPr>
              <a:t>Methods</a:t>
            </a:r>
          </a:p>
        </p:txBody>
      </p:sp>
      <p:sp>
        <p:nvSpPr>
          <p:cNvPr id="48" name="Left Brace 47"/>
          <p:cNvSpPr/>
          <p:nvPr>
            <p:custDataLst>
              <p:tags r:id="rId11"/>
            </p:custDataLst>
          </p:nvPr>
        </p:nvSpPr>
        <p:spPr>
          <a:xfrm>
            <a:off x="2144204" y="3082334"/>
            <a:ext cx="365760" cy="2956065"/>
          </a:xfrm>
          <a:prstGeom prst="leftBrace">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solidFill>
                <a:srgbClr val="595959"/>
              </a:solidFill>
            </a:endParaRPr>
          </a:p>
        </p:txBody>
      </p:sp>
      <p:sp>
        <p:nvSpPr>
          <p:cNvPr id="49" name="TextBox 48"/>
          <p:cNvSpPr txBox="1"/>
          <p:nvPr>
            <p:custDataLst>
              <p:tags r:id="rId12"/>
            </p:custDataLst>
          </p:nvPr>
        </p:nvSpPr>
        <p:spPr>
          <a:xfrm flipH="1">
            <a:off x="5949891" y="2736030"/>
            <a:ext cx="2329596"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Events</a:t>
            </a:r>
          </a:p>
        </p:txBody>
      </p:sp>
      <p:sp>
        <p:nvSpPr>
          <p:cNvPr id="50" name="TextBox 49"/>
          <p:cNvSpPr txBox="1"/>
          <p:nvPr>
            <p:custDataLst>
              <p:tags r:id="rId13"/>
            </p:custDataLst>
          </p:nvPr>
        </p:nvSpPr>
        <p:spPr>
          <a:xfrm flipH="1">
            <a:off x="8238388" y="2736030"/>
            <a:ext cx="1422400" cy="307777"/>
          </a:xfrm>
          <a:prstGeom prst="rect">
            <a:avLst/>
          </a:prstGeom>
          <a:noFill/>
          <a:ln>
            <a:noFill/>
          </a:ln>
          <a:effectLst/>
        </p:spPr>
        <p:txBody>
          <a:bodyPr wrap="square" lIns="0" tIns="0" rIns="0" bIns="0" rtlCol="0">
            <a:spAutoFit/>
          </a:bodyPr>
          <a:lstStyle/>
          <a:p>
            <a:pPr algn="ctr"/>
            <a:r>
              <a:rPr lang="en-NZ" sz="2000" cap="all" dirty="0">
                <a:ln>
                  <a:solidFill>
                    <a:schemeClr val="bg1">
                      <a:alpha val="0"/>
                    </a:schemeClr>
                  </a:solidFill>
                </a:ln>
                <a:solidFill>
                  <a:srgbClr val="595959">
                    <a:alpha val="99000"/>
                  </a:srgbClr>
                </a:solidFill>
              </a:rPr>
              <a:t>Status</a:t>
            </a:r>
          </a:p>
        </p:txBody>
      </p:sp>
      <p:sp>
        <p:nvSpPr>
          <p:cNvPr id="51" name="Left Brace 50"/>
          <p:cNvSpPr/>
          <p:nvPr>
            <p:custDataLst>
              <p:tags r:id="rId14"/>
            </p:custDataLst>
          </p:nvPr>
        </p:nvSpPr>
        <p:spPr>
          <a:xfrm rot="10800000">
            <a:off x="9666516" y="3911465"/>
            <a:ext cx="388375" cy="1344915"/>
          </a:xfrm>
          <a:prstGeom prst="leftBrace">
            <a:avLst>
              <a:gd name="adj1" fmla="val 8333"/>
              <a:gd name="adj2" fmla="val 49207"/>
            </a:avLst>
          </a:prstGeom>
          <a:ln w="25400">
            <a:solidFill>
              <a:schemeClr val="accent4"/>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dirty="0">
              <a:ln>
                <a:solidFill>
                  <a:schemeClr val="bg1">
                    <a:alpha val="0"/>
                  </a:schemeClr>
                </a:solidFill>
              </a:ln>
            </a:endParaRPr>
          </a:p>
        </p:txBody>
      </p:sp>
      <p:sp>
        <p:nvSpPr>
          <p:cNvPr id="52" name="Right Arrow 51"/>
          <p:cNvSpPr/>
          <p:nvPr>
            <p:custDataLst>
              <p:tags r:id="rId15"/>
            </p:custDataLst>
          </p:nvPr>
        </p:nvSpPr>
        <p:spPr bwMode="auto">
          <a:xfrm rot="5400000">
            <a:off x="3873412" y="4255727"/>
            <a:ext cx="3566160" cy="1204856"/>
          </a:xfrm>
          <a:prstGeom prst="rightArrow">
            <a:avLst>
              <a:gd name="adj1" fmla="val 50000"/>
              <a:gd name="adj2" fmla="val 38722"/>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solidFill>
              </a:rPr>
              <a:t>Role Lifetime</a:t>
            </a:r>
          </a:p>
        </p:txBody>
      </p:sp>
      <p:sp>
        <p:nvSpPr>
          <p:cNvPr id="53" name="Rectangle 52"/>
          <p:cNvSpPr/>
          <p:nvPr>
            <p:custDataLst>
              <p:tags r:id="rId16"/>
            </p:custDataLst>
          </p:nvPr>
        </p:nvSpPr>
        <p:spPr bwMode="auto">
          <a:xfrm>
            <a:off x="1301407" y="3082335"/>
            <a:ext cx="667658" cy="294880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270"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Fabric Calls</a:t>
            </a:r>
          </a:p>
        </p:txBody>
      </p:sp>
      <p:sp>
        <p:nvSpPr>
          <p:cNvPr id="54" name="Rectangle 53"/>
          <p:cNvSpPr/>
          <p:nvPr>
            <p:custDataLst>
              <p:tags r:id="rId17"/>
            </p:custDataLst>
          </p:nvPr>
        </p:nvSpPr>
        <p:spPr bwMode="auto">
          <a:xfrm>
            <a:off x="10163406" y="3082335"/>
            <a:ext cx="667658" cy="294880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vert"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Requests Routed</a:t>
            </a:r>
          </a:p>
        </p:txBody>
      </p:sp>
      <p:sp>
        <p:nvSpPr>
          <p:cNvPr id="55" name="Rectangle 54"/>
          <p:cNvSpPr/>
          <p:nvPr>
            <p:custDataLst>
              <p:tags r:id="rId18"/>
            </p:custDataLst>
          </p:nvPr>
        </p:nvSpPr>
        <p:spPr bwMode="auto">
          <a:xfrm>
            <a:off x="8238388" y="3075075"/>
            <a:ext cx="1422400" cy="8291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
        <p:nvSpPr>
          <p:cNvPr id="56" name="Rectangle 55"/>
          <p:cNvSpPr/>
          <p:nvPr>
            <p:custDataLst>
              <p:tags r:id="rId19"/>
            </p:custDataLst>
          </p:nvPr>
        </p:nvSpPr>
        <p:spPr bwMode="auto">
          <a:xfrm>
            <a:off x="8238388" y="3904944"/>
            <a:ext cx="1422400" cy="134780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Ready</a:t>
            </a:r>
          </a:p>
        </p:txBody>
      </p:sp>
      <p:sp>
        <p:nvSpPr>
          <p:cNvPr id="57" name="Rectangle 56"/>
          <p:cNvSpPr/>
          <p:nvPr>
            <p:custDataLst>
              <p:tags r:id="rId20"/>
            </p:custDataLst>
          </p:nvPr>
        </p:nvSpPr>
        <p:spPr bwMode="auto">
          <a:xfrm>
            <a:off x="8238388" y="5253489"/>
            <a:ext cx="1422400" cy="78491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NZ" sz="2000" dirty="0">
                <a:ln>
                  <a:solidFill>
                    <a:schemeClr val="bg1">
                      <a:alpha val="0"/>
                    </a:schemeClr>
                  </a:solidFill>
                </a:ln>
                <a:solidFill>
                  <a:schemeClr val="bg1">
                    <a:alpha val="99000"/>
                  </a:schemeClr>
                </a:solidFill>
              </a:rPr>
              <a:t>Busy</a:t>
            </a:r>
          </a:p>
        </p:txBody>
      </p:sp>
    </p:spTree>
    <p:extLst>
      <p:ext uri="{BB962C8B-B14F-4D97-AF65-F5344CB8AC3E}">
        <p14:creationId xmlns:p14="http://schemas.microsoft.com/office/powerpoint/2010/main" val="16279775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P spid="43" grpId="0" animBg="1"/>
      <p:bldP spid="44" grpId="0" animBg="1"/>
      <p:bldP spid="45" grpId="0" animBg="1"/>
      <p:bldP spid="46" grpId="0" animBg="1"/>
      <p:bldP spid="48" grpId="0" animBg="1"/>
      <p:bldP spid="51"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519113" y="1446179"/>
            <a:ext cx="11149012" cy="48212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682089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646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Worker Role Patterns</a:t>
            </a:r>
            <a:endParaRPr lang="en-US" dirty="0"/>
          </a:p>
        </p:txBody>
      </p:sp>
      <p:sp>
        <p:nvSpPr>
          <p:cNvPr id="3" name="Content Placeholder 2"/>
          <p:cNvSpPr>
            <a:spLocks noGrp="1"/>
          </p:cNvSpPr>
          <p:nvPr>
            <p:ph sz="quarter" idx="10"/>
            <p:custDataLst>
              <p:tags r:id="rId4"/>
            </p:custDataLst>
          </p:nvPr>
        </p:nvSpPr>
        <p:spPr>
          <a:xfrm>
            <a:off x="803926" y="1463675"/>
            <a:ext cx="11155680" cy="4924425"/>
          </a:xfrm>
        </p:spPr>
        <p:txBody>
          <a:bodyPr/>
          <a:lstStyle/>
          <a:p>
            <a:r>
              <a:rPr lang="en-US" sz="3600" dirty="0" smtClean="0">
                <a:solidFill>
                  <a:schemeClr val="bg1">
                    <a:alpha val="99000"/>
                  </a:schemeClr>
                </a:solidFill>
                <a:latin typeface="Segoe UI Light" pitchFamily="34" charset="0"/>
              </a:rPr>
              <a:t>Queue Polling Worker</a:t>
            </a:r>
          </a:p>
          <a:p>
            <a:pPr marL="0" lvl="1"/>
            <a:r>
              <a:rPr lang="en-US" sz="2000" dirty="0" smtClean="0">
                <a:solidFill>
                  <a:schemeClr val="accent6">
                    <a:lumMod val="20000"/>
                    <a:lumOff val="80000"/>
                    <a:alpha val="99000"/>
                  </a:schemeClr>
                </a:solidFill>
              </a:rPr>
              <a:t>Poll and Pop Messages within while(true) loop</a:t>
            </a:r>
          </a:p>
          <a:p>
            <a:pPr marL="0" lvl="1"/>
            <a:r>
              <a:rPr lang="en-US" sz="2000" dirty="0" smtClean="0">
                <a:solidFill>
                  <a:schemeClr val="accent6">
                    <a:lumMod val="20000"/>
                    <a:lumOff val="80000"/>
                    <a:alpha val="99000"/>
                  </a:schemeClr>
                </a:solidFill>
              </a:rPr>
              <a:t>E.g. Map/Reduce pattern, background image processing</a:t>
            </a:r>
          </a:p>
          <a:p>
            <a:r>
              <a:rPr lang="en-US" sz="3600" dirty="0" smtClean="0">
                <a:solidFill>
                  <a:schemeClr val="bg1">
                    <a:alpha val="99000"/>
                  </a:schemeClr>
                </a:solidFill>
                <a:latin typeface="Segoe UI Light" pitchFamily="34" charset="0"/>
              </a:rPr>
              <a:t>Listening Worker Role</a:t>
            </a:r>
          </a:p>
          <a:p>
            <a:pPr marL="0" lvl="1"/>
            <a:r>
              <a:rPr lang="en-US" sz="2000" dirty="0" smtClean="0">
                <a:solidFill>
                  <a:schemeClr val="accent6">
                    <a:lumMod val="20000"/>
                    <a:lumOff val="80000"/>
                    <a:alpha val="99000"/>
                  </a:schemeClr>
                </a:solidFill>
              </a:rPr>
              <a:t>Create TcpListener or WCF Service Host</a:t>
            </a:r>
          </a:p>
          <a:p>
            <a:pPr marL="0" lvl="1"/>
            <a:r>
              <a:rPr lang="en-US" sz="2000" dirty="0" smtClean="0">
                <a:solidFill>
                  <a:schemeClr val="accent6">
                    <a:lumMod val="20000"/>
                    <a:lumOff val="80000"/>
                    <a:alpha val="99000"/>
                  </a:schemeClr>
                </a:solidFill>
              </a:rPr>
              <a:t>E.g. Run a .NET SMTP server or WCF Service</a:t>
            </a:r>
          </a:p>
          <a:p>
            <a:r>
              <a:rPr lang="en-US" sz="3600" dirty="0" smtClean="0">
                <a:solidFill>
                  <a:schemeClr val="bg1">
                    <a:alpha val="99000"/>
                  </a:schemeClr>
                </a:solidFill>
                <a:latin typeface="Segoe UI Light" pitchFamily="34" charset="0"/>
              </a:rPr>
              <a:t>External Process Worker Role</a:t>
            </a:r>
          </a:p>
          <a:p>
            <a:pPr marL="0" lvl="1"/>
            <a:r>
              <a:rPr lang="en-US" sz="2000" dirty="0" smtClean="0">
                <a:solidFill>
                  <a:schemeClr val="accent6">
                    <a:lumMod val="20000"/>
                    <a:lumOff val="80000"/>
                    <a:alpha val="99000"/>
                  </a:schemeClr>
                </a:solidFill>
              </a:rPr>
              <a:t>OnStart or Run method executes Process.Start()</a:t>
            </a:r>
          </a:p>
          <a:p>
            <a:pPr marL="0" lvl="1"/>
            <a:r>
              <a:rPr lang="en-US" sz="2000" dirty="0" smtClean="0">
                <a:solidFill>
                  <a:schemeClr val="accent6">
                    <a:lumMod val="20000"/>
                    <a:lumOff val="80000"/>
                    <a:alpha val="99000"/>
                  </a:schemeClr>
                </a:solidFill>
              </a:rPr>
              <a:t>Startup Task installs or executes background/foreground process</a:t>
            </a:r>
          </a:p>
          <a:p>
            <a:pPr marL="0" lvl="1"/>
            <a:r>
              <a:rPr lang="en-US" sz="2000" dirty="0" smtClean="0">
                <a:solidFill>
                  <a:schemeClr val="accent6">
                    <a:lumMod val="20000"/>
                    <a:lumOff val="80000"/>
                    <a:alpha val="99000"/>
                  </a:schemeClr>
                </a:solidFill>
              </a:rPr>
              <a:t>Custom Role Entry Point (executable or .Net assembly)</a:t>
            </a:r>
          </a:p>
          <a:p>
            <a:pPr marL="0" lvl="1"/>
            <a:r>
              <a:rPr lang="en-US" sz="2000" dirty="0" smtClean="0">
                <a:solidFill>
                  <a:schemeClr val="accent6">
                    <a:lumMod val="20000"/>
                    <a:lumOff val="80000"/>
                    <a:alpha val="99000"/>
                  </a:schemeClr>
                </a:solidFill>
              </a:rPr>
              <a:t>E.g. Run a database server, web server, distributed cache</a:t>
            </a:r>
            <a:endParaRPr lang="en-US" sz="2000" dirty="0">
              <a:solidFill>
                <a:schemeClr val="accent6">
                  <a:lumMod val="20000"/>
                  <a:lumOff val="80000"/>
                  <a:alpha val="99000"/>
                </a:schemeClr>
              </a:solidFill>
            </a:endParaRPr>
          </a:p>
        </p:txBody>
      </p:sp>
      <p:grpSp>
        <p:nvGrpSpPr>
          <p:cNvPr id="10" name="Group 9"/>
          <p:cNvGrpSpPr/>
          <p:nvPr/>
        </p:nvGrpSpPr>
        <p:grpSpPr bwMode="black">
          <a:xfrm>
            <a:off x="8305449" y="2503357"/>
            <a:ext cx="2731340" cy="2222065"/>
            <a:chOff x="5184775" y="225425"/>
            <a:chExt cx="1500188" cy="1220788"/>
          </a:xfrm>
          <a:solidFill>
            <a:srgbClr val="FFFFFF"/>
          </a:solidFill>
        </p:grpSpPr>
        <p:sp>
          <p:nvSpPr>
            <p:cNvPr id="11"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2"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13"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139111216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9113" y="1446179"/>
            <a:ext cx="11149012" cy="482127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50811094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748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Web Role</a:t>
            </a:r>
            <a:endParaRPr lang="en-US" dirty="0"/>
          </a:p>
        </p:txBody>
      </p:sp>
      <p:sp>
        <p:nvSpPr>
          <p:cNvPr id="3" name="Content Placeholder 2"/>
          <p:cNvSpPr>
            <a:spLocks noGrp="1"/>
          </p:cNvSpPr>
          <p:nvPr>
            <p:ph sz="quarter" idx="10"/>
            <p:custDataLst>
              <p:tags r:id="rId4"/>
            </p:custDataLst>
          </p:nvPr>
        </p:nvSpPr>
        <p:spPr>
          <a:xfrm>
            <a:off x="818916" y="1463675"/>
            <a:ext cx="11155680" cy="5116785"/>
          </a:xfrm>
        </p:spPr>
        <p:txBody>
          <a:bodyPr/>
          <a:lstStyle/>
          <a:p>
            <a:r>
              <a:rPr lang="en-US" sz="3600" dirty="0" smtClean="0">
                <a:solidFill>
                  <a:schemeClr val="bg1">
                    <a:alpha val="99000"/>
                  </a:schemeClr>
                </a:solidFill>
                <a:latin typeface="Segoe UI Light" pitchFamily="34" charset="0"/>
              </a:rPr>
              <a:t>All features of a worker role + IIS </a:t>
            </a:r>
            <a:r>
              <a:rPr lang="en-US" sz="3600" dirty="0" smtClean="0">
                <a:solidFill>
                  <a:schemeClr val="bg1">
                    <a:alpha val="99000"/>
                  </a:schemeClr>
                </a:solidFill>
                <a:latin typeface="Segoe UI Light" pitchFamily="34" charset="0"/>
              </a:rPr>
              <a:t>7, 7.5 or IIS 8.0*</a:t>
            </a:r>
            <a:endParaRPr lang="en-US" sz="3600" dirty="0" smtClean="0">
              <a:solidFill>
                <a:schemeClr val="bg1">
                  <a:alpha val="99000"/>
                </a:schemeClr>
              </a:solidFill>
              <a:latin typeface="Segoe UI Light" pitchFamily="34" charset="0"/>
            </a:endParaRPr>
          </a:p>
          <a:p>
            <a:r>
              <a:rPr lang="en-US" sz="3600" dirty="0" smtClean="0">
                <a:solidFill>
                  <a:schemeClr val="bg1">
                    <a:alpha val="99000"/>
                  </a:schemeClr>
                </a:solidFill>
                <a:latin typeface="Segoe UI Light" pitchFamily="34" charset="0"/>
              </a:rPr>
              <a:t>ASP.NET 3.5 </a:t>
            </a:r>
            <a:r>
              <a:rPr lang="en-US" sz="3600" dirty="0" smtClean="0">
                <a:solidFill>
                  <a:schemeClr val="bg1">
                    <a:alpha val="99000"/>
                  </a:schemeClr>
                </a:solidFill>
                <a:latin typeface="Segoe UI Light" pitchFamily="34" charset="0"/>
              </a:rPr>
              <a:t>SP1, 4.0 or 4.5* </a:t>
            </a:r>
            <a:r>
              <a:rPr lang="en-US" sz="3600" dirty="0" smtClean="0">
                <a:solidFill>
                  <a:schemeClr val="bg1">
                    <a:alpha val="99000"/>
                  </a:schemeClr>
                </a:solidFill>
                <a:latin typeface="Segoe UI Light" pitchFamily="34" charset="0"/>
              </a:rPr>
              <a:t>– 64bit</a:t>
            </a:r>
          </a:p>
          <a:p>
            <a:r>
              <a:rPr lang="en-US" sz="3600" dirty="0" smtClean="0">
                <a:solidFill>
                  <a:schemeClr val="bg1">
                    <a:alpha val="99000"/>
                  </a:schemeClr>
                </a:solidFill>
                <a:latin typeface="Segoe UI Light" pitchFamily="34" charset="0"/>
              </a:rPr>
              <a:t>Hosts</a:t>
            </a:r>
          </a:p>
          <a:p>
            <a:pPr marL="0" lvl="1"/>
            <a:r>
              <a:rPr lang="en-US" sz="2000" dirty="0" smtClean="0">
                <a:solidFill>
                  <a:schemeClr val="accent4">
                    <a:lumMod val="50000"/>
                    <a:alpha val="99000"/>
                  </a:schemeClr>
                </a:solidFill>
              </a:rPr>
              <a:t>Webforms or MVC</a:t>
            </a:r>
          </a:p>
          <a:p>
            <a:pPr marL="0" lvl="1"/>
            <a:r>
              <a:rPr lang="en-US" sz="2000" dirty="0" smtClean="0">
                <a:solidFill>
                  <a:schemeClr val="accent4">
                    <a:lumMod val="50000"/>
                    <a:alpha val="99000"/>
                  </a:schemeClr>
                </a:solidFill>
              </a:rPr>
              <a:t>FastCGI applications (e.g. PHP)</a:t>
            </a:r>
          </a:p>
          <a:p>
            <a:pPr marL="0" lvl="1"/>
            <a:r>
              <a:rPr lang="en-US" sz="2000" dirty="0" smtClean="0">
                <a:solidFill>
                  <a:schemeClr val="accent4">
                    <a:lumMod val="50000"/>
                    <a:alpha val="99000"/>
                  </a:schemeClr>
                </a:solidFill>
              </a:rPr>
              <a:t>Multiple Websites</a:t>
            </a:r>
          </a:p>
          <a:p>
            <a:r>
              <a:rPr lang="en-US" sz="3600" dirty="0" smtClean="0">
                <a:solidFill>
                  <a:schemeClr val="bg1">
                    <a:alpha val="99000"/>
                  </a:schemeClr>
                </a:solidFill>
                <a:latin typeface="Segoe UI Light" pitchFamily="34" charset="0"/>
              </a:rPr>
              <a:t>Http(s)</a:t>
            </a:r>
          </a:p>
          <a:p>
            <a:r>
              <a:rPr lang="en-US" sz="3600" dirty="0" smtClean="0">
                <a:solidFill>
                  <a:schemeClr val="bg1">
                    <a:alpha val="99000"/>
                  </a:schemeClr>
                </a:solidFill>
                <a:latin typeface="Segoe UI Light" pitchFamily="34" charset="0"/>
              </a:rPr>
              <a:t>Web/Worker Hybrid</a:t>
            </a:r>
          </a:p>
          <a:p>
            <a:pPr marL="0" lvl="1"/>
            <a:r>
              <a:rPr lang="en-US" sz="2000" dirty="0" smtClean="0">
                <a:solidFill>
                  <a:schemeClr val="accent4">
                    <a:lumMod val="50000"/>
                    <a:alpha val="99000"/>
                  </a:schemeClr>
                </a:solidFill>
              </a:rPr>
              <a:t>Can optionally implement </a:t>
            </a:r>
            <a:r>
              <a:rPr lang="en-US" sz="2000" dirty="0" err="1" smtClean="0">
                <a:solidFill>
                  <a:schemeClr val="accent4">
                    <a:lumMod val="50000"/>
                    <a:alpha val="99000"/>
                  </a:schemeClr>
                </a:solidFill>
              </a:rPr>
              <a:t>RoleEntryPoint</a:t>
            </a:r>
            <a:r>
              <a:rPr lang="en-US" sz="2000" dirty="0" smtClean="0">
                <a:solidFill>
                  <a:schemeClr val="accent4">
                    <a:lumMod val="50000"/>
                    <a:alpha val="99000"/>
                  </a:schemeClr>
                </a:solidFill>
              </a:rPr>
              <a:t>                 		      </a:t>
            </a:r>
            <a:r>
              <a:rPr lang="en-US" sz="1800" dirty="0" smtClean="0">
                <a:solidFill>
                  <a:schemeClr val="bg1">
                    <a:alpha val="99000"/>
                  </a:schemeClr>
                </a:solidFill>
              </a:rPr>
              <a:t>*with Windows Server 2012</a:t>
            </a:r>
            <a:endParaRPr lang="en-US" sz="2000" dirty="0" smtClean="0">
              <a:solidFill>
                <a:schemeClr val="bg1">
                  <a:alpha val="99000"/>
                </a:schemeClr>
              </a:solidFill>
            </a:endParaRPr>
          </a:p>
          <a:p>
            <a:pPr marL="0" lvl="1"/>
            <a:endParaRPr lang="en-US" sz="2000" dirty="0">
              <a:solidFill>
                <a:schemeClr val="accent4">
                  <a:lumMod val="50000"/>
                  <a:alpha val="99000"/>
                </a:schemeClr>
              </a:solidFill>
            </a:endParaRPr>
          </a:p>
        </p:txBody>
      </p:sp>
      <p:sp>
        <p:nvSpPr>
          <p:cNvPr id="10" name="Freeform 62"/>
          <p:cNvSpPr>
            <a:spLocks noEditPoints="1"/>
          </p:cNvSpPr>
          <p:nvPr/>
        </p:nvSpPr>
        <p:spPr bwMode="black">
          <a:xfrm>
            <a:off x="8409483" y="2593299"/>
            <a:ext cx="2294722" cy="2294126"/>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358788737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0346026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850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Understanding Packaging and Config</a:t>
            </a:r>
            <a:endParaRPr lang="en-US" dirty="0"/>
          </a:p>
        </p:txBody>
      </p:sp>
      <p:sp>
        <p:nvSpPr>
          <p:cNvPr id="3" name="Content Placeholder 2"/>
          <p:cNvSpPr>
            <a:spLocks noGrp="1"/>
          </p:cNvSpPr>
          <p:nvPr>
            <p:ph sz="quarter" idx="10"/>
            <p:custDataLst>
              <p:tags r:id="rId4"/>
            </p:custDataLst>
          </p:nvPr>
        </p:nvSpPr>
        <p:spPr>
          <a:xfrm>
            <a:off x="519113" y="1463675"/>
            <a:ext cx="11155680" cy="4131900"/>
          </a:xfrm>
        </p:spPr>
        <p:txBody>
          <a:bodyPr/>
          <a:lstStyle/>
          <a:p>
            <a:r>
              <a:rPr lang="en-US" dirty="0" smtClean="0">
                <a:solidFill>
                  <a:schemeClr val="accent2">
                    <a:alpha val="99000"/>
                  </a:schemeClr>
                </a:solidFill>
                <a:latin typeface="Segoe UI Light" pitchFamily="34" charset="0"/>
              </a:rPr>
              <a:t>Windows Azure Services are described by two important artifacts:</a:t>
            </a:r>
          </a:p>
          <a:p>
            <a:pPr marL="0" lvl="1"/>
            <a:r>
              <a:rPr lang="en-US" dirty="0" smtClean="0">
                <a:latin typeface="Consolas" pitchFamily="49" charset="0"/>
                <a:cs typeface="Consolas" pitchFamily="49" charset="0"/>
              </a:rPr>
              <a:t>Service Definition (*.csdef)</a:t>
            </a:r>
          </a:p>
          <a:p>
            <a:pPr marL="0" lvl="1"/>
            <a:r>
              <a:rPr lang="en-US" dirty="0" smtClean="0">
                <a:latin typeface="Consolas" pitchFamily="49" charset="0"/>
                <a:cs typeface="Consolas" pitchFamily="49" charset="0"/>
              </a:rPr>
              <a:t>Service Configuration (*.cscfg)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Your code is zipped and packaged with definition (*.cspkg)</a:t>
            </a:r>
          </a:p>
          <a:p>
            <a:pPr marL="0" lvl="1"/>
            <a:r>
              <a:rPr lang="en-US" dirty="0" smtClean="0">
                <a:latin typeface="Consolas" pitchFamily="49" charset="0"/>
                <a:cs typeface="Consolas" pitchFamily="49" charset="0"/>
              </a:rPr>
              <a:t>Encrypted(Zipped(Code + *.csdef)) == *.cspkg</a:t>
            </a:r>
          </a:p>
          <a:p>
            <a:pPr lvl="1"/>
            <a:endParaRPr lang="en-US" dirty="0" smtClean="0">
              <a:latin typeface="Consolas" pitchFamily="49" charset="0"/>
              <a:cs typeface="Consolas" pitchFamily="49" charset="0"/>
            </a:endParaRPr>
          </a:p>
          <a:p>
            <a:r>
              <a:rPr lang="en-US" dirty="0" smtClean="0">
                <a:solidFill>
                  <a:schemeClr val="accent2">
                    <a:alpha val="99000"/>
                  </a:schemeClr>
                </a:solidFill>
                <a:latin typeface="Segoe UI Light" pitchFamily="34" charset="0"/>
              </a:rPr>
              <a:t>Windows Azure consumes just (*.cspkg + *.cscfg)</a:t>
            </a:r>
            <a:endParaRPr lang="en-US" dirty="0">
              <a:solidFill>
                <a:schemeClr val="accent2">
                  <a:alpha val="99000"/>
                </a:schemeClr>
              </a:solidFill>
              <a:latin typeface="Segoe UI Light" pitchFamily="34" charset="0"/>
            </a:endParaRPr>
          </a:p>
        </p:txBody>
      </p:sp>
    </p:spTree>
    <p:extLst>
      <p:ext uri="{BB962C8B-B14F-4D97-AF65-F5344CB8AC3E}">
        <p14:creationId xmlns:p14="http://schemas.microsoft.com/office/powerpoint/2010/main" val="53590501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8596627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6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9" name="TextBox 8"/>
          <p:cNvSpPr txBox="1"/>
          <p:nvPr>
            <p:custDataLst>
              <p:tags r:id="rId3"/>
            </p:custDataLst>
          </p:nvPr>
        </p:nvSpPr>
        <p:spPr>
          <a:xfrm>
            <a:off x="516572" y="1728788"/>
            <a:ext cx="11155680" cy="3041858"/>
          </a:xfrm>
          <a:prstGeom prst="rect">
            <a:avLst/>
          </a:prstGeom>
          <a:noFill/>
        </p:spPr>
        <p:txBody>
          <a:bodyPr wrap="square" lIns="0" tIns="0" rIns="0" bIns="0" rtlCol="0">
            <a:spAutoFit/>
          </a:bodyPr>
          <a:lstStyle/>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Describes the shape of your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Windows Azure Service</a:t>
            </a:r>
          </a:p>
          <a:p>
            <a:pPr marL="0" lvl="1">
              <a:spcBef>
                <a:spcPts val="300"/>
              </a:spcBef>
            </a:pPr>
            <a:r>
              <a:rPr lang="en-US" sz="2400" dirty="0" smtClean="0">
                <a:ln>
                  <a:solidFill>
                    <a:schemeClr val="bg1">
                      <a:alpha val="0"/>
                    </a:schemeClr>
                  </a:solidFill>
                </a:ln>
                <a:solidFill>
                  <a:srgbClr val="595959">
                    <a:alpha val="99000"/>
                  </a:srgbClr>
                </a:solidFill>
              </a:rPr>
              <a:t>Defines Roles, Ports, Certificates, Configuration Settings, </a:t>
            </a:r>
            <a:br>
              <a:rPr lang="en-US" sz="2400" dirty="0" smtClean="0">
                <a:ln>
                  <a:solidFill>
                    <a:schemeClr val="bg1">
                      <a:alpha val="0"/>
                    </a:schemeClr>
                  </a:solidFill>
                </a:ln>
                <a:solidFill>
                  <a:srgbClr val="595959">
                    <a:alpha val="99000"/>
                  </a:srgbClr>
                </a:solidFill>
              </a:rPr>
            </a:br>
            <a:r>
              <a:rPr lang="en-US" sz="2400" dirty="0" smtClean="0">
                <a:ln>
                  <a:solidFill>
                    <a:schemeClr val="bg1">
                      <a:alpha val="0"/>
                    </a:schemeClr>
                  </a:solidFill>
                </a:ln>
                <a:solidFill>
                  <a:srgbClr val="595959">
                    <a:alpha val="99000"/>
                  </a:srgbClr>
                </a:solidFill>
              </a:rPr>
              <a:t>Startup Tasks, IIS Configuration, and more…</a:t>
            </a:r>
          </a:p>
          <a:p>
            <a:pPr marL="0" lvl="1">
              <a:spcBef>
                <a:spcPts val="300"/>
              </a:spcBef>
            </a:pPr>
            <a:endParaRPr lang="en-US" sz="800" dirty="0" smtClean="0">
              <a:ln>
                <a:solidFill>
                  <a:schemeClr val="bg1">
                    <a:alpha val="0"/>
                  </a:schemeClr>
                </a:solidFill>
              </a:ln>
              <a:solidFill>
                <a:srgbClr val="595959">
                  <a:alpha val="99000"/>
                </a:srgbClr>
              </a:solidFill>
            </a:endParaRPr>
          </a:p>
          <a:p>
            <a:pPr>
              <a:lnSpc>
                <a:spcPts val="3800"/>
              </a:lnSpc>
              <a:spcBef>
                <a:spcPts val="1200"/>
              </a:spcBef>
            </a:pPr>
            <a:r>
              <a:rPr lang="en-US" sz="4000" dirty="0" smtClean="0">
                <a:ln>
                  <a:solidFill>
                    <a:schemeClr val="bg1">
                      <a:alpha val="0"/>
                    </a:schemeClr>
                  </a:solidFill>
                </a:ln>
                <a:solidFill>
                  <a:schemeClr val="accent2">
                    <a:alpha val="99000"/>
                  </a:schemeClr>
                </a:solidFill>
                <a:latin typeface="Segoe UI Light" pitchFamily="34" charset="0"/>
              </a:rPr>
              <a:t>Can only be changed by upgrades </a:t>
            </a:r>
            <a:br>
              <a:rPr lang="en-US" sz="4000" dirty="0" smtClean="0">
                <a:ln>
                  <a:solidFill>
                    <a:schemeClr val="bg1">
                      <a:alpha val="0"/>
                    </a:schemeClr>
                  </a:solidFill>
                </a:ln>
                <a:solidFill>
                  <a:schemeClr val="accent2">
                    <a:alpha val="99000"/>
                  </a:schemeClr>
                </a:solidFill>
                <a:latin typeface="Segoe UI Light" pitchFamily="34" charset="0"/>
              </a:rPr>
            </a:br>
            <a:r>
              <a:rPr lang="en-US" sz="4000" dirty="0" smtClean="0">
                <a:ln>
                  <a:solidFill>
                    <a:schemeClr val="bg1">
                      <a:alpha val="0"/>
                    </a:schemeClr>
                  </a:solidFill>
                </a:ln>
                <a:solidFill>
                  <a:schemeClr val="accent2">
                    <a:alpha val="99000"/>
                  </a:schemeClr>
                </a:solidFill>
                <a:latin typeface="Segoe UI Light" pitchFamily="34" charset="0"/>
              </a:rPr>
              <a:t>or new deployments</a:t>
            </a:r>
            <a:endParaRPr lang="en-US" sz="4000" dirty="0">
              <a:ln>
                <a:solidFill>
                  <a:schemeClr val="bg1">
                    <a:alpha val="0"/>
                  </a:schemeClr>
                </a:solidFill>
              </a:ln>
              <a:solidFill>
                <a:schemeClr val="accent2">
                  <a:alpha val="99000"/>
                </a:schemeClr>
              </a:solidFill>
              <a:latin typeface="Segoe UI Light" pitchFamily="34" charset="0"/>
            </a:endParaRPr>
          </a:p>
        </p:txBody>
      </p:sp>
      <p:sp>
        <p:nvSpPr>
          <p:cNvPr id="2" name="Title 1"/>
          <p:cNvSpPr>
            <a:spLocks noGrp="1"/>
          </p:cNvSpPr>
          <p:nvPr>
            <p:ph type="title"/>
            <p:custDataLst>
              <p:tags r:id="rId4"/>
            </p:custDataLst>
          </p:nvPr>
        </p:nvSpPr>
        <p:spPr/>
        <p:txBody>
          <a:bodyPr/>
          <a:lstStyle/>
          <a:p>
            <a:r>
              <a:rPr lang="en-US" dirty="0">
                <a:cs typeface="Segoe UI"/>
              </a:rPr>
              <a:t>Service Definition</a:t>
            </a:r>
          </a:p>
        </p:txBody>
      </p:sp>
    </p:spTree>
    <p:extLst>
      <p:ext uri="{BB962C8B-B14F-4D97-AF65-F5344CB8AC3E}">
        <p14:creationId xmlns:p14="http://schemas.microsoft.com/office/powerpoint/2010/main" val="128894379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29297481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0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Service Definition</a:t>
            </a:r>
          </a:p>
        </p:txBody>
      </p:sp>
      <p:sp>
        <p:nvSpPr>
          <p:cNvPr id="3" name="Content Placeholder 2"/>
          <p:cNvSpPr>
            <a:spLocks noGrp="1"/>
          </p:cNvSpPr>
          <p:nvPr>
            <p:ph sz="quarter" idx="10"/>
            <p:custDataLst>
              <p:tags r:id="rId4"/>
            </p:custDataLst>
          </p:nvPr>
        </p:nvSpPr>
        <p:spPr>
          <a:xfrm>
            <a:off x="516571" y="1690688"/>
            <a:ext cx="11346877" cy="4524315"/>
          </a:xfrm>
          <a:noFill/>
        </p:spPr>
        <p:txBody>
          <a:bodyPr/>
          <a:lstStyle/>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xml</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version</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1.0</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encoding</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utf-8</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0">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ServiceDefinition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WebDeploy</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xmlns</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hlinkClick r:id="rId9"/>
              </a:rPr>
              <a:t>http://schemas.microsoft.com/ServiceHosting/2008/10/ServiceDefinition</a:t>
            </a:r>
            <a:r>
              <a:rPr lang="en-US" sz="1400" dirty="0">
                <a:ln>
                  <a:solidFill>
                    <a:srgbClr val="FFFFFF">
                      <a:alpha val="0"/>
                    </a:srgbClr>
                  </a:solidFill>
                </a:ln>
                <a:solidFill>
                  <a:schemeClr val="accent6"/>
                </a:solidFill>
              </a:rPr>
              <a:t>"&gt;</a:t>
            </a:r>
          </a:p>
          <a:p>
            <a:pPr lvl="1">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WebRole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WebUX</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Task</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commandLine</a:t>
            </a:r>
            <a:r>
              <a:rPr lang="en-US" sz="1400" dirty="0">
                <a:ln>
                  <a:solidFill>
                    <a:srgbClr val="FFFFFF">
                      <a:alpha val="0"/>
                    </a:srgbClr>
                  </a:solidFill>
                </a:ln>
                <a:solidFill>
                  <a:schemeClr val="accent6"/>
                </a:solidFill>
              </a:rPr>
              <a:t>="..\Startup\EnableWebAdmin.cmd" </a:t>
            </a:r>
            <a:r>
              <a:rPr lang="en-US" sz="1400" dirty="0" smtClean="0">
                <a:ln>
                  <a:solidFill>
                    <a:srgbClr val="FFFFFF">
                      <a:alpha val="0"/>
                    </a:srgbClr>
                  </a:solidFill>
                </a:ln>
                <a:solidFill>
                  <a:schemeClr val="accent5"/>
                </a:solidFill>
              </a:rPr>
              <a:t>executionContext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elevated</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taskType</a:t>
            </a:r>
            <a:r>
              <a:rPr lang="en-US" sz="1400" dirty="0">
                <a:ln>
                  <a:solidFill>
                    <a:srgbClr val="FFFFFF">
                      <a:alpha val="0"/>
                    </a:srgbClr>
                  </a:solidFill>
                </a:ln>
                <a:solidFill>
                  <a:schemeClr val="accent6"/>
                </a:solidFill>
              </a:rPr>
              <a:t>="simple" </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Startup</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="RemoteAccess" </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moduleName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RemoteForwarder</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Imports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Web</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4">
              <a:spcBef>
                <a:spcPts val="0"/>
              </a:spcBef>
            </a:pPr>
            <a:r>
              <a:rPr lang="en-US" sz="1400" dirty="0" smtClean="0">
                <a:ln>
                  <a:solidFill>
                    <a:srgbClr val="FFFFFF">
                      <a:alpha val="0"/>
                    </a:srgbClr>
                  </a:solidFill>
                </a:ln>
                <a:solidFill>
                  <a:schemeClr val="accent6"/>
                </a:solidFill>
              </a:rPr>
              <a:t>     </a:t>
            </a:r>
            <a:r>
              <a:rPr lang="en-US" sz="1400" dirty="0" smtClean="0">
                <a:ln>
                  <a:solidFill>
                    <a:srgbClr val="FFFFFF">
                      <a:alpha val="0"/>
                    </a:srgbClr>
                  </a:solidFill>
                </a:ln>
                <a:solidFill>
                  <a:schemeClr val="accent6"/>
                </a:solidFill>
                <a:latin typeface="Consolas" pitchFamily="49" charset="0"/>
                <a:cs typeface="Consolas" pitchFamily="49" charset="0"/>
              </a:rPr>
              <a:t>&lt;</a:t>
            </a:r>
            <a:r>
              <a:rPr lang="en-US" sz="1400" dirty="0" smtClean="0">
                <a:ln>
                  <a:solidFill>
                    <a:srgbClr val="FFFFFF">
                      <a:alpha val="0"/>
                    </a:srgbClr>
                  </a:solidFill>
                </a:ln>
                <a:solidFill>
                  <a:schemeClr val="accent3"/>
                </a:solidFill>
                <a:latin typeface="Consolas" pitchFamily="49" charset="0"/>
                <a:cs typeface="Consolas" pitchFamily="49" charset="0"/>
              </a:rPr>
              <a:t>Binding</a:t>
            </a:r>
            <a:r>
              <a:rPr lang="en-US" sz="1400" dirty="0" smtClean="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 </a:t>
            </a:r>
            <a:r>
              <a:rPr lang="en-US" sz="1400" dirty="0" smtClean="0">
                <a:ln>
                  <a:solidFill>
                    <a:srgbClr val="FFFFFF">
                      <a:alpha val="0"/>
                    </a:srgbClr>
                  </a:solidFill>
                </a:ln>
                <a:solidFill>
                  <a:schemeClr val="accent5"/>
                </a:solidFill>
                <a:latin typeface="Consolas" pitchFamily="49" charset="0"/>
                <a:cs typeface="Consolas" pitchFamily="49" charset="0"/>
              </a:rPr>
              <a:t>endpointName</a:t>
            </a:r>
            <a:r>
              <a:rPr lang="en-US" sz="1400" dirty="0">
                <a:ln>
                  <a:solidFill>
                    <a:srgbClr val="FFFFFF">
                      <a:alpha val="0"/>
                    </a:srgbClr>
                  </a:solidFill>
                </a:ln>
                <a:solidFill>
                  <a:schemeClr val="accent6"/>
                </a:solidFill>
                <a:latin typeface="Consolas" pitchFamily="49" charset="0"/>
                <a:cs typeface="Consolas" pitchFamily="49" charset="0"/>
              </a:rPr>
              <a:t>="</a:t>
            </a:r>
            <a:r>
              <a:rPr lang="en-US" sz="1400" dirty="0" smtClean="0">
                <a:ln>
                  <a:solidFill>
                    <a:srgbClr val="FFFFFF">
                      <a:alpha val="0"/>
                    </a:srgbClr>
                  </a:solidFill>
                </a:ln>
                <a:solidFill>
                  <a:schemeClr val="accent6"/>
                </a:solidFill>
                <a:latin typeface="Consolas" pitchFamily="49" charset="0"/>
                <a:cs typeface="Consolas" pitchFamily="49" charset="0"/>
              </a:rPr>
              <a:t>HttpIn</a:t>
            </a:r>
            <a:r>
              <a:rPr lang="en-US" sz="1400" dirty="0">
                <a:ln>
                  <a:solidFill>
                    <a:srgbClr val="FFFFFF">
                      <a:alpha val="0"/>
                    </a:srgbClr>
                  </a:solidFill>
                </a:ln>
                <a:solidFill>
                  <a:schemeClr val="accent6"/>
                </a:solidFill>
                <a:latin typeface="Consolas" pitchFamily="49" charset="0"/>
                <a:cs typeface="Consolas" pitchFamily="49" charset="0"/>
              </a:rPr>
              <a:t>"/&gt;</a:t>
            </a:r>
            <a:endParaRPr lang="en-US" sz="1400" dirty="0" smtClean="0">
              <a:ln>
                <a:solidFill>
                  <a:srgbClr val="FFFFFF">
                    <a:alpha val="0"/>
                  </a:srgbClr>
                </a:solidFill>
              </a:ln>
              <a:solidFill>
                <a:schemeClr val="accent6"/>
              </a:solidFill>
              <a:latin typeface="Consolas" pitchFamily="49" charset="0"/>
              <a:cs typeface="Consolas" pitchFamily="49" charset="0"/>
            </a:endParaRPr>
          </a:p>
          <a:p>
            <a:pPr lvl="4">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Bindings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Sites</a:t>
            </a:r>
            <a:r>
              <a:rPr lang="en-US" sz="1400" dirty="0" smtClean="0">
                <a:ln>
                  <a:solidFill>
                    <a:srgbClr val="FFFFFF">
                      <a:alpha val="0"/>
                    </a:srgbClr>
                  </a:solidFill>
                </a:ln>
                <a:solidFill>
                  <a:schemeClr val="accent6"/>
                </a:solidFill>
              </a:rPr>
              <a:t>&gt;</a:t>
            </a: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HttpIn</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http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80</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3">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InputEndpoint </a:t>
            </a:r>
            <a:r>
              <a:rPr lang="en-US" sz="1400" dirty="0" smtClean="0">
                <a:ln>
                  <a:solidFill>
                    <a:srgbClr val="FFFFFF">
                      <a:alpha val="0"/>
                    </a:srgbClr>
                  </a:solidFill>
                </a:ln>
                <a:solidFill>
                  <a:schemeClr val="accent5"/>
                </a:solidFill>
              </a:rPr>
              <a:t>name</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mgmtsvc</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protocol</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tcp</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solidFill>
              </a:rPr>
              <a:t>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8172</a:t>
            </a:r>
            <a:r>
              <a:rPr lang="en-US" sz="1400" dirty="0">
                <a:ln>
                  <a:solidFill>
                    <a:srgbClr val="FFFFFF">
                      <a:alpha val="0"/>
                    </a:srgbClr>
                  </a:solidFill>
                </a:ln>
                <a:solidFill>
                  <a:schemeClr val="accent6"/>
                </a:solidFill>
              </a:rPr>
              <a:t>" </a:t>
            </a:r>
            <a:r>
              <a:rPr lang="en-US" sz="1400" dirty="0" smtClean="0">
                <a:ln>
                  <a:solidFill>
                    <a:srgbClr val="FFFFFF">
                      <a:alpha val="0"/>
                    </a:srgbClr>
                  </a:solidFill>
                </a:ln>
                <a:solidFill>
                  <a:schemeClr val="accent5">
                    <a:alpha val="99000"/>
                  </a:schemeClr>
                </a:solidFill>
              </a:rPr>
              <a:t>localPort</a:t>
            </a:r>
            <a:r>
              <a:rPr lang="en-US" sz="1400" dirty="0">
                <a:ln>
                  <a:solidFill>
                    <a:srgbClr val="FFFFFF">
                      <a:alpha val="0"/>
                    </a:srgbClr>
                  </a:solidFill>
                </a:ln>
                <a:solidFill>
                  <a:schemeClr val="accent6"/>
                </a:solidFill>
              </a:rPr>
              <a:t>="</a:t>
            </a:r>
            <a:r>
              <a:rPr lang="en-US" sz="1400" dirty="0" smtClean="0">
                <a:ln>
                  <a:solidFill>
                    <a:srgbClr val="FFFFFF">
                      <a:alpha val="0"/>
                    </a:srgbClr>
                  </a:solidFill>
                </a:ln>
                <a:solidFill>
                  <a:schemeClr val="accent6"/>
                </a:solidFill>
              </a:rPr>
              <a:t>8712</a:t>
            </a:r>
            <a:r>
              <a:rPr lang="en-US" sz="1400" dirty="0">
                <a:ln>
                  <a:solidFill>
                    <a:srgbClr val="FFFFFF">
                      <a:alpha val="0"/>
                    </a:srgbClr>
                  </a:solidFill>
                </a:ln>
                <a:solidFill>
                  <a:schemeClr val="accent6"/>
                </a:solidFill>
              </a:rPr>
              <a:t>"/&gt;</a:t>
            </a:r>
            <a:endParaRPr lang="en-US" sz="1400" dirty="0" smtClean="0">
              <a:ln>
                <a:solidFill>
                  <a:srgbClr val="FFFFFF">
                    <a:alpha val="0"/>
                  </a:srgbClr>
                </a:solidFill>
              </a:ln>
              <a:solidFill>
                <a:schemeClr val="accent6"/>
              </a:solidFill>
            </a:endParaRPr>
          </a:p>
          <a:p>
            <a:pPr lvl="2">
              <a:spcBef>
                <a:spcPts val="0"/>
              </a:spcBef>
            </a:pPr>
            <a:r>
              <a:rPr lang="en-US" sz="1400" dirty="0" smtClean="0">
                <a:ln>
                  <a:solidFill>
                    <a:srgbClr val="FFFFFF">
                      <a:alpha val="0"/>
                    </a:srgbClr>
                  </a:solidFill>
                </a:ln>
                <a:solidFill>
                  <a:schemeClr val="accent6"/>
                </a:solidFill>
              </a:rPr>
              <a:t>&lt;/</a:t>
            </a:r>
            <a:r>
              <a:rPr lang="en-US" sz="1400" dirty="0" smtClean="0">
                <a:ln>
                  <a:solidFill>
                    <a:srgbClr val="FFFFFF">
                      <a:alpha val="0"/>
                    </a:srgbClr>
                  </a:solidFill>
                </a:ln>
                <a:solidFill>
                  <a:schemeClr val="accent3"/>
                </a:solidFill>
              </a:rPr>
              <a:t>Endpoints</a:t>
            </a:r>
            <a:r>
              <a:rPr lang="en-US" sz="1400" dirty="0" smtClean="0">
                <a:ln>
                  <a:solidFill>
                    <a:srgbClr val="FFFFFF">
                      <a:alpha val="0"/>
                    </a:srgbClr>
                  </a:solidFill>
                </a:ln>
                <a:solidFill>
                  <a:schemeClr val="accent6"/>
                </a:solidFill>
              </a:rPr>
              <a:t>&gt;</a:t>
            </a:r>
          </a:p>
        </p:txBody>
      </p:sp>
    </p:spTree>
    <p:extLst>
      <p:ext uri="{BB962C8B-B14F-4D97-AF65-F5344CB8AC3E}">
        <p14:creationId xmlns:p14="http://schemas.microsoft.com/office/powerpoint/2010/main" val="147291528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949118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2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p:txBody>
          <a:bodyPr/>
          <a:lstStyle/>
          <a:p>
            <a:r>
              <a:rPr lang="en-US" dirty="0">
                <a:cs typeface="Segoe UI"/>
              </a:rPr>
              <a:t>Session Objectives and Takeaways</a:t>
            </a:r>
          </a:p>
        </p:txBody>
      </p:sp>
      <p:sp>
        <p:nvSpPr>
          <p:cNvPr id="5" name="Content Placeholder 4"/>
          <p:cNvSpPr>
            <a:spLocks noGrp="1"/>
          </p:cNvSpPr>
          <p:nvPr>
            <p:ph type="body" sz="quarter" idx="11"/>
            <p:custDataLst>
              <p:tags r:id="rId4"/>
            </p:custDataLst>
          </p:nvPr>
        </p:nvSpPr>
        <p:spPr>
          <a:xfrm>
            <a:off x="3237127" y="3176825"/>
            <a:ext cx="8402639" cy="1723549"/>
          </a:xfrm>
        </p:spPr>
        <p:txBody>
          <a:bodyPr/>
          <a:lstStyle/>
          <a:p>
            <a:pPr marL="0" indent="3175"/>
            <a:r>
              <a:rPr lang="en-US" sz="4000" dirty="0"/>
              <a:t>Describe Windows Azure </a:t>
            </a:r>
            <a:r>
              <a:rPr lang="en-US" sz="4000" dirty="0" smtClean="0"/>
              <a:t>Cloud Service</a:t>
            </a:r>
            <a:endParaRPr lang="en-US" sz="4000" dirty="0"/>
          </a:p>
          <a:p>
            <a:pPr marL="0" indent="3175"/>
            <a:r>
              <a:rPr lang="en-US" sz="4000" dirty="0"/>
              <a:t>Understand Model and </a:t>
            </a:r>
            <a:r>
              <a:rPr lang="en-US" sz="4000" dirty="0" smtClean="0"/>
              <a:t>Terminology</a:t>
            </a:r>
            <a:endParaRPr lang="en-US" sz="4000" dirty="0"/>
          </a:p>
        </p:txBody>
      </p:sp>
    </p:spTree>
    <p:extLst>
      <p:ext uri="{BB962C8B-B14F-4D97-AF65-F5344CB8AC3E}">
        <p14:creationId xmlns:p14="http://schemas.microsoft.com/office/powerpoint/2010/main" val="393649202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3939345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953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8" name="TextBox 7"/>
          <p:cNvSpPr txBox="1"/>
          <p:nvPr>
            <p:custDataLst>
              <p:tags r:id="rId3"/>
            </p:custDataLst>
          </p:nvPr>
        </p:nvSpPr>
        <p:spPr>
          <a:xfrm>
            <a:off x="516572" y="1690688"/>
            <a:ext cx="11155680" cy="1569660"/>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Supplies Runtime Values </a:t>
            </a:r>
            <a:r>
              <a:rPr lang="en-US" sz="3200" dirty="0" smtClean="0">
                <a:ln>
                  <a:solidFill>
                    <a:schemeClr val="bg1">
                      <a:alpha val="0"/>
                    </a:schemeClr>
                  </a:solidFill>
                </a:ln>
                <a:solidFill>
                  <a:schemeClr val="tx2">
                    <a:alpha val="99000"/>
                  </a:schemeClr>
                </a:solidFill>
              </a:rPr>
              <a:t/>
            </a:r>
            <a:br>
              <a:rPr lang="en-US" sz="3200" dirty="0" smtClean="0">
                <a:ln>
                  <a:solidFill>
                    <a:schemeClr val="bg1">
                      <a:alpha val="0"/>
                    </a:schemeClr>
                  </a:solidFill>
                </a:ln>
                <a:solidFill>
                  <a:schemeClr val="tx2">
                    <a:alpha val="99000"/>
                  </a:schemeClr>
                </a:solidFill>
              </a:rPr>
            </a:br>
            <a:r>
              <a:rPr lang="en-US" sz="2000" dirty="0" smtClean="0">
                <a:ln>
                  <a:solidFill>
                    <a:schemeClr val="bg1">
                      <a:alpha val="0"/>
                    </a:schemeClr>
                  </a:solidFill>
                </a:ln>
                <a:solidFill>
                  <a:schemeClr val="tx2">
                    <a:alpha val="99000"/>
                  </a:schemeClr>
                </a:solidFill>
              </a:rPr>
              <a:t>(</a:t>
            </a:r>
            <a:r>
              <a:rPr lang="en-US" sz="2000" dirty="0">
                <a:ln>
                  <a:solidFill>
                    <a:schemeClr val="bg1">
                      <a:alpha val="0"/>
                    </a:schemeClr>
                  </a:solidFill>
                </a:ln>
                <a:solidFill>
                  <a:schemeClr val="tx2">
                    <a:alpha val="99000"/>
                  </a:schemeClr>
                </a:solidFill>
              </a:rPr>
              <a:t>Scale, Config Settings, Certificates to use, VHD, etc.)</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Can be updated any time through Portal or API</a:t>
            </a: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364100559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0851320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30"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ext Placeholder 4"/>
          <p:cNvSpPr>
            <a:spLocks noGrp="1"/>
          </p:cNvSpPr>
          <p:nvPr>
            <p:ph sz="quarter" idx="10"/>
            <p:custDataLst>
              <p:tags r:id="rId3"/>
            </p:custDataLst>
          </p:nvPr>
        </p:nvSpPr>
        <p:spPr>
          <a:xfrm>
            <a:off x="516571" y="1690688"/>
            <a:ext cx="11155681" cy="3139321"/>
          </a:xfrm>
          <a:noFill/>
        </p:spPr>
        <p:txBody>
          <a:bodyPr/>
          <a:lstStyle/>
          <a:p>
            <a:pPr>
              <a:spcBef>
                <a:spcPts val="0"/>
              </a:spcBef>
            </a:pPr>
            <a:r>
              <a:rPr lang="en-US" sz="1200" dirty="0" smtClean="0">
                <a:solidFill>
                  <a:schemeClr val="accent6"/>
                </a:solidFill>
              </a:rPr>
              <a:t>&lt;?</a:t>
            </a:r>
            <a:r>
              <a:rPr lang="en-US" sz="1200" dirty="0" smtClean="0">
                <a:solidFill>
                  <a:schemeClr val="accent3"/>
                </a:solidFill>
              </a:rPr>
              <a:t>xml</a:t>
            </a:r>
            <a:r>
              <a:rPr lang="en-US" sz="1200" dirty="0" smtClean="0">
                <a:solidFill>
                  <a:schemeClr val="accent6"/>
                </a:solidFill>
              </a:rPr>
              <a:t> </a:t>
            </a:r>
            <a:r>
              <a:rPr lang="en-US" sz="1200" dirty="0" smtClean="0">
                <a:solidFill>
                  <a:schemeClr val="accent5"/>
                </a:solidFill>
              </a:rPr>
              <a:t>version</a:t>
            </a:r>
            <a:r>
              <a:rPr lang="en-US" sz="1200" dirty="0">
                <a:solidFill>
                  <a:schemeClr val="accent6"/>
                </a:solidFill>
              </a:rPr>
              <a:t>="</a:t>
            </a:r>
            <a:r>
              <a:rPr lang="en-US" sz="1200" dirty="0" smtClean="0">
                <a:solidFill>
                  <a:schemeClr val="accent6"/>
                </a:solidFill>
              </a:rPr>
              <a:t>1.0</a:t>
            </a:r>
            <a:r>
              <a:rPr lang="en-US" sz="1200" dirty="0">
                <a:solidFill>
                  <a:schemeClr val="accent6"/>
                </a:solidFill>
              </a:rPr>
              <a:t>"?&gt;</a:t>
            </a:r>
            <a:endParaRPr lang="en-US" sz="1200" dirty="0" smtClean="0">
              <a:solidFill>
                <a:schemeClr val="accent6"/>
              </a:solidFill>
            </a:endParaRP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 </a:t>
            </a:r>
            <a:r>
              <a:rPr lang="en-US" sz="1200" dirty="0" smtClean="0">
                <a:solidFill>
                  <a:schemeClr val="accent5"/>
                </a:solidFill>
              </a:rPr>
              <a:t>serviceName</a:t>
            </a:r>
            <a:r>
              <a:rPr lang="en-US" sz="1200" dirty="0">
                <a:solidFill>
                  <a:schemeClr val="accent6"/>
                </a:solidFill>
              </a:rPr>
              <a:t>="WebDeploy" </a:t>
            </a:r>
            <a:r>
              <a:rPr lang="en-US" sz="1200" dirty="0" smtClean="0">
                <a:solidFill>
                  <a:schemeClr val="accent5"/>
                </a:solidFill>
              </a:rPr>
              <a:t>xmlns</a:t>
            </a:r>
            <a:r>
              <a:rPr lang="en-US" sz="1200" dirty="0">
                <a:solidFill>
                  <a:schemeClr val="accent6"/>
                </a:solidFill>
              </a:rPr>
              <a:t>="</a:t>
            </a:r>
            <a:r>
              <a:rPr lang="en-US" sz="1200" dirty="0" smtClean="0">
                <a:solidFill>
                  <a:schemeClr val="accent6"/>
                </a:solidFill>
                <a:hlinkClick r:id="rId9"/>
              </a:rPr>
              <a:t>http://schemas.microsoft.com/serviceHosting/2008/10ServiceConfiguration</a:t>
            </a:r>
            <a:r>
              <a:rPr lang="en-US" sz="1200" dirty="0" smtClean="0">
                <a:solidFill>
                  <a:schemeClr val="accent6"/>
                </a:solidFill>
              </a:rPr>
              <a:t>"&gt;</a:t>
            </a:r>
          </a:p>
          <a:p>
            <a:pPr>
              <a:spcBef>
                <a:spcPts val="0"/>
              </a:spcBef>
            </a:pPr>
            <a:r>
              <a:rPr lang="en-US" sz="1200" dirty="0" smtClean="0">
                <a:solidFill>
                  <a:schemeClr val="accent6"/>
                </a:solidFill>
              </a:rPr>
              <a:t>   &lt;</a:t>
            </a:r>
            <a:r>
              <a:rPr lang="en-US" sz="1200" dirty="0" smtClean="0">
                <a:solidFill>
                  <a:schemeClr val="accent3"/>
                </a:solidFill>
              </a:rPr>
              <a:t>Role</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Webux</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Instances</a:t>
            </a:r>
            <a:r>
              <a:rPr lang="en-US" sz="1200" dirty="0" smtClean="0">
                <a:solidFill>
                  <a:schemeClr val="accent6"/>
                </a:solidFill>
              </a:rPr>
              <a:t> </a:t>
            </a:r>
            <a:r>
              <a:rPr lang="en-US" sz="1200" dirty="0" smtClean="0">
                <a:solidFill>
                  <a:schemeClr val="accent5"/>
                </a:solidFill>
              </a:rPr>
              <a:t>count</a:t>
            </a:r>
            <a:r>
              <a:rPr lang="en-US" sz="1200" dirty="0">
                <a:solidFill>
                  <a:schemeClr val="accent6"/>
                </a:solidFill>
              </a:rPr>
              <a:t>="</a:t>
            </a:r>
            <a:r>
              <a:rPr lang="en-US" sz="1200" dirty="0" smtClean="0">
                <a:solidFill>
                  <a:schemeClr val="accent6"/>
                </a:solidFill>
              </a:rPr>
              <a:t>1</a:t>
            </a:r>
            <a:r>
              <a:rPr lang="en-US" sz="1200" dirty="0">
                <a:solidFill>
                  <a:schemeClr val="accent6"/>
                </a:solidFill>
              </a:rPr>
              <a:t>"/&gt;</a:t>
            </a:r>
            <a:endParaRPr lang="en-US" sz="1200" dirty="0" smtClean="0">
              <a:solidFill>
                <a:schemeClr val="accent6"/>
              </a:solidFill>
            </a:endParaRPr>
          </a:p>
          <a:p>
            <a:pPr marL="5207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="DiagnosticsConnectionString</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="UseDevelopmentStorage=true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Microsoft.WindowsAzure.plugins.RemoteAccess.Enabled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Microsoft.WindowsAzure.plugins.RemoteAccess.AccountUsername</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dunnry</a:t>
            </a:r>
            <a:r>
              <a:rPr lang="en-US" sz="1200" dirty="0">
                <a:solidFill>
                  <a:schemeClr val="accent6"/>
                </a:solidFill>
              </a:rPr>
              <a:t>"/&gt;</a:t>
            </a:r>
            <a:endParaRPr lang="en-US" sz="1200" dirty="0" smtClean="0">
              <a:solidFill>
                <a:schemeClr val="accent6"/>
              </a:solidFill>
            </a:endParaRPr>
          </a:p>
          <a:p>
            <a:pPr marL="863600">
              <a:spcBef>
                <a:spcPts val="0"/>
              </a:spcBef>
              <a:tabLst>
                <a:tab pos="2971800" algn="l"/>
              </a:tabLst>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="Microsoft.WindowsAzure.plugins.RemoteAccess.AccountEncryptedPassword</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="MIIBrAYJKoZIhvcNAQcDoIIB</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smtClean="0">
                <a:solidFill>
                  <a:schemeClr val="accent6"/>
                </a:solidFill>
              </a:rPr>
              <a:t>="Microsoft.WindowsAzure.plugins.RemoteAccess.AccountExpiration</a:t>
            </a:r>
            <a:r>
              <a:rPr lang="en-US" sz="1200" dirty="0">
                <a:solidFill>
                  <a:schemeClr val="accent6"/>
                </a:solidFill>
              </a:rPr>
              <a:t>" </a:t>
            </a:r>
            <a:r>
              <a:rPr lang="en-US" sz="1200" dirty="0" smtClean="0">
                <a:solidFill>
                  <a:schemeClr val="accent5"/>
                </a:solidFill>
              </a:rPr>
              <a:t>value</a:t>
            </a:r>
            <a:r>
              <a:rPr lang="en-US" sz="1200" dirty="0">
                <a:solidFill>
                  <a:schemeClr val="accent6"/>
                </a:solidFill>
              </a:rPr>
              <a:t>="2010-12-23T23:59:59.0000000-07</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Setting</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="Microsoft.Windows Azure.Plugins.RemoteForwarder.Enabled" </a:t>
            </a:r>
            <a:r>
              <a:rPr lang="en-US" sz="1200" dirty="0" smtClean="0">
                <a:solidFill>
                  <a:schemeClr val="accent5"/>
                </a:solidFill>
              </a:rPr>
              <a:t>value</a:t>
            </a:r>
            <a:r>
              <a:rPr lang="en-US" sz="1200" dirty="0">
                <a:solidFill>
                  <a:schemeClr val="accent6"/>
                </a:solidFill>
              </a:rPr>
              <a:t>="</a:t>
            </a:r>
            <a:r>
              <a:rPr lang="en-US" sz="1200" dirty="0" smtClean="0">
                <a:solidFill>
                  <a:schemeClr val="accent6"/>
                </a:solidFill>
              </a:rPr>
              <a:t>True</a:t>
            </a:r>
            <a:r>
              <a:rPr lang="en-US" sz="1200" dirty="0">
                <a:solidFill>
                  <a:schemeClr val="accent6"/>
                </a:solidFill>
              </a:rPr>
              <a:t>"/&gt;</a:t>
            </a:r>
            <a:endParaRPr lang="en-US" sz="1200" dirty="0" smtClean="0">
              <a:solidFill>
                <a:schemeClr val="accent6"/>
              </a:solidFill>
            </a:endParaRPr>
          </a:p>
          <a:p>
            <a:pPr marL="228600">
              <a:spcBef>
                <a:spcPts val="0"/>
              </a:spcBef>
            </a:pPr>
            <a:r>
              <a:rPr lang="en-US" sz="1200" dirty="0" smtClean="0">
                <a:solidFill>
                  <a:schemeClr val="accent6"/>
                </a:solidFill>
              </a:rPr>
              <a:t>&lt;</a:t>
            </a:r>
            <a:r>
              <a:rPr lang="en-US" sz="1200" dirty="0" smtClean="0">
                <a:solidFill>
                  <a:schemeClr val="accent3"/>
                </a:solidFill>
              </a:rPr>
              <a:t>ConfigurationSettings</a:t>
            </a:r>
            <a:r>
              <a:rPr lang="en-US" sz="1200" dirty="0" smtClean="0">
                <a:solidFill>
                  <a:schemeClr val="accent6"/>
                </a:solidFill>
              </a:rPr>
              <a:t>&gt;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863600">
              <a:spcBef>
                <a:spcPts val="0"/>
              </a:spcBef>
            </a:pPr>
            <a:r>
              <a:rPr lang="en-US" sz="1200" dirty="0" smtClean="0">
                <a:solidFill>
                  <a:schemeClr val="accent6"/>
                </a:solidFill>
              </a:rPr>
              <a:t>&lt;</a:t>
            </a:r>
            <a:r>
              <a:rPr lang="en-US" sz="1200" dirty="0" smtClean="0">
                <a:solidFill>
                  <a:schemeClr val="accent3"/>
                </a:solidFill>
              </a:rPr>
              <a:t>Certificates</a:t>
            </a:r>
            <a:r>
              <a:rPr lang="en-US" sz="1200" dirty="0" smtClean="0">
                <a:solidFill>
                  <a:schemeClr val="accent6"/>
                </a:solidFill>
              </a:rPr>
              <a:t> </a:t>
            </a:r>
            <a:r>
              <a:rPr lang="en-US" sz="1200" dirty="0" smtClean="0">
                <a:solidFill>
                  <a:schemeClr val="accent5"/>
                </a:solidFill>
              </a:rPr>
              <a:t>name</a:t>
            </a:r>
            <a:r>
              <a:rPr lang="en-US" sz="1200" dirty="0">
                <a:solidFill>
                  <a:schemeClr val="accent6"/>
                </a:solidFill>
              </a:rPr>
              <a:t>="</a:t>
            </a:r>
            <a:r>
              <a:rPr lang="en-US" sz="1200" dirty="0" smtClean="0">
                <a:solidFill>
                  <a:schemeClr val="accent6"/>
                </a:solidFill>
              </a:rPr>
              <a:t>Microsoft.WindowsAzure.Plugins.remoteAccess.PasswordEncryption</a:t>
            </a:r>
            <a:r>
              <a:rPr lang="en-US" sz="1200" dirty="0">
                <a:solidFill>
                  <a:schemeClr val="accent6"/>
                </a:solidFill>
              </a:rPr>
              <a:t>" </a:t>
            </a:r>
            <a:r>
              <a:rPr lang="en-US" sz="1200" dirty="0" smtClean="0">
                <a:solidFill>
                  <a:schemeClr val="accent5"/>
                </a:solidFill>
              </a:rPr>
              <a:t>thumbprint</a:t>
            </a:r>
            <a:r>
              <a:rPr lang="en-US" sz="1200" dirty="0">
                <a:solidFill>
                  <a:schemeClr val="accent6"/>
                </a:solidFill>
              </a:rPr>
              <a:t>="</a:t>
            </a:r>
            <a:r>
              <a:rPr lang="en-US" sz="1200" dirty="0" smtClean="0">
                <a:solidFill>
                  <a:schemeClr val="accent6"/>
                </a:solidFill>
              </a:rPr>
              <a:t>D6BE55AC439FAC6CBEBAF"/&gt;</a:t>
            </a:r>
          </a:p>
          <a:p>
            <a:pPr marL="228600">
              <a:spcBef>
                <a:spcPts val="0"/>
              </a:spcBef>
            </a:pPr>
            <a:r>
              <a:rPr lang="en-US" sz="1200" dirty="0" smtClean="0">
                <a:solidFill>
                  <a:schemeClr val="accent6"/>
                </a:solidFill>
              </a:rPr>
              <a:t>&lt;/</a:t>
            </a:r>
            <a:r>
              <a:rPr lang="en-US" sz="1200" dirty="0" smtClean="0">
                <a:solidFill>
                  <a:schemeClr val="accent3"/>
                </a:solidFill>
              </a:rPr>
              <a:t>Certificate</a:t>
            </a:r>
            <a:r>
              <a:rPr lang="en-US" sz="1200" dirty="0" smtClean="0">
                <a:solidFill>
                  <a:schemeClr val="accent6"/>
                </a:solidFill>
              </a:rPr>
              <a:t>&gt;</a:t>
            </a:r>
          </a:p>
          <a:p>
            <a:pPr marL="114300">
              <a:spcBef>
                <a:spcPts val="0"/>
              </a:spcBef>
            </a:pPr>
            <a:r>
              <a:rPr lang="en-US" sz="1200" dirty="0" smtClean="0">
                <a:solidFill>
                  <a:schemeClr val="accent6"/>
                </a:solidFill>
              </a:rPr>
              <a:t>&lt;/</a:t>
            </a:r>
            <a:r>
              <a:rPr lang="en-US" sz="1200" dirty="0" smtClean="0">
                <a:solidFill>
                  <a:schemeClr val="accent3"/>
                </a:solidFill>
              </a:rPr>
              <a:t>Role</a:t>
            </a:r>
            <a:r>
              <a:rPr lang="en-US" sz="1200" dirty="0" smtClean="0">
                <a:solidFill>
                  <a:schemeClr val="accent6"/>
                </a:solidFill>
              </a:rPr>
              <a:t>&gt;</a:t>
            </a:r>
          </a:p>
          <a:p>
            <a:pPr>
              <a:spcBef>
                <a:spcPts val="0"/>
              </a:spcBef>
            </a:pPr>
            <a:r>
              <a:rPr lang="en-US" sz="1200" dirty="0" smtClean="0">
                <a:solidFill>
                  <a:schemeClr val="accent6"/>
                </a:solidFill>
              </a:rPr>
              <a:t>&lt;/</a:t>
            </a:r>
            <a:r>
              <a:rPr lang="en-US" sz="1200" dirty="0" smtClean="0">
                <a:solidFill>
                  <a:schemeClr val="accent3"/>
                </a:solidFill>
              </a:rPr>
              <a:t>ServiceConfiguration</a:t>
            </a:r>
            <a:r>
              <a:rPr lang="en-US" sz="1200" dirty="0" smtClean="0">
                <a:solidFill>
                  <a:schemeClr val="accent6"/>
                </a:solidFill>
              </a:rPr>
              <a:t>&gt; </a:t>
            </a:r>
            <a:endParaRPr lang="en-US" sz="1200" dirty="0">
              <a:solidFill>
                <a:schemeClr val="accent6"/>
              </a:solidFill>
            </a:endParaRPr>
          </a:p>
        </p:txBody>
      </p:sp>
      <p:sp>
        <p:nvSpPr>
          <p:cNvPr id="4" name="Title 3"/>
          <p:cNvSpPr>
            <a:spLocks noGrp="1"/>
          </p:cNvSpPr>
          <p:nvPr>
            <p:ph type="title"/>
            <p:custDataLst>
              <p:tags r:id="rId4"/>
            </p:custDataLst>
          </p:nvPr>
        </p:nvSpPr>
        <p:spPr/>
        <p:txBody>
          <a:bodyPr/>
          <a:lstStyle/>
          <a:p>
            <a:r>
              <a:rPr lang="en-US" dirty="0" smtClean="0">
                <a:cs typeface="Segoe UI"/>
              </a:rPr>
              <a:t>Service Configuration</a:t>
            </a:r>
            <a:endParaRPr lang="en-US" dirty="0">
              <a:cs typeface="Segoe UI"/>
            </a:endParaRPr>
          </a:p>
        </p:txBody>
      </p:sp>
    </p:spTree>
    <p:extLst>
      <p:ext uri="{BB962C8B-B14F-4D97-AF65-F5344CB8AC3E}">
        <p14:creationId xmlns:p14="http://schemas.microsoft.com/office/powerpoint/2010/main" val="85843519"/>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09372144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0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4" name="TextBox 3"/>
          <p:cNvSpPr txBox="1"/>
          <p:nvPr>
            <p:custDataLst>
              <p:tags r:id="rId3"/>
            </p:custDataLst>
          </p:nvPr>
        </p:nvSpPr>
        <p:spPr>
          <a:xfrm>
            <a:off x="516572" y="1690688"/>
            <a:ext cx="11155680" cy="2677656"/>
          </a:xfrm>
          <a:prstGeom prst="rect">
            <a:avLst/>
          </a:prstGeom>
          <a:noFill/>
        </p:spPr>
        <p:txBody>
          <a:bodyPr wrap="square" lIns="0" tIns="0" rIns="0" bIns="0" rtlCol="0">
            <a:spAutoFit/>
          </a:bodyPr>
          <a:lstStyle/>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any executable in your </a:t>
            </a:r>
            <a:r>
              <a:rPr lang="en-US" sz="3600" dirty="0" smtClean="0">
                <a:ln>
                  <a:solidFill>
                    <a:schemeClr val="bg1">
                      <a:alpha val="0"/>
                    </a:schemeClr>
                  </a:solidFill>
                </a:ln>
                <a:solidFill>
                  <a:schemeClr val="accent2">
                    <a:alpha val="99000"/>
                  </a:schemeClr>
                </a:solidFill>
                <a:latin typeface="Segoe Light" pitchFamily="34" charset="0"/>
              </a:rPr>
              <a:t>role</a:t>
            </a:r>
            <a:endParaRPr lang="en-US" sz="3600" dirty="0">
              <a:ln>
                <a:solidFill>
                  <a:schemeClr val="bg1">
                    <a:alpha val="0"/>
                  </a:schemeClr>
                </a:solidFill>
              </a:ln>
              <a:solidFill>
                <a:schemeClr val="accent2">
                  <a:alpha val="99000"/>
                </a:schemeClr>
              </a:solidFill>
              <a:latin typeface="Segoe Light" pitchFamily="34" charset="0"/>
            </a:endParaRP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Not just limited to .Net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Run custom processes without code</a:t>
            </a:r>
          </a:p>
          <a:p>
            <a:pPr>
              <a:spcBef>
                <a:spcPts val="1200"/>
              </a:spcBef>
            </a:pPr>
            <a:r>
              <a:rPr lang="en-US" sz="3600" dirty="0">
                <a:ln>
                  <a:solidFill>
                    <a:schemeClr val="bg1">
                      <a:alpha val="0"/>
                    </a:schemeClr>
                  </a:solidFill>
                </a:ln>
                <a:solidFill>
                  <a:schemeClr val="accent2">
                    <a:alpha val="99000"/>
                  </a:schemeClr>
                </a:solidFill>
                <a:latin typeface="Segoe Light" pitchFamily="34" charset="0"/>
              </a:rPr>
              <a:t>Role automatically restarts if process stops</a:t>
            </a:r>
          </a:p>
        </p:txBody>
      </p:sp>
      <p:sp>
        <p:nvSpPr>
          <p:cNvPr id="2" name="Title 1"/>
          <p:cNvSpPr>
            <a:spLocks noGrp="1"/>
          </p:cNvSpPr>
          <p:nvPr>
            <p:ph type="title"/>
            <p:custDataLst>
              <p:tags r:id="rId4"/>
            </p:custDataLst>
          </p:nvPr>
        </p:nvSpPr>
        <p:spPr/>
        <p:txBody>
          <a:bodyPr/>
          <a:lstStyle/>
          <a:p>
            <a:r>
              <a:rPr lang="en-US" dirty="0"/>
              <a:t>Custom Role Entry Points</a:t>
            </a:r>
          </a:p>
        </p:txBody>
      </p:sp>
    </p:spTree>
    <p:extLst>
      <p:ext uri="{BB962C8B-B14F-4D97-AF65-F5344CB8AC3E}">
        <p14:creationId xmlns:p14="http://schemas.microsoft.com/office/powerpoint/2010/main" val="427539810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83784108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t>Custom Role Entry Points</a:t>
            </a:r>
          </a:p>
        </p:txBody>
      </p:sp>
      <p:sp>
        <p:nvSpPr>
          <p:cNvPr id="3" name="Content Placeholder 2"/>
          <p:cNvSpPr>
            <a:spLocks noGrp="1"/>
          </p:cNvSpPr>
          <p:nvPr>
            <p:ph sz="quarter" idx="10"/>
            <p:custDataLst>
              <p:tags r:id="rId4"/>
            </p:custDataLst>
          </p:nvPr>
        </p:nvSpPr>
        <p:spPr>
          <a:xfrm>
            <a:off x="516572" y="1690688"/>
            <a:ext cx="11155680" cy="4370427"/>
          </a:xfrm>
          <a:noFill/>
        </p:spPr>
        <p:txBody>
          <a:bodyPr/>
          <a:lstStyle/>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xml</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version</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1.0</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encoding</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utf-8</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WindowsAzureProject11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xmlns</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u="sng" dirty="0" smtClean="0">
                <a:ln>
                  <a:solidFill>
                    <a:srgbClr val="FFFFFF">
                      <a:alpha val="0"/>
                    </a:srgbClr>
                  </a:solidFill>
                </a:ln>
                <a:solidFill>
                  <a:schemeClr val="accent6"/>
                </a:solidFill>
              </a:rPr>
              <a:t>http</a:t>
            </a:r>
            <a:r>
              <a:rPr lang="en-US" sz="1600" u="sng" dirty="0">
                <a:ln>
                  <a:solidFill>
                    <a:srgbClr val="FFFFFF">
                      <a:alpha val="0"/>
                    </a:srgbClr>
                  </a:solidFill>
                </a:ln>
                <a:solidFill>
                  <a:schemeClr val="accent6"/>
                </a:solidFill>
              </a:rPr>
              <a:t>://</a:t>
            </a:r>
            <a:r>
              <a:rPr lang="en-US" sz="1600" u="sng" dirty="0" smtClean="0">
                <a:ln>
                  <a:solidFill>
                    <a:srgbClr val="FFFFFF">
                      <a:alpha val="0"/>
                    </a:srgbClr>
                  </a:solidFill>
                </a:ln>
                <a:solidFill>
                  <a:schemeClr val="accent6"/>
                </a:solidFill>
              </a:rPr>
              <a:t>schemas.microsoft.com/ServiceHosting/2008/10/ServiceDefinition</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WorkerRole1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vmsize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Small</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executionContext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limited</a:t>
            </a:r>
            <a:r>
              <a:rPr lang="en-US" sz="1600" dirty="0">
                <a:solidFill>
                  <a:schemeClr val="accent6"/>
                </a:solidFill>
              </a:rPr>
              <a:t>"</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914400" lvl="0"/>
            <a:r>
              <a:rPr lang="en-US" sz="1600" dirty="0" smtClean="0">
                <a:ln>
                  <a:solidFill>
                    <a:srgbClr val="FFFFFF">
                      <a:alpha val="0"/>
                    </a:srgbClr>
                  </a:solidFill>
                </a:ln>
                <a:solidFill>
                  <a:schemeClr val="accent6"/>
                </a:solidFill>
              </a:rPr>
              <a:t>&lt;</a:t>
            </a:r>
            <a:r>
              <a:rPr lang="en-US" sz="1600" dirty="0" smtClean="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1371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ProgramEntryPoint </a:t>
            </a:r>
            <a:r>
              <a:rPr lang="en-US" sz="1600" dirty="0">
                <a:ln>
                  <a:solidFill>
                    <a:srgbClr val="FFFFFF">
                      <a:alpha val="0"/>
                    </a:srgbClr>
                  </a:solidFill>
                </a:ln>
                <a:solidFill>
                  <a:schemeClr val="accent5"/>
                </a:solidFill>
              </a:rPr>
              <a:t>commandLine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myProcess.exe</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setReadyOnProcessStart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true</a:t>
            </a:r>
            <a:r>
              <a:rPr lang="en-US" sz="1600" dirty="0">
                <a:solidFill>
                  <a:schemeClr val="accent6"/>
                </a:solidFill>
              </a:rPr>
              <a:t>"</a:t>
            </a:r>
            <a:r>
              <a:rPr lang="en-US" sz="1600" dirty="0" smtClean="0">
                <a:ln>
                  <a:solidFill>
                    <a:srgbClr val="FFFFFF">
                      <a:alpha val="0"/>
                    </a:srgbClr>
                  </a:solidFill>
                </a:ln>
                <a:solidFill>
                  <a:schemeClr val="accent6"/>
                </a:solidFill>
              </a:rPr>
              <a:t> /&gt;</a:t>
            </a:r>
            <a:endParaRPr lang="en-US" sz="1600" dirty="0">
              <a:ln>
                <a:solidFill>
                  <a:srgbClr val="FFFFFF">
                    <a:alpha val="0"/>
                  </a:srgbClr>
                </a:solidFill>
              </a:ln>
              <a:solidFill>
                <a:schemeClr val="accent6"/>
              </a:solidFill>
            </a:endParaRP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EntryPoint</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Runtime</a:t>
            </a:r>
            <a:r>
              <a:rPr lang="en-US" sz="1600" dirty="0">
                <a:ln>
                  <a:solidFill>
                    <a:srgbClr val="FFFFFF">
                      <a:alpha val="0"/>
                    </a:srgbClr>
                  </a:solidFill>
                </a:ln>
                <a:solidFill>
                  <a:schemeClr val="accent6"/>
                </a:solidFill>
              </a:rPr>
              <a:t>&gt;</a:t>
            </a:r>
          </a:p>
          <a:p>
            <a:pPr marL="8001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9144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InputEndpoint </a:t>
            </a:r>
            <a:r>
              <a:rPr lang="en-US" sz="1600" dirty="0">
                <a:ln>
                  <a:solidFill>
                    <a:srgbClr val="FFFFFF">
                      <a:alpha val="0"/>
                    </a:srgbClr>
                  </a:solidFill>
                </a:ln>
                <a:solidFill>
                  <a:schemeClr val="accent5"/>
                </a:solidFill>
              </a:rPr>
              <a:t>name</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Endpoint1</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protocol</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tcp</a:t>
            </a:r>
            <a:r>
              <a:rPr lang="en-US" sz="1600" dirty="0">
                <a:solidFill>
                  <a:schemeClr val="accent6"/>
                </a:solidFill>
              </a:rPr>
              <a:t>"</a:t>
            </a:r>
            <a:r>
              <a:rPr lang="en-US" sz="1600" dirty="0" smtClean="0">
                <a:ln>
                  <a:solidFill>
                    <a:srgbClr val="FFFFFF">
                      <a:alpha val="0"/>
                    </a:srgbClr>
                  </a:solidFill>
                </a:ln>
                <a:solidFill>
                  <a:schemeClr val="accent6"/>
                </a:solidFill>
              </a:rPr>
              <a:t> </a:t>
            </a:r>
            <a:r>
              <a:rPr lang="en-US" sz="1600" dirty="0">
                <a:ln>
                  <a:solidFill>
                    <a:srgbClr val="FFFFFF">
                      <a:alpha val="0"/>
                    </a:srgbClr>
                  </a:solidFill>
                </a:ln>
                <a:solidFill>
                  <a:schemeClr val="accent5"/>
                </a:solidFill>
              </a:rPr>
              <a:t>port</a:t>
            </a:r>
            <a:r>
              <a:rPr lang="en-US" sz="1600" dirty="0" smtClean="0">
                <a:ln>
                  <a:solidFill>
                    <a:srgbClr val="FFFFFF">
                      <a:alpha val="0"/>
                    </a:srgbClr>
                  </a:solidFill>
                </a:ln>
                <a:solidFill>
                  <a:schemeClr val="accent6"/>
                </a:solidFill>
              </a:rPr>
              <a:t>=</a:t>
            </a:r>
            <a:r>
              <a:rPr lang="en-US" sz="1600" dirty="0">
                <a:solidFill>
                  <a:schemeClr val="accent6"/>
                </a:solidFill>
              </a:rPr>
              <a:t>"</a:t>
            </a:r>
            <a:r>
              <a:rPr lang="en-US" sz="1600" dirty="0" smtClean="0">
                <a:ln>
                  <a:solidFill>
                    <a:srgbClr val="FFFFFF">
                      <a:alpha val="0"/>
                    </a:srgbClr>
                  </a:solidFill>
                </a:ln>
                <a:solidFill>
                  <a:schemeClr val="accent6"/>
                </a:solidFill>
              </a:rPr>
              <a:t>80</a:t>
            </a:r>
            <a:r>
              <a:rPr lang="en-US" sz="1600" dirty="0" smtClean="0">
                <a:solidFill>
                  <a:schemeClr val="accent6"/>
                </a:solidFill>
              </a:rPr>
              <a:t>" </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a:p>
            <a:pPr marL="6350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Endpoints</a:t>
            </a:r>
            <a:r>
              <a:rPr lang="en-US" sz="1600" dirty="0">
                <a:ln>
                  <a:solidFill>
                    <a:srgbClr val="FFFFFF">
                      <a:alpha val="0"/>
                    </a:srgbClr>
                  </a:solidFill>
                </a:ln>
                <a:solidFill>
                  <a:schemeClr val="accent6"/>
                </a:solidFill>
              </a:rPr>
              <a:t>&gt;</a:t>
            </a:r>
          </a:p>
          <a:p>
            <a:pPr marL="228600"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WorkerRole</a:t>
            </a:r>
            <a:r>
              <a:rPr lang="en-US" sz="1600" dirty="0">
                <a:ln>
                  <a:solidFill>
                    <a:srgbClr val="FFFFFF">
                      <a:alpha val="0"/>
                    </a:srgbClr>
                  </a:solidFill>
                </a:ln>
                <a:solidFill>
                  <a:schemeClr val="accent6"/>
                </a:solidFill>
              </a:rPr>
              <a:t>&gt;</a:t>
            </a:r>
          </a:p>
          <a:p>
            <a:pPr lvl="0"/>
            <a:r>
              <a:rPr lang="en-US" sz="1600" dirty="0">
                <a:ln>
                  <a:solidFill>
                    <a:srgbClr val="FFFFFF">
                      <a:alpha val="0"/>
                    </a:srgbClr>
                  </a:solidFill>
                </a:ln>
                <a:solidFill>
                  <a:schemeClr val="accent6"/>
                </a:solidFill>
              </a:rPr>
              <a:t>&lt;/</a:t>
            </a:r>
            <a:r>
              <a:rPr lang="en-US" sz="1600" dirty="0">
                <a:ln>
                  <a:solidFill>
                    <a:srgbClr val="FFFFFF">
                      <a:alpha val="0"/>
                    </a:srgbClr>
                  </a:solidFill>
                </a:ln>
                <a:solidFill>
                  <a:schemeClr val="accent3"/>
                </a:solidFill>
              </a:rPr>
              <a:t>ServiceDefinition</a:t>
            </a:r>
            <a:r>
              <a:rPr lang="en-US" sz="1600" dirty="0" smtClean="0">
                <a:ln>
                  <a:solidFill>
                    <a:srgbClr val="FFFFFF">
                      <a:alpha val="0"/>
                    </a:srgbClr>
                  </a:solidFill>
                </a:ln>
                <a:solidFill>
                  <a:schemeClr val="accent6"/>
                </a:solidFill>
              </a:rPr>
              <a:t>&gt;</a:t>
            </a:r>
            <a:endParaRPr lang="en-US" sz="1600" dirty="0">
              <a:ln>
                <a:solidFill>
                  <a:srgbClr val="FFFFFF">
                    <a:alpha val="0"/>
                  </a:srgbClr>
                </a:solidFill>
              </a:ln>
              <a:solidFill>
                <a:schemeClr val="accent6"/>
              </a:solidFill>
            </a:endParaRPr>
          </a:p>
        </p:txBody>
      </p:sp>
    </p:spTree>
    <p:extLst>
      <p:ext uri="{BB962C8B-B14F-4D97-AF65-F5344CB8AC3E}">
        <p14:creationId xmlns:p14="http://schemas.microsoft.com/office/powerpoint/2010/main" val="281457840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4359019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1580"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VM Size in Windows Azure</a:t>
            </a:r>
            <a:endParaRPr lang="en-US" dirty="0"/>
          </a:p>
        </p:txBody>
      </p:sp>
      <p:sp>
        <p:nvSpPr>
          <p:cNvPr id="3" name="Content Placeholder 2"/>
          <p:cNvSpPr>
            <a:spLocks noGrp="1"/>
          </p:cNvSpPr>
          <p:nvPr>
            <p:ph sz="quarter" idx="10"/>
            <p:custDataLst>
              <p:tags r:id="rId4"/>
            </p:custDataLst>
          </p:nvPr>
        </p:nvSpPr>
        <p:spPr>
          <a:xfrm>
            <a:off x="519113" y="1463675"/>
            <a:ext cx="11155680" cy="2000548"/>
          </a:xfrm>
        </p:spPr>
        <p:txBody>
          <a:bodyPr/>
          <a:lstStyle/>
          <a:p>
            <a:r>
              <a:rPr lang="en-US" sz="4000" dirty="0" smtClean="0">
                <a:solidFill>
                  <a:schemeClr val="accent2">
                    <a:alpha val="99000"/>
                  </a:schemeClr>
                </a:solidFill>
                <a:latin typeface="Segoe UI Light" pitchFamily="34" charset="0"/>
              </a:rPr>
              <a:t>Windows Azure</a:t>
            </a:r>
          </a:p>
          <a:p>
            <a:pPr marL="0" lvl="1"/>
            <a:r>
              <a:rPr lang="en-US" sz="2000" dirty="0" smtClean="0"/>
              <a:t>Supports Various VM Sizes</a:t>
            </a:r>
          </a:p>
          <a:p>
            <a:pPr marL="0" lvl="1"/>
            <a:r>
              <a:rPr lang="en-US" sz="2000" dirty="0" smtClean="0"/>
              <a:t>Size set on Role in Service Definition - All instances of role will be of equal size </a:t>
            </a:r>
          </a:p>
          <a:p>
            <a:pPr marL="0" lvl="1"/>
            <a:r>
              <a:rPr lang="en-US" sz="2000" dirty="0" smtClean="0"/>
              <a:t>Service can have multiple roles</a:t>
            </a:r>
          </a:p>
          <a:p>
            <a:pPr marL="0" lvl="1"/>
            <a:r>
              <a:rPr lang="en-US" sz="2000" dirty="0" smtClean="0"/>
              <a:t>Balance of Performance per node vs. High Availability from multiple nodes</a:t>
            </a:r>
            <a:endParaRPr lang="en-US" sz="2000" dirty="0"/>
          </a:p>
        </p:txBody>
      </p:sp>
      <p:graphicFrame>
        <p:nvGraphicFramePr>
          <p:cNvPr id="4" name="Table 3"/>
          <p:cNvGraphicFramePr>
            <a:graphicFrameLocks noGrp="1"/>
          </p:cNvGraphicFramePr>
          <p:nvPr>
            <p:custDataLst>
              <p:tags r:id="rId5"/>
            </p:custDataLst>
            <p:extLst>
              <p:ext uri="{D42A27DB-BD31-4B8C-83A1-F6EECF244321}">
                <p14:modId xmlns:p14="http://schemas.microsoft.com/office/powerpoint/2010/main" val="1580297599"/>
              </p:ext>
            </p:extLst>
          </p:nvPr>
        </p:nvGraphicFramePr>
        <p:xfrm>
          <a:off x="517525" y="3656801"/>
          <a:ext cx="11158542" cy="2438400"/>
        </p:xfrm>
        <a:graphic>
          <a:graphicData uri="http://schemas.openxmlformats.org/drawingml/2006/table">
            <a:tbl>
              <a:tblPr firstRow="1" bandRow="1">
                <a:tableStyleId>{7DF18680-E054-41AD-8BC1-D1AEF772440D}</a:tableStyleId>
              </a:tblPr>
              <a:tblGrid>
                <a:gridCol w="1494155"/>
                <a:gridCol w="1695796"/>
                <a:gridCol w="2044931"/>
                <a:gridCol w="1645920"/>
                <a:gridCol w="2417983"/>
                <a:gridCol w="1859757"/>
              </a:tblGrid>
              <a:tr h="0">
                <a:tc>
                  <a:txBody>
                    <a:bodyPr/>
                    <a:lstStyle/>
                    <a:p>
                      <a:pPr algn="ctr"/>
                      <a:r>
                        <a:rPr lang="en-NZ" sz="2400" b="0" dirty="0" smtClean="0">
                          <a:ln>
                            <a:solidFill>
                              <a:srgbClr val="FFFFFF">
                                <a:alpha val="0"/>
                              </a:srgbClr>
                            </a:solidFill>
                          </a:ln>
                          <a:solidFill>
                            <a:schemeClr val="lt1">
                              <a:alpha val="99000"/>
                            </a:schemeClr>
                          </a:solidFill>
                        </a:rPr>
                        <a:t>Size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Cores</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CPU Speed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RAM</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Local Storage</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ctr"/>
                      <a:r>
                        <a:rPr lang="en-NZ" sz="2400" b="0" dirty="0" smtClean="0">
                          <a:ln>
                            <a:solidFill>
                              <a:srgbClr val="FFFFFF">
                                <a:alpha val="0"/>
                              </a:srgbClr>
                            </a:solidFill>
                          </a:ln>
                          <a:solidFill>
                            <a:schemeClr val="lt1">
                              <a:alpha val="99000"/>
                            </a:schemeClr>
                          </a:solidFill>
                        </a:rPr>
                        <a:t>Cost (USD)</a:t>
                      </a:r>
                      <a:endParaRPr lang="en-NZ" sz="2400" b="0" dirty="0">
                        <a:ln>
                          <a:solidFill>
                            <a:srgbClr val="FFFFFF">
                              <a:alpha val="0"/>
                            </a:srgbClr>
                          </a:solidFill>
                        </a:ln>
                        <a:solidFill>
                          <a:schemeClr val="lt1">
                            <a:alpha val="99000"/>
                          </a:scheme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0">
                <a:tc>
                  <a:txBody>
                    <a:bodyPr/>
                    <a:lstStyle/>
                    <a:p>
                      <a:r>
                        <a:rPr lang="en-NZ" sz="2000" dirty="0" smtClean="0">
                          <a:ln>
                            <a:solidFill>
                              <a:srgbClr val="FFFFFF">
                                <a:alpha val="0"/>
                              </a:srgbClr>
                            </a:solidFill>
                          </a:ln>
                          <a:solidFill>
                            <a:srgbClr val="595959">
                              <a:alpha val="99000"/>
                            </a:srgbClr>
                          </a:solidFill>
                        </a:rPr>
                        <a:t>Extra 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Shared</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768M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.02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Small</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1.6 GHz</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1.75GB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225GB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Medium</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3.5GB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490GB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7GB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1,000GB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.48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0">
                <a:tc>
                  <a:txBody>
                    <a:bodyPr/>
                    <a:lstStyle/>
                    <a:p>
                      <a:r>
                        <a:rPr lang="en-NZ" sz="2000" dirty="0" smtClean="0">
                          <a:ln>
                            <a:solidFill>
                              <a:srgbClr val="FFFFFF">
                                <a:alpha val="0"/>
                              </a:srgbClr>
                            </a:solidFill>
                          </a:ln>
                          <a:solidFill>
                            <a:srgbClr val="595959">
                              <a:alpha val="99000"/>
                            </a:srgbClr>
                          </a:solidFill>
                        </a:rPr>
                        <a:t>Extra large</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8</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NZ" sz="2000" dirty="0" smtClean="0">
                          <a:ln>
                            <a:solidFill>
                              <a:srgbClr val="FFFFFF">
                                <a:alpha val="0"/>
                              </a:srgbClr>
                            </a:solidFill>
                          </a:ln>
                          <a:solidFill>
                            <a:srgbClr val="595959">
                              <a:alpha val="99000"/>
                            </a:srgbClr>
                          </a:solidFill>
                        </a:rPr>
                        <a:t>1.6 GHz</a:t>
                      </a: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14GB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2,040GB</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NZ" sz="2000" dirty="0" smtClean="0">
                          <a:ln>
                            <a:solidFill>
                              <a:srgbClr val="FFFFFF">
                                <a:alpha val="0"/>
                              </a:srgbClr>
                            </a:solidFill>
                          </a:ln>
                          <a:solidFill>
                            <a:srgbClr val="595959">
                              <a:alpha val="99000"/>
                            </a:srgbClr>
                          </a:solidFill>
                        </a:rPr>
                        <a:t>.96</a:t>
                      </a:r>
                      <a:endParaRPr lang="en-NZ" sz="2000" dirty="0">
                        <a:ln>
                          <a:solidFill>
                            <a:srgbClr val="FFFFFF">
                              <a:alpha val="0"/>
                            </a:srgbClr>
                          </a:solidFill>
                        </a:ln>
                        <a:solidFill>
                          <a:srgbClr val="595959">
                            <a:alpha val="99000"/>
                          </a:srgbClr>
                        </a:solidFill>
                      </a:endParaRPr>
                    </a:p>
                  </a:txBody>
                  <a:tcPr marL="121888" marR="121888">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75703497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384337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2604"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5" name="Group 14"/>
          <p:cNvGrpSpPr/>
          <p:nvPr/>
        </p:nvGrpSpPr>
        <p:grpSpPr>
          <a:xfrm>
            <a:off x="667263" y="1858122"/>
            <a:ext cx="10779179" cy="3757547"/>
            <a:chOff x="667263" y="228600"/>
            <a:chExt cx="10779179" cy="5353282"/>
          </a:xfrm>
        </p:grpSpPr>
        <p:sp>
          <p:nvSpPr>
            <p:cNvPr id="6" name="Rectangle 5"/>
            <p:cNvSpPr/>
            <p:nvPr/>
          </p:nvSpPr>
          <p:spPr bwMode="auto">
            <a:xfrm>
              <a:off x="68400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7" name="Rectangle 6"/>
            <p:cNvSpPr/>
            <p:nvPr/>
          </p:nvSpPr>
          <p:spPr bwMode="auto">
            <a:xfrm>
              <a:off x="4327863" y="2983041"/>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bwMode="auto">
            <a:xfrm>
              <a:off x="7971722" y="228600"/>
              <a:ext cx="3474720" cy="5353282"/>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bwMode="auto">
            <a:xfrm>
              <a:off x="66726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3" name="Rectangle 12"/>
            <p:cNvSpPr/>
            <p:nvPr/>
          </p:nvSpPr>
          <p:spPr bwMode="auto">
            <a:xfrm>
              <a:off x="4311123" y="228600"/>
              <a:ext cx="3474720"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sp>
        <p:nvSpPr>
          <p:cNvPr id="9" name="TextBox 8"/>
          <p:cNvSpPr txBox="1"/>
          <p:nvPr/>
        </p:nvSpPr>
        <p:spPr>
          <a:xfrm>
            <a:off x="4399100" y="3845199"/>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More small instances == more redundancy</a:t>
            </a:r>
          </a:p>
        </p:txBody>
      </p:sp>
      <p:sp>
        <p:nvSpPr>
          <p:cNvPr id="10" name="TextBox 9"/>
          <p:cNvSpPr txBox="1"/>
          <p:nvPr/>
        </p:nvSpPr>
        <p:spPr>
          <a:xfrm>
            <a:off x="8108038" y="1974182"/>
            <a:ext cx="3163342" cy="2560701"/>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Some scenarios will benefit from more cores</a:t>
            </a:r>
          </a:p>
          <a:p>
            <a:pPr>
              <a:lnSpc>
                <a:spcPct val="90000"/>
              </a:lnSpc>
              <a:spcBef>
                <a:spcPct val="20000"/>
              </a:spcBef>
              <a:buSzPct val="80000"/>
            </a:pPr>
            <a:r>
              <a:rPr lang="en-US" sz="2000" dirty="0">
                <a:solidFill>
                  <a:schemeClr val="bg1">
                    <a:alpha val="99000"/>
                  </a:schemeClr>
                </a:solidFill>
              </a:rPr>
              <a:t>Where moving data &gt;$ parallel overhead</a:t>
            </a:r>
          </a:p>
          <a:p>
            <a:pPr>
              <a:lnSpc>
                <a:spcPct val="90000"/>
              </a:lnSpc>
              <a:spcBef>
                <a:spcPct val="20000"/>
              </a:spcBef>
              <a:buSzPct val="80000"/>
            </a:pPr>
            <a:r>
              <a:rPr lang="en-US" sz="2000" dirty="0">
                <a:solidFill>
                  <a:schemeClr val="bg1">
                    <a:alpha val="99000"/>
                  </a:schemeClr>
                </a:solidFill>
              </a:rPr>
              <a:t>E.g. Video processing, Stateful services (DBMS)</a:t>
            </a:r>
          </a:p>
        </p:txBody>
      </p:sp>
      <p:sp>
        <p:nvSpPr>
          <p:cNvPr id="2" name="Title 1"/>
          <p:cNvSpPr>
            <a:spLocks noGrp="1"/>
          </p:cNvSpPr>
          <p:nvPr>
            <p:ph type="title"/>
            <p:custDataLst>
              <p:tags r:id="rId3"/>
            </p:custDataLst>
          </p:nvPr>
        </p:nvSpPr>
        <p:spPr/>
        <p:txBody>
          <a:bodyPr/>
          <a:lstStyle/>
          <a:p>
            <a:r>
              <a:rPr lang="en-US" dirty="0" smtClean="0"/>
              <a:t>Choosing Your VM Size</a:t>
            </a:r>
            <a:endParaRPr lang="en-US" dirty="0"/>
          </a:p>
        </p:txBody>
      </p:sp>
      <p:sp>
        <p:nvSpPr>
          <p:cNvPr id="16" name="TextBox 15"/>
          <p:cNvSpPr txBox="1"/>
          <p:nvPr/>
        </p:nvSpPr>
        <p:spPr>
          <a:xfrm>
            <a:off x="715575" y="1974182"/>
            <a:ext cx="3203282"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Don’t just throw big VMs at every problem</a:t>
            </a:r>
          </a:p>
        </p:txBody>
      </p:sp>
      <p:sp>
        <p:nvSpPr>
          <p:cNvPr id="17" name="TextBox 16"/>
          <p:cNvSpPr txBox="1"/>
          <p:nvPr/>
        </p:nvSpPr>
        <p:spPr>
          <a:xfrm>
            <a:off x="4359435" y="1974182"/>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Scale out architectures have natural parallelism</a:t>
            </a:r>
          </a:p>
        </p:txBody>
      </p:sp>
      <p:sp>
        <p:nvSpPr>
          <p:cNvPr id="18" name="TextBox 17"/>
          <p:cNvSpPr txBox="1"/>
          <p:nvPr/>
        </p:nvSpPr>
        <p:spPr>
          <a:xfrm>
            <a:off x="836403" y="3855858"/>
            <a:ext cx="3474720" cy="1329595"/>
          </a:xfrm>
          <a:prstGeom prst="rect">
            <a:avLst/>
          </a:prstGeom>
          <a:noFill/>
        </p:spPr>
        <p:txBody>
          <a:bodyPr wrap="square" lIns="91440" tIns="0" rIns="0" bIns="0" rtlCol="0">
            <a:spAutoFit/>
          </a:bodyPr>
          <a:lstStyle/>
          <a:p>
            <a:pPr>
              <a:lnSpc>
                <a:spcPct val="90000"/>
              </a:lnSpc>
              <a:spcBef>
                <a:spcPct val="20000"/>
              </a:spcBef>
              <a:buSzPct val="80000"/>
            </a:pPr>
            <a:r>
              <a:rPr lang="en-US" sz="3200" dirty="0">
                <a:solidFill>
                  <a:schemeClr val="bg1">
                    <a:alpha val="99000"/>
                  </a:schemeClr>
                </a:solidFill>
                <a:latin typeface="Segoe UI Light" pitchFamily="34" charset="0"/>
              </a:rPr>
              <a:t>Test various configurations under load</a:t>
            </a:r>
          </a:p>
        </p:txBody>
      </p:sp>
    </p:spTree>
    <p:extLst>
      <p:ext uri="{BB962C8B-B14F-4D97-AF65-F5344CB8AC3E}">
        <p14:creationId xmlns:p14="http://schemas.microsoft.com/office/powerpoint/2010/main" val="378026267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5370701"/>
          </a:xfrm>
        </p:spPr>
        <p:txBody>
          <a:bodyPr/>
          <a:lstStyle/>
          <a:p>
            <a:pPr>
              <a:spcBef>
                <a:spcPts val="1000"/>
              </a:spcBef>
            </a:pPr>
            <a:r>
              <a:rPr lang="en-US" sz="3600" dirty="0" smtClean="0">
                <a:solidFill>
                  <a:schemeClr val="accent2">
                    <a:alpha val="99000"/>
                  </a:schemeClr>
                </a:solidFill>
                <a:latin typeface="Segoe UI Light" pitchFamily="34" charset="0"/>
              </a:rPr>
              <a:t>Input Endpoint</a:t>
            </a:r>
          </a:p>
          <a:p>
            <a:pPr marL="0" lvl="1"/>
            <a:r>
              <a:rPr lang="en-US" sz="2000" dirty="0" smtClean="0"/>
              <a:t>Load-balanced endpoint. Stable  VIP per service.</a:t>
            </a:r>
            <a:endParaRPr lang="en-US" sz="2000" dirty="0"/>
          </a:p>
          <a:p>
            <a:pPr marL="0" lvl="1"/>
            <a:r>
              <a:rPr lang="en-US" sz="2000" dirty="0" smtClean="0"/>
              <a:t>Single port per endpoint.</a:t>
            </a:r>
          </a:p>
          <a:p>
            <a:pPr marL="0" lvl="1"/>
            <a:r>
              <a:rPr lang="en-US" sz="2000" dirty="0" smtClean="0"/>
              <a:t>Supported protocols: HTTP, HTTPS, TCP, UDP</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Internal Endpoint</a:t>
            </a:r>
          </a:p>
          <a:p>
            <a:pPr marL="0" lvl="1"/>
            <a:r>
              <a:rPr lang="en-US" sz="2000" dirty="0" smtClean="0"/>
              <a:t>Instance-to-instance communication</a:t>
            </a:r>
            <a:endParaRPr lang="en-US" sz="2000" dirty="0"/>
          </a:p>
          <a:p>
            <a:pPr marL="0" lvl="1"/>
            <a:r>
              <a:rPr lang="en-US" sz="2000" dirty="0" smtClean="0"/>
              <a:t>Supported protocols: HTTP, TCP, UDP</a:t>
            </a:r>
            <a:endParaRPr lang="en-US" sz="2000" dirty="0"/>
          </a:p>
          <a:p>
            <a:pPr marL="0" lvl="1"/>
            <a:r>
              <a:rPr lang="en-US" sz="2000" dirty="0" smtClean="0"/>
              <a:t>Port range supported</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Instance Input Endpoint</a:t>
            </a:r>
          </a:p>
          <a:p>
            <a:pPr marL="0" lvl="1"/>
            <a:r>
              <a:rPr lang="en-US" sz="2000" dirty="0" smtClean="0"/>
              <a:t>Address specific service role instance</a:t>
            </a:r>
            <a:endParaRPr lang="en-US" sz="2000" dirty="0"/>
          </a:p>
          <a:p>
            <a:pPr marL="0" lvl="1"/>
            <a:r>
              <a:rPr lang="en-US" sz="2000" dirty="0"/>
              <a:t>Supported protocols: </a:t>
            </a:r>
            <a:r>
              <a:rPr lang="en-US" sz="2000" dirty="0" smtClean="0"/>
              <a:t>TCP, UDP</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20808993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31"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a:t>
            </a:r>
            <a:endParaRPr lang="en-US" dirty="0"/>
          </a:p>
        </p:txBody>
      </p:sp>
    </p:spTree>
    <p:extLst>
      <p:ext uri="{BB962C8B-B14F-4D97-AF65-F5344CB8AC3E}">
        <p14:creationId xmlns:p14="http://schemas.microsoft.com/office/powerpoint/2010/main" val="1346384158"/>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custDataLst>
              <p:tags r:id="rId2"/>
            </p:custDataLst>
          </p:nvPr>
        </p:nvSpPr>
        <p:spPr>
          <a:xfrm>
            <a:off x="519113" y="1463675"/>
            <a:ext cx="11155680" cy="4678204"/>
          </a:xfrm>
        </p:spPr>
        <p:txBody>
          <a:bodyPr/>
          <a:lstStyle/>
          <a:p>
            <a:pPr>
              <a:spcBef>
                <a:spcPts val="1000"/>
              </a:spcBef>
            </a:pPr>
            <a:r>
              <a:rPr lang="en-US" sz="3600" dirty="0" smtClean="0">
                <a:solidFill>
                  <a:schemeClr val="accent2">
                    <a:alpha val="99000"/>
                  </a:schemeClr>
                </a:solidFill>
                <a:latin typeface="Segoe UI Light" pitchFamily="34" charset="0"/>
              </a:rPr>
              <a:t>Name Resolution</a:t>
            </a:r>
          </a:p>
          <a:p>
            <a:pPr marL="0" lvl="1"/>
            <a:r>
              <a:rPr lang="en-US" sz="2000" dirty="0" smtClean="0"/>
              <a:t>Windows Azure-provided DNS service for service-level name resolution</a:t>
            </a:r>
            <a:endParaRPr lang="en-US" sz="2000" dirty="0"/>
          </a:p>
          <a:p>
            <a:pPr marL="0" lvl="1"/>
            <a:r>
              <a:rPr lang="en-US" sz="2000" dirty="0" smtClean="0"/>
              <a:t>Runtime APIs for instance identification</a:t>
            </a:r>
          </a:p>
          <a:p>
            <a:pPr marL="0" lvl="1"/>
            <a:r>
              <a:rPr lang="en-US" sz="2000" dirty="0" smtClean="0"/>
              <a:t>Bring your own DNS server</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Load balancing behavior</a:t>
            </a:r>
          </a:p>
          <a:p>
            <a:pPr marL="0" lvl="1"/>
            <a:r>
              <a:rPr lang="en-US" sz="2000" dirty="0" smtClean="0"/>
              <a:t>Define load balance endpoint sets</a:t>
            </a:r>
            <a:endParaRPr lang="en-US" sz="2000" dirty="0"/>
          </a:p>
          <a:p>
            <a:pPr marL="0" lvl="1"/>
            <a:r>
              <a:rPr lang="en-US" sz="2000" dirty="0" smtClean="0"/>
              <a:t>Define custom load balance probe</a:t>
            </a:r>
            <a:endParaRPr lang="en-US" sz="3600" dirty="0" smtClean="0">
              <a:solidFill>
                <a:schemeClr val="accent2">
                  <a:alpha val="99000"/>
                </a:schemeClr>
              </a:solidFill>
              <a:latin typeface="Segoe UI Light" pitchFamily="34" charset="0"/>
            </a:endParaRPr>
          </a:p>
          <a:p>
            <a:pPr>
              <a:spcBef>
                <a:spcPts val="1000"/>
              </a:spcBef>
            </a:pPr>
            <a:r>
              <a:rPr lang="en-US" sz="3600" dirty="0" smtClean="0">
                <a:solidFill>
                  <a:schemeClr val="accent2">
                    <a:alpha val="99000"/>
                  </a:schemeClr>
                </a:solidFill>
                <a:latin typeface="Segoe UI Light" pitchFamily="34" charset="0"/>
              </a:rPr>
              <a:t>Traffic manager</a:t>
            </a:r>
          </a:p>
          <a:p>
            <a:pPr marL="0" lvl="1"/>
            <a:r>
              <a:rPr lang="en-US" sz="2000" dirty="0" smtClean="0"/>
              <a:t>Load-balancing based on performance, round-robin, or failover</a:t>
            </a:r>
            <a:endParaRPr lang="en-US" sz="2000" dirty="0"/>
          </a:p>
          <a:p>
            <a:pPr>
              <a:spcBef>
                <a:spcPts val="1000"/>
              </a:spcBef>
            </a:pPr>
            <a:endParaRPr lang="en-US" sz="3600" dirty="0" smtClean="0">
              <a:solidFill>
                <a:schemeClr val="accent2">
                  <a:alpha val="99000"/>
                </a:schemeClr>
              </a:solidFill>
              <a:latin typeface="Segoe UI Light" pitchFamily="34" charset="0"/>
            </a:endParaRPr>
          </a:p>
        </p:txBody>
      </p:sp>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3138289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66"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4"/>
            </p:custDataLst>
          </p:nvPr>
        </p:nvSpPr>
        <p:spPr/>
        <p:txBody>
          <a:bodyPr/>
          <a:lstStyle/>
          <a:p>
            <a:r>
              <a:rPr lang="en-US" dirty="0" smtClean="0"/>
              <a:t>Networking in Windows Azure (cont.)</a:t>
            </a:r>
            <a:endParaRPr lang="en-US" dirty="0"/>
          </a:p>
        </p:txBody>
      </p:sp>
    </p:spTree>
    <p:extLst>
      <p:ext uri="{BB962C8B-B14F-4D97-AF65-F5344CB8AC3E}">
        <p14:creationId xmlns:p14="http://schemas.microsoft.com/office/powerpoint/2010/main" val="4086560847"/>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712483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465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Local Storage</a:t>
            </a:r>
            <a:endParaRPr lang="en-US" dirty="0"/>
          </a:p>
        </p:txBody>
      </p:sp>
      <p:sp>
        <p:nvSpPr>
          <p:cNvPr id="3" name="Content Placeholder 2"/>
          <p:cNvSpPr>
            <a:spLocks noGrp="1"/>
          </p:cNvSpPr>
          <p:nvPr>
            <p:ph sz="quarter" idx="10"/>
            <p:custDataLst>
              <p:tags r:id="rId4"/>
            </p:custDataLst>
          </p:nvPr>
        </p:nvSpPr>
        <p:spPr>
          <a:xfrm>
            <a:off x="519113" y="1463675"/>
            <a:ext cx="11155680" cy="4844916"/>
          </a:xfrm>
        </p:spPr>
        <p:txBody>
          <a:bodyPr/>
          <a:lstStyle/>
          <a:p>
            <a:r>
              <a:rPr lang="en-US" sz="2800" dirty="0" smtClean="0">
                <a:solidFill>
                  <a:schemeClr val="accent2">
                    <a:alpha val="99000"/>
                  </a:schemeClr>
                </a:solidFill>
                <a:latin typeface="Segoe UI Light" pitchFamily="34" charset="0"/>
              </a:rPr>
              <a:t>Role instances have available disk storage</a:t>
            </a:r>
          </a:p>
          <a:p>
            <a:pPr>
              <a:lnSpc>
                <a:spcPts val="3400"/>
              </a:lnSpc>
            </a:pPr>
            <a:r>
              <a:rPr lang="en-US" sz="2800" dirty="0">
                <a:solidFill>
                  <a:schemeClr val="accent2">
                    <a:alpha val="99000"/>
                  </a:schemeClr>
                </a:solidFill>
                <a:latin typeface="Segoe UI Light" pitchFamily="34" charset="0"/>
              </a:rPr>
              <a:t>Use LocalStorage element </a:t>
            </a:r>
            <a:br>
              <a:rPr lang="en-US" sz="2800" dirty="0">
                <a:solidFill>
                  <a:schemeClr val="accent2">
                    <a:alpha val="99000"/>
                  </a:schemeClr>
                </a:solidFill>
                <a:latin typeface="Segoe UI Light" pitchFamily="34" charset="0"/>
              </a:rPr>
            </a:br>
            <a:r>
              <a:rPr lang="en-US" sz="2800" dirty="0">
                <a:solidFill>
                  <a:schemeClr val="accent2">
                    <a:alpha val="99000"/>
                  </a:schemeClr>
                </a:solidFill>
                <a:latin typeface="Segoe UI Light" pitchFamily="34" charset="0"/>
              </a:rPr>
              <a:t>in service definition</a:t>
            </a:r>
          </a:p>
          <a:p>
            <a:pPr marL="0" lvl="1"/>
            <a:r>
              <a:rPr lang="en-US" sz="2000" dirty="0" smtClean="0"/>
              <a:t>Name</a:t>
            </a:r>
          </a:p>
          <a:p>
            <a:pPr marL="0" lvl="1"/>
            <a:r>
              <a:rPr lang="en-US" sz="2000" dirty="0" smtClean="0"/>
              <a:t>CleanOnRoleRecycle</a:t>
            </a:r>
          </a:p>
          <a:p>
            <a:pPr marL="0" lvl="1"/>
            <a:r>
              <a:rPr lang="en-US" sz="2000" dirty="0" smtClean="0"/>
              <a:t>Size</a:t>
            </a:r>
          </a:p>
          <a:p>
            <a:pPr marL="0" lvl="1"/>
            <a:endParaRPr lang="en-US" sz="800" dirty="0" smtClean="0"/>
          </a:p>
          <a:p>
            <a:pPr marL="0" lvl="1"/>
            <a:r>
              <a:rPr lang="en-US" dirty="0" smtClean="0">
                <a:solidFill>
                  <a:schemeClr val="accent2">
                    <a:alpha val="99000"/>
                  </a:schemeClr>
                </a:solidFill>
                <a:latin typeface="Segoe UI Light" pitchFamily="34" charset="0"/>
              </a:rPr>
              <a:t>Persistent but not guaranteed durable</a:t>
            </a:r>
          </a:p>
          <a:p>
            <a:pPr marL="0" lvl="1"/>
            <a:r>
              <a:rPr lang="en-US" sz="2000" dirty="0" smtClean="0"/>
              <a:t>Good for cached resources or temporary files</a:t>
            </a:r>
          </a:p>
          <a:p>
            <a:pPr marL="0" lvl="1"/>
            <a:endParaRPr lang="en-US" sz="800" dirty="0" smtClean="0"/>
          </a:p>
          <a:p>
            <a:pPr>
              <a:lnSpc>
                <a:spcPts val="3400"/>
              </a:lnSpc>
            </a:pPr>
            <a:r>
              <a:rPr lang="en-US" sz="2800" dirty="0" smtClean="0">
                <a:solidFill>
                  <a:schemeClr val="accent2">
                    <a:alpha val="99000"/>
                  </a:schemeClr>
                </a:solidFill>
                <a:latin typeface="Segoe UI Light" pitchFamily="34" charset="0"/>
              </a:rPr>
              <a:t>Windows Azure Storage Drives provide </a:t>
            </a:r>
            <a:br>
              <a:rPr lang="en-US" sz="2800" dirty="0" smtClean="0">
                <a:solidFill>
                  <a:schemeClr val="accent2">
                    <a:alpha val="99000"/>
                  </a:schemeClr>
                </a:solidFill>
                <a:latin typeface="Segoe UI Light" pitchFamily="34" charset="0"/>
              </a:rPr>
            </a:br>
            <a:r>
              <a:rPr lang="en-US" sz="2800" dirty="0" smtClean="0">
                <a:solidFill>
                  <a:schemeClr val="accent2">
                    <a:alpha val="99000"/>
                  </a:schemeClr>
                </a:solidFill>
                <a:latin typeface="Segoe UI Light" pitchFamily="34" charset="0"/>
              </a:rPr>
              <a:t>guaranteed durable storage</a:t>
            </a:r>
            <a:endParaRPr lang="en-US" sz="2800" dirty="0">
              <a:solidFill>
                <a:schemeClr val="accent2">
                  <a:alpha val="99000"/>
                </a:schemeClr>
              </a:solidFill>
              <a:latin typeface="Segoe UI Light" pitchFamily="34" charset="0"/>
            </a:endParaRPr>
          </a:p>
        </p:txBody>
      </p:sp>
      <p:sp>
        <p:nvSpPr>
          <p:cNvPr id="5" name="Freeform 34"/>
          <p:cNvSpPr>
            <a:spLocks noEditPoints="1"/>
          </p:cNvSpPr>
          <p:nvPr/>
        </p:nvSpPr>
        <p:spPr bwMode="auto">
          <a:xfrm>
            <a:off x="8571061" y="2193398"/>
            <a:ext cx="2367308" cy="2323040"/>
          </a:xfrm>
          <a:custGeom>
            <a:avLst/>
            <a:gdLst>
              <a:gd name="T0" fmla="*/ 1691 w 1811"/>
              <a:gd name="T1" fmla="*/ 192 h 1777"/>
              <a:gd name="T2" fmla="*/ 907 w 1811"/>
              <a:gd name="T3" fmla="*/ 0 h 1777"/>
              <a:gd name="T4" fmla="*/ 330 w 1811"/>
              <a:gd name="T5" fmla="*/ 83 h 1777"/>
              <a:gd name="T6" fmla="*/ 120 w 1811"/>
              <a:gd name="T7" fmla="*/ 192 h 1777"/>
              <a:gd name="T8" fmla="*/ 0 w 1811"/>
              <a:gd name="T9" fmla="*/ 419 h 1777"/>
              <a:gd name="T10" fmla="*/ 0 w 1811"/>
              <a:gd name="T11" fmla="*/ 1306 h 1777"/>
              <a:gd name="T12" fmla="*/ 108 w 1811"/>
              <a:gd name="T13" fmla="*/ 1543 h 1777"/>
              <a:gd name="T14" fmla="*/ 907 w 1811"/>
              <a:gd name="T15" fmla="*/ 1777 h 1777"/>
              <a:gd name="T16" fmla="*/ 1150 w 1811"/>
              <a:gd name="T17" fmla="*/ 1762 h 1777"/>
              <a:gd name="T18" fmla="*/ 1700 w 1811"/>
              <a:gd name="T19" fmla="*/ 1547 h 1777"/>
              <a:gd name="T20" fmla="*/ 1703 w 1811"/>
              <a:gd name="T21" fmla="*/ 1547 h 1777"/>
              <a:gd name="T22" fmla="*/ 1811 w 1811"/>
              <a:gd name="T23" fmla="*/ 1310 h 1777"/>
              <a:gd name="T24" fmla="*/ 1811 w 1811"/>
              <a:gd name="T25" fmla="*/ 832 h 1777"/>
              <a:gd name="T26" fmla="*/ 1811 w 1811"/>
              <a:gd name="T27" fmla="*/ 832 h 1777"/>
              <a:gd name="T28" fmla="*/ 1811 w 1811"/>
              <a:gd name="T29" fmla="*/ 419 h 1777"/>
              <a:gd name="T30" fmla="*/ 1691 w 1811"/>
              <a:gd name="T31" fmla="*/ 192 h 1777"/>
              <a:gd name="T32" fmla="*/ 907 w 1811"/>
              <a:gd name="T33" fmla="*/ 167 h 1777"/>
              <a:gd name="T34" fmla="*/ 1646 w 1811"/>
              <a:gd name="T35" fmla="*/ 419 h 1777"/>
              <a:gd name="T36" fmla="*/ 907 w 1811"/>
              <a:gd name="T37" fmla="*/ 672 h 1777"/>
              <a:gd name="T38" fmla="*/ 167 w 1811"/>
              <a:gd name="T39" fmla="*/ 419 h 1777"/>
              <a:gd name="T40" fmla="*/ 907 w 1811"/>
              <a:gd name="T41" fmla="*/ 167 h 1777"/>
              <a:gd name="T42" fmla="*/ 167 w 1811"/>
              <a:gd name="T43" fmla="*/ 593 h 1777"/>
              <a:gd name="T44" fmla="*/ 232 w 1811"/>
              <a:gd name="T45" fmla="*/ 638 h 1777"/>
              <a:gd name="T46" fmla="*/ 907 w 1811"/>
              <a:gd name="T47" fmla="*/ 771 h 1777"/>
              <a:gd name="T48" fmla="*/ 1455 w 1811"/>
              <a:gd name="T49" fmla="*/ 692 h 1777"/>
              <a:gd name="T50" fmla="*/ 1641 w 1811"/>
              <a:gd name="T51" fmla="*/ 598 h 1777"/>
              <a:gd name="T52" fmla="*/ 1646 w 1811"/>
              <a:gd name="T53" fmla="*/ 593 h 1777"/>
              <a:gd name="T54" fmla="*/ 1646 w 1811"/>
              <a:gd name="T55" fmla="*/ 774 h 1777"/>
              <a:gd name="T56" fmla="*/ 1646 w 1811"/>
              <a:gd name="T57" fmla="*/ 822 h 1777"/>
              <a:gd name="T58" fmla="*/ 1245 w 1811"/>
              <a:gd name="T59" fmla="*/ 932 h 1777"/>
              <a:gd name="T60" fmla="*/ 901 w 1811"/>
              <a:gd name="T61" fmla="*/ 962 h 1777"/>
              <a:gd name="T62" fmla="*/ 167 w 1811"/>
              <a:gd name="T63" fmla="*/ 722 h 1777"/>
              <a:gd name="T64" fmla="*/ 167 w 1811"/>
              <a:gd name="T65" fmla="*/ 593 h 1777"/>
              <a:gd name="T66" fmla="*/ 167 w 1811"/>
              <a:gd name="T67" fmla="*/ 1049 h 1777"/>
              <a:gd name="T68" fmla="*/ 167 w 1811"/>
              <a:gd name="T69" fmla="*/ 884 h 1777"/>
              <a:gd name="T70" fmla="*/ 232 w 1811"/>
              <a:gd name="T71" fmla="*/ 929 h 1777"/>
              <a:gd name="T72" fmla="*/ 901 w 1811"/>
              <a:gd name="T73" fmla="*/ 1058 h 1777"/>
              <a:gd name="T74" fmla="*/ 1183 w 1811"/>
              <a:gd name="T75" fmla="*/ 1040 h 1777"/>
              <a:gd name="T76" fmla="*/ 1646 w 1811"/>
              <a:gd name="T77" fmla="*/ 934 h 1777"/>
              <a:gd name="T78" fmla="*/ 1646 w 1811"/>
              <a:gd name="T79" fmla="*/ 1138 h 1777"/>
              <a:gd name="T80" fmla="*/ 1159 w 1811"/>
              <a:gd name="T81" fmla="*/ 1252 h 1777"/>
              <a:gd name="T82" fmla="*/ 901 w 1811"/>
              <a:gd name="T83" fmla="*/ 1268 h 1777"/>
              <a:gd name="T84" fmla="*/ 167 w 1811"/>
              <a:gd name="T85" fmla="*/ 1053 h 1777"/>
              <a:gd name="T86" fmla="*/ 167 w 1811"/>
              <a:gd name="T87" fmla="*/ 1049 h 1777"/>
              <a:gd name="T88" fmla="*/ 907 w 1811"/>
              <a:gd name="T89" fmla="*/ 1611 h 1777"/>
              <a:gd name="T90" fmla="*/ 167 w 1811"/>
              <a:gd name="T91" fmla="*/ 1306 h 1777"/>
              <a:gd name="T92" fmla="*/ 167 w 1811"/>
              <a:gd name="T93" fmla="*/ 1196 h 1777"/>
              <a:gd name="T94" fmla="*/ 226 w 1811"/>
              <a:gd name="T95" fmla="*/ 1233 h 1777"/>
              <a:gd name="T96" fmla="*/ 901 w 1811"/>
              <a:gd name="T97" fmla="*/ 1365 h 1777"/>
              <a:gd name="T98" fmla="*/ 1157 w 1811"/>
              <a:gd name="T99" fmla="*/ 1350 h 1777"/>
              <a:gd name="T100" fmla="*/ 1646 w 1811"/>
              <a:gd name="T101" fmla="*/ 1241 h 1777"/>
              <a:gd name="T102" fmla="*/ 1646 w 1811"/>
              <a:gd name="T103" fmla="*/ 1394 h 1777"/>
              <a:gd name="T104" fmla="*/ 1517 w 1811"/>
              <a:gd name="T105" fmla="*/ 1510 h 1777"/>
              <a:gd name="T106" fmla="*/ 1153 w 1811"/>
              <a:gd name="T107" fmla="*/ 1594 h 1777"/>
              <a:gd name="T108" fmla="*/ 907 w 1811"/>
              <a:gd name="T109" fmla="*/ 1611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11" h="1777">
                <a:moveTo>
                  <a:pt x="1691" y="192"/>
                </a:moveTo>
                <a:cubicBezTo>
                  <a:pt x="1512" y="56"/>
                  <a:pt x="1237" y="5"/>
                  <a:pt x="907" y="0"/>
                </a:cubicBezTo>
                <a:cubicBezTo>
                  <a:pt x="686" y="0"/>
                  <a:pt x="486" y="30"/>
                  <a:pt x="330" y="83"/>
                </a:cubicBezTo>
                <a:cubicBezTo>
                  <a:pt x="250" y="111"/>
                  <a:pt x="181" y="143"/>
                  <a:pt x="120" y="192"/>
                </a:cubicBezTo>
                <a:cubicBezTo>
                  <a:pt x="61" y="237"/>
                  <a:pt x="0" y="315"/>
                  <a:pt x="0" y="419"/>
                </a:cubicBezTo>
                <a:cubicBezTo>
                  <a:pt x="0" y="1306"/>
                  <a:pt x="0" y="1306"/>
                  <a:pt x="0" y="1306"/>
                </a:cubicBezTo>
                <a:cubicBezTo>
                  <a:pt x="0" y="1405"/>
                  <a:pt x="49" y="1488"/>
                  <a:pt x="108" y="1543"/>
                </a:cubicBezTo>
                <a:cubicBezTo>
                  <a:pt x="286" y="1707"/>
                  <a:pt x="571" y="1772"/>
                  <a:pt x="907" y="1777"/>
                </a:cubicBezTo>
                <a:cubicBezTo>
                  <a:pt x="989" y="1777"/>
                  <a:pt x="1074" y="1772"/>
                  <a:pt x="1150" y="1762"/>
                </a:cubicBezTo>
                <a:cubicBezTo>
                  <a:pt x="1150" y="1762"/>
                  <a:pt x="1560" y="1688"/>
                  <a:pt x="1700" y="1547"/>
                </a:cubicBezTo>
                <a:cubicBezTo>
                  <a:pt x="1703" y="1547"/>
                  <a:pt x="1703" y="1547"/>
                  <a:pt x="1703" y="1547"/>
                </a:cubicBezTo>
                <a:cubicBezTo>
                  <a:pt x="1762" y="1492"/>
                  <a:pt x="1811" y="1409"/>
                  <a:pt x="1811" y="1310"/>
                </a:cubicBezTo>
                <a:cubicBezTo>
                  <a:pt x="1811" y="1310"/>
                  <a:pt x="1811" y="1310"/>
                  <a:pt x="1811" y="832"/>
                </a:cubicBezTo>
                <a:cubicBezTo>
                  <a:pt x="1811" y="832"/>
                  <a:pt x="1811" y="832"/>
                  <a:pt x="1811" y="832"/>
                </a:cubicBezTo>
                <a:cubicBezTo>
                  <a:pt x="1811" y="419"/>
                  <a:pt x="1811" y="419"/>
                  <a:pt x="1811" y="419"/>
                </a:cubicBezTo>
                <a:cubicBezTo>
                  <a:pt x="1811" y="315"/>
                  <a:pt x="1750" y="237"/>
                  <a:pt x="1691" y="192"/>
                </a:cubicBezTo>
                <a:close/>
                <a:moveTo>
                  <a:pt x="907" y="167"/>
                </a:moveTo>
                <a:cubicBezTo>
                  <a:pt x="1313" y="167"/>
                  <a:pt x="1646" y="280"/>
                  <a:pt x="1646" y="419"/>
                </a:cubicBezTo>
                <a:cubicBezTo>
                  <a:pt x="1646" y="559"/>
                  <a:pt x="1313" y="672"/>
                  <a:pt x="907" y="672"/>
                </a:cubicBezTo>
                <a:cubicBezTo>
                  <a:pt x="498" y="672"/>
                  <a:pt x="167" y="559"/>
                  <a:pt x="167" y="419"/>
                </a:cubicBezTo>
                <a:cubicBezTo>
                  <a:pt x="167" y="280"/>
                  <a:pt x="498" y="167"/>
                  <a:pt x="907" y="167"/>
                </a:cubicBezTo>
                <a:close/>
                <a:moveTo>
                  <a:pt x="167" y="593"/>
                </a:moveTo>
                <a:cubicBezTo>
                  <a:pt x="186" y="609"/>
                  <a:pt x="208" y="625"/>
                  <a:pt x="232" y="638"/>
                </a:cubicBezTo>
                <a:cubicBezTo>
                  <a:pt x="385" y="722"/>
                  <a:pt x="626" y="769"/>
                  <a:pt x="907" y="771"/>
                </a:cubicBezTo>
                <a:cubicBezTo>
                  <a:pt x="1117" y="771"/>
                  <a:pt x="1310" y="742"/>
                  <a:pt x="1455" y="692"/>
                </a:cubicBezTo>
                <a:cubicBezTo>
                  <a:pt x="1529" y="667"/>
                  <a:pt x="1590" y="636"/>
                  <a:pt x="1641" y="598"/>
                </a:cubicBezTo>
                <a:cubicBezTo>
                  <a:pt x="1642" y="596"/>
                  <a:pt x="1644" y="594"/>
                  <a:pt x="1646" y="593"/>
                </a:cubicBezTo>
                <a:cubicBezTo>
                  <a:pt x="1646" y="774"/>
                  <a:pt x="1646" y="774"/>
                  <a:pt x="1646" y="774"/>
                </a:cubicBezTo>
                <a:cubicBezTo>
                  <a:pt x="1646" y="822"/>
                  <a:pt x="1646" y="822"/>
                  <a:pt x="1646" y="822"/>
                </a:cubicBezTo>
                <a:cubicBezTo>
                  <a:pt x="1472" y="895"/>
                  <a:pt x="1245" y="932"/>
                  <a:pt x="1245" y="932"/>
                </a:cubicBezTo>
                <a:cubicBezTo>
                  <a:pt x="1143" y="950"/>
                  <a:pt x="1025" y="962"/>
                  <a:pt x="901" y="962"/>
                </a:cubicBezTo>
                <a:cubicBezTo>
                  <a:pt x="505" y="962"/>
                  <a:pt x="182" y="854"/>
                  <a:pt x="167" y="722"/>
                </a:cubicBezTo>
                <a:cubicBezTo>
                  <a:pt x="167" y="593"/>
                  <a:pt x="167" y="593"/>
                  <a:pt x="167" y="593"/>
                </a:cubicBezTo>
                <a:close/>
                <a:moveTo>
                  <a:pt x="167" y="1049"/>
                </a:moveTo>
                <a:cubicBezTo>
                  <a:pt x="167" y="940"/>
                  <a:pt x="167" y="899"/>
                  <a:pt x="167" y="884"/>
                </a:cubicBezTo>
                <a:cubicBezTo>
                  <a:pt x="187" y="901"/>
                  <a:pt x="209" y="914"/>
                  <a:pt x="232" y="929"/>
                </a:cubicBezTo>
                <a:cubicBezTo>
                  <a:pt x="385" y="1012"/>
                  <a:pt x="625" y="1058"/>
                  <a:pt x="901" y="1058"/>
                </a:cubicBezTo>
                <a:cubicBezTo>
                  <a:pt x="1000" y="1058"/>
                  <a:pt x="1096" y="1048"/>
                  <a:pt x="1183" y="1040"/>
                </a:cubicBezTo>
                <a:cubicBezTo>
                  <a:pt x="1381" y="1022"/>
                  <a:pt x="1569" y="961"/>
                  <a:pt x="1646" y="934"/>
                </a:cubicBezTo>
                <a:cubicBezTo>
                  <a:pt x="1646" y="1138"/>
                  <a:pt x="1646" y="1138"/>
                  <a:pt x="1646" y="1138"/>
                </a:cubicBezTo>
                <a:cubicBezTo>
                  <a:pt x="1283" y="1244"/>
                  <a:pt x="1159" y="1252"/>
                  <a:pt x="1159" y="1252"/>
                </a:cubicBezTo>
                <a:cubicBezTo>
                  <a:pt x="1079" y="1262"/>
                  <a:pt x="991" y="1268"/>
                  <a:pt x="901" y="1268"/>
                </a:cubicBezTo>
                <a:cubicBezTo>
                  <a:pt x="527" y="1268"/>
                  <a:pt x="218" y="1174"/>
                  <a:pt x="167" y="1053"/>
                </a:cubicBezTo>
                <a:cubicBezTo>
                  <a:pt x="167" y="1049"/>
                  <a:pt x="167" y="1049"/>
                  <a:pt x="167" y="1049"/>
                </a:cubicBezTo>
                <a:close/>
                <a:moveTo>
                  <a:pt x="907" y="1611"/>
                </a:moveTo>
                <a:cubicBezTo>
                  <a:pt x="498" y="1611"/>
                  <a:pt x="167" y="1474"/>
                  <a:pt x="167" y="1306"/>
                </a:cubicBezTo>
                <a:cubicBezTo>
                  <a:pt x="167" y="1262"/>
                  <a:pt x="167" y="1226"/>
                  <a:pt x="167" y="1196"/>
                </a:cubicBezTo>
                <a:cubicBezTo>
                  <a:pt x="186" y="1210"/>
                  <a:pt x="205" y="1221"/>
                  <a:pt x="226" y="1233"/>
                </a:cubicBezTo>
                <a:cubicBezTo>
                  <a:pt x="378" y="1318"/>
                  <a:pt x="622" y="1365"/>
                  <a:pt x="901" y="1365"/>
                </a:cubicBezTo>
                <a:cubicBezTo>
                  <a:pt x="991" y="1365"/>
                  <a:pt x="1076" y="1359"/>
                  <a:pt x="1157" y="1350"/>
                </a:cubicBezTo>
                <a:cubicBezTo>
                  <a:pt x="1346" y="1327"/>
                  <a:pt x="1544" y="1272"/>
                  <a:pt x="1646" y="1241"/>
                </a:cubicBezTo>
                <a:cubicBezTo>
                  <a:pt x="1646" y="1394"/>
                  <a:pt x="1646" y="1394"/>
                  <a:pt x="1646" y="1394"/>
                </a:cubicBezTo>
                <a:cubicBezTo>
                  <a:pt x="1636" y="1419"/>
                  <a:pt x="1607" y="1462"/>
                  <a:pt x="1517" y="1510"/>
                </a:cubicBezTo>
                <a:cubicBezTo>
                  <a:pt x="1291" y="1579"/>
                  <a:pt x="1153" y="1594"/>
                  <a:pt x="1153" y="1594"/>
                </a:cubicBezTo>
                <a:cubicBezTo>
                  <a:pt x="1077" y="1606"/>
                  <a:pt x="991" y="1611"/>
                  <a:pt x="907" y="1611"/>
                </a:cubicBezTo>
                <a:close/>
              </a:path>
            </a:pathLst>
          </a:custGeom>
          <a:solidFill>
            <a:schemeClr val="tx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dirty="0">
              <a:solidFill>
                <a:schemeClr val="tx1">
                  <a:lumMod val="50000"/>
                </a:schemeClr>
              </a:solidFill>
              <a:latin typeface="Segoe Light" pitchFamily="34" charset="0"/>
            </a:endParaRPr>
          </a:p>
        </p:txBody>
      </p:sp>
    </p:spTree>
    <p:extLst>
      <p:ext uri="{BB962C8B-B14F-4D97-AF65-F5344CB8AC3E}">
        <p14:creationId xmlns:p14="http://schemas.microsoft.com/office/powerpoint/2010/main" val="2129028116"/>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2013021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6700"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Local Storage</a:t>
            </a:r>
          </a:p>
        </p:txBody>
      </p:sp>
      <p:sp>
        <p:nvSpPr>
          <p:cNvPr id="4" name="Rectangle 3"/>
          <p:cNvSpPr/>
          <p:nvPr>
            <p:custDataLst>
              <p:tags r:id="rId4"/>
            </p:custDataLst>
          </p:nvPr>
        </p:nvSpPr>
        <p:spPr bwMode="auto">
          <a:xfrm>
            <a:off x="517523" y="1463674"/>
            <a:ext cx="11150601" cy="24034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&lt;LocalStoragename</a:t>
            </a:r>
            <a:r>
              <a:rPr lang="en-US" sz="2000" dirty="0">
                <a:ln>
                  <a:solidFill>
                    <a:srgbClr val="FFFFFF">
                      <a:alpha val="0"/>
                    </a:srgbClr>
                  </a:solidFill>
                </a:ln>
                <a:solidFill>
                  <a:srgbClr val="595959"/>
                </a:solidFill>
                <a:latin typeface="Consolas" pitchFamily="49" charset="0"/>
                <a:cs typeface="Consolas" pitchFamily="49" charset="0"/>
              </a:rPr>
              <a:t>="myLocalDisk" sizeInMB="</a:t>
            </a:r>
            <a:r>
              <a:rPr lang="en-US" sz="2000" dirty="0" smtClean="0">
                <a:ln>
                  <a:solidFill>
                    <a:srgbClr val="FFFFFF">
                      <a:alpha val="0"/>
                    </a:srgbClr>
                  </a:solidFill>
                </a:ln>
                <a:solidFill>
                  <a:srgbClr val="595959"/>
                </a:solidFill>
                <a:latin typeface="Consolas" pitchFamily="49" charset="0"/>
                <a:cs typeface="Consolas" pitchFamily="49" charset="0"/>
              </a:rPr>
              <a:t>10</a:t>
            </a:r>
            <a:r>
              <a:rPr lang="en-US" sz="2000" dirty="0">
                <a:ln>
                  <a:solidFill>
                    <a:srgbClr val="FFFFFF">
                      <a:alpha val="0"/>
                    </a:srgbClr>
                  </a:solidFill>
                </a:ln>
                <a:solidFill>
                  <a:srgbClr val="595959"/>
                </a:solidFill>
                <a:latin typeface="Consolas" pitchFamily="49" charset="0"/>
                <a:cs typeface="Consolas" pitchFamily="49" charset="0"/>
              </a:rPr>
              <a:t>"</a:t>
            </a:r>
            <a:endParaRPr lang="en-US" sz="2000" dirty="0" smtClean="0">
              <a:ln>
                <a:solidFill>
                  <a:srgbClr val="FFFFFF">
                    <a:alpha val="0"/>
                  </a:srgbClr>
                </a:solidFill>
              </a:ln>
              <a:solidFill>
                <a:srgbClr val="595959"/>
              </a:solidFill>
              <a:latin typeface="Consolas" pitchFamily="49" charset="0"/>
              <a:cs typeface="Consolas" pitchFamily="49" charset="0"/>
            </a:endParaRPr>
          </a:p>
          <a:p>
            <a:pPr marL="465138" defTabSz="914099" fontAlgn="base">
              <a:spcBef>
                <a:spcPts val="600"/>
              </a:spcBef>
              <a:spcAft>
                <a:spcPct val="0"/>
              </a:spcAft>
            </a:pPr>
            <a:r>
              <a:rPr lang="en-US" sz="2000" dirty="0" smtClean="0">
                <a:ln>
                  <a:solidFill>
                    <a:srgbClr val="FFFFFF">
                      <a:alpha val="0"/>
                    </a:srgbClr>
                  </a:solidFill>
                </a:ln>
                <a:solidFill>
                  <a:srgbClr val="595959"/>
                </a:solidFill>
                <a:latin typeface="Consolas" pitchFamily="49" charset="0"/>
                <a:cs typeface="Consolas" pitchFamily="49" charset="0"/>
              </a:rPr>
              <a:t>   cleanOnRoleRecycle</a:t>
            </a:r>
            <a:r>
              <a:rPr lang="en-US" sz="2000" dirty="0">
                <a:ln>
                  <a:solidFill>
                    <a:srgbClr val="FFFFFF">
                      <a:alpha val="0"/>
                    </a:srgbClr>
                  </a:solidFill>
                </a:ln>
                <a:solidFill>
                  <a:srgbClr val="595959"/>
                </a:solidFill>
                <a:latin typeface="Consolas" pitchFamily="49" charset="0"/>
                <a:cs typeface="Consolas" pitchFamily="49" charset="0"/>
              </a:rPr>
              <a:t>="false" /&gt;</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&lt;/LocalResources&gt;</a:t>
            </a:r>
          </a:p>
        </p:txBody>
      </p:sp>
      <p:sp>
        <p:nvSpPr>
          <p:cNvPr id="5" name="Rectangle 4"/>
          <p:cNvSpPr/>
          <p:nvPr>
            <p:custDataLst>
              <p:tags r:id="rId5"/>
            </p:custDataLst>
          </p:nvPr>
        </p:nvSpPr>
        <p:spPr bwMode="auto">
          <a:xfrm>
            <a:off x="517522" y="3867150"/>
            <a:ext cx="11150601" cy="2286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685800" rIns="91436" bIns="45718" numCol="1" rtlCol="0" anchor="t" anchorCtr="0" compatLnSpc="1">
            <a:prstTxWarp prst="textNoShape">
              <a:avLst/>
            </a:prstTxWarp>
          </a:bodyPr>
          <a:lstStyle/>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string rootPath </a:t>
            </a:r>
            <a:r>
              <a:rPr lang="en-US" sz="2000" dirty="0" smtClean="0">
                <a:ln>
                  <a:solidFill>
                    <a:srgbClr val="FFFFFF">
                      <a:alpha val="0"/>
                    </a:srgbClr>
                  </a:solidFill>
                </a:ln>
                <a:solidFill>
                  <a:srgbClr val="595959"/>
                </a:solidFill>
                <a:latin typeface="Consolas" pitchFamily="49" charset="0"/>
                <a:cs typeface="Consolas" pitchFamily="49" charset="0"/>
              </a:rPr>
              <a:t>= RoleEnvironment.GetLocalResource</a:t>
            </a:r>
            <a:r>
              <a:rPr lang="en-US" sz="2000" dirty="0">
                <a:ln>
                  <a:solidFill>
                    <a:srgbClr val="FFFFFF">
                      <a:alpha val="0"/>
                    </a:srgbClr>
                  </a:solidFill>
                </a:ln>
                <a:solidFill>
                  <a:srgbClr val="595959"/>
                </a:solidFill>
                <a:latin typeface="Consolas" pitchFamily="49" charset="0"/>
                <a:cs typeface="Consolas" pitchFamily="49" charset="0"/>
              </a:rPr>
              <a:t>["</a:t>
            </a:r>
            <a:r>
              <a:rPr lang="en-US" sz="2000" dirty="0" smtClean="0">
                <a:ln>
                  <a:solidFill>
                    <a:srgbClr val="FFFFFF">
                      <a:alpha val="0"/>
                    </a:srgbClr>
                  </a:solidFill>
                </a:ln>
                <a:solidFill>
                  <a:srgbClr val="595959"/>
                </a:solidFill>
                <a:latin typeface="Consolas" pitchFamily="49" charset="0"/>
                <a:cs typeface="Consolas" pitchFamily="49" charset="0"/>
              </a:rPr>
              <a:t>myLocalDisk</a:t>
            </a:r>
            <a:r>
              <a:rPr lang="en-US" sz="2000" dirty="0">
                <a:ln>
                  <a:solidFill>
                    <a:srgbClr val="FFFFFF">
                      <a:alpha val="0"/>
                    </a:srgbClr>
                  </a:solidFill>
                </a:ln>
                <a:solidFill>
                  <a:srgbClr val="595959"/>
                </a:solidFill>
                <a:latin typeface="Consolas" pitchFamily="49" charset="0"/>
                <a:cs typeface="Consolas" pitchFamily="49" charset="0"/>
              </a:rPr>
              <a:t>"].RootPath;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DirectoryInfo di = new DirectoryInfo(rootPath);</a:t>
            </a:r>
          </a:p>
          <a:p>
            <a:pPr defTabSz="914099" fontAlgn="base">
              <a:spcBef>
                <a:spcPts val="600"/>
              </a:spcBef>
              <a:spcAft>
                <a:spcPct val="0"/>
              </a:spcAft>
            </a:pPr>
            <a:r>
              <a:rPr lang="en-US" sz="2000" dirty="0">
                <a:ln>
                  <a:solidFill>
                    <a:srgbClr val="FFFFFF">
                      <a:alpha val="0"/>
                    </a:srgbClr>
                  </a:solidFill>
                </a:ln>
                <a:solidFill>
                  <a:srgbClr val="595959"/>
                </a:solidFill>
                <a:latin typeface="Consolas" pitchFamily="49" charset="0"/>
                <a:cs typeface="Consolas" pitchFamily="49" charset="0"/>
              </a:rPr>
              <a:t>foreach(di.EnumerateFiles())</a:t>
            </a:r>
          </a:p>
          <a:p>
            <a:pPr defTabSz="914099" fontAlgn="base">
              <a:spcBef>
                <a:spcPts val="600"/>
              </a:spcBef>
              <a:spcAft>
                <a:spcPct val="0"/>
              </a:spcAft>
            </a:pPr>
            <a:r>
              <a:rPr lang="en-US" sz="2400" dirty="0" smtClean="0">
                <a:ln>
                  <a:solidFill>
                    <a:srgbClr val="FFFFFF">
                      <a:alpha val="0"/>
                    </a:srgbClr>
                  </a:solidFill>
                </a:ln>
                <a:solidFill>
                  <a:srgbClr val="595959"/>
                </a:solidFill>
              </a:rPr>
              <a:t> ….</a:t>
            </a:r>
            <a:endParaRPr lang="en-US" sz="2400" dirty="0">
              <a:ln>
                <a:solidFill>
                  <a:srgbClr val="FFFFFF">
                    <a:alpha val="0"/>
                  </a:srgbClr>
                </a:solidFill>
              </a:ln>
              <a:solidFill>
                <a:srgbClr val="595959"/>
              </a:solidFill>
            </a:endParaRPr>
          </a:p>
        </p:txBody>
      </p:sp>
      <p:sp>
        <p:nvSpPr>
          <p:cNvPr id="6" name="Rectangle 5"/>
          <p:cNvSpPr/>
          <p:nvPr>
            <p:custDataLst>
              <p:tags r:id="rId6"/>
            </p:custDataLst>
          </p:nvPr>
        </p:nvSpPr>
        <p:spPr>
          <a:xfrm>
            <a:off x="517523" y="1463674"/>
            <a:ext cx="11150601" cy="640080"/>
          </a:xfrm>
          <a:prstGeom prst="rect">
            <a:avLst/>
          </a:prstGeom>
          <a:solidFill>
            <a:schemeClr val="accent2"/>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Define in Config</a:t>
            </a:r>
          </a:p>
        </p:txBody>
      </p:sp>
      <p:sp>
        <p:nvSpPr>
          <p:cNvPr id="7" name="Rectangle 6"/>
          <p:cNvSpPr/>
          <p:nvPr>
            <p:custDataLst>
              <p:tags r:id="rId7"/>
            </p:custDataLst>
          </p:nvPr>
        </p:nvSpPr>
        <p:spPr>
          <a:xfrm>
            <a:off x="517523" y="3867149"/>
            <a:ext cx="11150602" cy="640080"/>
          </a:xfrm>
          <a:prstGeom prst="rect">
            <a:avLst/>
          </a:prstGeom>
          <a:solidFill>
            <a:schemeClr val="accent4"/>
          </a:solidFill>
        </p:spPr>
        <p:txBody>
          <a:bodyPr wrap="square" anchor="ctr">
            <a:noAutofit/>
          </a:bodyPr>
          <a:lstStyle/>
          <a:p>
            <a:pPr algn="ctr"/>
            <a:r>
              <a:rPr lang="en-US" sz="3200" cap="all" dirty="0">
                <a:ln>
                  <a:solidFill>
                    <a:srgbClr val="FFFFFF">
                      <a:alpha val="0"/>
                    </a:srgbClr>
                  </a:solidFill>
                </a:ln>
                <a:solidFill>
                  <a:schemeClr val="bg1">
                    <a:alpha val="99000"/>
                  </a:schemeClr>
                </a:solidFill>
              </a:rPr>
              <a:t>Use in Code</a:t>
            </a:r>
          </a:p>
        </p:txBody>
      </p:sp>
    </p:spTree>
    <p:extLst>
      <p:ext uri="{BB962C8B-B14F-4D97-AF65-F5344CB8AC3E}">
        <p14:creationId xmlns:p14="http://schemas.microsoft.com/office/powerpoint/2010/main" val="115990625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925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8181121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83"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What is a Cloud Service?</a:t>
            </a:r>
            <a:endParaRPr lang="en-US" dirty="0"/>
          </a:p>
        </p:txBody>
      </p:sp>
      <p:sp>
        <p:nvSpPr>
          <p:cNvPr id="6" name="Rectangle 5"/>
          <p:cNvSpPr/>
          <p:nvPr/>
        </p:nvSpPr>
        <p:spPr bwMode="auto">
          <a:xfrm>
            <a:off x="2471628" y="2983040"/>
            <a:ext cx="3455934" cy="259884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Rectangle 9"/>
          <p:cNvSpPr/>
          <p:nvPr/>
        </p:nvSpPr>
        <p:spPr bwMode="auto">
          <a:xfrm>
            <a:off x="6096702" y="2983040"/>
            <a:ext cx="3474720" cy="259884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Content Placeholder 2"/>
          <p:cNvSpPr txBox="1">
            <a:spLocks/>
          </p:cNvSpPr>
          <p:nvPr>
            <p:custDataLst>
              <p:tags r:id="rId4"/>
            </p:custDataLst>
          </p:nvPr>
        </p:nvSpPr>
        <p:spPr>
          <a:xfrm>
            <a:off x="550843" y="1843786"/>
            <a:ext cx="11155680" cy="615553"/>
          </a:xfrm>
          <a:prstGeom prst="rect">
            <a:avLst/>
          </a:prstGeom>
        </p:spPr>
        <p:txBody>
          <a:bodyPr vert="horz" wrap="square" lIns="0" tIns="0" rIns="0" bIns="0" rtlCol="0">
            <a:spAutoFit/>
          </a:bodyPr>
          <a:lstStyle>
            <a:lvl1pPr marL="0" indent="0" algn="l" defTabSz="914363" rtl="0" eaLnBrk="1" latinLnBrk="0" hangingPunct="1">
              <a:lnSpc>
                <a:spcPct val="100000"/>
              </a:lnSpc>
              <a:spcBef>
                <a:spcPts val="1200"/>
              </a:spcBef>
              <a:buSzPct val="80000"/>
              <a:buFontTx/>
              <a:buNone/>
              <a:defRPr sz="3200" kern="1200">
                <a:ln>
                  <a:solidFill>
                    <a:schemeClr val="bg1">
                      <a:alpha val="0"/>
                    </a:schemeClr>
                  </a:solidFill>
                </a:ln>
                <a:gradFill>
                  <a:gsLst>
                    <a:gs pos="0">
                      <a:srgbClr val="595959"/>
                    </a:gs>
                    <a:gs pos="86000">
                      <a:srgbClr val="595959"/>
                    </a:gs>
                  </a:gsLst>
                  <a:lin ang="5400000" scaled="0"/>
                </a:gradFill>
                <a:latin typeface="+mn-lt"/>
                <a:ea typeface="+mn-ea"/>
                <a:cs typeface="+mn-cs"/>
              </a:defRPr>
            </a:lvl1pPr>
            <a:lvl2pPr marL="460375" indent="0" algn="l" defTabSz="914363" rtl="0" eaLnBrk="1" latinLnBrk="0" hangingPunct="1">
              <a:lnSpc>
                <a:spcPct val="100000"/>
              </a:lnSpc>
              <a:spcBef>
                <a:spcPts val="300"/>
              </a:spcBef>
              <a:buSzPct val="80000"/>
              <a:buFontTx/>
              <a:buNone/>
              <a:defRPr sz="2800" kern="1200">
                <a:ln>
                  <a:solidFill>
                    <a:schemeClr val="bg1">
                      <a:alpha val="0"/>
                    </a:schemeClr>
                  </a:solidFill>
                </a:ln>
                <a:gradFill>
                  <a:gsLst>
                    <a:gs pos="0">
                      <a:srgbClr val="595959"/>
                    </a:gs>
                    <a:gs pos="86000">
                      <a:srgbClr val="595959"/>
                    </a:gs>
                  </a:gsLst>
                  <a:lin ang="5400000" scaled="0"/>
                </a:gradFill>
                <a:latin typeface="+mn-lt"/>
                <a:ea typeface="+mn-ea"/>
                <a:cs typeface="+mn-cs"/>
              </a:defRPr>
            </a:lvl2pPr>
            <a:lvl3pPr marL="914400" indent="0" algn="l" defTabSz="914363" rtl="0" eaLnBrk="1" latinLnBrk="0" hangingPunct="1">
              <a:lnSpc>
                <a:spcPct val="100000"/>
              </a:lnSpc>
              <a:spcBef>
                <a:spcPts val="300"/>
              </a:spcBef>
              <a:buSzPct val="80000"/>
              <a:buFontTx/>
              <a:buNone/>
              <a:defRPr sz="2400" kern="1200">
                <a:ln>
                  <a:solidFill>
                    <a:schemeClr val="bg1">
                      <a:alpha val="0"/>
                    </a:schemeClr>
                  </a:solidFill>
                </a:ln>
                <a:gradFill>
                  <a:gsLst>
                    <a:gs pos="0">
                      <a:srgbClr val="595959"/>
                    </a:gs>
                    <a:gs pos="86000">
                      <a:srgbClr val="595959"/>
                    </a:gs>
                  </a:gsLst>
                  <a:lin ang="5400000" scaled="0"/>
                </a:gradFill>
                <a:latin typeface="+mn-lt"/>
                <a:ea typeface="+mn-ea"/>
                <a:cs typeface="+mn-cs"/>
              </a:defRPr>
            </a:lvl3pPr>
            <a:lvl4pPr marL="1370013"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4pPr>
            <a:lvl5pPr marL="1836738" indent="0" algn="l" defTabSz="914363" rtl="0" eaLnBrk="1" latinLnBrk="0" hangingPunct="1">
              <a:lnSpc>
                <a:spcPct val="100000"/>
              </a:lnSpc>
              <a:spcBef>
                <a:spcPts val="300"/>
              </a:spcBef>
              <a:buSzPct val="80000"/>
              <a:buFontTx/>
              <a:buNone/>
              <a:defRPr sz="2000" kern="1200">
                <a:ln>
                  <a:solidFill>
                    <a:schemeClr val="bg1">
                      <a:alpha val="0"/>
                    </a:schemeClr>
                  </a:solidFill>
                </a:ln>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4000" dirty="0" smtClean="0">
                <a:solidFill>
                  <a:schemeClr val="tx2">
                    <a:alpha val="99000"/>
                  </a:schemeClr>
                </a:solidFill>
                <a:latin typeface="Segoe UI Light" pitchFamily="34" charset="0"/>
              </a:rPr>
              <a:t>A container of related service roles</a:t>
            </a:r>
            <a:endParaRPr lang="en-US" dirty="0" smtClean="0">
              <a:solidFill>
                <a:schemeClr val="tx2">
                  <a:alpha val="99000"/>
                </a:schemeClr>
              </a:solidFill>
              <a:latin typeface="Segoe UI Light" pitchFamily="34" charset="0"/>
            </a:endParaRPr>
          </a:p>
        </p:txBody>
      </p:sp>
      <p:sp>
        <p:nvSpPr>
          <p:cNvPr id="13" name="TextBox 12"/>
          <p:cNvSpPr txBox="1"/>
          <p:nvPr/>
        </p:nvSpPr>
        <p:spPr>
          <a:xfrm>
            <a:off x="245284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Web Role</a:t>
            </a:r>
            <a:endParaRPr lang="en-US" sz="4000" dirty="0">
              <a:solidFill>
                <a:schemeClr val="bg1">
                  <a:alpha val="99000"/>
                </a:schemeClr>
              </a:solidFill>
              <a:latin typeface="Segoe UI Light" pitchFamily="34" charset="0"/>
            </a:endParaRPr>
          </a:p>
        </p:txBody>
      </p:sp>
      <p:sp>
        <p:nvSpPr>
          <p:cNvPr id="14" name="TextBox 13"/>
          <p:cNvSpPr txBox="1"/>
          <p:nvPr/>
        </p:nvSpPr>
        <p:spPr>
          <a:xfrm>
            <a:off x="6096702" y="3147933"/>
            <a:ext cx="3474720" cy="553998"/>
          </a:xfrm>
          <a:prstGeom prst="rect">
            <a:avLst/>
          </a:prstGeom>
          <a:noFill/>
        </p:spPr>
        <p:txBody>
          <a:bodyPr wrap="square" lIns="0" tIns="0" rIns="0" bIns="0" rtlCol="0">
            <a:spAutoFit/>
          </a:bodyPr>
          <a:lstStyle/>
          <a:p>
            <a:pPr algn="ctr">
              <a:lnSpc>
                <a:spcPct val="90000"/>
              </a:lnSpc>
              <a:spcBef>
                <a:spcPct val="20000"/>
              </a:spcBef>
              <a:buSzPct val="80000"/>
            </a:pPr>
            <a:r>
              <a:rPr lang="en-US" sz="4000" dirty="0" smtClean="0">
                <a:solidFill>
                  <a:schemeClr val="bg1">
                    <a:alpha val="99000"/>
                  </a:schemeClr>
                </a:solidFill>
                <a:latin typeface="Segoe UI Light" pitchFamily="34" charset="0"/>
              </a:rPr>
              <a:t>Worker Role</a:t>
            </a:r>
            <a:endParaRPr lang="en-US" sz="4000" dirty="0">
              <a:solidFill>
                <a:schemeClr val="bg1">
                  <a:alpha val="99000"/>
                </a:schemeClr>
              </a:solidFill>
              <a:latin typeface="Segoe UI Light" pitchFamily="34" charset="0"/>
            </a:endParaRPr>
          </a:p>
        </p:txBody>
      </p:sp>
      <p:sp>
        <p:nvSpPr>
          <p:cNvPr id="17" name="Freeform 62"/>
          <p:cNvSpPr>
            <a:spLocks noEditPoints="1"/>
          </p:cNvSpPr>
          <p:nvPr/>
        </p:nvSpPr>
        <p:spPr bwMode="black">
          <a:xfrm>
            <a:off x="3695465" y="3905330"/>
            <a:ext cx="926013" cy="925772"/>
          </a:xfrm>
          <a:custGeom>
            <a:avLst/>
            <a:gdLst>
              <a:gd name="T0" fmla="*/ 189 w 189"/>
              <a:gd name="T1" fmla="*/ 94 h 189"/>
              <a:gd name="T2" fmla="*/ 0 w 189"/>
              <a:gd name="T3" fmla="*/ 94 h 189"/>
              <a:gd name="T4" fmla="*/ 129 w 189"/>
              <a:gd name="T5" fmla="*/ 172 h 189"/>
              <a:gd name="T6" fmla="*/ 124 w 189"/>
              <a:gd name="T7" fmla="*/ 123 h 189"/>
              <a:gd name="T8" fmla="*/ 123 w 189"/>
              <a:gd name="T9" fmla="*/ 84 h 189"/>
              <a:gd name="T10" fmla="*/ 140 w 189"/>
              <a:gd name="T11" fmla="*/ 85 h 189"/>
              <a:gd name="T12" fmla="*/ 152 w 189"/>
              <a:gd name="T13" fmla="*/ 89 h 189"/>
              <a:gd name="T14" fmla="*/ 158 w 189"/>
              <a:gd name="T15" fmla="*/ 84 h 189"/>
              <a:gd name="T16" fmla="*/ 152 w 189"/>
              <a:gd name="T17" fmla="*/ 82 h 189"/>
              <a:gd name="T18" fmla="*/ 146 w 189"/>
              <a:gd name="T19" fmla="*/ 78 h 189"/>
              <a:gd name="T20" fmla="*/ 139 w 189"/>
              <a:gd name="T21" fmla="*/ 74 h 189"/>
              <a:gd name="T22" fmla="*/ 128 w 189"/>
              <a:gd name="T23" fmla="*/ 80 h 189"/>
              <a:gd name="T24" fmla="*/ 121 w 189"/>
              <a:gd name="T25" fmla="*/ 72 h 189"/>
              <a:gd name="T26" fmla="*/ 132 w 189"/>
              <a:gd name="T27" fmla="*/ 59 h 189"/>
              <a:gd name="T28" fmla="*/ 140 w 189"/>
              <a:gd name="T29" fmla="*/ 57 h 189"/>
              <a:gd name="T30" fmla="*/ 149 w 189"/>
              <a:gd name="T31" fmla="*/ 52 h 189"/>
              <a:gd name="T32" fmla="*/ 148 w 189"/>
              <a:gd name="T33" fmla="*/ 44 h 189"/>
              <a:gd name="T34" fmla="*/ 144 w 189"/>
              <a:gd name="T35" fmla="*/ 46 h 189"/>
              <a:gd name="T36" fmla="*/ 138 w 189"/>
              <a:gd name="T37" fmla="*/ 48 h 189"/>
              <a:gd name="T38" fmla="*/ 147 w 189"/>
              <a:gd name="T39" fmla="*/ 28 h 189"/>
              <a:gd name="T40" fmla="*/ 108 w 189"/>
              <a:gd name="T41" fmla="*/ 11 h 189"/>
              <a:gd name="T42" fmla="*/ 90 w 189"/>
              <a:gd name="T43" fmla="*/ 43 h 189"/>
              <a:gd name="T44" fmla="*/ 78 w 189"/>
              <a:gd name="T45" fmla="*/ 21 h 189"/>
              <a:gd name="T46" fmla="*/ 69 w 189"/>
              <a:gd name="T47" fmla="*/ 13 h 189"/>
              <a:gd name="T48" fmla="*/ 60 w 189"/>
              <a:gd name="T49" fmla="*/ 23 h 189"/>
              <a:gd name="T50" fmla="*/ 72 w 189"/>
              <a:gd name="T51" fmla="*/ 43 h 189"/>
              <a:gd name="T52" fmla="*/ 59 w 189"/>
              <a:gd name="T53" fmla="*/ 31 h 189"/>
              <a:gd name="T54" fmla="*/ 44 w 189"/>
              <a:gd name="T55" fmla="*/ 49 h 189"/>
              <a:gd name="T56" fmla="*/ 57 w 189"/>
              <a:gd name="T57" fmla="*/ 47 h 189"/>
              <a:gd name="T58" fmla="*/ 73 w 189"/>
              <a:gd name="T59" fmla="*/ 70 h 189"/>
              <a:gd name="T60" fmla="*/ 47 w 189"/>
              <a:gd name="T61" fmla="*/ 100 h 189"/>
              <a:gd name="T62" fmla="*/ 31 w 189"/>
              <a:gd name="T63" fmla="*/ 97 h 189"/>
              <a:gd name="T64" fmla="*/ 40 w 189"/>
              <a:gd name="T65" fmla="*/ 103 h 189"/>
              <a:gd name="T66" fmla="*/ 42 w 189"/>
              <a:gd name="T67" fmla="*/ 116 h 189"/>
              <a:gd name="T68" fmla="*/ 81 w 189"/>
              <a:gd name="T69" fmla="*/ 132 h 189"/>
              <a:gd name="T70" fmla="*/ 67 w 189"/>
              <a:gd name="T71" fmla="*/ 175 h 189"/>
              <a:gd name="T72" fmla="*/ 129 w 189"/>
              <a:gd name="T73" fmla="*/ 172 h 189"/>
              <a:gd name="T74" fmla="*/ 172 w 189"/>
              <a:gd name="T75" fmla="*/ 115 h 189"/>
              <a:gd name="T76" fmla="*/ 172 w 189"/>
              <a:gd name="T77" fmla="*/ 118 h 189"/>
              <a:gd name="T78" fmla="*/ 177 w 189"/>
              <a:gd name="T79" fmla="*/ 114 h 189"/>
              <a:gd name="T80" fmla="*/ 156 w 189"/>
              <a:gd name="T81" fmla="*/ 152 h 189"/>
              <a:gd name="T82" fmla="*/ 52 w 189"/>
              <a:gd name="T83" fmla="*/ 168 h 189"/>
              <a:gd name="T84" fmla="*/ 47 w 189"/>
              <a:gd name="T85" fmla="*/ 126 h 189"/>
              <a:gd name="T86" fmla="*/ 42 w 189"/>
              <a:gd name="T87" fmla="*/ 121 h 189"/>
              <a:gd name="T88" fmla="*/ 20 w 189"/>
              <a:gd name="T89" fmla="*/ 103 h 189"/>
              <a:gd name="T90" fmla="*/ 9 w 189"/>
              <a:gd name="T91" fmla="*/ 94 h 189"/>
              <a:gd name="T92" fmla="*/ 108 w 189"/>
              <a:gd name="T93" fmla="*/ 41 h 189"/>
              <a:gd name="T94" fmla="*/ 108 w 189"/>
              <a:gd name="T95" fmla="*/ 41 h 189"/>
              <a:gd name="T96" fmla="*/ 129 w 189"/>
              <a:gd name="T97" fmla="*/ 58 h 189"/>
              <a:gd name="T98" fmla="*/ 125 w 189"/>
              <a:gd name="T99" fmla="*/ 49 h 189"/>
              <a:gd name="T100" fmla="*/ 160 w 189"/>
              <a:gd name="T101" fmla="*/ 69 h 189"/>
              <a:gd name="T102" fmla="*/ 158 w 189"/>
              <a:gd name="T103" fmla="*/ 77 h 189"/>
              <a:gd name="T104" fmla="*/ 59 w 189"/>
              <a:gd name="T105" fmla="*/ 106 h 189"/>
              <a:gd name="T106" fmla="*/ 46 w 189"/>
              <a:gd name="T107" fmla="*/ 102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94" y="0"/>
                </a:moveTo>
                <a:cubicBezTo>
                  <a:pt x="146" y="0"/>
                  <a:pt x="189" y="42"/>
                  <a:pt x="189" y="94"/>
                </a:cubicBezTo>
                <a:cubicBezTo>
                  <a:pt x="189" y="147"/>
                  <a:pt x="146" y="189"/>
                  <a:pt x="94" y="189"/>
                </a:cubicBezTo>
                <a:cubicBezTo>
                  <a:pt x="42" y="189"/>
                  <a:pt x="0" y="147"/>
                  <a:pt x="0" y="94"/>
                </a:cubicBezTo>
                <a:cubicBezTo>
                  <a:pt x="0" y="42"/>
                  <a:pt x="42" y="0"/>
                  <a:pt x="94" y="0"/>
                </a:cubicBezTo>
                <a:close/>
                <a:moveTo>
                  <a:pt x="129" y="172"/>
                </a:moveTo>
                <a:cubicBezTo>
                  <a:pt x="126" y="156"/>
                  <a:pt x="135" y="129"/>
                  <a:pt x="130" y="124"/>
                </a:cubicBezTo>
                <a:cubicBezTo>
                  <a:pt x="128" y="123"/>
                  <a:pt x="126" y="122"/>
                  <a:pt x="124" y="123"/>
                </a:cubicBezTo>
                <a:cubicBezTo>
                  <a:pt x="120" y="124"/>
                  <a:pt x="116" y="126"/>
                  <a:pt x="113" y="125"/>
                </a:cubicBezTo>
                <a:cubicBezTo>
                  <a:pt x="96" y="117"/>
                  <a:pt x="106" y="90"/>
                  <a:pt x="123" y="84"/>
                </a:cubicBezTo>
                <a:cubicBezTo>
                  <a:pt x="126" y="83"/>
                  <a:pt x="129" y="83"/>
                  <a:pt x="132" y="83"/>
                </a:cubicBezTo>
                <a:cubicBezTo>
                  <a:pt x="137" y="82"/>
                  <a:pt x="140" y="82"/>
                  <a:pt x="140" y="85"/>
                </a:cubicBezTo>
                <a:cubicBezTo>
                  <a:pt x="140" y="89"/>
                  <a:pt x="148" y="92"/>
                  <a:pt x="150" y="92"/>
                </a:cubicBezTo>
                <a:cubicBezTo>
                  <a:pt x="151" y="92"/>
                  <a:pt x="151" y="89"/>
                  <a:pt x="152" y="89"/>
                </a:cubicBezTo>
                <a:cubicBezTo>
                  <a:pt x="159" y="89"/>
                  <a:pt x="164" y="93"/>
                  <a:pt x="165" y="90"/>
                </a:cubicBezTo>
                <a:cubicBezTo>
                  <a:pt x="167" y="80"/>
                  <a:pt x="166" y="85"/>
                  <a:pt x="158" y="84"/>
                </a:cubicBezTo>
                <a:cubicBezTo>
                  <a:pt x="155" y="83"/>
                  <a:pt x="157" y="78"/>
                  <a:pt x="154" y="78"/>
                </a:cubicBezTo>
                <a:cubicBezTo>
                  <a:pt x="152" y="77"/>
                  <a:pt x="155" y="84"/>
                  <a:pt x="152" y="82"/>
                </a:cubicBezTo>
                <a:cubicBezTo>
                  <a:pt x="148" y="79"/>
                  <a:pt x="146" y="72"/>
                  <a:pt x="142" y="71"/>
                </a:cubicBezTo>
                <a:cubicBezTo>
                  <a:pt x="137" y="70"/>
                  <a:pt x="145" y="75"/>
                  <a:pt x="146" y="78"/>
                </a:cubicBezTo>
                <a:cubicBezTo>
                  <a:pt x="147" y="81"/>
                  <a:pt x="143" y="85"/>
                  <a:pt x="141" y="82"/>
                </a:cubicBezTo>
                <a:cubicBezTo>
                  <a:pt x="140" y="81"/>
                  <a:pt x="145" y="78"/>
                  <a:pt x="139" y="74"/>
                </a:cubicBezTo>
                <a:cubicBezTo>
                  <a:pt x="138" y="72"/>
                  <a:pt x="135" y="72"/>
                  <a:pt x="133" y="74"/>
                </a:cubicBezTo>
                <a:cubicBezTo>
                  <a:pt x="130" y="77"/>
                  <a:pt x="129" y="80"/>
                  <a:pt x="128" y="80"/>
                </a:cubicBezTo>
                <a:cubicBezTo>
                  <a:pt x="125" y="82"/>
                  <a:pt x="123" y="82"/>
                  <a:pt x="120" y="81"/>
                </a:cubicBezTo>
                <a:cubicBezTo>
                  <a:pt x="116" y="80"/>
                  <a:pt x="117" y="71"/>
                  <a:pt x="121" y="72"/>
                </a:cubicBezTo>
                <a:cubicBezTo>
                  <a:pt x="133" y="75"/>
                  <a:pt x="122" y="68"/>
                  <a:pt x="125" y="66"/>
                </a:cubicBezTo>
                <a:cubicBezTo>
                  <a:pt x="126" y="65"/>
                  <a:pt x="130" y="62"/>
                  <a:pt x="132" y="59"/>
                </a:cubicBezTo>
                <a:cubicBezTo>
                  <a:pt x="134" y="57"/>
                  <a:pt x="133" y="51"/>
                  <a:pt x="137" y="52"/>
                </a:cubicBezTo>
                <a:cubicBezTo>
                  <a:pt x="139" y="52"/>
                  <a:pt x="138" y="56"/>
                  <a:pt x="140" y="57"/>
                </a:cubicBezTo>
                <a:cubicBezTo>
                  <a:pt x="141" y="58"/>
                  <a:pt x="144" y="57"/>
                  <a:pt x="146" y="57"/>
                </a:cubicBezTo>
                <a:cubicBezTo>
                  <a:pt x="149" y="57"/>
                  <a:pt x="149" y="55"/>
                  <a:pt x="149" y="52"/>
                </a:cubicBezTo>
                <a:cubicBezTo>
                  <a:pt x="149" y="48"/>
                  <a:pt x="156" y="49"/>
                  <a:pt x="156" y="47"/>
                </a:cubicBezTo>
                <a:cubicBezTo>
                  <a:pt x="155" y="44"/>
                  <a:pt x="148" y="48"/>
                  <a:pt x="148" y="44"/>
                </a:cubicBezTo>
                <a:cubicBezTo>
                  <a:pt x="148" y="39"/>
                  <a:pt x="154" y="38"/>
                  <a:pt x="150" y="37"/>
                </a:cubicBezTo>
                <a:cubicBezTo>
                  <a:pt x="147" y="36"/>
                  <a:pt x="143" y="39"/>
                  <a:pt x="144" y="46"/>
                </a:cubicBezTo>
                <a:cubicBezTo>
                  <a:pt x="145" y="53"/>
                  <a:pt x="146" y="56"/>
                  <a:pt x="141" y="54"/>
                </a:cubicBezTo>
                <a:cubicBezTo>
                  <a:pt x="137" y="51"/>
                  <a:pt x="142" y="46"/>
                  <a:pt x="138" y="48"/>
                </a:cubicBezTo>
                <a:cubicBezTo>
                  <a:pt x="135" y="50"/>
                  <a:pt x="133" y="51"/>
                  <a:pt x="133" y="46"/>
                </a:cubicBezTo>
                <a:cubicBezTo>
                  <a:pt x="133" y="42"/>
                  <a:pt x="141" y="30"/>
                  <a:pt x="147" y="28"/>
                </a:cubicBezTo>
                <a:cubicBezTo>
                  <a:pt x="136" y="19"/>
                  <a:pt x="123" y="13"/>
                  <a:pt x="108" y="11"/>
                </a:cubicBezTo>
                <a:cubicBezTo>
                  <a:pt x="108" y="11"/>
                  <a:pt x="108" y="11"/>
                  <a:pt x="108" y="11"/>
                </a:cubicBezTo>
                <a:cubicBezTo>
                  <a:pt x="108" y="19"/>
                  <a:pt x="108" y="24"/>
                  <a:pt x="107" y="28"/>
                </a:cubicBezTo>
                <a:cubicBezTo>
                  <a:pt x="107" y="33"/>
                  <a:pt x="92" y="34"/>
                  <a:pt x="90" y="43"/>
                </a:cubicBezTo>
                <a:cubicBezTo>
                  <a:pt x="88" y="51"/>
                  <a:pt x="85" y="46"/>
                  <a:pt x="80" y="40"/>
                </a:cubicBezTo>
                <a:cubicBezTo>
                  <a:pt x="75" y="34"/>
                  <a:pt x="81" y="26"/>
                  <a:pt x="78" y="21"/>
                </a:cubicBezTo>
                <a:cubicBezTo>
                  <a:pt x="76" y="16"/>
                  <a:pt x="67" y="23"/>
                  <a:pt x="67" y="18"/>
                </a:cubicBezTo>
                <a:cubicBezTo>
                  <a:pt x="67" y="16"/>
                  <a:pt x="69" y="14"/>
                  <a:pt x="69" y="13"/>
                </a:cubicBezTo>
                <a:cubicBezTo>
                  <a:pt x="68" y="14"/>
                  <a:pt x="67" y="14"/>
                  <a:pt x="66" y="14"/>
                </a:cubicBezTo>
                <a:cubicBezTo>
                  <a:pt x="63" y="16"/>
                  <a:pt x="61" y="22"/>
                  <a:pt x="60" y="23"/>
                </a:cubicBezTo>
                <a:cubicBezTo>
                  <a:pt x="57" y="27"/>
                  <a:pt x="64" y="26"/>
                  <a:pt x="67" y="30"/>
                </a:cubicBezTo>
                <a:cubicBezTo>
                  <a:pt x="71" y="36"/>
                  <a:pt x="74" y="40"/>
                  <a:pt x="72" y="43"/>
                </a:cubicBezTo>
                <a:cubicBezTo>
                  <a:pt x="71" y="46"/>
                  <a:pt x="59" y="43"/>
                  <a:pt x="61" y="38"/>
                </a:cubicBezTo>
                <a:cubicBezTo>
                  <a:pt x="64" y="33"/>
                  <a:pt x="62" y="32"/>
                  <a:pt x="59" y="31"/>
                </a:cubicBezTo>
                <a:cubicBezTo>
                  <a:pt x="56" y="31"/>
                  <a:pt x="56" y="35"/>
                  <a:pt x="56" y="40"/>
                </a:cubicBezTo>
                <a:cubicBezTo>
                  <a:pt x="56" y="44"/>
                  <a:pt x="48" y="45"/>
                  <a:pt x="44" y="49"/>
                </a:cubicBezTo>
                <a:cubicBezTo>
                  <a:pt x="40" y="54"/>
                  <a:pt x="47" y="58"/>
                  <a:pt x="53" y="60"/>
                </a:cubicBezTo>
                <a:cubicBezTo>
                  <a:pt x="59" y="62"/>
                  <a:pt x="55" y="52"/>
                  <a:pt x="57" y="47"/>
                </a:cubicBezTo>
                <a:cubicBezTo>
                  <a:pt x="59" y="40"/>
                  <a:pt x="66" y="46"/>
                  <a:pt x="71" y="52"/>
                </a:cubicBezTo>
                <a:cubicBezTo>
                  <a:pt x="75" y="58"/>
                  <a:pt x="82" y="66"/>
                  <a:pt x="73" y="70"/>
                </a:cubicBezTo>
                <a:cubicBezTo>
                  <a:pt x="58" y="76"/>
                  <a:pt x="52" y="83"/>
                  <a:pt x="49" y="89"/>
                </a:cubicBezTo>
                <a:cubicBezTo>
                  <a:pt x="46" y="95"/>
                  <a:pt x="49" y="98"/>
                  <a:pt x="47" y="100"/>
                </a:cubicBezTo>
                <a:cubicBezTo>
                  <a:pt x="45" y="102"/>
                  <a:pt x="45" y="99"/>
                  <a:pt x="43" y="94"/>
                </a:cubicBezTo>
                <a:cubicBezTo>
                  <a:pt x="41" y="91"/>
                  <a:pt x="34" y="91"/>
                  <a:pt x="31" y="97"/>
                </a:cubicBezTo>
                <a:cubicBezTo>
                  <a:pt x="29" y="98"/>
                  <a:pt x="29" y="101"/>
                  <a:pt x="29" y="104"/>
                </a:cubicBezTo>
                <a:cubicBezTo>
                  <a:pt x="29" y="114"/>
                  <a:pt x="36" y="101"/>
                  <a:pt x="40" y="103"/>
                </a:cubicBezTo>
                <a:cubicBezTo>
                  <a:pt x="45" y="104"/>
                  <a:pt x="36" y="105"/>
                  <a:pt x="37" y="109"/>
                </a:cubicBezTo>
                <a:cubicBezTo>
                  <a:pt x="38" y="113"/>
                  <a:pt x="44" y="107"/>
                  <a:pt x="42" y="116"/>
                </a:cubicBezTo>
                <a:cubicBezTo>
                  <a:pt x="41" y="121"/>
                  <a:pt x="49" y="117"/>
                  <a:pt x="54" y="115"/>
                </a:cubicBezTo>
                <a:cubicBezTo>
                  <a:pt x="65" y="111"/>
                  <a:pt x="73" y="129"/>
                  <a:pt x="81" y="132"/>
                </a:cubicBezTo>
                <a:cubicBezTo>
                  <a:pt x="90" y="135"/>
                  <a:pt x="93" y="137"/>
                  <a:pt x="91" y="141"/>
                </a:cubicBezTo>
                <a:cubicBezTo>
                  <a:pt x="85" y="153"/>
                  <a:pt x="73" y="161"/>
                  <a:pt x="67" y="175"/>
                </a:cubicBezTo>
                <a:cubicBezTo>
                  <a:pt x="75" y="178"/>
                  <a:pt x="85" y="179"/>
                  <a:pt x="94" y="179"/>
                </a:cubicBezTo>
                <a:cubicBezTo>
                  <a:pt x="107" y="179"/>
                  <a:pt x="118" y="177"/>
                  <a:pt x="129" y="172"/>
                </a:cubicBezTo>
                <a:close/>
                <a:moveTo>
                  <a:pt x="177" y="114"/>
                </a:moveTo>
                <a:cubicBezTo>
                  <a:pt x="175" y="114"/>
                  <a:pt x="173" y="115"/>
                  <a:pt x="172" y="115"/>
                </a:cubicBezTo>
                <a:cubicBezTo>
                  <a:pt x="167" y="113"/>
                  <a:pt x="170" y="93"/>
                  <a:pt x="163" y="94"/>
                </a:cubicBezTo>
                <a:cubicBezTo>
                  <a:pt x="160" y="95"/>
                  <a:pt x="165" y="110"/>
                  <a:pt x="172" y="118"/>
                </a:cubicBezTo>
                <a:cubicBezTo>
                  <a:pt x="173" y="119"/>
                  <a:pt x="174" y="118"/>
                  <a:pt x="176" y="118"/>
                </a:cubicBezTo>
                <a:cubicBezTo>
                  <a:pt x="176" y="117"/>
                  <a:pt x="177" y="115"/>
                  <a:pt x="177" y="114"/>
                </a:cubicBezTo>
                <a:close/>
                <a:moveTo>
                  <a:pt x="172" y="128"/>
                </a:moveTo>
                <a:cubicBezTo>
                  <a:pt x="164" y="126"/>
                  <a:pt x="158" y="144"/>
                  <a:pt x="156" y="152"/>
                </a:cubicBezTo>
                <a:cubicBezTo>
                  <a:pt x="163" y="145"/>
                  <a:pt x="168" y="137"/>
                  <a:pt x="172" y="128"/>
                </a:cubicBezTo>
                <a:close/>
                <a:moveTo>
                  <a:pt x="52" y="168"/>
                </a:moveTo>
                <a:cubicBezTo>
                  <a:pt x="53" y="160"/>
                  <a:pt x="54" y="151"/>
                  <a:pt x="52" y="150"/>
                </a:cubicBezTo>
                <a:cubicBezTo>
                  <a:pt x="45" y="144"/>
                  <a:pt x="40" y="135"/>
                  <a:pt x="47" y="126"/>
                </a:cubicBezTo>
                <a:cubicBezTo>
                  <a:pt x="48" y="125"/>
                  <a:pt x="49" y="124"/>
                  <a:pt x="49" y="122"/>
                </a:cubicBezTo>
                <a:cubicBezTo>
                  <a:pt x="50" y="119"/>
                  <a:pt x="47" y="121"/>
                  <a:pt x="42" y="121"/>
                </a:cubicBezTo>
                <a:cubicBezTo>
                  <a:pt x="37" y="121"/>
                  <a:pt x="41" y="113"/>
                  <a:pt x="31" y="112"/>
                </a:cubicBezTo>
                <a:cubicBezTo>
                  <a:pt x="21" y="111"/>
                  <a:pt x="21" y="109"/>
                  <a:pt x="20" y="103"/>
                </a:cubicBezTo>
                <a:cubicBezTo>
                  <a:pt x="20" y="97"/>
                  <a:pt x="14" y="91"/>
                  <a:pt x="9" y="90"/>
                </a:cubicBezTo>
                <a:cubicBezTo>
                  <a:pt x="9" y="91"/>
                  <a:pt x="9" y="93"/>
                  <a:pt x="9" y="94"/>
                </a:cubicBezTo>
                <a:cubicBezTo>
                  <a:pt x="9" y="126"/>
                  <a:pt x="27" y="154"/>
                  <a:pt x="52" y="168"/>
                </a:cubicBezTo>
                <a:close/>
                <a:moveTo>
                  <a:pt x="108" y="41"/>
                </a:moveTo>
                <a:cubicBezTo>
                  <a:pt x="112" y="43"/>
                  <a:pt x="116" y="40"/>
                  <a:pt x="115" y="37"/>
                </a:cubicBezTo>
                <a:cubicBezTo>
                  <a:pt x="112" y="32"/>
                  <a:pt x="103" y="35"/>
                  <a:pt x="108" y="41"/>
                </a:cubicBezTo>
                <a:close/>
                <a:moveTo>
                  <a:pt x="125" y="49"/>
                </a:moveTo>
                <a:cubicBezTo>
                  <a:pt x="128" y="49"/>
                  <a:pt x="130" y="55"/>
                  <a:pt x="129" y="58"/>
                </a:cubicBezTo>
                <a:cubicBezTo>
                  <a:pt x="127" y="64"/>
                  <a:pt x="122" y="60"/>
                  <a:pt x="121" y="56"/>
                </a:cubicBezTo>
                <a:cubicBezTo>
                  <a:pt x="121" y="52"/>
                  <a:pt x="122" y="49"/>
                  <a:pt x="125" y="49"/>
                </a:cubicBezTo>
                <a:close/>
                <a:moveTo>
                  <a:pt x="158" y="77"/>
                </a:moveTo>
                <a:cubicBezTo>
                  <a:pt x="155" y="74"/>
                  <a:pt x="156" y="70"/>
                  <a:pt x="160" y="69"/>
                </a:cubicBezTo>
                <a:cubicBezTo>
                  <a:pt x="167" y="68"/>
                  <a:pt x="176" y="75"/>
                  <a:pt x="170" y="77"/>
                </a:cubicBezTo>
                <a:cubicBezTo>
                  <a:pt x="167" y="78"/>
                  <a:pt x="162" y="78"/>
                  <a:pt x="158" y="77"/>
                </a:cubicBezTo>
                <a:close/>
                <a:moveTo>
                  <a:pt x="46" y="102"/>
                </a:moveTo>
                <a:cubicBezTo>
                  <a:pt x="49" y="102"/>
                  <a:pt x="57" y="104"/>
                  <a:pt x="59" y="106"/>
                </a:cubicBezTo>
                <a:cubicBezTo>
                  <a:pt x="61" y="109"/>
                  <a:pt x="53" y="108"/>
                  <a:pt x="48" y="106"/>
                </a:cubicBezTo>
                <a:cubicBezTo>
                  <a:pt x="45" y="105"/>
                  <a:pt x="43" y="103"/>
                  <a:pt x="46" y="102"/>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grpSp>
        <p:nvGrpSpPr>
          <p:cNvPr id="18" name="Group 17"/>
          <p:cNvGrpSpPr/>
          <p:nvPr/>
        </p:nvGrpSpPr>
        <p:grpSpPr bwMode="black">
          <a:xfrm>
            <a:off x="7282091" y="3962153"/>
            <a:ext cx="1103942" cy="898105"/>
            <a:chOff x="5184775" y="225425"/>
            <a:chExt cx="1500188" cy="1220788"/>
          </a:xfrm>
          <a:solidFill>
            <a:srgbClr val="FFFFFF"/>
          </a:solidFill>
        </p:grpSpPr>
        <p:sp>
          <p:nvSpPr>
            <p:cNvPr id="19"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0"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sp>
          <p:nvSpPr>
            <p:cNvPr id="21"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332853083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98504746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772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Configuration Values</a:t>
            </a:r>
            <a:endParaRPr lang="en-US" dirty="0"/>
          </a:p>
        </p:txBody>
      </p:sp>
      <p:sp>
        <p:nvSpPr>
          <p:cNvPr id="3" name="Content Placeholder 2"/>
          <p:cNvSpPr>
            <a:spLocks noGrp="1"/>
          </p:cNvSpPr>
          <p:nvPr>
            <p:ph sz="quarter" idx="10"/>
            <p:custDataLst>
              <p:tags r:id="rId4"/>
            </p:custDataLst>
          </p:nvPr>
        </p:nvSpPr>
        <p:spPr>
          <a:xfrm>
            <a:off x="519113" y="1463675"/>
            <a:ext cx="11155680" cy="4152419"/>
          </a:xfrm>
        </p:spPr>
        <p:txBody>
          <a:bodyPr/>
          <a:lstStyle/>
          <a:p>
            <a:pPr>
              <a:spcBef>
                <a:spcPts val="800"/>
              </a:spcBef>
            </a:pPr>
            <a:r>
              <a:rPr lang="en-US" sz="3600" dirty="0" smtClean="0">
                <a:solidFill>
                  <a:schemeClr val="accent2">
                    <a:alpha val="99000"/>
                  </a:schemeClr>
                </a:solidFill>
                <a:latin typeface="Segoe UI Light" pitchFamily="34" charset="0"/>
              </a:rPr>
              <a:t>Store arbitrary configuration string values</a:t>
            </a:r>
          </a:p>
          <a:p>
            <a:pPr marL="0" lvl="1"/>
            <a:r>
              <a:rPr lang="en-US" sz="2000" dirty="0" smtClean="0"/>
              <a:t>Define in model</a:t>
            </a:r>
          </a:p>
          <a:p>
            <a:pPr marL="0" lvl="1"/>
            <a:r>
              <a:rPr lang="en-US" sz="2000" dirty="0" smtClean="0"/>
              <a:t>Populate in configuration</a:t>
            </a:r>
          </a:p>
          <a:p>
            <a:pPr>
              <a:spcBef>
                <a:spcPts val="800"/>
              </a:spcBef>
            </a:pPr>
            <a:r>
              <a:rPr lang="en-US" sz="3600" dirty="0" smtClean="0">
                <a:solidFill>
                  <a:schemeClr val="accent2">
                    <a:alpha val="99000"/>
                  </a:schemeClr>
                </a:solidFill>
                <a:latin typeface="Segoe UI Light" pitchFamily="34" charset="0"/>
              </a:rPr>
              <a:t>RoleEnvironment</a:t>
            </a:r>
          </a:p>
          <a:p>
            <a:pPr marL="0" lvl="1"/>
            <a:r>
              <a:rPr lang="en-US" sz="2000" dirty="0" smtClean="0"/>
              <a:t>.GetConfigurationSettingValue()</a:t>
            </a:r>
          </a:p>
          <a:p>
            <a:pPr>
              <a:spcBef>
                <a:spcPts val="800"/>
              </a:spcBef>
            </a:pPr>
            <a:r>
              <a:rPr lang="en-US" sz="3600" dirty="0" smtClean="0">
                <a:solidFill>
                  <a:schemeClr val="accent2">
                    <a:alpha val="99000"/>
                  </a:schemeClr>
                </a:solidFill>
                <a:latin typeface="Segoe UI Light" pitchFamily="34" charset="0"/>
              </a:rPr>
              <a:t>Don’t use web.config for values you wish </a:t>
            </a:r>
            <a:br>
              <a:rPr lang="en-US" sz="3600" dirty="0" smtClean="0">
                <a:solidFill>
                  <a:schemeClr val="accent2">
                    <a:alpha val="99000"/>
                  </a:schemeClr>
                </a:solidFill>
                <a:latin typeface="Segoe UI Light" pitchFamily="34" charset="0"/>
              </a:rPr>
            </a:br>
            <a:r>
              <a:rPr lang="en-US" sz="3600" dirty="0" smtClean="0">
                <a:solidFill>
                  <a:schemeClr val="accent2">
                    <a:alpha val="99000"/>
                  </a:schemeClr>
                </a:solidFill>
                <a:latin typeface="Segoe UI Light" pitchFamily="34" charset="0"/>
              </a:rPr>
              <a:t>to change at runtime</a:t>
            </a:r>
          </a:p>
          <a:p>
            <a:pPr marL="0" lvl="1"/>
            <a:r>
              <a:rPr lang="en-US" sz="2000" dirty="0" smtClean="0"/>
              <a:t>App/Web.config is packaged with deployment change requires re-deploy</a:t>
            </a:r>
          </a:p>
          <a:p>
            <a:pPr marL="0" lvl="1"/>
            <a:r>
              <a:rPr lang="en-US" sz="2000" dirty="0" smtClean="0"/>
              <a:t>*.cscfg supports change tracking and notification to running role instances</a:t>
            </a:r>
            <a:endParaRPr lang="en-US" sz="2000" dirty="0"/>
          </a:p>
        </p:txBody>
      </p:sp>
    </p:spTree>
    <p:extLst>
      <p:ext uri="{BB962C8B-B14F-4D97-AF65-F5344CB8AC3E}">
        <p14:creationId xmlns:p14="http://schemas.microsoft.com/office/powerpoint/2010/main" val="1880906920"/>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1096278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874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Upgrading Your Application</a:t>
            </a:r>
            <a:endParaRPr lang="en-US" dirty="0"/>
          </a:p>
        </p:txBody>
      </p:sp>
      <p:sp>
        <p:nvSpPr>
          <p:cNvPr id="3" name="Content Placeholder 2"/>
          <p:cNvSpPr>
            <a:spLocks noGrp="1"/>
          </p:cNvSpPr>
          <p:nvPr>
            <p:ph sz="quarter" idx="10"/>
            <p:custDataLst>
              <p:tags r:id="rId4"/>
            </p:custDataLst>
          </p:nvPr>
        </p:nvSpPr>
        <p:spPr>
          <a:xfrm>
            <a:off x="519113" y="1463675"/>
            <a:ext cx="11155680" cy="3685624"/>
          </a:xfrm>
        </p:spPr>
        <p:txBody>
          <a:bodyPr/>
          <a:lstStyle/>
          <a:p>
            <a:r>
              <a:rPr lang="en-US" sz="3600" dirty="0" smtClean="0">
                <a:solidFill>
                  <a:schemeClr val="accent2">
                    <a:alpha val="99000"/>
                  </a:schemeClr>
                </a:solidFill>
                <a:latin typeface="Segoe UI Light" pitchFamily="34" charset="0"/>
              </a:rPr>
              <a:t>VIP Swap:</a:t>
            </a:r>
          </a:p>
          <a:p>
            <a:pPr marL="0" lvl="1"/>
            <a:r>
              <a:rPr lang="en-US" sz="2000" dirty="0" smtClean="0"/>
              <a:t>Uses Staging and Production environments</a:t>
            </a:r>
          </a:p>
          <a:p>
            <a:pPr marL="0" lvl="1"/>
            <a:r>
              <a:rPr lang="en-US" sz="2000" dirty="0" smtClean="0"/>
              <a:t>Allows to quickly swap environments</a:t>
            </a:r>
          </a:p>
          <a:p>
            <a:pPr marL="0" lvl="1"/>
            <a:r>
              <a:rPr lang="en-US" sz="2000" dirty="0" smtClean="0"/>
              <a:t>Production: v1 </a:t>
            </a:r>
            <a:r>
              <a:rPr lang="en-US" sz="2000" dirty="0" smtClean="0">
                <a:sym typeface="Wingdings 3"/>
              </a:rPr>
              <a:t></a:t>
            </a:r>
            <a:r>
              <a:rPr lang="en-US" sz="2000" dirty="0" smtClean="0"/>
              <a:t> Staging: v2, after swap then Production: v2 </a:t>
            </a:r>
            <a:r>
              <a:rPr lang="en-US" sz="2000" dirty="0" smtClean="0">
                <a:sym typeface="Wingdings 3"/>
              </a:rPr>
              <a:t></a:t>
            </a:r>
            <a:r>
              <a:rPr lang="en-US" sz="2000" dirty="0" smtClean="0"/>
              <a:t> Staging: v1</a:t>
            </a:r>
          </a:p>
          <a:p>
            <a:r>
              <a:rPr lang="en-US" sz="3600" dirty="0" smtClean="0">
                <a:solidFill>
                  <a:schemeClr val="accent2">
                    <a:alpha val="99000"/>
                  </a:schemeClr>
                </a:solidFill>
                <a:latin typeface="Segoe UI Light" pitchFamily="34" charset="0"/>
              </a:rPr>
              <a:t>In-Place Upgrade</a:t>
            </a:r>
          </a:p>
          <a:p>
            <a:pPr marL="0" lvl="1"/>
            <a:r>
              <a:rPr lang="en-US" sz="2000" dirty="0" smtClean="0"/>
              <a:t>Performs a rolling upgrade on live service</a:t>
            </a:r>
          </a:p>
          <a:p>
            <a:pPr marL="0" lvl="1"/>
            <a:r>
              <a:rPr lang="en-US" sz="2000" dirty="0" smtClean="0"/>
              <a:t>Entire service or a single role</a:t>
            </a:r>
          </a:p>
          <a:p>
            <a:pPr marL="0" lvl="1"/>
            <a:r>
              <a:rPr lang="en-US" sz="2000" dirty="0" smtClean="0"/>
              <a:t>Manual or Automatic across update domains</a:t>
            </a:r>
          </a:p>
          <a:p>
            <a:pPr marL="0" lvl="1"/>
            <a:r>
              <a:rPr lang="en-US" sz="2000" dirty="0" smtClean="0"/>
              <a:t>Cannot change Service Model</a:t>
            </a:r>
            <a:endParaRPr lang="en-US" sz="2000" dirty="0"/>
          </a:p>
        </p:txBody>
      </p:sp>
    </p:spTree>
    <p:extLst>
      <p:ext uri="{BB962C8B-B14F-4D97-AF65-F5344CB8AC3E}">
        <p14:creationId xmlns:p14="http://schemas.microsoft.com/office/powerpoint/2010/main" val="2405171378"/>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Object 36" hidden="1"/>
          <p:cNvGraphicFramePr>
            <a:graphicFrameLocks noChangeAspect="1"/>
          </p:cNvGraphicFramePr>
          <p:nvPr>
            <p:custDataLst>
              <p:tags r:id="rId2"/>
            </p:custDataLst>
            <p:extLst>
              <p:ext uri="{D42A27DB-BD31-4B8C-83A1-F6EECF244321}">
                <p14:modId xmlns:p14="http://schemas.microsoft.com/office/powerpoint/2010/main" val="103235126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9772"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7" name="Rectangle 6"/>
          <p:cNvSpPr/>
          <p:nvPr>
            <p:custDataLst>
              <p:tags r:id="rId3"/>
            </p:custDataLst>
          </p:nvPr>
        </p:nvSpPr>
        <p:spPr bwMode="auto">
          <a:xfrm>
            <a:off x="2001981" y="2502158"/>
            <a:ext cx="7523389" cy="37478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8" name="Rectangle 7"/>
          <p:cNvSpPr/>
          <p:nvPr>
            <p:custDataLst>
              <p:tags r:id="rId4"/>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Production</a:t>
            </a:r>
          </a:p>
        </p:txBody>
      </p:sp>
      <p:sp>
        <p:nvSpPr>
          <p:cNvPr id="13" name="Rectangle 12"/>
          <p:cNvSpPr/>
          <p:nvPr>
            <p:custDataLst>
              <p:tags r:id="rId5"/>
            </p:custDataLst>
          </p:nvPr>
        </p:nvSpPr>
        <p:spPr bwMode="auto">
          <a:xfrm>
            <a:off x="5841488" y="3056769"/>
            <a:ext cx="3474720" cy="3041961"/>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Staging</a:t>
            </a:r>
          </a:p>
        </p:txBody>
      </p:sp>
      <p:sp>
        <p:nvSpPr>
          <p:cNvPr id="2" name="Title 1"/>
          <p:cNvSpPr>
            <a:spLocks noGrp="1"/>
          </p:cNvSpPr>
          <p:nvPr>
            <p:ph type="title"/>
            <p:custDataLst>
              <p:tags r:id="rId6"/>
            </p:custDataLst>
          </p:nvPr>
        </p:nvSpPr>
        <p:spPr/>
        <p:txBody>
          <a:bodyPr/>
          <a:lstStyle/>
          <a:p>
            <a:r>
              <a:rPr lang="en-US" dirty="0">
                <a:cs typeface="Segoe UI"/>
              </a:rPr>
              <a:t>VIP Swap</a:t>
            </a:r>
          </a:p>
        </p:txBody>
      </p:sp>
      <p:sp>
        <p:nvSpPr>
          <p:cNvPr id="39" name="Rectangle 38"/>
          <p:cNvSpPr/>
          <p:nvPr>
            <p:custDataLst>
              <p:tags r:id="rId7"/>
            </p:custDataLst>
          </p:nvPr>
        </p:nvSpPr>
        <p:spPr bwMode="auto">
          <a:xfrm>
            <a:off x="2185496"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Staging</a:t>
            </a:r>
          </a:p>
        </p:txBody>
      </p:sp>
      <p:sp>
        <p:nvSpPr>
          <p:cNvPr id="36" name="Rectangle 35"/>
          <p:cNvSpPr/>
          <p:nvPr>
            <p:custDataLst>
              <p:tags r:id="rId8"/>
            </p:custDataLst>
          </p:nvPr>
        </p:nvSpPr>
        <p:spPr bwMode="auto">
          <a:xfrm>
            <a:off x="5841488" y="3056768"/>
            <a:ext cx="3474720" cy="305409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noAutofit/>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Production</a:t>
            </a:r>
          </a:p>
        </p:txBody>
      </p:sp>
      <p:sp>
        <p:nvSpPr>
          <p:cNvPr id="6" name="Rectangle 5"/>
          <p:cNvSpPr/>
          <p:nvPr>
            <p:custDataLst>
              <p:tags r:id="rId9"/>
            </p:custDataLst>
          </p:nvPr>
        </p:nvSpPr>
        <p:spPr bwMode="auto">
          <a:xfrm>
            <a:off x="2001981" y="1695450"/>
            <a:ext cx="7523389" cy="50419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9" name="Rectangle 8"/>
          <p:cNvSpPr/>
          <p:nvPr>
            <p:custDataLst>
              <p:tags r:id="rId10"/>
            </p:custDataLst>
          </p:nvPr>
        </p:nvSpPr>
        <p:spPr bwMode="auto">
          <a:xfrm>
            <a:off x="230678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0" name="Rectangle 9"/>
          <p:cNvSpPr/>
          <p:nvPr>
            <p:custDataLst>
              <p:tags r:id="rId11"/>
            </p:custDataLst>
          </p:nvPr>
        </p:nvSpPr>
        <p:spPr bwMode="auto">
          <a:xfrm>
            <a:off x="3988260"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1" name="Rectangle 10"/>
          <p:cNvSpPr/>
          <p:nvPr>
            <p:custDataLst>
              <p:tags r:id="rId12"/>
            </p:custDataLst>
          </p:nvPr>
        </p:nvSpPr>
        <p:spPr bwMode="auto">
          <a:xfrm>
            <a:off x="230678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2" name="Rectangle 11"/>
          <p:cNvSpPr/>
          <p:nvPr>
            <p:custDataLst>
              <p:tags r:id="rId13"/>
            </p:custDataLst>
          </p:nvPr>
        </p:nvSpPr>
        <p:spPr bwMode="auto">
          <a:xfrm>
            <a:off x="3988260"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sp>
        <p:nvSpPr>
          <p:cNvPr id="14" name="Rectangle 13"/>
          <p:cNvSpPr/>
          <p:nvPr>
            <p:custDataLst>
              <p:tags r:id="rId14"/>
            </p:custDataLst>
          </p:nvPr>
        </p:nvSpPr>
        <p:spPr bwMode="auto">
          <a:xfrm>
            <a:off x="596277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5" name="Rectangle 14"/>
          <p:cNvSpPr/>
          <p:nvPr>
            <p:custDataLst>
              <p:tags r:id="rId15"/>
            </p:custDataLst>
          </p:nvPr>
        </p:nvSpPr>
        <p:spPr bwMode="auto">
          <a:xfrm>
            <a:off x="7644252" y="385507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16" name="Rectangle 15"/>
          <p:cNvSpPr/>
          <p:nvPr>
            <p:custDataLst>
              <p:tags r:id="rId16"/>
            </p:custDataLst>
          </p:nvPr>
        </p:nvSpPr>
        <p:spPr bwMode="auto">
          <a:xfrm>
            <a:off x="596277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7" name="Rectangle 16"/>
          <p:cNvSpPr/>
          <p:nvPr>
            <p:custDataLst>
              <p:tags r:id="rId17"/>
            </p:custDataLst>
          </p:nvPr>
        </p:nvSpPr>
        <p:spPr bwMode="auto">
          <a:xfrm>
            <a:off x="7644252" y="4955894"/>
            <a:ext cx="1536192" cy="988217"/>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4</a:t>
            </a:r>
          </a:p>
        </p:txBody>
      </p:sp>
      <p:cxnSp>
        <p:nvCxnSpPr>
          <p:cNvPr id="18" name="Elbow Connector 17"/>
          <p:cNvCxnSpPr>
            <a:stCxn id="6" idx="2"/>
            <a:endCxn id="8" idx="0"/>
          </p:cNvCxnSpPr>
          <p:nvPr>
            <p:custDataLst>
              <p:tags r:id="rId18"/>
            </p:custDataLst>
          </p:nvPr>
        </p:nvCxnSpPr>
        <p:spPr>
          <a:xfrm rot="5400000">
            <a:off x="4414703" y="1707795"/>
            <a:ext cx="857126" cy="1840820"/>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3" idx="0"/>
          </p:cNvCxnSpPr>
          <p:nvPr>
            <p:custDataLst>
              <p:tags r:id="rId19"/>
            </p:custDataLst>
          </p:nvPr>
        </p:nvCxnSpPr>
        <p:spPr>
          <a:xfrm rot="16200000" flipH="1">
            <a:off x="6242698" y="1720620"/>
            <a:ext cx="857127" cy="1815172"/>
          </a:xfrm>
          <a:prstGeom prst="bentConnector3">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Oval 31"/>
          <p:cNvSpPr/>
          <p:nvPr>
            <p:custDataLst>
              <p:tags r:id="rId20"/>
            </p:custDataLst>
          </p:nvPr>
        </p:nvSpPr>
        <p:spPr bwMode="auto">
          <a:xfrm>
            <a:off x="9869695" y="3507196"/>
            <a:ext cx="1756229" cy="1756229"/>
          </a:xfrm>
          <a:prstGeom prst="ellipse">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cap="all" dirty="0">
                <a:ln>
                  <a:solidFill>
                    <a:schemeClr val="bg1">
                      <a:alpha val="0"/>
                    </a:schemeClr>
                  </a:solidFill>
                </a:ln>
                <a:gradFill>
                  <a:gsLst>
                    <a:gs pos="0">
                      <a:srgbClr val="FFFFFF"/>
                    </a:gs>
                    <a:gs pos="100000">
                      <a:srgbClr val="FFFFFF"/>
                    </a:gs>
                  </a:gsLst>
                  <a:lin ang="5400000" scaled="0"/>
                </a:gradFill>
              </a:rPr>
              <a:t>Package</a:t>
            </a:r>
          </a:p>
        </p:txBody>
      </p:sp>
      <p:cxnSp>
        <p:nvCxnSpPr>
          <p:cNvPr id="34" name="Straight Arrow Connector 33"/>
          <p:cNvCxnSpPr/>
          <p:nvPr>
            <p:custDataLst>
              <p:tags r:id="rId21"/>
            </p:custDataLst>
          </p:nvPr>
        </p:nvCxnSpPr>
        <p:spPr>
          <a:xfrm flipH="1">
            <a:off x="9316209" y="4385311"/>
            <a:ext cx="553486" cy="0"/>
          </a:xfrm>
          <a:prstGeom prst="straightConnector1">
            <a:avLst/>
          </a:prstGeom>
          <a:ln w="508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9385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xit" presetSubtype="0" fill="hold" grpId="0" nodeType="withEffect">
                                  <p:stCondLst>
                                    <p:cond delay="0"/>
                                  </p:stCondLst>
                                  <p:childTnLst>
                                    <p:animEffect transition="out" filter="fade">
                                      <p:cBhvr>
                                        <p:cTn id="45" dur="500"/>
                                        <p:tgtEl>
                                          <p:spTgt spid="8"/>
                                        </p:tgtEl>
                                      </p:cBhvr>
                                    </p:animEffect>
                                    <p:set>
                                      <p:cBhvr>
                                        <p:cTn id="46" dur="1" fill="hold">
                                          <p:stCondLst>
                                            <p:cond delay="499"/>
                                          </p:stCondLst>
                                        </p:cTn>
                                        <p:tgtEl>
                                          <p:spTgt spid="8"/>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13"/>
                                        </p:tgtEl>
                                      </p:cBhvr>
                                    </p:animEffect>
                                    <p:set>
                                      <p:cBhvr>
                                        <p:cTn id="4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39" grpId="0" animBg="1"/>
      <p:bldP spid="36" grpId="0" animBg="1"/>
      <p:bldP spid="14" grpId="0" animBg="1"/>
      <p:bldP spid="15" grpId="0" animBg="1"/>
      <p:bldP spid="16" grpId="0" animBg="1"/>
      <p:bldP spid="17" grpId="0" animBg="1"/>
      <p:bldP spid="3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7096125" y="1463674"/>
            <a:ext cx="4572000" cy="2560320"/>
          </a:xfrm>
          <a:prstGeom prst="rect">
            <a:avLst/>
          </a:prstGeom>
          <a:solidFill>
            <a:schemeClr val="tx1">
              <a:lumMod val="10000"/>
              <a:lumOff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36" tIns="45718" rIns="91436" bIns="45718" numCol="1" spcCol="0" rtlCol="0" fromWordArt="0" anchor="t" anchorCtr="0" forceAA="0" compatLnSpc="1">
            <a:prstTxWarp prst="textNoShape">
              <a:avLst/>
            </a:prstTxWarp>
            <a:noAutofit/>
          </a:bodyPr>
          <a:lstStyle/>
          <a:p>
            <a:pPr defTabSz="914099" fontAlgn="base">
              <a:spcBef>
                <a:spcPct val="0"/>
              </a:spcBef>
              <a:spcAft>
                <a:spcPct val="0"/>
              </a:spcAft>
            </a:pPr>
            <a:r>
              <a:rPr lang="en-US" sz="2400" dirty="0">
                <a:ln>
                  <a:solidFill>
                    <a:schemeClr val="bg1">
                      <a:alpha val="0"/>
                    </a:schemeClr>
                  </a:solidFill>
                </a:ln>
                <a:solidFill>
                  <a:srgbClr val="595959"/>
                </a:solidFill>
              </a:rPr>
              <a:t>Role Instance</a:t>
            </a:r>
          </a:p>
        </p:txBody>
      </p:sp>
      <p:sp>
        <p:nvSpPr>
          <p:cNvPr id="2" name="Title 1"/>
          <p:cNvSpPr>
            <a:spLocks noGrp="1"/>
          </p:cNvSpPr>
          <p:nvPr>
            <p:ph type="title"/>
          </p:nvPr>
        </p:nvSpPr>
        <p:spPr>
          <a:xfrm>
            <a:off x="519112" y="228600"/>
            <a:ext cx="11149013" cy="747897"/>
          </a:xfrm>
        </p:spPr>
        <p:txBody>
          <a:bodyPr/>
          <a:lstStyle/>
          <a:p>
            <a:r>
              <a:rPr lang="en-US" dirty="0" smtClean="0"/>
              <a:t>Windows Azure Diagnostics</a:t>
            </a:r>
            <a:endParaRPr lang="en-US" dirty="0"/>
          </a:p>
        </p:txBody>
      </p:sp>
      <p:sp>
        <p:nvSpPr>
          <p:cNvPr id="3" name="Content Placeholder 2"/>
          <p:cNvSpPr>
            <a:spLocks noGrp="1"/>
          </p:cNvSpPr>
          <p:nvPr>
            <p:ph sz="quarter" idx="10"/>
          </p:nvPr>
        </p:nvSpPr>
        <p:spPr>
          <a:xfrm>
            <a:off x="519112" y="1463675"/>
            <a:ext cx="7806022" cy="4662815"/>
          </a:xfrm>
        </p:spPr>
        <p:txBody>
          <a:bodyPr/>
          <a:lstStyle/>
          <a:p>
            <a:r>
              <a:rPr lang="en-US" sz="2800" dirty="0" smtClean="0">
                <a:solidFill>
                  <a:schemeClr val="accent2">
                    <a:alpha val="99000"/>
                  </a:schemeClr>
                </a:solidFill>
                <a:latin typeface="Segoe UI Light" pitchFamily="34" charset="0"/>
              </a:rPr>
              <a:t>Role Instance Starts</a:t>
            </a:r>
          </a:p>
          <a:p>
            <a:r>
              <a:rPr lang="en-US" sz="2800" dirty="0" smtClean="0">
                <a:solidFill>
                  <a:schemeClr val="accent2">
                    <a:alpha val="99000"/>
                  </a:schemeClr>
                </a:solidFill>
                <a:latin typeface="Segoe UI Light" pitchFamily="34" charset="0"/>
              </a:rPr>
              <a:t>Diagnostic Monitor Starts</a:t>
            </a:r>
          </a:p>
          <a:p>
            <a:r>
              <a:rPr lang="en-US" sz="2800" dirty="0" smtClean="0">
                <a:solidFill>
                  <a:schemeClr val="accent2">
                    <a:alpha val="99000"/>
                  </a:schemeClr>
                </a:solidFill>
                <a:latin typeface="Segoe UI Light" pitchFamily="34" charset="0"/>
              </a:rPr>
              <a:t>Monitor is configured</a:t>
            </a:r>
          </a:p>
          <a:p>
            <a:pPr marL="0" lvl="1"/>
            <a:r>
              <a:rPr lang="en-US" sz="1800" dirty="0" smtClean="0"/>
              <a:t>Imperatively at Start time</a:t>
            </a:r>
          </a:p>
          <a:p>
            <a:pPr marL="0" lvl="1"/>
            <a:r>
              <a:rPr lang="en-US" sz="1800" dirty="0" smtClean="0"/>
              <a:t>Remotely any time</a:t>
            </a:r>
          </a:p>
          <a:p>
            <a:pPr marL="0" lvl="1"/>
            <a:r>
              <a:rPr lang="en-US" sz="1800" dirty="0" smtClean="0"/>
              <a:t>Configuration is saved in Storage</a:t>
            </a:r>
          </a:p>
          <a:p>
            <a:r>
              <a:rPr lang="en-US" sz="2800" dirty="0" smtClean="0">
                <a:solidFill>
                  <a:schemeClr val="accent2">
                    <a:alpha val="99000"/>
                  </a:schemeClr>
                </a:solidFill>
                <a:latin typeface="Segoe UI Light" pitchFamily="34" charset="0"/>
              </a:rPr>
              <a:t>Monitor buffers data locally</a:t>
            </a:r>
          </a:p>
          <a:p>
            <a:pPr marL="0" lvl="1"/>
            <a:r>
              <a:rPr lang="en-US" sz="1800" dirty="0" smtClean="0"/>
              <a:t>User can set a quota (FIFO)</a:t>
            </a:r>
          </a:p>
          <a:p>
            <a:r>
              <a:rPr lang="en-US" sz="2800" dirty="0" smtClean="0">
                <a:solidFill>
                  <a:schemeClr val="accent2">
                    <a:alpha val="99000"/>
                  </a:schemeClr>
                </a:solidFill>
                <a:latin typeface="Segoe UI Light" pitchFamily="34" charset="0"/>
              </a:rPr>
              <a:t>User initiates transfer to storage from local buffer</a:t>
            </a:r>
          </a:p>
          <a:p>
            <a:pPr marL="0" lvl="1"/>
            <a:r>
              <a:rPr lang="en-US" sz="1800" dirty="0" smtClean="0"/>
              <a:t>Scheduled </a:t>
            </a:r>
          </a:p>
          <a:p>
            <a:pPr marL="0" lvl="1"/>
            <a:r>
              <a:rPr lang="en-US" sz="1800" dirty="0" smtClean="0"/>
              <a:t>On Demand</a:t>
            </a:r>
            <a:endParaRPr lang="en-US" sz="1800" dirty="0"/>
          </a:p>
        </p:txBody>
      </p:sp>
      <p:sp>
        <p:nvSpPr>
          <p:cNvPr id="6" name="Rectangle 5"/>
          <p:cNvSpPr/>
          <p:nvPr/>
        </p:nvSpPr>
        <p:spPr bwMode="auto">
          <a:xfrm>
            <a:off x="7187565" y="1950085"/>
            <a:ext cx="1828800" cy="73152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Role</a:t>
            </a:r>
            <a:endParaRPr lang="en-US" sz="2000" dirty="0">
              <a:ln>
                <a:solidFill>
                  <a:schemeClr val="bg1">
                    <a:alpha val="0"/>
                  </a:schemeClr>
                </a:solidFill>
              </a:ln>
              <a:gradFill>
                <a:gsLst>
                  <a:gs pos="0">
                    <a:srgbClr val="FFFFFF"/>
                  </a:gs>
                  <a:gs pos="100000">
                    <a:srgbClr val="FFFFFF"/>
                  </a:gs>
                </a:gsLst>
                <a:lin ang="5400000" scaled="0"/>
              </a:gradFill>
            </a:endParaRPr>
          </a:p>
        </p:txBody>
      </p:sp>
      <p:sp>
        <p:nvSpPr>
          <p:cNvPr id="32" name="Down Arrow 31"/>
          <p:cNvSpPr/>
          <p:nvPr/>
        </p:nvSpPr>
        <p:spPr bwMode="auto">
          <a:xfrm>
            <a:off x="9107805" y="4023994"/>
            <a:ext cx="548640" cy="640080"/>
          </a:xfrm>
          <a:prstGeom prst="downArrow">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grpSp>
        <p:nvGrpSpPr>
          <p:cNvPr id="11" name="Group 10"/>
          <p:cNvGrpSpPr/>
          <p:nvPr/>
        </p:nvGrpSpPr>
        <p:grpSpPr>
          <a:xfrm>
            <a:off x="7999551" y="4751386"/>
            <a:ext cx="2516049" cy="1508559"/>
            <a:chOff x="8793360" y="5181022"/>
            <a:chExt cx="844133" cy="506121"/>
          </a:xfrm>
        </p:grpSpPr>
        <p:sp>
          <p:nvSpPr>
            <p:cNvPr id="34" name="Freeform 6"/>
            <p:cNvSpPr>
              <a:spLocks/>
            </p:cNvSpPr>
            <p:nvPr/>
          </p:nvSpPr>
          <p:spPr bwMode="auto">
            <a:xfrm>
              <a:off x="9034154" y="5181022"/>
              <a:ext cx="603339" cy="323315"/>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7"/>
            <p:cNvSpPr>
              <a:spLocks/>
            </p:cNvSpPr>
            <p:nvPr/>
          </p:nvSpPr>
          <p:spPr bwMode="auto">
            <a:xfrm>
              <a:off x="8793360" y="5321893"/>
              <a:ext cx="684505" cy="365250"/>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accent2"/>
            </a:solidFill>
            <a:ln w="6350">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1" name="Group 40"/>
          <p:cNvGrpSpPr/>
          <p:nvPr/>
        </p:nvGrpSpPr>
        <p:grpSpPr>
          <a:xfrm>
            <a:off x="9473565" y="1950085"/>
            <a:ext cx="2103120" cy="731520"/>
            <a:chOff x="9473565" y="1950085"/>
            <a:chExt cx="2103120" cy="731520"/>
          </a:xfrm>
        </p:grpSpPr>
        <p:sp>
          <p:nvSpPr>
            <p:cNvPr id="8" name="Rectangle 7"/>
            <p:cNvSpPr/>
            <p:nvPr/>
          </p:nvSpPr>
          <p:spPr bwMode="auto">
            <a:xfrm>
              <a:off x="9747885" y="1950085"/>
              <a:ext cx="1828800" cy="7315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Diagnostic</a:t>
              </a:r>
            </a:p>
            <a:p>
              <a:pPr algn="ctr" defTabSz="914099" fontAlgn="base">
                <a:spcBef>
                  <a:spcPct val="0"/>
                </a:spcBef>
                <a:spcAft>
                  <a:spcPct val="0"/>
                </a:spcAft>
              </a:pPr>
              <a:r>
                <a:rPr lang="en-US" sz="2000" dirty="0" smtClean="0">
                  <a:ln>
                    <a:solidFill>
                      <a:schemeClr val="bg1">
                        <a:alpha val="0"/>
                      </a:schemeClr>
                    </a:solidFill>
                  </a:ln>
                  <a:gradFill>
                    <a:gsLst>
                      <a:gs pos="0">
                        <a:srgbClr val="FFFFFF"/>
                      </a:gs>
                      <a:gs pos="100000">
                        <a:srgbClr val="FFFFFF"/>
                      </a:gs>
                    </a:gsLst>
                    <a:lin ang="5400000" scaled="0"/>
                  </a:gradFill>
                </a:rPr>
                <a:t>Monitors</a:t>
              </a:r>
            </a:p>
          </p:txBody>
        </p:sp>
        <p:cxnSp>
          <p:nvCxnSpPr>
            <p:cNvPr id="14" name="Straight Arrow Connector 13"/>
            <p:cNvCxnSpPr/>
            <p:nvPr/>
          </p:nvCxnSpPr>
          <p:spPr>
            <a:xfrm flipH="1">
              <a:off x="9473565" y="2315845"/>
              <a:ext cx="274320" cy="0"/>
            </a:xfrm>
            <a:prstGeom prst="straightConnector1">
              <a:avLst/>
            </a:prstGeom>
            <a:ln w="25400">
              <a:solidFill>
                <a:schemeClr val="accent2"/>
              </a:solidFill>
              <a:tailEnd type="oval" w="lg" len="lg"/>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a:stCxn id="6" idx="3"/>
          </p:cNvCxnSpPr>
          <p:nvPr/>
        </p:nvCxnSpPr>
        <p:spPr>
          <a:xfrm>
            <a:off x="9016365" y="2315845"/>
            <a:ext cx="640080" cy="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736205" y="2681605"/>
            <a:ext cx="3291840" cy="1221740"/>
            <a:chOff x="7736205" y="2681605"/>
            <a:chExt cx="3291840" cy="1221740"/>
          </a:xfrm>
        </p:grpSpPr>
        <p:sp>
          <p:nvSpPr>
            <p:cNvPr id="7" name="Rectangle 6"/>
            <p:cNvSpPr/>
            <p:nvPr/>
          </p:nvSpPr>
          <p:spPr bwMode="auto">
            <a:xfrm>
              <a:off x="7736205" y="3171825"/>
              <a:ext cx="3291840" cy="73152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a:solidFill>
                      <a:schemeClr val="bg1">
                        <a:alpha val="0"/>
                      </a:schemeClr>
                    </a:solidFill>
                  </a:ln>
                  <a:solidFill>
                    <a:schemeClr val="bg1">
                      <a:alpha val="99000"/>
                    </a:schemeClr>
                  </a:solidFill>
                </a:rPr>
                <a:t>Local directory storage</a:t>
              </a:r>
              <a:endParaRPr lang="en-US" sz="2000" dirty="0">
                <a:ln>
                  <a:solidFill>
                    <a:schemeClr val="bg1">
                      <a:alpha val="0"/>
                    </a:schemeClr>
                  </a:solidFill>
                </a:ln>
                <a:solidFill>
                  <a:schemeClr val="bg1">
                    <a:alpha val="99000"/>
                  </a:schemeClr>
                </a:solidFill>
              </a:endParaRPr>
            </a:p>
          </p:txBody>
        </p:sp>
        <p:cxnSp>
          <p:nvCxnSpPr>
            <p:cNvPr id="37" name="Straight Arrow Connector 36"/>
            <p:cNvCxnSpPr>
              <a:stCxn id="6" idx="2"/>
            </p:cNvCxnSpPr>
            <p:nvPr/>
          </p:nvCxnSpPr>
          <p:spPr>
            <a:xfrm>
              <a:off x="8101965" y="2681605"/>
              <a:ext cx="0" cy="490220"/>
            </a:xfrm>
            <a:prstGeom prst="straightConnector1">
              <a:avLst/>
            </a:prstGeom>
            <a:ln w="25400">
              <a:solidFill>
                <a:schemeClr val="accent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66228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0338435" y="2681605"/>
              <a:ext cx="0" cy="490220"/>
            </a:xfrm>
            <a:prstGeom prst="straightConnector1">
              <a:avLst/>
            </a:prstGeom>
            <a:ln w="2540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7067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500"/>
                                        <p:tgtEl>
                                          <p:spTgt spid="3">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500"/>
                                        <p:tgtEl>
                                          <p:spTgt spid="3">
                                            <p:txEl>
                                              <p:pRg st="10" end="10"/>
                                            </p:txEl>
                                          </p:spTgt>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up)">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Data Locations</a:t>
            </a:r>
            <a:endParaRPr lang="en-US" dirty="0"/>
          </a:p>
        </p:txBody>
      </p:sp>
      <p:sp>
        <p:nvSpPr>
          <p:cNvPr id="3" name="Rectangle 2"/>
          <p:cNvSpPr/>
          <p:nvPr/>
        </p:nvSpPr>
        <p:spPr bwMode="auto">
          <a:xfrm>
            <a:off x="519113" y="1467803"/>
            <a:ext cx="11149012" cy="94432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WAD-Control-Container</a:t>
            </a:r>
          </a:p>
          <a:p>
            <a:pPr algn="ctr" defTabSz="914099" fontAlgn="base">
              <a:spcBef>
                <a:spcPct val="0"/>
              </a:spcBef>
              <a:spcAft>
                <a:spcPct val="0"/>
              </a:spcAft>
            </a:pPr>
            <a:r>
              <a:rPr lang="en-US" sz="2400" dirty="0">
                <a:ln>
                  <a:solidFill>
                    <a:schemeClr val="bg1">
                      <a:alpha val="0"/>
                    </a:schemeClr>
                  </a:solidFill>
                </a:ln>
                <a:solidFill>
                  <a:schemeClr val="bg1">
                    <a:alpha val="99000"/>
                  </a:schemeClr>
                </a:solidFill>
              </a:rPr>
              <a:t>Contains XML Configuration for each Role  Instance in the Service</a:t>
            </a:r>
          </a:p>
        </p:txBody>
      </p:sp>
      <p:graphicFrame>
        <p:nvGraphicFramePr>
          <p:cNvPr id="4" name="Content Placeholder 3"/>
          <p:cNvGraphicFramePr>
            <a:graphicFrameLocks/>
          </p:cNvGraphicFramePr>
          <p:nvPr>
            <p:extLst>
              <p:ext uri="{D42A27DB-BD31-4B8C-83A1-F6EECF244321}">
                <p14:modId xmlns:p14="http://schemas.microsoft.com/office/powerpoint/2010/main" val="1029605283"/>
              </p:ext>
            </p:extLst>
          </p:nvPr>
        </p:nvGraphicFramePr>
        <p:xfrm>
          <a:off x="519112" y="2429926"/>
          <a:ext cx="11155680" cy="3769181"/>
        </p:xfrm>
        <a:graphic>
          <a:graphicData uri="http://schemas.openxmlformats.org/drawingml/2006/table">
            <a:tbl>
              <a:tblPr firstRow="1" bandRow="1">
                <a:tableStyleId>{5C22544A-7EE6-4342-B048-85BDC9FD1C3A}</a:tableStyleId>
              </a:tblPr>
              <a:tblGrid>
                <a:gridCol w="4572000"/>
                <a:gridCol w="6583680"/>
              </a:tblGrid>
              <a:tr h="483343">
                <a:tc>
                  <a:txBody>
                    <a:bodyPr/>
                    <a:lstStyle/>
                    <a:p>
                      <a:pPr algn="l"/>
                      <a:r>
                        <a:rPr lang="en-US" sz="2000" b="0" cap="all" baseline="0" dirty="0" smtClean="0">
                          <a:ln>
                            <a:solidFill>
                              <a:schemeClr val="bg1">
                                <a:alpha val="0"/>
                              </a:schemeClr>
                            </a:solidFill>
                          </a:ln>
                          <a:solidFill>
                            <a:schemeClr val="bg1">
                              <a:alpha val="99000"/>
                            </a:schemeClr>
                          </a:solidFill>
                        </a:rPr>
                        <a:t>Diagnostic Data</a:t>
                      </a:r>
                      <a:endParaRPr lang="en-US" sz="2000" b="0" cap="all" baseline="0" dirty="0">
                        <a:ln>
                          <a:solidFill>
                            <a:schemeClr val="bg1">
                              <a:alpha val="0"/>
                            </a:schemeClr>
                          </a:solidFill>
                        </a:ln>
                        <a:solidFill>
                          <a:schemeClr val="bg1">
                            <a:alpha val="99000"/>
                          </a:scheme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c>
                  <a:txBody>
                    <a:bodyPr/>
                    <a:lstStyle/>
                    <a:p>
                      <a:pPr algn="l"/>
                      <a:r>
                        <a:rPr lang="en-US" sz="2000" b="0" cap="all" baseline="0" dirty="0" smtClean="0">
                          <a:ln>
                            <a:solidFill>
                              <a:schemeClr val="bg1">
                                <a:alpha val="0"/>
                              </a:schemeClr>
                            </a:solidFill>
                          </a:ln>
                          <a:solidFill>
                            <a:schemeClr val="bg1">
                              <a:alpha val="99000"/>
                            </a:schemeClr>
                          </a:solidFill>
                        </a:rPr>
                        <a:t>Location</a:t>
                      </a:r>
                      <a:r>
                        <a:rPr lang="en-US" sz="2000" b="0" cap="all" baseline="0" dirty="0" smtClean="0">
                          <a:ln>
                            <a:solidFill>
                              <a:schemeClr val="bg1">
                                <a:alpha val="0"/>
                              </a:schemeClr>
                            </a:solidFill>
                          </a:ln>
                          <a:solidFill>
                            <a:schemeClr val="bg1"/>
                          </a:solidFill>
                        </a:rPr>
                        <a:t> in Storage</a:t>
                      </a:r>
                      <a:endParaRPr lang="en-US" sz="2000" b="0" cap="all" baseline="0" dirty="0">
                        <a:ln>
                          <a:solidFill>
                            <a:schemeClr val="bg1">
                              <a:alpha val="0"/>
                            </a:schemeClr>
                          </a:solidFill>
                        </a:ln>
                        <a:solidFill>
                          <a:schemeClr val="bg1"/>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4"/>
                    </a:solidFill>
                  </a:tcPr>
                </a:tc>
              </a:tr>
              <a:tr h="386674">
                <a:tc>
                  <a:txBody>
                    <a:bodyPr/>
                    <a:lstStyle/>
                    <a:p>
                      <a:r>
                        <a:rPr lang="en-US" sz="1600" b="0" dirty="0" smtClean="0">
                          <a:ln>
                            <a:solidFill>
                              <a:schemeClr val="bg1">
                                <a:alpha val="0"/>
                              </a:schemeClr>
                            </a:solidFill>
                          </a:ln>
                          <a:solidFill>
                            <a:srgbClr val="6F6F6F">
                              <a:alpha val="99000"/>
                            </a:srgbClr>
                          </a:solidFill>
                        </a:rPr>
                        <a:t>Windows Event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WADWindowsEventLogsTable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Performance Counters </a:t>
                      </a:r>
                    </a:p>
                    <a:p>
                      <a:r>
                        <a:rPr lang="en-US" sz="1600" b="0" dirty="0" smtClean="0">
                          <a:ln>
                            <a:solidFill>
                              <a:schemeClr val="bg1">
                                <a:alpha val="0"/>
                              </a:schemeClr>
                            </a:solidFill>
                          </a:ln>
                          <a:solidFill>
                            <a:srgbClr val="6F6F6F">
                              <a:alpha val="99000"/>
                            </a:srgbClr>
                          </a:solidFill>
                        </a:rPr>
                        <a:t>(including custom performance counters)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WADPerformanceCountersTable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Windows</a:t>
                      </a:r>
                      <a:r>
                        <a:rPr lang="en-US" sz="1600" b="0" baseline="0" dirty="0" smtClean="0">
                          <a:ln>
                            <a:solidFill>
                              <a:schemeClr val="bg1">
                                <a:alpha val="0"/>
                              </a:schemeClr>
                            </a:solidFill>
                          </a:ln>
                          <a:solidFill>
                            <a:srgbClr val="6F6F6F">
                              <a:alpha val="99000"/>
                            </a:srgbClr>
                          </a:solidFill>
                        </a:rPr>
                        <a:t> Azure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WADLogsTable</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Diagnostic</a:t>
                      </a:r>
                      <a:r>
                        <a:rPr lang="en-US" sz="1600" b="0" baseline="0" dirty="0" smtClean="0">
                          <a:ln>
                            <a:solidFill>
                              <a:schemeClr val="bg1">
                                <a:alpha val="0"/>
                              </a:schemeClr>
                            </a:solidFill>
                          </a:ln>
                          <a:solidFill>
                            <a:srgbClr val="6F6F6F">
                              <a:alpha val="99000"/>
                            </a:srgbClr>
                          </a:solidFill>
                        </a:rPr>
                        <a:t> Infrastructure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WADDiagnosticInfrastructureLogsTable </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IIS Failed Request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wad-iis-failedreqlogfiles  -</a:t>
                      </a:r>
                      <a:r>
                        <a:rPr lang="en-US" sz="1600" b="0" kern="1200" baseline="0" dirty="0" smtClean="0">
                          <a:ln>
                            <a:solidFill>
                              <a:schemeClr val="bg1">
                                <a:alpha val="0"/>
                              </a:schemeClr>
                            </a:solidFill>
                          </a:ln>
                          <a:solidFill>
                            <a:srgbClr val="6F6F6F">
                              <a:alpha val="99000"/>
                            </a:srgbClr>
                          </a:solidFill>
                          <a:effectLst/>
                          <a:latin typeface="+mn-lt"/>
                          <a:ea typeface="+mn-ea"/>
                          <a:cs typeface="+mn-cs"/>
                        </a:rPr>
                        <a:t> </a:t>
                      </a:r>
                      <a:r>
                        <a:rPr lang="en-US" sz="1600" b="0" kern="1200" dirty="0" smtClean="0">
                          <a:ln>
                            <a:solidFill>
                              <a:schemeClr val="bg1">
                                <a:alpha val="0"/>
                              </a:schemeClr>
                            </a:solidFill>
                          </a:ln>
                          <a:solidFill>
                            <a:srgbClr val="6F6F6F">
                              <a:alpha val="99000"/>
                            </a:srgbClr>
                          </a:solidFill>
                          <a:effectLst/>
                          <a:latin typeface="+mn-lt"/>
                          <a:ea typeface="+mn-ea"/>
                          <a:cs typeface="+mn-cs"/>
                        </a:rPr>
                        <a:t>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Crash Dumps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kern="1200" dirty="0" smtClean="0">
                          <a:ln>
                            <a:solidFill>
                              <a:schemeClr val="bg1">
                                <a:alpha val="0"/>
                              </a:schemeClr>
                            </a:solidFill>
                          </a:ln>
                          <a:solidFill>
                            <a:srgbClr val="6F6F6F">
                              <a:alpha val="99000"/>
                            </a:srgbClr>
                          </a:solidFill>
                          <a:effectLst/>
                          <a:latin typeface="+mn-lt"/>
                          <a:ea typeface="+mn-ea"/>
                          <a:cs typeface="+mn-cs"/>
                        </a:rPr>
                        <a:t>wad-crash-dumps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r h="386674">
                <a:tc>
                  <a:txBody>
                    <a:bodyPr/>
                    <a:lstStyle/>
                    <a:p>
                      <a:r>
                        <a:rPr lang="en-US" sz="1600" b="0" dirty="0" smtClean="0">
                          <a:ln>
                            <a:solidFill>
                              <a:schemeClr val="bg1">
                                <a:alpha val="0"/>
                              </a:schemeClr>
                            </a:solidFill>
                          </a:ln>
                          <a:solidFill>
                            <a:srgbClr val="6F6F6F">
                              <a:alpha val="99000"/>
                            </a:srgbClr>
                          </a:solidFill>
                        </a:rPr>
                        <a:t>Custom File Based Logs</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sz="1600" b="0" dirty="0" smtClean="0">
                          <a:ln>
                            <a:solidFill>
                              <a:schemeClr val="bg1">
                                <a:alpha val="0"/>
                              </a:schemeClr>
                            </a:solidFill>
                          </a:ln>
                          <a:solidFill>
                            <a:srgbClr val="6F6F6F">
                              <a:alpha val="99000"/>
                            </a:srgbClr>
                          </a:solidFill>
                        </a:rPr>
                        <a:t>(must</a:t>
                      </a:r>
                      <a:r>
                        <a:rPr lang="en-US" sz="1600" b="0" baseline="0" dirty="0" smtClean="0">
                          <a:ln>
                            <a:solidFill>
                              <a:schemeClr val="bg1">
                                <a:alpha val="0"/>
                              </a:schemeClr>
                            </a:solidFill>
                          </a:ln>
                          <a:solidFill>
                            <a:srgbClr val="6F6F6F">
                              <a:alpha val="99000"/>
                            </a:srgbClr>
                          </a:solidFill>
                        </a:rPr>
                        <a:t> be configured)</a:t>
                      </a:r>
                      <a:r>
                        <a:rPr lang="en-US" sz="1600" b="0" kern="1200" dirty="0" smtClean="0">
                          <a:ln>
                            <a:solidFill>
                              <a:schemeClr val="bg1">
                                <a:alpha val="0"/>
                              </a:schemeClr>
                            </a:solidFill>
                          </a:ln>
                          <a:solidFill>
                            <a:srgbClr val="6F6F6F">
                              <a:alpha val="99000"/>
                            </a:srgbClr>
                          </a:solidFill>
                          <a:effectLst/>
                          <a:latin typeface="+mn-lt"/>
                          <a:ea typeface="+mn-ea"/>
                          <a:cs typeface="+mn-cs"/>
                        </a:rPr>
                        <a:t> - WADDirectoriesTable</a:t>
                      </a:r>
                      <a:r>
                        <a:rPr lang="en-US" sz="1600" b="0" kern="1200" baseline="0" dirty="0" smtClean="0">
                          <a:ln>
                            <a:solidFill>
                              <a:schemeClr val="bg1">
                                <a:alpha val="0"/>
                              </a:schemeClr>
                            </a:solidFill>
                          </a:ln>
                          <a:solidFill>
                            <a:srgbClr val="6F6F6F">
                              <a:alpha val="99000"/>
                            </a:srgbClr>
                          </a:solidFill>
                          <a:effectLst/>
                          <a:latin typeface="+mn-lt"/>
                          <a:ea typeface="+mn-ea"/>
                          <a:cs typeface="+mn-cs"/>
                        </a:rPr>
                        <a:t> (index entry)</a:t>
                      </a:r>
                      <a:endParaRPr lang="en-US" sz="1600" b="0" dirty="0">
                        <a:ln>
                          <a:solidFill>
                            <a:schemeClr val="bg1">
                              <a:alpha val="0"/>
                            </a:schemeClr>
                          </a:solidFill>
                        </a:ln>
                        <a:solidFill>
                          <a:srgbClr val="6F6F6F">
                            <a:alpha val="99000"/>
                          </a:srgbClr>
                        </a:solidFill>
                      </a:endParaRPr>
                    </a:p>
                  </a:txBody>
                  <a:tcPr marL="121888" marR="121888"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967253443"/>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94527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9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Summary</a:t>
            </a:r>
            <a:endParaRPr lang="en-US" dirty="0"/>
          </a:p>
        </p:txBody>
      </p:sp>
      <p:sp>
        <p:nvSpPr>
          <p:cNvPr id="5" name="Rectangle 4"/>
          <p:cNvSpPr/>
          <p:nvPr/>
        </p:nvSpPr>
        <p:spPr>
          <a:xfrm>
            <a:off x="517526" y="1463674"/>
            <a:ext cx="11158538" cy="480377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Content Placeholder 2"/>
          <p:cNvSpPr>
            <a:spLocks noGrp="1"/>
          </p:cNvSpPr>
          <p:nvPr>
            <p:ph sz="quarter" idx="10"/>
            <p:custDataLst>
              <p:tags r:id="rId4"/>
            </p:custDataLst>
          </p:nvPr>
        </p:nvSpPr>
        <p:spPr>
          <a:xfrm>
            <a:off x="709703" y="1555179"/>
            <a:ext cx="11018382" cy="3385542"/>
          </a:xfrm>
        </p:spPr>
        <p:txBody>
          <a:bodyPr/>
          <a:lstStyle/>
          <a:p>
            <a:r>
              <a:rPr lang="en-US" sz="3600" dirty="0" smtClean="0">
                <a:solidFill>
                  <a:schemeClr val="accent2">
                    <a:alpha val="99000"/>
                  </a:schemeClr>
                </a:solidFill>
                <a:latin typeface="Segoe UI Light" pitchFamily="34" charset="0"/>
              </a:rPr>
              <a:t>Cloud Service is for multi-tier online services</a:t>
            </a:r>
          </a:p>
          <a:p>
            <a:r>
              <a:rPr lang="en-US" sz="3600" dirty="0" smtClean="0">
                <a:solidFill>
                  <a:schemeClr val="accent2">
                    <a:alpha val="99000"/>
                  </a:schemeClr>
                </a:solidFill>
                <a:latin typeface="Segoe UI Light" pitchFamily="34" charset="0"/>
              </a:rPr>
              <a:t>Service model defines service shape</a:t>
            </a:r>
          </a:p>
          <a:p>
            <a:r>
              <a:rPr lang="en-US" sz="3600" dirty="0" smtClean="0">
                <a:solidFill>
                  <a:schemeClr val="accent2">
                    <a:alpha val="99000"/>
                  </a:schemeClr>
                </a:solidFill>
                <a:latin typeface="Segoe UI Light" pitchFamily="34" charset="0"/>
              </a:rPr>
              <a:t>Service configuration defines service scale</a:t>
            </a:r>
          </a:p>
          <a:p>
            <a:r>
              <a:rPr lang="en-US" sz="3600" dirty="0" smtClean="0">
                <a:solidFill>
                  <a:schemeClr val="accent2">
                    <a:alpha val="99000"/>
                  </a:schemeClr>
                </a:solidFill>
                <a:latin typeface="Segoe UI Light" pitchFamily="34" charset="0"/>
              </a:rPr>
              <a:t>Selectable VM Sizes</a:t>
            </a:r>
          </a:p>
          <a:p>
            <a:r>
              <a:rPr lang="en-US" sz="3600" dirty="0" smtClean="0">
                <a:solidFill>
                  <a:schemeClr val="accent2">
                    <a:alpha val="99000"/>
                  </a:schemeClr>
                </a:solidFill>
                <a:latin typeface="Segoe UI Light" pitchFamily="34" charset="0"/>
              </a:rPr>
              <a:t>Upgrading and Deployment</a:t>
            </a:r>
            <a:endParaRPr lang="en-US" sz="3600" dirty="0">
              <a:solidFill>
                <a:schemeClr val="accent2">
                  <a:alpha val="99000"/>
                </a:schemeClr>
              </a:solidFill>
              <a:latin typeface="Segoe UI Light" pitchFamily="34" charset="0"/>
            </a:endParaRPr>
          </a:p>
        </p:txBody>
      </p:sp>
      <p:sp>
        <p:nvSpPr>
          <p:cNvPr id="6" name="Freeform 18"/>
          <p:cNvSpPr>
            <a:spLocks noEditPoints="1"/>
          </p:cNvSpPr>
          <p:nvPr/>
        </p:nvSpPr>
        <p:spPr bwMode="black">
          <a:xfrm>
            <a:off x="9099031" y="1970088"/>
            <a:ext cx="2094420" cy="255517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31757104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33406735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181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205905683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Object 51" hidden="1"/>
          <p:cNvGraphicFramePr>
            <a:graphicFrameLocks noChangeAspect="1"/>
          </p:cNvGraphicFramePr>
          <p:nvPr>
            <p:custDataLst>
              <p:tags r:id="rId2"/>
            </p:custDataLst>
            <p:extLst>
              <p:ext uri="{D42A27DB-BD31-4B8C-83A1-F6EECF244321}">
                <p14:modId xmlns:p14="http://schemas.microsoft.com/office/powerpoint/2010/main" val="12636844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845"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Windows Azure Service Architecture</a:t>
            </a:r>
          </a:p>
        </p:txBody>
      </p:sp>
      <p:sp>
        <p:nvSpPr>
          <p:cNvPr id="3" name="Rectangle 2"/>
          <p:cNvSpPr/>
          <p:nvPr>
            <p:custDataLst>
              <p:tags r:id="rId4"/>
            </p:custDataLst>
          </p:nvPr>
        </p:nvSpPr>
        <p:spPr bwMode="auto">
          <a:xfrm>
            <a:off x="517525" y="1460508"/>
            <a:ext cx="11158538" cy="5486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The Internet via TCP or HTTP</a:t>
            </a:r>
          </a:p>
        </p:txBody>
      </p:sp>
      <p:sp>
        <p:nvSpPr>
          <p:cNvPr id="4" name="Rectangle 3"/>
          <p:cNvSpPr/>
          <p:nvPr>
            <p:custDataLst>
              <p:tags r:id="rId5"/>
            </p:custDataLst>
          </p:nvPr>
        </p:nvSpPr>
        <p:spPr bwMode="auto">
          <a:xfrm>
            <a:off x="515143" y="2009148"/>
            <a:ext cx="11158538" cy="424084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dirty="0">
                <a:ln>
                  <a:solidFill>
                    <a:schemeClr val="bg1">
                      <a:alpha val="0"/>
                    </a:schemeClr>
                  </a:solidFill>
                </a:ln>
                <a:solidFill>
                  <a:srgbClr val="595959"/>
                </a:solidFill>
              </a:rPr>
              <a:t>Windows Azure Data Center</a:t>
            </a:r>
          </a:p>
        </p:txBody>
      </p:sp>
      <p:grpSp>
        <p:nvGrpSpPr>
          <p:cNvPr id="14" name="Group 13"/>
          <p:cNvGrpSpPr/>
          <p:nvPr>
            <p:custDataLst>
              <p:tags r:id="rId6"/>
            </p:custDataLst>
          </p:nvPr>
        </p:nvGrpSpPr>
        <p:grpSpPr>
          <a:xfrm>
            <a:off x="1166947" y="3394199"/>
            <a:ext cx="2027916" cy="1343297"/>
            <a:chOff x="1166947" y="3235251"/>
            <a:chExt cx="2027916" cy="1343297"/>
          </a:xfrm>
        </p:grpSpPr>
        <p:sp>
          <p:nvSpPr>
            <p:cNvPr id="5" name="Rectangle 4"/>
            <p:cNvSpPr/>
            <p:nvPr/>
          </p:nvSpPr>
          <p:spPr bwMode="auto">
            <a:xfrm>
              <a:off x="1430323" y="3235251"/>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6" name="Rectangle 5"/>
            <p:cNvSpPr/>
            <p:nvPr/>
          </p:nvSpPr>
          <p:spPr bwMode="auto">
            <a:xfrm>
              <a:off x="1309227" y="3381136"/>
              <a:ext cx="1764540" cy="1038463"/>
            </a:xfrm>
            <a:prstGeom prst="rect">
              <a:avLst/>
            </a:prstGeom>
            <a:solidFill>
              <a:schemeClr val="accent4"/>
            </a:solidFill>
            <a:ln w="50800">
              <a:solidFill>
                <a:schemeClr val="bg1">
                  <a:lumMod val="95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7" name="Rectangle 6"/>
            <p:cNvSpPr/>
            <p:nvPr/>
          </p:nvSpPr>
          <p:spPr bwMode="auto">
            <a:xfrm>
              <a:off x="1166947" y="3540085"/>
              <a:ext cx="1764540" cy="1038463"/>
            </a:xfrm>
            <a:prstGeom prst="rect">
              <a:avLst/>
            </a:prstGeom>
            <a:solidFill>
              <a:schemeClr val="accent4"/>
            </a:solidFill>
            <a:ln w="50800">
              <a:solidFill>
                <a:schemeClr val="bg1">
                  <a:lumMod val="95000"/>
                  <a:alpha val="99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800" dirty="0">
                  <a:ln>
                    <a:solidFill>
                      <a:schemeClr val="bg1">
                        <a:alpha val="0"/>
                      </a:schemeClr>
                    </a:solidFill>
                  </a:ln>
                  <a:gradFill>
                    <a:gsLst>
                      <a:gs pos="0">
                        <a:srgbClr val="FFFFFF"/>
                      </a:gs>
                      <a:gs pos="100000">
                        <a:srgbClr val="FFFFFF"/>
                      </a:gs>
                    </a:gsLst>
                    <a:lin ang="5400000" scaled="0"/>
                  </a:gradFill>
                </a:rPr>
                <a:t>IIS as Host</a:t>
              </a:r>
            </a:p>
          </p:txBody>
        </p:sp>
      </p:grpSp>
      <p:grpSp>
        <p:nvGrpSpPr>
          <p:cNvPr id="15" name="Group 14"/>
          <p:cNvGrpSpPr/>
          <p:nvPr>
            <p:custDataLst>
              <p:tags r:id="rId7"/>
            </p:custDataLst>
          </p:nvPr>
        </p:nvGrpSpPr>
        <p:grpSpPr>
          <a:xfrm>
            <a:off x="9183187" y="3407262"/>
            <a:ext cx="2027916" cy="1330234"/>
            <a:chOff x="1166947" y="3248314"/>
            <a:chExt cx="2027916" cy="1330234"/>
          </a:xfrm>
        </p:grpSpPr>
        <p:sp>
          <p:nvSpPr>
            <p:cNvPr id="16" name="Rectangle 15"/>
            <p:cNvSpPr/>
            <p:nvPr/>
          </p:nvSpPr>
          <p:spPr bwMode="auto">
            <a:xfrm>
              <a:off x="1430323" y="3248314"/>
              <a:ext cx="1764540" cy="1038463"/>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7" name="Rectangle 16"/>
            <p:cNvSpPr/>
            <p:nvPr/>
          </p:nvSpPr>
          <p:spPr bwMode="auto">
            <a:xfrm>
              <a:off x="1309227" y="3381136"/>
              <a:ext cx="1764540" cy="1038463"/>
            </a:xfrm>
            <a:prstGeom prst="rect">
              <a:avLst/>
            </a:prstGeom>
            <a:solidFill>
              <a:schemeClr val="accent4"/>
            </a:solidFill>
            <a:ln w="5080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sp>
          <p:nvSpPr>
            <p:cNvPr id="18" name="Rectangle 17"/>
            <p:cNvSpPr/>
            <p:nvPr/>
          </p:nvSpPr>
          <p:spPr bwMode="auto">
            <a:xfrm>
              <a:off x="1166947" y="3540085"/>
              <a:ext cx="1764540" cy="1038463"/>
            </a:xfrm>
            <a:prstGeom prst="rect">
              <a:avLst/>
            </a:prstGeom>
            <a:solidFill>
              <a:schemeClr val="accent4"/>
            </a:solidFill>
            <a:ln w="50800">
              <a:solidFill>
                <a:schemeClr val="bg1">
                  <a:lumMod val="95000"/>
                  <a:alpha val="99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ln>
                    <a:solidFill>
                      <a:schemeClr val="bg1">
                        <a:alpha val="0"/>
                      </a:schemeClr>
                    </a:solidFill>
                  </a:ln>
                  <a:gradFill>
                    <a:gsLst>
                      <a:gs pos="0">
                        <a:srgbClr val="FFFFFF"/>
                      </a:gs>
                      <a:gs pos="100000">
                        <a:srgbClr val="FFFFFF"/>
                      </a:gs>
                    </a:gsLst>
                    <a:lin ang="5400000" scaled="0"/>
                  </a:gradFill>
                </a:rPr>
                <a:t>Web Role</a:t>
              </a:r>
            </a:p>
            <a:p>
              <a:pPr algn="ctr" defTabSz="914099" fontAlgn="base">
                <a:spcBef>
                  <a:spcPct val="0"/>
                </a:spcBef>
                <a:spcAft>
                  <a:spcPct val="0"/>
                </a:spcAft>
              </a:pPr>
              <a:r>
                <a:rPr lang="en-US" sz="1600" dirty="0">
                  <a:ln>
                    <a:solidFill>
                      <a:schemeClr val="bg1">
                        <a:alpha val="0"/>
                      </a:schemeClr>
                    </a:solidFill>
                  </a:ln>
                  <a:gradFill>
                    <a:gsLst>
                      <a:gs pos="0">
                        <a:srgbClr val="FFFFFF"/>
                      </a:gs>
                      <a:gs pos="100000">
                        <a:srgbClr val="FFFFFF"/>
                      </a:gs>
                    </a:gsLst>
                    <a:lin ang="5400000" scaled="0"/>
                  </a:gradFill>
                </a:rPr>
                <a:t>Managed Interface Call</a:t>
              </a:r>
            </a:p>
          </p:txBody>
        </p:sp>
      </p:grpSp>
      <p:sp>
        <p:nvSpPr>
          <p:cNvPr id="19" name="Rectangle 18"/>
          <p:cNvSpPr/>
          <p:nvPr>
            <p:custDataLst>
              <p:tags r:id="rId8"/>
            </p:custDataLst>
          </p:nvPr>
        </p:nvSpPr>
        <p:spPr bwMode="auto">
          <a:xfrm>
            <a:off x="3914520" y="3465608"/>
            <a:ext cx="4359784" cy="2044304"/>
          </a:xfrm>
          <a:prstGeom prst="rect">
            <a:avLst/>
          </a:prstGeom>
          <a:solidFill>
            <a:schemeClr val="accent4"/>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b" anchorCtr="0" compatLnSpc="1">
            <a:prstTxWarp prst="textNoShape">
              <a:avLst/>
            </a:prstTxWarp>
          </a:bodyPr>
          <a:lstStyle/>
          <a:p>
            <a:pPr algn="ctr" defTabSz="914099" fontAlgn="base">
              <a:spcBef>
                <a:spcPct val="0"/>
              </a:spcBef>
              <a:spcAft>
                <a:spcPct val="0"/>
              </a:spcAft>
            </a:pPr>
            <a:r>
              <a:rPr lang="en-US" sz="2800" dirty="0">
                <a:ln>
                  <a:solidFill>
                    <a:schemeClr val="bg1">
                      <a:alpha val="0"/>
                    </a:schemeClr>
                  </a:solidFill>
                </a:ln>
                <a:solidFill>
                  <a:srgbClr val="595959">
                    <a:alpha val="99000"/>
                  </a:srgbClr>
                </a:solidFill>
              </a:rPr>
              <a:t>Storage</a:t>
            </a:r>
          </a:p>
        </p:txBody>
      </p:sp>
      <p:sp>
        <p:nvSpPr>
          <p:cNvPr id="20" name="Oval 19"/>
          <p:cNvSpPr/>
          <p:nvPr>
            <p:custDataLst>
              <p:tags r:id="rId9"/>
            </p:custDataLst>
          </p:nvPr>
        </p:nvSpPr>
        <p:spPr bwMode="auto">
          <a:xfrm>
            <a:off x="1887552" y="2453149"/>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800" dirty="0" smtClean="0">
                <a:ln>
                  <a:solidFill>
                    <a:schemeClr val="bg1">
                      <a:alpha val="0"/>
                    </a:schemeClr>
                  </a:solidFill>
                </a:ln>
                <a:solidFill>
                  <a:schemeClr val="bg1"/>
                </a:solidFill>
              </a:rPr>
              <a:t>LB</a:t>
            </a:r>
          </a:p>
        </p:txBody>
      </p:sp>
      <p:sp>
        <p:nvSpPr>
          <p:cNvPr id="22" name="Oval 21"/>
          <p:cNvSpPr/>
          <p:nvPr>
            <p:custDataLst>
              <p:tags r:id="rId10"/>
            </p:custDataLst>
          </p:nvPr>
        </p:nvSpPr>
        <p:spPr bwMode="auto">
          <a:xfrm>
            <a:off x="10129392" y="2509755"/>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sp>
        <p:nvSpPr>
          <p:cNvPr id="26" name="Rectangle 25"/>
          <p:cNvSpPr/>
          <p:nvPr>
            <p:custDataLst>
              <p:tags r:id="rId11"/>
            </p:custDataLst>
          </p:nvPr>
        </p:nvSpPr>
        <p:spPr>
          <a:xfrm>
            <a:off x="4082732" y="3554301"/>
            <a:ext cx="4023360" cy="548640"/>
          </a:xfrm>
          <a:prstGeom prst="rect">
            <a:avLst/>
          </a:prstGeom>
          <a:solidFill>
            <a:schemeClr val="accent4">
              <a:lumMod val="60000"/>
              <a:lumOff val="40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7" name="Rectangle 26"/>
          <p:cNvSpPr/>
          <p:nvPr>
            <p:custDataLst>
              <p:tags r:id="rId12"/>
            </p:custDataLst>
          </p:nvPr>
        </p:nvSpPr>
        <p:spPr>
          <a:xfrm>
            <a:off x="424261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8" name="Rectangle 27"/>
          <p:cNvSpPr/>
          <p:nvPr>
            <p:custDataLst>
              <p:tags r:id="rId13"/>
            </p:custDataLst>
          </p:nvPr>
        </p:nvSpPr>
        <p:spPr>
          <a:xfrm>
            <a:off x="4983331"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29" name="Rectangle 28"/>
          <p:cNvSpPr/>
          <p:nvPr>
            <p:custDataLst>
              <p:tags r:id="rId14"/>
            </p:custDataLst>
          </p:nvPr>
        </p:nvSpPr>
        <p:spPr>
          <a:xfrm>
            <a:off x="6612917"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0" name="Rectangle 29"/>
          <p:cNvSpPr/>
          <p:nvPr>
            <p:custDataLst>
              <p:tags r:id="rId15"/>
            </p:custDataLst>
          </p:nvPr>
        </p:nvSpPr>
        <p:spPr>
          <a:xfrm>
            <a:off x="7353636" y="3646577"/>
            <a:ext cx="592576" cy="364088"/>
          </a:xfrm>
          <a:prstGeom prst="rect">
            <a:avLst/>
          </a:prstGeom>
          <a:solidFill>
            <a:schemeClr val="accent4"/>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nvGrpSpPr>
          <p:cNvPr id="40" name="Group 39"/>
          <p:cNvGrpSpPr/>
          <p:nvPr/>
        </p:nvGrpSpPr>
        <p:grpSpPr>
          <a:xfrm>
            <a:off x="5687476" y="3777976"/>
            <a:ext cx="813872" cy="72816"/>
            <a:chOff x="5635167" y="3777976"/>
            <a:chExt cx="813872" cy="72816"/>
          </a:xfrm>
        </p:grpSpPr>
        <p:sp>
          <p:nvSpPr>
            <p:cNvPr id="31" name="Oval 30"/>
            <p:cNvSpPr/>
            <p:nvPr>
              <p:custDataLst>
                <p:tags r:id="rId28"/>
              </p:custDataLst>
            </p:nvPr>
          </p:nvSpPr>
          <p:spPr>
            <a:xfrm>
              <a:off x="563516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2" name="Oval 31"/>
            <p:cNvSpPr/>
            <p:nvPr>
              <p:custDataLst>
                <p:tags r:id="rId29"/>
              </p:custDataLst>
            </p:nvPr>
          </p:nvSpPr>
          <p:spPr>
            <a:xfrm>
              <a:off x="5783311"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3" name="Oval 32"/>
            <p:cNvSpPr/>
            <p:nvPr>
              <p:custDataLst>
                <p:tags r:id="rId30"/>
              </p:custDataLst>
            </p:nvPr>
          </p:nvSpPr>
          <p:spPr>
            <a:xfrm>
              <a:off x="5931455"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4" name="Oval 33"/>
            <p:cNvSpPr/>
            <p:nvPr>
              <p:custDataLst>
                <p:tags r:id="rId31"/>
              </p:custDataLst>
            </p:nvPr>
          </p:nvSpPr>
          <p:spPr>
            <a:xfrm>
              <a:off x="6079599"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5" name="Oval 34"/>
            <p:cNvSpPr/>
            <p:nvPr>
              <p:custDataLst>
                <p:tags r:id="rId32"/>
              </p:custDataLst>
            </p:nvPr>
          </p:nvSpPr>
          <p:spPr>
            <a:xfrm>
              <a:off x="6227743"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sp>
          <p:nvSpPr>
            <p:cNvPr id="36" name="Oval 35"/>
            <p:cNvSpPr/>
            <p:nvPr>
              <p:custDataLst>
                <p:tags r:id="rId33"/>
              </p:custDataLst>
            </p:nvPr>
          </p:nvSpPr>
          <p:spPr>
            <a:xfrm>
              <a:off x="6375887" y="3777976"/>
              <a:ext cx="73152" cy="72816"/>
            </a:xfrm>
            <a:prstGeom prst="ellipse">
              <a:avLst/>
            </a:prstGeom>
            <a:solidFill>
              <a:schemeClr val="accent6">
                <a:lumMod val="75000"/>
              </a:schemeClr>
            </a:soli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ln>
                  <a:solidFill>
                    <a:schemeClr val="bg1">
                      <a:alpha val="0"/>
                    </a:schemeClr>
                  </a:solidFill>
                </a:ln>
                <a:solidFill>
                  <a:schemeClr val="bg1"/>
                </a:solidFill>
                <a:latin typeface="Segoe UI"/>
                <a:sym typeface="Segoe UI"/>
              </a:endParaRPr>
            </a:p>
          </p:txBody>
        </p:sp>
      </p:grpSp>
      <p:sp>
        <p:nvSpPr>
          <p:cNvPr id="25" name="TextBox 24"/>
          <p:cNvSpPr txBox="1"/>
          <p:nvPr>
            <p:custDataLst>
              <p:tags r:id="rId16"/>
            </p:custDataLst>
          </p:nvPr>
        </p:nvSpPr>
        <p:spPr>
          <a:xfrm>
            <a:off x="5453284" y="3646577"/>
            <a:ext cx="1287419" cy="364087"/>
          </a:xfrm>
          <a:prstGeom prst="rect">
            <a:avLst/>
          </a:prstGeom>
          <a:solidFill>
            <a:schemeClr val="accent4">
              <a:lumMod val="75000"/>
            </a:schemeClr>
          </a:solidFill>
          <a:ln>
            <a:noFill/>
          </a:ln>
          <a:effectLst/>
        </p:spPr>
        <p:style>
          <a:lnRef idx="1">
            <a:schemeClr val="dk1"/>
          </a:lnRef>
          <a:fillRef idx="2">
            <a:schemeClr val="dk1"/>
          </a:fillRef>
          <a:effectRef idx="1">
            <a:schemeClr val="dk1"/>
          </a:effectRef>
          <a:fontRef idx="minor">
            <a:schemeClr val="dk1"/>
          </a:fontRef>
        </p:style>
        <p:txBody>
          <a:bodyPr wrap="none" rtlCol="0">
            <a:noAutofit/>
          </a:bodyPr>
          <a:lstStyle/>
          <a:p>
            <a:pPr algn="ctr"/>
            <a:r>
              <a:rPr lang="en-US" sz="1800" dirty="0">
                <a:ln>
                  <a:solidFill>
                    <a:schemeClr val="bg1">
                      <a:alpha val="0"/>
                    </a:schemeClr>
                  </a:solidFill>
                </a:ln>
                <a:gradFill>
                  <a:gsLst>
                    <a:gs pos="0">
                      <a:srgbClr val="FFFFFF"/>
                    </a:gs>
                    <a:gs pos="100000">
                      <a:srgbClr val="FFFFFF"/>
                    </a:gs>
                  </a:gsLst>
                  <a:lin ang="5400000" scaled="0"/>
                </a:gradFill>
              </a:rPr>
              <a:t>Queues</a:t>
            </a:r>
          </a:p>
        </p:txBody>
      </p:sp>
      <p:cxnSp>
        <p:nvCxnSpPr>
          <p:cNvPr id="42" name="Elbow Connector 41"/>
          <p:cNvCxnSpPr>
            <a:stCxn id="18" idx="2"/>
          </p:cNvCxnSpPr>
          <p:nvPr>
            <p:custDataLst>
              <p:tags r:id="rId17"/>
            </p:custDataLst>
          </p:nvPr>
        </p:nvCxnSpPr>
        <p:spPr>
          <a:xfrm rot="5400000">
            <a:off x="7586737" y="3221040"/>
            <a:ext cx="962264" cy="3995176"/>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p:cNvCxnSpPr>
          <p:nvPr>
            <p:custDataLst>
              <p:tags r:id="rId18"/>
            </p:custDataLst>
          </p:nvPr>
        </p:nvCxnSpPr>
        <p:spPr>
          <a:xfrm rot="16200000" flipH="1">
            <a:off x="3469227" y="3317485"/>
            <a:ext cx="962264" cy="3802285"/>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6" idx="0"/>
          </p:cNvCxnSpPr>
          <p:nvPr>
            <p:custDataLst>
              <p:tags r:id="rId19"/>
            </p:custDataLst>
          </p:nvPr>
        </p:nvCxnSpPr>
        <p:spPr>
          <a:xfrm rot="16200000" flipV="1">
            <a:off x="8003065" y="1198533"/>
            <a:ext cx="302656" cy="4114800"/>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5" idx="0"/>
          </p:cNvCxnSpPr>
          <p:nvPr>
            <p:custDataLst>
              <p:tags r:id="rId20"/>
            </p:custDataLst>
          </p:nvPr>
        </p:nvCxnSpPr>
        <p:spPr>
          <a:xfrm rot="5400000" flipH="1" flipV="1">
            <a:off x="4053465" y="1350671"/>
            <a:ext cx="302657" cy="3784401"/>
          </a:xfrm>
          <a:prstGeom prst="bentConnector2">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 idx="2"/>
          </p:cNvCxnSpPr>
          <p:nvPr>
            <p:custDataLst>
              <p:tags r:id="rId21"/>
            </p:custDataLst>
          </p:nvPr>
        </p:nvCxnSpPr>
        <p:spPr>
          <a:xfrm>
            <a:off x="6096794" y="2009148"/>
            <a:ext cx="200" cy="1456460"/>
          </a:xfrm>
          <a:prstGeom prst="line">
            <a:avLst/>
          </a:prstGeom>
          <a:ln w="508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Oval 20"/>
          <p:cNvSpPr/>
          <p:nvPr>
            <p:custDataLst>
              <p:tags r:id="rId22"/>
            </p:custDataLst>
          </p:nvPr>
        </p:nvSpPr>
        <p:spPr bwMode="auto">
          <a:xfrm>
            <a:off x="5792849" y="2265060"/>
            <a:ext cx="607890" cy="6078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1800" dirty="0">
                <a:ln>
                  <a:solidFill>
                    <a:schemeClr val="bg1">
                      <a:alpha val="0"/>
                    </a:schemeClr>
                  </a:solidFill>
                </a:ln>
                <a:solidFill>
                  <a:schemeClr val="bg1"/>
                </a:solidFill>
              </a:rPr>
              <a:t>LB</a:t>
            </a:r>
          </a:p>
        </p:txBody>
      </p:sp>
      <p:cxnSp>
        <p:nvCxnSpPr>
          <p:cNvPr id="58" name="Straight Arrow Connector 57"/>
          <p:cNvCxnSpPr>
            <a:stCxn id="22" idx="0"/>
          </p:cNvCxnSpPr>
          <p:nvPr>
            <p:custDataLst>
              <p:tags r:id="rId23"/>
            </p:custDataLst>
          </p:nvPr>
        </p:nvCxnSpPr>
        <p:spPr>
          <a:xfrm flipV="1">
            <a:off x="10433337" y="2009148"/>
            <a:ext cx="0" cy="500607"/>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22" idx="4"/>
          </p:cNvCxnSpPr>
          <p:nvPr>
            <p:custDataLst>
              <p:tags r:id="rId24"/>
            </p:custDataLst>
          </p:nvPr>
        </p:nvCxnSpPr>
        <p:spPr>
          <a:xfrm flipV="1">
            <a:off x="10433337" y="3117645"/>
            <a:ext cx="0" cy="276555"/>
          </a:xfrm>
          <a:prstGeom prst="straightConnector1">
            <a:avLst/>
          </a:prstGeom>
          <a:ln w="41275">
            <a:solidFill>
              <a:schemeClr val="accent4"/>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75" name="Flowchart: Multidocument 74"/>
          <p:cNvSpPr/>
          <p:nvPr>
            <p:custDataLst>
              <p:tags r:id="rId25"/>
            </p:custDataLst>
          </p:nvPr>
        </p:nvSpPr>
        <p:spPr>
          <a:xfrm>
            <a:off x="7127855" y="4275241"/>
            <a:ext cx="966502" cy="828432"/>
          </a:xfrm>
          <a:prstGeom prst="flowChartMultidocument">
            <a:avLst/>
          </a:prstGeom>
          <a:solidFill>
            <a:schemeClr val="tx2"/>
          </a:solidFill>
          <a:ln w="25400">
            <a:solidFill>
              <a:schemeClr val="accent4"/>
            </a:solid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US" dirty="0">
              <a:ln>
                <a:solidFill>
                  <a:schemeClr val="bg1">
                    <a:alpha val="0"/>
                  </a:schemeClr>
                </a:solidFill>
              </a:ln>
              <a:solidFill>
                <a:schemeClr val="bg1">
                  <a:lumMod val="65000"/>
                </a:schemeClr>
              </a:solidFill>
              <a:latin typeface="Segoe UI"/>
              <a:sym typeface="Segoe UI"/>
            </a:endParaRPr>
          </a:p>
        </p:txBody>
      </p:sp>
      <p:sp>
        <p:nvSpPr>
          <p:cNvPr id="78" name="Rectangle 77"/>
          <p:cNvSpPr/>
          <p:nvPr>
            <p:custDataLst>
              <p:tags r:id="rId26"/>
            </p:custDataLst>
          </p:nvPr>
        </p:nvSpPr>
        <p:spPr>
          <a:xfrm>
            <a:off x="4104783" y="5092927"/>
            <a:ext cx="738407"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Tables</a:t>
            </a:r>
            <a:endParaRPr lang="en-US" sz="1600" dirty="0">
              <a:ln>
                <a:solidFill>
                  <a:schemeClr val="bg1">
                    <a:alpha val="0"/>
                  </a:schemeClr>
                </a:solidFill>
              </a:ln>
              <a:solidFill>
                <a:schemeClr val="bg1">
                  <a:alpha val="99000"/>
                </a:schemeClr>
              </a:solidFill>
            </a:endParaRPr>
          </a:p>
        </p:txBody>
      </p:sp>
      <p:sp>
        <p:nvSpPr>
          <p:cNvPr id="79" name="Rectangle 78"/>
          <p:cNvSpPr/>
          <p:nvPr>
            <p:custDataLst>
              <p:tags r:id="rId27"/>
            </p:custDataLst>
          </p:nvPr>
        </p:nvSpPr>
        <p:spPr>
          <a:xfrm>
            <a:off x="7187932" y="5092927"/>
            <a:ext cx="678391" cy="338554"/>
          </a:xfrm>
          <a:prstGeom prst="rect">
            <a:avLst/>
          </a:prstGeom>
        </p:spPr>
        <p:txBody>
          <a:bodyPr wrap="none">
            <a:spAutoFit/>
          </a:bodyPr>
          <a:lstStyle/>
          <a:p>
            <a:pPr lvl="0" algn="ctr" defTabSz="914099" fontAlgn="base">
              <a:spcBef>
                <a:spcPct val="0"/>
              </a:spcBef>
              <a:spcAft>
                <a:spcPct val="0"/>
              </a:spcAft>
            </a:pPr>
            <a:r>
              <a:rPr lang="en-US" sz="1600" dirty="0" smtClean="0">
                <a:ln>
                  <a:solidFill>
                    <a:schemeClr val="bg1">
                      <a:alpha val="0"/>
                    </a:schemeClr>
                  </a:solidFill>
                </a:ln>
                <a:solidFill>
                  <a:schemeClr val="bg1">
                    <a:alpha val="99000"/>
                  </a:schemeClr>
                </a:solidFill>
              </a:rPr>
              <a:t>Blobs</a:t>
            </a:r>
            <a:endParaRPr lang="en-US" sz="1600" dirty="0">
              <a:ln>
                <a:solidFill>
                  <a:schemeClr val="bg1">
                    <a:alpha val="0"/>
                  </a:schemeClr>
                </a:solidFill>
              </a:ln>
              <a:solidFill>
                <a:schemeClr val="bg1">
                  <a:alpha val="99000"/>
                </a:schemeClr>
              </a:solidFill>
            </a:endParaRPr>
          </a:p>
        </p:txBody>
      </p:sp>
      <p:grpSp>
        <p:nvGrpSpPr>
          <p:cNvPr id="37" name="Group 36"/>
          <p:cNvGrpSpPr/>
          <p:nvPr/>
        </p:nvGrpSpPr>
        <p:grpSpPr>
          <a:xfrm>
            <a:off x="4094467" y="4275241"/>
            <a:ext cx="925506" cy="777524"/>
            <a:chOff x="4094467" y="4246666"/>
            <a:chExt cx="925506" cy="777524"/>
          </a:xfrm>
        </p:grpSpPr>
        <p:pic>
          <p:nvPicPr>
            <p:cNvPr id="51"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94467" y="4246666"/>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557220" y="4316201"/>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88"/>
            <p:cNvPicPr>
              <a:picLocks noChangeAspect="1" noChangeArrowheads="1"/>
            </p:cNvPicPr>
            <p:nvPr/>
          </p:nvPicPr>
          <p:blipFill>
            <a:blip r:embed="rId38">
              <a:duotone>
                <a:prstClr val="black"/>
                <a:schemeClr val="tx2">
                  <a:tint val="45000"/>
                  <a:satMod val="400000"/>
                </a:schemeClr>
              </a:duotone>
              <a:extLst>
                <a:ext uri="{BEBA8EAE-BF5A-486C-A8C5-ECC9F3942E4B}">
                  <a14:imgProps xmlns:a14="http://schemas.microsoft.com/office/drawing/2010/main">
                    <a14:imgLayer r:embed="rId39">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42611" y="4629585"/>
              <a:ext cx="462753" cy="394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1033139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40949122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86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3" name="Title 2"/>
          <p:cNvSpPr>
            <a:spLocks noGrp="1"/>
          </p:cNvSpPr>
          <p:nvPr>
            <p:ph type="title"/>
            <p:custDataLst>
              <p:tags r:id="rId3"/>
            </p:custDataLst>
          </p:nvPr>
        </p:nvSpPr>
        <p:spPr/>
        <p:txBody>
          <a:bodyPr/>
          <a:lstStyle/>
          <a:p>
            <a:r>
              <a:rPr lang="en-US" dirty="0" smtClean="0"/>
              <a:t>Handling Config Changes</a:t>
            </a:r>
            <a:endParaRPr lang="en-US" dirty="0"/>
          </a:p>
        </p:txBody>
      </p:sp>
      <p:sp>
        <p:nvSpPr>
          <p:cNvPr id="4" name="Content Placeholder 3"/>
          <p:cNvSpPr>
            <a:spLocks noGrp="1"/>
          </p:cNvSpPr>
          <p:nvPr>
            <p:ph sz="quarter" idx="10"/>
            <p:custDataLst>
              <p:tags r:id="rId4"/>
            </p:custDataLst>
          </p:nvPr>
        </p:nvSpPr>
        <p:spPr>
          <a:xfrm>
            <a:off x="519113" y="1463675"/>
            <a:ext cx="11155680" cy="4532010"/>
          </a:xfrm>
        </p:spPr>
        <p:txBody>
          <a:bodyPr/>
          <a:lstStyle/>
          <a:p>
            <a:r>
              <a:rPr lang="en-NZ" sz="3600" dirty="0" smtClean="0">
                <a:solidFill>
                  <a:schemeClr val="accent2">
                    <a:alpha val="99000"/>
                  </a:schemeClr>
                </a:solidFill>
                <a:latin typeface="Segoe UI Light" pitchFamily="34" charset="0"/>
              </a:rPr>
              <a:t>RoleEnvironment.Changing</a:t>
            </a:r>
          </a:p>
          <a:p>
            <a:pPr marL="0" lvl="1"/>
            <a:r>
              <a:rPr lang="en-NZ" sz="2000" dirty="0" smtClean="0"/>
              <a:t>Occurs before configuration is changed</a:t>
            </a:r>
          </a:p>
          <a:p>
            <a:pPr marL="0" lvl="1"/>
            <a:r>
              <a:rPr lang="en-NZ" sz="2000" dirty="0" smtClean="0"/>
              <a:t>Can be cancelled – causes a recycle</a:t>
            </a:r>
          </a:p>
          <a:p>
            <a:r>
              <a:rPr lang="en-NZ" sz="3600" dirty="0" smtClean="0">
                <a:solidFill>
                  <a:schemeClr val="accent2">
                    <a:alpha val="99000"/>
                  </a:schemeClr>
                </a:solidFill>
                <a:latin typeface="Segoe UI Light" pitchFamily="34" charset="0"/>
              </a:rPr>
              <a:t>RoleEnvironment.Changed</a:t>
            </a:r>
          </a:p>
          <a:p>
            <a:pPr marL="3175" lvl="1"/>
            <a:r>
              <a:rPr lang="en-NZ" sz="2000" dirty="0" smtClean="0"/>
              <a:t>Occurs after config change has been applied</a:t>
            </a:r>
          </a:p>
          <a:p>
            <a:r>
              <a:rPr lang="en-NZ" sz="3600" dirty="0" smtClean="0">
                <a:solidFill>
                  <a:schemeClr val="accent2">
                    <a:alpha val="99000"/>
                  </a:schemeClr>
                </a:solidFill>
                <a:latin typeface="Segoe UI Light" pitchFamily="34" charset="0"/>
              </a:rPr>
              <a:t>RoleEnvironmentConfigurationSettingChange</a:t>
            </a:r>
          </a:p>
          <a:p>
            <a:pPr marL="0" lvl="1"/>
            <a:r>
              <a:rPr lang="en-NZ" sz="2000" dirty="0" smtClean="0"/>
              <a:t>Provides config value that was changed</a:t>
            </a:r>
          </a:p>
          <a:p>
            <a:r>
              <a:rPr lang="en-NZ" sz="3600" dirty="0" smtClean="0">
                <a:solidFill>
                  <a:schemeClr val="accent2"/>
                </a:solidFill>
                <a:latin typeface="Segoe UI Light" pitchFamily="34" charset="0"/>
              </a:rPr>
              <a:t>RoleEnvironmentTopologyChange</a:t>
            </a:r>
            <a:r>
              <a:rPr lang="en-NZ" dirty="0" smtClean="0">
                <a:solidFill>
                  <a:schemeClr val="accent2"/>
                </a:solidFill>
                <a:latin typeface="Segoe UI Light" pitchFamily="34" charset="0"/>
              </a:rPr>
              <a:t> </a:t>
            </a:r>
          </a:p>
          <a:p>
            <a:pPr marL="0" lvl="1"/>
            <a:r>
              <a:rPr lang="en-NZ" sz="2000" dirty="0" smtClean="0"/>
              <a:t>When role count is changed</a:t>
            </a:r>
            <a:endParaRPr lang="en-NZ" sz="2000" dirty="0"/>
          </a:p>
        </p:txBody>
      </p:sp>
    </p:spTree>
    <p:extLst>
      <p:ext uri="{BB962C8B-B14F-4D97-AF65-F5344CB8AC3E}">
        <p14:creationId xmlns:p14="http://schemas.microsoft.com/office/powerpoint/2010/main" val="1483149831"/>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86370754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893"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a:cs typeface="Segoe UI"/>
              </a:rPr>
              <a:t>Handling Config Changes</a:t>
            </a:r>
          </a:p>
        </p:txBody>
      </p:sp>
      <p:sp>
        <p:nvSpPr>
          <p:cNvPr id="7" name="Rectangle 6"/>
          <p:cNvSpPr/>
          <p:nvPr>
            <p:custDataLst>
              <p:tags r:id="rId4"/>
            </p:custDataLst>
          </p:nvPr>
        </p:nvSpPr>
        <p:spPr bwMode="auto">
          <a:xfrm>
            <a:off x="875346" y="2098216"/>
            <a:ext cx="3307716" cy="3190063"/>
          </a:xfrm>
          <a:prstGeom prst="rect">
            <a:avLst/>
          </a:prstGeom>
          <a:solidFill>
            <a:schemeClr val="accent2"/>
          </a:solidFill>
          <a:ln w="50800">
            <a:solidFill>
              <a:schemeClr val="bg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5" name="Rectangle 4"/>
          <p:cNvSpPr/>
          <p:nvPr>
            <p:custDataLst>
              <p:tags r:id="rId5"/>
            </p:custDataLst>
          </p:nvPr>
        </p:nvSpPr>
        <p:spPr bwMode="auto">
          <a:xfrm>
            <a:off x="696435" y="196636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4" name="Rectangle 3"/>
          <p:cNvSpPr/>
          <p:nvPr>
            <p:custDataLst>
              <p:tags r:id="rId6"/>
            </p:custDataLst>
          </p:nvPr>
        </p:nvSpPr>
        <p:spPr bwMode="auto">
          <a:xfrm>
            <a:off x="517524" y="1834514"/>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Customer Web Site</a:t>
            </a:r>
          </a:p>
        </p:txBody>
      </p:sp>
      <p:sp>
        <p:nvSpPr>
          <p:cNvPr id="8" name="Rectangle 7"/>
          <p:cNvSpPr/>
          <p:nvPr>
            <p:custDataLst>
              <p:tags r:id="rId7"/>
            </p:custDataLst>
          </p:nvPr>
        </p:nvSpPr>
        <p:spPr bwMode="auto">
          <a:xfrm>
            <a:off x="4532391" y="1836345"/>
            <a:ext cx="3307716" cy="319006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NZ"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Thumbnail Worker</a:t>
            </a:r>
          </a:p>
        </p:txBody>
      </p:sp>
      <p:sp>
        <p:nvSpPr>
          <p:cNvPr id="9" name="Rectangle 8"/>
          <p:cNvSpPr/>
          <p:nvPr>
            <p:custDataLst>
              <p:tags r:id="rId8"/>
            </p:custDataLst>
          </p:nvPr>
        </p:nvSpPr>
        <p:spPr bwMode="auto">
          <a:xfrm>
            <a:off x="8368347" y="1968196"/>
            <a:ext cx="3307716" cy="3190063"/>
          </a:xfrm>
          <a:prstGeom prst="rect">
            <a:avLst/>
          </a:prstGeom>
          <a:solidFill>
            <a:schemeClr val="accent2"/>
          </a:solidFill>
          <a:ln w="508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accent2">
                    <a:alpha val="0"/>
                  </a:schemeClr>
                </a:solidFill>
              </a:ln>
              <a:gradFill>
                <a:gsLst>
                  <a:gs pos="0">
                    <a:srgbClr val="FFFFFF"/>
                  </a:gs>
                  <a:gs pos="100000">
                    <a:srgbClr val="FFFFFF"/>
                  </a:gs>
                </a:gsLst>
                <a:lin ang="5400000" scaled="0"/>
              </a:gradFill>
            </a:endParaRPr>
          </a:p>
        </p:txBody>
      </p:sp>
      <p:sp>
        <p:nvSpPr>
          <p:cNvPr id="10" name="Rectangle 9"/>
          <p:cNvSpPr/>
          <p:nvPr>
            <p:custDataLst>
              <p:tags r:id="rId9"/>
            </p:custDataLst>
          </p:nvPr>
        </p:nvSpPr>
        <p:spPr bwMode="auto">
          <a:xfrm>
            <a:off x="8189436" y="1836345"/>
            <a:ext cx="3307716" cy="3190063"/>
          </a:xfrm>
          <a:prstGeom prst="rect">
            <a:avLst/>
          </a:prstGeom>
          <a:solidFill>
            <a:schemeClr val="accent2"/>
          </a:solidFill>
          <a:ln w="50800">
            <a:solidFill>
              <a:schemeClr val="bg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200" cap="all" dirty="0">
                <a:ln>
                  <a:solidFill>
                    <a:schemeClr val="accent2">
                      <a:alpha val="0"/>
                    </a:schemeClr>
                  </a:solidFill>
                </a:ln>
                <a:gradFill>
                  <a:gsLst>
                    <a:gs pos="0">
                      <a:srgbClr val="FFFFFF"/>
                    </a:gs>
                    <a:gs pos="100000">
                      <a:srgbClr val="FFFFFF"/>
                    </a:gs>
                  </a:gsLst>
                  <a:lin ang="5400000" scaled="0"/>
                </a:gradFill>
                <a:latin typeface="Segoe UI Light" pitchFamily="34" charset="0"/>
              </a:rPr>
              <a:t>Web Dav</a:t>
            </a:r>
          </a:p>
        </p:txBody>
      </p:sp>
      <p:sp>
        <p:nvSpPr>
          <p:cNvPr id="12" name="Rectangle 11"/>
          <p:cNvSpPr/>
          <p:nvPr>
            <p:custDataLst>
              <p:tags r:id="rId10"/>
            </p:custDataLst>
          </p:nvPr>
        </p:nvSpPr>
        <p:spPr>
          <a:xfrm>
            <a:off x="2171382" y="1104642"/>
            <a:ext cx="1142207"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sp>
        <p:nvSpPr>
          <p:cNvPr id="14" name="Rectangle 13"/>
          <p:cNvSpPr/>
          <p:nvPr>
            <p:custDataLst>
              <p:tags r:id="rId11"/>
            </p:custDataLst>
          </p:nvPr>
        </p:nvSpPr>
        <p:spPr>
          <a:xfrm>
            <a:off x="7202805" y="1188183"/>
            <a:ext cx="1376124" cy="707886"/>
          </a:xfrm>
          <a:prstGeom prst="rect">
            <a:avLst/>
          </a:prstGeom>
        </p:spPr>
        <p:txBody>
          <a:bodyPr wrap="square">
            <a:spAutoFit/>
          </a:bodyPr>
          <a:lstStyle/>
          <a:p>
            <a:r>
              <a:rPr lang="en-US" sz="2000" b="1" dirty="0">
                <a:ln>
                  <a:solidFill>
                    <a:schemeClr val="accent2">
                      <a:alpha val="0"/>
                    </a:schemeClr>
                  </a:solidFill>
                </a:ln>
                <a:solidFill>
                  <a:schemeClr val="accent4">
                    <a:lumMod val="75000"/>
                    <a:alpha val="99000"/>
                  </a:schemeClr>
                </a:solidFill>
              </a:rPr>
              <a:t>Port 8090</a:t>
            </a:r>
            <a:br>
              <a:rPr lang="en-US" sz="2000" b="1" dirty="0">
                <a:ln>
                  <a:solidFill>
                    <a:schemeClr val="accent2">
                      <a:alpha val="0"/>
                    </a:schemeClr>
                  </a:solidFill>
                </a:ln>
                <a:solidFill>
                  <a:schemeClr val="accent4">
                    <a:lumMod val="75000"/>
                    <a:alpha val="99000"/>
                  </a:schemeClr>
                </a:solidFill>
              </a:rPr>
            </a:br>
            <a:r>
              <a:rPr lang="en-US" sz="2000" b="1" dirty="0">
                <a:ln>
                  <a:solidFill>
                    <a:schemeClr val="accent2">
                      <a:alpha val="0"/>
                    </a:schemeClr>
                  </a:solidFill>
                </a:ln>
                <a:solidFill>
                  <a:schemeClr val="accent4">
                    <a:lumMod val="75000"/>
                    <a:alpha val="99000"/>
                  </a:schemeClr>
                </a:solidFill>
              </a:rPr>
              <a:t>HTTP</a:t>
            </a:r>
          </a:p>
        </p:txBody>
      </p:sp>
      <p:cxnSp>
        <p:nvCxnSpPr>
          <p:cNvPr id="16" name="Straight Connector 15"/>
          <p:cNvCxnSpPr>
            <a:stCxn id="4" idx="0"/>
          </p:cNvCxnSpPr>
          <p:nvPr>
            <p:custDataLst>
              <p:tags r:id="rId12"/>
            </p:custDataLst>
          </p:nvPr>
        </p:nvCxnSpPr>
        <p:spPr>
          <a:xfrm flipV="1">
            <a:off x="2171382" y="1141414"/>
            <a:ext cx="0" cy="69310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3"/>
            </p:custDataLst>
          </p:nvPr>
        </p:nvCxnSpPr>
        <p:spPr>
          <a:xfrm flipV="1">
            <a:off x="8572182" y="1155026"/>
            <a:ext cx="0" cy="693101"/>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4"/>
            </p:custDataLst>
          </p:nvPr>
        </p:nvCxnSpPr>
        <p:spPr>
          <a:xfrm>
            <a:off x="9593262" y="4941728"/>
            <a:ext cx="0" cy="575152"/>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custDataLst>
              <p:tags r:id="rId15"/>
            </p:custDataLst>
          </p:nvPr>
        </p:nvCxnSpPr>
        <p:spPr>
          <a:xfrm>
            <a:off x="8724582" y="5000703"/>
            <a:ext cx="0" cy="1141017"/>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sp>
        <p:nvSpPr>
          <p:cNvPr id="23" name="Rectangle 22"/>
          <p:cNvSpPr/>
          <p:nvPr>
            <p:custDataLst>
              <p:tags r:id="rId16"/>
            </p:custDataLst>
          </p:nvPr>
        </p:nvSpPr>
        <p:spPr>
          <a:xfrm>
            <a:off x="9843294" y="5228645"/>
            <a:ext cx="1274604" cy="707886"/>
          </a:xfrm>
          <a:prstGeom prst="rect">
            <a:avLst/>
          </a:prstGeom>
        </p:spPr>
        <p:txBody>
          <a:bodyPr wrap="square">
            <a:spAutoFit/>
          </a:bodyPr>
          <a:lstStyle/>
          <a:p>
            <a:pPr algn="ctr"/>
            <a:r>
              <a:rPr lang="en-US" sz="2000" dirty="0">
                <a:ln>
                  <a:solidFill>
                    <a:schemeClr val="accent2">
                      <a:alpha val="0"/>
                    </a:schemeClr>
                  </a:solidFill>
                </a:ln>
                <a:solidFill>
                  <a:schemeClr val="accent4">
                    <a:lumMod val="75000"/>
                    <a:alpha val="99000"/>
                  </a:schemeClr>
                </a:solidFill>
              </a:rPr>
              <a:t>StatusSvc</a:t>
            </a:r>
            <a:br>
              <a:rPr lang="en-US" sz="2000" dirty="0">
                <a:ln>
                  <a:solidFill>
                    <a:schemeClr val="accent2">
                      <a:alpha val="0"/>
                    </a:schemeClr>
                  </a:solidFill>
                </a:ln>
                <a:solidFill>
                  <a:schemeClr val="accent4">
                    <a:lumMod val="75000"/>
                    <a:alpha val="99000"/>
                  </a:schemeClr>
                </a:solidFill>
              </a:rPr>
            </a:br>
            <a:r>
              <a:rPr lang="en-US" sz="2000" dirty="0">
                <a:ln>
                  <a:solidFill>
                    <a:schemeClr val="accent2">
                      <a:alpha val="0"/>
                    </a:schemeClr>
                  </a:solidFill>
                </a:ln>
                <a:solidFill>
                  <a:schemeClr val="accent4">
                    <a:lumMod val="75000"/>
                    <a:alpha val="99000"/>
                  </a:schemeClr>
                </a:solidFill>
              </a:rPr>
              <a:t>HTTP</a:t>
            </a:r>
          </a:p>
        </p:txBody>
      </p:sp>
      <p:sp>
        <p:nvSpPr>
          <p:cNvPr id="24" name="Rectangle 23"/>
          <p:cNvSpPr/>
          <p:nvPr>
            <p:custDataLst>
              <p:tags r:id="rId17"/>
            </p:custDataLst>
          </p:nvPr>
        </p:nvSpPr>
        <p:spPr>
          <a:xfrm>
            <a:off x="9843294" y="593659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83425</a:t>
            </a:r>
          </a:p>
        </p:txBody>
      </p:sp>
      <p:sp>
        <p:nvSpPr>
          <p:cNvPr id="32" name="Rectangle 31"/>
          <p:cNvSpPr/>
          <p:nvPr>
            <p:custDataLst>
              <p:tags r:id="rId18"/>
            </p:custDataLst>
          </p:nvPr>
        </p:nvSpPr>
        <p:spPr>
          <a:xfrm>
            <a:off x="7171609" y="5096784"/>
            <a:ext cx="1274604" cy="784830"/>
          </a:xfrm>
          <a:prstGeom prst="rect">
            <a:avLst/>
          </a:prstGeom>
        </p:spPr>
        <p:txBody>
          <a:bodyPr wrap="square">
            <a:spAutoFit/>
          </a:bodyPr>
          <a:lstStyle/>
          <a:p>
            <a:pPr algn="ctr">
              <a:spcBef>
                <a:spcPts val="600"/>
              </a:spcBef>
            </a:pPr>
            <a:r>
              <a:rPr lang="en-US" sz="2000" dirty="0" smtClean="0">
                <a:ln>
                  <a:solidFill>
                    <a:schemeClr val="accent2">
                      <a:alpha val="0"/>
                    </a:schemeClr>
                  </a:solidFill>
                </a:ln>
                <a:solidFill>
                  <a:schemeClr val="accent4">
                    <a:lumMod val="75000"/>
                    <a:alpha val="99000"/>
                  </a:schemeClr>
                </a:solidFill>
              </a:rPr>
              <a:t>StatusSvc</a:t>
            </a:r>
          </a:p>
          <a:p>
            <a:pPr algn="ctr">
              <a:spcBef>
                <a:spcPts val="600"/>
              </a:spcBef>
            </a:pPr>
            <a:r>
              <a:rPr lang="en-US" sz="2000" dirty="0" smtClean="0">
                <a:ln>
                  <a:solidFill>
                    <a:schemeClr val="accent2">
                      <a:alpha val="0"/>
                    </a:schemeClr>
                  </a:solidFill>
                </a:ln>
                <a:solidFill>
                  <a:schemeClr val="accent4">
                    <a:lumMod val="75000"/>
                    <a:alpha val="99000"/>
                  </a:schemeClr>
                </a:solidFill>
              </a:rPr>
              <a:t>HTTP</a:t>
            </a:r>
            <a:endParaRPr lang="en-US" sz="2000" dirty="0">
              <a:ln>
                <a:solidFill>
                  <a:schemeClr val="accent2">
                    <a:alpha val="0"/>
                  </a:schemeClr>
                </a:solidFill>
              </a:ln>
              <a:solidFill>
                <a:schemeClr val="accent4">
                  <a:lumMod val="75000"/>
                  <a:alpha val="99000"/>
                </a:schemeClr>
              </a:solidFill>
            </a:endParaRPr>
          </a:p>
        </p:txBody>
      </p:sp>
      <p:sp>
        <p:nvSpPr>
          <p:cNvPr id="33" name="Rectangle 32"/>
          <p:cNvSpPr/>
          <p:nvPr>
            <p:custDataLst>
              <p:tags r:id="rId19"/>
            </p:custDataLst>
          </p:nvPr>
        </p:nvSpPr>
        <p:spPr>
          <a:xfrm>
            <a:off x="7171609" y="5812144"/>
            <a:ext cx="1274604" cy="400110"/>
          </a:xfrm>
          <a:prstGeom prst="rect">
            <a:avLst/>
          </a:prstGeom>
        </p:spPr>
        <p:txBody>
          <a:bodyPr wrap="square">
            <a:spAutoFit/>
          </a:bodyPr>
          <a:lstStyle/>
          <a:p>
            <a:pPr algn="ctr"/>
            <a:r>
              <a:rPr lang="en-US" sz="2000" dirty="0">
                <a:ln>
                  <a:solidFill>
                    <a:schemeClr val="accent2">
                      <a:alpha val="0"/>
                    </a:schemeClr>
                  </a:solidFill>
                </a:ln>
                <a:solidFill>
                  <a:schemeClr val="accent1">
                    <a:lumMod val="75000"/>
                    <a:alpha val="99000"/>
                  </a:schemeClr>
                </a:solidFill>
              </a:rPr>
              <a:t>73984</a:t>
            </a:r>
          </a:p>
        </p:txBody>
      </p:sp>
      <p:grpSp>
        <p:nvGrpSpPr>
          <p:cNvPr id="46" name="Group 45"/>
          <p:cNvGrpSpPr/>
          <p:nvPr>
            <p:custDataLst>
              <p:tags r:id="rId20"/>
            </p:custDataLst>
          </p:nvPr>
        </p:nvGrpSpPr>
        <p:grpSpPr>
          <a:xfrm>
            <a:off x="1529198" y="5024576"/>
            <a:ext cx="7149664" cy="1141703"/>
            <a:chOff x="1529198" y="5024576"/>
            <a:chExt cx="7149664" cy="1141703"/>
          </a:xfrm>
        </p:grpSpPr>
        <p:cxnSp>
          <p:nvCxnSpPr>
            <p:cNvPr id="28" name="Elbow Connector 27"/>
            <p:cNvCxnSpPr/>
            <p:nvPr/>
          </p:nvCxnSpPr>
          <p:spPr>
            <a:xfrm>
              <a:off x="1554480" y="5024576"/>
              <a:ext cx="7124382" cy="1117144"/>
            </a:xfrm>
            <a:prstGeom prst="bentConnector3">
              <a:avLst>
                <a:gd name="adj1" fmla="val -270"/>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529198" y="5796947"/>
              <a:ext cx="3734714"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grpSp>
        <p:nvGrpSpPr>
          <p:cNvPr id="44" name="Group 43"/>
          <p:cNvGrpSpPr/>
          <p:nvPr>
            <p:custDataLst>
              <p:tags r:id="rId21"/>
            </p:custDataLst>
          </p:nvPr>
        </p:nvGrpSpPr>
        <p:grpSpPr>
          <a:xfrm>
            <a:off x="2171381" y="5024577"/>
            <a:ext cx="7376380" cy="839146"/>
            <a:chOff x="2171381" y="5024577"/>
            <a:chExt cx="7277421" cy="839146"/>
          </a:xfrm>
        </p:grpSpPr>
        <p:cxnSp>
          <p:nvCxnSpPr>
            <p:cNvPr id="26" name="Elbow Connector 25"/>
            <p:cNvCxnSpPr>
              <a:stCxn id="4" idx="2"/>
            </p:cNvCxnSpPr>
            <p:nvPr/>
          </p:nvCxnSpPr>
          <p:spPr>
            <a:xfrm rot="16200000" flipH="1">
              <a:off x="5563940" y="1632018"/>
              <a:ext cx="492304" cy="7277421"/>
            </a:xfrm>
            <a:prstGeom prst="bentConnector2">
              <a:avLst/>
            </a:prstGeom>
            <a:ln w="38100">
              <a:solidFill>
                <a:schemeClr val="tx2"/>
              </a:solidFill>
              <a:miter lim="800000"/>
              <a:tailEnd type="triangl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047382" y="5494391"/>
              <a:ext cx="3043200" cy="369332"/>
            </a:xfrm>
            <a:prstGeom prst="rect">
              <a:avLst/>
            </a:prstGeom>
          </p:spPr>
          <p:txBody>
            <a:bodyPr wrap="square">
              <a:spAutoFit/>
            </a:bodyPr>
            <a:lstStyle/>
            <a:p>
              <a:pPr algn="ctr"/>
              <a:r>
                <a:rPr lang="en-US" sz="1800" dirty="0">
                  <a:ln>
                    <a:solidFill>
                      <a:schemeClr val="accent2">
                        <a:alpha val="0"/>
                      </a:schemeClr>
                    </a:solidFill>
                  </a:ln>
                  <a:solidFill>
                    <a:schemeClr val="accent1">
                      <a:lumMod val="75000"/>
                      <a:alpha val="99000"/>
                    </a:schemeClr>
                  </a:solidFill>
                </a:rPr>
                <a:t>Regular Polling for Status</a:t>
              </a:r>
            </a:p>
          </p:txBody>
        </p:sp>
      </p:grpSp>
      <p:sp>
        <p:nvSpPr>
          <p:cNvPr id="40" name="Rectangle 39"/>
          <p:cNvSpPr/>
          <p:nvPr>
            <p:custDataLst>
              <p:tags r:id="rId22"/>
            </p:custDataLst>
          </p:nvPr>
        </p:nvSpPr>
        <p:spPr>
          <a:xfrm>
            <a:off x="875345" y="3644491"/>
            <a:ext cx="1832769" cy="1015663"/>
          </a:xfrm>
          <a:prstGeom prst="rect">
            <a:avLst/>
          </a:prstGeom>
        </p:spPr>
        <p:txBody>
          <a:bodyPr wrap="square">
            <a:spAutoFit/>
          </a:bodyPr>
          <a:lstStyle/>
          <a:p>
            <a:r>
              <a:rPr lang="en-US" sz="2000" dirty="0">
                <a:ln>
                  <a:solidFill>
                    <a:schemeClr val="accent2">
                      <a:alpha val="0"/>
                    </a:schemeClr>
                  </a:solidFill>
                </a:ln>
                <a:solidFill>
                  <a:schemeClr val="bg1"/>
                </a:solidFill>
              </a:rPr>
              <a:t>Enumerate</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Instances in </a:t>
            </a:r>
            <a:br>
              <a:rPr lang="en-US" sz="2000" dirty="0">
                <a:ln>
                  <a:solidFill>
                    <a:schemeClr val="accent2">
                      <a:alpha val="0"/>
                    </a:schemeClr>
                  </a:solidFill>
                </a:ln>
                <a:solidFill>
                  <a:schemeClr val="bg1"/>
                </a:solidFill>
              </a:rPr>
            </a:br>
            <a:r>
              <a:rPr lang="en-US" sz="2000" dirty="0">
                <a:ln>
                  <a:solidFill>
                    <a:schemeClr val="accent2">
                      <a:alpha val="0"/>
                    </a:schemeClr>
                  </a:solidFill>
                </a:ln>
                <a:solidFill>
                  <a:schemeClr val="bg1"/>
                </a:solidFill>
              </a:rPr>
              <a:t>WebDav Role</a:t>
            </a:r>
          </a:p>
        </p:txBody>
      </p:sp>
      <p:sp>
        <p:nvSpPr>
          <p:cNvPr id="41" name="Rectangle 40"/>
          <p:cNvSpPr/>
          <p:nvPr>
            <p:custDataLst>
              <p:tags r:id="rId23"/>
            </p:custDataLst>
          </p:nvPr>
        </p:nvSpPr>
        <p:spPr>
          <a:xfrm>
            <a:off x="875345" y="3304010"/>
            <a:ext cx="1832769" cy="400110"/>
          </a:xfrm>
          <a:prstGeom prst="rect">
            <a:avLst/>
          </a:prstGeom>
        </p:spPr>
        <p:txBody>
          <a:bodyPr wrap="square">
            <a:spAutoFit/>
          </a:bodyPr>
          <a:lstStyle/>
          <a:p>
            <a:r>
              <a:rPr lang="en-US" sz="2000" dirty="0">
                <a:ln>
                  <a:solidFill>
                    <a:schemeClr val="accent2">
                      <a:alpha val="0"/>
                    </a:schemeClr>
                  </a:solidFill>
                </a:ln>
                <a:solidFill>
                  <a:schemeClr val="bg1"/>
                </a:solidFill>
              </a:rPr>
              <a:t>OnStart</a:t>
            </a:r>
          </a:p>
        </p:txBody>
      </p:sp>
      <p:grpSp>
        <p:nvGrpSpPr>
          <p:cNvPr id="11" name="Group 10"/>
          <p:cNvGrpSpPr/>
          <p:nvPr/>
        </p:nvGrpSpPr>
        <p:grpSpPr>
          <a:xfrm>
            <a:off x="1246758" y="2410919"/>
            <a:ext cx="1849249" cy="745332"/>
            <a:chOff x="2015323" y="7685622"/>
            <a:chExt cx="1849249" cy="745332"/>
          </a:xfrm>
        </p:grpSpPr>
        <p:sp>
          <p:nvSpPr>
            <p:cNvPr id="3" name="Freeform 2"/>
            <p:cNvSpPr/>
            <p:nvPr/>
          </p:nvSpPr>
          <p:spPr bwMode="auto">
            <a:xfrm>
              <a:off x="2015323" y="7685622"/>
              <a:ext cx="752475" cy="745332"/>
            </a:xfrm>
            <a:custGeom>
              <a:avLst/>
              <a:gdLst>
                <a:gd name="connsiteX0" fmla="*/ 0 w 752475"/>
                <a:gd name="connsiteY0" fmla="*/ 745332 h 745332"/>
                <a:gd name="connsiteX1" fmla="*/ 254794 w 752475"/>
                <a:gd name="connsiteY1" fmla="*/ 361950 h 745332"/>
                <a:gd name="connsiteX2" fmla="*/ 285750 w 752475"/>
                <a:gd name="connsiteY2" fmla="*/ 461963 h 745332"/>
                <a:gd name="connsiteX3" fmla="*/ 559594 w 752475"/>
                <a:gd name="connsiteY3" fmla="*/ 135732 h 745332"/>
                <a:gd name="connsiteX4" fmla="*/ 571500 w 752475"/>
                <a:gd name="connsiteY4" fmla="*/ 204788 h 745332"/>
                <a:gd name="connsiteX5" fmla="*/ 752475 w 752475"/>
                <a:gd name="connsiteY5" fmla="*/ 0 h 745332"/>
                <a:gd name="connsiteX6" fmla="*/ 583406 w 752475"/>
                <a:gd name="connsiteY6" fmla="*/ 385763 h 745332"/>
                <a:gd name="connsiteX7" fmla="*/ 533400 w 752475"/>
                <a:gd name="connsiteY7" fmla="*/ 257175 h 745332"/>
                <a:gd name="connsiteX8" fmla="*/ 273844 w 752475"/>
                <a:gd name="connsiteY8" fmla="*/ 659607 h 745332"/>
                <a:gd name="connsiteX9" fmla="*/ 230981 w 752475"/>
                <a:gd name="connsiteY9" fmla="*/ 483394 h 745332"/>
                <a:gd name="connsiteX10" fmla="*/ 0 w 752475"/>
                <a:gd name="connsiteY10" fmla="*/ 745332 h 74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2475" h="745332">
                  <a:moveTo>
                    <a:pt x="0" y="745332"/>
                  </a:moveTo>
                  <a:lnTo>
                    <a:pt x="254794" y="361950"/>
                  </a:lnTo>
                  <a:lnTo>
                    <a:pt x="285750" y="461963"/>
                  </a:lnTo>
                  <a:lnTo>
                    <a:pt x="559594" y="135732"/>
                  </a:lnTo>
                  <a:lnTo>
                    <a:pt x="571500" y="204788"/>
                  </a:lnTo>
                  <a:lnTo>
                    <a:pt x="752475" y="0"/>
                  </a:lnTo>
                  <a:lnTo>
                    <a:pt x="583406" y="385763"/>
                  </a:lnTo>
                  <a:lnTo>
                    <a:pt x="533400" y="257175"/>
                  </a:lnTo>
                  <a:lnTo>
                    <a:pt x="273844" y="659607"/>
                  </a:lnTo>
                  <a:lnTo>
                    <a:pt x="230981" y="483394"/>
                  </a:lnTo>
                  <a:lnTo>
                    <a:pt x="0" y="745332"/>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a:xfrm>
              <a:off x="2767798" y="7873622"/>
              <a:ext cx="1096774" cy="369332"/>
            </a:xfrm>
            <a:prstGeom prst="rect">
              <a:avLst/>
            </a:prstGeom>
          </p:spPr>
          <p:txBody>
            <a:bodyPr wrap="none" anchor="ctr">
              <a:spAutoFit/>
            </a:bodyPr>
            <a:lstStyle/>
            <a:p>
              <a:pPr algn="ctr"/>
              <a:r>
                <a:rPr lang="en-US" dirty="0" smtClean="0">
                  <a:ln>
                    <a:solidFill>
                      <a:schemeClr val="accent2">
                        <a:alpha val="0"/>
                      </a:schemeClr>
                    </a:solidFill>
                  </a:ln>
                  <a:solidFill>
                    <a:schemeClr val="bg1"/>
                  </a:solidFill>
                </a:rPr>
                <a:t>Changed</a:t>
              </a:r>
              <a:endParaRPr lang="en-US" dirty="0">
                <a:ln>
                  <a:solidFill>
                    <a:schemeClr val="accent2">
                      <a:alpha val="0"/>
                    </a:schemeClr>
                  </a:solidFill>
                </a:ln>
                <a:solidFill>
                  <a:schemeClr val="bg1"/>
                </a:solidFill>
              </a:endParaRPr>
            </a:p>
          </p:txBody>
        </p:sp>
      </p:grpSp>
    </p:spTree>
    <p:extLst>
      <p:ext uri="{BB962C8B-B14F-4D97-AF65-F5344CB8AC3E}">
        <p14:creationId xmlns:p14="http://schemas.microsoft.com/office/powerpoint/2010/main" val="4202682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44"/>
                                        </p:tgtEl>
                                      </p:cBhvr>
                                    </p:animEffect>
                                    <p:set>
                                      <p:cBhvr>
                                        <p:cTn id="27" dur="1" fill="hold">
                                          <p:stCondLst>
                                            <p:cond delay="499"/>
                                          </p:stCondLst>
                                        </p:cTn>
                                        <p:tgtEl>
                                          <p:spTgt spid="4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par>
                                <p:cTn id="44" presetID="1" presetClass="entr" presetSubtype="0" fill="hold" grpId="2"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11"/>
                                        </p:tgtEl>
                                        <p:attrNameLst>
                                          <p:attrName>style.visibility</p:attrName>
                                        </p:attrNameLst>
                                      </p:cBhvr>
                                      <p:to>
                                        <p:strVal val="hidden"/>
                                      </p:to>
                                    </p:set>
                                  </p:childTnLst>
                                </p:cTn>
                              </p:par>
                              <p:par>
                                <p:cTn id="50" presetID="1" presetClass="exit" presetSubtype="0" fill="hold" grpId="3" nodeType="withEffect">
                                  <p:stCondLst>
                                    <p:cond delay="0"/>
                                  </p:stCondLst>
                                  <p:childTnLst>
                                    <p:set>
                                      <p:cBhvr>
                                        <p:cTn id="51" dur="1" fill="hold">
                                          <p:stCondLst>
                                            <p:cond delay="0"/>
                                          </p:stCondLst>
                                        </p:cTn>
                                        <p:tgtEl>
                                          <p:spTgt spid="40"/>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4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p:bldP spid="32" grpId="0"/>
      <p:bldP spid="33" grpId="0"/>
      <p:bldP spid="40" grpId="0"/>
      <p:bldP spid="40" grpId="1"/>
      <p:bldP spid="40" grpId="2"/>
      <p:bldP spid="40" grpId="3"/>
      <p:bldP spid="41" grpId="0"/>
      <p:bldP spid="41"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2212122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20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5" name="Rectangle 4"/>
          <p:cNvSpPr/>
          <p:nvPr/>
        </p:nvSpPr>
        <p:spPr>
          <a:xfrm>
            <a:off x="517526" y="1705354"/>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custDataLst>
              <p:tags r:id="rId3"/>
            </p:custDataLst>
          </p:nvPr>
        </p:nvSpPr>
        <p:spPr/>
        <p:txBody>
          <a:bodyPr/>
          <a:lstStyle/>
          <a:p>
            <a:r>
              <a:rPr lang="en-US" dirty="0" smtClean="0"/>
              <a:t>What Can It Run?</a:t>
            </a:r>
            <a:endParaRPr lang="en-US" dirty="0"/>
          </a:p>
        </p:txBody>
      </p:sp>
      <p:grpSp>
        <p:nvGrpSpPr>
          <p:cNvPr id="3" name="Group 2"/>
          <p:cNvGrpSpPr/>
          <p:nvPr/>
        </p:nvGrpSpPr>
        <p:grpSpPr>
          <a:xfrm>
            <a:off x="734519" y="1895138"/>
            <a:ext cx="4117399" cy="3678083"/>
            <a:chOff x="734518" y="1895138"/>
            <a:chExt cx="10698775" cy="3678083"/>
          </a:xfrm>
        </p:grpSpPr>
        <p:sp>
          <p:nvSpPr>
            <p:cNvPr id="6" name="Rectangle 5"/>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600" dirty="0">
                  <a:ln>
                    <a:solidFill>
                      <a:srgbClr val="FFFFFF">
                        <a:alpha val="0"/>
                      </a:srgbClr>
                    </a:solidFill>
                  </a:ln>
                  <a:solidFill>
                    <a:schemeClr val="bg1">
                      <a:alpha val="99000"/>
                    </a:schemeClr>
                  </a:solidFill>
                  <a:latin typeface="Segoe UI Light" pitchFamily="34" charset="0"/>
                </a:rPr>
                <a:t>General </a:t>
              </a:r>
              <a:r>
                <a:rPr lang="en-US" sz="3600" dirty="0" smtClean="0">
                  <a:ln>
                    <a:solidFill>
                      <a:srgbClr val="FFFFFF">
                        <a:alpha val="0"/>
                      </a:srgbClr>
                    </a:solidFill>
                  </a:ln>
                  <a:solidFill>
                    <a:schemeClr val="bg1">
                      <a:alpha val="99000"/>
                    </a:schemeClr>
                  </a:solidFill>
                  <a:latin typeface="Segoe UI Light" pitchFamily="34" charset="0"/>
                </a:rPr>
                <a:t>Rule</a:t>
              </a:r>
              <a:endParaRPr lang="en-US" sz="3600" dirty="0">
                <a:ln>
                  <a:solidFill>
                    <a:srgbClr val="FFFFFF">
                      <a:alpha val="0"/>
                    </a:srgbClr>
                  </a:solidFill>
                </a:ln>
                <a:solidFill>
                  <a:schemeClr val="bg1">
                    <a:alpha val="99000"/>
                  </a:schemeClr>
                </a:solidFill>
                <a:latin typeface="Segoe UI Light" pitchFamily="34" charset="0"/>
              </a:endParaRPr>
            </a:p>
          </p:txBody>
        </p:sp>
        <p:sp>
          <p:nvSpPr>
            <p:cNvPr id="7" name="Rectangle 6"/>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Language</a:t>
              </a:r>
              <a:endParaRPr lang="en-US" sz="3200" dirty="0">
                <a:ln>
                  <a:solidFill>
                    <a:srgbClr val="FFFFFF">
                      <a:alpha val="0"/>
                    </a:srgbClr>
                  </a:solidFill>
                </a:ln>
                <a:solidFill>
                  <a:schemeClr val="bg1">
                    <a:alpha val="99000"/>
                  </a:schemeClr>
                </a:solidFill>
                <a:latin typeface="Segoe UI Light" pitchFamily="34" charset="0"/>
              </a:endParaRPr>
            </a:p>
          </p:txBody>
        </p:sp>
        <p:sp>
          <p:nvSpPr>
            <p:cNvPr id="8" name="Rectangle 7"/>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Choice of </a:t>
              </a:r>
              <a:r>
                <a:rPr lang="en-US" sz="3200" dirty="0" smtClean="0">
                  <a:ln>
                    <a:solidFill>
                      <a:srgbClr val="FFFFFF">
                        <a:alpha val="0"/>
                      </a:srgbClr>
                    </a:solidFill>
                  </a:ln>
                  <a:solidFill>
                    <a:schemeClr val="bg1">
                      <a:alpha val="99000"/>
                    </a:schemeClr>
                  </a:solidFill>
                  <a:latin typeface="Segoe UI Light" pitchFamily="34" charset="0"/>
                </a:rPr>
                <a:t>Frameworks</a:t>
              </a:r>
              <a:endParaRPr lang="en-US" sz="3200" dirty="0">
                <a:ln>
                  <a:solidFill>
                    <a:srgbClr val="FFFFFF">
                      <a:alpha val="0"/>
                    </a:srgbClr>
                  </a:solidFill>
                </a:ln>
                <a:solidFill>
                  <a:schemeClr val="bg1">
                    <a:alpha val="99000"/>
                  </a:schemeClr>
                </a:solidFill>
                <a:latin typeface="Segoe UI Light" pitchFamily="34" charset="0"/>
              </a:endParaRPr>
            </a:p>
          </p:txBody>
        </p:sp>
      </p:grpSp>
      <p:grpSp>
        <p:nvGrpSpPr>
          <p:cNvPr id="9" name="Group 8"/>
          <p:cNvGrpSpPr/>
          <p:nvPr/>
        </p:nvGrpSpPr>
        <p:grpSpPr>
          <a:xfrm>
            <a:off x="4974556" y="1885234"/>
            <a:ext cx="6483436" cy="3678083"/>
            <a:chOff x="734518" y="1895138"/>
            <a:chExt cx="10698775" cy="3678083"/>
          </a:xfrm>
        </p:grpSpPr>
        <p:sp>
          <p:nvSpPr>
            <p:cNvPr id="10" name="Rectangle 9"/>
            <p:cNvSpPr/>
            <p:nvPr/>
          </p:nvSpPr>
          <p:spPr bwMode="auto">
            <a:xfrm>
              <a:off x="734518" y="1895138"/>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alpha val="99000"/>
                    </a:schemeClr>
                  </a:solidFill>
                </a:rPr>
                <a:t>If </a:t>
              </a:r>
              <a:r>
                <a:rPr lang="en-US" sz="2000" dirty="0">
                  <a:ln>
                    <a:solidFill>
                      <a:srgbClr val="FFFFFF">
                        <a:alpha val="0"/>
                      </a:srgbClr>
                    </a:solidFill>
                  </a:ln>
                  <a:solidFill>
                    <a:schemeClr val="bg1">
                      <a:alpha val="99000"/>
                    </a:schemeClr>
                  </a:solidFill>
                </a:rPr>
                <a:t>it runs in Windows it runs in Windows Azure</a:t>
              </a:r>
            </a:p>
          </p:txBody>
        </p:sp>
        <p:sp>
          <p:nvSpPr>
            <p:cNvPr id="11" name="Rectangle 10"/>
            <p:cNvSpPr/>
            <p:nvPr/>
          </p:nvSpPr>
          <p:spPr bwMode="auto">
            <a:xfrm>
              <a:off x="734518" y="3167741"/>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C</a:t>
              </a:r>
              <a:r>
                <a:rPr lang="en-US" sz="2000" dirty="0">
                  <a:ln>
                    <a:solidFill>
                      <a:srgbClr val="FFFFFF">
                        <a:alpha val="0"/>
                      </a:srgbClr>
                    </a:solidFill>
                  </a:ln>
                  <a:solidFill>
                    <a:schemeClr val="bg1"/>
                  </a:solidFill>
                </a:rPr>
                <a:t>#, VB, C++, Java, </a:t>
              </a:r>
              <a:r>
                <a:rPr lang="en-US" sz="2000" dirty="0" smtClean="0">
                  <a:ln>
                    <a:solidFill>
                      <a:srgbClr val="FFFFFF">
                        <a:alpha val="0"/>
                      </a:srgbClr>
                    </a:solidFill>
                  </a:ln>
                  <a:solidFill>
                    <a:schemeClr val="bg1"/>
                  </a:solidFill>
                </a:rPr>
                <a:t>PHP, Node.js, </a:t>
              </a:r>
              <a:r>
                <a:rPr lang="en-US" sz="2000" dirty="0">
                  <a:ln>
                    <a:solidFill>
                      <a:srgbClr val="FFFFFF">
                        <a:alpha val="0"/>
                      </a:srgbClr>
                    </a:solidFill>
                  </a:ln>
                  <a:solidFill>
                    <a:schemeClr val="bg1"/>
                  </a:solidFill>
                </a:rPr>
                <a:t>Phython, etc.</a:t>
              </a:r>
            </a:p>
          </p:txBody>
        </p:sp>
        <p:sp>
          <p:nvSpPr>
            <p:cNvPr id="12" name="Rectangle 11"/>
            <p:cNvSpPr/>
            <p:nvPr/>
          </p:nvSpPr>
          <p:spPr bwMode="auto">
            <a:xfrm>
              <a:off x="760296" y="4440345"/>
              <a:ext cx="10672997" cy="113287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45718" rIns="274320" bIns="45718" numCol="1" rtlCol="0" anchor="ctr" anchorCtr="0" compatLnSpc="1">
              <a:prstTxWarp prst="textNoShape">
                <a:avLst/>
              </a:prstTxWarp>
            </a:bodyPr>
            <a:lstStyle/>
            <a:p>
              <a:pPr marL="460375" lvl="1" algn="ctr">
                <a:spcBef>
                  <a:spcPts val="300"/>
                </a:spcBef>
                <a:buSzPct val="80000"/>
              </a:pPr>
              <a:r>
                <a:rPr lang="en-US" sz="2000" dirty="0" smtClean="0">
                  <a:ln>
                    <a:solidFill>
                      <a:srgbClr val="FFFFFF">
                        <a:alpha val="0"/>
                      </a:srgbClr>
                    </a:solidFill>
                  </a:ln>
                  <a:solidFill>
                    <a:schemeClr val="bg1"/>
                  </a:solidFill>
                </a:rPr>
                <a:t>.</a:t>
              </a:r>
              <a:r>
                <a:rPr lang="en-US" sz="2000" dirty="0">
                  <a:ln>
                    <a:solidFill>
                      <a:srgbClr val="FFFFFF">
                        <a:alpha val="0"/>
                      </a:srgbClr>
                    </a:solidFill>
                  </a:ln>
                  <a:solidFill>
                    <a:schemeClr val="bg1"/>
                  </a:solidFill>
                </a:rPr>
                <a:t>NET, </a:t>
              </a:r>
              <a:r>
                <a:rPr lang="en-US" sz="2000" dirty="0" smtClean="0">
                  <a:ln>
                    <a:solidFill>
                      <a:srgbClr val="FFFFFF">
                        <a:alpha val="0"/>
                      </a:srgbClr>
                    </a:solidFill>
                  </a:ln>
                  <a:solidFill>
                    <a:schemeClr val="bg1"/>
                  </a:solidFill>
                </a:rPr>
                <a:t>ExpressJS, Rails</a:t>
              </a:r>
              <a:r>
                <a:rPr lang="en-US" sz="2000" dirty="0">
                  <a:ln>
                    <a:solidFill>
                      <a:srgbClr val="FFFFFF">
                        <a:alpha val="0"/>
                      </a:srgbClr>
                    </a:solidFill>
                  </a:ln>
                  <a:solidFill>
                    <a:schemeClr val="bg1"/>
                  </a:solidFill>
                </a:rPr>
                <a:t>, Zend, etc.</a:t>
              </a:r>
            </a:p>
          </p:txBody>
        </p:sp>
      </p:grpSp>
    </p:spTree>
    <p:extLst>
      <p:ext uri="{BB962C8B-B14F-4D97-AF65-F5344CB8AC3E}">
        <p14:creationId xmlns:p14="http://schemas.microsoft.com/office/powerpoint/2010/main" val="3300493695"/>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49909170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1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Monitoring</a:t>
            </a:r>
            <a:endParaRPr lang="en-US" dirty="0"/>
          </a:p>
        </p:txBody>
      </p:sp>
      <p:sp>
        <p:nvSpPr>
          <p:cNvPr id="3" name="Content Placeholder 2"/>
          <p:cNvSpPr>
            <a:spLocks noGrp="1"/>
          </p:cNvSpPr>
          <p:nvPr>
            <p:ph sz="quarter" idx="10"/>
            <p:custDataLst>
              <p:tags r:id="rId4"/>
            </p:custDataLst>
          </p:nvPr>
        </p:nvSpPr>
        <p:spPr>
          <a:xfrm>
            <a:off x="519113" y="1463675"/>
            <a:ext cx="11155680" cy="5039841"/>
          </a:xfrm>
        </p:spPr>
        <p:txBody>
          <a:bodyPr/>
          <a:lstStyle/>
          <a:p>
            <a:r>
              <a:rPr lang="en-US" dirty="0" smtClean="0">
                <a:solidFill>
                  <a:schemeClr val="accent2">
                    <a:alpha val="99000"/>
                  </a:schemeClr>
                </a:solidFill>
                <a:latin typeface="Segoe UI Light" pitchFamily="34" charset="0"/>
              </a:rPr>
              <a:t>Monitoring is not Debugging</a:t>
            </a:r>
          </a:p>
          <a:p>
            <a:r>
              <a:rPr lang="en-US" dirty="0" smtClean="0">
                <a:solidFill>
                  <a:schemeClr val="accent2">
                    <a:alpha val="99000"/>
                  </a:schemeClr>
                </a:solidFill>
                <a:latin typeface="Segoe UI Light" pitchFamily="34" charset="0"/>
              </a:rPr>
              <a:t>Instrument your application using Trace, Debug</a:t>
            </a:r>
          </a:p>
          <a:p>
            <a:pPr marL="0" lvl="1"/>
            <a:r>
              <a:rPr lang="en-US" sz="2000" dirty="0" smtClean="0"/>
              <a:t>DiagnosticMonitorTraceListener</a:t>
            </a:r>
          </a:p>
          <a:p>
            <a:r>
              <a:rPr lang="en-US" dirty="0" smtClean="0">
                <a:solidFill>
                  <a:schemeClr val="accent2">
                    <a:alpha val="99000"/>
                  </a:schemeClr>
                </a:solidFill>
                <a:latin typeface="Segoe UI Light" pitchFamily="34" charset="0"/>
              </a:rPr>
              <a:t>Use Diagnostics API to Configure and Collect</a:t>
            </a:r>
          </a:p>
          <a:p>
            <a:pPr marL="0" lvl="1"/>
            <a:r>
              <a:rPr lang="en-US" sz="2000" dirty="0" smtClean="0"/>
              <a:t>Event Logs</a:t>
            </a:r>
          </a:p>
          <a:p>
            <a:pPr marL="0" lvl="1"/>
            <a:r>
              <a:rPr lang="en-US" sz="2000" dirty="0" smtClean="0"/>
              <a:t>Performance Counters</a:t>
            </a:r>
          </a:p>
          <a:p>
            <a:pPr marL="0" lvl="1"/>
            <a:r>
              <a:rPr lang="en-US" sz="2000" dirty="0" smtClean="0"/>
              <a:t>Trace/Debug information (logging)</a:t>
            </a:r>
          </a:p>
          <a:p>
            <a:pPr marL="0" lvl="1"/>
            <a:r>
              <a:rPr lang="en-US" sz="2000" dirty="0" smtClean="0"/>
              <a:t>IIS Logs, Failed Request Logs</a:t>
            </a:r>
          </a:p>
          <a:p>
            <a:pPr marL="0" lvl="1"/>
            <a:r>
              <a:rPr lang="en-US" sz="2000" dirty="0" smtClean="0"/>
              <a:t>Crash Dumps or Arbitrary files</a:t>
            </a:r>
          </a:p>
          <a:p>
            <a:r>
              <a:rPr lang="en-US" dirty="0" smtClean="0">
                <a:solidFill>
                  <a:schemeClr val="accent2">
                    <a:alpha val="99000"/>
                  </a:schemeClr>
                </a:solidFill>
                <a:latin typeface="Segoe UI Light" pitchFamily="34" charset="0"/>
              </a:rPr>
              <a:t>Request data on demand or scheduled</a:t>
            </a:r>
          </a:p>
          <a:p>
            <a:pPr marL="0" lvl="1"/>
            <a:r>
              <a:rPr lang="en-US" sz="2000" dirty="0" smtClean="0"/>
              <a:t>Transferred into your table and/or blob storage</a:t>
            </a:r>
            <a:endParaRPr lang="en-US" sz="2000" dirty="0"/>
          </a:p>
        </p:txBody>
      </p:sp>
    </p:spTree>
    <p:extLst>
      <p:ext uri="{BB962C8B-B14F-4D97-AF65-F5344CB8AC3E}">
        <p14:creationId xmlns:p14="http://schemas.microsoft.com/office/powerpoint/2010/main" val="236597028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3842360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6221"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Roles and Instances</a:t>
            </a:r>
            <a:endParaRPr lang="en-US" dirty="0"/>
          </a:p>
        </p:txBody>
      </p:sp>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ounded Rectangle 5"/>
          <p:cNvSpPr/>
          <p:nvPr/>
        </p:nvSpPr>
        <p:spPr bwMode="auto">
          <a:xfrm>
            <a:off x="757239"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7" name="Rounded Rectangle 6"/>
          <p:cNvSpPr/>
          <p:nvPr/>
        </p:nvSpPr>
        <p:spPr bwMode="auto">
          <a:xfrm>
            <a:off x="6219827" y="1895138"/>
            <a:ext cx="5216525" cy="3678083"/>
          </a:xfrm>
          <a:prstGeom prst="roundRect">
            <a:avLst>
              <a:gd name="adj" fmla="val 0"/>
            </a:avLst>
          </a:prstGeom>
          <a:solidFill>
            <a:schemeClr val="accent2"/>
          </a:solidFill>
          <a:ln w="9525" cap="flat" cmpd="sng" algn="ctr">
            <a:noFill/>
            <a:prstDash val="solid"/>
          </a:ln>
          <a:effectLst/>
        </p:spPr>
        <p:txBody>
          <a:bodyPr rtlCol="0" anchor="t" anchorCtr="0"/>
          <a:lstStyle/>
          <a:p>
            <a:pPr algn="ctr" defTabSz="1218936"/>
            <a:r>
              <a:rPr lang="en-US" sz="1500" dirty="0">
                <a:solidFill>
                  <a:schemeClr val="bg1">
                    <a:alpha val="99000"/>
                  </a:schemeClr>
                </a:solidFill>
                <a:latin typeface="Segoe UI"/>
                <a:ea typeface="Segoe UI" pitchFamily="34" charset="0"/>
                <a:cs typeface="Segoe UI" pitchFamily="34" charset="0"/>
              </a:rPr>
              <a:t> </a:t>
            </a:r>
          </a:p>
        </p:txBody>
      </p:sp>
      <p:sp>
        <p:nvSpPr>
          <p:cNvPr id="8" name="TextBox 7"/>
          <p:cNvSpPr txBox="1"/>
          <p:nvPr/>
        </p:nvSpPr>
        <p:spPr>
          <a:xfrm>
            <a:off x="6385810" y="2368296"/>
            <a:ext cx="4586990" cy="250837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At runtime each Role will execute </a:t>
            </a:r>
            <a:r>
              <a:rPr lang="en-US" sz="3600" dirty="0" smtClean="0">
                <a:solidFill>
                  <a:schemeClr val="bg1">
                    <a:alpha val="99000"/>
                  </a:schemeClr>
                </a:solidFill>
                <a:latin typeface="Segoe UI Light" pitchFamily="34" charset="0"/>
              </a:rPr>
              <a:t>on </a:t>
            </a:r>
            <a:r>
              <a:rPr lang="en-US" sz="3600" dirty="0">
                <a:solidFill>
                  <a:schemeClr val="bg1">
                    <a:alpha val="99000"/>
                  </a:schemeClr>
                </a:solidFill>
                <a:latin typeface="Segoe UI Light" pitchFamily="34" charset="0"/>
              </a:rPr>
              <a:t>one or more instances </a:t>
            </a:r>
          </a:p>
          <a:p>
            <a:pPr marL="0" lvl="1"/>
            <a:endParaRPr lang="en-US" sz="800" dirty="0" smtClean="0">
              <a:solidFill>
                <a:schemeClr val="tx2">
                  <a:alpha val="99000"/>
                </a:schemeClr>
              </a:solidFill>
            </a:endParaRPr>
          </a:p>
          <a:p>
            <a:pPr marL="0" lvl="1"/>
            <a:r>
              <a:rPr lang="en-US" sz="2000" dirty="0">
                <a:solidFill>
                  <a:schemeClr val="bg1">
                    <a:alpha val="99000"/>
                  </a:schemeClr>
                </a:solidFill>
              </a:rPr>
              <a:t>A role instance is a set of code, configuration, and local data, deployed in a dedicated </a:t>
            </a:r>
            <a:r>
              <a:rPr lang="en-US" sz="2000" dirty="0" smtClean="0">
                <a:solidFill>
                  <a:schemeClr val="bg1">
                    <a:alpha val="99000"/>
                  </a:schemeClr>
                </a:solidFill>
              </a:rPr>
              <a:t>VM</a:t>
            </a:r>
            <a:endParaRPr lang="en-US" sz="2000" dirty="0">
              <a:solidFill>
                <a:schemeClr val="bg1">
                  <a:alpha val="99000"/>
                </a:schemeClr>
              </a:solidFill>
            </a:endParaRPr>
          </a:p>
        </p:txBody>
      </p:sp>
      <p:sp>
        <p:nvSpPr>
          <p:cNvPr id="9" name="TextBox 8"/>
          <p:cNvSpPr txBox="1"/>
          <p:nvPr/>
        </p:nvSpPr>
        <p:spPr>
          <a:xfrm>
            <a:off x="891191" y="2368296"/>
            <a:ext cx="4947663" cy="2636619"/>
          </a:xfrm>
          <a:prstGeom prst="rect">
            <a:avLst/>
          </a:prstGeom>
          <a:noFill/>
        </p:spPr>
        <p:txBody>
          <a:bodyPr wrap="square" lIns="0" tIns="0" rIns="0" bIns="0" rtlCol="0">
            <a:spAutoFit/>
          </a:bodyPr>
          <a:lstStyle/>
          <a:p>
            <a:pPr>
              <a:lnSpc>
                <a:spcPts val="3800"/>
              </a:lnSpc>
            </a:pPr>
            <a:r>
              <a:rPr lang="en-US" sz="3600" dirty="0">
                <a:solidFill>
                  <a:schemeClr val="bg1">
                    <a:alpha val="99000"/>
                  </a:schemeClr>
                </a:solidFill>
                <a:latin typeface="Segoe UI Light" pitchFamily="34" charset="0"/>
              </a:rPr>
              <a:t>Roles are defined in a Hosted Service</a:t>
            </a:r>
          </a:p>
          <a:p>
            <a:pPr marL="0" lvl="1"/>
            <a:endParaRPr lang="en-US" sz="800" dirty="0" smtClean="0">
              <a:solidFill>
                <a:schemeClr val="tx2">
                  <a:alpha val="99000"/>
                </a:schemeClr>
              </a:solidFill>
            </a:endParaRPr>
          </a:p>
          <a:p>
            <a:pPr marL="0" lvl="1"/>
            <a:r>
              <a:rPr lang="en-US" sz="2000" b="1" dirty="0">
                <a:solidFill>
                  <a:schemeClr val="bg1">
                    <a:alpha val="99000"/>
                  </a:schemeClr>
                </a:solidFill>
              </a:rPr>
              <a:t>A role definition </a:t>
            </a:r>
            <a:r>
              <a:rPr lang="en-US" sz="2000" b="1" dirty="0" smtClean="0">
                <a:solidFill>
                  <a:schemeClr val="bg1">
                    <a:alpha val="99000"/>
                  </a:schemeClr>
                </a:solidFill>
              </a:rPr>
              <a:t>specifies:</a:t>
            </a:r>
            <a:endParaRPr lang="en-US" sz="2000" b="1" dirty="0">
              <a:solidFill>
                <a:schemeClr val="bg1">
                  <a:alpha val="99000"/>
                </a:schemeClr>
              </a:solidFill>
            </a:endParaRPr>
          </a:p>
          <a:p>
            <a:pPr marL="0" lvl="1"/>
            <a:r>
              <a:rPr lang="en-US" sz="2000" dirty="0">
                <a:solidFill>
                  <a:schemeClr val="bg1">
                    <a:alpha val="99000"/>
                  </a:schemeClr>
                </a:solidFill>
              </a:rPr>
              <a:t>VM size</a:t>
            </a:r>
          </a:p>
          <a:p>
            <a:pPr marL="0" lvl="1"/>
            <a:r>
              <a:rPr lang="en-US" sz="2000" dirty="0">
                <a:solidFill>
                  <a:schemeClr val="bg1">
                    <a:alpha val="99000"/>
                  </a:schemeClr>
                </a:solidFill>
              </a:rPr>
              <a:t>Communication Endpoints</a:t>
            </a:r>
          </a:p>
          <a:p>
            <a:pPr marL="0" lvl="1"/>
            <a:r>
              <a:rPr lang="en-US" sz="2000" dirty="0">
                <a:solidFill>
                  <a:schemeClr val="bg1">
                    <a:alpha val="99000"/>
                  </a:schemeClr>
                </a:solidFill>
              </a:rPr>
              <a:t>Local storage resources</a:t>
            </a:r>
          </a:p>
          <a:p>
            <a:pPr marL="0" lvl="1"/>
            <a:r>
              <a:rPr lang="en-US" sz="2000" dirty="0">
                <a:solidFill>
                  <a:schemeClr val="bg1">
                    <a:alpha val="99000"/>
                  </a:schemeClr>
                </a:solidFill>
              </a:rPr>
              <a:t>etc.</a:t>
            </a:r>
          </a:p>
        </p:txBody>
      </p:sp>
    </p:spTree>
    <p:extLst>
      <p:ext uri="{BB962C8B-B14F-4D97-AF65-F5344CB8AC3E}">
        <p14:creationId xmlns:p14="http://schemas.microsoft.com/office/powerpoint/2010/main" val="265817019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2"/>
            </p:custDataLst>
            <p:extLst>
              <p:ext uri="{D42A27DB-BD31-4B8C-83A1-F6EECF244321}">
                <p14:modId xmlns:p14="http://schemas.microsoft.com/office/powerpoint/2010/main" val="278337212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243"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lumMod val="75000"/>
                    <a:alpha val="99000"/>
                  </a:schemeClr>
                </a:solidFill>
              </a:rPr>
              <a:t>Example Hosted Service configuration with a single web role and a single worker </a:t>
            </a:r>
            <a:r>
              <a:rPr lang="en-US" sz="2600" dirty="0" smtClean="0">
                <a:solidFill>
                  <a:schemeClr val="accent4">
                    <a:lumMod val="75000"/>
                    <a:alpha val="99000"/>
                  </a:schemeClr>
                </a:solidFill>
              </a:rPr>
              <a:t>role</a:t>
            </a:r>
            <a:endParaRPr lang="en-US" sz="2600" dirty="0">
              <a:solidFill>
                <a:schemeClr val="accent4">
                  <a:alpha val="99000"/>
                </a:schemeClr>
              </a:solidFill>
            </a:endParaRPr>
          </a:p>
        </p:txBody>
      </p:sp>
      <p:sp>
        <p:nvSpPr>
          <p:cNvPr id="4" name="Rectangle 3"/>
          <p:cNvSpPr/>
          <p:nvPr>
            <p:custDataLst>
              <p:tags r:id="rId4"/>
            </p:custDataLst>
          </p:nvPr>
        </p:nvSpPr>
        <p:spPr bwMode="auto">
          <a:xfrm>
            <a:off x="517525" y="1695450"/>
            <a:ext cx="11158538" cy="42535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3200" cap="all" dirty="0" smtClean="0">
                <a:ln>
                  <a:solidFill>
                    <a:schemeClr val="bg1">
                      <a:alpha val="0"/>
                    </a:schemeClr>
                  </a:solidFill>
                </a:ln>
                <a:solidFill>
                  <a:srgbClr val="595959">
                    <a:alpha val="99000"/>
                  </a:srgbClr>
                </a:solidFill>
                <a:latin typeface="Segoe UI Light" pitchFamily="34" charset="0"/>
              </a:rPr>
              <a:t>Hosted Service</a:t>
            </a:r>
          </a:p>
        </p:txBody>
      </p:sp>
      <p:sp>
        <p:nvSpPr>
          <p:cNvPr id="5" name="Rectangle 4"/>
          <p:cNvSpPr/>
          <p:nvPr>
            <p:custDataLst>
              <p:tags r:id="rId5"/>
            </p:custDataLst>
          </p:nvPr>
        </p:nvSpPr>
        <p:spPr bwMode="auto">
          <a:xfrm>
            <a:off x="624205"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Web Role</a:t>
            </a:r>
          </a:p>
        </p:txBody>
      </p:sp>
      <p:sp>
        <p:nvSpPr>
          <p:cNvPr id="6" name="Rectangle 5"/>
          <p:cNvSpPr/>
          <p:nvPr>
            <p:custDataLst>
              <p:tags r:id="rId6"/>
            </p:custDataLst>
          </p:nvPr>
        </p:nvSpPr>
        <p:spPr bwMode="auto">
          <a:xfrm>
            <a:off x="6157754" y="2335530"/>
            <a:ext cx="5394960" cy="348996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cap="all" dirty="0">
                <a:ln>
                  <a:solidFill>
                    <a:schemeClr val="bg1">
                      <a:alpha val="0"/>
                    </a:schemeClr>
                  </a:solidFill>
                </a:ln>
                <a:gradFill>
                  <a:gsLst>
                    <a:gs pos="0">
                      <a:srgbClr val="FFFFFF"/>
                    </a:gs>
                    <a:gs pos="100000">
                      <a:srgbClr val="FFFFFF"/>
                    </a:gs>
                  </a:gsLst>
                  <a:lin ang="5400000" scaled="0"/>
                </a:gradFill>
              </a:rPr>
              <a:t>Worker Role</a:t>
            </a:r>
          </a:p>
        </p:txBody>
      </p:sp>
      <p:sp>
        <p:nvSpPr>
          <p:cNvPr id="7" name="Rectangle 6"/>
          <p:cNvSpPr/>
          <p:nvPr>
            <p:custDataLst>
              <p:tags r:id="rId7"/>
            </p:custDataLst>
          </p:nvPr>
        </p:nvSpPr>
        <p:spPr bwMode="auto">
          <a:xfrm>
            <a:off x="73088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04660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9" name="Rectangle 8"/>
          <p:cNvSpPr/>
          <p:nvPr>
            <p:custDataLst>
              <p:tags r:id="rId9"/>
            </p:custDataLst>
          </p:nvPr>
        </p:nvSpPr>
        <p:spPr bwMode="auto">
          <a:xfrm>
            <a:off x="336232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0" name="Rectangle 9"/>
          <p:cNvSpPr/>
          <p:nvPr>
            <p:custDataLst>
              <p:tags r:id="rId10"/>
            </p:custDataLst>
          </p:nvPr>
        </p:nvSpPr>
        <p:spPr bwMode="auto">
          <a:xfrm>
            <a:off x="4678045" y="282321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11" name="Rectangle 10"/>
          <p:cNvSpPr/>
          <p:nvPr>
            <p:custDataLst>
              <p:tags r:id="rId11"/>
            </p:custDataLst>
          </p:nvPr>
        </p:nvSpPr>
        <p:spPr bwMode="auto">
          <a:xfrm>
            <a:off x="73088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2"/>
            </p:custDataLst>
          </p:nvPr>
        </p:nvSpPr>
        <p:spPr bwMode="auto">
          <a:xfrm>
            <a:off x="204660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6</a:t>
            </a:r>
            <a:endParaRPr lang="en-US" sz="2200" baseline="-25000" dirty="0">
              <a:ln>
                <a:solidFill>
                  <a:schemeClr val="bg1">
                    <a:alpha val="0"/>
                  </a:schemeClr>
                </a:solidFill>
              </a:ln>
              <a:solidFill>
                <a:srgbClr val="595959">
                  <a:alpha val="99000"/>
                </a:srgbClr>
              </a:solidFill>
            </a:endParaRPr>
          </a:p>
        </p:txBody>
      </p:sp>
      <p:sp>
        <p:nvSpPr>
          <p:cNvPr id="13" name="Rectangle 12"/>
          <p:cNvSpPr/>
          <p:nvPr>
            <p:custDataLst>
              <p:tags r:id="rId13"/>
            </p:custDataLst>
          </p:nvPr>
        </p:nvSpPr>
        <p:spPr bwMode="auto">
          <a:xfrm>
            <a:off x="336232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7</a:t>
            </a:r>
            <a:endParaRPr lang="en-US" sz="2200" baseline="-25000" dirty="0">
              <a:ln>
                <a:solidFill>
                  <a:schemeClr val="bg1">
                    <a:alpha val="0"/>
                  </a:schemeClr>
                </a:solidFill>
              </a:ln>
              <a:solidFill>
                <a:srgbClr val="595959">
                  <a:alpha val="99000"/>
                </a:srgbClr>
              </a:solidFill>
            </a:endParaRPr>
          </a:p>
        </p:txBody>
      </p:sp>
      <p:sp>
        <p:nvSpPr>
          <p:cNvPr id="14" name="Rectangle 13"/>
          <p:cNvSpPr/>
          <p:nvPr>
            <p:custDataLst>
              <p:tags r:id="rId14"/>
            </p:custDataLst>
          </p:nvPr>
        </p:nvSpPr>
        <p:spPr bwMode="auto">
          <a:xfrm>
            <a:off x="4678045" y="382143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8</a:t>
            </a:r>
            <a:endParaRPr lang="en-US" sz="2200" baseline="-25000" dirty="0">
              <a:ln>
                <a:solidFill>
                  <a:schemeClr val="bg1">
                    <a:alpha val="0"/>
                  </a:schemeClr>
                </a:solidFill>
              </a:ln>
              <a:solidFill>
                <a:srgbClr val="595959">
                  <a:alpha val="99000"/>
                </a:srgbClr>
              </a:solidFill>
            </a:endParaRPr>
          </a:p>
        </p:txBody>
      </p:sp>
      <p:sp>
        <p:nvSpPr>
          <p:cNvPr id="15" name="Rectangle 14"/>
          <p:cNvSpPr/>
          <p:nvPr>
            <p:custDataLst>
              <p:tags r:id="rId15"/>
            </p:custDataLst>
          </p:nvPr>
        </p:nvSpPr>
        <p:spPr bwMode="auto">
          <a:xfrm>
            <a:off x="73088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sp>
        <p:nvSpPr>
          <p:cNvPr id="16" name="Rectangle 15"/>
          <p:cNvSpPr/>
          <p:nvPr>
            <p:custDataLst>
              <p:tags r:id="rId16"/>
            </p:custDataLst>
          </p:nvPr>
        </p:nvSpPr>
        <p:spPr bwMode="auto">
          <a:xfrm>
            <a:off x="3362325" y="4819650"/>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n</a:t>
            </a:r>
            <a:endParaRPr lang="en-US" sz="2200" baseline="-25000" dirty="0">
              <a:ln>
                <a:solidFill>
                  <a:schemeClr val="bg1">
                    <a:alpha val="0"/>
                  </a:schemeClr>
                </a:solidFill>
              </a:ln>
              <a:solidFill>
                <a:srgbClr val="595959">
                  <a:alpha val="99000"/>
                </a:srgbClr>
              </a:solidFill>
            </a:endParaRPr>
          </a:p>
        </p:txBody>
      </p:sp>
      <p:sp>
        <p:nvSpPr>
          <p:cNvPr id="18" name="Rectangle 17"/>
          <p:cNvSpPr/>
          <p:nvPr>
            <p:custDataLst>
              <p:tags r:id="rId17"/>
            </p:custDataLst>
          </p:nvPr>
        </p:nvSpPr>
        <p:spPr bwMode="auto">
          <a:xfrm>
            <a:off x="626443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19" name="Rectangle 18"/>
          <p:cNvSpPr/>
          <p:nvPr>
            <p:custDataLst>
              <p:tags r:id="rId18"/>
            </p:custDataLst>
          </p:nvPr>
        </p:nvSpPr>
        <p:spPr bwMode="auto">
          <a:xfrm>
            <a:off x="758015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2</a:t>
            </a:r>
            <a:endParaRPr lang="en-US" sz="2200" baseline="-25000" dirty="0">
              <a:ln>
                <a:solidFill>
                  <a:schemeClr val="bg1">
                    <a:alpha val="0"/>
                  </a:schemeClr>
                </a:solidFill>
              </a:ln>
              <a:solidFill>
                <a:srgbClr val="595959">
                  <a:alpha val="99000"/>
                </a:srgbClr>
              </a:solidFill>
            </a:endParaRPr>
          </a:p>
        </p:txBody>
      </p:sp>
      <p:sp>
        <p:nvSpPr>
          <p:cNvPr id="20" name="Rectangle 19"/>
          <p:cNvSpPr/>
          <p:nvPr>
            <p:custDataLst>
              <p:tags r:id="rId19"/>
            </p:custDataLst>
          </p:nvPr>
        </p:nvSpPr>
        <p:spPr bwMode="auto">
          <a:xfrm>
            <a:off x="889587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21" name="Rectangle 20"/>
          <p:cNvSpPr/>
          <p:nvPr>
            <p:custDataLst>
              <p:tags r:id="rId20"/>
            </p:custDataLst>
          </p:nvPr>
        </p:nvSpPr>
        <p:spPr bwMode="auto">
          <a:xfrm>
            <a:off x="10211594" y="282400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22" name="Rectangle 21"/>
          <p:cNvSpPr/>
          <p:nvPr>
            <p:custDataLst>
              <p:tags r:id="rId21"/>
            </p:custDataLst>
          </p:nvPr>
        </p:nvSpPr>
        <p:spPr bwMode="auto">
          <a:xfrm>
            <a:off x="626443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23" name="Rectangle 22"/>
          <p:cNvSpPr/>
          <p:nvPr>
            <p:custDataLst>
              <p:tags r:id="rId22"/>
            </p:custDataLst>
          </p:nvPr>
        </p:nvSpPr>
        <p:spPr bwMode="auto">
          <a:xfrm>
            <a:off x="8895874" y="3822224"/>
            <a:ext cx="1216152" cy="89611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n</a:t>
            </a:r>
          </a:p>
        </p:txBody>
      </p:sp>
      <p:sp>
        <p:nvSpPr>
          <p:cNvPr id="26" name="Rectangle 25"/>
          <p:cNvSpPr/>
          <p:nvPr>
            <p:custDataLst>
              <p:tags r:id="rId23"/>
            </p:custDataLst>
          </p:nvPr>
        </p:nvSpPr>
        <p:spPr>
          <a:xfrm>
            <a:off x="2462046" y="506765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
        <p:nvSpPr>
          <p:cNvPr id="27" name="Rectangle 26"/>
          <p:cNvSpPr/>
          <p:nvPr>
            <p:custDataLst>
              <p:tags r:id="rId24"/>
            </p:custDataLst>
          </p:nvPr>
        </p:nvSpPr>
        <p:spPr>
          <a:xfrm>
            <a:off x="7995594" y="4069431"/>
            <a:ext cx="385271" cy="400110"/>
          </a:xfrm>
          <a:prstGeom prst="rect">
            <a:avLst/>
          </a:prstGeom>
        </p:spPr>
        <p:txBody>
          <a:bodyPr wrap="square">
            <a:spAutoFit/>
          </a:bodyPr>
          <a:lstStyle/>
          <a:p>
            <a:pPr lvl="0" defTabSz="914363">
              <a:spcBef>
                <a:spcPts val="1200"/>
              </a:spcBef>
              <a:buSzPct val="80000"/>
            </a:pPr>
            <a:r>
              <a:rPr lang="en-US" sz="2000" dirty="0" smtClean="0">
                <a:ln>
                  <a:solidFill>
                    <a:schemeClr val="bg1">
                      <a:alpha val="0"/>
                    </a:schemeClr>
                  </a:solidFill>
                </a:ln>
                <a:solidFill>
                  <a:schemeClr val="bg1"/>
                </a:solidFill>
              </a:rPr>
              <a:t>…</a:t>
            </a:r>
            <a:endParaRPr lang="en-US" sz="2000" dirty="0">
              <a:ln>
                <a:solidFill>
                  <a:schemeClr val="bg1">
                    <a:alpha val="0"/>
                  </a:schemeClr>
                </a:solidFill>
              </a:ln>
              <a:solidFill>
                <a:schemeClr val="bg1"/>
              </a:solidFill>
            </a:endParaRPr>
          </a:p>
        </p:txBody>
      </p:sp>
    </p:spTree>
    <p:extLst>
      <p:ext uri="{BB962C8B-B14F-4D97-AF65-F5344CB8AC3E}">
        <p14:creationId xmlns:p14="http://schemas.microsoft.com/office/powerpoint/2010/main" val="131620781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8716120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268"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Fault Domains</a:t>
            </a:r>
            <a:endParaRPr lang="en-US" dirty="0"/>
          </a:p>
        </p:txBody>
      </p:sp>
      <p:sp>
        <p:nvSpPr>
          <p:cNvPr id="3" name="Content Placeholder 2"/>
          <p:cNvSpPr>
            <a:spLocks noGrp="1"/>
          </p:cNvSpPr>
          <p:nvPr>
            <p:ph sz="quarter" idx="10"/>
            <p:custDataLst>
              <p:tags r:id="rId4"/>
            </p:custDataLst>
          </p:nvPr>
        </p:nvSpPr>
        <p:spPr>
          <a:xfrm>
            <a:off x="519113" y="1463675"/>
            <a:ext cx="11155680" cy="3475310"/>
          </a:xfrm>
        </p:spPr>
        <p:txBody>
          <a:bodyPr/>
          <a:lstStyle/>
          <a:p>
            <a:r>
              <a:rPr lang="en-US" sz="4000" dirty="0">
                <a:solidFill>
                  <a:schemeClr val="accent2">
                    <a:alpha val="99000"/>
                  </a:schemeClr>
                </a:solidFill>
                <a:latin typeface="Segoe UI Light" pitchFamily="34" charset="0"/>
              </a:rPr>
              <a:t>99.95% Uptime Guarantee</a:t>
            </a:r>
          </a:p>
          <a:p>
            <a:pPr marL="0" lvl="1"/>
            <a:r>
              <a:rPr lang="en-US" sz="2000" dirty="0" smtClean="0"/>
              <a:t>Requires 2 or more instance per role</a:t>
            </a:r>
          </a:p>
          <a:p>
            <a:pPr marL="0" lvl="1"/>
            <a:endParaRPr lang="en-US" sz="2000" dirty="0" smtClean="0"/>
          </a:p>
          <a:p>
            <a:pPr>
              <a:lnSpc>
                <a:spcPts val="3800"/>
              </a:lnSpc>
            </a:pPr>
            <a:r>
              <a:rPr lang="en-US" sz="4000" dirty="0">
                <a:solidFill>
                  <a:schemeClr val="accent2">
                    <a:alpha val="99000"/>
                  </a:schemeClr>
                </a:solidFill>
                <a:latin typeface="Segoe UI Light" pitchFamily="34" charset="0"/>
              </a:rPr>
              <a:t>Role instance are isolated </a:t>
            </a:r>
            <a:r>
              <a:rPr lang="en-US" sz="4000" dirty="0" smtClean="0">
                <a:solidFill>
                  <a:schemeClr val="accent2">
                    <a:alpha val="99000"/>
                  </a:schemeClr>
                </a:solidFill>
                <a:latin typeface="Segoe UI Light" pitchFamily="34" charset="0"/>
              </a:rPr>
              <a:t/>
            </a:r>
            <a:br>
              <a:rPr lang="en-US" sz="4000" dirty="0" smtClean="0">
                <a:solidFill>
                  <a:schemeClr val="accent2">
                    <a:alpha val="99000"/>
                  </a:schemeClr>
                </a:solidFill>
                <a:latin typeface="Segoe UI Light" pitchFamily="34" charset="0"/>
              </a:rPr>
            </a:br>
            <a:r>
              <a:rPr lang="en-US" sz="4000" dirty="0" smtClean="0">
                <a:solidFill>
                  <a:schemeClr val="accent2">
                    <a:alpha val="99000"/>
                  </a:schemeClr>
                </a:solidFill>
                <a:latin typeface="Segoe UI Light" pitchFamily="34" charset="0"/>
              </a:rPr>
              <a:t>by </a:t>
            </a:r>
            <a:r>
              <a:rPr lang="en-US" sz="4000" dirty="0">
                <a:solidFill>
                  <a:schemeClr val="accent2">
                    <a:alpha val="99000"/>
                  </a:schemeClr>
                </a:solidFill>
                <a:latin typeface="Segoe UI Light" pitchFamily="34" charset="0"/>
              </a:rPr>
              <a:t>fault domain</a:t>
            </a:r>
          </a:p>
          <a:p>
            <a:pPr marL="0" lvl="1"/>
            <a:r>
              <a:rPr lang="en-US" sz="2000" dirty="0" smtClean="0"/>
              <a:t>Fault domains isolate VMs</a:t>
            </a:r>
          </a:p>
          <a:p>
            <a:pPr marL="0" lvl="1"/>
            <a:r>
              <a:rPr lang="en-US" sz="2000" dirty="0" smtClean="0"/>
              <a:t>Fault domains provide redundancy</a:t>
            </a:r>
          </a:p>
          <a:p>
            <a:pPr marL="0" lvl="1"/>
            <a:r>
              <a:rPr lang="en-US" sz="2000" dirty="0" smtClean="0"/>
              <a:t>At least two fault domains per role</a:t>
            </a:r>
            <a:endParaRPr lang="en-US" sz="2000" dirty="0"/>
          </a:p>
        </p:txBody>
      </p:sp>
      <p:sp>
        <p:nvSpPr>
          <p:cNvPr id="5" name="Freeform 11"/>
          <p:cNvSpPr>
            <a:spLocks noEditPoints="1"/>
          </p:cNvSpPr>
          <p:nvPr/>
        </p:nvSpPr>
        <p:spPr bwMode="black">
          <a:xfrm>
            <a:off x="7965685" y="1695450"/>
            <a:ext cx="2794145" cy="279342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chemeClr val="tx2"/>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71305622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526" y="1695451"/>
            <a:ext cx="11158538" cy="405765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6" name="Rectangle 5"/>
          <p:cNvSpPr/>
          <p:nvPr/>
        </p:nvSpPr>
        <p:spPr bwMode="auto">
          <a:xfrm>
            <a:off x="734518" y="1895138"/>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274320" tIns="45718" rIns="274320" bIns="45718" numCol="1" rtlCol="0" anchor="ctr" anchorCtr="0" compatLnSpc="1">
            <a:prstTxWarp prst="textNoShape">
              <a:avLst/>
            </a:prstTxWarp>
          </a:bodyPr>
          <a:lstStyle/>
          <a:p>
            <a:pPr lvl="0"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Logical unit, which determines how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particular </a:t>
            </a:r>
            <a:r>
              <a:rPr lang="en-US" sz="3200" dirty="0">
                <a:ln>
                  <a:solidFill>
                    <a:srgbClr val="FFFFFF">
                      <a:alpha val="0"/>
                    </a:srgbClr>
                  </a:solidFill>
                </a:ln>
                <a:solidFill>
                  <a:schemeClr val="bg1">
                    <a:alpha val="99000"/>
                  </a:schemeClr>
                </a:solidFill>
                <a:latin typeface="Segoe UI Light" pitchFamily="34" charset="0"/>
              </a:rPr>
              <a:t>service will be upgraded</a:t>
            </a:r>
          </a:p>
        </p:txBody>
      </p:sp>
      <p:sp>
        <p:nvSpPr>
          <p:cNvPr id="7" name="Rectangle 6"/>
          <p:cNvSpPr/>
          <p:nvPr/>
        </p:nvSpPr>
        <p:spPr bwMode="auto">
          <a:xfrm>
            <a:off x="734518" y="3167741"/>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Default number of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that </a:t>
            </a:r>
            <a:r>
              <a:rPr lang="en-US" sz="3200" dirty="0">
                <a:ln>
                  <a:solidFill>
                    <a:srgbClr val="FFFFFF">
                      <a:alpha val="0"/>
                    </a:srgbClr>
                  </a:solidFill>
                </a:ln>
                <a:solidFill>
                  <a:schemeClr val="bg1">
                    <a:alpha val="99000"/>
                  </a:schemeClr>
                </a:solidFill>
                <a:latin typeface="Segoe UI Light" pitchFamily="34" charset="0"/>
              </a:rPr>
              <a:t>are configured for your application is </a:t>
            </a:r>
            <a:r>
              <a:rPr lang="en-US" sz="3200" b="1" dirty="0">
                <a:ln>
                  <a:solidFill>
                    <a:srgbClr val="FFFFFF">
                      <a:alpha val="0"/>
                    </a:srgbClr>
                  </a:solidFill>
                </a:ln>
                <a:solidFill>
                  <a:schemeClr val="bg1">
                    <a:alpha val="99000"/>
                  </a:schemeClr>
                </a:solidFill>
                <a:latin typeface="Segoe UI Light" pitchFamily="34" charset="0"/>
              </a:rPr>
              <a:t>5</a:t>
            </a:r>
            <a:r>
              <a:rPr lang="en-US" sz="3200" dirty="0">
                <a:ln>
                  <a:solidFill>
                    <a:srgbClr val="FFFFFF">
                      <a:alpha val="0"/>
                    </a:srgbClr>
                  </a:solidFill>
                </a:ln>
                <a:solidFill>
                  <a:schemeClr val="bg1">
                    <a:alpha val="99000"/>
                  </a:schemeClr>
                </a:solidFill>
                <a:latin typeface="Segoe UI Light" pitchFamily="34" charset="0"/>
              </a:rPr>
              <a:t> (five)</a:t>
            </a:r>
          </a:p>
        </p:txBody>
      </p:sp>
      <p:sp>
        <p:nvSpPr>
          <p:cNvPr id="8" name="Rectangle 7"/>
          <p:cNvSpPr/>
          <p:nvPr/>
        </p:nvSpPr>
        <p:spPr bwMode="auto">
          <a:xfrm>
            <a:off x="760296" y="4440345"/>
            <a:ext cx="10672997" cy="1132876"/>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45718" rIns="274320" bIns="45718" numCol="1" spcCol="0" rtlCol="0" fromWordArt="0" anchor="ctr" anchorCtr="0" forceAA="0" compatLnSpc="1">
            <a:prstTxWarp prst="textNoShape">
              <a:avLst/>
            </a:prstTxWarp>
            <a:noAutofit/>
          </a:bodyPr>
          <a:lstStyle/>
          <a:p>
            <a:pPr algn="ctr">
              <a:spcBef>
                <a:spcPts val="1200"/>
              </a:spcBef>
              <a:buSzPct val="80000"/>
            </a:pPr>
            <a:r>
              <a:rPr lang="en-US" sz="3200" dirty="0">
                <a:ln>
                  <a:solidFill>
                    <a:srgbClr val="FFFFFF">
                      <a:alpha val="0"/>
                    </a:srgbClr>
                  </a:solidFill>
                </a:ln>
                <a:solidFill>
                  <a:schemeClr val="bg1">
                    <a:alpha val="99000"/>
                  </a:schemeClr>
                </a:solidFill>
                <a:latin typeface="Segoe UI Light" pitchFamily="34" charset="0"/>
              </a:rPr>
              <a:t>You can control how many upgrade domains </a:t>
            </a:r>
            <a:r>
              <a:rPr lang="en-US" sz="3200" dirty="0" smtClean="0">
                <a:ln>
                  <a:solidFill>
                    <a:srgbClr val="FFFFFF">
                      <a:alpha val="0"/>
                    </a:srgbClr>
                  </a:solidFill>
                </a:ln>
                <a:solidFill>
                  <a:schemeClr val="bg1">
                    <a:alpha val="99000"/>
                  </a:schemeClr>
                </a:solidFill>
                <a:latin typeface="Segoe UI Light" pitchFamily="34" charset="0"/>
              </a:rPr>
              <a:t/>
            </a:r>
            <a:br>
              <a:rPr lang="en-US" sz="3200" dirty="0" smtClean="0">
                <a:ln>
                  <a:solidFill>
                    <a:srgbClr val="FFFFFF">
                      <a:alpha val="0"/>
                    </a:srgbClr>
                  </a:solidFill>
                </a:ln>
                <a:solidFill>
                  <a:schemeClr val="bg1">
                    <a:alpha val="99000"/>
                  </a:schemeClr>
                </a:solidFill>
                <a:latin typeface="Segoe UI Light" pitchFamily="34" charset="0"/>
              </a:rPr>
            </a:br>
            <a:r>
              <a:rPr lang="en-US" sz="3200" dirty="0" smtClean="0">
                <a:ln>
                  <a:solidFill>
                    <a:srgbClr val="FFFFFF">
                      <a:alpha val="0"/>
                    </a:srgbClr>
                  </a:solidFill>
                </a:ln>
                <a:solidFill>
                  <a:schemeClr val="bg1">
                    <a:alpha val="99000"/>
                  </a:schemeClr>
                </a:solidFill>
                <a:latin typeface="Segoe UI Light" pitchFamily="34" charset="0"/>
              </a:rPr>
              <a:t>your </a:t>
            </a:r>
            <a:r>
              <a:rPr lang="en-US" sz="3200" dirty="0">
                <a:ln>
                  <a:solidFill>
                    <a:srgbClr val="FFFFFF">
                      <a:alpha val="0"/>
                    </a:srgbClr>
                  </a:solidFill>
                </a:ln>
                <a:solidFill>
                  <a:schemeClr val="bg1">
                    <a:alpha val="99000"/>
                  </a:schemeClr>
                </a:solidFill>
                <a:latin typeface="Segoe UI Light" pitchFamily="34" charset="0"/>
              </a:rPr>
              <a:t>application will use through the </a:t>
            </a:r>
          </a:p>
        </p:txBody>
      </p:sp>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165098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29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p:txBody>
          <a:bodyPr/>
          <a:lstStyle/>
          <a:p>
            <a:r>
              <a:rPr lang="en-US" dirty="0" smtClean="0"/>
              <a:t>Upgrade Domains</a:t>
            </a:r>
            <a:endParaRPr lang="en-US" dirty="0"/>
          </a:p>
        </p:txBody>
      </p:sp>
    </p:spTree>
    <p:extLst>
      <p:ext uri="{BB962C8B-B14F-4D97-AF65-F5344CB8AC3E}">
        <p14:creationId xmlns:p14="http://schemas.microsoft.com/office/powerpoint/2010/main" val="50235158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hidden="1"/>
          <p:cNvGraphicFramePr>
            <a:graphicFrameLocks noChangeAspect="1"/>
          </p:cNvGraphicFramePr>
          <p:nvPr>
            <p:custDataLst>
              <p:tags r:id="rId2"/>
            </p:custDataLst>
            <p:extLst>
              <p:ext uri="{D42A27DB-BD31-4B8C-83A1-F6EECF244321}">
                <p14:modId xmlns:p14="http://schemas.microsoft.com/office/powerpoint/2010/main" val="11776413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17"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519112" y="228600"/>
            <a:ext cx="11149013" cy="1107996"/>
          </a:xfrm>
        </p:spPr>
        <p:txBody>
          <a:bodyPr/>
          <a:lstStyle/>
          <a:p>
            <a:r>
              <a:rPr lang="en-US" dirty="0"/>
              <a:t>Roles and Instances</a:t>
            </a:r>
            <a:br>
              <a:rPr lang="en-US" dirty="0"/>
            </a:br>
            <a:r>
              <a:rPr lang="en-US" sz="2600" dirty="0">
                <a:solidFill>
                  <a:schemeClr val="accent4">
                    <a:alpha val="99000"/>
                  </a:schemeClr>
                </a:solidFill>
              </a:rPr>
              <a:t>Example role with nine virtual machines distributed across three fault </a:t>
            </a:r>
            <a:r>
              <a:rPr lang="en-US" sz="2600" dirty="0" smtClean="0">
                <a:solidFill>
                  <a:schemeClr val="accent4">
                    <a:alpha val="99000"/>
                  </a:schemeClr>
                </a:solidFill>
              </a:rPr>
              <a:t>domains</a:t>
            </a:r>
            <a:endParaRPr lang="en-US" sz="2600" dirty="0">
              <a:solidFill>
                <a:schemeClr val="accent4">
                  <a:alpha val="99000"/>
                </a:schemeClr>
              </a:solidFill>
            </a:endParaRPr>
          </a:p>
        </p:txBody>
      </p:sp>
      <p:sp>
        <p:nvSpPr>
          <p:cNvPr id="4" name="Rectangle 3"/>
          <p:cNvSpPr/>
          <p:nvPr>
            <p:custDataLst>
              <p:tags r:id="rId4"/>
            </p:custDataLst>
          </p:nvPr>
        </p:nvSpPr>
        <p:spPr bwMode="auto">
          <a:xfrm>
            <a:off x="2438400" y="1695450"/>
            <a:ext cx="7313592" cy="54671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cap="all" dirty="0">
                <a:ln>
                  <a:solidFill>
                    <a:schemeClr val="bg1">
                      <a:alpha val="0"/>
                    </a:schemeClr>
                  </a:solidFill>
                </a:ln>
                <a:gradFill>
                  <a:gsLst>
                    <a:gs pos="0">
                      <a:srgbClr val="FFFFFF"/>
                    </a:gs>
                    <a:gs pos="100000">
                      <a:srgbClr val="FFFFFF"/>
                    </a:gs>
                  </a:gsLst>
                  <a:lin ang="5400000" scaled="0"/>
                </a:gradFill>
              </a:rPr>
              <a:t>Network Load Balancer</a:t>
            </a:r>
          </a:p>
        </p:txBody>
      </p:sp>
      <p:sp>
        <p:nvSpPr>
          <p:cNvPr id="5" name="Rectangle 4"/>
          <p:cNvSpPr/>
          <p:nvPr>
            <p:custDataLst>
              <p:tags r:id="rId5"/>
            </p:custDataLst>
          </p:nvPr>
        </p:nvSpPr>
        <p:spPr bwMode="auto">
          <a:xfrm>
            <a:off x="517525" y="2615781"/>
            <a:ext cx="11158538" cy="3398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18" rIns="91436" bIns="45718" numCol="1" rtlCol="0" anchor="t" anchorCtr="0" compatLnSpc="1">
            <a:prstTxWarp prst="textNoShape">
              <a:avLst/>
            </a:prstTxWarp>
          </a:bodyPr>
          <a:lstStyle/>
          <a:p>
            <a:pPr defTabSz="914099" fontAlgn="base">
              <a:spcBef>
                <a:spcPct val="0"/>
              </a:spcBef>
              <a:spcAft>
                <a:spcPct val="0"/>
              </a:spcAft>
            </a:pPr>
            <a:r>
              <a:rPr lang="en-US" sz="2400" cap="all" dirty="0" smtClean="0">
                <a:ln>
                  <a:solidFill>
                    <a:schemeClr val="bg1">
                      <a:alpha val="0"/>
                    </a:schemeClr>
                  </a:solidFill>
                </a:ln>
                <a:solidFill>
                  <a:srgbClr val="595959">
                    <a:alpha val="99000"/>
                  </a:srgbClr>
                </a:solidFill>
              </a:rPr>
              <a:t>Role</a:t>
            </a:r>
            <a:endParaRPr lang="en-US" sz="2400" cap="all" dirty="0">
              <a:ln>
                <a:solidFill>
                  <a:schemeClr val="bg1">
                    <a:alpha val="0"/>
                  </a:schemeClr>
                </a:solidFill>
              </a:ln>
              <a:solidFill>
                <a:srgbClr val="595959">
                  <a:alpha val="99000"/>
                </a:srgbClr>
              </a:solidFill>
            </a:endParaRPr>
          </a:p>
        </p:txBody>
      </p:sp>
      <p:sp>
        <p:nvSpPr>
          <p:cNvPr id="25" name="Rectangle 24"/>
          <p:cNvSpPr/>
          <p:nvPr>
            <p:custDataLst>
              <p:tags r:id="rId6"/>
            </p:custDataLst>
          </p:nvPr>
        </p:nvSpPr>
        <p:spPr bwMode="auto">
          <a:xfrm>
            <a:off x="701040"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1</a:t>
            </a:r>
          </a:p>
        </p:txBody>
      </p:sp>
      <p:sp>
        <p:nvSpPr>
          <p:cNvPr id="7" name="Rectangle 6"/>
          <p:cNvSpPr/>
          <p:nvPr>
            <p:custDataLst>
              <p:tags r:id="rId7"/>
            </p:custDataLst>
          </p:nvPr>
        </p:nvSpPr>
        <p:spPr bwMode="auto">
          <a:xfrm>
            <a:off x="82232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1</a:t>
            </a:r>
          </a:p>
        </p:txBody>
      </p:sp>
      <p:sp>
        <p:nvSpPr>
          <p:cNvPr id="8" name="Rectangle 7"/>
          <p:cNvSpPr/>
          <p:nvPr>
            <p:custDataLst>
              <p:tags r:id="rId8"/>
            </p:custDataLst>
          </p:nvPr>
        </p:nvSpPr>
        <p:spPr bwMode="auto">
          <a:xfrm>
            <a:off x="2503804"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3</a:t>
            </a:r>
          </a:p>
        </p:txBody>
      </p:sp>
      <p:sp>
        <p:nvSpPr>
          <p:cNvPr id="11" name="Rectangle 10"/>
          <p:cNvSpPr/>
          <p:nvPr>
            <p:custDataLst>
              <p:tags r:id="rId9"/>
            </p:custDataLst>
          </p:nvPr>
        </p:nvSpPr>
        <p:spPr bwMode="auto">
          <a:xfrm>
            <a:off x="82232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5</a:t>
            </a:r>
            <a:endParaRPr lang="en-US" sz="2200" baseline="-25000" dirty="0">
              <a:ln>
                <a:solidFill>
                  <a:schemeClr val="bg1">
                    <a:alpha val="0"/>
                  </a:schemeClr>
                </a:solidFill>
              </a:ln>
              <a:solidFill>
                <a:srgbClr val="595959">
                  <a:alpha val="99000"/>
                </a:srgbClr>
              </a:solidFill>
            </a:endParaRPr>
          </a:p>
        </p:txBody>
      </p:sp>
      <p:sp>
        <p:nvSpPr>
          <p:cNvPr id="12" name="Rectangle 11"/>
          <p:cNvSpPr/>
          <p:nvPr>
            <p:custDataLst>
              <p:tags r:id="rId10"/>
            </p:custDataLst>
          </p:nvPr>
        </p:nvSpPr>
        <p:spPr bwMode="auto">
          <a:xfrm>
            <a:off x="2503804"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8</a:t>
            </a:r>
          </a:p>
        </p:txBody>
      </p:sp>
      <p:sp>
        <p:nvSpPr>
          <p:cNvPr id="31" name="Rectangle 30"/>
          <p:cNvSpPr/>
          <p:nvPr>
            <p:custDataLst>
              <p:tags r:id="rId11"/>
            </p:custDataLst>
          </p:nvPr>
        </p:nvSpPr>
        <p:spPr bwMode="auto">
          <a:xfrm>
            <a:off x="43570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alpha val="99000"/>
                  </a:schemeClr>
                </a:solidFill>
              </a:rPr>
              <a:t>Fault Domain 2</a:t>
            </a:r>
          </a:p>
        </p:txBody>
      </p:sp>
      <p:sp>
        <p:nvSpPr>
          <p:cNvPr id="32" name="Rectangle 31"/>
          <p:cNvSpPr/>
          <p:nvPr>
            <p:custDataLst>
              <p:tags r:id="rId12"/>
            </p:custDataLst>
          </p:nvPr>
        </p:nvSpPr>
        <p:spPr bwMode="auto">
          <a:xfrm>
            <a:off x="44783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2</a:t>
            </a:r>
          </a:p>
        </p:txBody>
      </p:sp>
      <p:sp>
        <p:nvSpPr>
          <p:cNvPr id="33" name="Rectangle 32"/>
          <p:cNvSpPr/>
          <p:nvPr>
            <p:custDataLst>
              <p:tags r:id="rId13"/>
            </p:custDataLst>
          </p:nvPr>
        </p:nvSpPr>
        <p:spPr bwMode="auto">
          <a:xfrm>
            <a:off x="61597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4</a:t>
            </a:r>
            <a:endParaRPr lang="en-US" sz="2200" baseline="-25000" dirty="0">
              <a:ln>
                <a:solidFill>
                  <a:schemeClr val="bg1">
                    <a:alpha val="0"/>
                  </a:schemeClr>
                </a:solidFill>
              </a:ln>
              <a:solidFill>
                <a:srgbClr val="595959">
                  <a:alpha val="99000"/>
                </a:srgbClr>
              </a:solidFill>
            </a:endParaRPr>
          </a:p>
        </p:txBody>
      </p:sp>
      <p:sp>
        <p:nvSpPr>
          <p:cNvPr id="34" name="Rectangle 33"/>
          <p:cNvSpPr/>
          <p:nvPr>
            <p:custDataLst>
              <p:tags r:id="rId14"/>
            </p:custDataLst>
          </p:nvPr>
        </p:nvSpPr>
        <p:spPr bwMode="auto">
          <a:xfrm>
            <a:off x="447831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35" name="Rectangle 34"/>
          <p:cNvSpPr/>
          <p:nvPr>
            <p:custDataLst>
              <p:tags r:id="rId15"/>
            </p:custDataLst>
          </p:nvPr>
        </p:nvSpPr>
        <p:spPr bwMode="auto">
          <a:xfrm>
            <a:off x="6159796" y="484082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smtClean="0">
                <a:ln>
                  <a:solidFill>
                    <a:schemeClr val="bg1">
                      <a:alpha val="0"/>
                    </a:schemeClr>
                  </a:solidFill>
                </a:ln>
                <a:solidFill>
                  <a:srgbClr val="595959">
                    <a:alpha val="99000"/>
                  </a:srgbClr>
                </a:solidFill>
              </a:rPr>
              <a:t>VM</a:t>
            </a:r>
            <a:r>
              <a:rPr lang="en-US" sz="2200" baseline="-25000" dirty="0" smtClean="0">
                <a:ln>
                  <a:solidFill>
                    <a:schemeClr val="bg1">
                      <a:alpha val="0"/>
                    </a:schemeClr>
                  </a:solidFill>
                </a:ln>
                <a:solidFill>
                  <a:srgbClr val="595959">
                    <a:alpha val="99000"/>
                  </a:srgbClr>
                </a:solidFill>
              </a:rPr>
              <a:t>9</a:t>
            </a:r>
            <a:endParaRPr lang="en-US" sz="2200" baseline="-25000" dirty="0">
              <a:ln>
                <a:solidFill>
                  <a:schemeClr val="bg1">
                    <a:alpha val="0"/>
                  </a:schemeClr>
                </a:solidFill>
              </a:ln>
              <a:solidFill>
                <a:srgbClr val="595959">
                  <a:alpha val="99000"/>
                </a:srgbClr>
              </a:solidFill>
            </a:endParaRPr>
          </a:p>
        </p:txBody>
      </p:sp>
      <p:cxnSp>
        <p:nvCxnSpPr>
          <p:cNvPr id="44" name="Elbow Connector 43"/>
          <p:cNvCxnSpPr/>
          <p:nvPr>
            <p:custDataLst>
              <p:tags r:id="rId16"/>
            </p:custDataLst>
          </p:nvPr>
        </p:nvCxnSpPr>
        <p:spPr>
          <a:xfrm rot="5400000">
            <a:off x="3828532"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p:cNvSpPr/>
          <p:nvPr>
            <p:custDataLst>
              <p:tags r:id="rId17"/>
            </p:custDataLst>
          </p:nvPr>
        </p:nvSpPr>
        <p:spPr bwMode="auto">
          <a:xfrm>
            <a:off x="8014632" y="3118701"/>
            <a:ext cx="3474720" cy="275844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2400" dirty="0" smtClean="0">
                <a:ln>
                  <a:solidFill>
                    <a:schemeClr val="bg1">
                      <a:alpha val="0"/>
                    </a:schemeClr>
                  </a:solidFill>
                </a:ln>
                <a:solidFill>
                  <a:schemeClr val="bg1"/>
                </a:solidFill>
              </a:rPr>
              <a:t>Fault Domain 3</a:t>
            </a:r>
          </a:p>
        </p:txBody>
      </p:sp>
      <p:sp>
        <p:nvSpPr>
          <p:cNvPr id="41" name="Rectangle 40"/>
          <p:cNvSpPr/>
          <p:nvPr>
            <p:custDataLst>
              <p:tags r:id="rId18"/>
            </p:custDataLst>
          </p:nvPr>
        </p:nvSpPr>
        <p:spPr bwMode="auto">
          <a:xfrm>
            <a:off x="813591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6</a:t>
            </a:r>
          </a:p>
        </p:txBody>
      </p:sp>
      <p:sp>
        <p:nvSpPr>
          <p:cNvPr id="43" name="Rectangle 42"/>
          <p:cNvSpPr/>
          <p:nvPr>
            <p:custDataLst>
              <p:tags r:id="rId19"/>
            </p:custDataLst>
          </p:nvPr>
        </p:nvSpPr>
        <p:spPr bwMode="auto">
          <a:xfrm>
            <a:off x="9817396" y="3842601"/>
            <a:ext cx="1536192" cy="896112"/>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lvl="0" algn="ctr" defTabSz="914099" fontAlgn="base">
              <a:spcBef>
                <a:spcPct val="0"/>
              </a:spcBef>
              <a:spcAft>
                <a:spcPct val="0"/>
              </a:spcAft>
            </a:pPr>
            <a:r>
              <a:rPr lang="en-US" sz="2200" dirty="0">
                <a:ln>
                  <a:solidFill>
                    <a:schemeClr val="bg1">
                      <a:alpha val="0"/>
                    </a:schemeClr>
                  </a:solidFill>
                </a:ln>
                <a:solidFill>
                  <a:srgbClr val="595959">
                    <a:alpha val="99000"/>
                  </a:srgbClr>
                </a:solidFill>
              </a:rPr>
              <a:t>VM</a:t>
            </a:r>
            <a:r>
              <a:rPr lang="en-US" sz="2200" baseline="-25000" dirty="0">
                <a:ln>
                  <a:solidFill>
                    <a:schemeClr val="bg1">
                      <a:alpha val="0"/>
                    </a:schemeClr>
                  </a:solidFill>
                </a:ln>
                <a:solidFill>
                  <a:srgbClr val="595959">
                    <a:alpha val="99000"/>
                  </a:srgbClr>
                </a:solidFill>
              </a:rPr>
              <a:t>9</a:t>
            </a:r>
          </a:p>
        </p:txBody>
      </p:sp>
      <p:cxnSp>
        <p:nvCxnSpPr>
          <p:cNvPr id="29" name="Elbow Connector 28"/>
          <p:cNvCxnSpPr/>
          <p:nvPr>
            <p:custDataLst>
              <p:tags r:id="rId20"/>
            </p:custDataLst>
          </p:nvPr>
        </p:nvCxnSpPr>
        <p:spPr>
          <a:xfrm rot="16200000" flipH="1">
            <a:off x="7491017" y="874337"/>
            <a:ext cx="876532" cy="3656796"/>
          </a:xfrm>
          <a:prstGeom prst="bentConnector3">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
        <p:nvSpPr>
          <p:cNvPr id="30" name="&quot;No&quot; Symbol 29"/>
          <p:cNvSpPr/>
          <p:nvPr>
            <p:custDataLst>
              <p:tags r:id="rId21"/>
            </p:custDataLst>
          </p:nvPr>
        </p:nvSpPr>
        <p:spPr bwMode="auto">
          <a:xfrm>
            <a:off x="8372772" y="3118701"/>
            <a:ext cx="2758440" cy="2758440"/>
          </a:xfrm>
          <a:prstGeom prst="noSmoking">
            <a:avLst>
              <a:gd name="adj" fmla="val 9516"/>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ln>
                <a:solidFill>
                  <a:schemeClr val="bg1">
                    <a:alpha val="0"/>
                  </a:schemeClr>
                </a:solidFill>
              </a:ln>
              <a:gradFill>
                <a:gsLst>
                  <a:gs pos="0">
                    <a:srgbClr val="FFFFFF"/>
                  </a:gs>
                  <a:gs pos="100000">
                    <a:srgbClr val="FFFFFF"/>
                  </a:gs>
                </a:gsLst>
                <a:lin ang="5400000" scaled="0"/>
              </a:gradFill>
            </a:endParaRPr>
          </a:p>
        </p:txBody>
      </p:sp>
      <p:cxnSp>
        <p:nvCxnSpPr>
          <p:cNvPr id="13" name="Straight Arrow Connector 12"/>
          <p:cNvCxnSpPr/>
          <p:nvPr/>
        </p:nvCxnSpPr>
        <p:spPr>
          <a:xfrm>
            <a:off x="6094412" y="2703007"/>
            <a:ext cx="0" cy="401934"/>
          </a:xfrm>
          <a:prstGeom prst="straightConnector1">
            <a:avLst/>
          </a:prstGeom>
          <a:ln w="19050">
            <a:solidFill>
              <a:schemeClr val="tx2"/>
            </a:solidFill>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9893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3"/>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Rbko6g3KEuu48itS7jj1Q"/>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1c7YoYduL0e57GjzlP7BC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3irCAFD16E2bgFO.5DUQw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oUihWfG9LU2h9mRU7HczP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bnAIRKxNc06.ceVI4it9L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l9vOJiHvZUGEJTuYYTUY9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5vYWA5hw0WTcBjQVF5PY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jhg_s7N.YE.OF1x6rC8sN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XfRUx9MgjEGKLUUj_2FhP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AEZkUBY1IECodHNdC9HrV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sv94_A.TOUu23bk55dClE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86m.6zbyOUaPnmseX0TR8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Z4.cuRvKBUy.44KjBtK6t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zwD.N5Y6QkKilOBYQGbd3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UhEfJ0OEUyV.ti2e6BkJ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6Q2by9wHWUS8hmnL2hW4c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AgF2sgjS4UuyKBkf2pKY3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QBgcYF31kUmbt8_aNAG2C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UcTdOtJBH0GEuSHihX6Wz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rMr6Q.vVfU2Msd7JUZli6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yb_49dqoIk6cWuZe8VUiAw"/>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albEiHr_7UefuFEyESclZ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CXLqlRik_0C27RpQ9Q0jT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BLRNW28yek.d03qtT8zOB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aXNCofoySUiRWJxe8uRvg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3L3swBQBkE2skIx0Ya5cg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Sn.vgFI5LUi0uMfjd1L77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ed_HikKs2E2Ug4D7baxD6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m5M4bJheUUekRQkOHswtD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s0UtaVdhyUaHue11OGxKr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p1jF8hSFSU2g3k_gqPc97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fx0IXsFV.Eaoo7NkA3nTN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UxQJxIM7a0CtfJJ_ddX2h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rKWxCPQxkeOMkhyHMse5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2rhPUd1rhUSERP7I3u4R3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fRFeEVAOkUS0kAQref_pq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SMbvsdDM.EuG22r.A9Vi6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CdunaklVTEu3N0NIh67Q9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00JPYyv8cUCt4BIt2DHd0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5ZdwR7pLR06.h_FwluaZr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6Ii_0WG8e0a1oH76sZjZT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die26ws0..eWODsZ1HT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iVKAnNyOLkie_ea1wu_lI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xyxZVb.FZku3PuAF66zJe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5hrR8p8OhEKZuO8vSqNdD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n1zzElNDjkeyjEsJVB2p8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yVn0niqzO0CVL.dbmtMk9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rwX2jGYR7k.L1tu9oAKa4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qUBzNEPw3EqEuY0X4BP6M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VObX5acboEi0sBZxDSSW.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vnkgy4dm2E.yx8kun71He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zpX8HAZTNUa1eDJnfY02L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7cE5ol9oykKo076q.tcMq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iV_15PI.u0mcy0ksW2gI1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kV4mXx5FlUmGaqsSK8VUZ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zAyTNTu34ESOuWkvej0vt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f3gLbDsSE2CXpZywMv4I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oOAgR4FaiEKcs3rMZ6Um8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CXtoFK.IIEiJZ4GVcgmlt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Ua8ErTtd6U.xTCfbrM9Dk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_e99pWVGQUevHCwLOHWv9w"/>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hM0n44d0bUyQg0tFrX_iy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JM__qgpP0yABri2K6yiA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EtacC3LD9USk.ltWICwmI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Wb7NN1v8v0OhpMUEX7DBd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Gc5W9ITbhkC5pf.mVuP8i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4ainzpCWg0uaHvzFChOW8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RtO8cBFPz0yhN7v9nbBzq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uwdK_Rd25UmBS517A6J3w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NOWjL4PpxUmrHqZXTyRzZ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llujQQfP1UOTuSLGR_Xzx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4XdO9_5L0qt2uIetRGts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DOqfPgE300ew2qXnzT8f8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Lx8SHrx0_0KtYAbNkLnK2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F8HsoGmK2kSvSMPaC_yDeQ"/>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_kDDQqb2zEWhuE2h91ZqNw"/>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8m.19kQiIEC2WLj1Qm2V0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IupMnlK2N06_xmm0KsR.8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NuB7CjtaRUCvuhVCDfO0E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OZnb.XwuqkyecwSeAjyO.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CeNXgYUVMk6hiCh3kNVf3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AgDUVrCh8kSIA7YiPPxY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aNNLVtoYe02f10lz0Wu67w"/>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wjVp5njrA0qTh1zRxtkEL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YshJUF94JEuHHWs7J46SMQ"/>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EA2XaHdxtE2xIEMQer8w4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lPpSvaQXuEeNdDBgmgwSL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4rNvJhtF.0W_sHNKd1ZS2w"/>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REk2ZeCLUkKaxcOMsHFqT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iOX.tnc6KEuYWtNTKdh0A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0Z1jVoknLEiasPpOvW0Jf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mg13KLxCYkKIlqC1BGzoK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IEoKKZZA60ehS32PAdv53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UJ.J2to3hUaF8gJKvv5Km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V.Smxyz.vE6wQqdhKuD_k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O2UVRMoIV02jSJOaYIBez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22FpLbzkwEaq0bwhtYhqj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u2zkFs_22UyqwgBJ6aN4w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HQFjSxXsxEGhObtZ7kPGQ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Zu_izvkDHkmSGpB6Vx3.V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5.gXzDRHQkuv1H64zLyq4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FsqscJ3j_ku.RF0c.Btai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_9S5zw6dcUyEEC_CQiEbjw"/>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D3frohlw40uNdt2M8TH2K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Yxq_HRthIE2QjHFKFCnUi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C0ojv0Tda0SqrBWJ2Ez8i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UyRbARzY0U.IsGnDjOZjew"/>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ARzm7yRiy0.urmpsnlPNr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uXbkYR91VEaCI7vdsLYJG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L7Qe4GQWnUuHAcOwcd4YZw"/>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GPwQB74IWkad5zejTmrMr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m6AENO77IUWLjlmDxBS7n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RzJJIW19bEm__hX1pm6Mv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bA4Ha7wD0Ka.2bqtfsnV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KCOoUHlc90iCwRybe4QtOg"/>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pagoxyxGD_EepAdDbpHhXrw"/>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W4xJu8Z42kG.baZ6PJ_kW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cSDuKjizS0qrDjzys3aJ9w"/>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GAUQ1z1AA0yzRgLl8pkDi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kgcRI9CO2EehkVD.Tdhlx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CslPohPEekK9Kg7zBOPRS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n_3EdBESS0Kvs3u2DGd4bA"/>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6kQiGIoExUedhqxIorNDk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J1.EFvKn0yN88BLzPrIH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l46GF5iI3E6wvVjny8q9S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sOSXgRYWUuG8Urmf51b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TqFClCPiUOX3eAEKdb9Y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FkLQArNYiUuYywvodHNwp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M17zx5OyEm3N6If4Z6eS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pUBMnsC5EkSibpt8tHO4G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ywXz88RTUCJi7XGQw_hD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YmJsV9A70yWGtcl7.Npv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WUS_hPSJ40eZ4DFctBWik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9LDiOFjpKkSWytBgiHjcm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eOV6Y6TQ0SfGHeCdWaca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rMesjBLmkC9z0iMtTvzB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Of6ic1BLhEOZRHY9vzdP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eLN9MH8Q0C35hr5IDnaM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dNzfLLfvoUinPXiGPq9pI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3pWkjWIsECFSPcMYQq2Q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JfBRWqKMc0idFhiSQVlKm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31uslV5RUUKFa7jI9eisY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_pKIraBLyUimPGEmvin3D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SOtmRPJYDEmXuiYyKw5bD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itONjqEDgUCfmSRIp.sg2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em81md41keRrXVPIYRUQ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4w7zzrcsy0SKvIdd4Uj1Y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UZZUklck0im3O5wYm3xB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vEBAuqomd0y26WSHSFvU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nIS.fyaglUStkBo8vPVgc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5ZuYbwBhnk2mVa4KfNYqp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xPbi3D46VEa69ua1v_QYo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eW501GfLqEmiYsB8jaMs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A4MOKUzKqUSqR3za.u4tL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lV1FJqTBUEG38z8aNsUs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paiOTkoka06k9eytrbek_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9Y4QeKAuiUGSXlYPeNoug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ox3Qp9UFEuO2zpCpi6o6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f_oOBIKWV0WpBQipM0WR8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qNcV7BhkhE2rG7wXmQHUm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Crc.p_A1iE6Et2i27jMwu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ouiYs8l9jk2pY6W2WFAch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IQAIKJuo2k6GRIHbLthNZ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QjwjFT.eEefM8sBfZZ4P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DrDVOVFoe0KWi.3aarzT9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qIdGUlJ8p0GgQmQgA8eBt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FJ3hxq5xEOPHRu64zOLa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tctymIyq_ESs26mqSFC9P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MloeXTvM8kiNwAslONFSe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PBLNIkNuVkGyVW2bywfzQ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HFguGGyvZEausYRnUaZ_A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vfMX1k2tukqROmaxHI1TK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Qvs68KRxCUiLb0O.7lRmm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EMfafZAalUicwuQPN4bWu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1ONeUhoiekqBEzayDAR4z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2yVgRbqSykyrgB5QhE1yj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ihwtAvKUpEuXNHtQ.aaak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zTds6kVNU0qwgrGXSa0rw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0gxVlCSAUUCzKxllMGUA8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QacWcdo6o06rs3wuUsMGm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HIwv8AsdE0.4FEwioXB7y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8CWE0Nnn0a2QI.2ommRh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vwSh_t5Ly0W7MZOYFPhtV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yf5Dwhlio0.flO6yrYYJ7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ub9jjKE9gEuy6cd0OVcou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ea5cZaZsYEu7kahjEl4Ac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BZIebz58Ik67u6Wp0FgM8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yOeavHyEKUusv9vyBALb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ujpJhWRfZ0.ByoBynT6zx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fmYYOnBonUWG5PJUBbgZS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0OrS_RRAf0W1gzHf9Txdi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7VdsSUw900OQvx93pY12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NhkkJI9fakuoEpy4Li_VR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S.RrktgfeU.rAXWto2bOp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p3JJzPFUkk.0HnZbBb.LP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NeMJqU3pE2koKjuKOooTA"/>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16x9_r08b</Template>
  <TotalTime>836</TotalTime>
  <Words>3891</Words>
  <Application>Microsoft Office PowerPoint</Application>
  <PresentationFormat>Custom</PresentationFormat>
  <Paragraphs>763</Paragraphs>
  <Slides>40</Slides>
  <Notes>40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49" baseType="lpstr">
      <vt:lpstr>Segoe Light</vt:lpstr>
      <vt:lpstr>Arial</vt:lpstr>
      <vt:lpstr>Consolas</vt:lpstr>
      <vt:lpstr>Segoe UI</vt:lpstr>
      <vt:lpstr>Segoe UI Light</vt:lpstr>
      <vt:lpstr>Wingdings 3</vt:lpstr>
      <vt:lpstr>MS1444_Windows Azure Template 16x9_r08b</vt:lpstr>
      <vt:lpstr>White with Consolas font for code slides</vt:lpstr>
      <vt:lpstr>think-cell Slide</vt:lpstr>
      <vt:lpstr>Windows Azure Cloud Service</vt:lpstr>
      <vt:lpstr>Session Objectives and Takeaways</vt:lpstr>
      <vt:lpstr>What is a Cloud Service?</vt:lpstr>
      <vt:lpstr>What Can It Run?</vt:lpstr>
      <vt:lpstr>Roles and Instances</vt:lpstr>
      <vt:lpstr>Roles and Instances Example Hosted Service configuration with a single web role and a single worker role</vt:lpstr>
      <vt:lpstr>Fault Domains</vt:lpstr>
      <vt:lpstr>Upgrade Domains</vt:lpstr>
      <vt:lpstr>Roles and Instances Example role with nine virtual machines distributed across three fault domains</vt:lpstr>
      <vt:lpstr>The High Scale Application Archetype Windows Azure provides a ‘pay-as-you-go’ scale out application platform</vt:lpstr>
      <vt:lpstr>Windows Azure SDKs and Tools</vt:lpstr>
      <vt:lpstr>Windows Azure for .Net Developers</vt:lpstr>
      <vt:lpstr>Role Programming Model</vt:lpstr>
      <vt:lpstr>Role Lifecycle</vt:lpstr>
      <vt:lpstr>Worker Role Patterns</vt:lpstr>
      <vt:lpstr>Web Role</vt:lpstr>
      <vt:lpstr>Understanding Packaging and Config</vt:lpstr>
      <vt:lpstr>Service Definition</vt:lpstr>
      <vt:lpstr>Service Definition</vt:lpstr>
      <vt:lpstr>Service Configuration</vt:lpstr>
      <vt:lpstr>Service Configuration</vt:lpstr>
      <vt:lpstr>Custom Role Entry Points</vt:lpstr>
      <vt:lpstr>Custom Role Entry Points</vt:lpstr>
      <vt:lpstr>VM Size in Windows Azure</vt:lpstr>
      <vt:lpstr>Choosing Your VM Size</vt:lpstr>
      <vt:lpstr>Networking in Windows Azure</vt:lpstr>
      <vt:lpstr>Networking in Windows Azure (cont.)</vt:lpstr>
      <vt:lpstr>Local Storage</vt:lpstr>
      <vt:lpstr>Local Storage</vt:lpstr>
      <vt:lpstr>Configuration Values</vt:lpstr>
      <vt:lpstr>Upgrading Your Application</vt:lpstr>
      <vt:lpstr>VIP Swap</vt:lpstr>
      <vt:lpstr>Windows Azure Diagnostics</vt:lpstr>
      <vt:lpstr>Diagnostic Data Locations</vt:lpstr>
      <vt:lpstr>Summary</vt:lpstr>
      <vt:lpstr>PowerPoint Presentation</vt:lpstr>
      <vt:lpstr>Windows Azure Service Architecture</vt:lpstr>
      <vt:lpstr>Handling Config Changes</vt:lpstr>
      <vt:lpstr>Handling Config Changes</vt:lpstr>
      <vt:lpstr>Monitoring</vt:lpstr>
    </vt:vector>
  </TitlesOfParts>
  <Manager>&lt;Content Manager Name Here&gt;</Manager>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CB-012</dc:creator>
  <dc:description>Template: Greg Flowers, Artitudes Design
Formatting:
Event Date:
Event Location:
Audience Type:</dc:description>
  <cp:lastModifiedBy>Haishi Bai</cp:lastModifiedBy>
  <cp:revision>119</cp:revision>
  <dcterms:created xsi:type="dcterms:W3CDTF">2011-12-07T03:47:39Z</dcterms:created>
  <dcterms:modified xsi:type="dcterms:W3CDTF">2013-03-01T21:22:33Z</dcterms:modified>
</cp:coreProperties>
</file>