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Lst>
  <p:notesMasterIdLst>
    <p:notesMasterId r:id="rId31"/>
  </p:notesMasterIdLst>
  <p:handoutMasterIdLst>
    <p:handoutMasterId r:id="rId32"/>
  </p:handoutMasterIdLst>
  <p:sldIdLst>
    <p:sldId id="479" r:id="rId7"/>
    <p:sldId id="480" r:id="rId8"/>
    <p:sldId id="478" r:id="rId9"/>
    <p:sldId id="481" r:id="rId10"/>
    <p:sldId id="447" r:id="rId11"/>
    <p:sldId id="448" r:id="rId12"/>
    <p:sldId id="449" r:id="rId13"/>
    <p:sldId id="450" r:id="rId14"/>
    <p:sldId id="452" r:id="rId15"/>
    <p:sldId id="462" r:id="rId16"/>
    <p:sldId id="453" r:id="rId17"/>
    <p:sldId id="454" r:id="rId18"/>
    <p:sldId id="455" r:id="rId19"/>
    <p:sldId id="456" r:id="rId20"/>
    <p:sldId id="457" r:id="rId21"/>
    <p:sldId id="458" r:id="rId22"/>
    <p:sldId id="459" r:id="rId23"/>
    <p:sldId id="475" r:id="rId24"/>
    <p:sldId id="470" r:id="rId25"/>
    <p:sldId id="467" r:id="rId26"/>
    <p:sldId id="468" r:id="rId27"/>
    <p:sldId id="469" r:id="rId28"/>
    <p:sldId id="476" r:id="rId29"/>
    <p:sldId id="463"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Considerations" id="{59D5DBDA-548A-4D8B-B9F5-9CCBB4A7027C}">
          <p14:sldIdLst>
            <p14:sldId id="479"/>
            <p14:sldId id="480"/>
            <p14:sldId id="478"/>
            <p14:sldId id="481"/>
            <p14:sldId id="447"/>
            <p14:sldId id="448"/>
            <p14:sldId id="449"/>
            <p14:sldId id="450"/>
            <p14:sldId id="452"/>
            <p14:sldId id="462"/>
            <p14:sldId id="453"/>
            <p14:sldId id="454"/>
            <p14:sldId id="455"/>
            <p14:sldId id="456"/>
            <p14:sldId id="457"/>
            <p14:sldId id="458"/>
            <p14:sldId id="459"/>
          </p14:sldIdLst>
        </p14:section>
        <p14:section name="Architecture options" id="{BFD4B2B2-A0FC-4FED-83D9-B01645FA4FB5}">
          <p14:sldIdLst>
            <p14:sldId id="475"/>
            <p14:sldId id="470"/>
            <p14:sldId id="467"/>
            <p14:sldId id="468"/>
            <p14:sldId id="469"/>
          </p14:sldIdLst>
        </p14:section>
        <p14:section name="Cloud Deployment Provision Samples" id="{A326D751-442C-45C5-AC2C-1281A920B9BF}">
          <p14:sldIdLst>
            <p14:sldId id="476"/>
            <p14:sldId id="46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393">
          <p15:clr>
            <a:srgbClr val="A4A3A4"/>
          </p15:clr>
        </p15:guide>
        <p15:guide id="4" orient="horz" pos="3926">
          <p15:clr>
            <a:srgbClr val="A4A3A4"/>
          </p15:clr>
        </p15:guide>
        <p15:guide id="5" orient="horz" pos="1454">
          <p15:clr>
            <a:srgbClr val="A4A3A4"/>
          </p15:clr>
        </p15:guide>
        <p15:guide id="6" orient="horz" pos="912">
          <p15:clr>
            <a:srgbClr val="A4A3A4"/>
          </p15:clr>
        </p15:guide>
        <p15:guide id="7" orient="horz" pos="2997">
          <p15:clr>
            <a:srgbClr val="A4A3A4"/>
          </p15:clr>
        </p15:guide>
        <p15:guide id="8" pos="3830">
          <p15:clr>
            <a:srgbClr val="A4A3A4"/>
          </p15:clr>
        </p15:guide>
        <p15:guide id="9" pos="327">
          <p15:clr>
            <a:srgbClr val="A4A3A4"/>
          </p15:clr>
        </p15:guide>
        <p15:guide id="10" pos="1190">
          <p15:clr>
            <a:srgbClr val="A4A3A4"/>
          </p15:clr>
        </p15:guide>
        <p15:guide id="11" pos="7350">
          <p15:clr>
            <a:srgbClr val="A4A3A4"/>
          </p15:clr>
        </p15:guide>
        <p15:guide id="12" pos="7118">
          <p15:clr>
            <a:srgbClr val="A4A3A4"/>
          </p15:clr>
        </p15:guide>
        <p15:guide id="13" pos="611">
          <p15:clr>
            <a:srgbClr val="A4A3A4"/>
          </p15:clr>
        </p15:guide>
        <p15:guide id="14" pos="1994">
          <p15:clr>
            <a:srgbClr val="A4A3A4"/>
          </p15:clr>
        </p15:guide>
        <p15:guide id="15" pos="64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FCFCFC"/>
    <a:srgbClr val="FFBE00"/>
    <a:srgbClr val="595959"/>
    <a:srgbClr val="FFE497"/>
    <a:srgbClr val="FFE18B"/>
    <a:srgbClr val="FFDA71"/>
    <a:srgbClr val="FFD253"/>
    <a:srgbClr val="FBFBFB"/>
    <a:srgbClr val="8C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72565" autoAdjust="0"/>
  </p:normalViewPr>
  <p:slideViewPr>
    <p:cSldViewPr snapToGrid="0">
      <p:cViewPr varScale="1">
        <p:scale>
          <a:sx n="93" d="100"/>
          <a:sy n="93" d="100"/>
        </p:scale>
        <p:origin x="786" y="78"/>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2/20/2013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1880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how DC-locator can help optimize</a:t>
            </a:r>
            <a:r>
              <a:rPr lang="en-US" sz="900" kern="1200" baseline="0" dirty="0" smtClean="0">
                <a:solidFill>
                  <a:schemeClr val="tx1"/>
                </a:solidFill>
                <a:effectLst/>
                <a:latin typeface="Segoe UI" pitchFamily="34" charset="0"/>
                <a:ea typeface="+mn-ea"/>
                <a:cs typeface="+mn-cs"/>
              </a:rPr>
              <a:t> traffic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How do</a:t>
            </a:r>
            <a:r>
              <a:rPr lang="en-US" sz="900" kern="1200" baseline="0" dirty="0" smtClean="0">
                <a:solidFill>
                  <a:schemeClr val="tx1"/>
                </a:solidFill>
                <a:effectLst/>
                <a:latin typeface="Segoe UI" pitchFamily="34" charset="0"/>
                <a:ea typeface="+mn-ea"/>
                <a:cs typeface="+mn-cs"/>
              </a:rPr>
              <a:t> we make sure the client knows to contact the local site?  What tweaks can we make to the AD configuration to optimize for cost?</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The DC-locator DNS records are automatically created and helps the client to determine what is the closest site.</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Define Windows Azure as a separate site and the subnet is unique.  Associate the site with the DC and then specify exactly what site it is connected to via VPN in sites &amp; services.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In sites &amp; services you can also configure it to replicate only on a set schedule </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You can specify the compression of traffic – perhaps in the case of replicating huge amounts of data.  Default compression is usually best.</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08840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Let people</a:t>
            </a:r>
            <a:r>
              <a:rPr lang="en-US" sz="900" kern="1200" baseline="0" dirty="0" smtClean="0">
                <a:solidFill>
                  <a:schemeClr val="tx1"/>
                </a:solidFill>
                <a:effectLst/>
                <a:latin typeface="Segoe UI" pitchFamily="34" charset="0"/>
                <a:ea typeface="+mn-ea"/>
                <a:cs typeface="+mn-cs"/>
              </a:rPr>
              <a:t> know when you might want or not want to use RODCs versus a full DC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Is implementing a RODC a no brainer then for cost purposes?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Full DCs will have the full password hashes on them, so if physical security is a concern in your on-premise environment you could create a RODC.  This should not be a concern for you due to Azure’s multi-tenant security, standards, etc.  There are other reasons for this: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Can remove PII/HBI from being a concern by filtering out specific sensitive attributes to this RODC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Cost – it will never replicate out changes.  Just need to make sure the app/service doesn’t need to write changes where it is at.</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2368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Let people</a:t>
            </a:r>
            <a:r>
              <a:rPr lang="en-US" sz="900" kern="1200" baseline="0" dirty="0" smtClean="0">
                <a:solidFill>
                  <a:schemeClr val="tx1"/>
                </a:solidFill>
                <a:effectLst/>
                <a:latin typeface="Segoe UI" pitchFamily="34" charset="0"/>
                <a:ea typeface="+mn-ea"/>
                <a:cs typeface="+mn-cs"/>
              </a:rPr>
              <a:t> know when you might want or not want to make the Windows Azure DC a GC or not</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Should you make your DC a GC or no?</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GCs are a critical component in a multi-domain forest – for universal group population in order to successfully allow someone to logon.  If this is the case, then that could create a lot of traffic over the wire to reach a GC.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GCs are partial read-only copies of foreign domains that exist where it is.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One GC can replicate to another GC.  Should make sure the cost is much higher to replicate GC to the Azure AD versus even DCs that reside on internal network across slow links.</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82342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Help</a:t>
            </a:r>
            <a:r>
              <a:rPr lang="en-US" sz="900" kern="1200" baseline="0" dirty="0" smtClean="0">
                <a:solidFill>
                  <a:schemeClr val="tx1"/>
                </a:solidFill>
                <a:effectLst/>
                <a:latin typeface="Segoe UI" pitchFamily="34" charset="0"/>
                <a:ea typeface="+mn-ea"/>
                <a:cs typeface="+mn-cs"/>
              </a:rPr>
              <a:t> decision for whether or not to create a new domain and trust OR replicate a new DC inside an existing domain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Do you deploy a DC that exists in an</a:t>
            </a:r>
            <a:r>
              <a:rPr lang="en-US" sz="900" kern="1200" baseline="0" dirty="0" smtClean="0">
                <a:solidFill>
                  <a:schemeClr val="tx1"/>
                </a:solidFill>
                <a:effectLst/>
                <a:latin typeface="Segoe UI" pitchFamily="34" charset="0"/>
                <a:ea typeface="+mn-ea"/>
                <a:cs typeface="+mn-cs"/>
              </a:rPr>
              <a:t> existing domain/forest OR create a new domain/forest and then trust this domain?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Is the application federation aware?  If it can, then you could use ADFS and use federation trusts. </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Does it require integration with on-premise DC?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You might want some of the security features provided inside your own domain such as SID filtering or selective authentication (additional barrier when Kerberos is handing out ticket to verify caller has permission to authenticate against a machine before giving ticket).  </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48133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Describe</a:t>
            </a:r>
            <a:r>
              <a:rPr lang="en-US" sz="900" kern="1200" baseline="0" dirty="0" smtClean="0">
                <a:solidFill>
                  <a:schemeClr val="tx1"/>
                </a:solidFill>
                <a:effectLst/>
                <a:latin typeface="Segoe UI" pitchFamily="34" charset="0"/>
                <a:ea typeface="+mn-ea"/>
                <a:cs typeface="+mn-cs"/>
              </a:rPr>
              <a:t> what needs to be configured to make the IP addresses and name resolution work properly</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How</a:t>
            </a:r>
            <a:r>
              <a:rPr lang="en-US" sz="900" kern="1200" baseline="0" dirty="0" smtClean="0">
                <a:solidFill>
                  <a:schemeClr val="tx1"/>
                </a:solidFill>
                <a:effectLst/>
                <a:latin typeface="Segoe UI" pitchFamily="34" charset="0"/>
                <a:ea typeface="+mn-ea"/>
                <a:cs typeface="+mn-cs"/>
              </a:rPr>
              <a:t> do we ensure name resolution and IP addressing works properly?</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Windows Azure VMs do NOT support static IP addresses.  If you configure a static IP, then it will break eventually.  Although it is dynamic, it will still have the same IP address via the way Azure works.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DNS provided by Windows Azure provides very simple name resolution for the VMs, but it doesn’t provide the name resolution needed for AD.  For instance, it doesn’t do dynamic DNS, allow cname or SRV records, etc..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DNS on the DC will incur a cost (replication).  Need to have a known good existing DNS server to start promo.</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Steps to properly configure IP address &amp; name resolution for DCs:</a:t>
            </a:r>
          </a:p>
          <a:p>
            <a:pPr marL="514350" indent="-514350">
              <a:buFont typeface="+mj-lt"/>
              <a:buAutoNum type="arabicPeriod"/>
            </a:pPr>
            <a:r>
              <a:rPr lang="en-US" dirty="0" smtClean="0"/>
              <a:t>Deploy a Windows Azure Virtual Network</a:t>
            </a:r>
            <a:endParaRPr lang="en-US" sz="1600" dirty="0" smtClean="0"/>
          </a:p>
          <a:p>
            <a:pPr marL="514350" indent="-514350">
              <a:buFont typeface="+mj-lt"/>
              <a:buAutoNum type="arabicPeriod"/>
            </a:pPr>
            <a:r>
              <a:rPr lang="en-US" dirty="0" smtClean="0"/>
              <a:t>Use DHCP-leased addresses on your virtual DCs</a:t>
            </a:r>
            <a:r>
              <a:rPr lang="en-US" baseline="0" dirty="0" smtClean="0"/>
              <a:t> - </a:t>
            </a:r>
            <a:r>
              <a:rPr lang="en-US" dirty="0" smtClean="0"/>
              <a:t>this is NOT an option</a:t>
            </a:r>
            <a:endParaRPr lang="en-US" sz="1600" dirty="0" smtClean="0"/>
          </a:p>
          <a:p>
            <a:pPr marL="514350" indent="-514350">
              <a:buFont typeface="+mj-lt"/>
              <a:buAutoNum type="arabicPeriod"/>
            </a:pPr>
            <a:r>
              <a:rPr lang="en-US" dirty="0" smtClean="0"/>
              <a:t>Install and configure Windows Server DNS on the domain controller(s) in Windows Azure</a:t>
            </a:r>
            <a:endParaRPr lang="en-US" sz="1600" dirty="0" smtClean="0"/>
          </a:p>
          <a:p>
            <a:pPr marL="514350" indent="-514350">
              <a:buFont typeface="+mj-lt"/>
              <a:buAutoNum type="arabicPeriod"/>
            </a:pPr>
            <a:r>
              <a:rPr lang="en-US" dirty="0" smtClean="0"/>
              <a:t>Configure both the DCs’ and the domain-members’ DNS client resolver settings as follows: </a:t>
            </a:r>
          </a:p>
          <a:p>
            <a:pPr lvl="1">
              <a:buFont typeface="Arial" pitchFamily="34" charset="0"/>
              <a:buChar char="•"/>
            </a:pPr>
            <a:r>
              <a:rPr lang="en-US" b="1" dirty="0" smtClean="0"/>
              <a:t>Preferred DNS server</a:t>
            </a:r>
            <a:r>
              <a:rPr lang="en-US" dirty="0" smtClean="0"/>
              <a:t>: on-premises DNS IP address</a:t>
            </a:r>
          </a:p>
          <a:p>
            <a:pPr lvl="1">
              <a:buFont typeface="Arial" pitchFamily="34" charset="0"/>
              <a:buChar char="•"/>
            </a:pPr>
            <a:r>
              <a:rPr lang="en-US" b="1" dirty="0" smtClean="0"/>
              <a:t>Alternate DNS server</a:t>
            </a:r>
            <a:r>
              <a:rPr lang="en-US" dirty="0" smtClean="0"/>
              <a:t>: loopback address or another DNS server running on a DC on the same virtual network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27578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Describe</a:t>
            </a:r>
            <a:r>
              <a:rPr lang="en-US" sz="900" kern="1200" baseline="0" dirty="0" smtClean="0">
                <a:solidFill>
                  <a:schemeClr val="tx1"/>
                </a:solidFill>
                <a:effectLst/>
                <a:latin typeface="Segoe UI" pitchFamily="34" charset="0"/>
                <a:ea typeface="+mn-ea"/>
                <a:cs typeface="+mn-cs"/>
              </a:rPr>
              <a:t> consideration when utilizing the geo-distributed capabilities of Windows Azure IaaS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Azure offers</a:t>
            </a:r>
            <a:r>
              <a:rPr lang="en-US" sz="900" kern="1200" baseline="0" dirty="0" smtClean="0">
                <a:solidFill>
                  <a:schemeClr val="tx1"/>
                </a:solidFill>
                <a:effectLst/>
                <a:latin typeface="Segoe UI" pitchFamily="34" charset="0"/>
                <a:ea typeface="+mn-ea"/>
                <a:cs typeface="+mn-cs"/>
              </a:rPr>
              <a:t> the ability to put VMs in different data centers across the world for a number of reasons such as fault tolerance and network performance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The virtual networks cannot span multiple datacenters, so you’d have to configure replication to go back to the on-premise network.</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17</a:t>
            </a:fld>
            <a:endParaRPr lang="en-US" dirty="0"/>
          </a:p>
        </p:txBody>
      </p:sp>
    </p:spTree>
    <p:extLst>
      <p:ext uri="{BB962C8B-B14F-4D97-AF65-F5344CB8AC3E}">
        <p14:creationId xmlns:p14="http://schemas.microsoft.com/office/powerpoint/2010/main" val="193376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126597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a:t>
            </a:r>
            <a:r>
              <a:rPr lang="en-US" sz="900" kern="1200" baseline="0" dirty="0" smtClean="0">
                <a:solidFill>
                  <a:schemeClr val="tx1"/>
                </a:solidFill>
                <a:effectLst/>
                <a:latin typeface="Segoe UI" pitchFamily="34" charset="0"/>
                <a:ea typeface="+mn-ea"/>
                <a:cs typeface="+mn-cs"/>
              </a:rPr>
              <a:t> how you might want to configure two separate cloud services for AD using a DIP for two different subnets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When deploying a Domain Controller in the cloud the deployment model requires two cloud services. </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The first cloud service is where you will configuring the DC. Once booted and configured you can deploy AD joined VMs in a separate cloud service using PowerShell.</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The reason for the second cloud service is you can only specify a DNS server in the VNET configuration or when creating the first VM in a cloud service. In this scenario we retrieve the IP address of the DC (once booted) and specify it as the DNS server in the second cloud service when provisioning the first VM. </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61700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a:t>
            </a:r>
            <a:r>
              <a:rPr lang="en-US" sz="900" kern="1200" baseline="0" dirty="0" smtClean="0">
                <a:solidFill>
                  <a:schemeClr val="tx1"/>
                </a:solidFill>
                <a:effectLst/>
                <a:latin typeface="Segoe UI" pitchFamily="34" charset="0"/>
                <a:ea typeface="+mn-ea"/>
                <a:cs typeface="+mn-cs"/>
              </a:rPr>
              <a:t> how using Windows Azure virtual network and site-to-site VPN tunnel you can use your existing on-premise AD for authentication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Let’s start off with a very simple scenario.  No DCs even in Windows</a:t>
            </a:r>
            <a:r>
              <a:rPr lang="en-US" sz="900" kern="1200" baseline="0" dirty="0" smtClean="0">
                <a:solidFill>
                  <a:schemeClr val="tx1"/>
                </a:solidFill>
                <a:effectLst/>
                <a:latin typeface="Segoe UI" pitchFamily="34" charset="0"/>
                <a:ea typeface="+mn-ea"/>
                <a:cs typeface="+mn-cs"/>
              </a:rPr>
              <a:t> Azure, only on-premise AD.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With this scenario, you could have your Azure VMs authenticate across the VPN tunnel to your local DC.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Having a DC only on-premise obviously has a cost of going across the network and also a dependency of the site-to-site VPN tunnel working.</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B</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Show</a:t>
            </a:r>
            <a:r>
              <a:rPr lang="en-US" sz="900" kern="1200" baseline="0" dirty="0" smtClean="0">
                <a:solidFill>
                  <a:schemeClr val="tx1"/>
                </a:solidFill>
                <a:effectLst/>
                <a:latin typeface="Segoe UI" pitchFamily="34" charset="0"/>
                <a:ea typeface="+mn-ea"/>
                <a:cs typeface="+mn-cs"/>
              </a:rPr>
              <a:t> the benefit of using Windows Azure virtual network, site-to-site VPN tunnel, </a:t>
            </a:r>
            <a:r>
              <a:rPr lang="en-US" sz="900" i="1" kern="1200" baseline="0" dirty="0" smtClean="0">
                <a:solidFill>
                  <a:schemeClr val="tx1"/>
                </a:solidFill>
                <a:effectLst/>
                <a:latin typeface="Segoe UI" pitchFamily="34" charset="0"/>
                <a:ea typeface="+mn-ea"/>
                <a:cs typeface="+mn-cs"/>
              </a:rPr>
              <a:t>and </a:t>
            </a:r>
            <a:r>
              <a:rPr lang="en-US" sz="900" i="0" kern="1200" baseline="0" dirty="0" smtClean="0">
                <a:solidFill>
                  <a:schemeClr val="tx1"/>
                </a:solidFill>
                <a:effectLst/>
                <a:latin typeface="Segoe UI" pitchFamily="34" charset="0"/>
                <a:ea typeface="+mn-ea"/>
                <a:cs typeface="+mn-cs"/>
              </a:rPr>
              <a:t>a virtual DC in Azure that replicates with the on-premise AD</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If you don’t want the downfall of the previous architecture, you might want to have a DC stored in Azure so those cloud services can authenticate locally in Azure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In this model, the Azure AD will replicate in a new AD site with the on-premise AD.  The big difference is now all of your Azure VMs can authenticate locally in Azure and do not incur the latency or depend upon the site-to-site VPN link to work.</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 typeface="Arial" panose="020B0604020202020204" pitchFamily="34" charset="0"/>
              <a:buChar char="•"/>
            </a:pPr>
            <a:r>
              <a:rPr lang="en-US" dirty="0" smtClean="0"/>
              <a:t>Microsoft has</a:t>
            </a:r>
            <a:r>
              <a:rPr lang="en-US" baseline="0" dirty="0" smtClean="0"/>
              <a:t> cloud services they need to authenticate users to which needs to be able to be independent of any on-premise AD for cloud-only scenarios or customers without AD.  Microsoft took their knowledge of AD and enhanced this service to fit best for a cloud environment and this is called Windows Azure AD.</a:t>
            </a:r>
          </a:p>
          <a:p>
            <a:pPr marL="171450" indent="-171450">
              <a:buFont typeface="Arial" panose="020B0604020202020204" pitchFamily="34" charset="0"/>
              <a:buChar char="•"/>
            </a:pPr>
            <a:r>
              <a:rPr lang="en-US" baseline="0" dirty="0" smtClean="0"/>
              <a:t>[click] The challenge is many customers already have an on-premise AD which they would like users to be able to seamlessly authenticate. There are a number of methods to synchronize these two, but it is outside of the scope of this presentation.</a:t>
            </a:r>
          </a:p>
          <a:p>
            <a:pPr marL="171450" indent="-171450">
              <a:buFont typeface="Arial" panose="020B0604020202020204" pitchFamily="34" charset="0"/>
              <a:buChar char="•"/>
            </a:pPr>
            <a:r>
              <a:rPr lang="en-US" baseline="0" dirty="0" smtClean="0"/>
              <a:t>[click] Windows Azure AD must be used to authenticate to many of Microsoft’s cloud services, regardless of whether or not you synchronize with your on-premise AD</a:t>
            </a:r>
          </a:p>
          <a:p>
            <a:pPr marL="171450" indent="-171450">
              <a:buFont typeface="Arial" panose="020B0604020202020204" pitchFamily="34" charset="0"/>
              <a:buChar char="•"/>
            </a:pPr>
            <a:r>
              <a:rPr lang="en-US" baseline="0" dirty="0" smtClean="0"/>
              <a:t>[click] The topic of this presentation today covers r</a:t>
            </a:r>
            <a:r>
              <a:rPr lang="en-US" baseline="0" dirty="0" smtClean="0"/>
              <a:t>unning the Active Directory role on a VM inside of Windows Azure </a:t>
            </a:r>
            <a:r>
              <a:rPr lang="en-US" baseline="0" dirty="0" err="1" smtClean="0"/>
              <a:t>IaaS</a:t>
            </a:r>
            <a:r>
              <a:rPr lang="en-US" baseline="0" dirty="0" smtClean="0"/>
              <a:t>.  This is NOT the same thing as Windows Azure 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772656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Show</a:t>
            </a:r>
            <a:r>
              <a:rPr lang="en-US" sz="900" kern="1200" baseline="0" dirty="0" smtClean="0">
                <a:solidFill>
                  <a:schemeClr val="tx1"/>
                </a:solidFill>
                <a:effectLst/>
                <a:latin typeface="Segoe UI" pitchFamily="34" charset="0"/>
                <a:ea typeface="+mn-ea"/>
                <a:cs typeface="+mn-cs"/>
              </a:rPr>
              <a:t> the benefit of using Windows Azure virtual network, site-to-site VPN tunnel, </a:t>
            </a:r>
            <a:r>
              <a:rPr lang="en-US" sz="900" i="1" kern="1200" baseline="0" dirty="0" smtClean="0">
                <a:solidFill>
                  <a:schemeClr val="tx1"/>
                </a:solidFill>
                <a:effectLst/>
                <a:latin typeface="Segoe UI" pitchFamily="34" charset="0"/>
                <a:ea typeface="+mn-ea"/>
                <a:cs typeface="+mn-cs"/>
              </a:rPr>
              <a:t>and </a:t>
            </a:r>
            <a:r>
              <a:rPr lang="en-US" sz="900" i="0" kern="1200" baseline="0" dirty="0" smtClean="0">
                <a:solidFill>
                  <a:schemeClr val="tx1"/>
                </a:solidFill>
                <a:effectLst/>
                <a:latin typeface="Segoe UI" pitchFamily="34" charset="0"/>
                <a:ea typeface="+mn-ea"/>
                <a:cs typeface="+mn-cs"/>
              </a:rPr>
              <a:t>a virtual DC in Azure that is in its own standalone domain</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If you want communication from your corporate network to the cloud services, but you don’t want your Azure services to depend on the Contoso/CORP network in any way, then this would be another option.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Here you would setup an entirely new domain/forest and configure the Azure services to authenticate to the local Azure AD.  This could have a trust or not with the Corp/Contoso domain/forest.</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44757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Let people understand some of the reasons why they should even care about AD in Windows Azure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Why should we even need to have a talk on</a:t>
            </a:r>
            <a:r>
              <a:rPr lang="en-US" sz="900" kern="1200" baseline="0" dirty="0" smtClean="0">
                <a:solidFill>
                  <a:schemeClr val="tx1"/>
                </a:solidFill>
                <a:effectLst/>
                <a:latin typeface="Segoe UI" pitchFamily="34" charset="0"/>
                <a:ea typeface="+mn-ea"/>
                <a:cs typeface="+mn-cs"/>
              </a:rPr>
              <a:t> running a specific role on a VM in the cloud?  Other roles don’t have a dedicated session…  </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Sometimes</a:t>
            </a:r>
            <a:r>
              <a:rPr lang="en-US" sz="900" kern="1200" baseline="0" dirty="0" smtClean="0">
                <a:solidFill>
                  <a:schemeClr val="tx1"/>
                </a:solidFill>
                <a:effectLst/>
                <a:latin typeface="Segoe UI" pitchFamily="34" charset="0"/>
                <a:ea typeface="+mn-ea"/>
                <a:cs typeface="+mn-cs"/>
              </a:rPr>
              <a:t> it is the primary motivator and other times it might just be there because a service running in the cloud needs it.</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How do you design sites and ensure all people</a:t>
            </a:r>
            <a:r>
              <a:rPr lang="en-US" sz="900" kern="1200" baseline="0" dirty="0" smtClean="0">
                <a:solidFill>
                  <a:schemeClr val="tx1"/>
                </a:solidFill>
                <a:effectLst/>
                <a:latin typeface="Segoe UI" pitchFamily="34" charset="0"/>
                <a:ea typeface="+mn-ea"/>
                <a:cs typeface="+mn-cs"/>
              </a:rPr>
              <a:t> don’t authenticate to the VM in the cloud?</a:t>
            </a:r>
            <a:endParaRPr lang="en-US" sz="900" kern="120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Need to optimize for performance and cost.</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Furthermore</a:t>
            </a:r>
            <a:r>
              <a:rPr lang="en-US" sz="900" kern="1200" baseline="0" dirty="0" smtClean="0">
                <a:solidFill>
                  <a:schemeClr val="tx1"/>
                </a:solidFill>
                <a:effectLst/>
                <a:latin typeface="Segoe UI" pitchFamily="34" charset="0"/>
                <a:ea typeface="+mn-ea"/>
                <a:cs typeface="+mn-cs"/>
              </a:rPr>
              <a:t> there are things that you need to consider if you restore virtualized DCs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Any notes go here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34016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Further explain</a:t>
            </a:r>
            <a:r>
              <a:rPr lang="en-US" sz="900" kern="1200" baseline="0" dirty="0" smtClean="0">
                <a:solidFill>
                  <a:schemeClr val="tx1"/>
                </a:solidFill>
                <a:effectLst/>
                <a:latin typeface="Segoe UI" pitchFamily="34" charset="0"/>
                <a:ea typeface="+mn-ea"/>
                <a:cs typeface="+mn-cs"/>
              </a:rPr>
              <a:t> some of the considerations people need to think about with their design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 told</a:t>
            </a:r>
            <a:r>
              <a:rPr lang="en-US" sz="900" kern="1200" baseline="0" dirty="0" smtClean="0">
                <a:solidFill>
                  <a:schemeClr val="tx1"/>
                </a:solidFill>
                <a:effectLst/>
                <a:latin typeface="Segoe UI" pitchFamily="34" charset="0"/>
                <a:ea typeface="+mn-ea"/>
                <a:cs typeface="+mn-cs"/>
              </a:rPr>
              <a:t> you about some considerations, but let’s dive into some more you’ll need to think about if you want to run AD in the cloud.  We will go through each of these in more detail in the rest of the presentation.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Virtualize DCs – It can</a:t>
            </a:r>
            <a:r>
              <a:rPr lang="en-US" sz="900" kern="1200" baseline="0" dirty="0" smtClean="0">
                <a:solidFill>
                  <a:schemeClr val="tx1"/>
                </a:solidFill>
                <a:effectLst/>
                <a:latin typeface="Segoe UI" pitchFamily="34" charset="0"/>
                <a:ea typeface="+mn-ea"/>
                <a:cs typeface="+mn-cs"/>
              </a:rPr>
              <a:t> be safe if you follow the rules.  We’ll talk about this later.</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Placement of DIT – If it is virtual, which drive should you choose for performance and scale in IaaS?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Traffic/Cost – if you design the sites/services poorly and everyone authenticates there, that could degrade logon performance and cost you $ in outbound traffic.</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GC – Do we need to make it a GC for services to authenticate?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Trust/Replicate – should it be in a separate domain and we trust it, or should we replicate it as another site?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IP addressing</a:t>
            </a:r>
            <a:r>
              <a:rPr lang="en-US" sz="900" kern="1200" baseline="0" dirty="0" smtClean="0">
                <a:solidFill>
                  <a:schemeClr val="tx1"/>
                </a:solidFill>
                <a:effectLst/>
                <a:latin typeface="Segoe UI" pitchFamily="34" charset="0"/>
                <a:ea typeface="+mn-ea"/>
                <a:cs typeface="+mn-cs"/>
              </a:rPr>
              <a:t> and name resolution – Azure IaaS doesn’t allow you to assign a static IP address, but instead having a “persistent” dynamic IP.  How do you deal with this?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Geo-distributed – could you benefit from AD running across different datacenters across the world?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Feel free to pick any number</a:t>
            </a:r>
            <a:r>
              <a:rPr lang="en-US" sz="900" kern="1200" baseline="0" dirty="0" smtClean="0">
                <a:solidFill>
                  <a:schemeClr val="tx1"/>
                </a:solidFill>
                <a:effectLst/>
                <a:latin typeface="Segoe UI" pitchFamily="34" charset="0"/>
                <a:ea typeface="+mn-ea"/>
                <a:cs typeface="+mn-cs"/>
              </a:rPr>
              <a:t> of these points above.  Don’t need to talk to them all.</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03639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problem</a:t>
            </a:r>
            <a:r>
              <a:rPr lang="en-US" sz="900" kern="1200" baseline="0" dirty="0" smtClean="0">
                <a:solidFill>
                  <a:schemeClr val="tx1"/>
                </a:solidFill>
                <a:effectLst/>
                <a:latin typeface="Segoe UI" pitchFamily="34" charset="0"/>
                <a:ea typeface="+mn-ea"/>
                <a:cs typeface="+mn-cs"/>
              </a:rPr>
              <a:t> with restoring virtual DC from snapshot. </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We’re going to dive into the concerns</a:t>
            </a:r>
            <a:r>
              <a:rPr lang="en-US" sz="900" kern="1200" baseline="0" dirty="0" smtClean="0">
                <a:solidFill>
                  <a:schemeClr val="tx1"/>
                </a:solidFill>
                <a:effectLst/>
                <a:latin typeface="Segoe UI" pitchFamily="34" charset="0"/>
                <a:ea typeface="+mn-ea"/>
                <a:cs typeface="+mn-cs"/>
              </a:rPr>
              <a:t> around virtualizing a DC.  Plenty of documentation says you can do it, but it comes with caveats.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You</a:t>
            </a:r>
            <a:r>
              <a:rPr lang="en-US" sz="900" kern="1200" baseline="0" dirty="0" smtClean="0">
                <a:solidFill>
                  <a:schemeClr val="tx1"/>
                </a:solidFill>
                <a:effectLst/>
                <a:latin typeface="Segoe UI" pitchFamily="34" charset="0"/>
                <a:ea typeface="+mn-ea"/>
                <a:cs typeface="+mn-cs"/>
              </a:rPr>
              <a:t> restore a DC from a VHD backup or a previous snapshot – this is called a “USN Rollback” and causes a USN Bubble.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USN bubble means that the DC thinks it converged even though it really isn’t.  There is no way for us to know what objects are up to date or not.  You then start to have really weird behavior for people who are authenticating to these DCs (i.e. auth/passwords randomly don’t work, objects/groups are out of date).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USN</a:t>
            </a:r>
            <a:r>
              <a:rPr lang="en-US" sz="900" kern="1200" baseline="0" dirty="0" smtClean="0">
                <a:solidFill>
                  <a:schemeClr val="tx1"/>
                </a:solidFill>
                <a:effectLst/>
                <a:latin typeface="Segoe UI" pitchFamily="34" charset="0"/>
                <a:ea typeface="+mn-ea"/>
                <a:cs typeface="+mn-cs"/>
              </a:rPr>
              <a:t> is like a tick number on a clock every time a commit is made to the database</a:t>
            </a:r>
            <a:endParaRPr lang="en-US" dirty="0" smtClean="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7</a:t>
            </a:fld>
            <a:endParaRPr lang="en-US" dirty="0"/>
          </a:p>
        </p:txBody>
      </p:sp>
    </p:spTree>
    <p:extLst>
      <p:ext uri="{BB962C8B-B14F-4D97-AF65-F5344CB8AC3E}">
        <p14:creationId xmlns:p14="http://schemas.microsoft.com/office/powerpoint/2010/main" val="29911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in more detail what happens with a USN Rollback</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So how exactly does this impact domain controllers?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T1 DC1 – </a:t>
            </a:r>
            <a:r>
              <a:rPr lang="en-US" sz="900" kern="1200" dirty="0" smtClean="0">
                <a:solidFill>
                  <a:schemeClr val="tx1"/>
                </a:solidFill>
                <a:effectLst/>
                <a:latin typeface="Segoe UI" pitchFamily="34" charset="0"/>
                <a:ea typeface="+mn-ea"/>
                <a:cs typeface="+mn-cs"/>
              </a:rPr>
              <a:t>I go in and create a Hyper-V snapshot.  Windows Azure doesn’t have one right now.  However, it does apply to any Hyper-Visor</a:t>
            </a:r>
            <a:r>
              <a:rPr lang="en-US" sz="900" kern="1200" baseline="0" dirty="0" smtClean="0">
                <a:solidFill>
                  <a:schemeClr val="tx1"/>
                </a:solidFill>
                <a:effectLst/>
                <a:latin typeface="Segoe UI" pitchFamily="34" charset="0"/>
                <a:ea typeface="+mn-ea"/>
                <a:cs typeface="+mn-cs"/>
              </a:rPr>
              <a:t> and also just restoring previous versions of VHD/VM files.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100 users added</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T2 DC2 – USN is now 200 (from 100 users).  DC2 receives the changes of the 100 new users from DC1.</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T3 DC1 – Previous snapshot is applied from T1 (oh no!).  It now has forgotten everything about the 100 new users.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150 new users added</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T4 – now only part of the users are converged and some users exist on one DC and not the other.  Also, there are conflicting SIDs (i.e. two different users with the same security ID)</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Only use AD supported means of backup/recovery and you’ll be ok!</a:t>
            </a:r>
          </a:p>
          <a:p>
            <a:endParaRPr lang="en-US" sz="900" kern="1200" dirty="0" smtClean="0">
              <a:solidFill>
                <a:schemeClr val="tx1"/>
              </a:solidFill>
              <a:effectLst/>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necessary</a:t>
            </a:r>
            <a:r>
              <a:rPr lang="en-US" sz="900" kern="1200" baseline="0" dirty="0" smtClean="0">
                <a:solidFill>
                  <a:schemeClr val="tx1"/>
                </a:solidFill>
                <a:effectLst/>
                <a:latin typeface="Segoe UI" pitchFamily="34" charset="0"/>
                <a:ea typeface="+mn-ea"/>
                <a:cs typeface="+mn-cs"/>
              </a:rPr>
              <a:t> practice of implementing DIT file on separate data VHD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What can go wrong with</a:t>
            </a:r>
            <a:r>
              <a:rPr lang="en-US" sz="900" kern="1200" baseline="0" dirty="0" smtClean="0">
                <a:solidFill>
                  <a:schemeClr val="tx1"/>
                </a:solidFill>
                <a:effectLst/>
                <a:latin typeface="Segoe UI" pitchFamily="34" charset="0"/>
                <a:ea typeface="+mn-ea"/>
                <a:cs typeface="+mn-cs"/>
              </a:rPr>
              <a:t> placement of the AD database (DIT) file?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Write-behind caching could cause a problem you can’t even detect even though the probability is low of this happening.  If it does happen, it could cause big problems.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Make a rule of thumb to deploy the DIT on a data VHD</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8578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Summarize virtualizing</a:t>
            </a:r>
            <a:r>
              <a:rPr lang="en-US" sz="900" kern="1200" baseline="0" dirty="0" smtClean="0">
                <a:solidFill>
                  <a:schemeClr val="tx1"/>
                </a:solidFill>
                <a:effectLst/>
                <a:latin typeface="Segoe UI" pitchFamily="34" charset="0"/>
                <a:ea typeface="+mn-ea"/>
                <a:cs typeface="+mn-cs"/>
              </a:rPr>
              <a:t> DC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Let’s wrap up virtualizing</a:t>
            </a:r>
            <a:r>
              <a:rPr lang="en-US" sz="900" kern="1200" baseline="0" dirty="0" smtClean="0">
                <a:solidFill>
                  <a:schemeClr val="tx1"/>
                </a:solidFill>
                <a:effectLst/>
                <a:latin typeface="Segoe UI" pitchFamily="34" charset="0"/>
                <a:ea typeface="+mn-ea"/>
                <a:cs typeface="+mn-cs"/>
              </a:rPr>
              <a:t> AD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Yes, we do support AD running as a role on a VM in Windows Azure IaaS as long as you follow the guidelines:</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Use supported methods of AD backup/recovery (not snapshots, restore VHD, SysPrep)</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Create a new DC properly (Promote via </a:t>
            </a:r>
            <a:r>
              <a:rPr lang="en-US" sz="900" kern="1200" baseline="0" dirty="0" err="1" smtClean="0">
                <a:solidFill>
                  <a:schemeClr val="tx1"/>
                </a:solidFill>
                <a:effectLst/>
                <a:latin typeface="Segoe UI" pitchFamily="34" charset="0"/>
                <a:ea typeface="+mn-ea"/>
                <a:cs typeface="+mn-cs"/>
              </a:rPr>
              <a:t>Dcpromo</a:t>
            </a:r>
            <a:r>
              <a:rPr lang="en-US" sz="900" kern="1200" baseline="0" dirty="0" smtClean="0">
                <a:solidFill>
                  <a:schemeClr val="tx1"/>
                </a:solidFill>
                <a:effectLst/>
                <a:latin typeface="Segoe UI" pitchFamily="34" charset="0"/>
                <a:ea typeface="+mn-ea"/>
                <a:cs typeface="+mn-cs"/>
              </a:rPr>
              <a:t> (&lt;WS2012) or GUI (WS2012), P2V physical server, Move an existing VHD –not copy-)</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WS2012 cloning not supported </a:t>
            </a:r>
            <a:r>
              <a:rPr lang="en-US" sz="900" i="1" kern="1200" baseline="0" dirty="0" smtClean="0">
                <a:solidFill>
                  <a:schemeClr val="tx1"/>
                </a:solidFill>
                <a:effectLst/>
                <a:latin typeface="Segoe UI" pitchFamily="34" charset="0"/>
                <a:ea typeface="+mn-ea"/>
                <a:cs typeface="+mn-cs"/>
              </a:rPr>
              <a:t>yet</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Only use AD supported means of backup/recovery and you’ll be ok!</a:t>
            </a:r>
          </a:p>
          <a:p>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3302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in more detail how</a:t>
            </a:r>
            <a:r>
              <a:rPr lang="en-US" sz="900" kern="1200" baseline="0" dirty="0" smtClean="0">
                <a:solidFill>
                  <a:schemeClr val="tx1"/>
                </a:solidFill>
                <a:effectLst/>
                <a:latin typeface="Segoe UI" pitchFamily="34" charset="0"/>
                <a:ea typeface="+mn-ea"/>
                <a:cs typeface="+mn-cs"/>
              </a:rPr>
              <a:t> to optimize deployment for traffic and cost</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How do</a:t>
            </a:r>
            <a:r>
              <a:rPr lang="en-US" sz="900" kern="1200" baseline="0" dirty="0" smtClean="0">
                <a:solidFill>
                  <a:schemeClr val="tx1"/>
                </a:solidFill>
                <a:effectLst/>
                <a:latin typeface="Segoe UI" pitchFamily="34" charset="0"/>
                <a:ea typeface="+mn-ea"/>
                <a:cs typeface="+mn-cs"/>
              </a:rPr>
              <a:t> we optimize performance for authentication to not get a huge bill after implementing?</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Traffic is a pretty minimal cost for the overall service, but it could add up if you are replicating a lot of traffic or if you accidentally have too many people authenticating to that DC.</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A couple levers you could use to control cost for bandwidth if you so desired:</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Turn on-off gateway (but of course then replication is not happening, and probably better to use sites &amp; services to control replication schedule)</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RODC – then you are not pushing down changes, but can authenticate users or local services.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79099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2/20/2013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3" cy="1794661"/>
          </a:xfrm>
          <a:noFill/>
        </p:spPr>
        <p:txBody>
          <a:bodyPr lIns="146286" tIns="109714" rIns="146286" bIns="109714">
            <a:noAutofit/>
          </a:bodyPr>
          <a:lstStyle>
            <a:lvl1pPr marL="0" indent="0">
              <a:spcBef>
                <a:spcPts val="0"/>
              </a:spcBef>
              <a:buNone/>
              <a:defRPr sz="343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286" tIns="91429" rIns="146286" bIns="91429" anchor="t" anchorCtr="0"/>
          <a:lstStyle>
            <a:lvl1pPr>
              <a:defRPr sz="5881" spc="-99"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4546" y="6196318"/>
            <a:ext cx="985810" cy="191269"/>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468" y="560065"/>
            <a:ext cx="2598927" cy="383814"/>
          </a:xfrm>
          <a:prstGeom prst="rect">
            <a:avLst/>
          </a:prstGeom>
        </p:spPr>
      </p:pic>
    </p:spTree>
    <p:extLst>
      <p:ext uri="{BB962C8B-B14F-4D97-AF65-F5344CB8AC3E}">
        <p14:creationId xmlns:p14="http://schemas.microsoft.com/office/powerpoint/2010/main" val="2821916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650675" y="6164664"/>
            <a:ext cx="985810" cy="191269"/>
          </a:xfrm>
          <a:prstGeom prst="rect">
            <a:avLst/>
          </a:prstGeom>
        </p:spPr>
      </p:pic>
      <p:sp>
        <p:nvSpPr>
          <p:cNvPr id="4" name="Text Placeholder 4"/>
          <p:cNvSpPr>
            <a:spLocks noGrp="1"/>
          </p:cNvSpPr>
          <p:nvPr>
            <p:ph type="body" sz="quarter" idx="12" hasCustomPrompt="1"/>
          </p:nvPr>
        </p:nvSpPr>
        <p:spPr>
          <a:xfrm>
            <a:off x="271034" y="3877271"/>
            <a:ext cx="6271783" cy="1794661"/>
          </a:xfrm>
          <a:noFill/>
        </p:spPr>
        <p:txBody>
          <a:bodyPr lIns="146286" tIns="109714" rIns="146286" bIns="109714">
            <a:noAutofit/>
          </a:bodyPr>
          <a:lstStyle>
            <a:lvl1pPr marL="0" indent="0">
              <a:spcBef>
                <a:spcPts val="0"/>
              </a:spcBef>
              <a:buNone/>
              <a:defRPr sz="3430"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69233" y="2075840"/>
            <a:ext cx="9858042" cy="1801436"/>
          </a:xfrm>
          <a:noFill/>
        </p:spPr>
        <p:txBody>
          <a:bodyPr lIns="146286" tIns="91429" rIns="146286" bIns="91429" anchor="t" anchorCtr="0"/>
          <a:lstStyle>
            <a:lvl1pPr>
              <a:defRPr sz="5881" spc="-99"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560065"/>
            <a:ext cx="2598927" cy="383815"/>
          </a:xfrm>
          <a:prstGeom prst="rect">
            <a:avLst/>
          </a:prstGeom>
        </p:spPr>
      </p:pic>
    </p:spTree>
    <p:extLst>
      <p:ext uri="{BB962C8B-B14F-4D97-AF65-F5344CB8AC3E}">
        <p14:creationId xmlns:p14="http://schemas.microsoft.com/office/powerpoint/2010/main" val="3788381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168" y="2084172"/>
            <a:ext cx="8961914"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7"/>
            <a:ext cx="8961851" cy="1793090"/>
          </a:xfrm>
          <a:noFill/>
        </p:spPr>
        <p:txBody>
          <a:bodyPr lIns="146286" tIns="91429" rIns="146286" bIns="91429" anchor="t" anchorCtr="0"/>
          <a:lstStyle>
            <a:lvl1pPr>
              <a:defRPr sz="5881" spc="-99"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232" y="3878576"/>
            <a:ext cx="8961852" cy="1792326"/>
          </a:xfrm>
          <a:noFill/>
        </p:spPr>
        <p:txBody>
          <a:bodyPr lIns="146286" tIns="109714" rIns="146286" bIns="109714">
            <a:noAutofit/>
          </a:bodyPr>
          <a:lstStyle>
            <a:lvl1pPr marL="0" indent="0">
              <a:spcBef>
                <a:spcPts val="0"/>
              </a:spcBef>
              <a:buNone/>
              <a:defRPr sz="343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4546" y="6196798"/>
            <a:ext cx="985810" cy="19031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470" y="560065"/>
            <a:ext cx="2598922" cy="383814"/>
          </a:xfrm>
          <a:prstGeom prst="rect">
            <a:avLst/>
          </a:prstGeom>
        </p:spPr>
      </p:pic>
    </p:spTree>
    <p:extLst>
      <p:ext uri="{BB962C8B-B14F-4D97-AF65-F5344CB8AC3E}">
        <p14:creationId xmlns:p14="http://schemas.microsoft.com/office/powerpoint/2010/main" val="438426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3" cy="1794661"/>
          </a:xfrm>
          <a:noFill/>
        </p:spPr>
        <p:txBody>
          <a:bodyPr lIns="146286" tIns="109714" rIns="146286" bIns="109714">
            <a:noAutofit/>
          </a:bodyPr>
          <a:lstStyle>
            <a:lvl1pPr marL="0" indent="0">
              <a:spcBef>
                <a:spcPts val="0"/>
              </a:spcBef>
              <a:buNone/>
              <a:defRPr sz="343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286" tIns="91429" rIns="146286" bIns="91429" anchor="t" anchorCtr="0"/>
          <a:lstStyle>
            <a:lvl1pPr>
              <a:defRPr sz="5881"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4546" y="6196318"/>
            <a:ext cx="985810" cy="191269"/>
          </a:xfrm>
          <a:prstGeom prst="rect">
            <a:avLst/>
          </a:prstGeom>
        </p:spPr>
      </p:pic>
      <p:pic>
        <p:nvPicPr>
          <p:cNvPr id="4" name="Picture 3" descr="Azure_logo_wht-0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468" y="560065"/>
            <a:ext cx="2598927" cy="383815"/>
          </a:xfrm>
          <a:prstGeom prst="rect">
            <a:avLst/>
          </a:prstGeom>
        </p:spPr>
      </p:pic>
    </p:spTree>
    <p:extLst>
      <p:ext uri="{BB962C8B-B14F-4D97-AF65-F5344CB8AC3E}">
        <p14:creationId xmlns:p14="http://schemas.microsoft.com/office/powerpoint/2010/main" val="577932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
            <a:ext cx="12189059" cy="6857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2" y="2084147"/>
            <a:ext cx="7169531" cy="3586208"/>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2" y="2082443"/>
            <a:ext cx="7171086" cy="1794808"/>
          </a:xfrm>
          <a:noFill/>
        </p:spPr>
        <p:txBody>
          <a:bodyPr lIns="146286" tIns="91429" rIns="146286" bIns="91429" anchor="t" anchorCtr="0"/>
          <a:lstStyle>
            <a:lvl1pPr>
              <a:defRPr sz="5881" spc="-99" baseline="0">
                <a:solidFill>
                  <a:srgbClr val="00188F"/>
                </a:soli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9233" y="3877257"/>
            <a:ext cx="7171086" cy="1789991"/>
          </a:xfrm>
        </p:spPr>
        <p:txBody>
          <a:bodyPr tIns="109714" bIns="109714">
            <a:noAutofit/>
          </a:bodyPr>
          <a:lstStyle>
            <a:lvl1pPr marL="0" indent="0">
              <a:spcBef>
                <a:spcPts val="0"/>
              </a:spcBef>
              <a:buNone/>
              <a:defRPr sz="3234">
                <a:solidFill>
                  <a:srgbClr val="00188F"/>
                </a:soli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8097" y="6182035"/>
            <a:ext cx="985810" cy="19126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560065"/>
            <a:ext cx="2598927" cy="383814"/>
          </a:xfrm>
          <a:prstGeom prst="rect">
            <a:avLst/>
          </a:prstGeom>
        </p:spPr>
      </p:pic>
    </p:spTree>
    <p:extLst>
      <p:ext uri="{BB962C8B-B14F-4D97-AF65-F5344CB8AC3E}">
        <p14:creationId xmlns:p14="http://schemas.microsoft.com/office/powerpoint/2010/main" val="9940469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78321"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2" y="1187644"/>
            <a:ext cx="7169531" cy="3586208"/>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2" y="1187645"/>
            <a:ext cx="7169531" cy="1793108"/>
          </a:xfrm>
          <a:noFill/>
        </p:spPr>
        <p:txBody>
          <a:bodyPr lIns="146286" tIns="91429" rIns="146286" bIns="91429" anchor="t" anchorCtr="0"/>
          <a:lstStyle>
            <a:lvl1pPr>
              <a:defRPr sz="5881"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2" y="2971410"/>
            <a:ext cx="7169531" cy="1794661"/>
          </a:xfrm>
          <a:noFill/>
        </p:spPr>
        <p:txBody>
          <a:bodyPr lIns="146286" tIns="109714" rIns="146286" bIns="109714">
            <a:noAutofit/>
          </a:bodyPr>
          <a:lstStyle>
            <a:lvl1pPr marL="0" indent="0">
              <a:spcBef>
                <a:spcPts val="0"/>
              </a:spcBef>
              <a:buNone/>
              <a:defRPr sz="3234"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650675" y="6164664"/>
            <a:ext cx="985810" cy="191269"/>
          </a:xfrm>
          <a:prstGeom prst="rect">
            <a:avLst/>
          </a:prstGeom>
        </p:spPr>
      </p:pic>
      <p:pic>
        <p:nvPicPr>
          <p:cNvPr id="11" name="Picture 10" descr="Azure_logo_wht-0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560065"/>
            <a:ext cx="2598927" cy="383815"/>
          </a:xfrm>
          <a:prstGeom prst="rect">
            <a:avLst/>
          </a:prstGeom>
        </p:spPr>
      </p:pic>
    </p:spTree>
    <p:extLst>
      <p:ext uri="{BB962C8B-B14F-4D97-AF65-F5344CB8AC3E}">
        <p14:creationId xmlns:p14="http://schemas.microsoft.com/office/powerpoint/2010/main" val="19454186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6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 y="0"/>
            <a:ext cx="12188389" cy="686076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754546" y="6196665"/>
            <a:ext cx="985810" cy="191269"/>
          </a:xfrm>
          <a:prstGeom prst="rect">
            <a:avLst/>
          </a:prstGeom>
        </p:spPr>
      </p:pic>
      <p:sp>
        <p:nvSpPr>
          <p:cNvPr id="12" name="Rectangle 11"/>
          <p:cNvSpPr/>
          <p:nvPr userDrawn="1"/>
        </p:nvSpPr>
        <p:spPr bwMode="gray">
          <a:xfrm>
            <a:off x="269232" y="1187620"/>
            <a:ext cx="7169531" cy="4482760"/>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169" y="1187620"/>
            <a:ext cx="7169531" cy="1793108"/>
          </a:xfrm>
          <a:noFill/>
        </p:spPr>
        <p:txBody>
          <a:bodyPr lIns="146286" tIns="91429" rIns="146286" bIns="91429" anchor="t" anchorCtr="0"/>
          <a:lstStyle>
            <a:lvl1pPr>
              <a:defRPr sz="5881"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5" name="Text Placeholder 4"/>
          <p:cNvSpPr>
            <a:spLocks noGrp="1"/>
          </p:cNvSpPr>
          <p:nvPr>
            <p:ph type="body" sz="quarter" idx="12" hasCustomPrompt="1"/>
          </p:nvPr>
        </p:nvSpPr>
        <p:spPr bwMode="ltGray">
          <a:xfrm>
            <a:off x="269232" y="2971385"/>
            <a:ext cx="7169531" cy="1794661"/>
          </a:xfrm>
          <a:noFill/>
        </p:spPr>
        <p:txBody>
          <a:bodyPr lIns="146286" tIns="109714" rIns="146286" bIns="109714">
            <a:noAutofit/>
          </a:bodyPr>
          <a:lstStyle>
            <a:lvl1pPr marL="0" indent="0">
              <a:spcBef>
                <a:spcPts val="0"/>
              </a:spcBef>
              <a:buNone/>
              <a:defRPr sz="3234"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9" name="Picture 8" descr="Azure_logo_wht-0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4953121"/>
            <a:ext cx="2598927" cy="383815"/>
          </a:xfrm>
          <a:prstGeom prst="rect">
            <a:avLst/>
          </a:prstGeom>
        </p:spPr>
      </p:pic>
    </p:spTree>
    <p:extLst>
      <p:ext uri="{BB962C8B-B14F-4D97-AF65-F5344CB8AC3E}">
        <p14:creationId xmlns:p14="http://schemas.microsoft.com/office/powerpoint/2010/main" val="3115685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2" y="1"/>
            <a:ext cx="12179361" cy="6857999"/>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650675" y="6164664"/>
            <a:ext cx="985810" cy="191269"/>
          </a:xfrm>
          <a:prstGeom prst="rect">
            <a:avLst/>
          </a:prstGeom>
        </p:spPr>
      </p:pic>
      <p:sp>
        <p:nvSpPr>
          <p:cNvPr id="13" name="Rectangle 12"/>
          <p:cNvSpPr/>
          <p:nvPr userDrawn="1"/>
        </p:nvSpPr>
        <p:spPr bwMode="gray">
          <a:xfrm>
            <a:off x="269232" y="2084147"/>
            <a:ext cx="7169531" cy="3586208"/>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232" y="2082443"/>
            <a:ext cx="7169531" cy="1794808"/>
          </a:xfrm>
          <a:noFill/>
        </p:spPr>
        <p:txBody>
          <a:bodyPr lIns="146286" tIns="91429" rIns="146286" bIns="91429" anchor="t" anchorCtr="0"/>
          <a:lstStyle>
            <a:lvl1pPr>
              <a:defRPr sz="5293" spc="-99" baseline="0">
                <a:solidFill>
                  <a:srgbClr val="00188F"/>
                </a:soli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ltGray">
          <a:xfrm>
            <a:off x="269232" y="3877257"/>
            <a:ext cx="7169531" cy="1789991"/>
          </a:xfrm>
        </p:spPr>
        <p:txBody>
          <a:bodyPr tIns="109714" bIns="109714">
            <a:noAutofit/>
          </a:bodyPr>
          <a:lstStyle>
            <a:lvl1pPr marL="0" indent="0">
              <a:spcBef>
                <a:spcPts val="0"/>
              </a:spcBef>
              <a:buNone/>
              <a:defRPr sz="3234">
                <a:solidFill>
                  <a:srgbClr val="00188F"/>
                </a:solidFill>
              </a:defRPr>
            </a:lvl1pPr>
          </a:lstStyle>
          <a:p>
            <a:pPr lvl="0"/>
            <a:r>
              <a:rPr lang="en-US" smtClean="0"/>
              <a:t>Click to edit Master text styles</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560065"/>
            <a:ext cx="2598927" cy="383814"/>
          </a:xfrm>
          <a:prstGeom prst="rect">
            <a:avLst/>
          </a:prstGeom>
        </p:spPr>
      </p:pic>
    </p:spTree>
    <p:extLst>
      <p:ext uri="{BB962C8B-B14F-4D97-AF65-F5344CB8AC3E}">
        <p14:creationId xmlns:p14="http://schemas.microsoft.com/office/powerpoint/2010/main" val="1947183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49"/>
            <a:ext cx="12188825" cy="68557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0052" y="6164664"/>
            <a:ext cx="985810" cy="191269"/>
          </a:xfrm>
          <a:prstGeom prst="rect">
            <a:avLst/>
          </a:prstGeom>
        </p:spPr>
      </p:pic>
      <p:sp>
        <p:nvSpPr>
          <p:cNvPr id="10" name="Rectangle 9"/>
          <p:cNvSpPr/>
          <p:nvPr userDrawn="1"/>
        </p:nvSpPr>
        <p:spPr bwMode="gray">
          <a:xfrm>
            <a:off x="269232" y="1187620"/>
            <a:ext cx="7169531" cy="3586208"/>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169" y="1187620"/>
            <a:ext cx="7169531" cy="1793108"/>
          </a:xfrm>
          <a:noFill/>
        </p:spPr>
        <p:txBody>
          <a:bodyPr lIns="146286" tIns="91429" rIns="146286" bIns="91429" anchor="t" anchorCtr="0"/>
          <a:lstStyle>
            <a:lvl1pPr>
              <a:defRPr sz="5881" spc="-99" baseline="0">
                <a:solidFill>
                  <a:srgbClr val="000000"/>
                </a:soli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ltGray">
          <a:xfrm>
            <a:off x="269232" y="2971385"/>
            <a:ext cx="7169531" cy="1794661"/>
          </a:xfrm>
          <a:noFill/>
        </p:spPr>
        <p:txBody>
          <a:bodyPr lIns="146286" tIns="109714" rIns="146286" bIns="109714">
            <a:noAutofit/>
          </a:bodyPr>
          <a:lstStyle>
            <a:lvl1pPr marL="0" indent="0">
              <a:spcBef>
                <a:spcPts val="0"/>
              </a:spcBef>
              <a:buNone/>
              <a:defRPr sz="3234" spc="0" baseline="0">
                <a:solidFill>
                  <a:srgbClr val="000000"/>
                </a:solidFill>
                <a:latin typeface="+mj-lt"/>
              </a:defRPr>
            </a:lvl1pPr>
          </a:lstStyle>
          <a:p>
            <a:pPr lvl="0"/>
            <a:r>
              <a:rPr lang="en-US" dirty="0" smtClean="0"/>
              <a:t>Speaker Name</a:t>
            </a:r>
          </a:p>
        </p:txBody>
      </p:sp>
      <p:pic>
        <p:nvPicPr>
          <p:cNvPr id="13" name="Picture 12" descr="Azure_logo_wht-0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468" y="560065"/>
            <a:ext cx="2598927" cy="383815"/>
          </a:xfrm>
          <a:prstGeom prst="rect">
            <a:avLst/>
          </a:prstGeom>
        </p:spPr>
      </p:pic>
    </p:spTree>
    <p:extLst>
      <p:ext uri="{BB962C8B-B14F-4D97-AF65-F5344CB8AC3E}">
        <p14:creationId xmlns:p14="http://schemas.microsoft.com/office/powerpoint/2010/main" val="799893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693458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91429" bIns="91429" anchor="t" anchorCtr="0"/>
          <a:lstStyle>
            <a:lvl1pPr>
              <a:defRPr sz="7057" spc="-99"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631477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91429" bIns="91429" anchor="t" anchorCtr="0"/>
          <a:lstStyle>
            <a:lvl1pPr>
              <a:defRPr sz="7057" spc="-99"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3013929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9331964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169" y="1187620"/>
            <a:ext cx="8065697" cy="5200312"/>
          </a:xfrm>
          <a:noFill/>
        </p:spPr>
        <p:txBody>
          <a:bodyPr tIns="91429" bIns="91429" anchor="t" anchorCtr="0"/>
          <a:lstStyle>
            <a:lvl1pPr marL="0" marR="0" indent="0" algn="l" defTabSz="914064" rtl="0" eaLnBrk="1" fontAlgn="auto" latinLnBrk="0" hangingPunct="1">
              <a:lnSpc>
                <a:spcPct val="90000"/>
              </a:lnSpc>
              <a:spcBef>
                <a:spcPct val="0"/>
              </a:spcBef>
              <a:spcAft>
                <a:spcPts val="0"/>
              </a:spcAft>
              <a:buClrTx/>
              <a:buSzTx/>
              <a:buFontTx/>
              <a:buNone/>
              <a:tabLst/>
              <a:defRPr lang="en-US" sz="5881"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36579734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169" y="1187620"/>
            <a:ext cx="8065697" cy="5200312"/>
          </a:xfrm>
          <a:noFill/>
        </p:spPr>
        <p:txBody>
          <a:bodyPr tIns="91429" bIns="91429" anchor="t" anchorCtr="0"/>
          <a:lstStyle>
            <a:lvl1pPr marL="0" marR="0" indent="0" algn="l" defTabSz="914064" rtl="0" eaLnBrk="1" fontAlgn="auto" latinLnBrk="0" hangingPunct="1">
              <a:lnSpc>
                <a:spcPct val="90000"/>
              </a:lnSpc>
              <a:spcBef>
                <a:spcPct val="0"/>
              </a:spcBef>
              <a:spcAft>
                <a:spcPts val="0"/>
              </a:spcAft>
              <a:buClrTx/>
              <a:buSzTx/>
              <a:buFontTx/>
              <a:buNone/>
              <a:tabLst/>
              <a:defRPr lang="en-US" sz="5881"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6420569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29" bIns="91429" anchor="t" anchorCtr="0"/>
          <a:lstStyle>
            <a:lvl1pPr>
              <a:defRPr sz="8625"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133150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29" bIns="91429" anchor="t" anchorCtr="0"/>
          <a:lstStyle>
            <a:lvl1pPr>
              <a:defRPr sz="8625" spc="-99"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341888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a:extLst>
              <a:ext uri="{28A0092B-C50C-407E-A947-70E740481C1C}">
                <a14:useLocalDpi xmlns:a14="http://schemas.microsoft.com/office/drawing/2010/main" val="0"/>
              </a:ext>
            </a:extLst>
          </a:blip>
          <a:srcRect t="6812" r="35790" b="16230"/>
          <a:stretch/>
        </p:blipFill>
        <p:spPr>
          <a:xfrm>
            <a:off x="5527860" y="0"/>
            <a:ext cx="6660966" cy="6858001"/>
          </a:xfrm>
          <a:prstGeom prst="rect">
            <a:avLst/>
          </a:prstGeom>
        </p:spPr>
      </p:pic>
      <p:sp>
        <p:nvSpPr>
          <p:cNvPr id="3" name="Title 1"/>
          <p:cNvSpPr>
            <a:spLocks noGrp="1"/>
          </p:cNvSpPr>
          <p:nvPr>
            <p:ph type="title" hasCustomPrompt="1"/>
          </p:nvPr>
        </p:nvSpPr>
        <p:spPr>
          <a:xfrm>
            <a:off x="269169" y="2084173"/>
            <a:ext cx="11650488" cy="1796217"/>
          </a:xfrm>
          <a:noFill/>
        </p:spPr>
        <p:txBody>
          <a:bodyPr tIns="91429" bIns="91429" anchor="t" anchorCtr="0"/>
          <a:lstStyle>
            <a:lvl1pPr>
              <a:defRPr sz="8625" spc="-99"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33758131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4511" y="1456608"/>
            <a:ext cx="4485615" cy="42133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8" tIns="143373" rIns="182818" bIns="143373" numCol="1" spcCol="0" rtlCol="0" fromWordArt="0" anchor="t" anchorCtr="0" forceAA="0" compatLnSpc="1">
            <a:prstTxWarp prst="textNoShape">
              <a:avLst/>
            </a:prstTxWarp>
            <a:noAutofit/>
          </a:bodyPr>
          <a:lstStyle/>
          <a:p>
            <a:pPr defTabSz="913798" fontAlgn="base">
              <a:lnSpc>
                <a:spcPct val="90000"/>
              </a:lnSpc>
              <a:spcBef>
                <a:spcPct val="0"/>
              </a:spcBef>
              <a:spcAft>
                <a:spcPct val="0"/>
              </a:spcAft>
            </a:pPr>
            <a:endParaRPr lang="en-US" sz="1960"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018620" y="1456606"/>
            <a:ext cx="6722109" cy="1975006"/>
          </a:xfrm>
        </p:spPr>
        <p:txBody>
          <a:bodyPr/>
          <a:lstStyle>
            <a:lvl1pPr marL="0" indent="0">
              <a:buNone/>
              <a:defRPr>
                <a:solidFill>
                  <a:srgbClr val="FFFFFF"/>
                </a:solidFill>
              </a:defRPr>
            </a:lvl1pPr>
            <a:lvl2pPr marL="0" indent="0">
              <a:buFontTx/>
              <a:buNone/>
              <a:defRPr sz="1960">
                <a:solidFill>
                  <a:srgbClr val="FFFFFF"/>
                </a:solidFill>
              </a:defRPr>
            </a:lvl2pPr>
            <a:lvl3pPr marL="224022" indent="0">
              <a:buNone/>
              <a:defRPr>
                <a:solidFill>
                  <a:srgbClr val="FFFFFF"/>
                </a:solidFill>
              </a:defRPr>
            </a:lvl3pPr>
            <a:lvl4pPr marL="448044" indent="0">
              <a:buNone/>
              <a:defRPr>
                <a:solidFill>
                  <a:srgbClr val="FFFFFF"/>
                </a:solidFill>
              </a:defRPr>
            </a:lvl4pPr>
            <a:lvl5pPr marL="672066"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58627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12">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187622"/>
            <a:ext cx="3853935" cy="39448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53958" y="1187622"/>
            <a:ext cx="3853935" cy="3944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07539" y="1187622"/>
            <a:ext cx="3853935" cy="39448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69169" y="5132430"/>
            <a:ext cx="340555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22" indent="0">
              <a:buNone/>
              <a:defRPr/>
            </a:lvl3pPr>
            <a:lvl4pPr marL="448044" indent="0">
              <a:buNone/>
              <a:defRPr/>
            </a:lvl4pPr>
            <a:lvl5pPr marL="672066"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853958" y="5132430"/>
            <a:ext cx="3584789"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22" indent="0">
              <a:buNone/>
              <a:defRPr/>
            </a:lvl3pPr>
            <a:lvl4pPr marL="448044" indent="0">
              <a:buNone/>
              <a:defRPr/>
            </a:lvl4pPr>
            <a:lvl5pPr marL="672066"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707539" y="5132430"/>
            <a:ext cx="3584789"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22" indent="0">
              <a:buNone/>
              <a:defRPr/>
            </a:lvl3pPr>
            <a:lvl4pPr marL="448044" indent="0">
              <a:buNone/>
              <a:defRPr/>
            </a:lvl4pPr>
            <a:lvl5pPr marL="672066" indent="0">
              <a:buNone/>
              <a:defRPr/>
            </a:lvl5pPr>
          </a:lstStyle>
          <a:p>
            <a:pPr lvl="1"/>
            <a:r>
              <a:rPr lang="en-US" dirty="0" smtClean="0"/>
              <a:t>Second level</a:t>
            </a:r>
          </a:p>
        </p:txBody>
      </p:sp>
    </p:spTree>
    <p:extLst>
      <p:ext uri="{BB962C8B-B14F-4D97-AF65-F5344CB8AC3E}">
        <p14:creationId xmlns:p14="http://schemas.microsoft.com/office/powerpoint/2010/main" val="129089667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solidFill>
                  <a:srgbClr val="00188F"/>
                </a:solidFill>
              </a:defRPr>
            </a:lvl1pPr>
            <a:lvl2pPr marL="0" indent="0">
              <a:buFontTx/>
              <a:buNone/>
              <a:defRPr sz="1960"/>
            </a:lvl2pPr>
            <a:lvl3pPr marL="224022" indent="0">
              <a:buNone/>
              <a:defRPr/>
            </a:lvl3pPr>
            <a:lvl4pPr marL="448044" indent="0">
              <a:buNone/>
              <a:defRPr/>
            </a:lvl4pPr>
            <a:lvl5pPr marL="67206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82627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22" indent="0">
              <a:buNone/>
              <a:defRPr/>
            </a:lvl3pPr>
            <a:lvl4pPr marL="448044" indent="0">
              <a:buNone/>
              <a:defRPr/>
            </a:lvl4pPr>
            <a:lvl5pPr marL="67206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72052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480176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647"/>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794375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7"/>
            <a:ext cx="5377147" cy="2420188"/>
          </a:xfrm>
        </p:spPr>
        <p:txBody>
          <a:bodyPr wrap="square">
            <a:spAutoFit/>
          </a:bodyPr>
          <a:lstStyle>
            <a:lvl1pPr marL="0" indent="0">
              <a:spcBef>
                <a:spcPts val="1200"/>
              </a:spcBef>
              <a:buClr>
                <a:schemeClr val="tx1"/>
              </a:buClr>
              <a:buFont typeface="Wingdings" pitchFamily="2" charset="2"/>
              <a:buNone/>
              <a:defRPr sz="3430">
                <a:solidFill>
                  <a:srgbClr val="00188F"/>
                </a:solidFill>
              </a:defRPr>
            </a:lvl1pPr>
            <a:lvl2pPr marL="0" indent="0">
              <a:buNone/>
              <a:defRPr sz="1960"/>
            </a:lvl2pPr>
            <a:lvl3pPr marL="227133" indent="0">
              <a:buNone/>
              <a:tabLst/>
              <a:defRPr sz="1960"/>
            </a:lvl3pPr>
            <a:lvl4pPr marL="451156" indent="0">
              <a:buNone/>
              <a:defRPr/>
            </a:lvl4pPr>
            <a:lvl5pPr marL="67206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2" y="1189177"/>
            <a:ext cx="5377147" cy="2420188"/>
          </a:xfrm>
        </p:spPr>
        <p:txBody>
          <a:bodyPr wrap="square">
            <a:spAutoFit/>
          </a:bodyPr>
          <a:lstStyle>
            <a:lvl1pPr marL="0" indent="0">
              <a:spcBef>
                <a:spcPts val="1200"/>
              </a:spcBef>
              <a:buClr>
                <a:schemeClr val="tx1"/>
              </a:buClr>
              <a:buFont typeface="Wingdings" pitchFamily="2" charset="2"/>
              <a:buNone/>
              <a:defRPr sz="3430">
                <a:solidFill>
                  <a:srgbClr val="00188F"/>
                </a:solidFill>
              </a:defRPr>
            </a:lvl1pPr>
            <a:lvl2pPr marL="0" indent="0">
              <a:buNone/>
              <a:defRPr sz="1960"/>
            </a:lvl2pPr>
            <a:lvl3pPr marL="227133" indent="0">
              <a:buNone/>
              <a:tabLst/>
              <a:defRPr sz="1960"/>
            </a:lvl3pPr>
            <a:lvl4pPr marL="451156" indent="0">
              <a:buNone/>
              <a:defRPr/>
            </a:lvl4pPr>
            <a:lvl5pPr marL="67206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403837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7"/>
            <a:ext cx="5377147" cy="2420188"/>
          </a:xfrm>
        </p:spPr>
        <p:txBody>
          <a:bodyPr wrap="square">
            <a:spAutoFit/>
          </a:bodyPr>
          <a:lstStyle>
            <a:lvl1pPr marL="0" indent="0">
              <a:spcBef>
                <a:spcPts val="1200"/>
              </a:spcBef>
              <a:buClr>
                <a:schemeClr val="tx1"/>
              </a:buClr>
              <a:buFont typeface="Wingdings" pitchFamily="2" charset="2"/>
              <a:buNone/>
              <a:defRPr sz="3430"/>
            </a:lvl1pPr>
            <a:lvl2pPr marL="0" indent="0">
              <a:buNone/>
              <a:defRPr sz="1960"/>
            </a:lvl2pPr>
            <a:lvl3pPr marL="227133" indent="0">
              <a:buNone/>
              <a:tabLst/>
              <a:defRPr sz="1960"/>
            </a:lvl3pPr>
            <a:lvl4pPr marL="451156" indent="0">
              <a:buNone/>
              <a:defRPr/>
            </a:lvl4pPr>
            <a:lvl5pPr marL="67206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2" y="1189177"/>
            <a:ext cx="5377147" cy="2420188"/>
          </a:xfrm>
        </p:spPr>
        <p:txBody>
          <a:bodyPr wrap="square">
            <a:spAutoFit/>
          </a:bodyPr>
          <a:lstStyle>
            <a:lvl1pPr marL="0" indent="0">
              <a:spcBef>
                <a:spcPts val="1200"/>
              </a:spcBef>
              <a:buClr>
                <a:schemeClr val="tx1"/>
              </a:buClr>
              <a:buFont typeface="Wingdings" pitchFamily="2" charset="2"/>
              <a:buNone/>
              <a:defRPr sz="3430"/>
            </a:lvl1pPr>
            <a:lvl2pPr marL="0" indent="0">
              <a:buNone/>
              <a:defRPr sz="1960"/>
            </a:lvl2pPr>
            <a:lvl3pPr marL="227133" indent="0">
              <a:buNone/>
              <a:tabLst/>
              <a:defRPr sz="1960"/>
            </a:lvl3pPr>
            <a:lvl4pPr marL="451156" indent="0">
              <a:buNone/>
              <a:defRPr/>
            </a:lvl4pPr>
            <a:lvl5pPr marL="67206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07727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7"/>
            <a:ext cx="5377147" cy="2486578"/>
          </a:xfrm>
        </p:spPr>
        <p:txBody>
          <a:bodyPr wrap="square">
            <a:spAutoFit/>
          </a:bodyPr>
          <a:lstStyle>
            <a:lvl1pPr marL="281584" indent="-281584">
              <a:spcBef>
                <a:spcPts val="1200"/>
              </a:spcBef>
              <a:buClr>
                <a:schemeClr val="tx1"/>
              </a:buClr>
              <a:buFont typeface="Arial" pitchFamily="34" charset="0"/>
              <a:buChar char="•"/>
              <a:defRPr sz="3430"/>
            </a:lvl1pPr>
            <a:lvl2pPr marL="520529" indent="-228525">
              <a:defRPr sz="2352"/>
            </a:lvl2pPr>
            <a:lvl3pPr marL="685576" indent="-165047">
              <a:tabLst/>
              <a:defRPr sz="1960"/>
            </a:lvl3pPr>
            <a:lvl4pPr marL="863316" indent="-177742">
              <a:defRPr/>
            </a:lvl4pPr>
            <a:lvl5pPr marL="1028363" indent="-16504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2" y="1189177"/>
            <a:ext cx="5377147" cy="2486578"/>
          </a:xfrm>
        </p:spPr>
        <p:txBody>
          <a:bodyPr wrap="square">
            <a:spAutoFit/>
          </a:bodyPr>
          <a:lstStyle>
            <a:lvl1pPr marL="281584" indent="-281584">
              <a:spcBef>
                <a:spcPts val="1200"/>
              </a:spcBef>
              <a:buClr>
                <a:schemeClr val="tx1"/>
              </a:buClr>
              <a:buFont typeface="Arial" pitchFamily="34" charset="0"/>
              <a:buChar char="•"/>
              <a:defRPr sz="3430"/>
            </a:lvl1pPr>
            <a:lvl2pPr marL="520529" indent="-228525">
              <a:defRPr sz="2352"/>
            </a:lvl2pPr>
            <a:lvl3pPr marL="685576" indent="-165047">
              <a:tabLst/>
              <a:defRPr sz="1960"/>
            </a:lvl3pPr>
            <a:lvl4pPr marL="863316" indent="-177742">
              <a:defRPr/>
            </a:lvl4pPr>
            <a:lvl5pPr marL="1028363" indent="-16504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1908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7"/>
            <a:ext cx="5377147" cy="2486578"/>
          </a:xfrm>
        </p:spPr>
        <p:txBody>
          <a:bodyPr wrap="square">
            <a:spAutoFit/>
          </a:bodyPr>
          <a:lstStyle>
            <a:lvl1pPr marL="281584" indent="-281584">
              <a:spcBef>
                <a:spcPts val="1200"/>
              </a:spcBef>
              <a:buClrTx/>
              <a:buFont typeface="Arial" pitchFamily="34" charset="0"/>
              <a:buChar char="•"/>
              <a:defRPr sz="3430">
                <a:solidFill>
                  <a:srgbClr val="00188F"/>
                </a:solidFill>
              </a:defRPr>
            </a:lvl1pPr>
            <a:lvl2pPr marL="520529" indent="-228525">
              <a:defRPr sz="2352"/>
            </a:lvl2pPr>
            <a:lvl3pPr marL="685576" indent="-165047">
              <a:tabLst/>
              <a:defRPr sz="1960"/>
            </a:lvl3pPr>
            <a:lvl4pPr marL="863316" indent="-177742">
              <a:defRPr/>
            </a:lvl4pPr>
            <a:lvl5pPr marL="1028363" indent="-16504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2" y="1189177"/>
            <a:ext cx="5377147" cy="2486578"/>
          </a:xfrm>
        </p:spPr>
        <p:txBody>
          <a:bodyPr wrap="square">
            <a:spAutoFit/>
          </a:bodyPr>
          <a:lstStyle>
            <a:lvl1pPr marL="281584" indent="-281584">
              <a:spcBef>
                <a:spcPts val="1200"/>
              </a:spcBef>
              <a:buClrTx/>
              <a:buFont typeface="Arial" pitchFamily="34" charset="0"/>
              <a:buChar char="•"/>
              <a:defRPr sz="3430">
                <a:solidFill>
                  <a:srgbClr val="00188F"/>
                </a:solidFill>
              </a:defRPr>
            </a:lvl1pPr>
            <a:lvl2pPr marL="520529" indent="-228525">
              <a:defRPr sz="2352"/>
            </a:lvl2pPr>
            <a:lvl3pPr marL="685576" indent="-165047">
              <a:tabLst/>
              <a:defRPr sz="1960"/>
            </a:lvl3pPr>
            <a:lvl4pPr marL="863316" indent="-177742">
              <a:defRPr/>
            </a:lvl4pPr>
            <a:lvl5pPr marL="1028363" indent="-16504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38365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490783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1489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7669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369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4365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algn="ctr" defTabSz="913798"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1"/>
            <a:ext cx="11650487" cy="1956974"/>
          </a:xfrm>
        </p:spPr>
        <p:txBody>
          <a:bodyPr/>
          <a:lstStyle>
            <a:lvl1pPr marL="0" indent="0">
              <a:buNone/>
              <a:defRPr sz="3234">
                <a:gradFill>
                  <a:gsLst>
                    <a:gs pos="1250">
                      <a:srgbClr val="000000"/>
                    </a:gs>
                    <a:gs pos="100000">
                      <a:srgbClr val="000000"/>
                    </a:gs>
                  </a:gsLst>
                  <a:lin ang="5400000" scaled="0"/>
                </a:gradFill>
                <a:latin typeface="Segoe UI" pitchFamily="34" charset="0"/>
                <a:cs typeface="Segoe UI" pitchFamily="34" charset="0"/>
              </a:defRPr>
            </a:lvl1pPr>
            <a:lvl2pPr marL="339613"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0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51"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95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219113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6765"/>
          </a:xfrm>
          <a:prstGeom prst="rect">
            <a:avLst/>
          </a:prstGeom>
        </p:spPr>
        <p:txBody>
          <a:bodyPr/>
          <a:lstStyle>
            <a:lvl1pPr marL="284696" indent="-284696">
              <a:buClr>
                <a:schemeClr val="tx1"/>
              </a:buClr>
              <a:buSzPct val="90000"/>
              <a:buFont typeface="Arial" pitchFamily="34" charset="0"/>
              <a:buChar char="•"/>
              <a:defRPr sz="34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56" indent="-275361">
              <a:buClr>
                <a:schemeClr val="tx1"/>
              </a:buClr>
              <a:buSzPct val="90000"/>
              <a:buFont typeface="Arial" pitchFamily="34" charset="0"/>
              <a:buChar char="•"/>
              <a:defRPr sz="32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51" indent="-284696">
              <a:buClr>
                <a:schemeClr val="tx1"/>
              </a:buClr>
              <a:buSzPct val="90000"/>
              <a:buFont typeface="Arial" pitchFamily="34" charset="0"/>
              <a:buChar char="•"/>
              <a:defRPr sz="2842">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74" indent="-224022">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95" indent="-224022">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88826" cy="619126"/>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626"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618221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theme" Target="../theme/theme3.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9"/>
            <a:ext cx="11650485" cy="2052030"/>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6179132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4" r:id="rId31"/>
    <p:sldLayoutId id="2147483815" r:id="rId32"/>
    <p:sldLayoutId id="2147483816" r:id="rId33"/>
    <p:sldLayoutId id="2147483817" r:id="rId34"/>
    <p:sldLayoutId id="2147483818" r:id="rId35"/>
  </p:sldLayoutIdLst>
  <p:transition>
    <p:fade/>
  </p:transition>
  <p:timing>
    <p:tnLst>
      <p:par>
        <p:cTn id="1" dur="indefinite" restart="never" nodeType="tmRoot"/>
      </p:par>
    </p:tnLst>
  </p:timing>
  <p:txStyles>
    <p:titleStyle>
      <a:lvl1pPr algn="l" defTabSz="914064"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33" marR="0" indent="-336033" algn="l" defTabSz="914064" rtl="0" eaLnBrk="1" fontAlgn="auto" latinLnBrk="0" hangingPunct="1">
        <a:lnSpc>
          <a:spcPct val="90000"/>
        </a:lnSpc>
        <a:spcBef>
          <a:spcPct val="20000"/>
        </a:spcBef>
        <a:spcAft>
          <a:spcPts val="0"/>
        </a:spcAft>
        <a:buClrTx/>
        <a:buSzPct val="90000"/>
        <a:buFont typeface="Arial" pitchFamily="34" charset="0"/>
        <a:buChar char="•"/>
        <a:tabLst/>
        <a:defRPr sz="3822" kern="1200" spc="0" baseline="0">
          <a:gradFill>
            <a:gsLst>
              <a:gs pos="1250">
                <a:schemeClr val="tx1"/>
              </a:gs>
              <a:gs pos="100000">
                <a:schemeClr val="tx1"/>
              </a:gs>
            </a:gsLst>
            <a:lin ang="5400000" scaled="0"/>
          </a:gradFill>
          <a:latin typeface="+mj-lt"/>
          <a:ea typeface="+mn-ea"/>
          <a:cs typeface="+mn-cs"/>
        </a:defRPr>
      </a:lvl1pPr>
      <a:lvl2pPr marL="572501" marR="0" indent="-236468" algn="l" defTabSz="914064"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78" marR="0" indent="-224022" algn="l" defTabSz="91406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99" marR="0" indent="-224022" algn="l" defTabSz="914064"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22" marR="0" indent="-224022" algn="l" defTabSz="914064"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673" indent="-228516" algn="l" defTabSz="91406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707" indent="-228516" algn="l" defTabSz="91406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738" indent="-228516" algn="l" defTabSz="91406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771" indent="-228516" algn="l" defTabSz="91406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64" rtl="0" eaLnBrk="1" latinLnBrk="0" hangingPunct="1">
        <a:defRPr sz="1764" kern="1200">
          <a:solidFill>
            <a:schemeClr val="tx1"/>
          </a:solidFill>
          <a:latin typeface="+mn-lt"/>
          <a:ea typeface="+mn-ea"/>
          <a:cs typeface="+mn-cs"/>
        </a:defRPr>
      </a:lvl1pPr>
      <a:lvl2pPr marL="457031" algn="l" defTabSz="914064" rtl="0" eaLnBrk="1" latinLnBrk="0" hangingPunct="1">
        <a:defRPr sz="1764" kern="1200">
          <a:solidFill>
            <a:schemeClr val="tx1"/>
          </a:solidFill>
          <a:latin typeface="+mn-lt"/>
          <a:ea typeface="+mn-ea"/>
          <a:cs typeface="+mn-cs"/>
        </a:defRPr>
      </a:lvl2pPr>
      <a:lvl3pPr marL="914064" algn="l" defTabSz="914064" rtl="0" eaLnBrk="1" latinLnBrk="0" hangingPunct="1">
        <a:defRPr sz="1764" kern="1200">
          <a:solidFill>
            <a:schemeClr val="tx1"/>
          </a:solidFill>
          <a:latin typeface="+mn-lt"/>
          <a:ea typeface="+mn-ea"/>
          <a:cs typeface="+mn-cs"/>
        </a:defRPr>
      </a:lvl3pPr>
      <a:lvl4pPr marL="1371095" algn="l" defTabSz="914064" rtl="0" eaLnBrk="1" latinLnBrk="0" hangingPunct="1">
        <a:defRPr sz="1764" kern="1200">
          <a:solidFill>
            <a:schemeClr val="tx1"/>
          </a:solidFill>
          <a:latin typeface="+mn-lt"/>
          <a:ea typeface="+mn-ea"/>
          <a:cs typeface="+mn-cs"/>
        </a:defRPr>
      </a:lvl4pPr>
      <a:lvl5pPr marL="1828127" algn="l" defTabSz="914064" rtl="0" eaLnBrk="1" latinLnBrk="0" hangingPunct="1">
        <a:defRPr sz="1764" kern="1200">
          <a:solidFill>
            <a:schemeClr val="tx1"/>
          </a:solidFill>
          <a:latin typeface="+mn-lt"/>
          <a:ea typeface="+mn-ea"/>
          <a:cs typeface="+mn-cs"/>
        </a:defRPr>
      </a:lvl5pPr>
      <a:lvl6pPr marL="2285160" algn="l" defTabSz="914064" rtl="0" eaLnBrk="1" latinLnBrk="0" hangingPunct="1">
        <a:defRPr sz="1764" kern="1200">
          <a:solidFill>
            <a:schemeClr val="tx1"/>
          </a:solidFill>
          <a:latin typeface="+mn-lt"/>
          <a:ea typeface="+mn-ea"/>
          <a:cs typeface="+mn-cs"/>
        </a:defRPr>
      </a:lvl6pPr>
      <a:lvl7pPr marL="2742190" algn="l" defTabSz="914064" rtl="0" eaLnBrk="1" latinLnBrk="0" hangingPunct="1">
        <a:defRPr sz="1764" kern="1200">
          <a:solidFill>
            <a:schemeClr val="tx1"/>
          </a:solidFill>
          <a:latin typeface="+mn-lt"/>
          <a:ea typeface="+mn-ea"/>
          <a:cs typeface="+mn-cs"/>
        </a:defRPr>
      </a:lvl7pPr>
      <a:lvl8pPr marL="3199223" algn="l" defTabSz="914064" rtl="0" eaLnBrk="1" latinLnBrk="0" hangingPunct="1">
        <a:defRPr sz="1764" kern="1200">
          <a:solidFill>
            <a:schemeClr val="tx1"/>
          </a:solidFill>
          <a:latin typeface="+mn-lt"/>
          <a:ea typeface="+mn-ea"/>
          <a:cs typeface="+mn-cs"/>
        </a:defRPr>
      </a:lvl8pPr>
      <a:lvl9pPr marL="3656254" algn="l" defTabSz="914064"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0.xml"/><Relationship Id="rId6" Type="http://schemas.openxmlformats.org/officeDocument/2006/relationships/image" Target="../media/image24.emf"/><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image" Target="../media/image24.emf"/><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0.xml"/><Relationship Id="rId6" Type="http://schemas.openxmlformats.org/officeDocument/2006/relationships/image" Target="../media/image24.emf"/><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0.xml"/><Relationship Id="rId5" Type="http://schemas.openxmlformats.org/officeDocument/2006/relationships/image" Target="../media/image24.emf"/><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50.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Name</a:t>
            </a:r>
          </a:p>
          <a:p>
            <a:r>
              <a:rPr lang="en-US" dirty="0" smtClean="0"/>
              <a:t>Title</a:t>
            </a:r>
          </a:p>
          <a:p>
            <a:r>
              <a:rPr lang="en-US" dirty="0" smtClean="0"/>
              <a:t>Microsoft</a:t>
            </a:r>
            <a:endParaRPr lang="en-US" dirty="0"/>
          </a:p>
        </p:txBody>
      </p:sp>
      <p:sp>
        <p:nvSpPr>
          <p:cNvPr id="4" name="Title 3"/>
          <p:cNvSpPr>
            <a:spLocks noGrp="1"/>
          </p:cNvSpPr>
          <p:nvPr>
            <p:ph type="title"/>
          </p:nvPr>
        </p:nvSpPr>
        <p:spPr/>
        <p:txBody>
          <a:bodyPr/>
          <a:lstStyle/>
          <a:p>
            <a:r>
              <a:rPr lang="en-US" dirty="0" smtClean="0"/>
              <a:t>Deploying Active Directory in Windows Azure</a:t>
            </a:r>
            <a:endParaRPr lang="en-US" dirty="0"/>
          </a:p>
        </p:txBody>
      </p:sp>
    </p:spTree>
    <p:extLst>
      <p:ext uri="{BB962C8B-B14F-4D97-AF65-F5344CB8AC3E}">
        <p14:creationId xmlns:p14="http://schemas.microsoft.com/office/powerpoint/2010/main" val="6130186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4" name="Rectangle 3"/>
          <p:cNvSpPr/>
          <p:nvPr/>
        </p:nvSpPr>
        <p:spPr bwMode="auto">
          <a:xfrm>
            <a:off x="385730" y="1354225"/>
            <a:ext cx="11536245" cy="164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724061"/>
            <a:ext cx="11149012" cy="85869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sz="4000" dirty="0">
                <a:solidFill>
                  <a:schemeClr val="tx2">
                    <a:alpha val="99000"/>
                  </a:schemeClr>
                </a:solidFill>
                <a:effectLst/>
                <a:latin typeface="Segoe UI Light" pitchFamily="34" charset="0"/>
              </a:rPr>
              <a:t>AD is Supported in Windows Azure Virtual Machines</a:t>
            </a:r>
          </a:p>
          <a:p>
            <a:pPr marL="0" indent="3175">
              <a:buNone/>
            </a:pPr>
            <a:r>
              <a:rPr lang="en-US" sz="1800" dirty="0" smtClean="0">
                <a:solidFill>
                  <a:schemeClr val="tx1">
                    <a:alpha val="99000"/>
                  </a:schemeClr>
                </a:solidFill>
                <a:effectLst/>
                <a:latin typeface="+mj-lt"/>
                <a:cs typeface="Segoe UI Light" pitchFamily="34" charset="0"/>
              </a:rPr>
              <a:t>(Not VM Role)</a:t>
            </a:r>
            <a:endParaRPr lang="en-US" dirty="0">
              <a:solidFill>
                <a:schemeClr val="accent2">
                  <a:alpha val="99000"/>
                </a:schemeClr>
              </a:solidFill>
              <a:effectLst/>
              <a:latin typeface="Segoe UI Light" pitchFamily="34" charset="0"/>
            </a:endParaRPr>
          </a:p>
        </p:txBody>
      </p:sp>
      <p:sp>
        <p:nvSpPr>
          <p:cNvPr id="10" name="Rectangle 9"/>
          <p:cNvSpPr/>
          <p:nvPr/>
        </p:nvSpPr>
        <p:spPr bwMode="auto">
          <a:xfrm>
            <a:off x="385728" y="3110100"/>
            <a:ext cx="11536247" cy="14602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28" y="3307487"/>
            <a:ext cx="11149012" cy="14126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solidFill>
                  <a:schemeClr val="tx2">
                    <a:alpha val="99000"/>
                  </a:schemeClr>
                </a:solidFill>
                <a:effectLst/>
                <a:latin typeface="Segoe UI Light" pitchFamily="34" charset="0"/>
              </a:rPr>
              <a:t>Capture/Imaging is not supported with DCs</a:t>
            </a:r>
            <a:br>
              <a:rPr lang="en-US" sz="4000" dirty="0">
                <a:solidFill>
                  <a:schemeClr val="tx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To make a new DC provision a VM and run </a:t>
            </a:r>
            <a:r>
              <a:rPr lang="en-US" sz="1800" dirty="0" smtClean="0">
                <a:solidFill>
                  <a:schemeClr val="tx1">
                    <a:alpha val="99000"/>
                  </a:schemeClr>
                </a:solidFill>
                <a:effectLst/>
                <a:latin typeface="+mj-lt"/>
                <a:cs typeface="Segoe UI Light" pitchFamily="34" charset="0"/>
              </a:rPr>
              <a:t>promote it to be a DC</a:t>
            </a:r>
            <a:endParaRPr lang="en-US" sz="1800" dirty="0">
              <a:solidFill>
                <a:schemeClr val="tx1">
                  <a:alpha val="99000"/>
                </a:schemeClr>
              </a:solidFill>
              <a:effectLst/>
              <a:latin typeface="+mj-lt"/>
              <a:cs typeface="Segoe UI Light" pitchFamily="34" charset="0"/>
            </a:endParaRPr>
          </a:p>
          <a:p>
            <a:endParaRPr lang="en-US" sz="1800" dirty="0">
              <a:solidFill>
                <a:schemeClr val="tx2"/>
              </a:solidFill>
            </a:endParaRPr>
          </a:p>
          <a:p>
            <a:pPr marL="0" indent="0">
              <a:buNone/>
            </a:pPr>
            <a:endParaRPr lang="en-US" sz="1800" dirty="0">
              <a:solidFill>
                <a:schemeClr val="tx1">
                  <a:alpha val="99000"/>
                </a:schemeClr>
              </a:solidFill>
              <a:effectLst/>
              <a:latin typeface="+mj-lt"/>
              <a:cs typeface="Segoe UI Light" pitchFamily="34" charset="0"/>
            </a:endParaRPr>
          </a:p>
        </p:txBody>
      </p:sp>
      <p:sp>
        <p:nvSpPr>
          <p:cNvPr id="13" name="Rectangle 12"/>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10076698"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Freeform 24"/>
          <p:cNvSpPr>
            <a:spLocks noEditPoints="1"/>
          </p:cNvSpPr>
          <p:nvPr/>
        </p:nvSpPr>
        <p:spPr bwMode="black">
          <a:xfrm>
            <a:off x="10135830" y="5064038"/>
            <a:ext cx="1233138" cy="95247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45132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Optimizing your deployment for traffic and cost</a:t>
            </a:r>
            <a:endParaRPr lang="en-US" sz="5400" dirty="0"/>
          </a:p>
        </p:txBody>
      </p:sp>
      <p:sp>
        <p:nvSpPr>
          <p:cNvPr id="7" name="Rectangle 6"/>
          <p:cNvSpPr/>
          <p:nvPr/>
        </p:nvSpPr>
        <p:spPr bwMode="auto">
          <a:xfrm>
            <a:off x="385730" y="1825803"/>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26024" y="1999229"/>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tx2">
                    <a:alpha val="99000"/>
                  </a:schemeClr>
                </a:solidFill>
                <a:effectLst/>
                <a:latin typeface="Segoe UI Light" pitchFamily="34" charset="0"/>
              </a:rPr>
              <a:t>Consider cost and deploy according to </a:t>
            </a:r>
            <a:r>
              <a:rPr lang="en-US" dirty="0" smtClean="0">
                <a:solidFill>
                  <a:schemeClr val="tx2">
                    <a:alpha val="99000"/>
                  </a:schemeClr>
                </a:solidFill>
                <a:effectLst/>
                <a:latin typeface="Segoe UI Light" pitchFamily="34" charset="0"/>
              </a:rPr>
              <a:t>requirements</a:t>
            </a:r>
            <a:endParaRPr lang="en-US" dirty="0">
              <a:solidFill>
                <a:schemeClr val="tx2">
                  <a:alpha val="99000"/>
                </a:schemeClr>
              </a:solidFill>
              <a:effectLst/>
              <a:latin typeface="Segoe UI Light" pitchFamily="34" charset="0"/>
            </a:endParaRPr>
          </a:p>
        </p:txBody>
      </p:sp>
      <p:sp>
        <p:nvSpPr>
          <p:cNvPr id="9" name="Rectangle 8"/>
          <p:cNvSpPr/>
          <p:nvPr/>
        </p:nvSpPr>
        <p:spPr bwMode="auto">
          <a:xfrm>
            <a:off x="385728" y="2759047"/>
            <a:ext cx="11289309"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Content Placeholder 3"/>
          <p:cNvSpPr txBox="1">
            <a:spLocks/>
          </p:cNvSpPr>
          <p:nvPr/>
        </p:nvSpPr>
        <p:spPr>
          <a:xfrm>
            <a:off x="526024" y="2919181"/>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2">
                    <a:alpha val="99000"/>
                  </a:schemeClr>
                </a:solidFill>
                <a:effectLst/>
                <a:latin typeface="Segoe UI Light" pitchFamily="34" charset="0"/>
              </a:rPr>
              <a:t>Inbound </a:t>
            </a:r>
            <a:r>
              <a:rPr lang="en-US" dirty="0">
                <a:solidFill>
                  <a:schemeClr val="tx2">
                    <a:alpha val="99000"/>
                  </a:schemeClr>
                </a:solidFill>
                <a:effectLst/>
                <a:latin typeface="Segoe UI Light" pitchFamily="34" charset="0"/>
              </a:rPr>
              <a:t>traffic is free, outbound traffic is </a:t>
            </a:r>
            <a:r>
              <a:rPr lang="en-US" dirty="0" smtClean="0">
                <a:solidFill>
                  <a:schemeClr val="tx2">
                    <a:alpha val="99000"/>
                  </a:schemeClr>
                </a:solidFill>
                <a:effectLst/>
                <a:latin typeface="Segoe UI Light" pitchFamily="34" charset="0"/>
              </a:rPr>
              <a:t>not</a:t>
            </a:r>
          </a:p>
          <a:p>
            <a:pPr marL="0" indent="0">
              <a:buNone/>
            </a:pPr>
            <a:r>
              <a:rPr lang="en-US" sz="1800" dirty="0" smtClean="0">
                <a:solidFill>
                  <a:schemeClr val="tx1">
                    <a:alpha val="99000"/>
                  </a:schemeClr>
                </a:solidFill>
                <a:effectLst/>
                <a:latin typeface="+mj-lt"/>
                <a:cs typeface="Segoe UI Light" pitchFamily="34" charset="0"/>
              </a:rPr>
              <a:t>Standard </a:t>
            </a:r>
            <a:r>
              <a:rPr lang="en-US" sz="1800" dirty="0">
                <a:solidFill>
                  <a:schemeClr val="tx1">
                    <a:alpha val="99000"/>
                  </a:schemeClr>
                </a:solidFill>
                <a:effectLst/>
                <a:latin typeface="+mj-lt"/>
                <a:cs typeface="Segoe UI Light" pitchFamily="34" charset="0"/>
              </a:rPr>
              <a:t>Azure outbound traffic costs apply</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7" y="3982455"/>
            <a:ext cx="11289309" cy="1393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Content Placeholder 3"/>
          <p:cNvSpPr txBox="1">
            <a:spLocks/>
          </p:cNvSpPr>
          <p:nvPr/>
        </p:nvSpPr>
        <p:spPr>
          <a:xfrm>
            <a:off x="526024" y="4142589"/>
            <a:ext cx="11149012" cy="13572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2">
                    <a:alpha val="99000"/>
                  </a:schemeClr>
                </a:solidFill>
                <a:effectLst/>
                <a:latin typeface="Segoe UI Light" pitchFamily="34" charset="0"/>
              </a:rPr>
              <a:t>Nominal fee per hour for the gateway itself</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an </a:t>
            </a:r>
            <a:r>
              <a:rPr lang="en-US" sz="1800" dirty="0">
                <a:solidFill>
                  <a:schemeClr val="tx1">
                    <a:alpha val="99000"/>
                  </a:schemeClr>
                </a:solidFill>
                <a:latin typeface="+mj-lt"/>
                <a:cs typeface="Segoe UI Light" pitchFamily="34" charset="0"/>
              </a:rPr>
              <a:t>be started and stopped as you see fit</a:t>
            </a:r>
          </a:p>
          <a:p>
            <a:pPr marL="0" lvl="1" indent="0">
              <a:buNone/>
            </a:pPr>
            <a:r>
              <a:rPr lang="en-US" sz="1800" dirty="0">
                <a:solidFill>
                  <a:schemeClr val="tx1">
                    <a:alpha val="99000"/>
                  </a:schemeClr>
                </a:solidFill>
                <a:latin typeface="+mj-lt"/>
                <a:cs typeface="Segoe UI Light" pitchFamily="34" charset="0"/>
              </a:rPr>
              <a:t>i</a:t>
            </a:r>
            <a:r>
              <a:rPr lang="en-US" sz="1800" dirty="0" smtClean="0">
                <a:solidFill>
                  <a:schemeClr val="tx1">
                    <a:alpha val="99000"/>
                  </a:schemeClr>
                </a:solidFill>
                <a:latin typeface="+mj-lt"/>
                <a:cs typeface="Segoe UI Light" pitchFamily="34" charset="0"/>
              </a:rPr>
              <a:t>f </a:t>
            </a:r>
            <a:r>
              <a:rPr lang="en-US" sz="1800" dirty="0">
                <a:solidFill>
                  <a:schemeClr val="tx1">
                    <a:alpha val="99000"/>
                  </a:schemeClr>
                </a:solidFill>
                <a:latin typeface="+mj-lt"/>
                <a:cs typeface="Segoe UI Light" pitchFamily="34" charset="0"/>
              </a:rPr>
              <a:t>stopped, VMs are isolated from corporate network</a:t>
            </a:r>
          </a:p>
          <a:p>
            <a:pPr marL="0" indent="0">
              <a:buNone/>
            </a:pPr>
            <a:endParaRPr lang="en-US" sz="1800" dirty="0">
              <a:solidFill>
                <a:schemeClr val="tx1">
                  <a:alpha val="99000"/>
                </a:schemeClr>
              </a:solidFill>
              <a:effectLst/>
              <a:latin typeface="+mj-lt"/>
              <a:cs typeface="Segoe UI Light" pitchFamily="34" charset="0"/>
            </a:endParaRPr>
          </a:p>
        </p:txBody>
      </p:sp>
      <p:sp>
        <p:nvSpPr>
          <p:cNvPr id="17" name="Rectangle 16"/>
          <p:cNvSpPr/>
          <p:nvPr/>
        </p:nvSpPr>
        <p:spPr bwMode="auto">
          <a:xfrm>
            <a:off x="373624" y="5499884"/>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Content Placeholder 3"/>
          <p:cNvSpPr txBox="1">
            <a:spLocks/>
          </p:cNvSpPr>
          <p:nvPr/>
        </p:nvSpPr>
        <p:spPr>
          <a:xfrm>
            <a:off x="526024" y="5673310"/>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tx2">
                    <a:alpha val="99000"/>
                  </a:schemeClr>
                </a:solidFill>
                <a:effectLst/>
                <a:latin typeface="Segoe UI Light" pitchFamily="34" charset="0"/>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Optimizing your deployment for traffic and cost (cont.)</a:t>
            </a:r>
            <a:endParaRPr lang="en-US" sz="5400" dirty="0"/>
          </a:p>
        </p:txBody>
      </p:sp>
      <p:sp>
        <p:nvSpPr>
          <p:cNvPr id="16" name="Rectangle 1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Rectangle 16"/>
          <p:cNvSpPr/>
          <p:nvPr/>
        </p:nvSpPr>
        <p:spPr bwMode="auto">
          <a:xfrm>
            <a:off x="385729" y="6049710"/>
            <a:ext cx="11289309" cy="36590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Rectangle 17"/>
          <p:cNvSpPr/>
          <p:nvPr/>
        </p:nvSpPr>
        <p:spPr bwMode="auto">
          <a:xfrm>
            <a:off x="11309130" y="6049710"/>
            <a:ext cx="365907" cy="3659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0" name="Rectangle 19"/>
          <p:cNvSpPr/>
          <p:nvPr/>
        </p:nvSpPr>
        <p:spPr bwMode="auto">
          <a:xfrm>
            <a:off x="385730" y="1825802"/>
            <a:ext cx="11289309" cy="41398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Content Placeholder 3"/>
          <p:cNvSpPr txBox="1">
            <a:spLocks/>
          </p:cNvSpPr>
          <p:nvPr/>
        </p:nvSpPr>
        <p:spPr>
          <a:xfrm>
            <a:off x="538130" y="2020546"/>
            <a:ext cx="11149012" cy="41272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2">
                    <a:alpha val="99000"/>
                  </a:schemeClr>
                </a:solidFill>
                <a:effectLst/>
                <a:latin typeface="Segoe UI Light" pitchFamily="34" charset="0"/>
              </a:rPr>
              <a:t>DC-locator and ISTG/ISM (</a:t>
            </a:r>
            <a:r>
              <a:rPr lang="en-US" dirty="0" smtClean="0">
                <a:solidFill>
                  <a:schemeClr val="tx2">
                    <a:alpha val="99000"/>
                  </a:schemeClr>
                </a:solidFill>
                <a:effectLst/>
                <a:latin typeface="Segoe UI Light" pitchFamily="34" charset="0"/>
              </a:rPr>
              <a:t>inter-site </a:t>
            </a:r>
            <a:r>
              <a:rPr lang="en-US" dirty="0">
                <a:solidFill>
                  <a:schemeClr val="tx2">
                    <a:alpha val="99000"/>
                  </a:schemeClr>
                </a:solidFill>
                <a:effectLst/>
                <a:latin typeface="Segoe UI Light" pitchFamily="34" charset="0"/>
              </a:rPr>
              <a:t>topology generator and messenger)</a:t>
            </a:r>
          </a:p>
          <a:p>
            <a:pPr marL="0" indent="0">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orrectly </a:t>
            </a:r>
            <a:r>
              <a:rPr lang="en-US" sz="1800" dirty="0">
                <a:solidFill>
                  <a:schemeClr val="tx1">
                    <a:alpha val="99000"/>
                  </a:schemeClr>
                </a:solidFill>
                <a:effectLst/>
                <a:latin typeface="+mj-lt"/>
                <a:cs typeface="Segoe UI Light" pitchFamily="34" charset="0"/>
              </a:rPr>
              <a:t>defining and connecting Active Directory subnets and sites will influence your bottom-line</a:t>
            </a:r>
          </a:p>
          <a:p>
            <a:pPr marL="457200" lvl="1" indent="-220663"/>
            <a:r>
              <a:rPr lang="en-US" sz="1800" dirty="0">
                <a:solidFill>
                  <a:schemeClr val="bg2">
                    <a:lumMod val="50000"/>
                    <a:alpha val="99000"/>
                  </a:schemeClr>
                </a:solidFill>
                <a:latin typeface="+mj-lt"/>
                <a:cs typeface="Segoe UI Light" pitchFamily="34" charset="0"/>
              </a:rPr>
              <a:t>sites, site-links and subnets affect who authenticates where and DCs’ replication topology</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the cost between any on-premises site and the cloud-sites are appropriately dissuasive</a:t>
            </a:r>
          </a:p>
          <a:p>
            <a:pPr marL="457200" lvl="1" indent="-220663"/>
            <a:r>
              <a:rPr lang="en-US" sz="1800" dirty="0">
                <a:solidFill>
                  <a:schemeClr val="bg2">
                    <a:lumMod val="50000"/>
                    <a:alpha val="99000"/>
                  </a:schemeClr>
                </a:solidFill>
                <a:latin typeface="+mj-lt"/>
                <a:cs typeface="Segoe UI Light" pitchFamily="34" charset="0"/>
              </a:rPr>
              <a:t>i.e. the notion of “next closest site” (a common fallback in Active Directory) should not conclude that the cloud is the next closest</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replication is scheduled (not “Notify-”driven)</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it’s compressed (and crank it up—domain controllers offer aggressive controls around compression of replication traffic)</a:t>
            </a:r>
          </a:p>
          <a:p>
            <a:pPr marL="0" indent="0">
              <a:buNone/>
            </a:pPr>
            <a:r>
              <a:rPr lang="en-US" sz="1800" dirty="0">
                <a:solidFill>
                  <a:schemeClr val="tx1">
                    <a:alpha val="99000"/>
                  </a:schemeClr>
                </a:solidFill>
                <a:effectLst/>
                <a:latin typeface="+mj-lt"/>
                <a:cs typeface="Segoe UI Light" pitchFamily="34" charset="0"/>
              </a:rPr>
              <a:t>A</a:t>
            </a:r>
            <a:r>
              <a:rPr lang="en-US" sz="1800" dirty="0" smtClean="0">
                <a:solidFill>
                  <a:schemeClr val="tx1">
                    <a:alpha val="99000"/>
                  </a:schemeClr>
                </a:solidFill>
                <a:effectLst/>
                <a:latin typeface="+mj-lt"/>
                <a:cs typeface="Segoe UI Light" pitchFamily="34" charset="0"/>
              </a:rPr>
              <a:t>lign </a:t>
            </a:r>
            <a:r>
              <a:rPr lang="en-US" sz="1800" dirty="0">
                <a:solidFill>
                  <a:schemeClr val="tx1">
                    <a:alpha val="99000"/>
                  </a:schemeClr>
                </a:solidFill>
                <a:effectLst/>
                <a:latin typeface="+mj-lt"/>
                <a:cs typeface="Segoe UI Light" pitchFamily="34" charset="0"/>
              </a:rPr>
              <a:t>replication schedule with latency tolerance</a:t>
            </a:r>
          </a:p>
          <a:p>
            <a:pPr marL="457200" lvl="1" indent="-220663"/>
            <a:r>
              <a:rPr lang="en-US" sz="1800" dirty="0">
                <a:solidFill>
                  <a:schemeClr val="bg2">
                    <a:lumMod val="50000"/>
                    <a:alpha val="99000"/>
                  </a:schemeClr>
                </a:solidFill>
                <a:latin typeface="+mj-lt"/>
                <a:cs typeface="Segoe UI Light" pitchFamily="34" charset="0"/>
              </a:rPr>
              <a:t>DCs replicate only the last state of a value so slowing replication down saves cost if there’s sufficient churn</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Read-Only DCs (RODC) or Read-Writes</a:t>
            </a:r>
            <a:endParaRPr lang="en-US" sz="5400" dirty="0"/>
          </a:p>
        </p:txBody>
      </p:sp>
      <p:sp>
        <p:nvSpPr>
          <p:cNvPr id="8" name="Rectangle 7"/>
          <p:cNvSpPr/>
          <p:nvPr/>
        </p:nvSpPr>
        <p:spPr bwMode="auto">
          <a:xfrm>
            <a:off x="385730" y="4844664"/>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30" y="1153811"/>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2999238"/>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5033063"/>
            <a:ext cx="10358470" cy="13449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2">
                    <a:alpha val="99000"/>
                  </a:schemeClr>
                </a:solidFill>
                <a:effectLst/>
                <a:latin typeface="Segoe UI Light" pitchFamily="34" charset="0"/>
              </a:rPr>
              <a:t>Finally, RODCs NEVER replicate anything outbound</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T</a:t>
            </a:r>
            <a:r>
              <a:rPr lang="en-US" sz="1800" dirty="0" smtClean="0">
                <a:solidFill>
                  <a:schemeClr val="tx1">
                    <a:alpha val="99000"/>
                  </a:schemeClr>
                </a:solidFill>
                <a:latin typeface="+mj-lt"/>
                <a:cs typeface="Segoe UI Light" pitchFamily="34" charset="0"/>
              </a:rPr>
              <a:t>hey </a:t>
            </a:r>
            <a:r>
              <a:rPr lang="en-US" sz="1800" dirty="0">
                <a:solidFill>
                  <a:schemeClr val="tx1">
                    <a:alpha val="99000"/>
                  </a:schemeClr>
                </a:solidFill>
                <a:latin typeface="+mj-lt"/>
                <a:cs typeface="Segoe UI Light" pitchFamily="34" charset="0"/>
              </a:rPr>
              <a:t>do need to populate cacheable secrets which requires on-demand traffic to obtain them as a user/computer authenticates</a:t>
            </a:r>
          </a:p>
          <a:p>
            <a:pPr marL="0" lvl="1" indent="0">
              <a:spcBef>
                <a:spcPts val="0"/>
              </a:spcBef>
              <a:spcAft>
                <a:spcPts val="1200"/>
              </a:spcAft>
              <a:buNone/>
            </a:pPr>
            <a:r>
              <a:rPr lang="en-US" sz="1800" dirty="0" smtClean="0">
                <a:solidFill>
                  <a:schemeClr val="tx1">
                    <a:alpha val="99000"/>
                  </a:schemeClr>
                </a:solidFill>
                <a:latin typeface="+mj-lt"/>
                <a:cs typeface="Segoe UI Light" pitchFamily="34" charset="0"/>
              </a:rPr>
              <a:t>Consider </a:t>
            </a:r>
            <a:r>
              <a:rPr lang="en-US" sz="1800" dirty="0">
                <a:solidFill>
                  <a:schemeClr val="tx1">
                    <a:alpha val="99000"/>
                  </a:schemeClr>
                </a:solidFill>
                <a:latin typeface="+mj-lt"/>
                <a:cs typeface="Segoe UI Light" pitchFamily="34" charset="0"/>
              </a:rPr>
              <a:t>that the absence of outbound traffic through the lack of replication yields cost savings</a:t>
            </a:r>
          </a:p>
        </p:txBody>
      </p:sp>
      <p:sp>
        <p:nvSpPr>
          <p:cNvPr id="12" name="Content Placeholder 3"/>
          <p:cNvSpPr txBox="1">
            <a:spLocks/>
          </p:cNvSpPr>
          <p:nvPr/>
        </p:nvSpPr>
        <p:spPr>
          <a:xfrm>
            <a:off x="538130" y="1266645"/>
            <a:ext cx="11149012" cy="139115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2">
                    <a:alpha val="99000"/>
                  </a:schemeClr>
                </a:solidFill>
                <a:effectLst/>
                <a:latin typeface="Segoe UI Light" pitchFamily="34" charset="0"/>
              </a:rPr>
              <a:t>Using RODCs for Azure is a no-brainer?  Or is it?</a:t>
            </a:r>
          </a:p>
          <a:p>
            <a:pPr marL="0" indent="0">
              <a:buNone/>
            </a:pPr>
            <a:r>
              <a:rPr lang="en-US" sz="1800" dirty="0" smtClean="0">
                <a:solidFill>
                  <a:schemeClr val="tx1">
                    <a:alpha val="99000"/>
                  </a:schemeClr>
                </a:solidFill>
                <a:effectLst/>
                <a:latin typeface="+mj-lt"/>
                <a:cs typeface="Segoe UI Light" pitchFamily="34" charset="0"/>
              </a:rPr>
              <a:t>This </a:t>
            </a:r>
            <a:r>
              <a:rPr lang="en-US" sz="1800" dirty="0">
                <a:solidFill>
                  <a:schemeClr val="tx1">
                    <a:alpha val="99000"/>
                  </a:schemeClr>
                </a:solidFill>
                <a:effectLst/>
                <a:latin typeface="+mj-lt"/>
                <a:cs typeface="Segoe UI Light" pitchFamily="34" charset="0"/>
              </a:rPr>
              <a:t>isn’t really what they’re designed for</a:t>
            </a:r>
          </a:p>
          <a:p>
            <a:pPr marL="457200" lvl="1" indent="-220663"/>
            <a:r>
              <a:rPr lang="en-US" sz="1800" dirty="0">
                <a:solidFill>
                  <a:schemeClr val="bg2">
                    <a:lumMod val="50000"/>
                    <a:alpha val="99000"/>
                  </a:schemeClr>
                </a:solidFill>
                <a:latin typeface="+mj-lt"/>
                <a:cs typeface="Segoe UI Light" pitchFamily="34" charset="0"/>
              </a:rPr>
              <a:t>designed to be caching DCs used at physically insecure branch sites</a:t>
            </a:r>
          </a:p>
          <a:p>
            <a:pPr marL="457200" lvl="1" indent="-220663"/>
            <a:r>
              <a:rPr lang="en-US" sz="1800" dirty="0">
                <a:solidFill>
                  <a:schemeClr val="bg2">
                    <a:lumMod val="50000"/>
                    <a:alpha val="99000"/>
                  </a:schemeClr>
                </a:solidFill>
                <a:latin typeface="+mj-lt"/>
                <a:cs typeface="Segoe UI Light" pitchFamily="34" charset="0"/>
              </a:rPr>
              <a:t>the question is one of trust… do “you” trust the Azure datacenter?</a:t>
            </a:r>
          </a:p>
        </p:txBody>
      </p:sp>
      <p:sp>
        <p:nvSpPr>
          <p:cNvPr id="13" name="Content Placeholder 3"/>
          <p:cNvSpPr txBox="1">
            <a:spLocks/>
          </p:cNvSpPr>
          <p:nvPr/>
        </p:nvSpPr>
        <p:spPr>
          <a:xfrm>
            <a:off x="538130" y="3071678"/>
            <a:ext cx="8331550" cy="159428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2">
                    <a:alpha val="99000"/>
                  </a:schemeClr>
                </a:solidFill>
                <a:effectLst/>
                <a:latin typeface="Segoe UI Light" pitchFamily="34" charset="0"/>
              </a:rPr>
              <a:t>But is HBI/PII a concern?</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RODCs do offer ROFAS (a filtered attribute set) which permits targeted attributes to be excluded from RO replicas</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but RODCs introduce known and unknown app-compat issues which increases the test-burden and associated support costs</a:t>
            </a:r>
          </a:p>
        </p:txBody>
      </p:sp>
      <p:sp>
        <p:nvSpPr>
          <p:cNvPr id="14" name="Rectangle 13"/>
          <p:cNvSpPr/>
          <p:nvPr/>
        </p:nvSpPr>
        <p:spPr bwMode="auto">
          <a:xfrm>
            <a:off x="385730" y="6646331"/>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9812843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Global Catalog (GC) or not?</a:t>
            </a:r>
            <a:endParaRPr lang="en-US" sz="5400" dirty="0"/>
          </a:p>
        </p:txBody>
      </p:sp>
      <p:sp>
        <p:nvSpPr>
          <p:cNvPr id="10" name="Rectangle 9"/>
          <p:cNvSpPr/>
          <p:nvPr/>
        </p:nvSpPr>
        <p:spPr bwMode="auto">
          <a:xfrm>
            <a:off x="385730" y="1166334"/>
            <a:ext cx="11289309" cy="3566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1310703"/>
            <a:ext cx="11149012" cy="327166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tx2">
                    <a:alpha val="99000"/>
                  </a:schemeClr>
                </a:solidFill>
                <a:effectLst/>
                <a:latin typeface="Segoe UI Light" pitchFamily="34" charset="0"/>
              </a:rPr>
              <a:t>GCs are necessary in multi-domain forests for authentication</a:t>
            </a:r>
          </a:p>
          <a:p>
            <a:pPr marL="0" indent="0">
              <a:buNone/>
            </a:pPr>
            <a:r>
              <a:rPr lang="en-US" sz="1800" dirty="0" smtClean="0">
                <a:solidFill>
                  <a:schemeClr val="tx1">
                    <a:alpha val="99000"/>
                  </a:schemeClr>
                </a:solidFill>
                <a:effectLst/>
                <a:latin typeface="+mj-lt"/>
                <a:cs typeface="Segoe UI Light" pitchFamily="34" charset="0"/>
              </a:rPr>
              <a:t>Workloads </a:t>
            </a:r>
            <a:r>
              <a:rPr lang="en-US" sz="1800" dirty="0">
                <a:solidFill>
                  <a:schemeClr val="tx1">
                    <a:alpha val="99000"/>
                  </a:schemeClr>
                </a:solidFill>
                <a:effectLst/>
                <a:latin typeface="+mj-lt"/>
                <a:cs typeface="Segoe UI Light" pitchFamily="34" charset="0"/>
              </a:rPr>
              <a:t>in the cloud that authenticate against a DC in the cloud will still generate outbound </a:t>
            </a:r>
            <a:r>
              <a:rPr lang="en-US" sz="1800" dirty="0" smtClean="0">
                <a:solidFill>
                  <a:schemeClr val="tx1">
                    <a:alpha val="99000"/>
                  </a:schemeClr>
                </a:solidFill>
                <a:effectLst/>
                <a:latin typeface="+mj-lt"/>
                <a:cs typeface="Segoe UI Light" pitchFamily="34" charset="0"/>
              </a:rPr>
              <a:t/>
            </a:r>
            <a:br>
              <a:rPr lang="en-US" sz="1800" dirty="0" smtClean="0">
                <a:solidFill>
                  <a:schemeClr val="tx1">
                    <a:alpha val="99000"/>
                  </a:schemeClr>
                </a:solidFill>
                <a:effectLst/>
                <a:latin typeface="+mj-lt"/>
                <a:cs typeface="Segoe UI Light" pitchFamily="34" charset="0"/>
              </a:rPr>
            </a:br>
            <a:r>
              <a:rPr lang="en-US" sz="1800" dirty="0" smtClean="0">
                <a:solidFill>
                  <a:schemeClr val="tx1">
                    <a:alpha val="99000"/>
                  </a:schemeClr>
                </a:solidFill>
                <a:effectLst/>
                <a:latin typeface="+mj-lt"/>
                <a:cs typeface="Segoe UI Light" pitchFamily="34" charset="0"/>
              </a:rPr>
              <a:t>authentication </a:t>
            </a:r>
            <a:r>
              <a:rPr lang="en-US" sz="1800" dirty="0">
                <a:solidFill>
                  <a:schemeClr val="tx1">
                    <a:alpha val="99000"/>
                  </a:schemeClr>
                </a:solidFill>
                <a:effectLst/>
                <a:latin typeface="+mj-lt"/>
                <a:cs typeface="Segoe UI Light" pitchFamily="34" charset="0"/>
              </a:rPr>
              <a:t>traffic without one </a:t>
            </a:r>
          </a:p>
          <a:p>
            <a:pPr marL="457200" lvl="1" indent="-220663"/>
            <a:r>
              <a:rPr lang="en-US" sz="1800" dirty="0">
                <a:solidFill>
                  <a:schemeClr val="bg2">
                    <a:lumMod val="50000"/>
                    <a:alpha val="99000"/>
                  </a:schemeClr>
                </a:solidFill>
                <a:latin typeface="+mj-lt"/>
                <a:cs typeface="Segoe UI Light" pitchFamily="34" charset="0"/>
                <a:sym typeface="Wingdings" pitchFamily="2" charset="2"/>
              </a:rPr>
              <a:t>used to expand Universal Group memberships</a:t>
            </a:r>
            <a:endParaRPr lang="en-US" sz="1800" dirty="0">
              <a:solidFill>
                <a:schemeClr val="bg2">
                  <a:lumMod val="50000"/>
                  <a:alpha val="99000"/>
                </a:schemeClr>
              </a:solidFill>
              <a:latin typeface="+mj-lt"/>
              <a:cs typeface="Segoe UI Light" pitchFamily="34" charset="0"/>
            </a:endParaRPr>
          </a:p>
          <a:p>
            <a:pPr marL="457200" lvl="1" indent="-220663"/>
            <a:r>
              <a:rPr lang="en-US" sz="1800" dirty="0">
                <a:solidFill>
                  <a:schemeClr val="bg2">
                    <a:lumMod val="50000"/>
                    <a:alpha val="99000"/>
                  </a:schemeClr>
                </a:solidFill>
                <a:latin typeface="+mj-lt"/>
                <a:cs typeface="Segoe UI Light" pitchFamily="34" charset="0"/>
              </a:rPr>
              <a:t>less predictable cost associated with GCs since they host every domain (in-part)</a:t>
            </a:r>
          </a:p>
          <a:p>
            <a:pPr marL="457200" lvl="1" indent="-220663">
              <a:spcBef>
                <a:spcPts val="0"/>
              </a:spcBef>
              <a:spcAft>
                <a:spcPts val="1200"/>
              </a:spcAft>
            </a:pPr>
            <a:r>
              <a:rPr lang="en-US" sz="1800" dirty="0">
                <a:solidFill>
                  <a:schemeClr val="bg2">
                    <a:lumMod val="50000"/>
                    <a:alpha val="99000"/>
                  </a:schemeClr>
                </a:solidFill>
                <a:latin typeface="+mj-lt"/>
                <a:cs typeface="Segoe UI Light" pitchFamily="34" charset="0"/>
              </a:rPr>
              <a:t>completely unpredictable cost if workload hosts Internet-facing service and authenticates users against Active Directory</a:t>
            </a:r>
          </a:p>
          <a:p>
            <a:pPr marL="0" indent="0">
              <a:spcBef>
                <a:spcPts val="0"/>
              </a:spcBef>
              <a:spcAft>
                <a:spcPts val="1200"/>
              </a:spcAft>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ould </a:t>
            </a:r>
            <a:r>
              <a:rPr lang="en-US" sz="1800" dirty="0">
                <a:solidFill>
                  <a:schemeClr val="tx1">
                    <a:alpha val="99000"/>
                  </a:schemeClr>
                </a:solidFill>
                <a:effectLst/>
                <a:latin typeface="+mj-lt"/>
                <a:cs typeface="Segoe UI Light" pitchFamily="34" charset="0"/>
              </a:rPr>
              <a:t>leverage “Universal Group Membership Caching”</a:t>
            </a:r>
          </a:p>
          <a:p>
            <a:pPr marL="0" indent="0">
              <a:buNone/>
            </a:pPr>
            <a:r>
              <a:rPr lang="en-US" sz="1800" dirty="0">
                <a:solidFill>
                  <a:schemeClr val="tx1">
                    <a:alpha val="99000"/>
                  </a:schemeClr>
                </a:solidFill>
                <a:effectLst/>
                <a:latin typeface="+mj-lt"/>
                <a:cs typeface="Segoe UI Light" pitchFamily="34" charset="0"/>
              </a:rPr>
              <a:t>P</a:t>
            </a:r>
            <a:r>
              <a:rPr lang="en-US" sz="1800" dirty="0" smtClean="0">
                <a:solidFill>
                  <a:schemeClr val="tx1">
                    <a:alpha val="99000"/>
                  </a:schemeClr>
                </a:solidFill>
                <a:effectLst/>
                <a:latin typeface="+mj-lt"/>
                <a:cs typeface="Segoe UI Light" pitchFamily="34" charset="0"/>
              </a:rPr>
              <a:t>redominantly </a:t>
            </a:r>
            <a:r>
              <a:rPr lang="en-US" sz="1800" dirty="0">
                <a:solidFill>
                  <a:schemeClr val="tx1">
                    <a:alpha val="99000"/>
                  </a:schemeClr>
                </a:solidFill>
                <a:effectLst/>
                <a:latin typeface="+mj-lt"/>
                <a:cs typeface="Segoe UI Light" pitchFamily="34" charset="0"/>
              </a:rPr>
              <a:t>replicates inbound only</a:t>
            </a:r>
          </a:p>
          <a:p>
            <a:pPr marL="457200" lvl="1" indent="-220663"/>
            <a:r>
              <a:rPr lang="en-US" sz="1800" dirty="0">
                <a:solidFill>
                  <a:schemeClr val="bg2">
                    <a:lumMod val="50000"/>
                    <a:alpha val="99000"/>
                  </a:schemeClr>
                </a:solidFill>
                <a:latin typeface="+mj-lt"/>
                <a:cs typeface="Segoe UI Light" pitchFamily="34" charset="0"/>
              </a:rPr>
              <a:t>outbound replication is possible with other GCs</a:t>
            </a:r>
          </a:p>
        </p:txBody>
      </p:sp>
      <p:sp>
        <p:nvSpPr>
          <p:cNvPr id="14" name="Rectangle 13"/>
          <p:cNvSpPr/>
          <p:nvPr/>
        </p:nvSpPr>
        <p:spPr bwMode="auto">
          <a:xfrm>
            <a:off x="385730" y="6658857"/>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9" y="4733178"/>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9829760" y="4733178"/>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Freeform 62"/>
          <p:cNvSpPr>
            <a:spLocks noEditPoints="1"/>
          </p:cNvSpPr>
          <p:nvPr/>
        </p:nvSpPr>
        <p:spPr bwMode="black">
          <a:xfrm>
            <a:off x="10216055" y="5116049"/>
            <a:ext cx="1097949" cy="109766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395274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Trust or Replicate?</a:t>
            </a:r>
            <a:endParaRPr lang="en-US" sz="5400" dirty="0"/>
          </a:p>
        </p:txBody>
      </p:sp>
      <p:sp>
        <p:nvSpPr>
          <p:cNvPr id="6" name="Rectangle 5"/>
          <p:cNvSpPr/>
          <p:nvPr/>
        </p:nvSpPr>
        <p:spPr bwMode="auto">
          <a:xfrm>
            <a:off x="385730" y="1191387"/>
            <a:ext cx="11289309" cy="14086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335755"/>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tx2">
                    <a:alpha val="99000"/>
                  </a:schemeClr>
                </a:solidFill>
                <a:effectLst/>
                <a:latin typeface="Segoe UI Light" pitchFamily="34" charset="0"/>
              </a:rPr>
              <a:t>Choice</a:t>
            </a:r>
          </a:p>
          <a:p>
            <a:pPr marL="0" lvl="1" indent="0">
              <a:buNone/>
            </a:pPr>
            <a:r>
              <a:rPr lang="en-US" sz="1800" dirty="0">
                <a:solidFill>
                  <a:schemeClr val="tx1">
                    <a:alpha val="99000"/>
                  </a:schemeClr>
                </a:solidFill>
                <a:latin typeface="+mj-lt"/>
                <a:cs typeface="Segoe UI Light" pitchFamily="34" charset="0"/>
              </a:rPr>
              <a:t>A</a:t>
            </a:r>
            <a:r>
              <a:rPr lang="en-US" sz="1800" dirty="0" smtClean="0">
                <a:solidFill>
                  <a:schemeClr val="tx1">
                    <a:alpha val="99000"/>
                  </a:schemeClr>
                </a:solidFill>
                <a:latin typeface="+mj-lt"/>
                <a:cs typeface="Segoe UI Light" pitchFamily="34" charset="0"/>
              </a:rPr>
              <a:t>dd </a:t>
            </a:r>
            <a:r>
              <a:rPr lang="en-US" sz="1800" dirty="0">
                <a:solidFill>
                  <a:schemeClr val="tx1">
                    <a:alpha val="99000"/>
                  </a:schemeClr>
                </a:solidFill>
                <a:latin typeface="+mj-lt"/>
                <a:cs typeface="Segoe UI Light" pitchFamily="34" charset="0"/>
              </a:rPr>
              <a:t>replica DCs in the cloud or build a new forest and create a trust?</a:t>
            </a:r>
          </a:p>
          <a:p>
            <a:pPr marL="520700" lvl="2" indent="-284163"/>
            <a:r>
              <a:rPr lang="en-US" sz="1800" dirty="0">
                <a:solidFill>
                  <a:schemeClr val="bg2">
                    <a:lumMod val="50000"/>
                    <a:alpha val="99000"/>
                  </a:schemeClr>
                </a:solidFill>
                <a:latin typeface="+mj-lt"/>
                <a:cs typeface="Segoe UI Light" pitchFamily="34" charset="0"/>
              </a:rPr>
              <a:t>Kerberos or Federated</a:t>
            </a:r>
          </a:p>
        </p:txBody>
      </p:sp>
      <p:sp>
        <p:nvSpPr>
          <p:cNvPr id="8" name="Rectangle 7"/>
          <p:cNvSpPr/>
          <p:nvPr/>
        </p:nvSpPr>
        <p:spPr bwMode="auto">
          <a:xfrm>
            <a:off x="385730" y="668390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524971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321240" y="524971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28" y="2694608"/>
            <a:ext cx="11289309" cy="2539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2870581"/>
            <a:ext cx="11149012" cy="257609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2">
                    <a:alpha val="99000"/>
                  </a:schemeClr>
                </a:solidFill>
                <a:effectLst/>
                <a:latin typeface="Segoe UI Light" pitchFamily="34" charset="0"/>
              </a:rPr>
              <a:t>Motivators</a:t>
            </a:r>
          </a:p>
          <a:p>
            <a:pPr marL="0" lvl="1" indent="0">
              <a:buNone/>
            </a:pPr>
            <a:r>
              <a:rPr lang="en-US" sz="1800" dirty="0">
                <a:solidFill>
                  <a:schemeClr val="tx1">
                    <a:alpha val="99000"/>
                  </a:schemeClr>
                </a:solidFill>
                <a:latin typeface="+mj-lt"/>
                <a:cs typeface="Segoe UI Light" pitchFamily="34" charset="0"/>
              </a:rPr>
              <a:t>S</a:t>
            </a:r>
            <a:r>
              <a:rPr lang="en-US" sz="1800" dirty="0" smtClean="0">
                <a:solidFill>
                  <a:schemeClr val="tx1">
                    <a:alpha val="99000"/>
                  </a:schemeClr>
                </a:solidFill>
                <a:latin typeface="+mj-lt"/>
                <a:cs typeface="Segoe UI Light" pitchFamily="34" charset="0"/>
              </a:rPr>
              <a:t>ecurity </a:t>
            </a:r>
            <a:r>
              <a:rPr lang="en-US" sz="1800" dirty="0">
                <a:solidFill>
                  <a:schemeClr val="tx1">
                    <a:alpha val="99000"/>
                  </a:schemeClr>
                </a:solidFill>
                <a:latin typeface="+mj-lt"/>
                <a:cs typeface="Segoe UI Light" pitchFamily="34" charset="0"/>
              </a:rPr>
              <a:t>(selective authentication feature)</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ompliance/privacy </a:t>
            </a:r>
            <a:r>
              <a:rPr lang="en-US" sz="1800" dirty="0">
                <a:solidFill>
                  <a:schemeClr val="tx1">
                    <a:alpha val="99000"/>
                  </a:schemeClr>
                </a:solidFill>
                <a:latin typeface="+mj-lt"/>
                <a:cs typeface="Segoe UI Light" pitchFamily="34" charset="0"/>
              </a:rPr>
              <a:t>(HBI/PII concerns)</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ost</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replicate more or generate more outbound traffic as a result of authentication and query load</a:t>
            </a:r>
          </a:p>
          <a:p>
            <a:pPr marL="0" lvl="1" indent="0">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esiliency/fault-tolerance</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if the link goes down, trusted scenarios are likely entirely broken</a:t>
            </a:r>
          </a:p>
          <a:p>
            <a:pPr marL="0" indent="0">
              <a:buNone/>
            </a:pPr>
            <a:endParaRPr lang="en-US" sz="1800" dirty="0">
              <a:solidFill>
                <a:schemeClr val="tx1">
                  <a:alpha val="99000"/>
                </a:schemeClr>
              </a:solidFill>
              <a:latin typeface="+mj-lt"/>
              <a:cs typeface="Segoe UI Light" pitchFamily="34" charset="0"/>
            </a:endParaRPr>
          </a:p>
        </p:txBody>
      </p:sp>
      <p:sp>
        <p:nvSpPr>
          <p:cNvPr id="15" name="Freeform 25"/>
          <p:cNvSpPr>
            <a:spLocks noEditPoints="1"/>
          </p:cNvSpPr>
          <p:nvPr/>
        </p:nvSpPr>
        <p:spPr bwMode="black">
          <a:xfrm>
            <a:off x="10699497" y="5651694"/>
            <a:ext cx="628813" cy="62953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396999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IP addressing and name resolution</a:t>
            </a:r>
            <a:endParaRPr lang="en-US" sz="5400" dirty="0"/>
          </a:p>
        </p:txBody>
      </p:sp>
      <p:sp>
        <p:nvSpPr>
          <p:cNvPr id="9" name="Rectangle 8"/>
          <p:cNvSpPr/>
          <p:nvPr/>
        </p:nvSpPr>
        <p:spPr bwMode="auto">
          <a:xfrm>
            <a:off x="385730" y="4462031"/>
            <a:ext cx="11289309" cy="2087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1138582"/>
            <a:ext cx="11289309" cy="1217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2484146"/>
            <a:ext cx="11289309" cy="18720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Content Placeholder 3"/>
          <p:cNvSpPr txBox="1">
            <a:spLocks/>
          </p:cNvSpPr>
          <p:nvPr/>
        </p:nvSpPr>
        <p:spPr>
          <a:xfrm>
            <a:off x="538130" y="4603924"/>
            <a:ext cx="10358470" cy="17712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smtClean="0">
                <a:solidFill>
                  <a:schemeClr val="tx2">
                    <a:alpha val="99000"/>
                  </a:schemeClr>
                </a:solidFill>
                <a:effectLst/>
                <a:latin typeface="Segoe UI Light" pitchFamily="34" charset="0"/>
              </a:rPr>
              <a:t>Name resolution</a:t>
            </a:r>
            <a:endParaRPr lang="en-US" sz="2400" dirty="0">
              <a:solidFill>
                <a:schemeClr val="tx2">
                  <a:alpha val="99000"/>
                </a:schemeClr>
              </a:solidFill>
              <a:effectLst/>
              <a:latin typeface="Segoe UI Light" pitchFamily="34" charset="0"/>
            </a:endParaRP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D</a:t>
            </a:r>
            <a:r>
              <a:rPr lang="en-US" sz="1500" dirty="0" smtClean="0">
                <a:solidFill>
                  <a:schemeClr val="tx1">
                    <a:alpha val="99000"/>
                  </a:schemeClr>
                </a:solidFill>
                <a:effectLst/>
                <a:latin typeface="+mj-lt"/>
                <a:cs typeface="Segoe UI Light" pitchFamily="34" charset="0"/>
              </a:rPr>
              <a:t>eploy </a:t>
            </a:r>
            <a:r>
              <a:rPr lang="en-US" sz="1500" dirty="0">
                <a:solidFill>
                  <a:schemeClr val="tx1">
                    <a:alpha val="99000"/>
                  </a:schemeClr>
                </a:solidFill>
                <a:effectLst/>
                <a:latin typeface="+mj-lt"/>
                <a:cs typeface="Segoe UI Light" pitchFamily="34" charset="0"/>
              </a:rPr>
              <a:t>Windows Server DNS on the domain controllers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Windows Azure provided DNS does not meet the complex name resolution needs of Active Directory (DDNS, SRV records, etc.)</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A</a:t>
            </a:r>
            <a:r>
              <a:rPr lang="en-US" sz="1500" dirty="0" smtClean="0">
                <a:solidFill>
                  <a:schemeClr val="tx1">
                    <a:alpha val="99000"/>
                  </a:schemeClr>
                </a:solidFill>
                <a:effectLst/>
                <a:latin typeface="+mj-lt"/>
                <a:cs typeface="Segoe UI Light" pitchFamily="34" charset="0"/>
              </a:rPr>
              <a:t> </a:t>
            </a:r>
            <a:r>
              <a:rPr lang="en-US" sz="1500" dirty="0">
                <a:solidFill>
                  <a:schemeClr val="tx1">
                    <a:alpha val="99000"/>
                  </a:schemeClr>
                </a:solidFill>
                <a:effectLst/>
                <a:latin typeface="+mj-lt"/>
                <a:cs typeface="Segoe UI Light" pitchFamily="34" charset="0"/>
              </a:rPr>
              <a:t>critical configuration item for domain controllers and domain-joined clients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must be capable of registering (DCs) and resolving resources within their own</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S</a:t>
            </a:r>
            <a:r>
              <a:rPr lang="en-US" sz="1500" dirty="0" smtClean="0">
                <a:solidFill>
                  <a:schemeClr val="tx1">
                    <a:alpha val="99000"/>
                  </a:schemeClr>
                </a:solidFill>
                <a:effectLst/>
                <a:latin typeface="+mj-lt"/>
                <a:cs typeface="Segoe UI Light" pitchFamily="34" charset="0"/>
              </a:rPr>
              <a:t>ince </a:t>
            </a:r>
            <a:r>
              <a:rPr lang="en-US" sz="1500" dirty="0">
                <a:solidFill>
                  <a:schemeClr val="tx1">
                    <a:alpha val="99000"/>
                  </a:schemeClr>
                </a:solidFill>
                <a:effectLst/>
                <a:latin typeface="+mj-lt"/>
                <a:cs typeface="Segoe UI Light" pitchFamily="34" charset="0"/>
              </a:rPr>
              <a:t>static addressing is not supported, these settings MUST be configured within the virtual network definition</a:t>
            </a:r>
          </a:p>
        </p:txBody>
      </p:sp>
      <p:sp>
        <p:nvSpPr>
          <p:cNvPr id="13" name="Content Placeholder 3"/>
          <p:cNvSpPr txBox="1">
            <a:spLocks/>
          </p:cNvSpPr>
          <p:nvPr/>
        </p:nvSpPr>
        <p:spPr>
          <a:xfrm>
            <a:off x="538130" y="1251416"/>
            <a:ext cx="9633004" cy="110491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tx2">
                    <a:alpha val="99000"/>
                  </a:schemeClr>
                </a:solidFill>
                <a:effectLst/>
                <a:latin typeface="Segoe UI Light" pitchFamily="34" charset="0"/>
              </a:rPr>
              <a:t>Azure VMs require “DHCP leased addresses” but leases never expire or move between VMs</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The non-static piece is the opposite of what most Active Directory administrators are used to using</a:t>
            </a:r>
            <a:r>
              <a:rPr lang="en-US" sz="1400" dirty="0">
                <a:solidFill>
                  <a:schemeClr val="tx1">
                    <a:alpha val="99000"/>
                  </a:schemeClr>
                </a:solidFill>
                <a:effectLst/>
                <a:latin typeface="+mj-lt"/>
                <a:cs typeface="Segoe UI Light" pitchFamily="34" charset="0"/>
              </a:rPr>
              <a:t/>
            </a:r>
            <a:br>
              <a:rPr lang="en-US" sz="1400" dirty="0">
                <a:solidFill>
                  <a:schemeClr val="tx1">
                    <a:alpha val="99000"/>
                  </a:schemeClr>
                </a:solidFill>
                <a:effectLst/>
                <a:latin typeface="+mj-lt"/>
                <a:cs typeface="Segoe UI Light" pitchFamily="34" charset="0"/>
              </a:rPr>
            </a:br>
            <a:endParaRPr lang="en-US" sz="1400" dirty="0">
              <a:solidFill>
                <a:schemeClr val="tx1">
                  <a:alpha val="99000"/>
                </a:schemeClr>
              </a:solidFill>
              <a:effectLst/>
              <a:latin typeface="+mj-lt"/>
              <a:cs typeface="Segoe UI Light" pitchFamily="34" charset="0"/>
            </a:endParaRPr>
          </a:p>
        </p:txBody>
      </p:sp>
      <p:sp>
        <p:nvSpPr>
          <p:cNvPr id="14" name="Content Placeholder 3"/>
          <p:cNvSpPr txBox="1">
            <a:spLocks/>
          </p:cNvSpPr>
          <p:nvPr/>
        </p:nvSpPr>
        <p:spPr>
          <a:xfrm>
            <a:off x="537152" y="2633154"/>
            <a:ext cx="10986463" cy="15250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tx2">
                    <a:alpha val="99000"/>
                  </a:schemeClr>
                </a:solidFill>
                <a:effectLst/>
                <a:latin typeface="Segoe UI Light" pitchFamily="34" charset="0"/>
              </a:rPr>
              <a:t>When an Azure VM leases an address, it is routable for the period of the lease</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he </a:t>
            </a:r>
            <a:r>
              <a:rPr lang="en-US" sz="1500" dirty="0">
                <a:solidFill>
                  <a:schemeClr val="tx1">
                    <a:alpha val="99000"/>
                  </a:schemeClr>
                </a:solidFill>
                <a:latin typeface="+mj-lt"/>
                <a:cs typeface="Segoe UI Light" pitchFamily="34" charset="0"/>
              </a:rPr>
              <a:t>period of the lease directly equates to the lifetime of the service </a:t>
            </a:r>
            <a:r>
              <a:rPr lang="en-US" sz="1500" dirty="0">
                <a:solidFill>
                  <a:schemeClr val="tx1">
                    <a:alpha val="99000"/>
                  </a:schemeClr>
                </a:solidFill>
                <a:latin typeface="+mj-lt"/>
                <a:cs typeface="Segoe UI Light" pitchFamily="34" charset="0"/>
                <a:sym typeface="Wingdings" pitchFamily="2" charset="2"/>
              </a:rPr>
              <a:t> so we’re good </a:t>
            </a:r>
            <a:endParaRPr lang="en-US" sz="1500" dirty="0">
              <a:solidFill>
                <a:schemeClr val="tx1">
                  <a:alpha val="99000"/>
                </a:schemeClr>
              </a:solidFill>
              <a:latin typeface="+mj-lt"/>
              <a:cs typeface="Segoe UI Light" pitchFamily="34" charset="0"/>
            </a:endParaRP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raditional </a:t>
            </a:r>
            <a:r>
              <a:rPr lang="en-US" sz="1500" dirty="0">
                <a:solidFill>
                  <a:schemeClr val="tx1">
                    <a:alpha val="99000"/>
                  </a:schemeClr>
                </a:solidFill>
                <a:latin typeface="+mj-lt"/>
                <a:cs typeface="Segoe UI Light" pitchFamily="34" charset="0"/>
              </a:rPr>
              <a:t>on-premises best practices for domain controller addressing do NOT apply </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D</a:t>
            </a:r>
            <a:r>
              <a:rPr lang="en-US" sz="1500" dirty="0" smtClean="0">
                <a:solidFill>
                  <a:schemeClr val="tx1">
                    <a:alpha val="99000"/>
                  </a:schemeClr>
                </a:solidFill>
                <a:latin typeface="+mj-lt"/>
                <a:cs typeface="Segoe UI Light" pitchFamily="34" charset="0"/>
              </a:rPr>
              <a:t>o </a:t>
            </a:r>
            <a:r>
              <a:rPr lang="en-US" sz="1500" dirty="0">
                <a:solidFill>
                  <a:schemeClr val="tx1">
                    <a:alpha val="99000"/>
                  </a:schemeClr>
                </a:solidFill>
                <a:latin typeface="+mj-lt"/>
                <a:cs typeface="Segoe UI Light" pitchFamily="34" charset="0"/>
              </a:rPr>
              <a:t>NOT consider statically defining a previously leased address as a workaround</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this will appear to work for the remaining period of the lease but once the lease expires, the VM will lose all communication with the network </a:t>
            </a:r>
            <a:r>
              <a:rPr lang="en-US" sz="1500" dirty="0">
                <a:solidFill>
                  <a:schemeClr val="bg2">
                    <a:lumMod val="50000"/>
                    <a:alpha val="99000"/>
                  </a:schemeClr>
                </a:solidFill>
                <a:latin typeface="+mj-lt"/>
                <a:cs typeface="Segoe UI Light" pitchFamily="34" charset="0"/>
                <a:sym typeface="Wingdings" pitchFamily="2" charset="2"/>
              </a:rPr>
              <a:t> not good when it’s a domain controller</a:t>
            </a:r>
          </a:p>
        </p:txBody>
      </p:sp>
      <p:sp>
        <p:nvSpPr>
          <p:cNvPr id="15" name="Rectangle 14"/>
          <p:cNvSpPr/>
          <p:nvPr/>
        </p:nvSpPr>
        <p:spPr bwMode="auto">
          <a:xfrm>
            <a:off x="385730" y="6631102"/>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2669769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Geo-distributed, cloud-hosted domain controllers</a:t>
            </a:r>
            <a:endParaRPr lang="en-US" sz="5400" dirty="0"/>
          </a:p>
        </p:txBody>
      </p:sp>
      <p:sp>
        <p:nvSpPr>
          <p:cNvPr id="22" name="Rectangle 21"/>
          <p:cNvSpPr/>
          <p:nvPr/>
        </p:nvSpPr>
        <p:spPr bwMode="auto">
          <a:xfrm>
            <a:off x="385731" y="4861361"/>
            <a:ext cx="7780808" cy="16662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3" name="Rectangle 22"/>
          <p:cNvSpPr/>
          <p:nvPr/>
        </p:nvSpPr>
        <p:spPr bwMode="auto">
          <a:xfrm>
            <a:off x="385731" y="1116233"/>
            <a:ext cx="7780808" cy="16705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4" name="Rectangle 23"/>
          <p:cNvSpPr/>
          <p:nvPr/>
        </p:nvSpPr>
        <p:spPr bwMode="auto">
          <a:xfrm>
            <a:off x="385731" y="2866471"/>
            <a:ext cx="7780808" cy="18908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 name="Content Placeholder 3"/>
          <p:cNvSpPr txBox="1">
            <a:spLocks/>
          </p:cNvSpPr>
          <p:nvPr/>
        </p:nvSpPr>
        <p:spPr>
          <a:xfrm>
            <a:off x="538130" y="5101853"/>
            <a:ext cx="7502285" cy="117416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tx2">
                    <a:alpha val="99000"/>
                  </a:schemeClr>
                </a:solidFill>
                <a:effectLst/>
                <a:latin typeface="Segoe UI Light" pitchFamily="34" charset="0"/>
              </a:rPr>
              <a:t>All replication would route through or bounce off of CORP domain controllers</a:t>
            </a:r>
          </a:p>
          <a:p>
            <a:pPr marL="0" indent="0">
              <a:spcBef>
                <a:spcPts val="0"/>
              </a:spcBef>
              <a:spcAft>
                <a:spcPts val="300"/>
              </a:spcAft>
              <a:buNone/>
            </a:pPr>
            <a:r>
              <a:rPr lang="en-US" sz="1800" dirty="0" smtClean="0">
                <a:solidFill>
                  <a:schemeClr val="tx1">
                    <a:alpha val="99000"/>
                  </a:schemeClr>
                </a:solidFill>
                <a:effectLst/>
                <a:latin typeface="+mj-lt"/>
                <a:cs typeface="Segoe UI Light" pitchFamily="34" charset="0"/>
              </a:rPr>
              <a:t>May generate large amounts of outbound traffic</a:t>
            </a:r>
            <a:endParaRPr lang="en-US" sz="1800" dirty="0">
              <a:solidFill>
                <a:schemeClr val="tx1">
                  <a:alpha val="99000"/>
                </a:schemeClr>
              </a:solidFill>
              <a:effectLst/>
              <a:latin typeface="+mj-lt"/>
              <a:cs typeface="Segoe UI Light" pitchFamily="34" charset="0"/>
            </a:endParaRPr>
          </a:p>
        </p:txBody>
      </p:sp>
      <p:sp>
        <p:nvSpPr>
          <p:cNvPr id="26" name="Content Placeholder 3"/>
          <p:cNvSpPr txBox="1">
            <a:spLocks/>
          </p:cNvSpPr>
          <p:nvPr/>
        </p:nvSpPr>
        <p:spPr>
          <a:xfrm>
            <a:off x="538131" y="1229067"/>
            <a:ext cx="7502284" cy="146193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tx2">
                    <a:alpha val="99000"/>
                  </a:schemeClr>
                </a:solidFill>
                <a:effectLst/>
                <a:latin typeface="Segoe UI Light" pitchFamily="34" charset="0"/>
              </a:rPr>
              <a:t>Azure offers an attractive option for geo-distribution of domain controllers</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O</a:t>
            </a:r>
            <a:r>
              <a:rPr lang="en-US" sz="1800" dirty="0" smtClean="0">
                <a:solidFill>
                  <a:schemeClr val="tx1">
                    <a:alpha val="99000"/>
                  </a:schemeClr>
                </a:solidFill>
                <a:latin typeface="+mj-lt"/>
                <a:cs typeface="Segoe UI Light" pitchFamily="34" charset="0"/>
              </a:rPr>
              <a:t>ff-site </a:t>
            </a:r>
            <a:r>
              <a:rPr lang="en-US" sz="1800" dirty="0">
                <a:solidFill>
                  <a:schemeClr val="tx1">
                    <a:alpha val="99000"/>
                  </a:schemeClr>
                </a:solidFill>
                <a:latin typeface="+mj-lt"/>
                <a:cs typeface="Segoe UI Light" pitchFamily="34" charset="0"/>
              </a:rPr>
              <a:t>fault-tolerance</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P</a:t>
            </a:r>
            <a:r>
              <a:rPr lang="en-US" sz="1800" dirty="0" smtClean="0">
                <a:solidFill>
                  <a:schemeClr val="tx1">
                    <a:alpha val="99000"/>
                  </a:schemeClr>
                </a:solidFill>
                <a:latin typeface="+mj-lt"/>
                <a:cs typeface="Segoe UI Light" pitchFamily="34" charset="0"/>
              </a:rPr>
              <a:t>hysically </a:t>
            </a:r>
            <a:r>
              <a:rPr lang="en-US" sz="1800" dirty="0">
                <a:solidFill>
                  <a:schemeClr val="tx1">
                    <a:alpha val="99000"/>
                  </a:schemeClr>
                </a:solidFill>
                <a:latin typeface="+mj-lt"/>
                <a:cs typeface="Segoe UI Light" pitchFamily="34" charset="0"/>
              </a:rPr>
              <a:t>closer to branch offices (lower latency)</a:t>
            </a:r>
          </a:p>
        </p:txBody>
      </p:sp>
      <p:sp>
        <p:nvSpPr>
          <p:cNvPr id="27" name="Content Placeholder 3"/>
          <p:cNvSpPr txBox="1">
            <a:spLocks/>
          </p:cNvSpPr>
          <p:nvPr/>
        </p:nvSpPr>
        <p:spPr>
          <a:xfrm>
            <a:off x="537152" y="3099551"/>
            <a:ext cx="7392903" cy="142346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tx2">
                    <a:alpha val="99000"/>
                  </a:schemeClr>
                </a:solidFill>
                <a:effectLst/>
                <a:latin typeface="Segoe UI Light" pitchFamily="34" charset="0"/>
              </a:rPr>
              <a:t>But no direct virtual-network to virtual-network communication exists</a:t>
            </a:r>
            <a:endParaRPr lang="en-US" sz="2800" dirty="0">
              <a:solidFill>
                <a:schemeClr val="tx2">
                  <a:alpha val="99000"/>
                </a:schemeClr>
              </a:solidFill>
              <a:effectLst/>
              <a:latin typeface="Segoe UI Light" pitchFamily="34" charset="0"/>
            </a:endParaRP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equires </a:t>
            </a:r>
            <a:r>
              <a:rPr lang="en-US" sz="1800" dirty="0">
                <a:solidFill>
                  <a:schemeClr val="tx1">
                    <a:alpha val="99000"/>
                  </a:schemeClr>
                </a:solidFill>
                <a:latin typeface="+mj-lt"/>
                <a:cs typeface="Segoe UI Light" pitchFamily="34" charset="0"/>
              </a:rPr>
              <a:t>one tunnel from each virtual-network back to the corporate network on-premises</a:t>
            </a:r>
          </a:p>
        </p:txBody>
      </p:sp>
      <p:sp>
        <p:nvSpPr>
          <p:cNvPr id="28" name="Rectangle 27"/>
          <p:cNvSpPr/>
          <p:nvPr/>
        </p:nvSpPr>
        <p:spPr bwMode="auto">
          <a:xfrm>
            <a:off x="385730" y="6608753"/>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9" name="Rectangle 28"/>
          <p:cNvSpPr/>
          <p:nvPr/>
        </p:nvSpPr>
        <p:spPr bwMode="auto">
          <a:xfrm>
            <a:off x="8245364" y="1125861"/>
            <a:ext cx="3441778" cy="540171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nvGrpSpPr>
          <p:cNvPr id="7" name="Group 6"/>
          <p:cNvGrpSpPr/>
          <p:nvPr/>
        </p:nvGrpSpPr>
        <p:grpSpPr>
          <a:xfrm>
            <a:off x="8245364" y="2016808"/>
            <a:ext cx="3441778" cy="3701869"/>
            <a:chOff x="8333152" y="1379157"/>
            <a:chExt cx="3441778" cy="3701869"/>
          </a:xfrm>
        </p:grpSpPr>
        <p:sp>
          <p:nvSpPr>
            <p:cNvPr id="11" name="Rectangle 10"/>
            <p:cNvSpPr/>
            <p:nvPr/>
          </p:nvSpPr>
          <p:spPr>
            <a:xfrm>
              <a:off x="8333152" y="1828800"/>
              <a:ext cx="3441778" cy="1219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BE00">
                      <a:alpha val="99000"/>
                    </a:srgbClr>
                  </a:solidFill>
                </a:rPr>
                <a:t>X</a:t>
              </a:r>
              <a:endParaRPr lang="en-US" b="1" dirty="0">
                <a:solidFill>
                  <a:srgbClr val="FFBE00">
                    <a:alpha val="99000"/>
                  </a:srgbClr>
                </a:solidFill>
              </a:endParaRPr>
            </a:p>
          </p:txBody>
        </p:sp>
        <p:sp>
          <p:nvSpPr>
            <p:cNvPr id="6" name="Oval 5"/>
            <p:cNvSpPr/>
            <p:nvPr/>
          </p:nvSpPr>
          <p:spPr>
            <a:xfrm>
              <a:off x="10529790" y="3810000"/>
              <a:ext cx="914400" cy="914400"/>
            </a:xfrm>
            <a:prstGeom prst="ellipse">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alpha val="99000"/>
                    </a:schemeClr>
                  </a:solidFill>
                </a:rPr>
                <a:t>HQ</a:t>
              </a:r>
            </a:p>
          </p:txBody>
        </p:sp>
        <p:cxnSp>
          <p:nvCxnSpPr>
            <p:cNvPr id="8" name="Straight Arrow Connector 7"/>
            <p:cNvCxnSpPr>
              <a:stCxn id="4" idx="4"/>
              <a:endCxn id="6" idx="1"/>
            </p:cNvCxnSpPr>
            <p:nvPr/>
          </p:nvCxnSpPr>
          <p:spPr>
            <a:xfrm>
              <a:off x="9099739" y="2892970"/>
              <a:ext cx="1563962" cy="1050941"/>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flipH="1">
              <a:off x="10986990" y="2892970"/>
              <a:ext cx="7979" cy="917030"/>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379157"/>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latin typeface="Segoe UI Light" pitchFamily="34" charset="0"/>
                </a:rPr>
                <a:t>Azure</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itchFamily="34" charset="0"/>
              </a:endParaRPr>
            </a:p>
          </p:txBody>
        </p:sp>
        <p:sp>
          <p:nvSpPr>
            <p:cNvPr id="20" name="TextBox 19"/>
            <p:cNvSpPr txBox="1"/>
            <p:nvPr/>
          </p:nvSpPr>
          <p:spPr>
            <a:xfrm>
              <a:off x="10285234" y="4748627"/>
              <a:ext cx="1419469"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b="1" dirty="0" smtClean="0">
                  <a:gradFill>
                    <a:gsLst>
                      <a:gs pos="0">
                        <a:srgbClr val="292929">
                          <a:lumMod val="90000"/>
                          <a:lumOff val="10000"/>
                        </a:srgbClr>
                      </a:gs>
                      <a:gs pos="86000">
                        <a:srgbClr val="292929">
                          <a:lumMod val="90000"/>
                          <a:lumOff val="10000"/>
                        </a:srgbClr>
                      </a:gs>
                    </a:gsLst>
                    <a:lin ang="5400000" scaled="0"/>
                  </a:gradFill>
                </a:rPr>
                <a:t>CORP</a:t>
              </a:r>
              <a:endParaRPr lang="en-US" sz="2400" b="1"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a:gradFill>
                    <a:gsLst>
                      <a:gs pos="0">
                        <a:srgbClr val="292929">
                          <a:lumMod val="90000"/>
                          <a:lumOff val="10000"/>
                        </a:srgbClr>
                      </a:gs>
                      <a:gs pos="86000">
                        <a:srgbClr val="292929">
                          <a:lumMod val="90000"/>
                          <a:lumOff val="10000"/>
                        </a:srgbClr>
                      </a:gs>
                    </a:gsLst>
                    <a:lin ang="5400000" scaled="0"/>
                  </a:gradFill>
                </a:rPr>
                <a:t>V</a:t>
              </a:r>
              <a:r>
                <a:rPr lang="en-US" sz="2000" i="1" dirty="0" smtClean="0">
                  <a:gradFill>
                    <a:gsLst>
                      <a:gs pos="0">
                        <a:srgbClr val="292929">
                          <a:lumMod val="90000"/>
                          <a:lumOff val="10000"/>
                        </a:srgbClr>
                      </a:gs>
                      <a:gs pos="86000">
                        <a:srgbClr val="292929">
                          <a:lumMod val="90000"/>
                          <a:lumOff val="10000"/>
                        </a:srgbClr>
                      </a:gs>
                    </a:gsLst>
                    <a:lin ang="5400000" scaled="0"/>
                  </a:gradFill>
                </a:rPr>
                <a:t>Net</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
          <p:nvSpPr>
            <p:cNvPr id="4" name="Oval 3"/>
            <p:cNvSpPr/>
            <p:nvPr/>
          </p:nvSpPr>
          <p:spPr>
            <a:xfrm>
              <a:off x="864253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Asia</a:t>
              </a:r>
              <a:endParaRPr lang="en-US" b="1" dirty="0">
                <a:solidFill>
                  <a:schemeClr val="bg2">
                    <a:lumMod val="25000"/>
                    <a:alpha val="99000"/>
                  </a:schemeClr>
                </a:solidFill>
              </a:endParaRPr>
            </a:p>
          </p:txBody>
        </p:sp>
        <p:sp>
          <p:nvSpPr>
            <p:cNvPr id="5" name="Oval 4"/>
            <p:cNvSpPr/>
            <p:nvPr/>
          </p:nvSpPr>
          <p:spPr>
            <a:xfrm>
              <a:off x="1053776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US</a:t>
              </a:r>
              <a:endParaRPr lang="en-US" b="1" dirty="0">
                <a:solidFill>
                  <a:schemeClr val="bg2">
                    <a:lumMod val="25000"/>
                    <a:alpha val="99000"/>
                  </a:schemeClr>
                </a:solidFill>
              </a:endParaRPr>
            </a:p>
          </p:txBody>
        </p:sp>
      </p:grpSp>
    </p:spTree>
    <p:extLst>
      <p:ext uri="{BB962C8B-B14F-4D97-AF65-F5344CB8AC3E}">
        <p14:creationId xmlns:p14="http://schemas.microsoft.com/office/powerpoint/2010/main" val="29204411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AD </a:t>
            </a:r>
            <a:r>
              <a:rPr lang="en-US" sz="8000" dirty="0" smtClean="0"/>
              <a:t>on Windows Azure </a:t>
            </a:r>
            <a:r>
              <a:rPr lang="en-US" sz="8000" dirty="0" err="1" smtClean="0"/>
              <a:t>IaaS</a:t>
            </a:r>
            <a:r>
              <a:rPr lang="en-US" sz="8000" dirty="0" smtClean="0"/>
              <a:t/>
            </a:r>
            <a:br>
              <a:rPr lang="en-US" sz="8000" dirty="0" smtClean="0"/>
            </a:br>
            <a:r>
              <a:rPr lang="en-US" sz="8800" dirty="0" smtClean="0"/>
              <a:t>Architecture </a:t>
            </a:r>
            <a:r>
              <a:rPr lang="en-US" sz="8800" dirty="0" smtClean="0"/>
              <a:t>Options</a:t>
            </a:r>
            <a:endParaRPr lang="en-US" dirty="0"/>
          </a:p>
        </p:txBody>
      </p:sp>
    </p:spTree>
    <p:extLst>
      <p:ext uri="{BB962C8B-B14F-4D97-AF65-F5344CB8AC3E}">
        <p14:creationId xmlns:p14="http://schemas.microsoft.com/office/powerpoint/2010/main" val="30123353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5729" y="1178860"/>
            <a:ext cx="11301413" cy="5538242"/>
            <a:chOff x="385729" y="1003496"/>
            <a:chExt cx="11301413" cy="5538242"/>
          </a:xfrm>
        </p:grpSpPr>
        <p:sp>
          <p:nvSpPr>
            <p:cNvPr id="25" name="Rectangle 24"/>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7" name="Rectangle 2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8" name="Rectangle 27"/>
            <p:cNvSpPr/>
            <p:nvPr/>
          </p:nvSpPr>
          <p:spPr bwMode="auto">
            <a:xfrm>
              <a:off x="385729" y="1003497"/>
              <a:ext cx="11289309" cy="82530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ctr" anchorCtr="0" compatLnSpc="1">
              <a:prstTxWarp prst="textNoShape">
                <a:avLst/>
              </a:prstTxWarp>
            </a:bodyPr>
            <a:lstStyle/>
            <a:p>
              <a:r>
                <a:rPr lang="en-US" sz="3200" dirty="0">
                  <a:solidFill>
                    <a:schemeClr val="tx2">
                      <a:alpha val="99000"/>
                    </a:schemeClr>
                  </a:solidFill>
                  <a:latin typeface="Segoe UI Light" pitchFamily="34" charset="0"/>
                </a:rPr>
                <a:t>Deploy DC in Separate Cloud Service </a:t>
              </a:r>
            </a:p>
          </p:txBody>
        </p:sp>
      </p:grpSp>
      <p:sp>
        <p:nvSpPr>
          <p:cNvPr id="2" name="Title 1"/>
          <p:cNvSpPr>
            <a:spLocks noGrp="1"/>
          </p:cNvSpPr>
          <p:nvPr>
            <p:ph type="title"/>
          </p:nvPr>
        </p:nvSpPr>
        <p:spPr/>
        <p:txBody>
          <a:bodyPr/>
          <a:lstStyle/>
          <a:p>
            <a:r>
              <a:rPr lang="en-US" sz="5400" dirty="0" smtClean="0"/>
              <a:t>Cloud Service Configuration for AD</a:t>
            </a:r>
            <a:endParaRPr lang="en-US" sz="5400" dirty="0"/>
          </a:p>
        </p:txBody>
      </p:sp>
      <p:sp>
        <p:nvSpPr>
          <p:cNvPr id="22" name="Rectangle 21"/>
          <p:cNvSpPr/>
          <p:nvPr/>
        </p:nvSpPr>
        <p:spPr bwMode="auto">
          <a:xfrm>
            <a:off x="1927951" y="2400768"/>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687702" y="2663806"/>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798266"/>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Clients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app-cloudservice.</a:t>
            </a:r>
            <a:r>
              <a:rPr lang="en-US" sz="1200" dirty="0" smtClean="0">
                <a:solidFill>
                  <a:srgbClr val="FFFFFF">
                    <a:alpha val="99000"/>
                  </a:srgbClr>
                </a:solidFill>
              </a:rPr>
              <a:t>cloudapp.net</a:t>
            </a:r>
          </a:p>
          <a:p>
            <a:pPr>
              <a:lnSpc>
                <a:spcPct val="90000"/>
              </a:lnSpc>
              <a:spcBef>
                <a:spcPct val="20000"/>
              </a:spcBef>
              <a:buSzPct val="80000"/>
            </a:pPr>
            <a:r>
              <a:rPr lang="en-US" sz="1200" dirty="0">
                <a:solidFill>
                  <a:srgbClr val="FFFFFF">
                    <a:alpha val="99000"/>
                  </a:srgbClr>
                </a:solidFill>
              </a:rPr>
              <a:t>Affinity Group: ADAG</a:t>
            </a:r>
          </a:p>
          <a:p>
            <a:pPr>
              <a:lnSpc>
                <a:spcPct val="90000"/>
              </a:lnSpc>
              <a:spcBef>
                <a:spcPct val="20000"/>
              </a:spcBef>
              <a:buSzPct val="80000"/>
            </a:pPr>
            <a:endParaRPr lang="en-US" sz="1200" dirty="0">
              <a:solidFill>
                <a:srgbClr val="FFFFFF">
                  <a:alpha val="99000"/>
                </a:srgbClr>
              </a:solidFill>
            </a:endParaRPr>
          </a:p>
        </p:txBody>
      </p:sp>
      <p:sp>
        <p:nvSpPr>
          <p:cNvPr id="6" name="Rounded Rectangle 5"/>
          <p:cNvSpPr/>
          <p:nvPr/>
        </p:nvSpPr>
        <p:spPr bwMode="auto">
          <a:xfrm>
            <a:off x="6872533" y="3815339"/>
            <a:ext cx="3073567" cy="2341796"/>
          </a:xfrm>
          <a:prstGeom prst="roundRect">
            <a:avLst>
              <a:gd name="adj" fmla="val 8"/>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027396" y="3871339"/>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MyVNET</a:t>
            </a:r>
          </a:p>
          <a:p>
            <a:pPr>
              <a:lnSpc>
                <a:spcPct val="90000"/>
              </a:lnSpc>
              <a:spcBef>
                <a:spcPct val="20000"/>
              </a:spcBef>
              <a:buSzPct val="80000"/>
            </a:pPr>
            <a:r>
              <a:rPr lang="en-US" sz="1100" dirty="0">
                <a:solidFill>
                  <a:srgbClr val="FFFFFF">
                    <a:alpha val="99000"/>
                  </a:srgbClr>
                </a:solidFill>
              </a:rPr>
              <a:t>DNS </a:t>
            </a:r>
            <a:r>
              <a:rPr lang="en-US" sz="1100" dirty="0" smtClean="0">
                <a:solidFill>
                  <a:srgbClr val="FFFFFF">
                    <a:alpha val="99000"/>
                  </a:srgbClr>
                </a:solidFill>
              </a:rPr>
              <a:t>IPs</a:t>
            </a:r>
            <a:r>
              <a:rPr lang="en-US" sz="1100" dirty="0">
                <a:solidFill>
                  <a:srgbClr val="FFFFFF">
                    <a:alpha val="99000"/>
                  </a:srgbClr>
                </a:solidFill>
              </a:rPr>
              <a:t>: </a:t>
            </a:r>
            <a:r>
              <a:rPr lang="en-US" sz="1100" dirty="0" smtClean="0">
                <a:solidFill>
                  <a:srgbClr val="FFFFFF">
                    <a:alpha val="99000"/>
                  </a:srgbClr>
                </a:solidFill>
              </a:rPr>
              <a:t>192.168.1.4</a:t>
            </a:r>
            <a:endParaRPr lang="en-US" sz="1100" dirty="0">
              <a:solidFill>
                <a:srgbClr val="FFFFFF">
                  <a:alpha val="99000"/>
                </a:srgbClr>
              </a:solidFill>
            </a:endParaRPr>
          </a:p>
        </p:txBody>
      </p:sp>
      <p:sp>
        <p:nvSpPr>
          <p:cNvPr id="8" name="TextBox 7"/>
          <p:cNvSpPr txBox="1"/>
          <p:nvPr/>
        </p:nvSpPr>
        <p:spPr>
          <a:xfrm>
            <a:off x="7068014" y="4570083"/>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advm1</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smtClean="0">
                <a:solidFill>
                  <a:srgbClr val="FFFFFF">
                    <a:alpha val="99000"/>
                  </a:srgbClr>
                </a:solidFill>
              </a:rPr>
              <a:t>AppSubnet</a:t>
            </a:r>
            <a:endParaRPr lang="en-US" sz="1100" dirty="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192.168.2.4</a:t>
            </a:r>
            <a:endParaRPr lang="en-US" sz="1100" dirty="0">
              <a:solidFill>
                <a:srgbClr val="FFFFFF">
                  <a:alpha val="99000"/>
                </a:srgbClr>
              </a:solidFill>
            </a:endParaRPr>
          </a:p>
        </p:txBody>
      </p:sp>
      <p:sp>
        <p:nvSpPr>
          <p:cNvPr id="13" name="Rectangle 12"/>
          <p:cNvSpPr/>
          <p:nvPr/>
        </p:nvSpPr>
        <p:spPr bwMode="auto">
          <a:xfrm>
            <a:off x="2315817" y="2663806"/>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798266"/>
            <a:ext cx="2729593" cy="817147"/>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Domains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ad-cloudservice.</a:t>
            </a:r>
            <a:r>
              <a:rPr lang="en-US" sz="1200" dirty="0" smtClean="0">
                <a:solidFill>
                  <a:srgbClr val="FFFFFF">
                    <a:alpha val="99000"/>
                  </a:srgbClr>
                </a:solidFill>
              </a:rPr>
              <a:t>cloudapp.net</a:t>
            </a:r>
          </a:p>
          <a:p>
            <a:pPr>
              <a:lnSpc>
                <a:spcPct val="90000"/>
              </a:lnSpc>
              <a:spcBef>
                <a:spcPct val="20000"/>
              </a:spcBef>
              <a:buSzPct val="80000"/>
            </a:pPr>
            <a:r>
              <a:rPr lang="en-US" sz="1200" dirty="0" smtClean="0">
                <a:solidFill>
                  <a:srgbClr val="FFFFFF">
                    <a:alpha val="99000"/>
                  </a:srgbClr>
                </a:solidFill>
              </a:rPr>
              <a:t>Affinity Group: ADAG</a:t>
            </a:r>
            <a:endParaRPr lang="en-US" sz="1200" dirty="0">
              <a:solidFill>
                <a:srgbClr val="FFFFFF">
                  <a:alpha val="99000"/>
                </a:srgbClr>
              </a:solidFill>
            </a:endParaRPr>
          </a:p>
        </p:txBody>
      </p:sp>
      <p:sp>
        <p:nvSpPr>
          <p:cNvPr id="15" name="Rounded Rectangle 14"/>
          <p:cNvSpPr/>
          <p:nvPr/>
        </p:nvSpPr>
        <p:spPr bwMode="auto">
          <a:xfrm>
            <a:off x="2500648" y="3818545"/>
            <a:ext cx="3073567" cy="2338590"/>
          </a:xfrm>
          <a:prstGeom prst="roundRect">
            <a:avLst>
              <a:gd name="adj" fmla="val 0"/>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2665454" y="3871339"/>
            <a:ext cx="1764907" cy="766364"/>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smtClean="0">
                <a:solidFill>
                  <a:srgbClr val="FFFFFF">
                    <a:alpha val="99000"/>
                  </a:srgbClr>
                </a:solidFill>
              </a:rPr>
              <a:t>ADVNET</a:t>
            </a:r>
          </a:p>
          <a:p>
            <a:pPr>
              <a:lnSpc>
                <a:spcPct val="90000"/>
              </a:lnSpc>
              <a:spcBef>
                <a:spcPct val="20000"/>
              </a:spcBef>
              <a:buSzPct val="80000"/>
            </a:pPr>
            <a:r>
              <a:rPr lang="en-US" sz="1100" dirty="0" smtClean="0">
                <a:solidFill>
                  <a:srgbClr val="FFFFFF">
                    <a:alpha val="99000"/>
                  </a:srgbClr>
                </a:solidFill>
              </a:rPr>
              <a:t>DNS IPs: (On-Premise AD IP)</a:t>
            </a:r>
          </a:p>
          <a:p>
            <a:pPr>
              <a:lnSpc>
                <a:spcPct val="90000"/>
              </a:lnSpc>
              <a:spcBef>
                <a:spcPct val="20000"/>
              </a:spcBef>
              <a:buSzPct val="80000"/>
            </a:pPr>
            <a:endParaRPr lang="en-US" sz="1100" dirty="0">
              <a:solidFill>
                <a:srgbClr val="FFFFFF">
                  <a:alpha val="99000"/>
                </a:srgbClr>
              </a:solidFill>
            </a:endParaRPr>
          </a:p>
        </p:txBody>
      </p:sp>
      <p:sp>
        <p:nvSpPr>
          <p:cNvPr id="17" name="TextBox 16"/>
          <p:cNvSpPr txBox="1"/>
          <p:nvPr/>
        </p:nvSpPr>
        <p:spPr>
          <a:xfrm>
            <a:off x="2701263" y="4570083"/>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ad-dc</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smtClean="0">
                <a:solidFill>
                  <a:srgbClr val="FFFFFF">
                    <a:alpha val="99000"/>
                  </a:srgbClr>
                </a:solidFill>
              </a:rPr>
              <a:t>ADSubnet</a:t>
            </a:r>
          </a:p>
          <a:p>
            <a:pPr>
              <a:lnSpc>
                <a:spcPct val="90000"/>
              </a:lnSpc>
              <a:spcBef>
                <a:spcPct val="20000"/>
              </a:spcBef>
              <a:buSzPct val="80000"/>
            </a:pPr>
            <a:r>
              <a:rPr lang="en-US" sz="1100" dirty="0" smtClean="0">
                <a:solidFill>
                  <a:srgbClr val="FFFFFF">
                    <a:alpha val="99000"/>
                  </a:srgbClr>
                </a:solidFill>
              </a:rPr>
              <a:t>IP Address: 192.168.1.4</a:t>
            </a:r>
            <a:endParaRPr lang="en-US" sz="1100" dirty="0">
              <a:solidFill>
                <a:srgbClr val="FFFFFF">
                  <a:alpha val="99000"/>
                </a:srgbClr>
              </a:solidFill>
            </a:endParaRPr>
          </a:p>
          <a:p>
            <a:pPr marL="342735" indent="-342735">
              <a:lnSpc>
                <a:spcPct val="90000"/>
              </a:lnSpc>
              <a:spcBef>
                <a:spcPct val="20000"/>
              </a:spcBef>
              <a:buSzPct val="80000"/>
              <a:buFont typeface="Arial" pitchFamily="34" charset="0"/>
              <a:buChar char="•"/>
            </a:pPr>
            <a:endParaRPr lang="en-US" sz="1100" dirty="0">
              <a:solidFill>
                <a:srgbClr val="FFFFFF">
                  <a:alpha val="99000"/>
                </a:srgbClr>
              </a:solidFill>
            </a:endParaRPr>
          </a:p>
        </p:txBody>
      </p:sp>
      <p:sp>
        <p:nvSpPr>
          <p:cNvPr id="23" name="Left-Right Arrow 22"/>
          <p:cNvSpPr/>
          <p:nvPr/>
        </p:nvSpPr>
        <p:spPr bwMode="auto">
          <a:xfrm>
            <a:off x="5652125" y="4341137"/>
            <a:ext cx="958457" cy="47638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b="1" dirty="0">
                <a:solidFill>
                  <a:srgbClr val="FFFFFF">
                    <a:alpha val="99000"/>
                  </a:srgbClr>
                </a:solidFill>
              </a:rPr>
              <a:t>DIP</a:t>
            </a:r>
          </a:p>
        </p:txBody>
      </p:sp>
      <p:sp>
        <p:nvSpPr>
          <p:cNvPr id="24" name="TextBox 23"/>
          <p:cNvSpPr txBox="1"/>
          <p:nvPr/>
        </p:nvSpPr>
        <p:spPr>
          <a:xfrm>
            <a:off x="2005764" y="2462844"/>
            <a:ext cx="2080698"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alpha val="99000"/>
                  </a:schemeClr>
                </a:solidFill>
              </a:rPr>
              <a:t>Windows Azure Subscription</a:t>
            </a:r>
            <a:endParaRPr lang="en-US" sz="1200" b="1" dirty="0">
              <a:solidFill>
                <a:schemeClr val="accent4">
                  <a:alpha val="99000"/>
                </a:schemeClr>
              </a:solidFill>
            </a:endParaRPr>
          </a:p>
        </p:txBody>
      </p:sp>
      <p:pic>
        <p:nvPicPr>
          <p:cNvPr id="3" name="Picture 2"/>
          <p:cNvPicPr>
            <a:picLocks noChangeAspect="1"/>
          </p:cNvPicPr>
          <p:nvPr/>
        </p:nvPicPr>
        <p:blipFill>
          <a:blip r:embed="rId3"/>
          <a:stretch>
            <a:fillRect/>
          </a:stretch>
        </p:blipFill>
        <p:spPr>
          <a:xfrm>
            <a:off x="4388992" y="5082414"/>
            <a:ext cx="1103017" cy="1007930"/>
          </a:xfrm>
          <a:prstGeom prst="rect">
            <a:avLst/>
          </a:prstGeom>
        </p:spPr>
      </p:pic>
      <p:pic>
        <p:nvPicPr>
          <p:cNvPr id="26" name="Picture 25"/>
          <p:cNvPicPr>
            <a:picLocks noChangeAspect="1"/>
          </p:cNvPicPr>
          <p:nvPr/>
        </p:nvPicPr>
        <p:blipFill>
          <a:blip r:embed="rId3"/>
          <a:stretch>
            <a:fillRect/>
          </a:stretch>
        </p:blipFill>
        <p:spPr>
          <a:xfrm>
            <a:off x="8753014" y="5079087"/>
            <a:ext cx="1103017" cy="1007930"/>
          </a:xfrm>
          <a:prstGeom prst="rect">
            <a:avLst/>
          </a:prstGeom>
        </p:spPr>
      </p:pic>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4294967295"/>
          </p:nvPr>
        </p:nvSpPr>
        <p:spPr>
          <a:xfrm>
            <a:off x="5243513" y="2721125"/>
            <a:ext cx="6945312" cy="1415750"/>
          </a:xfrm>
        </p:spPr>
        <p:txBody>
          <a:bodyPr/>
          <a:lstStyle/>
          <a:p>
            <a:r>
              <a:rPr lang="en-US" sz="4000" dirty="0"/>
              <a:t>Intro and Considerations</a:t>
            </a:r>
          </a:p>
          <a:p>
            <a:r>
              <a:rPr lang="en-US" sz="4000" dirty="0"/>
              <a:t>AD Architecture Options</a:t>
            </a:r>
          </a:p>
        </p:txBody>
      </p:sp>
    </p:spTree>
    <p:extLst>
      <p:ext uri="{BB962C8B-B14F-4D97-AF65-F5344CB8AC3E}">
        <p14:creationId xmlns:p14="http://schemas.microsoft.com/office/powerpoint/2010/main" val="330074352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385730" y="1003496"/>
            <a:ext cx="11301412" cy="5538242"/>
            <a:chOff x="385730" y="1003496"/>
            <a:chExt cx="11301412" cy="5538242"/>
          </a:xfrm>
        </p:grpSpPr>
        <p:sp>
          <p:nvSpPr>
            <p:cNvPr id="257" name="Rectangle 256"/>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8" name="Rectangle 25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2" name="Title 1"/>
          <p:cNvSpPr>
            <a:spLocks noGrp="1"/>
          </p:cNvSpPr>
          <p:nvPr>
            <p:ph type="title"/>
          </p:nvPr>
        </p:nvSpPr>
        <p:spPr/>
        <p:txBody>
          <a:bodyPr/>
          <a:lstStyle/>
          <a:p>
            <a:r>
              <a:rPr lang="en-US" sz="5400" dirty="0" smtClean="0"/>
              <a:t>Domain Controller On-Premises</a:t>
            </a:r>
            <a:endParaRPr lang="en-US" sz="5400" dirty="0"/>
          </a:p>
        </p:txBody>
      </p:sp>
      <p:sp>
        <p:nvSpPr>
          <p:cNvPr id="4" name="Rectangle 3"/>
          <p:cNvSpPr/>
          <p:nvPr/>
        </p:nvSpPr>
        <p:spPr bwMode="auto">
          <a:xfrm>
            <a:off x="8535218" y="2273821"/>
            <a:ext cx="2620246" cy="25213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8"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dirty="0">
              <a:solidFill>
                <a:srgbClr val="292929"/>
              </a:solidFill>
            </a:endParaRPr>
          </a:p>
        </p:txBody>
      </p:sp>
      <p:grpSp>
        <p:nvGrpSpPr>
          <p:cNvPr id="123" name="Group 122"/>
          <p:cNvGrpSpPr/>
          <p:nvPr/>
        </p:nvGrpSpPr>
        <p:grpSpPr>
          <a:xfrm>
            <a:off x="8522182" y="2846293"/>
            <a:ext cx="864528" cy="903396"/>
            <a:chOff x="9068431" y="4345563"/>
            <a:chExt cx="965110" cy="1008499"/>
          </a:xfrm>
        </p:grpSpPr>
        <p:grpSp>
          <p:nvGrpSpPr>
            <p:cNvPr id="64" name="Group 63"/>
            <p:cNvGrpSpPr/>
            <p:nvPr/>
          </p:nvGrpSpPr>
          <p:grpSpPr>
            <a:xfrm>
              <a:off x="9068431" y="4345563"/>
              <a:ext cx="965110" cy="1008499"/>
              <a:chOff x="1809804" y="4442923"/>
              <a:chExt cx="965110" cy="1008499"/>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69" name="Group 68"/>
          <p:cNvGrpSpPr/>
          <p:nvPr/>
        </p:nvGrpSpPr>
        <p:grpSpPr>
          <a:xfrm>
            <a:off x="6311999" y="4468253"/>
            <a:ext cx="385590" cy="969111"/>
            <a:chOff x="4159000" y="1676776"/>
            <a:chExt cx="510347" cy="1282665"/>
          </a:xfrm>
        </p:grpSpPr>
        <p:sp>
          <p:nvSpPr>
            <p:cNvPr id="71"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72"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73"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140" name="Group 139"/>
          <p:cNvGrpSpPr/>
          <p:nvPr/>
        </p:nvGrpSpPr>
        <p:grpSpPr>
          <a:xfrm>
            <a:off x="6726565" y="4574754"/>
            <a:ext cx="885293" cy="738433"/>
            <a:chOff x="8184640" y="5569527"/>
            <a:chExt cx="988291" cy="824345"/>
          </a:xfrm>
        </p:grpSpPr>
        <p:cxnSp>
          <p:nvCxnSpPr>
            <p:cNvPr id="75" name="Straight Arrow Connector 74"/>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51" name="Rectangle 150"/>
          <p:cNvSpPr/>
          <p:nvPr/>
        </p:nvSpPr>
        <p:spPr>
          <a:xfrm>
            <a:off x="9020860" y="4505249"/>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29" name="Rectangle 22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cxnSp>
        <p:nvCxnSpPr>
          <p:cNvPr id="11" name="Elbow Connector 10"/>
          <p:cNvCxnSpPr/>
          <p:nvPr/>
        </p:nvCxnSpPr>
        <p:spPr>
          <a:xfrm rot="16200000" flipV="1">
            <a:off x="5830058" y="421379"/>
            <a:ext cx="429225" cy="6684077"/>
          </a:xfrm>
          <a:prstGeom prst="bentConnector2">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cxnSp>
        <p:nvCxnSpPr>
          <p:cNvPr id="231" name="Elbow Connector 230"/>
          <p:cNvCxnSpPr/>
          <p:nvPr/>
        </p:nvCxnSpPr>
        <p:spPr>
          <a:xfrm rot="16200000" flipV="1">
            <a:off x="9393273" y="2864466"/>
            <a:ext cx="420131" cy="1791290"/>
          </a:xfrm>
          <a:prstGeom prst="bentConnector2">
            <a:avLst/>
          </a:prstGeom>
          <a:ln w="254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Contoso.com Active Directory</a:t>
            </a:r>
          </a:p>
        </p:txBody>
      </p:sp>
      <p:grpSp>
        <p:nvGrpSpPr>
          <p:cNvPr id="141" name="Group 140"/>
          <p:cNvGrpSpPr/>
          <p:nvPr/>
        </p:nvGrpSpPr>
        <p:grpSpPr>
          <a:xfrm>
            <a:off x="754750" y="1697020"/>
            <a:ext cx="4076301" cy="4057432"/>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a:gradFill>
                      <a:gsLst>
                        <a:gs pos="0">
                          <a:srgbClr val="FFFFFF"/>
                        </a:gs>
                        <a:gs pos="100000">
                          <a:srgbClr val="FFFFFF"/>
                        </a:gs>
                      </a:gsLst>
                      <a:lin ang="5400000" scaled="0"/>
                    </a:gradFill>
                  </a:rPr>
                  <a:t>Contoso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sp>
            <p:nvSpPr>
              <p:cNvPr id="178" name="Rectangle 17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179" name="Group 178"/>
              <p:cNvGrpSpPr/>
              <p:nvPr/>
            </p:nvGrpSpPr>
            <p:grpSpPr>
              <a:xfrm>
                <a:off x="2191261" y="3451570"/>
                <a:ext cx="879004" cy="946862"/>
                <a:chOff x="1711026" y="3451570"/>
                <a:chExt cx="879004" cy="946862"/>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46" name="Rectangle 245"/>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1008499"/>
                <a:chOff x="1809804" y="4442923"/>
                <a:chExt cx="965110" cy="1008499"/>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dirty="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143" name="Group 142"/>
            <p:cNvGrpSpPr/>
            <p:nvPr/>
          </p:nvGrpSpPr>
          <p:grpSpPr>
            <a:xfrm>
              <a:off x="3071258" y="3223773"/>
              <a:ext cx="848582" cy="1082539"/>
              <a:chOff x="3356443" y="3425018"/>
              <a:chExt cx="848582" cy="1082537"/>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Contoso.com Active Directory</a:t>
              </a:r>
            </a:p>
          </p:txBody>
        </p:sp>
      </p:grpSp>
      <p:sp>
        <p:nvSpPr>
          <p:cNvPr id="260"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1" name="Rectangle 260"/>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262"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pic>
        <p:nvPicPr>
          <p:cNvPr id="94" name="Picture 93"/>
          <p:cNvPicPr>
            <a:picLocks noChangeAspect="1"/>
          </p:cNvPicPr>
          <p:nvPr/>
        </p:nvPicPr>
        <p:blipFill>
          <a:blip r:embed="rId6">
            <a:grayscl/>
          </a:blip>
          <a:stretch>
            <a:fillRect/>
          </a:stretch>
        </p:blipFill>
        <p:spPr>
          <a:xfrm>
            <a:off x="8857564" y="4022653"/>
            <a:ext cx="509875" cy="465920"/>
          </a:xfrm>
          <a:prstGeom prst="rect">
            <a:avLst/>
          </a:prstGeom>
        </p:spPr>
      </p:pic>
      <p:pic>
        <p:nvPicPr>
          <p:cNvPr id="95" name="Picture 94"/>
          <p:cNvPicPr>
            <a:picLocks noChangeAspect="1"/>
          </p:cNvPicPr>
          <p:nvPr/>
        </p:nvPicPr>
        <p:blipFill>
          <a:blip r:embed="rId6">
            <a:grayscl/>
          </a:blip>
          <a:stretch>
            <a:fillRect/>
          </a:stretch>
        </p:blipFill>
        <p:spPr>
          <a:xfrm>
            <a:off x="9376151" y="4022890"/>
            <a:ext cx="509875" cy="465920"/>
          </a:xfrm>
          <a:prstGeom prst="rect">
            <a:avLst/>
          </a:prstGeom>
        </p:spPr>
      </p:pic>
      <p:pic>
        <p:nvPicPr>
          <p:cNvPr id="88" name="Picture 87"/>
          <p:cNvPicPr>
            <a:picLocks noChangeAspect="1"/>
          </p:cNvPicPr>
          <p:nvPr/>
        </p:nvPicPr>
        <p:blipFill>
          <a:blip r:embed="rId6">
            <a:grayscl/>
          </a:blip>
          <a:stretch>
            <a:fillRect/>
          </a:stretch>
        </p:blipFill>
        <p:spPr>
          <a:xfrm>
            <a:off x="9962935" y="4001533"/>
            <a:ext cx="509875" cy="465920"/>
          </a:xfrm>
          <a:prstGeom prst="rect">
            <a:avLst/>
          </a:prstGeom>
        </p:spPr>
      </p:pic>
      <p:pic>
        <p:nvPicPr>
          <p:cNvPr id="89" name="Picture 88"/>
          <p:cNvPicPr>
            <a:picLocks noChangeAspect="1"/>
          </p:cNvPicPr>
          <p:nvPr/>
        </p:nvPicPr>
        <p:blipFill>
          <a:blip r:embed="rId6">
            <a:grayscl/>
          </a:blip>
          <a:stretch>
            <a:fillRect/>
          </a:stretch>
        </p:blipFill>
        <p:spPr>
          <a:xfrm>
            <a:off x="10481522" y="4001770"/>
            <a:ext cx="509875" cy="465920"/>
          </a:xfrm>
          <a:prstGeom prst="rect">
            <a:avLst/>
          </a:prstGeom>
        </p:spPr>
      </p:pic>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Domain Controller in the Cloud</a:t>
            </a:r>
            <a:endParaRPr lang="en-US" sz="5400" dirty="0"/>
          </a:p>
        </p:txBody>
      </p:sp>
      <p:grpSp>
        <p:nvGrpSpPr>
          <p:cNvPr id="160" name="Group 159"/>
          <p:cNvGrpSpPr/>
          <p:nvPr/>
        </p:nvGrpSpPr>
        <p:grpSpPr>
          <a:xfrm>
            <a:off x="328580" y="1006277"/>
            <a:ext cx="11301412" cy="5538242"/>
            <a:chOff x="385730" y="1003496"/>
            <a:chExt cx="11301412" cy="5538242"/>
          </a:xfrm>
        </p:grpSpPr>
        <p:sp>
          <p:nvSpPr>
            <p:cNvPr id="266" name="Rectangle 265"/>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67" name="Rectangle 26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403" name="Rectangle 402"/>
          <p:cNvSpPr/>
          <p:nvPr/>
        </p:nvSpPr>
        <p:spPr bwMode="auto">
          <a:xfrm>
            <a:off x="8535218" y="2273821"/>
            <a:ext cx="2620246" cy="25213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270"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dirty="0">
              <a:solidFill>
                <a:srgbClr val="292929"/>
              </a:solidFill>
            </a:endParaRPr>
          </a:p>
        </p:txBody>
      </p:sp>
      <p:grpSp>
        <p:nvGrpSpPr>
          <p:cNvPr id="271" name="Group 270"/>
          <p:cNvGrpSpPr/>
          <p:nvPr/>
        </p:nvGrpSpPr>
        <p:grpSpPr>
          <a:xfrm>
            <a:off x="8522182" y="2846293"/>
            <a:ext cx="864528" cy="903396"/>
            <a:chOff x="9068431" y="4345563"/>
            <a:chExt cx="965110" cy="1008499"/>
          </a:xfrm>
        </p:grpSpPr>
        <p:grpSp>
          <p:nvGrpSpPr>
            <p:cNvPr id="399" name="Group 398"/>
            <p:cNvGrpSpPr/>
            <p:nvPr/>
          </p:nvGrpSpPr>
          <p:grpSpPr>
            <a:xfrm>
              <a:off x="9068431" y="4345563"/>
              <a:ext cx="965110" cy="1008499"/>
              <a:chOff x="1809804" y="4442923"/>
              <a:chExt cx="965110" cy="1008499"/>
            </a:xfrm>
          </p:grpSpPr>
          <p:pic>
            <p:nvPicPr>
              <p:cNvPr id="40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402" name="Rectangle 401"/>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400"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72" name="Group 271"/>
          <p:cNvGrpSpPr/>
          <p:nvPr/>
        </p:nvGrpSpPr>
        <p:grpSpPr>
          <a:xfrm>
            <a:off x="6311999" y="4468253"/>
            <a:ext cx="385590" cy="969111"/>
            <a:chOff x="4159000" y="1676776"/>
            <a:chExt cx="510347" cy="1282665"/>
          </a:xfrm>
        </p:grpSpPr>
        <p:sp>
          <p:nvSpPr>
            <p:cNvPr id="396"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97"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98"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73" name="Group 272"/>
          <p:cNvGrpSpPr/>
          <p:nvPr/>
        </p:nvGrpSpPr>
        <p:grpSpPr>
          <a:xfrm>
            <a:off x="6726565" y="4574754"/>
            <a:ext cx="885293" cy="738433"/>
            <a:chOff x="8184640" y="5569527"/>
            <a:chExt cx="988291" cy="824345"/>
          </a:xfrm>
        </p:grpSpPr>
        <p:cxnSp>
          <p:nvCxnSpPr>
            <p:cNvPr id="393" name="Straight Arrow Connector 392"/>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sp>
        <p:nvSpPr>
          <p:cNvPr id="278" name="Rectangle 277"/>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279" name="Rectangle 278"/>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82" name="Rectangle 281"/>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84" name="Rectangle 283"/>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sp>
        <p:nvSpPr>
          <p:cNvPr id="286" name="Rectangle 285"/>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a:xfrm>
            <a:off x="8661479" y="1911783"/>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Contoso.com Active Directory</a:t>
            </a:r>
          </a:p>
        </p:txBody>
      </p:sp>
      <p:grpSp>
        <p:nvGrpSpPr>
          <p:cNvPr id="288" name="Group 287"/>
          <p:cNvGrpSpPr/>
          <p:nvPr/>
        </p:nvGrpSpPr>
        <p:grpSpPr>
          <a:xfrm>
            <a:off x="754750" y="1697020"/>
            <a:ext cx="4076301" cy="4057432"/>
            <a:chOff x="382773" y="1562987"/>
            <a:chExt cx="4550553" cy="4529489"/>
          </a:xfrm>
        </p:grpSpPr>
        <p:grpSp>
          <p:nvGrpSpPr>
            <p:cNvPr id="289" name="Group 288"/>
            <p:cNvGrpSpPr/>
            <p:nvPr/>
          </p:nvGrpSpPr>
          <p:grpSpPr>
            <a:xfrm>
              <a:off x="591318" y="1865904"/>
              <a:ext cx="3465948" cy="3465951"/>
              <a:chOff x="897789" y="1992744"/>
              <a:chExt cx="3465948" cy="3465948"/>
            </a:xfrm>
          </p:grpSpPr>
          <p:sp>
            <p:nvSpPr>
              <p:cNvPr id="315" name="Rectangle 31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a:gradFill>
                      <a:gsLst>
                        <a:gs pos="0">
                          <a:srgbClr val="FFFFFF"/>
                        </a:gs>
                        <a:gs pos="100000">
                          <a:srgbClr val="FFFFFF"/>
                        </a:gs>
                      </a:gsLst>
                      <a:lin ang="5400000" scaled="0"/>
                    </a:gradFill>
                  </a:rPr>
                  <a:t>Contoso Corp Network</a:t>
                </a:r>
              </a:p>
            </p:txBody>
          </p:sp>
          <p:pic>
            <p:nvPicPr>
              <p:cNvPr id="31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317" name="Group 316"/>
              <p:cNvGrpSpPr/>
              <p:nvPr/>
            </p:nvGrpSpPr>
            <p:grpSpPr>
              <a:xfrm>
                <a:off x="2717713" y="2401459"/>
                <a:ext cx="869945" cy="629380"/>
                <a:chOff x="2870782" y="2512291"/>
                <a:chExt cx="791194" cy="572406"/>
              </a:xfrm>
            </p:grpSpPr>
            <p:pic>
              <p:nvPicPr>
                <p:cNvPr id="340"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34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sp>
            <p:nvSpPr>
              <p:cNvPr id="318" name="Rectangle 31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319" name="Group 318"/>
              <p:cNvGrpSpPr/>
              <p:nvPr/>
            </p:nvGrpSpPr>
            <p:grpSpPr>
              <a:xfrm>
                <a:off x="2191261" y="3451570"/>
                <a:ext cx="879004" cy="946862"/>
                <a:chOff x="1711026" y="3451570"/>
                <a:chExt cx="879004" cy="946862"/>
              </a:xfrm>
            </p:grpSpPr>
            <p:grpSp>
              <p:nvGrpSpPr>
                <p:cNvPr id="331" name="Group 330"/>
                <p:cNvGrpSpPr/>
                <p:nvPr/>
              </p:nvGrpSpPr>
              <p:grpSpPr>
                <a:xfrm>
                  <a:off x="1972774" y="3451570"/>
                  <a:ext cx="479392" cy="712232"/>
                  <a:chOff x="1972774" y="3451570"/>
                  <a:chExt cx="479392" cy="712232"/>
                </a:xfrm>
              </p:grpSpPr>
              <p:pic>
                <p:nvPicPr>
                  <p:cNvPr id="33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334" name="Group 333"/>
                  <p:cNvGrpSpPr/>
                  <p:nvPr/>
                </p:nvGrpSpPr>
                <p:grpSpPr>
                  <a:xfrm>
                    <a:off x="2245986" y="3924261"/>
                    <a:ext cx="206180" cy="206424"/>
                    <a:chOff x="2245986" y="3924261"/>
                    <a:chExt cx="206180" cy="206424"/>
                  </a:xfrm>
                </p:grpSpPr>
                <p:grpSp>
                  <p:nvGrpSpPr>
                    <p:cNvPr id="335" name="Group 334"/>
                    <p:cNvGrpSpPr/>
                    <p:nvPr/>
                  </p:nvGrpSpPr>
                  <p:grpSpPr>
                    <a:xfrm>
                      <a:off x="2245986" y="3924261"/>
                      <a:ext cx="206180" cy="206424"/>
                      <a:chOff x="1779323" y="4627897"/>
                      <a:chExt cx="472764" cy="473323"/>
                    </a:xfrm>
                  </p:grpSpPr>
                  <p:sp>
                    <p:nvSpPr>
                      <p:cNvPr id="337" name="Isosceles Triangle 33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6" name="Isosceles Triangle 335"/>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32" name="Rectangle 331"/>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320"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321" name="Rectangle 320"/>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322"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 name="Group 322"/>
              <p:cNvGrpSpPr/>
              <p:nvPr/>
            </p:nvGrpSpPr>
            <p:grpSpPr>
              <a:xfrm>
                <a:off x="2148208" y="4442923"/>
                <a:ext cx="965110" cy="1008499"/>
                <a:chOff x="1809804" y="4442923"/>
                <a:chExt cx="965110" cy="1008499"/>
              </a:xfrm>
            </p:grpSpPr>
            <p:pic>
              <p:nvPicPr>
                <p:cNvPr id="32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9" name="Rectangle 328"/>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33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dirty="0">
                    <a:solidFill>
                      <a:srgbClr val="292929"/>
                    </a:solidFill>
                  </a:endParaRPr>
                </a:p>
              </p:txBody>
            </p:sp>
          </p:grpSp>
          <p:sp>
            <p:nvSpPr>
              <p:cNvPr id="324"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25"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26"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27"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90" name="Group 289"/>
            <p:cNvGrpSpPr/>
            <p:nvPr/>
          </p:nvGrpSpPr>
          <p:grpSpPr>
            <a:xfrm>
              <a:off x="3071258" y="3223773"/>
              <a:ext cx="848582" cy="1082539"/>
              <a:chOff x="3356443" y="3425018"/>
              <a:chExt cx="848582" cy="1082537"/>
            </a:xfrm>
          </p:grpSpPr>
          <p:pic>
            <p:nvPicPr>
              <p:cNvPr id="31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314" name="Rectangle 31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91" name="Group 290"/>
            <p:cNvGrpSpPr/>
            <p:nvPr/>
          </p:nvGrpSpPr>
          <p:grpSpPr>
            <a:xfrm>
              <a:off x="4502875" y="1767148"/>
              <a:ext cx="430451" cy="1081861"/>
              <a:chOff x="4409404" y="1676776"/>
              <a:chExt cx="510347" cy="1282665"/>
            </a:xfrm>
          </p:grpSpPr>
          <p:sp>
            <p:nvSpPr>
              <p:cNvPr id="31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1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1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92" name="Group 291"/>
            <p:cNvGrpSpPr/>
            <p:nvPr/>
          </p:nvGrpSpPr>
          <p:grpSpPr>
            <a:xfrm>
              <a:off x="3302455" y="1905787"/>
              <a:ext cx="1200422" cy="804576"/>
              <a:chOff x="3587658" y="2107080"/>
              <a:chExt cx="1200422" cy="804576"/>
            </a:xfrm>
          </p:grpSpPr>
          <p:cxnSp>
            <p:nvCxnSpPr>
              <p:cNvPr id="307" name="Straight Arrow Connector 30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2713792" y="2231852"/>
              <a:ext cx="576145" cy="712232"/>
              <a:chOff x="9944860" y="5187045"/>
              <a:chExt cx="576144" cy="712232"/>
            </a:xfrm>
          </p:grpSpPr>
          <p:sp>
            <p:nvSpPr>
              <p:cNvPr id="30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pic>
            <p:nvPicPr>
              <p:cNvPr id="3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94" name="Group 293"/>
            <p:cNvGrpSpPr/>
            <p:nvPr/>
          </p:nvGrpSpPr>
          <p:grpSpPr>
            <a:xfrm>
              <a:off x="1493287" y="2242485"/>
              <a:ext cx="604285" cy="712232"/>
              <a:chOff x="4647795" y="6723311"/>
              <a:chExt cx="604285" cy="712232"/>
            </a:xfrm>
          </p:grpSpPr>
          <p:pic>
            <p:nvPicPr>
              <p:cNvPr id="30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95" name="Group 294"/>
            <p:cNvGrpSpPr/>
            <p:nvPr/>
          </p:nvGrpSpPr>
          <p:grpSpPr>
            <a:xfrm>
              <a:off x="2151470" y="3327265"/>
              <a:ext cx="479392" cy="712232"/>
              <a:chOff x="4610325" y="6858496"/>
              <a:chExt cx="479392" cy="712232"/>
            </a:xfrm>
          </p:grpSpPr>
          <p:pic>
            <p:nvPicPr>
              <p:cNvPr id="29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99" name="Isosceles Triangle 29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0" name="Rectangle 29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1" name="Rectangle 30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2" name="Isosceles Triangle 30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6" name="Rectangle 29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7" name="Rectangle 29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Contoso.com Active Directory</a:t>
              </a:r>
            </a:p>
          </p:txBody>
        </p:sp>
      </p:grpSp>
      <p:grpSp>
        <p:nvGrpSpPr>
          <p:cNvPr id="13" name="Group 12"/>
          <p:cNvGrpSpPr/>
          <p:nvPr/>
        </p:nvGrpSpPr>
        <p:grpSpPr>
          <a:xfrm>
            <a:off x="9209081" y="3216661"/>
            <a:ext cx="1688492" cy="844220"/>
            <a:chOff x="22686796" y="3328474"/>
            <a:chExt cx="1688492" cy="844220"/>
          </a:xfrm>
        </p:grpSpPr>
        <p:grpSp>
          <p:nvGrpSpPr>
            <p:cNvPr id="405" name="Group 404"/>
            <p:cNvGrpSpPr/>
            <p:nvPr/>
          </p:nvGrpSpPr>
          <p:grpSpPr>
            <a:xfrm>
              <a:off x="23490046" y="3477067"/>
              <a:ext cx="206180" cy="206424"/>
              <a:chOff x="4883537" y="7331187"/>
              <a:chExt cx="206180" cy="206424"/>
            </a:xfrm>
          </p:grpSpPr>
          <p:sp>
            <p:nvSpPr>
              <p:cNvPr id="407" name="Isosceles Triangle 406"/>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8" name="Rectangle 407"/>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9" name="Rectangle 408"/>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10" name="Isosceles Triangle 409"/>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11" name="Rectangle 410"/>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412" name="Straight Arrow Connector 411"/>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a:t>
              </a:r>
            </a:p>
          </p:txBody>
        </p:sp>
        <p:cxnSp>
          <p:nvCxnSpPr>
            <p:cNvPr id="414" name="Straight Arrow Connector 413"/>
            <p:cNvCxnSpPr/>
            <p:nvPr/>
          </p:nvCxnSpPr>
          <p:spPr>
            <a:xfrm flipH="1" flipV="1">
              <a:off x="23661400" y="3705973"/>
              <a:ext cx="294540" cy="407633"/>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046293" y="3545789"/>
            <a:ext cx="5785151" cy="0"/>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420"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pic>
        <p:nvPicPr>
          <p:cNvPr id="105" name="Picture 104"/>
          <p:cNvPicPr>
            <a:picLocks noChangeAspect="1"/>
          </p:cNvPicPr>
          <p:nvPr/>
        </p:nvPicPr>
        <p:blipFill>
          <a:blip r:embed="rId6">
            <a:grayscl/>
          </a:blip>
          <a:stretch>
            <a:fillRect/>
          </a:stretch>
        </p:blipFill>
        <p:spPr>
          <a:xfrm>
            <a:off x="8857564" y="4022653"/>
            <a:ext cx="509875" cy="465920"/>
          </a:xfrm>
          <a:prstGeom prst="rect">
            <a:avLst/>
          </a:prstGeom>
        </p:spPr>
      </p:pic>
      <p:pic>
        <p:nvPicPr>
          <p:cNvPr id="106" name="Picture 105"/>
          <p:cNvPicPr>
            <a:picLocks noChangeAspect="1"/>
          </p:cNvPicPr>
          <p:nvPr/>
        </p:nvPicPr>
        <p:blipFill>
          <a:blip r:embed="rId6">
            <a:grayscl/>
          </a:blip>
          <a:stretch>
            <a:fillRect/>
          </a:stretch>
        </p:blipFill>
        <p:spPr>
          <a:xfrm>
            <a:off x="9376151" y="4022890"/>
            <a:ext cx="509875" cy="465920"/>
          </a:xfrm>
          <a:prstGeom prst="rect">
            <a:avLst/>
          </a:prstGeom>
        </p:spPr>
      </p:pic>
      <p:pic>
        <p:nvPicPr>
          <p:cNvPr id="107" name="Picture 106"/>
          <p:cNvPicPr>
            <a:picLocks noChangeAspect="1"/>
          </p:cNvPicPr>
          <p:nvPr/>
        </p:nvPicPr>
        <p:blipFill>
          <a:blip r:embed="rId6">
            <a:grayscl/>
          </a:blip>
          <a:stretch>
            <a:fillRect/>
          </a:stretch>
        </p:blipFill>
        <p:spPr>
          <a:xfrm>
            <a:off x="9962935" y="4001533"/>
            <a:ext cx="509875" cy="465920"/>
          </a:xfrm>
          <a:prstGeom prst="rect">
            <a:avLst/>
          </a:prstGeom>
        </p:spPr>
      </p:pic>
      <p:pic>
        <p:nvPicPr>
          <p:cNvPr id="108" name="Picture 107"/>
          <p:cNvPicPr>
            <a:picLocks noChangeAspect="1"/>
          </p:cNvPicPr>
          <p:nvPr/>
        </p:nvPicPr>
        <p:blipFill>
          <a:blip r:embed="rId6">
            <a:grayscl/>
          </a:blip>
          <a:stretch>
            <a:fillRect/>
          </a:stretch>
        </p:blipFill>
        <p:spPr>
          <a:xfrm>
            <a:off x="10481522" y="4001770"/>
            <a:ext cx="509875" cy="465920"/>
          </a:xfrm>
          <a:prstGeom prst="rect">
            <a:avLst/>
          </a:prstGeom>
        </p:spPr>
      </p:pic>
      <p:pic>
        <p:nvPicPr>
          <p:cNvPr id="101" name="Picture 100"/>
          <p:cNvPicPr>
            <a:picLocks noChangeAspect="1"/>
          </p:cNvPicPr>
          <p:nvPr/>
        </p:nvPicPr>
        <p:blipFill>
          <a:blip r:embed="rId6">
            <a:grayscl/>
          </a:blip>
          <a:stretch>
            <a:fillRect/>
          </a:stretch>
        </p:blipFill>
        <p:spPr>
          <a:xfrm>
            <a:off x="9618718" y="2872479"/>
            <a:ext cx="509875" cy="465920"/>
          </a:xfrm>
          <a:prstGeom prst="rect">
            <a:avLst/>
          </a:prstGeom>
        </p:spPr>
      </p:pic>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Active Directory Cloud Only</a:t>
            </a:r>
            <a:endParaRPr lang="en-US" sz="5400" dirty="0"/>
          </a:p>
        </p:txBody>
      </p:sp>
      <p:grpSp>
        <p:nvGrpSpPr>
          <p:cNvPr id="162" name="Group 161"/>
          <p:cNvGrpSpPr/>
          <p:nvPr/>
        </p:nvGrpSpPr>
        <p:grpSpPr>
          <a:xfrm>
            <a:off x="385730" y="1003496"/>
            <a:ext cx="11301412" cy="5538242"/>
            <a:chOff x="385730" y="1003496"/>
            <a:chExt cx="11301412" cy="5538242"/>
          </a:xfrm>
        </p:grpSpPr>
        <p:sp>
          <p:nvSpPr>
            <p:cNvPr id="163" name="Rectangle 162"/>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4" name="Rectangle 16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grpSp>
        <p:nvGrpSpPr>
          <p:cNvPr id="166" name="Group 165"/>
          <p:cNvGrpSpPr/>
          <p:nvPr/>
        </p:nvGrpSpPr>
        <p:grpSpPr>
          <a:xfrm>
            <a:off x="8535218" y="2273821"/>
            <a:ext cx="2620246" cy="2521359"/>
            <a:chOff x="8948001" y="3799610"/>
            <a:chExt cx="2341419" cy="2341419"/>
          </a:xfrm>
          <a:solidFill>
            <a:schemeClr val="tx2"/>
          </a:solidFill>
        </p:grpSpPr>
        <p:sp>
          <p:nvSpPr>
            <p:cNvPr id="350" name="Rectangle 349"/>
            <p:cNvSpPr/>
            <p:nvPr/>
          </p:nvSpPr>
          <p:spPr bwMode="auto">
            <a:xfrm>
              <a:off x="8948001" y="3799610"/>
              <a:ext cx="2341419" cy="23414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351" name="Freeform 40"/>
            <p:cNvSpPr>
              <a:spLocks noEditPoints="1"/>
            </p:cNvSpPr>
            <p:nvPr/>
          </p:nvSpPr>
          <p:spPr bwMode="black">
            <a:xfrm>
              <a:off x="10800520" y="4218423"/>
              <a:ext cx="450183" cy="43334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sp>
        <p:nvSpPr>
          <p:cNvPr id="167"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dirty="0">
              <a:solidFill>
                <a:srgbClr val="292929"/>
              </a:solidFill>
            </a:endParaRPr>
          </a:p>
        </p:txBody>
      </p:sp>
      <p:grpSp>
        <p:nvGrpSpPr>
          <p:cNvPr id="168" name="Group 167"/>
          <p:cNvGrpSpPr/>
          <p:nvPr/>
        </p:nvGrpSpPr>
        <p:grpSpPr>
          <a:xfrm>
            <a:off x="8522182" y="2846293"/>
            <a:ext cx="864528" cy="903396"/>
            <a:chOff x="9068431" y="4345563"/>
            <a:chExt cx="965110" cy="1008499"/>
          </a:xfrm>
        </p:grpSpPr>
        <p:grpSp>
          <p:nvGrpSpPr>
            <p:cNvPr id="346" name="Group 345"/>
            <p:cNvGrpSpPr/>
            <p:nvPr/>
          </p:nvGrpSpPr>
          <p:grpSpPr>
            <a:xfrm>
              <a:off x="9068431" y="4345563"/>
              <a:ext cx="965110" cy="1008499"/>
              <a:chOff x="1809804" y="4442923"/>
              <a:chExt cx="965110" cy="1008499"/>
            </a:xfrm>
          </p:grpSpPr>
          <p:pic>
            <p:nvPicPr>
              <p:cNvPr id="34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49" name="Rectangle 348"/>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347"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169" name="Group 168"/>
          <p:cNvGrpSpPr/>
          <p:nvPr/>
        </p:nvGrpSpPr>
        <p:grpSpPr>
          <a:xfrm>
            <a:off x="6311999" y="4468253"/>
            <a:ext cx="385590" cy="969111"/>
            <a:chOff x="4159000" y="1676776"/>
            <a:chExt cx="510347" cy="1282665"/>
          </a:xfrm>
        </p:grpSpPr>
        <p:sp>
          <p:nvSpPr>
            <p:cNvPr id="343"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44"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345"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170" name="Group 169"/>
          <p:cNvGrpSpPr/>
          <p:nvPr/>
        </p:nvGrpSpPr>
        <p:grpSpPr>
          <a:xfrm>
            <a:off x="6726565" y="4574754"/>
            <a:ext cx="885293" cy="738433"/>
            <a:chOff x="8184640" y="5569527"/>
            <a:chExt cx="988291" cy="824345"/>
          </a:xfrm>
        </p:grpSpPr>
        <p:cxnSp>
          <p:nvCxnSpPr>
            <p:cNvPr id="340" name="Straight Arrow Connector 339"/>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sp>
        <p:nvSpPr>
          <p:cNvPr id="175" name="Rectangle 174"/>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76" name="Rectangle 175"/>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178" name="Rectangle 177"/>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179" name="Rectangle 17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29" name="Rectangle 228"/>
          <p:cNvSpPr/>
          <p:nvPr/>
        </p:nvSpPr>
        <p:spPr>
          <a:xfrm>
            <a:off x="5402643" y="3602736"/>
            <a:ext cx="1745486"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alpha val="99000"/>
                  </a:schemeClr>
                </a:solidFill>
              </a:rPr>
              <a:t>On Premises Resources</a:t>
            </a:r>
            <a:endParaRPr lang="en-US" sz="1200" dirty="0">
              <a:solidFill>
                <a:schemeClr val="bg1">
                  <a:alpha val="99000"/>
                </a:schemeClr>
              </a:solidFill>
            </a:endParaRPr>
          </a:p>
        </p:txBody>
      </p:sp>
      <p:sp>
        <p:nvSpPr>
          <p:cNvPr id="231" name="Rectangle 230"/>
          <p:cNvSpPr/>
          <p:nvPr/>
        </p:nvSpPr>
        <p:spPr bwMode="auto">
          <a:xfrm>
            <a:off x="8443624" y="1697036"/>
            <a:ext cx="2807066"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5" name="Group 234"/>
          <p:cNvGrpSpPr/>
          <p:nvPr/>
        </p:nvGrpSpPr>
        <p:grpSpPr>
          <a:xfrm>
            <a:off x="754750" y="1697020"/>
            <a:ext cx="4076301" cy="4057432"/>
            <a:chOff x="382773" y="1562987"/>
            <a:chExt cx="4550553" cy="4529489"/>
          </a:xfrm>
        </p:grpSpPr>
        <p:grpSp>
          <p:nvGrpSpPr>
            <p:cNvPr id="236" name="Group 235"/>
            <p:cNvGrpSpPr/>
            <p:nvPr/>
          </p:nvGrpSpPr>
          <p:grpSpPr>
            <a:xfrm>
              <a:off x="591318" y="1865904"/>
              <a:ext cx="3465948" cy="3465951"/>
              <a:chOff x="897789" y="1992744"/>
              <a:chExt cx="3465948" cy="3465948"/>
            </a:xfrm>
          </p:grpSpPr>
          <p:sp>
            <p:nvSpPr>
              <p:cNvPr id="262" name="Rectangle 261"/>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a:gradFill>
                      <a:gsLst>
                        <a:gs pos="0">
                          <a:srgbClr val="FFFFFF"/>
                        </a:gs>
                        <a:gs pos="100000">
                          <a:srgbClr val="FFFFFF"/>
                        </a:gs>
                      </a:gsLst>
                      <a:lin ang="5400000" scaled="0"/>
                    </a:gradFill>
                  </a:rPr>
                  <a:t>Contoso Corp Network</a:t>
                </a:r>
              </a:p>
            </p:txBody>
          </p:sp>
          <p:pic>
            <p:nvPicPr>
              <p:cNvPr id="263"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64" name="Group 263"/>
              <p:cNvGrpSpPr/>
              <p:nvPr/>
            </p:nvGrpSpPr>
            <p:grpSpPr>
              <a:xfrm>
                <a:off x="2717713" y="2401459"/>
                <a:ext cx="869945" cy="629380"/>
                <a:chOff x="2870782" y="2512291"/>
                <a:chExt cx="791194" cy="572406"/>
              </a:xfrm>
            </p:grpSpPr>
            <p:pic>
              <p:nvPicPr>
                <p:cNvPr id="287"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88"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sp>
            <p:nvSpPr>
              <p:cNvPr id="265" name="Rectangle 264"/>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266" name="Group 265"/>
              <p:cNvGrpSpPr/>
              <p:nvPr/>
            </p:nvGrpSpPr>
            <p:grpSpPr>
              <a:xfrm>
                <a:off x="2191261" y="3451570"/>
                <a:ext cx="879004" cy="946862"/>
                <a:chOff x="1711026" y="3451570"/>
                <a:chExt cx="879004" cy="946862"/>
              </a:xfrm>
            </p:grpSpPr>
            <p:grpSp>
              <p:nvGrpSpPr>
                <p:cNvPr id="278" name="Group 277"/>
                <p:cNvGrpSpPr/>
                <p:nvPr/>
              </p:nvGrpSpPr>
              <p:grpSpPr>
                <a:xfrm>
                  <a:off x="1972774" y="3451570"/>
                  <a:ext cx="479392" cy="712232"/>
                  <a:chOff x="1972774" y="3451570"/>
                  <a:chExt cx="479392" cy="712232"/>
                </a:xfrm>
              </p:grpSpPr>
              <p:pic>
                <p:nvPicPr>
                  <p:cNvPr id="28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81" name="Group 280"/>
                  <p:cNvGrpSpPr/>
                  <p:nvPr/>
                </p:nvGrpSpPr>
                <p:grpSpPr>
                  <a:xfrm>
                    <a:off x="2245986" y="3924261"/>
                    <a:ext cx="206180" cy="206424"/>
                    <a:chOff x="2245986" y="3924261"/>
                    <a:chExt cx="206180" cy="206424"/>
                  </a:xfrm>
                </p:grpSpPr>
                <p:grpSp>
                  <p:nvGrpSpPr>
                    <p:cNvPr id="282" name="Group 281"/>
                    <p:cNvGrpSpPr/>
                    <p:nvPr/>
                  </p:nvGrpSpPr>
                  <p:grpSpPr>
                    <a:xfrm>
                      <a:off x="2245986" y="3924261"/>
                      <a:ext cx="206180" cy="206424"/>
                      <a:chOff x="1779323" y="4627897"/>
                      <a:chExt cx="472764" cy="473323"/>
                    </a:xfrm>
                  </p:grpSpPr>
                  <p:sp>
                    <p:nvSpPr>
                      <p:cNvPr id="284" name="Isosceles Triangle 283"/>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3" name="Isosceles Triangle 282"/>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79" name="Rectangle 278"/>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6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68" name="Rectangle 267"/>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6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0" name="Group 269"/>
              <p:cNvGrpSpPr/>
              <p:nvPr/>
            </p:nvGrpSpPr>
            <p:grpSpPr>
              <a:xfrm>
                <a:off x="2148208" y="4442923"/>
                <a:ext cx="965110" cy="1008499"/>
                <a:chOff x="1809804" y="4442923"/>
                <a:chExt cx="965110" cy="1008499"/>
              </a:xfrm>
            </p:grpSpPr>
            <p:pic>
              <p:nvPicPr>
                <p:cNvPr id="27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76" name="Rectangle 275"/>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77"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dirty="0">
                    <a:solidFill>
                      <a:srgbClr val="292929"/>
                    </a:solidFill>
                  </a:endParaRPr>
                </a:p>
              </p:txBody>
            </p:sp>
          </p:grpSp>
          <p:sp>
            <p:nvSpPr>
              <p:cNvPr id="271"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72"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73"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74"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37" name="Group 236"/>
            <p:cNvGrpSpPr/>
            <p:nvPr/>
          </p:nvGrpSpPr>
          <p:grpSpPr>
            <a:xfrm>
              <a:off x="3071258" y="3223773"/>
              <a:ext cx="848582" cy="1082539"/>
              <a:chOff x="3356443" y="3425018"/>
              <a:chExt cx="848582" cy="1082537"/>
            </a:xfrm>
          </p:grpSpPr>
          <p:pic>
            <p:nvPicPr>
              <p:cNvPr id="26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61" name="Rectangle 260"/>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38" name="Group 237"/>
            <p:cNvGrpSpPr/>
            <p:nvPr/>
          </p:nvGrpSpPr>
          <p:grpSpPr>
            <a:xfrm>
              <a:off x="4502875" y="1767148"/>
              <a:ext cx="430451" cy="1081861"/>
              <a:chOff x="4409404" y="1676776"/>
              <a:chExt cx="510347" cy="1282665"/>
            </a:xfrm>
          </p:grpSpPr>
          <p:sp>
            <p:nvSpPr>
              <p:cNvPr id="257"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58"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sp>
            <p:nvSpPr>
              <p:cNvPr id="259"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grpSp>
        <p:grpSp>
          <p:nvGrpSpPr>
            <p:cNvPr id="239" name="Group 238"/>
            <p:cNvGrpSpPr/>
            <p:nvPr/>
          </p:nvGrpSpPr>
          <p:grpSpPr>
            <a:xfrm>
              <a:off x="3302455" y="1905787"/>
              <a:ext cx="1200422" cy="804576"/>
              <a:chOff x="3587658" y="2107080"/>
              <a:chExt cx="1200422" cy="804576"/>
            </a:xfrm>
          </p:grpSpPr>
          <p:cxnSp>
            <p:nvCxnSpPr>
              <p:cNvPr id="254" name="Straight Arrow Connector 253"/>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2713792" y="2231852"/>
              <a:ext cx="576145" cy="712232"/>
              <a:chOff x="9944860" y="5187045"/>
              <a:chExt cx="576144" cy="712232"/>
            </a:xfrm>
          </p:grpSpPr>
          <p:sp>
            <p:nvSpPr>
              <p:cNvPr id="252"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dirty="0">
                  <a:solidFill>
                    <a:srgbClr val="292929"/>
                  </a:solidFill>
                </a:endParaRPr>
              </a:p>
            </p:txBody>
          </p:sp>
          <p:pic>
            <p:nvPicPr>
              <p:cNvPr id="25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41" name="Group 240"/>
            <p:cNvGrpSpPr/>
            <p:nvPr/>
          </p:nvGrpSpPr>
          <p:grpSpPr>
            <a:xfrm>
              <a:off x="1493287" y="2242485"/>
              <a:ext cx="604285" cy="712232"/>
              <a:chOff x="4647795" y="6723311"/>
              <a:chExt cx="604285" cy="712232"/>
            </a:xfrm>
          </p:grpSpPr>
          <p:pic>
            <p:nvPicPr>
              <p:cNvPr id="25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42" name="Group 241"/>
            <p:cNvGrpSpPr/>
            <p:nvPr/>
          </p:nvGrpSpPr>
          <p:grpSpPr>
            <a:xfrm>
              <a:off x="2151470" y="3327265"/>
              <a:ext cx="479392" cy="712232"/>
              <a:chOff x="4610325" y="6858496"/>
              <a:chExt cx="479392" cy="712232"/>
            </a:xfrm>
          </p:grpSpPr>
          <p:pic>
            <p:nvPicPr>
              <p:cNvPr id="245"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46" name="Isosceles Triangle 245"/>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Isosceles Triangle 248"/>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3" name="Rectangle 242"/>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Contoso.com Active Directory</a:t>
              </a:r>
            </a:p>
          </p:txBody>
        </p:sp>
      </p:grpSp>
      <p:grpSp>
        <p:nvGrpSpPr>
          <p:cNvPr id="352" name="Group 351"/>
          <p:cNvGrpSpPr/>
          <p:nvPr/>
        </p:nvGrpSpPr>
        <p:grpSpPr>
          <a:xfrm>
            <a:off x="9209081" y="3216661"/>
            <a:ext cx="1688492" cy="816884"/>
            <a:chOff x="22686796" y="3328474"/>
            <a:chExt cx="1688492" cy="816884"/>
          </a:xfrm>
        </p:grpSpPr>
        <p:grpSp>
          <p:nvGrpSpPr>
            <p:cNvPr id="353" name="Group 352"/>
            <p:cNvGrpSpPr/>
            <p:nvPr/>
          </p:nvGrpSpPr>
          <p:grpSpPr>
            <a:xfrm>
              <a:off x="23490046" y="3477067"/>
              <a:ext cx="206180" cy="206424"/>
              <a:chOff x="4883537" y="7331187"/>
              <a:chExt cx="206180" cy="206424"/>
            </a:xfrm>
          </p:grpSpPr>
          <p:sp>
            <p:nvSpPr>
              <p:cNvPr id="360" name="Isosceles Triangle 359"/>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1" name="Rectangle 360"/>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2" name="Rectangle 361"/>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3" name="Isosceles Triangle 362"/>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54" name="Rectangle 353"/>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355" name="Straight Arrow Connector 354"/>
            <p:cNvCxnSpPr/>
            <p:nvPr/>
          </p:nvCxnSpPr>
          <p:spPr>
            <a:xfrm flipV="1">
              <a:off x="22967498" y="3661294"/>
              <a:ext cx="372683" cy="471929"/>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a:t>
              </a:r>
            </a:p>
          </p:txBody>
        </p:sp>
        <p:cxnSp>
          <p:nvCxnSpPr>
            <p:cNvPr id="357" name="Straight Arrow Connector 356"/>
            <p:cNvCxnSpPr>
              <a:endCxn id="360"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64" name="Straight Arrow Connector 363"/>
          <p:cNvCxnSpPr/>
          <p:nvPr/>
        </p:nvCxnSpPr>
        <p:spPr>
          <a:xfrm>
            <a:off x="4046292" y="3545789"/>
            <a:ext cx="4480560" cy="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8906412" y="1782089"/>
            <a:ext cx="1850064"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t>Extranet Active </a:t>
            </a:r>
            <a:r>
              <a:rPr lang="en-US" sz="1100" b="1" dirty="0" smtClean="0"/>
              <a:t>Directory</a:t>
            </a:r>
            <a:br>
              <a:rPr lang="en-US" sz="1100" b="1" dirty="0" smtClean="0"/>
            </a:br>
            <a:r>
              <a:rPr lang="en-US" sz="1100" b="1" dirty="0" smtClean="0"/>
              <a:t>fabrikam.com</a:t>
            </a:r>
            <a:endParaRPr lang="en-US" sz="1100" b="1" dirty="0"/>
          </a:p>
        </p:txBody>
      </p:sp>
      <p:sp>
        <p:nvSpPr>
          <p:cNvPr id="366"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06" name="Picture 105"/>
          <p:cNvPicPr>
            <a:picLocks noChangeAspect="1"/>
          </p:cNvPicPr>
          <p:nvPr/>
        </p:nvPicPr>
        <p:blipFill>
          <a:blip r:embed="rId6">
            <a:grayscl/>
          </a:blip>
          <a:stretch>
            <a:fillRect/>
          </a:stretch>
        </p:blipFill>
        <p:spPr>
          <a:xfrm>
            <a:off x="8857564" y="4022653"/>
            <a:ext cx="509875" cy="465920"/>
          </a:xfrm>
          <a:prstGeom prst="rect">
            <a:avLst/>
          </a:prstGeom>
        </p:spPr>
      </p:pic>
      <p:pic>
        <p:nvPicPr>
          <p:cNvPr id="107" name="Picture 106"/>
          <p:cNvPicPr>
            <a:picLocks noChangeAspect="1"/>
          </p:cNvPicPr>
          <p:nvPr/>
        </p:nvPicPr>
        <p:blipFill>
          <a:blip r:embed="rId6">
            <a:grayscl/>
          </a:blip>
          <a:stretch>
            <a:fillRect/>
          </a:stretch>
        </p:blipFill>
        <p:spPr>
          <a:xfrm>
            <a:off x="9376151" y="4022890"/>
            <a:ext cx="509875" cy="465920"/>
          </a:xfrm>
          <a:prstGeom prst="rect">
            <a:avLst/>
          </a:prstGeom>
        </p:spPr>
      </p:pic>
      <p:pic>
        <p:nvPicPr>
          <p:cNvPr id="108" name="Picture 107"/>
          <p:cNvPicPr>
            <a:picLocks noChangeAspect="1"/>
          </p:cNvPicPr>
          <p:nvPr/>
        </p:nvPicPr>
        <p:blipFill>
          <a:blip r:embed="rId6">
            <a:grayscl/>
          </a:blip>
          <a:stretch>
            <a:fillRect/>
          </a:stretch>
        </p:blipFill>
        <p:spPr>
          <a:xfrm>
            <a:off x="9962935" y="4001533"/>
            <a:ext cx="509875" cy="465920"/>
          </a:xfrm>
          <a:prstGeom prst="rect">
            <a:avLst/>
          </a:prstGeom>
        </p:spPr>
      </p:pic>
      <p:pic>
        <p:nvPicPr>
          <p:cNvPr id="109" name="Picture 108"/>
          <p:cNvPicPr>
            <a:picLocks noChangeAspect="1"/>
          </p:cNvPicPr>
          <p:nvPr/>
        </p:nvPicPr>
        <p:blipFill>
          <a:blip r:embed="rId6">
            <a:grayscl/>
          </a:blip>
          <a:stretch>
            <a:fillRect/>
          </a:stretch>
        </p:blipFill>
        <p:spPr>
          <a:xfrm>
            <a:off x="10481522" y="4001770"/>
            <a:ext cx="509875" cy="465920"/>
          </a:xfrm>
          <a:prstGeom prst="rect">
            <a:avLst/>
          </a:prstGeom>
        </p:spPr>
      </p:pic>
      <p:pic>
        <p:nvPicPr>
          <p:cNvPr id="102" name="Picture 101"/>
          <p:cNvPicPr>
            <a:picLocks noChangeAspect="1"/>
          </p:cNvPicPr>
          <p:nvPr/>
        </p:nvPicPr>
        <p:blipFill>
          <a:blip r:embed="rId6">
            <a:grayscl/>
          </a:blip>
          <a:stretch>
            <a:fillRect/>
          </a:stretch>
        </p:blipFill>
        <p:spPr>
          <a:xfrm>
            <a:off x="9673810" y="3002329"/>
            <a:ext cx="509875" cy="465920"/>
          </a:xfrm>
          <a:prstGeom prst="rect">
            <a:avLst/>
          </a:prstGeom>
        </p:spPr>
      </p:pic>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6" name="Text Placeholder 5"/>
          <p:cNvSpPr>
            <a:spLocks noGrp="1"/>
          </p:cNvSpPr>
          <p:nvPr>
            <p:ph type="body" sz="quarter" idx="12"/>
          </p:nvPr>
        </p:nvSpPr>
        <p:spPr/>
        <p:txBody>
          <a:bodyPr/>
          <a:lstStyle/>
          <a:p>
            <a:r>
              <a:rPr lang="en-US" dirty="0" smtClean="0"/>
              <a:t>Deploying AD in Windows Azure</a:t>
            </a:r>
            <a:endParaRPr lang="en-US" dirty="0"/>
          </a:p>
        </p:txBody>
      </p:sp>
    </p:spTree>
    <p:extLst>
      <p:ext uri="{BB962C8B-B14F-4D97-AF65-F5344CB8AC3E}">
        <p14:creationId xmlns:p14="http://schemas.microsoft.com/office/powerpoint/2010/main" val="4215040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and Considerations </a:t>
            </a:r>
          </a:p>
        </p:txBody>
      </p:sp>
    </p:spTree>
    <p:extLst>
      <p:ext uri="{BB962C8B-B14F-4D97-AF65-F5344CB8AC3E}">
        <p14:creationId xmlns:p14="http://schemas.microsoft.com/office/powerpoint/2010/main" val="1793415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Windows Azure AD </a:t>
            </a:r>
            <a:r>
              <a:rPr lang="en-US" sz="4400" dirty="0" err="1" smtClean="0"/>
              <a:t>vs</a:t>
            </a:r>
            <a:r>
              <a:rPr lang="en-US" sz="4400" dirty="0" smtClean="0"/>
              <a:t> </a:t>
            </a:r>
            <a:r>
              <a:rPr lang="en-US" sz="4400" dirty="0" smtClean="0"/>
              <a:t>AD </a:t>
            </a:r>
            <a:r>
              <a:rPr lang="en-US" sz="4400" dirty="0" smtClean="0"/>
              <a:t>on </a:t>
            </a:r>
            <a:r>
              <a:rPr lang="en-US" sz="4400" dirty="0" smtClean="0"/>
              <a:t>Windows Azure </a:t>
            </a:r>
            <a:r>
              <a:rPr lang="en-US" sz="4400" dirty="0" err="1" smtClean="0"/>
              <a:t>IaaS</a:t>
            </a:r>
            <a:endParaRPr lang="en-US" sz="4400" dirty="0"/>
          </a:p>
        </p:txBody>
      </p:sp>
      <p:sp>
        <p:nvSpPr>
          <p:cNvPr id="4" name="Oval 3"/>
          <p:cNvSpPr/>
          <p:nvPr/>
        </p:nvSpPr>
        <p:spPr bwMode="auto">
          <a:xfrm>
            <a:off x="980795" y="5175677"/>
            <a:ext cx="3638665" cy="1171773"/>
          </a:xfrm>
          <a:prstGeom prst="ellipse">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2199" dirty="0">
              <a:solidFill>
                <a:srgbClr val="FFFFFF">
                  <a:alpha val="98824"/>
                </a:srgbClr>
              </a:solidFill>
              <a:latin typeface="Segoe UI" pitchFamily="34" charset="0"/>
              <a:ea typeface="Segoe UI" pitchFamily="34" charset="0"/>
              <a:cs typeface="Segoe UI" pitchFamily="34" charset="0"/>
            </a:endParaRPr>
          </a:p>
        </p:txBody>
      </p:sp>
      <p:pic>
        <p:nvPicPr>
          <p:cNvPr id="5" name="Picture 2" descr="C:\Users\skwan\AppData\Local\Microsoft\Windows\Temporary Internet Files\Content.IE5\OB6EO71H\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68" y="787873"/>
            <a:ext cx="5545756" cy="4621462"/>
          </a:xfrm>
          <a:prstGeom prst="rect">
            <a:avLst/>
          </a:prstGeom>
          <a:noFill/>
          <a:extLst>
            <a:ext uri="{909E8E84-426E-40DD-AFC4-6F175D3DCCD1}">
              <a14:hiddenFill xmlns:a14="http://schemas.microsoft.com/office/drawing/2010/main">
                <a:solidFill>
                  <a:srgbClr val="FFFFFF"/>
                </a:solidFill>
              </a14:hiddenFill>
            </a:ext>
          </a:extLst>
        </p:spPr>
      </p:pic>
      <p:sp>
        <p:nvSpPr>
          <p:cNvPr id="6" name="Isosceles Triangle 5"/>
          <p:cNvSpPr/>
          <p:nvPr/>
        </p:nvSpPr>
        <p:spPr bwMode="auto">
          <a:xfrm>
            <a:off x="2038946" y="2154823"/>
            <a:ext cx="1678772" cy="1447218"/>
          </a:xfrm>
          <a:prstGeom prst="triangl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Azure</a:t>
            </a:r>
          </a:p>
          <a:p>
            <a:pPr algn="ctr" defTabSz="913737"/>
            <a:r>
              <a:rPr lang="en-US" sz="2199" dirty="0">
                <a:solidFill>
                  <a:srgbClr val="FFFFFF">
                    <a:alpha val="98824"/>
                  </a:srgbClr>
                </a:solidFill>
                <a:latin typeface="Segoe UI" pitchFamily="34" charset="0"/>
                <a:ea typeface="Segoe UI" pitchFamily="34" charset="0"/>
                <a:cs typeface="Segoe UI" pitchFamily="34" charset="0"/>
              </a:rPr>
              <a:t>AD</a:t>
            </a:r>
          </a:p>
        </p:txBody>
      </p:sp>
      <p:sp>
        <p:nvSpPr>
          <p:cNvPr id="7" name="Isosceles Triangle 6"/>
          <p:cNvSpPr/>
          <p:nvPr/>
        </p:nvSpPr>
        <p:spPr bwMode="auto">
          <a:xfrm>
            <a:off x="2151165" y="4642662"/>
            <a:ext cx="1297926" cy="1118901"/>
          </a:xfrm>
          <a:prstGeom prst="triangl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AD</a:t>
            </a:r>
          </a:p>
        </p:txBody>
      </p:sp>
      <p:sp>
        <p:nvSpPr>
          <p:cNvPr id="8" name="Oval 7"/>
          <p:cNvSpPr/>
          <p:nvPr/>
        </p:nvSpPr>
        <p:spPr bwMode="auto">
          <a:xfrm>
            <a:off x="3581803" y="1710192"/>
            <a:ext cx="1374501" cy="1238313"/>
          </a:xfrm>
          <a:prstGeom prst="ellipse">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Office 365</a:t>
            </a:r>
          </a:p>
        </p:txBody>
      </p:sp>
      <p:grpSp>
        <p:nvGrpSpPr>
          <p:cNvPr id="47" name="Group 46"/>
          <p:cNvGrpSpPr/>
          <p:nvPr/>
        </p:nvGrpSpPr>
        <p:grpSpPr>
          <a:xfrm>
            <a:off x="6294611" y="940458"/>
            <a:ext cx="5816531" cy="5763826"/>
            <a:chOff x="6294691" y="939455"/>
            <a:chExt cx="5818871" cy="5766145"/>
          </a:xfrm>
        </p:grpSpPr>
        <p:sp>
          <p:nvSpPr>
            <p:cNvPr id="13" name="Oval 12"/>
            <p:cNvSpPr/>
            <p:nvPr/>
          </p:nvSpPr>
          <p:spPr bwMode="auto">
            <a:xfrm>
              <a:off x="7476270" y="5533355"/>
              <a:ext cx="3640129" cy="1172245"/>
            </a:xfrm>
            <a:prstGeom prst="ellipse">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a:endParaRPr lang="en-US" sz="2199" dirty="0">
                <a:solidFill>
                  <a:srgbClr val="FFFFFF">
                    <a:alpha val="98824"/>
                  </a:srgbClr>
                </a:solidFill>
                <a:latin typeface="Segoe UI" pitchFamily="34" charset="0"/>
                <a:ea typeface="Segoe UI" pitchFamily="34" charset="0"/>
                <a:cs typeface="Segoe UI" pitchFamily="34" charset="0"/>
              </a:endParaRPr>
            </a:p>
          </p:txBody>
        </p:sp>
        <p:pic>
          <p:nvPicPr>
            <p:cNvPr id="14" name="Picture 2" descr="C:\Users\skwan\AppData\Local\Microsoft\Windows\Temporary Internet Files\Content.IE5\OB6EO71H\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2" y="1066800"/>
              <a:ext cx="5029200" cy="4190999"/>
            </a:xfrm>
            <a:prstGeom prst="rect">
              <a:avLst/>
            </a:prstGeom>
            <a:noFill/>
            <a:extLst>
              <a:ext uri="{909E8E84-426E-40DD-AFC4-6F175D3DCCD1}">
                <a14:hiddenFill xmlns:a14="http://schemas.microsoft.com/office/drawing/2010/main">
                  <a:solidFill>
                    <a:srgbClr val="FFFFFF"/>
                  </a:solidFill>
                </a14:hiddenFill>
              </a:ext>
            </a:extLst>
          </p:spPr>
        </p:pic>
        <p:sp>
          <p:nvSpPr>
            <p:cNvPr id="15" name="Isosceles Triangle 14"/>
            <p:cNvSpPr/>
            <p:nvPr/>
          </p:nvSpPr>
          <p:spPr bwMode="auto">
            <a:xfrm>
              <a:off x="8456612" y="2667000"/>
              <a:ext cx="1679448" cy="1447800"/>
            </a:xfrm>
            <a:prstGeom prst="triangl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Azure</a:t>
              </a:r>
            </a:p>
            <a:p>
              <a:pPr algn="ctr" defTabSz="913737"/>
              <a:r>
                <a:rPr lang="en-US" sz="2199" dirty="0">
                  <a:solidFill>
                    <a:srgbClr val="FFFFFF">
                      <a:alpha val="98824"/>
                    </a:srgbClr>
                  </a:solidFill>
                  <a:latin typeface="Segoe UI" pitchFamily="34" charset="0"/>
                  <a:ea typeface="Segoe UI" pitchFamily="34" charset="0"/>
                  <a:cs typeface="Segoe UI" pitchFamily="34" charset="0"/>
                </a:rPr>
                <a:t>AD</a:t>
              </a:r>
            </a:p>
          </p:txBody>
        </p:sp>
        <p:sp>
          <p:nvSpPr>
            <p:cNvPr id="16" name="Isosceles Triangle 15"/>
            <p:cNvSpPr/>
            <p:nvPr/>
          </p:nvSpPr>
          <p:spPr bwMode="auto">
            <a:xfrm>
              <a:off x="8647112" y="5231695"/>
              <a:ext cx="1298448" cy="1119352"/>
            </a:xfrm>
            <a:prstGeom prst="triangl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AD</a:t>
              </a:r>
            </a:p>
          </p:txBody>
        </p:sp>
        <p:sp>
          <p:nvSpPr>
            <p:cNvPr id="17" name="Oval 16"/>
            <p:cNvSpPr/>
            <p:nvPr/>
          </p:nvSpPr>
          <p:spPr bwMode="auto">
            <a:xfrm>
              <a:off x="6842823" y="1475893"/>
              <a:ext cx="1329897" cy="1329897"/>
            </a:xfrm>
            <a:prstGeom prst="ellipse">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Exchange</a:t>
              </a:r>
            </a:p>
            <a:p>
              <a:pPr algn="ctr" defTabSz="913737"/>
              <a:r>
                <a:rPr lang="en-US" sz="2199" dirty="0">
                  <a:solidFill>
                    <a:srgbClr val="FFFFFF">
                      <a:alpha val="98824"/>
                    </a:srgbClr>
                  </a:solidFill>
                  <a:latin typeface="Segoe UI" pitchFamily="34" charset="0"/>
                  <a:ea typeface="Segoe UI" pitchFamily="34" charset="0"/>
                  <a:cs typeface="Segoe UI" pitchFamily="34" charset="0"/>
                </a:rPr>
                <a:t>Online</a:t>
              </a:r>
            </a:p>
          </p:txBody>
        </p:sp>
        <p:sp>
          <p:nvSpPr>
            <p:cNvPr id="18" name="Oval 17"/>
            <p:cNvSpPr/>
            <p:nvPr/>
          </p:nvSpPr>
          <p:spPr bwMode="auto">
            <a:xfrm>
              <a:off x="6294691" y="3154489"/>
              <a:ext cx="1329897" cy="1329897"/>
            </a:xfrm>
            <a:prstGeom prst="ellipse">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SharePoint</a:t>
              </a:r>
            </a:p>
            <a:p>
              <a:pPr algn="ctr" defTabSz="913737"/>
              <a:r>
                <a:rPr lang="en-US" sz="2199" dirty="0">
                  <a:solidFill>
                    <a:srgbClr val="FFFFFF">
                      <a:alpha val="98824"/>
                    </a:srgbClr>
                  </a:solidFill>
                  <a:latin typeface="Segoe UI" pitchFamily="34" charset="0"/>
                  <a:ea typeface="Segoe UI" pitchFamily="34" charset="0"/>
                  <a:cs typeface="Segoe UI" pitchFamily="34" charset="0"/>
                </a:rPr>
                <a:t>Online</a:t>
              </a:r>
            </a:p>
          </p:txBody>
        </p:sp>
        <p:sp>
          <p:nvSpPr>
            <p:cNvPr id="19" name="Oval 18"/>
            <p:cNvSpPr/>
            <p:nvPr/>
          </p:nvSpPr>
          <p:spPr bwMode="auto">
            <a:xfrm>
              <a:off x="8632380" y="939455"/>
              <a:ext cx="1329897" cy="1329897"/>
            </a:xfrm>
            <a:prstGeom prst="ellipse">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err="1">
                  <a:solidFill>
                    <a:srgbClr val="FFFFFF">
                      <a:alpha val="98824"/>
                    </a:srgbClr>
                  </a:solidFill>
                  <a:latin typeface="Segoe UI" pitchFamily="34" charset="0"/>
                  <a:ea typeface="Segoe UI" pitchFamily="34" charset="0"/>
                  <a:cs typeface="Segoe UI" pitchFamily="34" charset="0"/>
                </a:rPr>
                <a:t>Lync</a:t>
              </a:r>
              <a:endParaRPr lang="en-US" sz="2199" dirty="0">
                <a:solidFill>
                  <a:srgbClr val="FFFFFF">
                    <a:alpha val="98824"/>
                  </a:srgbClr>
                </a:solidFill>
                <a:latin typeface="Segoe UI" pitchFamily="34" charset="0"/>
                <a:ea typeface="Segoe UI" pitchFamily="34" charset="0"/>
                <a:cs typeface="Segoe UI" pitchFamily="34" charset="0"/>
              </a:endParaRPr>
            </a:p>
            <a:p>
              <a:pPr algn="ctr" defTabSz="913737"/>
              <a:r>
                <a:rPr lang="en-US" sz="2199" dirty="0">
                  <a:solidFill>
                    <a:srgbClr val="FFFFFF">
                      <a:alpha val="98824"/>
                    </a:srgbClr>
                  </a:solidFill>
                  <a:latin typeface="Segoe UI" pitchFamily="34" charset="0"/>
                  <a:ea typeface="Segoe UI" pitchFamily="34" charset="0"/>
                  <a:cs typeface="Segoe UI" pitchFamily="34" charset="0"/>
                </a:rPr>
                <a:t>Online</a:t>
              </a:r>
            </a:p>
          </p:txBody>
        </p:sp>
        <p:cxnSp>
          <p:nvCxnSpPr>
            <p:cNvPr id="20" name="Straight Arrow Connector 19"/>
            <p:cNvCxnSpPr>
              <a:stCxn id="18" idx="5"/>
              <a:endCxn id="15" idx="2"/>
            </p:cNvCxnSpPr>
            <p:nvPr/>
          </p:nvCxnSpPr>
          <p:spPr>
            <a:xfrm flipV="1">
              <a:off x="7429829" y="4114800"/>
              <a:ext cx="1026783" cy="17482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5" idx="1"/>
            </p:cNvCxnSpPr>
            <p:nvPr/>
          </p:nvCxnSpPr>
          <p:spPr>
            <a:xfrm>
              <a:off x="7977961" y="2611031"/>
              <a:ext cx="898513" cy="779869"/>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4"/>
              <a:endCxn id="15" idx="0"/>
            </p:cNvCxnSpPr>
            <p:nvPr/>
          </p:nvCxnSpPr>
          <p:spPr>
            <a:xfrm flipH="1">
              <a:off x="9296336" y="2269352"/>
              <a:ext cx="993" cy="39764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2"/>
              <a:endCxn id="15" idx="2"/>
            </p:cNvCxnSpPr>
            <p:nvPr/>
          </p:nvCxnSpPr>
          <p:spPr>
            <a:xfrm flipH="1" flipV="1">
              <a:off x="8456612" y="4114800"/>
              <a:ext cx="190500" cy="2236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a:endCxn id="15" idx="4"/>
            </p:cNvCxnSpPr>
            <p:nvPr/>
          </p:nvCxnSpPr>
          <p:spPr>
            <a:xfrm flipV="1">
              <a:off x="9945560" y="4114800"/>
              <a:ext cx="190500" cy="2236247"/>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10330819" y="1562729"/>
              <a:ext cx="1329897" cy="1329897"/>
            </a:xfrm>
            <a:prstGeom prst="ellipse">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CRM </a:t>
              </a:r>
            </a:p>
            <a:p>
              <a:pPr algn="ctr" defTabSz="913737"/>
              <a:r>
                <a:rPr lang="en-US" sz="2199" dirty="0">
                  <a:solidFill>
                    <a:srgbClr val="FFFFFF">
                      <a:alpha val="98824"/>
                    </a:srgbClr>
                  </a:solidFill>
                  <a:latin typeface="Segoe UI" pitchFamily="34" charset="0"/>
                  <a:ea typeface="Segoe UI" pitchFamily="34" charset="0"/>
                  <a:cs typeface="Segoe UI" pitchFamily="34" charset="0"/>
                </a:rPr>
                <a:t>Online</a:t>
              </a:r>
            </a:p>
          </p:txBody>
        </p:sp>
        <p:sp>
          <p:nvSpPr>
            <p:cNvPr id="30" name="Oval 29"/>
            <p:cNvSpPr/>
            <p:nvPr/>
          </p:nvSpPr>
          <p:spPr bwMode="auto">
            <a:xfrm>
              <a:off x="10783665" y="3446989"/>
              <a:ext cx="1329897" cy="1329897"/>
            </a:xfrm>
            <a:prstGeom prst="ellipse">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399" tIns="45699" rIns="91399" bIns="45699" numCol="1" rtlCol="0" anchor="ctr" anchorCtr="0" compatLnSpc="1">
              <a:prstTxWarp prst="textNoShape">
                <a:avLst/>
              </a:prstTxWarp>
            </a:bodyPr>
            <a:lstStyle/>
            <a:p>
              <a:pPr algn="ctr" defTabSz="913737"/>
              <a:r>
                <a:rPr lang="en-US" sz="2199" dirty="0">
                  <a:solidFill>
                    <a:srgbClr val="FFFFFF">
                      <a:alpha val="98824"/>
                    </a:srgbClr>
                  </a:solidFill>
                  <a:latin typeface="Segoe UI" pitchFamily="34" charset="0"/>
                  <a:ea typeface="Segoe UI" pitchFamily="34" charset="0"/>
                  <a:cs typeface="Segoe UI" pitchFamily="34" charset="0"/>
                </a:rPr>
                <a:t>Windows</a:t>
              </a:r>
              <a:br>
                <a:rPr lang="en-US" sz="2199" dirty="0">
                  <a:solidFill>
                    <a:srgbClr val="FFFFFF">
                      <a:alpha val="98824"/>
                    </a:srgbClr>
                  </a:solidFill>
                  <a:latin typeface="Segoe UI" pitchFamily="34" charset="0"/>
                  <a:ea typeface="Segoe UI" pitchFamily="34" charset="0"/>
                  <a:cs typeface="Segoe UI" pitchFamily="34" charset="0"/>
                </a:rPr>
              </a:br>
              <a:r>
                <a:rPr lang="en-US" sz="2199" dirty="0" err="1">
                  <a:solidFill>
                    <a:srgbClr val="FFFFFF">
                      <a:alpha val="98824"/>
                    </a:srgbClr>
                  </a:solidFill>
                  <a:latin typeface="Segoe UI" pitchFamily="34" charset="0"/>
                  <a:ea typeface="Segoe UI" pitchFamily="34" charset="0"/>
                  <a:cs typeface="Segoe UI" pitchFamily="34" charset="0"/>
                </a:rPr>
                <a:t>InTune</a:t>
              </a:r>
              <a:endParaRPr lang="en-US" sz="2199" dirty="0">
                <a:solidFill>
                  <a:srgbClr val="FFFFFF">
                    <a:alpha val="98824"/>
                  </a:srgbClr>
                </a:solidFill>
                <a:latin typeface="Segoe UI" pitchFamily="34" charset="0"/>
                <a:ea typeface="Segoe UI" pitchFamily="34" charset="0"/>
                <a:cs typeface="Segoe UI" pitchFamily="34" charset="0"/>
              </a:endParaRPr>
            </a:p>
          </p:txBody>
        </p:sp>
        <p:cxnSp>
          <p:nvCxnSpPr>
            <p:cNvPr id="31" name="Straight Arrow Connector 30"/>
            <p:cNvCxnSpPr>
              <a:stCxn id="29" idx="3"/>
              <a:endCxn id="15" idx="5"/>
            </p:cNvCxnSpPr>
            <p:nvPr/>
          </p:nvCxnSpPr>
          <p:spPr>
            <a:xfrm flipH="1">
              <a:off x="9716198" y="2697867"/>
              <a:ext cx="809380" cy="693033"/>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a:endCxn id="15" idx="4"/>
            </p:cNvCxnSpPr>
            <p:nvPr/>
          </p:nvCxnSpPr>
          <p:spPr>
            <a:xfrm flipH="1">
              <a:off x="10136060" y="4111938"/>
              <a:ext cx="647605" cy="2862"/>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grpSp>
      <p:pic>
        <p:nvPicPr>
          <p:cNvPr id="25" name="Picture 24" descr="C:\Program Files\Microsoft Resource DVD Artwork\DVD_ART\Artwork_Imagery\HARDWARE_IMAGERY\Illustration - Misc Hardware\Windows Vista Illustration Icons\Generic User.png"/>
          <p:cNvPicPr>
            <a:picLocks noChangeAspect="1" noChangeArrowheads="1"/>
          </p:cNvPicPr>
          <p:nvPr/>
        </p:nvPicPr>
        <p:blipFill>
          <a:blip r:embed="rId4" cstate="print"/>
          <a:srcRect/>
          <a:stretch>
            <a:fillRect/>
          </a:stretch>
        </p:blipFill>
        <p:spPr bwMode="auto">
          <a:xfrm flipH="1">
            <a:off x="4892681" y="4566789"/>
            <a:ext cx="748246" cy="718482"/>
          </a:xfrm>
          <a:prstGeom prst="rect">
            <a:avLst/>
          </a:prstGeom>
          <a:noFill/>
        </p:spPr>
      </p:pic>
      <p:pic>
        <p:nvPicPr>
          <p:cNvPr id="26" name="Picture 25"/>
          <p:cNvPicPr>
            <a:picLocks noChangeAspect="1"/>
          </p:cNvPicPr>
          <p:nvPr/>
        </p:nvPicPr>
        <p:blipFill>
          <a:blip r:embed="rId5">
            <a:duotone>
              <a:prstClr val="black"/>
              <a:srgbClr val="0070C0">
                <a:tint val="45000"/>
                <a:satMod val="400000"/>
              </a:srgbClr>
            </a:duotone>
          </a:blip>
          <a:stretch>
            <a:fillRect/>
          </a:stretch>
        </p:blipFill>
        <p:spPr>
          <a:xfrm>
            <a:off x="287701" y="2518348"/>
            <a:ext cx="1036037" cy="946723"/>
          </a:xfrm>
          <a:prstGeom prst="rect">
            <a:avLst/>
          </a:prstGeom>
          <a:ln>
            <a:noFill/>
          </a:ln>
        </p:spPr>
      </p:pic>
      <p:sp>
        <p:nvSpPr>
          <p:cNvPr id="35" name="Isosceles Triangle 34"/>
          <p:cNvSpPr/>
          <p:nvPr/>
        </p:nvSpPr>
        <p:spPr bwMode="auto">
          <a:xfrm>
            <a:off x="280860" y="2979935"/>
            <a:ext cx="534008" cy="488697"/>
          </a:xfrm>
          <a:prstGeom prst="triangle">
            <a:avLst/>
          </a:prstGeom>
          <a:solidFill>
            <a:srgbClr val="00BCF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 name="Not Equal 2"/>
          <p:cNvSpPr/>
          <p:nvPr/>
        </p:nvSpPr>
        <p:spPr bwMode="auto">
          <a:xfrm>
            <a:off x="1275178" y="2725855"/>
            <a:ext cx="959979" cy="509624"/>
          </a:xfrm>
          <a:prstGeom prst="mathNotEqual">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913869" y="5666714"/>
            <a:ext cx="2193882" cy="627864"/>
          </a:xfrm>
          <a:prstGeom prst="rect">
            <a:avLst/>
          </a:prstGeom>
          <a:noFill/>
        </p:spPr>
        <p:txBody>
          <a:bodyPr wrap="square" lIns="182880" tIns="146304" rIns="182880" bIns="146304" rtlCol="0">
            <a:spAutoFit/>
          </a:bodyPr>
          <a:lstStyle/>
          <a:p>
            <a:pPr>
              <a:lnSpc>
                <a:spcPct val="90000"/>
              </a:lnSpc>
            </a:pPr>
            <a:r>
              <a:rPr lang="en-US" sz="2400" dirty="0" smtClean="0">
                <a:solidFill>
                  <a:srgbClr val="FCFCFC"/>
                </a:solidFill>
              </a:rPr>
              <a:t>On Premise</a:t>
            </a:r>
            <a:endParaRPr lang="en-US" sz="2400" dirty="0" smtClean="0">
              <a:solidFill>
                <a:srgbClr val="FCFCFC"/>
              </a:solidFill>
            </a:endParaRPr>
          </a:p>
        </p:txBody>
      </p:sp>
      <p:sp>
        <p:nvSpPr>
          <p:cNvPr id="39" name="TextBox 38"/>
          <p:cNvSpPr txBox="1"/>
          <p:nvPr/>
        </p:nvSpPr>
        <p:spPr>
          <a:xfrm>
            <a:off x="82706" y="1932331"/>
            <a:ext cx="1870305" cy="738664"/>
          </a:xfrm>
          <a:prstGeom prst="rect">
            <a:avLst/>
          </a:prstGeom>
          <a:noFill/>
        </p:spPr>
        <p:txBody>
          <a:bodyPr wrap="square" lIns="182880" tIns="146304" rIns="182880" bIns="146304" rtlCol="0">
            <a:spAutoFit/>
          </a:bodyPr>
          <a:lstStyle/>
          <a:p>
            <a:pPr>
              <a:lnSpc>
                <a:spcPct val="90000"/>
              </a:lnSpc>
            </a:pPr>
            <a:r>
              <a:rPr lang="en-US" sz="1600" dirty="0" smtClean="0"/>
              <a:t>VM w/ AD on Azure </a:t>
            </a:r>
            <a:r>
              <a:rPr lang="en-US" sz="1600" dirty="0" err="1" smtClean="0"/>
              <a:t>IaaS</a:t>
            </a:r>
            <a:endParaRPr lang="en-US" sz="1600" dirty="0" smtClean="0"/>
          </a:p>
        </p:txBody>
      </p:sp>
    </p:spTree>
    <p:extLst>
      <p:ext uri="{BB962C8B-B14F-4D97-AF65-F5344CB8AC3E}">
        <p14:creationId xmlns:p14="http://schemas.microsoft.com/office/powerpoint/2010/main" val="780093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35" grpId="0" animBg="1"/>
      <p:bldP spid="3" grpId="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85730" y="4807086"/>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30" y="1116233"/>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385730" y="2961660"/>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5400" dirty="0"/>
              <a:t>Why </a:t>
            </a:r>
            <a:r>
              <a:rPr lang="en-US" sz="5400" dirty="0" smtClean="0"/>
              <a:t>Active </a:t>
            </a:r>
            <a:r>
              <a:rPr lang="en-US" sz="5400" dirty="0" smtClean="0"/>
              <a:t>Directory on </a:t>
            </a:r>
            <a:r>
              <a:rPr lang="en-US" sz="5400" dirty="0" err="1" smtClean="0"/>
              <a:t>IaaS</a:t>
            </a:r>
            <a:r>
              <a:rPr lang="en-US" sz="5400" dirty="0" smtClean="0"/>
              <a:t>?</a:t>
            </a:r>
            <a:r>
              <a:rPr lang="en-US" sz="5400" dirty="0"/>
              <a:t/>
            </a:r>
            <a:br>
              <a:rPr lang="en-US" sz="5400" dirty="0"/>
            </a:br>
            <a:endParaRPr lang="en-US" sz="5400" dirty="0"/>
          </a:p>
        </p:txBody>
      </p:sp>
      <p:sp>
        <p:nvSpPr>
          <p:cNvPr id="11" name="Content Placeholder 3"/>
          <p:cNvSpPr txBox="1">
            <a:spLocks/>
          </p:cNvSpPr>
          <p:nvPr/>
        </p:nvSpPr>
        <p:spPr>
          <a:xfrm>
            <a:off x="538130" y="4828973"/>
            <a:ext cx="10358470" cy="172354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solidFill>
                  <a:schemeClr val="tx2">
                    <a:alpha val="99000"/>
                  </a:schemeClr>
                </a:solidFill>
                <a:effectLst/>
                <a:latin typeface="Segoe UI Light" pitchFamily="34" charset="0"/>
              </a:rPr>
              <a:t>Placing Active Directory </a:t>
            </a:r>
            <a:r>
              <a:rPr lang="en-US" sz="4000" dirty="0" smtClean="0">
                <a:solidFill>
                  <a:schemeClr val="tx2">
                    <a:alpha val="99000"/>
                  </a:schemeClr>
                </a:solidFill>
                <a:effectLst/>
                <a:latin typeface="Segoe UI Light" pitchFamily="34" charset="0"/>
              </a:rPr>
              <a:t>DCs in </a:t>
            </a:r>
            <a:r>
              <a:rPr lang="en-US" sz="4000" dirty="0">
                <a:solidFill>
                  <a:schemeClr val="tx2">
                    <a:alpha val="99000"/>
                  </a:schemeClr>
                </a:solidFill>
                <a:effectLst/>
                <a:latin typeface="Segoe UI Light" pitchFamily="34" charset="0"/>
              </a:rPr>
              <a:t>Windows Azure equates to running virtualized </a:t>
            </a:r>
            <a:r>
              <a:rPr lang="en-US" sz="4000" dirty="0" smtClean="0">
                <a:solidFill>
                  <a:schemeClr val="tx2">
                    <a:alpha val="99000"/>
                  </a:schemeClr>
                </a:solidFill>
                <a:effectLst/>
                <a:latin typeface="Segoe UI Light" pitchFamily="34" charset="0"/>
              </a:rPr>
              <a:t>DCs</a:t>
            </a:r>
            <a:endParaRPr lang="en-US" sz="4000" dirty="0">
              <a:solidFill>
                <a:schemeClr val="tx2">
                  <a:alpha val="99000"/>
                </a:schemeClr>
              </a:solidFill>
              <a:effectLst/>
              <a:latin typeface="Segoe UI Light" pitchFamily="34" charset="0"/>
            </a:endParaRPr>
          </a:p>
          <a:p>
            <a:pPr marL="0" lvl="1" indent="0">
              <a:buNone/>
            </a:pPr>
            <a:r>
              <a:rPr lang="en-US" sz="2000" dirty="0">
                <a:solidFill>
                  <a:schemeClr val="tx1">
                    <a:alpha val="99000"/>
                  </a:schemeClr>
                </a:solidFill>
                <a:latin typeface="+mj-lt"/>
                <a:cs typeface="Segoe UI Light" pitchFamily="34" charset="0"/>
              </a:rPr>
              <a:t>Hypervisors provide or trivialize technologies that don’t sit well with many distributed systems… including Active Directory</a:t>
            </a:r>
          </a:p>
        </p:txBody>
      </p:sp>
      <p:sp>
        <p:nvSpPr>
          <p:cNvPr id="14" name="Content Placeholder 3"/>
          <p:cNvSpPr txBox="1">
            <a:spLocks/>
          </p:cNvSpPr>
          <p:nvPr/>
        </p:nvSpPr>
        <p:spPr>
          <a:xfrm>
            <a:off x="538130" y="1229067"/>
            <a:ext cx="11149012" cy="174740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smtClean="0">
                <a:solidFill>
                  <a:schemeClr val="tx2">
                    <a:alpha val="99000"/>
                  </a:schemeClr>
                </a:solidFill>
                <a:effectLst/>
                <a:latin typeface="Segoe UI Light" pitchFamily="34" charset="0"/>
              </a:rPr>
              <a:t>Business drivers</a:t>
            </a:r>
          </a:p>
          <a:p>
            <a:pPr marL="0" lvl="1" indent="0">
              <a:buFont typeface="Arial" pitchFamily="34" charset="0"/>
              <a:buNone/>
            </a:pPr>
            <a:r>
              <a:rPr lang="en-US" sz="2000" dirty="0">
                <a:solidFill>
                  <a:schemeClr val="tx1">
                    <a:alpha val="99000"/>
                  </a:schemeClr>
                </a:solidFill>
                <a:latin typeface="+mj-lt"/>
                <a:cs typeface="Segoe UI Light" pitchFamily="34" charset="0"/>
              </a:rPr>
              <a:t>Support pre-requisites for other Applications or Services</a:t>
            </a:r>
          </a:p>
          <a:p>
            <a:pPr marL="0" lvl="1" indent="0">
              <a:buFont typeface="Arial" pitchFamily="34" charset="0"/>
              <a:buNone/>
            </a:pPr>
            <a:r>
              <a:rPr lang="en-US" sz="2000" dirty="0">
                <a:solidFill>
                  <a:schemeClr val="tx1">
                    <a:alpha val="99000"/>
                  </a:schemeClr>
                </a:solidFill>
                <a:latin typeface="+mj-lt"/>
                <a:cs typeface="Segoe UI Light" pitchFamily="34" charset="0"/>
              </a:rPr>
              <a:t>Serve as substitute or failover for branch-office/HQ domain controllers</a:t>
            </a:r>
          </a:p>
          <a:p>
            <a:pPr marL="0" lvl="1" indent="0">
              <a:buFont typeface="Arial" pitchFamily="34" charset="0"/>
              <a:buNone/>
            </a:pPr>
            <a:r>
              <a:rPr lang="en-US" sz="2000" dirty="0">
                <a:solidFill>
                  <a:schemeClr val="tx1">
                    <a:alpha val="99000"/>
                  </a:schemeClr>
                </a:solidFill>
                <a:latin typeface="+mj-lt"/>
                <a:cs typeface="Segoe UI Light" pitchFamily="34" charset="0"/>
              </a:rPr>
              <a:t>Serve as primary authentication for cloud only data center</a:t>
            </a:r>
          </a:p>
          <a:p>
            <a:pPr marL="514350" indent="-514350">
              <a:buFont typeface="+mj-lt"/>
              <a:buAutoNum type="arabicPeriod"/>
            </a:pPr>
            <a:endParaRPr lang="en-US" sz="1050" dirty="0" smtClean="0"/>
          </a:p>
        </p:txBody>
      </p:sp>
      <p:sp>
        <p:nvSpPr>
          <p:cNvPr id="15" name="Content Placeholder 3"/>
          <p:cNvSpPr txBox="1">
            <a:spLocks/>
          </p:cNvSpPr>
          <p:nvPr/>
        </p:nvSpPr>
        <p:spPr>
          <a:xfrm>
            <a:off x="538130" y="3318410"/>
            <a:ext cx="8331550" cy="116955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solidFill>
                  <a:schemeClr val="tx2">
                    <a:alpha val="99000"/>
                  </a:schemeClr>
                </a:solidFill>
                <a:effectLst/>
                <a:latin typeface="Segoe UI Light" pitchFamily="34" charset="0"/>
              </a:rPr>
              <a:t>Design considerations</a:t>
            </a:r>
          </a:p>
          <a:p>
            <a:pPr marL="0" lvl="1" indent="0">
              <a:buNone/>
            </a:pPr>
            <a:r>
              <a:rPr lang="en-US" sz="2000" dirty="0">
                <a:solidFill>
                  <a:schemeClr val="tx1">
                    <a:alpha val="99000"/>
                  </a:schemeClr>
                </a:solidFill>
                <a:latin typeface="+mj-lt"/>
                <a:cs typeface="Segoe UI Light" pitchFamily="34" charset="0"/>
              </a:rPr>
              <a:t>Certain Active Directory configuration knobs and deployment topologies are better suited to the cloud than </a:t>
            </a:r>
            <a:r>
              <a:rPr lang="en-US" sz="2000" dirty="0" smtClean="0">
                <a:solidFill>
                  <a:schemeClr val="tx1">
                    <a:alpha val="99000"/>
                  </a:schemeClr>
                </a:solidFill>
                <a:latin typeface="+mj-lt"/>
                <a:cs typeface="Segoe UI Light" pitchFamily="34" charset="0"/>
              </a:rPr>
              <a:t>others</a:t>
            </a:r>
            <a:endParaRPr lang="en-US" sz="2000" dirty="0">
              <a:solidFill>
                <a:schemeClr val="tx1">
                  <a:alpha val="99000"/>
                </a:schemeClr>
              </a:solidFill>
              <a:latin typeface="+mj-lt"/>
              <a:cs typeface="Segoe UI Light" pitchFamily="34" charset="0"/>
            </a:endParaRPr>
          </a:p>
        </p:txBody>
      </p:sp>
      <p:sp>
        <p:nvSpPr>
          <p:cNvPr id="21" name="Rectangle 20"/>
          <p:cNvSpPr/>
          <p:nvPr/>
        </p:nvSpPr>
        <p:spPr bwMode="auto">
          <a:xfrm>
            <a:off x="385730" y="6608753"/>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5730" y="1269577"/>
            <a:ext cx="11289309" cy="51460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5400" dirty="0" smtClean="0"/>
              <a:t>Considerations</a:t>
            </a:r>
            <a:endParaRPr lang="en-US" dirty="0"/>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10493572" y="5234152"/>
            <a:ext cx="1181465" cy="118146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Freeform 52"/>
          <p:cNvSpPr>
            <a:spLocks noEditPoints="1"/>
          </p:cNvSpPr>
          <p:nvPr/>
        </p:nvSpPr>
        <p:spPr bwMode="black">
          <a:xfrm>
            <a:off x="10752082" y="5523494"/>
            <a:ext cx="647694" cy="609293"/>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Content Placeholder 3"/>
          <p:cNvSpPr>
            <a:spLocks noGrp="1"/>
          </p:cNvSpPr>
          <p:nvPr>
            <p:ph idx="4294967295"/>
          </p:nvPr>
        </p:nvSpPr>
        <p:spPr>
          <a:xfrm>
            <a:off x="1039813" y="1298075"/>
            <a:ext cx="11149012" cy="5155235"/>
          </a:xfrm>
        </p:spPr>
        <p:txBody>
          <a:bodyPr/>
          <a:lstStyle/>
          <a:p>
            <a:pPr marL="0" indent="0">
              <a:lnSpc>
                <a:spcPct val="100000"/>
              </a:lnSpc>
              <a:spcBef>
                <a:spcPts val="0"/>
              </a:spcBef>
              <a:spcAft>
                <a:spcPts val="600"/>
              </a:spcAft>
              <a:buNone/>
            </a:pPr>
            <a:r>
              <a:rPr lang="en-US" sz="3600" dirty="0" smtClean="0">
                <a:solidFill>
                  <a:schemeClr val="tx2">
                    <a:alpha val="99000"/>
                  </a:schemeClr>
                </a:solidFill>
                <a:effectLst/>
                <a:latin typeface="Segoe UI Light" pitchFamily="34" charset="0"/>
              </a:rPr>
              <a:t>Is it safe to virtualize DCs?</a:t>
            </a:r>
          </a:p>
          <a:p>
            <a:pPr marL="0" indent="0">
              <a:lnSpc>
                <a:spcPct val="100000"/>
              </a:lnSpc>
              <a:spcBef>
                <a:spcPts val="0"/>
              </a:spcBef>
              <a:spcAft>
                <a:spcPts val="600"/>
              </a:spcAft>
              <a:buNone/>
            </a:pPr>
            <a:r>
              <a:rPr lang="en-US" sz="3600" dirty="0" smtClean="0">
                <a:solidFill>
                  <a:schemeClr val="tx2">
                    <a:alpha val="99000"/>
                  </a:schemeClr>
                </a:solidFill>
                <a:effectLst/>
                <a:latin typeface="Segoe UI Light" pitchFamily="34" charset="0"/>
              </a:rPr>
              <a:t>Placement of the Active Directory database (DIT)</a:t>
            </a:r>
          </a:p>
          <a:p>
            <a:pPr marL="0" indent="0">
              <a:lnSpc>
                <a:spcPct val="100000"/>
              </a:lnSpc>
              <a:spcBef>
                <a:spcPts val="0"/>
              </a:spcBef>
              <a:spcAft>
                <a:spcPts val="600"/>
              </a:spcAft>
              <a:buNone/>
            </a:pPr>
            <a:r>
              <a:rPr lang="en-US" sz="3600" dirty="0">
                <a:solidFill>
                  <a:schemeClr val="tx2">
                    <a:alpha val="99000"/>
                  </a:schemeClr>
                </a:solidFill>
                <a:effectLst/>
                <a:latin typeface="Segoe UI Light" pitchFamily="34" charset="0"/>
              </a:rPr>
              <a:t>Optimizing </a:t>
            </a:r>
            <a:r>
              <a:rPr lang="en-US" sz="3600" dirty="0" smtClean="0">
                <a:solidFill>
                  <a:schemeClr val="tx2">
                    <a:alpha val="99000"/>
                  </a:schemeClr>
                </a:solidFill>
                <a:effectLst/>
                <a:latin typeface="Segoe UI Light" pitchFamily="34" charset="0"/>
              </a:rPr>
              <a:t>your deployment for traffic and cost</a:t>
            </a:r>
            <a:endParaRPr lang="en-US" sz="3600" dirty="0">
              <a:solidFill>
                <a:schemeClr val="tx2">
                  <a:alpha val="99000"/>
                </a:schemeClr>
              </a:solidFill>
              <a:effectLst/>
              <a:latin typeface="Segoe UI Light" pitchFamily="34" charset="0"/>
            </a:endParaRPr>
          </a:p>
          <a:p>
            <a:pPr marL="0" indent="0">
              <a:lnSpc>
                <a:spcPct val="100000"/>
              </a:lnSpc>
              <a:spcBef>
                <a:spcPts val="0"/>
              </a:spcBef>
              <a:spcAft>
                <a:spcPts val="600"/>
              </a:spcAft>
              <a:buNone/>
            </a:pPr>
            <a:r>
              <a:rPr lang="en-US" sz="3600" dirty="0" smtClean="0">
                <a:solidFill>
                  <a:schemeClr val="tx2">
                    <a:alpha val="99000"/>
                  </a:schemeClr>
                </a:solidFill>
                <a:effectLst/>
                <a:latin typeface="Segoe UI Light" pitchFamily="34" charset="0"/>
              </a:rPr>
              <a:t>Read-Only </a:t>
            </a:r>
            <a:r>
              <a:rPr lang="en-US" sz="3600" dirty="0">
                <a:solidFill>
                  <a:schemeClr val="tx2">
                    <a:alpha val="99000"/>
                  </a:schemeClr>
                </a:solidFill>
                <a:effectLst/>
                <a:latin typeface="Segoe UI Light" pitchFamily="34" charset="0"/>
              </a:rPr>
              <a:t>DCs (RODC) or Read-Writes?</a:t>
            </a:r>
            <a:endParaRPr lang="en-US" sz="3600" dirty="0" smtClean="0">
              <a:solidFill>
                <a:schemeClr val="tx2">
                  <a:alpha val="99000"/>
                </a:schemeClr>
              </a:solidFill>
              <a:effectLst/>
              <a:latin typeface="Segoe UI Light" pitchFamily="34" charset="0"/>
            </a:endParaRPr>
          </a:p>
          <a:p>
            <a:pPr marL="0" indent="0">
              <a:lnSpc>
                <a:spcPct val="100000"/>
              </a:lnSpc>
              <a:spcBef>
                <a:spcPts val="0"/>
              </a:spcBef>
              <a:spcAft>
                <a:spcPts val="600"/>
              </a:spcAft>
              <a:buNone/>
            </a:pPr>
            <a:r>
              <a:rPr lang="en-US" sz="3600" dirty="0">
                <a:solidFill>
                  <a:schemeClr val="tx2">
                    <a:alpha val="99000"/>
                  </a:schemeClr>
                </a:solidFill>
                <a:effectLst/>
                <a:latin typeface="Segoe UI Light" pitchFamily="34" charset="0"/>
              </a:rPr>
              <a:t>Global Catalog or not?</a:t>
            </a:r>
          </a:p>
          <a:p>
            <a:pPr marL="0" indent="0">
              <a:lnSpc>
                <a:spcPct val="100000"/>
              </a:lnSpc>
              <a:spcBef>
                <a:spcPts val="0"/>
              </a:spcBef>
              <a:spcAft>
                <a:spcPts val="600"/>
              </a:spcAft>
              <a:buNone/>
            </a:pPr>
            <a:r>
              <a:rPr lang="en-US" sz="3600" dirty="0" smtClean="0">
                <a:solidFill>
                  <a:schemeClr val="tx2">
                    <a:alpha val="99000"/>
                  </a:schemeClr>
                </a:solidFill>
                <a:effectLst/>
                <a:latin typeface="Segoe UI Light" pitchFamily="34" charset="0"/>
              </a:rPr>
              <a:t>Trust or Replicate?</a:t>
            </a:r>
          </a:p>
          <a:p>
            <a:pPr marL="0" indent="0">
              <a:lnSpc>
                <a:spcPct val="100000"/>
              </a:lnSpc>
              <a:spcBef>
                <a:spcPts val="0"/>
              </a:spcBef>
              <a:spcAft>
                <a:spcPts val="600"/>
              </a:spcAft>
              <a:buNone/>
            </a:pPr>
            <a:r>
              <a:rPr lang="en-US" sz="3600" dirty="0" smtClean="0">
                <a:solidFill>
                  <a:schemeClr val="tx2">
                    <a:alpha val="99000"/>
                  </a:schemeClr>
                </a:solidFill>
                <a:effectLst/>
                <a:latin typeface="Segoe UI Light" pitchFamily="34" charset="0"/>
              </a:rPr>
              <a:t>IP addressing and name resolution</a:t>
            </a:r>
          </a:p>
          <a:p>
            <a:pPr marL="0" indent="0">
              <a:lnSpc>
                <a:spcPct val="100000"/>
              </a:lnSpc>
              <a:spcBef>
                <a:spcPts val="0"/>
              </a:spcBef>
              <a:spcAft>
                <a:spcPts val="600"/>
              </a:spcAft>
              <a:buNone/>
            </a:pPr>
            <a:r>
              <a:rPr lang="en-US" sz="3600" dirty="0">
                <a:solidFill>
                  <a:schemeClr val="tx2">
                    <a:alpha val="99000"/>
                  </a:schemeClr>
                </a:solidFill>
                <a:effectLst/>
                <a:latin typeface="Segoe UI Light" pitchFamily="34" charset="0"/>
              </a:rPr>
              <a:t>Geo-distributed cloud-hosted </a:t>
            </a:r>
            <a:r>
              <a:rPr lang="en-US" sz="3600" dirty="0" smtClean="0">
                <a:solidFill>
                  <a:schemeClr val="tx2">
                    <a:alpha val="99000"/>
                  </a:schemeClr>
                </a:solidFill>
                <a:effectLst/>
                <a:latin typeface="Segoe UI Light" pitchFamily="34" charset="0"/>
              </a:rPr>
              <a:t>DCs</a:t>
            </a:r>
            <a:endParaRPr lang="en-US" sz="3600" dirty="0">
              <a:solidFill>
                <a:schemeClr val="tx2">
                  <a:alpha val="99000"/>
                </a:schemeClr>
              </a:solidFill>
              <a:effectLst/>
              <a:latin typeface="Segoe UI Light" pitchFamily="34" charset="0"/>
            </a:endParaRPr>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Is it safe to virtualize DCs?</a:t>
            </a:r>
            <a:endParaRPr lang="en-US" sz="5400" dirty="0"/>
          </a:p>
        </p:txBody>
      </p:sp>
      <p:sp>
        <p:nvSpPr>
          <p:cNvPr id="7" name="Rectangle 6"/>
          <p:cNvSpPr/>
          <p:nvPr/>
        </p:nvSpPr>
        <p:spPr bwMode="auto">
          <a:xfrm>
            <a:off x="385730" y="1178862"/>
            <a:ext cx="11289309" cy="3566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38130" y="1323229"/>
            <a:ext cx="11149012" cy="327474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 typeface="Arial" pitchFamily="34" charset="0"/>
              <a:buNone/>
            </a:pPr>
            <a:r>
              <a:rPr lang="en-US" sz="4000" dirty="0" smtClean="0">
                <a:solidFill>
                  <a:schemeClr val="tx2">
                    <a:alpha val="99000"/>
                  </a:schemeClr>
                </a:solidFill>
                <a:effectLst/>
                <a:latin typeface="Segoe UI Light" pitchFamily="34" charset="0"/>
              </a:rPr>
              <a:t>Background</a:t>
            </a:r>
            <a:endParaRPr lang="en-US" dirty="0" smtClean="0">
              <a:solidFill>
                <a:schemeClr val="tx2">
                  <a:alpha val="99000"/>
                </a:schemeClr>
              </a:solidFill>
              <a:effectLst/>
              <a:latin typeface="Segoe UI Light" pitchFamily="34" charset="0"/>
            </a:endParaRPr>
          </a:p>
          <a:p>
            <a:pPr marL="0" indent="0">
              <a:spcBef>
                <a:spcPts val="0"/>
              </a:spcBef>
              <a:spcAft>
                <a:spcPts val="1200"/>
              </a:spcAft>
              <a:buNone/>
            </a:pPr>
            <a:r>
              <a:rPr lang="en-US" sz="2000" dirty="0">
                <a:effectLst/>
                <a:latin typeface="+mj-lt"/>
                <a:cs typeface="Segoe UI Light" pitchFamily="34" charset="0"/>
              </a:rPr>
              <a:t>Common virtualization operations such as backing up/restoring VMs/VHDs can rollback the state of a virtual DC</a:t>
            </a:r>
          </a:p>
          <a:p>
            <a:pPr marL="0" indent="0">
              <a:spcBef>
                <a:spcPts val="0"/>
              </a:spcBef>
              <a:spcAft>
                <a:spcPts val="300"/>
              </a:spcAft>
              <a:buNone/>
            </a:pPr>
            <a:r>
              <a:rPr lang="en-US" sz="2000" dirty="0">
                <a:effectLst/>
                <a:latin typeface="+mj-lt"/>
                <a:cs typeface="Segoe UI Light" pitchFamily="34" charset="0"/>
              </a:rPr>
              <a:t>Introduces USN bubbles leading to permanently divergent state causing:</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lingering objects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passwords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attribute values</a:t>
            </a:r>
          </a:p>
          <a:p>
            <a:pPr marL="457200" lvl="1" indent="-228600">
              <a:spcBef>
                <a:spcPts val="0"/>
              </a:spcBef>
              <a:spcAft>
                <a:spcPts val="1200"/>
              </a:spcAft>
            </a:pPr>
            <a:r>
              <a:rPr lang="en-US" sz="1800" dirty="0">
                <a:solidFill>
                  <a:schemeClr val="bg2">
                    <a:lumMod val="50000"/>
                    <a:alpha val="99000"/>
                  </a:schemeClr>
                </a:solidFill>
                <a:latin typeface="+mj-lt"/>
                <a:cs typeface="Segoe UI Light" pitchFamily="34" charset="0"/>
              </a:rPr>
              <a:t>schema mismatches if the Schema FSMO is rolled back</a:t>
            </a:r>
          </a:p>
          <a:p>
            <a:pPr marL="0" indent="0">
              <a:spcBef>
                <a:spcPts val="0"/>
              </a:spcBef>
              <a:spcAft>
                <a:spcPts val="1200"/>
              </a:spcAft>
              <a:buNone/>
            </a:pPr>
            <a:r>
              <a:rPr lang="en-US" sz="2000" dirty="0">
                <a:effectLst/>
                <a:latin typeface="+mj-lt"/>
                <a:cs typeface="Segoe UI Light" pitchFamily="34" charset="0"/>
              </a:rPr>
              <a:t>The potential also exists for security principals to be created with duplicate </a:t>
            </a:r>
            <a:r>
              <a:rPr lang="en-US" sz="2000" dirty="0" smtClean="0">
                <a:effectLst/>
                <a:latin typeface="+mj-lt"/>
                <a:cs typeface="Segoe UI Light" pitchFamily="34" charset="0"/>
              </a:rPr>
              <a:t>SIDs</a:t>
            </a:r>
            <a:endParaRPr lang="en-US" sz="1050" dirty="0" smtClean="0">
              <a:latin typeface="+mj-lt"/>
            </a:endParaRPr>
          </a:p>
        </p:txBody>
      </p:sp>
      <p:sp>
        <p:nvSpPr>
          <p:cNvPr id="10" name="Rectangle 9"/>
          <p:cNvSpPr/>
          <p:nvPr/>
        </p:nvSpPr>
        <p:spPr bwMode="auto">
          <a:xfrm>
            <a:off x="385729" y="4745022"/>
            <a:ext cx="11289309" cy="18451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6671383"/>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6294120" y="4745022"/>
            <a:ext cx="5380918" cy="18451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683" y="4880021"/>
            <a:ext cx="4785626" cy="1679708"/>
          </a:xfrm>
          <a:prstGeom prst="rect">
            <a:avLst/>
          </a:prstGeom>
          <a:noFill/>
        </p:spPr>
      </p:pic>
    </p:spTree>
    <p:extLst>
      <p:ext uri="{BB962C8B-B14F-4D97-AF65-F5344CB8AC3E}">
        <p14:creationId xmlns:p14="http://schemas.microsoft.com/office/powerpoint/2010/main" val="25742113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385730" y="1003499"/>
            <a:ext cx="11289309" cy="54113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7" name="Rectangle 86"/>
          <p:cNvSpPr/>
          <p:nvPr/>
        </p:nvSpPr>
        <p:spPr bwMode="auto">
          <a:xfrm>
            <a:off x="385730" y="6496019"/>
            <a:ext cx="11301412"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cxnSp>
        <p:nvCxnSpPr>
          <p:cNvPr id="247" name="Elbow Connector 246"/>
          <p:cNvCxnSpPr/>
          <p:nvPr/>
        </p:nvCxnSpPr>
        <p:spPr>
          <a:xfrm flipH="1">
            <a:off x="7821588" y="1583323"/>
            <a:ext cx="1881862" cy="2383780"/>
          </a:xfrm>
          <a:prstGeom prst="bentConnector3">
            <a:avLst>
              <a:gd name="adj1" fmla="val 35008"/>
            </a:avLst>
          </a:prstGeom>
          <a:ln w="38100">
            <a:solidFill>
              <a:schemeClr val="accent2"/>
            </a:solidFill>
            <a:headEnd type="oval"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a:effectLst/>
        </p:grpSpPr>
        <p:cxnSp>
          <p:nvCxnSpPr>
            <p:cNvPr id="35" name="Elbow Connector 34"/>
            <p:cNvCxnSpPr/>
            <p:nvPr/>
          </p:nvCxnSpPr>
          <p:spPr>
            <a:xfrm>
              <a:off x="1327986" y="1046004"/>
              <a:ext cx="1591171" cy="902794"/>
            </a:xfrm>
            <a:prstGeom prst="bentConnector3">
              <a:avLst>
                <a:gd name="adj1" fmla="val 22995"/>
              </a:avLst>
            </a:prstGeom>
            <a:ln w="38100">
              <a:solidFill>
                <a:schemeClr val="tx2"/>
              </a:solidFill>
              <a:headEnd type="oval"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74648"/>
              <a:gd name="adj2" fmla="val 87636"/>
            </a:avLst>
          </a:prstGeom>
          <a:solidFill>
            <a:schemeClr val="accent2"/>
          </a:solidFill>
          <a:ln>
            <a:noFill/>
            <a:headEnd type="none" w="med" len="med"/>
            <a:tailEnd type="none" w="med" len="med"/>
          </a:ln>
          <a:effectLst/>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2000" dirty="0">
                <a:solidFill>
                  <a:schemeClr val="bg1">
                    <a:alpha val="99000"/>
                  </a:schemeClr>
                </a:solidFill>
                <a:latin typeface="+mj-lt"/>
              </a:rPr>
              <a:t>Timeline of events</a:t>
            </a:r>
          </a:p>
        </p:txBody>
      </p:sp>
      <p:sp>
        <p:nvSpPr>
          <p:cNvPr id="2" name="Title 1"/>
          <p:cNvSpPr>
            <a:spLocks noGrp="1"/>
          </p:cNvSpPr>
          <p:nvPr>
            <p:ph type="title"/>
          </p:nvPr>
        </p:nvSpPr>
        <p:spPr/>
        <p:txBody>
          <a:bodyPr/>
          <a:lstStyle/>
          <a:p>
            <a:r>
              <a:rPr lang="en-US" sz="5400" dirty="0" smtClean="0"/>
              <a:t>How Domain Controllers are Impacted</a:t>
            </a:r>
            <a:endParaRPr lang="en-US" sz="5400" dirty="0"/>
          </a:p>
        </p:txBody>
      </p:sp>
      <p:grpSp>
        <p:nvGrpSpPr>
          <p:cNvPr id="121" name="Group 120"/>
          <p:cNvGrpSpPr/>
          <p:nvPr/>
        </p:nvGrpSpPr>
        <p:grpSpPr>
          <a:xfrm>
            <a:off x="1991526" y="1284385"/>
            <a:ext cx="545323" cy="924136"/>
            <a:chOff x="928364" y="797721"/>
            <a:chExt cx="409100" cy="693102"/>
          </a:xfrm>
        </p:grpSpPr>
        <p:pic>
          <p:nvPicPr>
            <p:cNvPr id="36"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952004" y="920589"/>
              <a:ext cx="285740"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39353"/>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89" name="Rectangle 88"/>
          <p:cNvSpPr/>
          <p:nvPr/>
        </p:nvSpPr>
        <p:spPr>
          <a:xfrm>
            <a:off x="3921875" y="2319275"/>
            <a:ext cx="834477" cy="23531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FFFF">
                    <a:alpha val="99000"/>
                  </a:srgbClr>
                </a:solidFill>
              </a:rPr>
              <a:t> </a:t>
            </a:r>
          </a:p>
        </p:txBody>
      </p:sp>
      <p:sp>
        <p:nvSpPr>
          <p:cNvPr id="65" name="Rectangle 64"/>
          <p:cNvSpPr/>
          <p:nvPr/>
        </p:nvSpPr>
        <p:spPr>
          <a:xfrm>
            <a:off x="3052074" y="2319275"/>
            <a:ext cx="922557" cy="455509"/>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chemeClr val="bg1">
                    <a:alpha val="99000"/>
                  </a:schemeClr>
                </a:solidFill>
              </a:rPr>
              <a:t>Create</a:t>
            </a:r>
          </a:p>
          <a:p>
            <a:pPr algn="ctr" defTabSz="914249">
              <a:lnSpc>
                <a:spcPct val="90000"/>
              </a:lnSpc>
            </a:pPr>
            <a:r>
              <a:rPr lang="en-US" sz="1200" dirty="0">
                <a:solidFill>
                  <a:schemeClr val="bg1">
                    <a:alpha val="99000"/>
                  </a:schemeClr>
                </a:solidFill>
              </a:rPr>
              <a:t>VHD copy</a:t>
            </a:r>
          </a:p>
        </p:txBody>
      </p:sp>
      <p:grpSp>
        <p:nvGrpSpPr>
          <p:cNvPr id="115" name="Group 114"/>
          <p:cNvGrpSpPr/>
          <p:nvPr/>
        </p:nvGrpSpPr>
        <p:grpSpPr>
          <a:xfrm>
            <a:off x="1758296" y="2369444"/>
            <a:ext cx="1163120" cy="329901"/>
            <a:chOff x="766550" y="2098287"/>
            <a:chExt cx="872568" cy="247426"/>
          </a:xfrm>
        </p:grpSpPr>
        <p:sp>
          <p:nvSpPr>
            <p:cNvPr id="117" name="Rectangle 116"/>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0094" y="2098287"/>
              <a:ext cx="249024" cy="247426"/>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99072"/>
            <a:ext cx="1177751" cy="329901"/>
            <a:chOff x="766550" y="2096086"/>
            <a:chExt cx="883544" cy="247426"/>
          </a:xfrm>
        </p:grpSpPr>
        <p:sp>
          <p:nvSpPr>
            <p:cNvPr id="123" name="Rectangle 122"/>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T2</a:t>
              </a:r>
            </a:p>
          </p:txBody>
        </p:sp>
        <p:pic>
          <p:nvPicPr>
            <p:cNvPr id="124" name="Picture 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1071" y="2096086"/>
              <a:ext cx="249023" cy="247426"/>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26" name="Rectangle 125"/>
          <p:cNvSpPr/>
          <p:nvPr/>
        </p:nvSpPr>
        <p:spPr>
          <a:xfrm>
            <a:off x="3614578" y="3477527"/>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effectLst>
                  <a:outerShdw blurRad="38100" dist="38100" dir="2700000" algn="tl">
                    <a:srgbClr val="000000">
                      <a:alpha val="43137"/>
                    </a:srgbClr>
                  </a:outerShdw>
                </a:effectLst>
              </a:rPr>
              <a:t> </a:t>
            </a:r>
            <a:r>
              <a:rPr lang="en-US" sz="1200" dirty="0">
                <a:solidFill>
                  <a:schemeClr val="accent5">
                    <a:alpha val="99000"/>
                  </a:schemeClr>
                </a:solidFill>
              </a:rPr>
              <a:t>200</a:t>
            </a:r>
            <a:r>
              <a:rPr lang="en-US" sz="1200" dirty="0">
                <a:solidFill>
                  <a:srgbClr val="FF0000"/>
                </a:solidFill>
                <a:effectLst>
                  <a:outerShdw blurRad="38100" dist="38100" dir="2700000" algn="tl">
                    <a:srgbClr val="000000">
                      <a:alpha val="43137"/>
                    </a:srgbClr>
                  </a:outerShdw>
                </a:effectLst>
              </a:rPr>
              <a:t> </a:t>
            </a:r>
          </a:p>
        </p:txBody>
      </p:sp>
      <p:grpSp>
        <p:nvGrpSpPr>
          <p:cNvPr id="3079" name="Group 3078"/>
          <p:cNvGrpSpPr/>
          <p:nvPr/>
        </p:nvGrpSpPr>
        <p:grpSpPr>
          <a:xfrm>
            <a:off x="3073847" y="3058307"/>
            <a:ext cx="1610540" cy="862283"/>
            <a:chOff x="1753473" y="2245104"/>
            <a:chExt cx="1208220" cy="646712"/>
          </a:xfrm>
        </p:grpSpPr>
        <p:sp>
          <p:nvSpPr>
            <p:cNvPr id="112" name="Rectangle 111"/>
            <p:cNvSpPr/>
            <p:nvPr/>
          </p:nvSpPr>
          <p:spPr>
            <a:xfrm>
              <a:off x="1753473" y="2245104"/>
              <a:ext cx="1208220"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+100 users added</a:t>
              </a:r>
            </a:p>
          </p:txBody>
        </p:sp>
        <p:grpSp>
          <p:nvGrpSpPr>
            <p:cNvPr id="114" name="Group 113"/>
            <p:cNvGrpSpPr/>
            <p:nvPr/>
          </p:nvGrpSpPr>
          <p:grpSpPr>
            <a:xfrm>
              <a:off x="1753474" y="2424692"/>
              <a:ext cx="441487" cy="467124"/>
              <a:chOff x="1752898" y="2830733"/>
              <a:chExt cx="610725" cy="646193"/>
            </a:xfrm>
          </p:grpSpPr>
          <p:sp>
            <p:nvSpPr>
              <p:cNvPr id="113" name="Rectangle 112"/>
              <p:cNvSpPr/>
              <p:nvPr/>
            </p:nvSpPr>
            <p:spPr>
              <a:xfrm>
                <a:off x="1752898" y="2830733"/>
                <a:ext cx="610725" cy="646193"/>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99"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55426" y="2974901"/>
                <a:ext cx="418720" cy="35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2"/>
              </a:solidFill>
              <a:headEnd type="none"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58972"/>
            <a:ext cx="1170435" cy="315360"/>
            <a:chOff x="766550" y="3328661"/>
            <a:chExt cx="878055" cy="236520"/>
          </a:xfrm>
        </p:grpSpPr>
        <p:sp>
          <p:nvSpPr>
            <p:cNvPr id="133" name="Rectangle 132"/>
            <p:cNvSpPr/>
            <p:nvPr/>
          </p:nvSpPr>
          <p:spPr>
            <a:xfrm>
              <a:off x="766550" y="3360535"/>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T3</a:t>
              </a:r>
            </a:p>
          </p:txBody>
        </p:sp>
        <p:pic>
          <p:nvPicPr>
            <p:cNvPr id="134"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6558" y="3328661"/>
              <a:ext cx="238047" cy="23652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30147"/>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45" name="Rectangle 144"/>
          <p:cNvSpPr/>
          <p:nvPr/>
        </p:nvSpPr>
        <p:spPr>
          <a:xfrm>
            <a:off x="4151542" y="4623987"/>
            <a:ext cx="834477" cy="23530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0000"/>
                </a:solidFill>
              </a:rPr>
              <a:t> </a:t>
            </a:r>
          </a:p>
        </p:txBody>
      </p:sp>
      <p:sp>
        <p:nvSpPr>
          <p:cNvPr id="146" name="Rectangle 145"/>
          <p:cNvSpPr/>
          <p:nvPr/>
        </p:nvSpPr>
        <p:spPr>
          <a:xfrm>
            <a:off x="3044995" y="4623987"/>
            <a:ext cx="1152249" cy="455471"/>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BE00">
                    <a:alpha val="99000"/>
                  </a:srgbClr>
                </a:solidFill>
              </a:rPr>
              <a:t>T1</a:t>
            </a:r>
            <a:r>
              <a:rPr lang="en-US" sz="1200" dirty="0">
                <a:solidFill>
                  <a:schemeClr val="accent5">
                    <a:alpha val="99000"/>
                  </a:schemeClr>
                </a:solidFill>
              </a:rPr>
              <a:t> </a:t>
            </a:r>
            <a:r>
              <a:rPr lang="en-US" sz="1200" dirty="0" smtClean="0">
                <a:solidFill>
                  <a:schemeClr val="accent5">
                    <a:alpha val="99000"/>
                  </a:schemeClr>
                </a:solidFill>
              </a:rPr>
              <a:t>VHD copy restored</a:t>
            </a:r>
            <a:endParaRPr lang="en-US" sz="1200" dirty="0">
              <a:solidFill>
                <a:schemeClr val="accent5">
                  <a:alpha val="99000"/>
                </a:schemeClr>
              </a:solidFill>
            </a:endParaRPr>
          </a:p>
        </p:txBody>
      </p:sp>
      <p:grpSp>
        <p:nvGrpSpPr>
          <p:cNvPr id="3082" name="Group 3081"/>
          <p:cNvGrpSpPr/>
          <p:nvPr/>
        </p:nvGrpSpPr>
        <p:grpSpPr>
          <a:xfrm>
            <a:off x="1758296" y="5787962"/>
            <a:ext cx="1185065" cy="326705"/>
            <a:chOff x="766550" y="4175410"/>
            <a:chExt cx="889031" cy="245029"/>
          </a:xfrm>
        </p:grpSpPr>
        <p:sp>
          <p:nvSpPr>
            <p:cNvPr id="164" name="Rectangle 163"/>
            <p:cNvSpPr/>
            <p:nvPr/>
          </p:nvSpPr>
          <p:spPr>
            <a:xfrm>
              <a:off x="766550" y="4213862"/>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T4</a:t>
              </a:r>
            </a:p>
          </p:txBody>
        </p:sp>
        <p:pic>
          <p:nvPicPr>
            <p:cNvPr id="165" name="Picture 3"/>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8970" y="4175410"/>
              <a:ext cx="246611" cy="24502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56" name="Rectangle 155"/>
          <p:cNvSpPr/>
          <p:nvPr/>
        </p:nvSpPr>
        <p:spPr>
          <a:xfrm>
            <a:off x="3614578" y="5737394"/>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rPr>
              <a:t> </a:t>
            </a:r>
            <a:r>
              <a:rPr lang="en-US" sz="1200" dirty="0">
                <a:solidFill>
                  <a:schemeClr val="accent5">
                    <a:alpha val="99000"/>
                  </a:schemeClr>
                </a:solidFill>
              </a:rPr>
              <a:t>250 </a:t>
            </a:r>
          </a:p>
        </p:txBody>
      </p:sp>
      <p:grpSp>
        <p:nvGrpSpPr>
          <p:cNvPr id="3081" name="Group 3080"/>
          <p:cNvGrpSpPr/>
          <p:nvPr/>
        </p:nvGrpSpPr>
        <p:grpSpPr>
          <a:xfrm>
            <a:off x="3073848" y="5344305"/>
            <a:ext cx="2225393" cy="857309"/>
            <a:chOff x="1753474" y="3961775"/>
            <a:chExt cx="1669481" cy="642982"/>
          </a:xfrm>
        </p:grpSpPr>
        <p:sp>
          <p:nvSpPr>
            <p:cNvPr id="152" name="Rectangle 151"/>
            <p:cNvSpPr/>
            <p:nvPr/>
          </p:nvSpPr>
          <p:spPr>
            <a:xfrm>
              <a:off x="1753474" y="3961775"/>
              <a:ext cx="1669481"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+150 more users created</a:t>
              </a:r>
            </a:p>
          </p:txBody>
        </p:sp>
        <p:grpSp>
          <p:nvGrpSpPr>
            <p:cNvPr id="157" name="Group 156"/>
            <p:cNvGrpSpPr/>
            <p:nvPr/>
          </p:nvGrpSpPr>
          <p:grpSpPr>
            <a:xfrm>
              <a:off x="1753474" y="4141366"/>
              <a:ext cx="441486" cy="463391"/>
              <a:chOff x="1752899" y="2830733"/>
              <a:chExt cx="610724" cy="641028"/>
            </a:xfrm>
          </p:grpSpPr>
          <p:sp>
            <p:nvSpPr>
              <p:cNvPr id="158" name="Rectangle 157"/>
              <p:cNvSpPr/>
              <p:nvPr/>
            </p:nvSpPr>
            <p:spPr>
              <a:xfrm>
                <a:off x="1752899" y="2830733"/>
                <a:ext cx="610724" cy="641028"/>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163"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40242" y="2968294"/>
                <a:ext cx="418720" cy="35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4" name="Rectangle 233"/>
          <p:cNvSpPr/>
          <p:nvPr/>
        </p:nvSpPr>
        <p:spPr>
          <a:xfrm>
            <a:off x="5882272" y="3687243"/>
            <a:ext cx="3012295" cy="234494"/>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&gt;100</a:t>
            </a: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73784"/>
            <a:ext cx="2970113" cy="227829"/>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&gt;200</a:t>
            </a:r>
          </a:p>
        </p:txBody>
      </p:sp>
      <p:grpSp>
        <p:nvGrpSpPr>
          <p:cNvPr id="243" name="Group 242"/>
          <p:cNvGrpSpPr/>
          <p:nvPr/>
        </p:nvGrpSpPr>
        <p:grpSpPr>
          <a:xfrm>
            <a:off x="9669374" y="1284281"/>
            <a:ext cx="545323" cy="924136"/>
            <a:chOff x="928364" y="797721"/>
            <a:chExt cx="409100" cy="693102"/>
          </a:xfrm>
        </p:grpSpPr>
        <p:pic>
          <p:nvPicPr>
            <p:cNvPr id="244"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962566" y="920628"/>
              <a:ext cx="285819"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DC2</a:t>
              </a:r>
            </a:p>
          </p:txBody>
        </p:sp>
      </p:grpSp>
      <p:sp>
        <p:nvSpPr>
          <p:cNvPr id="251" name="Rectangle 250"/>
          <p:cNvSpPr/>
          <p:nvPr/>
        </p:nvSpPr>
        <p:spPr>
          <a:xfrm>
            <a:off x="9095804" y="3702427"/>
            <a:ext cx="1171402" cy="704770"/>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a:t>
            </a:r>
            <a:br>
              <a:rPr lang="en-US" sz="1200" i="1" dirty="0">
                <a:solidFill>
                  <a:schemeClr val="tx1">
                    <a:alpha val="99000"/>
                  </a:schemeClr>
                </a:solidFill>
              </a:rPr>
            </a:br>
            <a:r>
              <a:rPr lang="en-US" sz="1200" i="1" dirty="0">
                <a:solidFill>
                  <a:schemeClr val="tx1">
                    <a:alpha val="99000"/>
                  </a:schemeClr>
                </a:solidFill>
              </a:rPr>
              <a:t>@USN = </a:t>
            </a:r>
            <a:r>
              <a:rPr lang="en-US" sz="1200" i="1" dirty="0">
                <a:solidFill>
                  <a:schemeClr val="accent5">
                    <a:alpha val="99000"/>
                  </a:schemeClr>
                </a:solidFill>
              </a:rPr>
              <a:t>200</a:t>
            </a:r>
          </a:p>
        </p:txBody>
      </p:sp>
      <p:pic>
        <p:nvPicPr>
          <p:cNvPr id="259"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9789584" y="3565283"/>
            <a:ext cx="417009" cy="3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Elbow Connector 262"/>
          <p:cNvCxnSpPr/>
          <p:nvPr/>
        </p:nvCxnSpPr>
        <p:spPr>
          <a:xfrm rot="5400000">
            <a:off x="7186542" y="4401252"/>
            <a:ext cx="2303651" cy="1412216"/>
          </a:xfrm>
          <a:prstGeom prst="bentConnector3">
            <a:avLst>
              <a:gd name="adj1" fmla="val 99117"/>
            </a:avLst>
          </a:prstGeom>
          <a:ln w="38100">
            <a:solidFill>
              <a:schemeClr val="accent2"/>
            </a:solidFill>
            <a:headEnd type="none"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0" y="5824292"/>
            <a:ext cx="1171401" cy="567659"/>
            <a:chOff x="5409111" y="4183830"/>
            <a:chExt cx="878780" cy="425744"/>
          </a:xfrm>
        </p:grpSpPr>
        <p:sp>
          <p:nvSpPr>
            <p:cNvPr id="271" name="Rectangle 270"/>
            <p:cNvSpPr/>
            <p:nvPr/>
          </p:nvSpPr>
          <p:spPr>
            <a:xfrm>
              <a:off x="5409111" y="4280638"/>
              <a:ext cx="878780" cy="328936"/>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 </a:t>
              </a:r>
              <a:r>
                <a:rPr lang="en-US" sz="1200" i="1" dirty="0" smtClean="0">
                  <a:solidFill>
                    <a:schemeClr val="tx1">
                      <a:alpha val="99000"/>
                    </a:schemeClr>
                  </a:solidFill>
                </a:rPr>
                <a:t/>
              </a:r>
              <a:br>
                <a:rPr lang="en-US" sz="1200" i="1" dirty="0" smtClean="0">
                  <a:solidFill>
                    <a:schemeClr val="tx1">
                      <a:alpha val="99000"/>
                    </a:schemeClr>
                  </a:solidFill>
                </a:rPr>
              </a:br>
              <a:r>
                <a:rPr lang="en-US" sz="1200" i="1" dirty="0" smtClean="0">
                  <a:solidFill>
                    <a:schemeClr val="tx1">
                      <a:alpha val="99000"/>
                    </a:schemeClr>
                  </a:solidFill>
                </a:rPr>
                <a:t>@</a:t>
              </a:r>
              <a:r>
                <a:rPr lang="en-US" sz="1200" i="1" dirty="0">
                  <a:solidFill>
                    <a:schemeClr val="tx1">
                      <a:alpha val="99000"/>
                    </a:schemeClr>
                  </a:solidFill>
                </a:rPr>
                <a:t>USN = </a:t>
              </a:r>
              <a:r>
                <a:rPr lang="en-US" sz="1200" i="1" dirty="0">
                  <a:solidFill>
                    <a:schemeClr val="accent5">
                      <a:alpha val="99000"/>
                    </a:schemeClr>
                  </a:solidFill>
                </a:rPr>
                <a:t>250</a:t>
              </a:r>
            </a:p>
          </p:txBody>
        </p:sp>
        <p:pic>
          <p:nvPicPr>
            <p:cNvPr id="273"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932540" y="4183830"/>
              <a:ext cx="302689" cy="2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2"/>
            </a:solidFill>
            <a:prstDash val="solid"/>
            <a:headEnd type="oval" w="sm"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5"/>
            <a:ext cx="1743125" cy="22403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alpha val="99000"/>
                  </a:srgbClr>
                </a:solidFill>
              </a:rPr>
              <a:t> - 1000</a:t>
            </a:r>
          </a:p>
        </p:txBody>
      </p:sp>
      <p:sp>
        <p:nvSpPr>
          <p:cNvPr id="82" name="Rectangle 81"/>
          <p:cNvSpPr/>
          <p:nvPr/>
        </p:nvSpPr>
        <p:spPr>
          <a:xfrm>
            <a:off x="4163902" y="3693912"/>
            <a:ext cx="1743125" cy="227825"/>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600</a:t>
            </a:r>
            <a:r>
              <a:rPr lang="en-US" sz="1200" dirty="0">
                <a:solidFill>
                  <a:srgbClr val="FFFFFF"/>
                </a:solidFill>
                <a:effectLst>
                  <a:outerShdw blurRad="38100" dist="38100" dir="2700000" algn="tl">
                    <a:srgbClr val="000000">
                      <a:alpha val="43137"/>
                    </a:srgbClr>
                  </a:outerShdw>
                </a:effectLst>
              </a:rPr>
              <a:t> </a:t>
            </a:r>
            <a:r>
              <a:rPr lang="en-US" sz="1200" dirty="0">
                <a:solidFill>
                  <a:srgbClr val="FFFFFF">
                    <a:alpha val="99000"/>
                  </a:srgbClr>
                </a:solidFill>
              </a:rPr>
              <a:t>- 1000</a:t>
            </a:r>
          </a:p>
        </p:txBody>
      </p:sp>
      <p:sp>
        <p:nvSpPr>
          <p:cNvPr id="83" name="Rectangle 82"/>
          <p:cNvSpPr/>
          <p:nvPr/>
        </p:nvSpPr>
        <p:spPr>
          <a:xfrm>
            <a:off x="4709833" y="4848911"/>
            <a:ext cx="1743125" cy="24428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solidFill>
              </a:rPr>
              <a:t> </a:t>
            </a:r>
            <a:r>
              <a:rPr lang="en-US" sz="1200" dirty="0">
                <a:solidFill>
                  <a:srgbClr val="FFFFFF">
                    <a:alpha val="99000"/>
                  </a:srgbClr>
                </a:solidFill>
              </a:rPr>
              <a:t>- 1000</a:t>
            </a:r>
          </a:p>
        </p:txBody>
      </p:sp>
      <p:sp>
        <p:nvSpPr>
          <p:cNvPr id="86" name="Rectangle 85"/>
          <p:cNvSpPr/>
          <p:nvPr/>
        </p:nvSpPr>
        <p:spPr>
          <a:xfrm>
            <a:off x="4184860" y="5973784"/>
            <a:ext cx="1743125" cy="22782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650</a:t>
            </a:r>
            <a:r>
              <a:rPr lang="en-US" sz="1200" dirty="0">
                <a:solidFill>
                  <a:srgbClr val="FFFFFF"/>
                </a:solidFill>
              </a:rPr>
              <a:t> </a:t>
            </a:r>
            <a:r>
              <a:rPr lang="en-US" sz="1200" dirty="0">
                <a:solidFill>
                  <a:srgbClr val="FFFFFF">
                    <a:alpha val="99000"/>
                  </a:srgbClr>
                </a:solidFill>
              </a:rPr>
              <a:t>- 1000</a:t>
            </a:r>
          </a:p>
        </p:txBody>
      </p:sp>
      <p:sp>
        <p:nvSpPr>
          <p:cNvPr id="8" name="&quot;No&quot; Symbol 7"/>
          <p:cNvSpPr/>
          <p:nvPr/>
        </p:nvSpPr>
        <p:spPr bwMode="auto">
          <a:xfrm>
            <a:off x="2196032" y="2909768"/>
            <a:ext cx="1621391" cy="1621813"/>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
        <p:nvSpPr>
          <p:cNvPr id="93" name="TextBox 92"/>
          <p:cNvSpPr txBox="1"/>
          <p:nvPr/>
        </p:nvSpPr>
        <p:spPr>
          <a:xfrm>
            <a:off x="3591191" y="3223102"/>
            <a:ext cx="7753085" cy="1000180"/>
          </a:xfrm>
          <a:prstGeom prst="rect">
            <a:avLst/>
          </a:prstGeom>
          <a:solidFill>
            <a:schemeClr val="accent2"/>
          </a:solidFill>
          <a:ln w="19050">
            <a:solidFill>
              <a:schemeClr val="accent2"/>
            </a:solidFill>
          </a:ln>
          <a:effectLst>
            <a:softEdge rad="12700"/>
          </a:effectLst>
        </p:spPr>
        <p:style>
          <a:lnRef idx="1">
            <a:schemeClr val="accent1"/>
          </a:lnRef>
          <a:fillRef idx="1003">
            <a:schemeClr val="lt1"/>
          </a:fillRef>
          <a:effectRef idx="2">
            <a:schemeClr val="accent1"/>
          </a:effectRef>
          <a:fontRef idx="minor">
            <a:schemeClr val="lt1"/>
          </a:fontRef>
        </p:style>
        <p:txBody>
          <a:bodyPr wrap="square" lIns="182880" tIns="121883" rIns="0" bIns="182824" rtlCol="0" anchor="ctr">
            <a:spAutoFit/>
          </a:bodyPr>
          <a:lstStyle/>
          <a:p>
            <a:pPr defTabSz="914249"/>
            <a:r>
              <a:rPr lang="en-US" sz="1500" dirty="0">
                <a:solidFill>
                  <a:schemeClr val="bg1">
                    <a:alpha val="99000"/>
                  </a:schemeClr>
                </a:solidFill>
                <a:latin typeface="Segoe" pitchFamily="34" charset="0"/>
              </a:rPr>
              <a:t>USN rollback NOT detected: only 50 users converge across the two DCs</a:t>
            </a:r>
          </a:p>
          <a:p>
            <a:pPr defTabSz="914249"/>
            <a:r>
              <a:rPr lang="en-US" sz="1500" dirty="0">
                <a:solidFill>
                  <a:schemeClr val="bg1">
                    <a:alpha val="99000"/>
                  </a:schemeClr>
                </a:solidFill>
                <a:latin typeface="Segoe" pitchFamily="34" charset="0"/>
              </a:rPr>
              <a:t>All others are either on one or the other DC</a:t>
            </a:r>
          </a:p>
          <a:p>
            <a:pPr defTabSz="914249"/>
            <a:r>
              <a:rPr lang="en-US" sz="1500" dirty="0">
                <a:solidFill>
                  <a:schemeClr val="bg1">
                    <a:alpha val="99000"/>
                  </a:schemeClr>
                </a:solidFill>
                <a:latin typeface="Segoe" pitchFamily="34" charset="0"/>
              </a:rPr>
              <a:t>150 security principals (users in this example) with RIDs 500-649 have conflicting SIDs</a:t>
            </a:r>
          </a:p>
        </p:txBody>
      </p:sp>
    </p:spTree>
    <p:extLst>
      <p:ext uri="{BB962C8B-B14F-4D97-AF65-F5344CB8AC3E}">
        <p14:creationId xmlns:p14="http://schemas.microsoft.com/office/powerpoint/2010/main" val="696169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fade">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8" grpId="0" animBg="1"/>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4" name="Rectangle 3"/>
          <p:cNvSpPr/>
          <p:nvPr/>
        </p:nvSpPr>
        <p:spPr bwMode="auto">
          <a:xfrm>
            <a:off x="385730" y="1361964"/>
            <a:ext cx="11289309" cy="2563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6" name="Rectangle 5"/>
          <p:cNvSpPr/>
          <p:nvPr/>
        </p:nvSpPr>
        <p:spPr bwMode="auto">
          <a:xfrm>
            <a:off x="373627" y="4006283"/>
            <a:ext cx="11289309" cy="24843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Rectangle 7"/>
          <p:cNvSpPr/>
          <p:nvPr/>
        </p:nvSpPr>
        <p:spPr bwMode="auto">
          <a:xfrm>
            <a:off x="385730" y="6571175"/>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448489"/>
            <a:ext cx="11149012" cy="23906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solidFill>
                  <a:schemeClr val="tx2">
                    <a:alpha val="99000"/>
                  </a:schemeClr>
                </a:solidFill>
                <a:effectLst/>
                <a:latin typeface="Segoe UI Light" pitchFamily="34" charset="0"/>
              </a:rPr>
              <a:t>DIT’s/</a:t>
            </a:r>
            <a:r>
              <a:rPr lang="en-US" sz="4000" dirty="0" err="1" smtClean="0">
                <a:solidFill>
                  <a:schemeClr val="tx2">
                    <a:alpha val="99000"/>
                  </a:schemeClr>
                </a:solidFill>
                <a:effectLst/>
                <a:latin typeface="Segoe UI Light" pitchFamily="34" charset="0"/>
              </a:rPr>
              <a:t>sysvol</a:t>
            </a:r>
            <a:r>
              <a:rPr lang="en-US" sz="4000" dirty="0" smtClean="0">
                <a:solidFill>
                  <a:schemeClr val="tx2">
                    <a:alpha val="99000"/>
                  </a:schemeClr>
                </a:solidFill>
                <a:effectLst/>
                <a:latin typeface="Segoe UI Light" pitchFamily="34" charset="0"/>
              </a:rPr>
              <a:t> </a:t>
            </a:r>
            <a:r>
              <a:rPr lang="en-US" sz="4000" dirty="0">
                <a:solidFill>
                  <a:schemeClr val="tx2">
                    <a:alpha val="99000"/>
                  </a:schemeClr>
                </a:solidFill>
                <a:effectLst/>
                <a:latin typeface="Segoe UI Light" pitchFamily="34" charset="0"/>
              </a:rPr>
              <a:t>should be deployed on data disks</a:t>
            </a:r>
          </a:p>
          <a:p>
            <a:pPr marL="0" lvl="1" indent="0">
              <a:buNone/>
            </a:pPr>
            <a:r>
              <a:rPr lang="en-US" sz="2000" dirty="0">
                <a:solidFill>
                  <a:schemeClr val="tx1">
                    <a:alpha val="99000"/>
                  </a:schemeClr>
                </a:solidFill>
                <a:latin typeface="+mj-lt"/>
                <a:cs typeface="Segoe UI Light" pitchFamily="34" charset="0"/>
              </a:rPr>
              <a:t>Data Disks and OS Disks are two distinct Azure virtual-disk types</a:t>
            </a:r>
          </a:p>
          <a:p>
            <a:pPr marL="522287" lvl="1" indent="-285750"/>
            <a:r>
              <a:rPr lang="en-US" sz="2000" dirty="0">
                <a:solidFill>
                  <a:schemeClr val="bg2">
                    <a:lumMod val="50000"/>
                    <a:alpha val="99000"/>
                  </a:schemeClr>
                </a:solidFill>
                <a:latin typeface="+mj-lt"/>
                <a:cs typeface="Segoe UI Light" pitchFamily="34" charset="0"/>
              </a:rPr>
              <a:t>they exhibit different behaviors (and different defaults)</a:t>
            </a:r>
          </a:p>
          <a:p>
            <a:pPr marL="0" lvl="1" indent="0">
              <a:buNone/>
            </a:pPr>
            <a:r>
              <a:rPr lang="en-US" sz="2000" dirty="0">
                <a:solidFill>
                  <a:schemeClr val="tx1">
                    <a:alpha val="99000"/>
                  </a:schemeClr>
                </a:solidFill>
                <a:latin typeface="+mj-lt"/>
                <a:cs typeface="Segoe UI Light" pitchFamily="34" charset="0"/>
              </a:rPr>
              <a:t>Unlike OS disks, data disks do not cache writes by default</a:t>
            </a:r>
          </a:p>
          <a:p>
            <a:pPr marL="522287" lvl="1" indent="-285750"/>
            <a:r>
              <a:rPr lang="en-US" sz="2000" dirty="0">
                <a:solidFill>
                  <a:schemeClr val="bg2">
                    <a:lumMod val="50000"/>
                    <a:alpha val="99000"/>
                  </a:schemeClr>
                </a:solidFill>
                <a:latin typeface="+mj-lt"/>
                <a:cs typeface="Segoe UI Light" pitchFamily="34" charset="0"/>
              </a:rPr>
              <a:t>NOTE: data disks are constrained to 1TB</a:t>
            </a:r>
          </a:p>
          <a:p>
            <a:pPr marL="522287" lvl="1" indent="-285750"/>
            <a:r>
              <a:rPr lang="en-US" sz="1800" dirty="0">
                <a:solidFill>
                  <a:schemeClr val="bg2">
                    <a:lumMod val="50000"/>
                    <a:alpha val="99000"/>
                  </a:schemeClr>
                </a:solidFill>
                <a:latin typeface="+mj-lt"/>
                <a:cs typeface="Segoe UI Light" pitchFamily="34" charset="0"/>
              </a:rPr>
              <a:t>1TB &gt; largest known Active Directory database == non-issue</a:t>
            </a:r>
          </a:p>
          <a:p>
            <a:pPr marL="514350" indent="-514350">
              <a:buFont typeface="+mj-lt"/>
              <a:buAutoNum type="arabicPeriod"/>
            </a:pPr>
            <a:endParaRPr lang="en-US" sz="1050" dirty="0" smtClean="0"/>
          </a:p>
        </p:txBody>
      </p:sp>
      <p:sp>
        <p:nvSpPr>
          <p:cNvPr id="7" name="Content Placeholder 3"/>
          <p:cNvSpPr txBox="1">
            <a:spLocks/>
          </p:cNvSpPr>
          <p:nvPr/>
        </p:nvSpPr>
        <p:spPr>
          <a:xfrm>
            <a:off x="526027" y="4112138"/>
            <a:ext cx="11149012" cy="258532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solidFill>
                  <a:schemeClr val="tx2">
                    <a:alpha val="99000"/>
                  </a:schemeClr>
                </a:solidFill>
                <a:effectLst/>
                <a:latin typeface="Segoe UI Light" pitchFamily="34" charset="0"/>
              </a:rPr>
              <a:t>Why is this a concern?</a:t>
            </a:r>
          </a:p>
          <a:p>
            <a:pPr marL="0" lvl="1" indent="0">
              <a:buNone/>
            </a:pPr>
            <a:r>
              <a:rPr lang="en-US" sz="2000" dirty="0" smtClean="0">
                <a:solidFill>
                  <a:schemeClr val="tx1">
                    <a:alpha val="99000"/>
                  </a:schemeClr>
                </a:solidFill>
                <a:latin typeface="+mj-lt"/>
                <a:cs typeface="Segoe UI Light" pitchFamily="34" charset="0"/>
              </a:rPr>
              <a:t>Write-behind </a:t>
            </a:r>
            <a:r>
              <a:rPr lang="en-US" sz="2000" dirty="0">
                <a:solidFill>
                  <a:schemeClr val="tx1">
                    <a:alpha val="99000"/>
                  </a:schemeClr>
                </a:solidFill>
                <a:latin typeface="+mj-lt"/>
                <a:cs typeface="Segoe UI Light" pitchFamily="34" charset="0"/>
              </a:rPr>
              <a:t>disk-caching invalidates assumptions made by the DC</a:t>
            </a:r>
          </a:p>
          <a:p>
            <a:pPr marL="522287" lvl="1" indent="-285750"/>
            <a:r>
              <a:rPr lang="en-US" sz="2000" dirty="0">
                <a:solidFill>
                  <a:schemeClr val="bg2">
                    <a:lumMod val="50000"/>
                    <a:alpha val="99000"/>
                  </a:schemeClr>
                </a:solidFill>
                <a:latin typeface="+mj-lt"/>
                <a:cs typeface="Segoe UI Light" pitchFamily="34" charset="0"/>
              </a:rPr>
              <a:t>DC’s assert FUA (forced unit access) and expect the IO subsystem to honor it</a:t>
            </a:r>
          </a:p>
          <a:p>
            <a:pPr marL="522287" lvl="1" indent="-285750"/>
            <a:r>
              <a:rPr lang="en-US" sz="2000" dirty="0">
                <a:solidFill>
                  <a:schemeClr val="bg2">
                    <a:lumMod val="50000"/>
                    <a:alpha val="99000"/>
                  </a:schemeClr>
                </a:solidFill>
                <a:latin typeface="+mj-lt"/>
                <a:cs typeface="Segoe UI Light" pitchFamily="34" charset="0"/>
              </a:rPr>
              <a:t>FUA is intended to ensure sensitive writes make it to durable media</a:t>
            </a:r>
          </a:p>
          <a:p>
            <a:pPr marL="522287" lvl="1" indent="-285750"/>
            <a:r>
              <a:rPr lang="en-US" sz="2000" dirty="0">
                <a:solidFill>
                  <a:schemeClr val="bg2">
                    <a:lumMod val="50000"/>
                    <a:alpha val="99000"/>
                  </a:schemeClr>
                </a:solidFill>
                <a:latin typeface="+mj-lt"/>
                <a:cs typeface="Segoe UI Light" pitchFamily="34" charset="0"/>
              </a:rPr>
              <a:t>can introduce USN bubbles in failure scenarios</a:t>
            </a:r>
          </a:p>
          <a:p>
            <a:endParaRPr lang="en-US" sz="3600" dirty="0">
              <a:effectLst/>
            </a:endParaRPr>
          </a:p>
        </p:txBody>
      </p:sp>
    </p:spTree>
    <p:extLst>
      <p:ext uri="{BB962C8B-B14F-4D97-AF65-F5344CB8AC3E}">
        <p14:creationId xmlns:p14="http://schemas.microsoft.com/office/powerpoint/2010/main" val="38324409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39DE33269768429C68E4ADA8BF0B7F" ma:contentTypeVersion="0" ma:contentTypeDescription="Create a new document." ma:contentTypeScope="" ma:versionID="bdfbba2c10a4265f0a6dc971dff45a3e">
  <xsd:schema xmlns:xsd="http://www.w3.org/2001/XMLSchema" xmlns:xs="http://www.w3.org/2001/XMLSchema" xmlns:p="http://schemas.microsoft.com/office/2006/metadata/properties" targetNamespace="http://schemas.microsoft.com/office/2006/metadata/properties" ma:root="true" ma:fieldsID="ce2422f8ab5ff0ebf4a2c9595dd8473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8C7590-4838-4FDD-B304-651D11FD2E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3.xml><?xml version="1.0" encoding="utf-8"?>
<ds:datastoreItem xmlns:ds="http://schemas.openxmlformats.org/officeDocument/2006/customXml" ds:itemID="{45B020E0-FD2A-483D-A7E1-374151CABC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1928</TotalTime>
  <Words>4014</Words>
  <Application>Microsoft Office PowerPoint</Application>
  <PresentationFormat>Custom</PresentationFormat>
  <Paragraphs>516</Paragraphs>
  <Slides>24</Slides>
  <Notes>21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Consolas</vt:lpstr>
      <vt:lpstr>Segoe</vt:lpstr>
      <vt:lpstr>Segoe Semibold</vt:lpstr>
      <vt:lpstr>Segoe UI</vt:lpstr>
      <vt:lpstr>Segoe UI Light</vt:lpstr>
      <vt:lpstr>Wingdings</vt:lpstr>
      <vt:lpstr>MS1444_Windows Azure Template 16x9_r08b</vt:lpstr>
      <vt:lpstr>White with Consolas font for code slides</vt:lpstr>
      <vt:lpstr>Azure_PPT_template 1</vt:lpstr>
      <vt:lpstr>Deploying Active Directory in Windows Azure</vt:lpstr>
      <vt:lpstr>Agenda</vt:lpstr>
      <vt:lpstr>Intro and Considerations </vt:lpstr>
      <vt:lpstr>Windows Azure AD vs AD on Windows Azure IaaS</vt:lpstr>
      <vt:lpstr>Why Active Directory on IaaS? </vt:lpstr>
      <vt:lpstr>Considerations</vt:lpstr>
      <vt:lpstr>Is it safe to virtualize DCs?</vt:lpstr>
      <vt:lpstr>How Domain Controllers are Impacted</vt:lpstr>
      <vt:lpstr>Placement of the Active Directory DIT</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AD on Windows Azure IaaS Architecture Options</vt:lpstr>
      <vt:lpstr>Cloud Service Configuration for AD</vt:lpstr>
      <vt:lpstr>Domain Controller On-Premises</vt:lpstr>
      <vt:lpstr>Domain Controller in the Cloud</vt:lpstr>
      <vt:lpstr>Active Directory Cloud Only</vt:lpstr>
      <vt:lpstr>Demo</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Active Directory in Windows Azure</dc:title>
  <dc:subject>&lt;Event Name Here&gt;</dc:subject>
  <dc:creator>Michael Washam</dc:creator>
  <dc:description>Understanding how and when to deploy Active Directory within Windows Azure Virtual Machines
by Michael Washammwasham@microsoft.com</dc:description>
  <cp:lastModifiedBy>David Tesar</cp:lastModifiedBy>
  <cp:revision>327</cp:revision>
  <dcterms:created xsi:type="dcterms:W3CDTF">2012-02-06T18:28:07Z</dcterms:created>
  <dcterms:modified xsi:type="dcterms:W3CDTF">2013-02-20T22:06:35Z</dcterms:modified>
  <cp:version>1.0.3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0x0101000439DE33269768429C68E4ADA8BF0B7F</vt:lpwstr>
  </property>
  <property fmtid="{D5CDD505-2E9C-101B-9397-08002B2CF9AE}" pid="3" name="IsMyDocuments">
    <vt:bool>true</vt:bool>
  </property>
</Properties>
</file>