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7" r:id="rId4"/>
  </p:sldMasterIdLst>
  <p:notesMasterIdLst>
    <p:notesMasterId r:id="rId31"/>
  </p:notesMasterIdLst>
  <p:handoutMasterIdLst>
    <p:handoutMasterId r:id="rId32"/>
  </p:handoutMasterIdLst>
  <p:sldIdLst>
    <p:sldId id="382" r:id="rId5"/>
    <p:sldId id="361" r:id="rId6"/>
    <p:sldId id="362" r:id="rId7"/>
    <p:sldId id="363" r:id="rId8"/>
    <p:sldId id="339" r:id="rId9"/>
    <p:sldId id="358" r:id="rId10"/>
    <p:sldId id="364" r:id="rId11"/>
    <p:sldId id="355" r:id="rId12"/>
    <p:sldId id="356" r:id="rId13"/>
    <p:sldId id="377" r:id="rId14"/>
    <p:sldId id="354" r:id="rId15"/>
    <p:sldId id="366" r:id="rId16"/>
    <p:sldId id="345" r:id="rId17"/>
    <p:sldId id="340" r:id="rId18"/>
    <p:sldId id="378" r:id="rId19"/>
    <p:sldId id="379" r:id="rId20"/>
    <p:sldId id="380" r:id="rId21"/>
    <p:sldId id="369" r:id="rId22"/>
    <p:sldId id="370" r:id="rId23"/>
    <p:sldId id="371" r:id="rId24"/>
    <p:sldId id="372" r:id="rId25"/>
    <p:sldId id="373" r:id="rId26"/>
    <p:sldId id="374" r:id="rId27"/>
    <p:sldId id="375" r:id="rId28"/>
    <p:sldId id="376" r:id="rId29"/>
    <p:sldId id="368"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7652CA4-9E26-41FF-B6B3-E65221ACB098}">
          <p14:sldIdLst>
            <p14:sldId id="382"/>
            <p14:sldId id="361"/>
          </p14:sldIdLst>
        </p14:section>
        <p14:section name="Motivations and Scenarios" id="{0D474252-4E5A-405C-992D-F85D1F341CD7}">
          <p14:sldIdLst>
            <p14:sldId id="362"/>
            <p14:sldId id="363"/>
            <p14:sldId id="339"/>
            <p14:sldId id="358"/>
          </p14:sldIdLst>
        </p14:section>
        <p14:section name="Migration Approaches" id="{5C928E46-7EA1-4B92-855D-7D0A00DD13DA}">
          <p14:sldIdLst>
            <p14:sldId id="364"/>
            <p14:sldId id="355"/>
            <p14:sldId id="356"/>
            <p14:sldId id="377"/>
            <p14:sldId id="354"/>
          </p14:sldIdLst>
        </p14:section>
        <p14:section name="SharePoint Farm Architectures" id="{C938A6A7-DDFA-4A01-B535-F6C75B23B606}">
          <p14:sldIdLst>
            <p14:sldId id="366"/>
            <p14:sldId id="345"/>
            <p14:sldId id="340"/>
            <p14:sldId id="378"/>
            <p14:sldId id="379"/>
            <p14:sldId id="380"/>
          </p14:sldIdLst>
        </p14:section>
        <p14:section name="Automation" id="{B70D1418-5018-49C6-8079-CC3F09C092BB}">
          <p14:sldIdLst>
            <p14:sldId id="369"/>
            <p14:sldId id="370"/>
            <p14:sldId id="371"/>
            <p14:sldId id="372"/>
            <p14:sldId id="373"/>
            <p14:sldId id="374"/>
            <p14:sldId id="375"/>
            <p14:sldId id="376"/>
          </p14:sldIdLst>
        </p14:section>
        <p14:section name="Closing" id="{3FD8FD23-CADC-48AD-9FF7-9DFEBEF066CB}">
          <p14:sldIdLst>
            <p14:sldId id="36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ah LaNasa" initials="ML [2]" lastIdx="1" clrIdx="0">
    <p:extLst>
      <p:ext uri="{19B8F6BF-5375-455C-9EA6-DF929625EA0E}">
        <p15:presenceInfo xmlns:p15="http://schemas.microsoft.com/office/powerpoint/2012/main" userId="2ce0773f97f145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000000"/>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4031" autoAdjust="0"/>
  </p:normalViewPr>
  <p:slideViewPr>
    <p:cSldViewPr>
      <p:cViewPr varScale="1">
        <p:scale>
          <a:sx n="86" d="100"/>
          <a:sy n="86" d="100"/>
        </p:scale>
        <p:origin x="1662" y="8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66" d="100"/>
        <a:sy n="66" d="100"/>
      </p:scale>
      <p:origin x="0" y="-1032"/>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10/3/2013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10/3/2013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603">
              <a:spcAft>
                <a:spcPts val="343"/>
              </a:spcAft>
              <a:defRPr/>
            </a:pPr>
            <a:endParaRPr lang="en-US" sz="90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1792"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792"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F346FE09-991B-4BFE-BB1A-7E0FC2EFC5A1}" type="datetime1">
              <a:rPr lang="en-US" smtClean="0">
                <a:solidFill>
                  <a:prstClr val="black"/>
                </a:solidFill>
              </a:rPr>
              <a:pPr/>
              <a:t>10/3/2013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85009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9172E-B92E-4064-85D5-FF16863C544D}" type="slidenum">
              <a:rPr lang="en-US" smtClean="0"/>
              <a:t>15</a:t>
            </a:fld>
            <a:endParaRPr lang="en-US"/>
          </a:p>
        </p:txBody>
      </p:sp>
    </p:spTree>
    <p:extLst>
      <p:ext uri="{BB962C8B-B14F-4D97-AF65-F5344CB8AC3E}">
        <p14:creationId xmlns:p14="http://schemas.microsoft.com/office/powerpoint/2010/main" val="226838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9402CCA4-2ACC-4E01-9714-01D553E16950}" type="slidenum">
              <a:rPr lang="nl-NL" smtClean="0"/>
              <a:t>16</a:t>
            </a:fld>
            <a:endParaRPr lang="nl-NL"/>
          </a:p>
        </p:txBody>
      </p:sp>
    </p:spTree>
    <p:extLst>
      <p:ext uri="{BB962C8B-B14F-4D97-AF65-F5344CB8AC3E}">
        <p14:creationId xmlns:p14="http://schemas.microsoft.com/office/powerpoint/2010/main" val="2229431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70983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9172E-B92E-4064-85D5-FF16863C544D}" type="slidenum">
              <a:rPr lang="en-US" smtClean="0"/>
              <a:t>20</a:t>
            </a:fld>
            <a:endParaRPr lang="en-US"/>
          </a:p>
        </p:txBody>
      </p:sp>
    </p:spTree>
    <p:extLst>
      <p:ext uri="{BB962C8B-B14F-4D97-AF65-F5344CB8AC3E}">
        <p14:creationId xmlns:p14="http://schemas.microsoft.com/office/powerpoint/2010/main" val="366369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pPr/>
              <a:t>10/3/2013</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23605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42901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endParaRPr lang="en-US" dirty="0" smtClean="0"/>
          </a:p>
          <a:p>
            <a:endParaRPr lang="en-US" dirty="0" smtClean="0"/>
          </a:p>
          <a:p>
            <a:r>
              <a:rPr lang="en-US" b="1" dirty="0" smtClean="0"/>
              <a:t>Speaking</a:t>
            </a:r>
            <a:r>
              <a:rPr lang="en-US" b="1" baseline="0" dirty="0" smtClean="0"/>
              <a:t> Points:</a:t>
            </a:r>
          </a:p>
          <a:p>
            <a:pPr marL="285750" indent="-285750">
              <a:buFont typeface="Arial" panose="020B0604020202020204" pitchFamily="34" charset="0"/>
              <a:buChar char="•"/>
            </a:pPr>
            <a:r>
              <a:rPr lang="en-US" b="0" dirty="0" smtClean="0"/>
              <a:t>Blah</a:t>
            </a:r>
          </a:p>
          <a:p>
            <a:pPr marL="0" indent="0">
              <a:buFont typeface="Arial" panose="020B0604020202020204" pitchFamily="34" charset="0"/>
              <a:buNone/>
            </a:pPr>
            <a:endParaRPr lang="en-US" b="1" dirty="0" smtClean="0"/>
          </a:p>
          <a:p>
            <a:r>
              <a:rPr lang="en-US" b="1" dirty="0" smtClean="0"/>
              <a:t>Transition:</a:t>
            </a:r>
          </a:p>
          <a:p>
            <a:pPr marL="171450" indent="-171450">
              <a:buFont typeface="Arial" pitchFamily="34" charset="0"/>
              <a:buChar char="•"/>
            </a:pPr>
            <a:r>
              <a:rPr lang="en-US" dirty="0" smtClean="0"/>
              <a:t>Blah</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70783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endParaRPr lang="en-US" dirty="0" smtClean="0"/>
          </a:p>
          <a:p>
            <a:endParaRPr lang="en-US" dirty="0" smtClean="0"/>
          </a:p>
          <a:p>
            <a:r>
              <a:rPr lang="en-US" b="1" dirty="0" smtClean="0"/>
              <a:t>Speaking</a:t>
            </a:r>
            <a:r>
              <a:rPr lang="en-US" b="1" baseline="0" dirty="0" smtClean="0"/>
              <a:t> Points:</a:t>
            </a:r>
          </a:p>
          <a:p>
            <a:pPr marL="285750" indent="-285750">
              <a:buFont typeface="Arial" panose="020B0604020202020204" pitchFamily="34" charset="0"/>
              <a:buChar char="•"/>
            </a:pPr>
            <a:r>
              <a:rPr lang="en-US" b="0" dirty="0" smtClean="0"/>
              <a:t>Blah</a:t>
            </a:r>
          </a:p>
          <a:p>
            <a:pPr marL="0" indent="0">
              <a:buFont typeface="Arial" panose="020B0604020202020204" pitchFamily="34" charset="0"/>
              <a:buNone/>
            </a:pPr>
            <a:endParaRPr lang="en-US" b="1" dirty="0" smtClean="0"/>
          </a:p>
          <a:p>
            <a:r>
              <a:rPr lang="en-US" b="1" dirty="0" smtClean="0"/>
              <a:t>Transition:</a:t>
            </a:r>
          </a:p>
          <a:p>
            <a:pPr marL="171450" indent="-171450">
              <a:buFont typeface="Arial" pitchFamily="34" charset="0"/>
              <a:buChar char="•"/>
            </a:pPr>
            <a:r>
              <a:rPr lang="en-US" dirty="0" smtClean="0"/>
              <a:t>Blah</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alpha val="99000"/>
                  </a:prstClr>
                </a:solidFill>
              </a:rPr>
              <a:pPr/>
              <a:t>7</a:t>
            </a:fld>
            <a:endParaRPr lang="en-US" dirty="0">
              <a:solidFill>
                <a:prstClr val="black">
                  <a:alpha val="99000"/>
                </a:prstClr>
              </a:solidFill>
            </a:endParaRPr>
          </a:p>
        </p:txBody>
      </p:sp>
    </p:spTree>
    <p:extLst>
      <p:ext uri="{BB962C8B-B14F-4D97-AF65-F5344CB8AC3E}">
        <p14:creationId xmlns:p14="http://schemas.microsoft.com/office/powerpoint/2010/main" val="196637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868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essentially two ways of migrating an application to the cloud.</a:t>
            </a:r>
          </a:p>
          <a:p>
            <a:endParaRPr lang="en-US" baseline="0" dirty="0" smtClean="0"/>
          </a:p>
          <a:p>
            <a:r>
              <a:rPr lang="en-US" baseline="0" dirty="0" smtClean="0"/>
              <a:t>The first is to attempt to migrate an entire existing virtual machine. For Hyper-V users this involves uploading the VHD(s) and then configuring a virtual machine to use the disks. </a:t>
            </a:r>
          </a:p>
          <a:p>
            <a:r>
              <a:rPr lang="en-US" baseline="0" dirty="0" smtClean="0"/>
              <a:t>For non-Hyper-V users this means finding a method of converting either their running machine to a VHD OR their current virtualization format to VHD. Many solutions exist to both.</a:t>
            </a:r>
          </a:p>
          <a:p>
            <a:endParaRPr lang="en-US" baseline="0" dirty="0" smtClean="0"/>
          </a:p>
          <a:p>
            <a:r>
              <a:rPr lang="en-US" baseline="0" dirty="0" smtClean="0"/>
              <a:t>The second option comes down to configuring and booting the VM in the cloud directly. Uploading the application and data via Windows Azure storage and configuring the VMs.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170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9172E-B92E-4064-85D5-FF16863C544D}" type="slidenum">
              <a:rPr lang="en-US" smtClean="0"/>
              <a:t>10</a:t>
            </a:fld>
            <a:endParaRPr lang="en-US"/>
          </a:p>
        </p:txBody>
      </p:sp>
    </p:spTree>
    <p:extLst>
      <p:ext uri="{BB962C8B-B14F-4D97-AF65-F5344CB8AC3E}">
        <p14:creationId xmlns:p14="http://schemas.microsoft.com/office/powerpoint/2010/main" val="162531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making the leap into the cloud</a:t>
            </a:r>
            <a:r>
              <a:rPr lang="en-US" baseline="0" dirty="0" smtClean="0"/>
              <a:t> the workload or application will need to be analyzed.</a:t>
            </a:r>
          </a:p>
          <a:p>
            <a:endParaRPr lang="en-US" baseline="0" dirty="0" smtClean="0"/>
          </a:p>
          <a:p>
            <a:r>
              <a:rPr lang="en-US" baseline="0" dirty="0" smtClean="0"/>
              <a:t>Software requirements? </a:t>
            </a:r>
          </a:p>
          <a:p>
            <a:r>
              <a:rPr lang="en-US" baseline="0" dirty="0" smtClean="0"/>
              <a:t>Older versions of Windows Server such as 2003 are not officially supported in the cloud. If the OS is not 64 bit it will not work at all.</a:t>
            </a:r>
          </a:p>
          <a:p>
            <a:endParaRPr lang="en-US" baseline="0" dirty="0" smtClean="0"/>
          </a:p>
          <a:p>
            <a:r>
              <a:rPr lang="en-US" dirty="0" smtClean="0"/>
              <a:t>Hardware requirements – if</a:t>
            </a:r>
            <a:r>
              <a:rPr lang="en-US" baseline="0" dirty="0" smtClean="0"/>
              <a:t> the application in question requires on hardware based drivers such as thumbprint scanners, multiple network cards, or any other device not available in the cloud.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4276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endParaRPr lang="en-US" dirty="0" smtClean="0"/>
          </a:p>
          <a:p>
            <a:endParaRPr lang="en-US" dirty="0" smtClean="0"/>
          </a:p>
          <a:p>
            <a:r>
              <a:rPr lang="en-US" b="1" dirty="0" smtClean="0"/>
              <a:t>Speaking</a:t>
            </a:r>
            <a:r>
              <a:rPr lang="en-US" b="1" baseline="0" dirty="0" smtClean="0"/>
              <a:t> Points:</a:t>
            </a:r>
          </a:p>
          <a:p>
            <a:pPr marL="285750" indent="-285750">
              <a:buFont typeface="Arial" panose="020B0604020202020204" pitchFamily="34" charset="0"/>
              <a:buChar char="•"/>
            </a:pPr>
            <a:r>
              <a:rPr lang="en-US" b="0" dirty="0" smtClean="0"/>
              <a:t>Blah</a:t>
            </a:r>
          </a:p>
          <a:p>
            <a:pPr marL="0" indent="0">
              <a:buFont typeface="Arial" panose="020B0604020202020204" pitchFamily="34" charset="0"/>
              <a:buNone/>
            </a:pPr>
            <a:endParaRPr lang="en-US" b="1" dirty="0" smtClean="0"/>
          </a:p>
          <a:p>
            <a:r>
              <a:rPr lang="en-US" b="1" dirty="0" smtClean="0"/>
              <a:t>Transition:</a:t>
            </a:r>
          </a:p>
          <a:p>
            <a:pPr marL="171450" indent="-171450">
              <a:buFont typeface="Arial" pitchFamily="34" charset="0"/>
              <a:buChar char="•"/>
            </a:pPr>
            <a:r>
              <a:rPr lang="en-US" dirty="0" smtClean="0"/>
              <a:t>Blah</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alpha val="99000"/>
                  </a:prstClr>
                </a:solidFill>
              </a:rPr>
              <a:pPr/>
              <a:t>12</a:t>
            </a:fld>
            <a:endParaRPr lang="en-US" dirty="0">
              <a:solidFill>
                <a:prstClr val="black">
                  <a:alpha val="99000"/>
                </a:prstClr>
              </a:solidFill>
            </a:endParaRPr>
          </a:p>
        </p:txBody>
      </p:sp>
    </p:spTree>
    <p:extLst>
      <p:ext uri="{BB962C8B-B14F-4D97-AF65-F5344CB8AC3E}">
        <p14:creationId xmlns:p14="http://schemas.microsoft.com/office/powerpoint/2010/main" val="315991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980725"/>
            <a:ext cx="11152188" cy="1172373"/>
          </a:xfrm>
        </p:spPr>
        <p:txBody>
          <a:bodyPr anchor="b" anchorCtr="0">
            <a:spAutoFit/>
          </a:bodyPr>
          <a:lstStyle>
            <a:lvl1pPr>
              <a:defRPr sz="7057" spc="-150"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169" y="4773829"/>
            <a:ext cx="11152188" cy="724246"/>
          </a:xfrm>
        </p:spPr>
        <p:txBody>
          <a:bodyPr>
            <a:spAutoFit/>
          </a:bodyPr>
          <a:lstStyle>
            <a:lvl1pPr marL="0" indent="0">
              <a:spcBef>
                <a:spcPts val="0"/>
              </a:spcBef>
              <a:buNone/>
              <a:defRPr sz="3136" spc="-70"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046726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914180" rtl="0" eaLnBrk="1" latinLnBrk="0" hangingPunct="1">
              <a:lnSpc>
                <a:spcPct val="90000"/>
              </a:lnSpc>
              <a:spcBef>
                <a:spcPct val="0"/>
              </a:spcBef>
              <a:buNone/>
              <a:defRPr lang="en-US" sz="5293" b="0" kern="1200" cap="none" spc="-100"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6038833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9271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txBox="1">
            <a:spLocks/>
          </p:cNvSpPr>
          <p:nvPr userDrawn="1"/>
        </p:nvSpPr>
        <p:spPr>
          <a:xfrm>
            <a:off x="269169" y="308191"/>
            <a:ext cx="11149013" cy="927940"/>
          </a:xfrm>
          <a:prstGeom prst="rect">
            <a:avLst/>
          </a:prstGeom>
        </p:spPr>
        <p:txBody>
          <a:bodyPr lIns="143391" tIns="89619" rIns="143391" bIns="89619"/>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293">
                <a:gradFill>
                  <a:gsLst>
                    <a:gs pos="1250">
                      <a:srgbClr val="505050"/>
                    </a:gs>
                    <a:gs pos="100000">
                      <a:srgbClr val="505050"/>
                    </a:gs>
                  </a:gsLst>
                  <a:lin ang="5400000" scaled="0"/>
                </a:gradFill>
              </a:rPr>
              <a:t>Cloud, an ‘evolution’ for IT</a:t>
            </a:r>
          </a:p>
        </p:txBody>
      </p:sp>
    </p:spTree>
    <p:extLst>
      <p:ext uri="{BB962C8B-B14F-4D97-AF65-F5344CB8AC3E}">
        <p14:creationId xmlns:p14="http://schemas.microsoft.com/office/powerpoint/2010/main" val="208410649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69169" y="1187621"/>
            <a:ext cx="11152188" cy="2463945"/>
          </a:xfrm>
        </p:spPr>
        <p:txBody>
          <a:bodyPr>
            <a:spAutoFit/>
          </a:bodyPr>
          <a:lstStyle>
            <a:lvl1pPr marL="0" indent="0">
              <a:buNone/>
              <a:defRPr sz="3234">
                <a:gradFill>
                  <a:gsLst>
                    <a:gs pos="1250">
                      <a:schemeClr val="tx1"/>
                    </a:gs>
                    <a:gs pos="100000">
                      <a:schemeClr val="tx1"/>
                    </a:gs>
                  </a:gsLst>
                  <a:lin ang="5400000" scaled="0"/>
                </a:gradFill>
                <a:latin typeface="Consolas" pitchFamily="49" charset="0"/>
                <a:cs typeface="Consolas" pitchFamily="49" charset="0"/>
              </a:defRPr>
            </a:lvl1pPr>
            <a:lvl2pPr marL="339657" indent="0">
              <a:buNone/>
              <a:defRPr>
                <a:gradFill>
                  <a:gsLst>
                    <a:gs pos="1250">
                      <a:schemeClr val="tx1"/>
                    </a:gs>
                    <a:gs pos="100000">
                      <a:schemeClr val="tx1"/>
                    </a:gs>
                  </a:gsLst>
                  <a:lin ang="5400000" scaled="0"/>
                </a:gradFill>
                <a:latin typeface="Consolas" pitchFamily="49" charset="0"/>
                <a:cs typeface="Consolas" pitchFamily="49" charset="0"/>
              </a:defRPr>
            </a:lvl2pPr>
            <a:lvl3pPr marL="572973" indent="0">
              <a:buNone/>
              <a:defRPr>
                <a:gradFill>
                  <a:gsLst>
                    <a:gs pos="1250">
                      <a:schemeClr val="tx1"/>
                    </a:gs>
                    <a:gs pos="100000">
                      <a:schemeClr val="tx1"/>
                    </a:gs>
                  </a:gsLst>
                  <a:lin ang="5400000" scaled="0"/>
                </a:gradFill>
                <a:latin typeface="Consolas" pitchFamily="49" charset="0"/>
                <a:cs typeface="Consolas" pitchFamily="49" charset="0"/>
              </a:defRPr>
            </a:lvl3pPr>
            <a:lvl4pPr marL="798353" indent="0">
              <a:buNone/>
              <a:defRPr>
                <a:gradFill>
                  <a:gsLst>
                    <a:gs pos="1250">
                      <a:schemeClr val="tx1"/>
                    </a:gs>
                    <a:gs pos="100000">
                      <a:schemeClr val="tx1"/>
                    </a:gs>
                  </a:gsLst>
                  <a:lin ang="5400000" scaled="0"/>
                </a:gradFill>
                <a:latin typeface="Consolas" pitchFamily="49" charset="0"/>
                <a:cs typeface="Consolas" pitchFamily="49" charset="0"/>
              </a:defRPr>
            </a:lvl4pPr>
            <a:lvl5pPr marL="1030082"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755721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169" y="291069"/>
            <a:ext cx="11152188" cy="914360"/>
          </a:xfrm>
        </p:spPr>
        <p:txBody>
          <a:bodyPr>
            <a:spAutoFit/>
          </a:bodyPr>
          <a:lstStyle>
            <a:lvl1pPr>
              <a:defRPr sz="5293"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269169" y="1187621"/>
            <a:ext cx="11149013" cy="2504683"/>
          </a:xfrm>
          <a:prstGeom prst="rect">
            <a:avLst/>
          </a:prstGeom>
        </p:spPr>
        <p:txBody>
          <a:bodyPr>
            <a:spAutoFit/>
          </a:bodyPr>
          <a:lstStyle>
            <a:lvl1pPr marL="342831" indent="-342831">
              <a:buClr>
                <a:srgbClr val="FFFFFF"/>
              </a:buClr>
              <a:buSzPct val="90000"/>
              <a:buFont typeface="Arial" pitchFamily="34" charset="0"/>
              <a:buChar char="•"/>
              <a:defRPr sz="3528">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4" indent="-285693">
              <a:buClr>
                <a:srgbClr val="FFFFFF"/>
              </a:buClr>
              <a:buSzPct val="90000"/>
              <a:buFont typeface="Arial" pitchFamily="34" charset="0"/>
              <a:buChar char="•"/>
              <a:defRPr sz="3136">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17" indent="-285693">
              <a:buClr>
                <a:srgbClr val="FFFFFF"/>
              </a:buClr>
              <a:buSzPct val="90000"/>
              <a:buFont typeface="Arial" pitchFamily="34" charset="0"/>
              <a:buChar char="•"/>
              <a:defRPr sz="2744">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1" indent="-228554">
              <a:buClr>
                <a:srgbClr val="FFFFFF"/>
              </a:buClr>
              <a:buSzPct val="90000"/>
              <a:buFont typeface="Arial" pitchFamily="34" charset="0"/>
              <a:buChar char="•"/>
              <a:defRPr sz="2352">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26" indent="-228554">
              <a:buClr>
                <a:srgbClr val="FFFFFF"/>
              </a:buClr>
              <a:buSzPct val="90000"/>
              <a:buFont typeface="Arial" pitchFamily="34" charset="0"/>
              <a:buChar char="•"/>
              <a:defRPr sz="196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4969864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4557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631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6900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29" bIns="91429" anchor="t" anchorCtr="0"/>
          <a:lstStyle>
            <a:lvl1pPr>
              <a:defRPr sz="8625"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574445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232" y="1187644"/>
            <a:ext cx="9858042"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5" tIns="143373" rIns="179215" bIns="143373" numCol="1" spcCol="0" rtlCol="0" fromWordArt="0" anchor="t" anchorCtr="0" forceAA="0" compatLnSpc="1">
            <a:prstTxWarp prst="textNoShape">
              <a:avLst/>
            </a:prstTxWarp>
            <a:noAutofit/>
          </a:bodyPr>
          <a:lstStyle/>
          <a:p>
            <a:pPr algn="ctr" defTabSz="913798"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170" y="1186357"/>
            <a:ext cx="9856549" cy="2697988"/>
          </a:xfrm>
          <a:noFill/>
        </p:spPr>
        <p:txBody>
          <a:bodyPr tIns="91429" bIns="91429" anchor="t" anchorCtr="0"/>
          <a:lstStyle>
            <a:lvl1pPr>
              <a:defRPr sz="7057"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82856" tIns="146286" rIns="182856" bIns="146286">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15427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Ref idx="1001">
        <a:schemeClr val="bg2"/>
      </p:bgRef>
    </p:bg>
    <p:spTree>
      <p:nvGrpSpPr>
        <p:cNvPr id="1" name=""/>
        <p:cNvGrpSpPr/>
        <p:nvPr/>
      </p:nvGrpSpPr>
      <p:grpSpPr>
        <a:xfrm>
          <a:off x="0" y="0"/>
          <a:ext cx="0" cy="0"/>
          <a:chOff x="0" y="0"/>
          <a:chExt cx="0" cy="0"/>
        </a:xfrm>
      </p:grpSpPr>
      <p:sp>
        <p:nvSpPr>
          <p:cNvPr id="8" name="Freeform 6"/>
          <p:cNvSpPr>
            <a:spLocks noChangeAspect="1" noEditPoints="1"/>
          </p:cNvSpPr>
          <p:nvPr userDrawn="1"/>
        </p:nvSpPr>
        <p:spPr bwMode="auto">
          <a:xfrm>
            <a:off x="622" y="0"/>
            <a:ext cx="12188203" cy="6861505"/>
          </a:xfrm>
          <a:custGeom>
            <a:avLst/>
            <a:gdLst>
              <a:gd name="T0" fmla="*/ 0 w 3917"/>
              <a:gd name="T1" fmla="*/ 0 h 2204"/>
              <a:gd name="T2" fmla="*/ 0 w 3917"/>
              <a:gd name="T3" fmla="*/ 2204 h 2204"/>
              <a:gd name="T4" fmla="*/ 3917 w 3917"/>
              <a:gd name="T5" fmla="*/ 2204 h 2204"/>
              <a:gd name="T6" fmla="*/ 3917 w 3917"/>
              <a:gd name="T7" fmla="*/ 0 h 2204"/>
              <a:gd name="T8" fmla="*/ 0 w 3917"/>
              <a:gd name="T9" fmla="*/ 0 h 2204"/>
              <a:gd name="T10" fmla="*/ 1698 w 3917"/>
              <a:gd name="T11" fmla="*/ 1674 h 2204"/>
              <a:gd name="T12" fmla="*/ 87 w 3917"/>
              <a:gd name="T13" fmla="*/ 1907 h 2204"/>
              <a:gd name="T14" fmla="*/ 88 w 3917"/>
              <a:gd name="T15" fmla="*/ 297 h 2204"/>
              <a:gd name="T16" fmla="*/ 1698 w 3917"/>
              <a:gd name="T17" fmla="*/ 518 h 2204"/>
              <a:gd name="T18" fmla="*/ 1698 w 3917"/>
              <a:gd name="T19" fmla="*/ 1674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7" h="2204">
                <a:moveTo>
                  <a:pt x="0" y="0"/>
                </a:moveTo>
                <a:cubicBezTo>
                  <a:pt x="0" y="2204"/>
                  <a:pt x="0" y="2204"/>
                  <a:pt x="0" y="2204"/>
                </a:cubicBezTo>
                <a:cubicBezTo>
                  <a:pt x="3917" y="2204"/>
                  <a:pt x="3917" y="2204"/>
                  <a:pt x="3917" y="2204"/>
                </a:cubicBezTo>
                <a:cubicBezTo>
                  <a:pt x="3917" y="0"/>
                  <a:pt x="3917" y="0"/>
                  <a:pt x="3917" y="0"/>
                </a:cubicBezTo>
                <a:lnTo>
                  <a:pt x="0" y="0"/>
                </a:lnTo>
                <a:close/>
                <a:moveTo>
                  <a:pt x="1698" y="1674"/>
                </a:moveTo>
                <a:cubicBezTo>
                  <a:pt x="87" y="1907"/>
                  <a:pt x="87" y="1907"/>
                  <a:pt x="87" y="1907"/>
                </a:cubicBezTo>
                <a:cubicBezTo>
                  <a:pt x="89" y="1376"/>
                  <a:pt x="86" y="828"/>
                  <a:pt x="88" y="297"/>
                </a:cubicBezTo>
                <a:cubicBezTo>
                  <a:pt x="1698" y="518"/>
                  <a:pt x="1698" y="518"/>
                  <a:pt x="1698" y="518"/>
                </a:cubicBezTo>
                <a:cubicBezTo>
                  <a:pt x="1700" y="902"/>
                  <a:pt x="1696" y="1291"/>
                  <a:pt x="1698" y="167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46"/>
            <a:endParaRPr lang="en-US" sz="1764">
              <a:solidFill>
                <a:srgbClr val="EFEFEF"/>
              </a:solidFill>
            </a:endParaRPr>
          </a:p>
        </p:txBody>
      </p:sp>
      <p:sp>
        <p:nvSpPr>
          <p:cNvPr id="2" name="Title 1"/>
          <p:cNvSpPr>
            <a:spLocks noGrp="1"/>
          </p:cNvSpPr>
          <p:nvPr>
            <p:ph type="title" hasCustomPrompt="1"/>
          </p:nvPr>
        </p:nvSpPr>
        <p:spPr>
          <a:xfrm>
            <a:off x="5646317" y="1187621"/>
            <a:ext cx="6273340" cy="2136525"/>
          </a:xfrm>
        </p:spPr>
        <p:txBody>
          <a:bodyPr wrap="square" anchor="t" anchorCtr="0">
            <a:spAutoFit/>
          </a:bodyPr>
          <a:lstStyle>
            <a:lvl1pPr>
              <a:defRPr sz="7057" spc="-150" baseline="0">
                <a:gradFill>
                  <a:gsLst>
                    <a:gs pos="22083">
                      <a:schemeClr val="tx1"/>
                    </a:gs>
                    <a:gs pos="42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646317" y="3877277"/>
            <a:ext cx="6273340" cy="724246"/>
          </a:xfrm>
        </p:spPr>
        <p:txBody>
          <a:bodyPr wrap="square">
            <a:spAutoFit/>
          </a:bodyPr>
          <a:lstStyle>
            <a:lvl1pPr marL="0" indent="0">
              <a:spcBef>
                <a:spcPts val="0"/>
              </a:spcBef>
              <a:buNone/>
              <a:defRPr sz="3136" spc="-70" baseline="0">
                <a:gradFill>
                  <a:gsLst>
                    <a:gs pos="22083">
                      <a:schemeClr val="tx1"/>
                    </a:gs>
                    <a:gs pos="42000">
                      <a:schemeClr val="tx1"/>
                    </a:gs>
                  </a:gsLst>
                  <a:lin ang="5400000" scaled="0"/>
                </a:gradFill>
                <a:latin typeface="+mj-lt"/>
              </a:defRPr>
            </a:lvl1pPr>
          </a:lstStyle>
          <a:p>
            <a:pPr lvl="0"/>
            <a:r>
              <a:rPr lang="en-US" dirty="0" smtClean="0"/>
              <a:t>Speaker title</a:t>
            </a:r>
            <a:endParaRPr lang="en-US" dirty="0"/>
          </a:p>
        </p:txBody>
      </p:sp>
      <p:sp>
        <p:nvSpPr>
          <p:cNvPr id="17" name="Freeform 5"/>
          <p:cNvSpPr>
            <a:spLocks noEditPoints="1"/>
          </p:cNvSpPr>
          <p:nvPr userDrawn="1"/>
        </p:nvSpPr>
        <p:spPr bwMode="black">
          <a:xfrm>
            <a:off x="1702394" y="1570215"/>
            <a:ext cx="3001183" cy="462315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w="10795" cap="flat" cmpd="sng" algn="ctr">
            <a:noFill/>
            <a:prstDash val="solid"/>
            <a:headEnd type="none" w="med" len="med"/>
            <a:tailEnd type="none" w="med" len="med"/>
          </a:ln>
          <a:effectLst/>
          <a:ex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defRPr/>
            </a:pPr>
            <a:endParaRPr lang="en-US" sz="1960" kern="0" spc="-49" smtClean="0">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143313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17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0888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0" y="0"/>
            <a:ext cx="12188825" cy="6858000"/>
          </a:xfrm>
          <a:prstGeom prst="rect">
            <a:avLst/>
          </a:prstGeom>
          <a:noFill/>
        </p:spPr>
        <p:txBody>
          <a:bodyPr lIns="279619" tIns="279619" rIns="279619">
            <a:noAutofit/>
          </a:bodyPr>
          <a:lstStyle>
            <a:lvl1pPr marL="0" indent="0">
              <a:buNone/>
              <a:defRPr sz="2352"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270924" y="919956"/>
            <a:ext cx="502375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26222" tIns="885459" rIns="1258284" bIns="885459" numCol="1" anchor="ctr" anchorCtr="0" compatLnSpc="1">
            <a:prstTxWarp prst="textNoShape">
              <a:avLst/>
            </a:prstTxWarp>
            <a:noAutofit/>
          </a:bodyPr>
          <a:lstStyle>
            <a:lvl1pPr algn="l">
              <a:defRPr lang="en-US" sz="5881"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3513"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7261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040" y="223511"/>
            <a:ext cx="5044806" cy="908431"/>
          </a:xfrm>
          <a:prstGeom prst="rect">
            <a:avLst/>
          </a:prstGeom>
        </p:spPr>
      </p:pic>
    </p:spTree>
    <p:extLst>
      <p:ext uri="{BB962C8B-B14F-4D97-AF65-F5344CB8AC3E}">
        <p14:creationId xmlns:p14="http://schemas.microsoft.com/office/powerpoint/2010/main" val="155221335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981250"/>
            <a:ext cx="11152188" cy="1172373"/>
          </a:xfrm>
        </p:spPr>
        <p:txBody>
          <a:bodyPr anchor="b" anchorCtr="0">
            <a:spAutoFit/>
          </a:bodyPr>
          <a:lstStyle>
            <a:lvl1pPr>
              <a:defRPr sz="7057"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69168" y="4773829"/>
            <a:ext cx="11152188" cy="724246"/>
          </a:xfrm>
        </p:spPr>
        <p:txBody>
          <a:bodyPr>
            <a:spAutoFit/>
          </a:bodyPr>
          <a:lstStyle>
            <a:lvl1pPr marL="0" indent="0">
              <a:spcBef>
                <a:spcPts val="0"/>
              </a:spcBef>
              <a:buNone/>
              <a:defRPr sz="3136"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64622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86382"/>
            <a:ext cx="11149013" cy="914360"/>
          </a:xfrm>
        </p:spPr>
        <p:txBody>
          <a:bodyPr>
            <a:spAutoFit/>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269169" y="1187621"/>
            <a:ext cx="11149013" cy="2193862"/>
          </a:xfrm>
          <a:prstGeom prst="rect">
            <a:avLst/>
          </a:prstGeom>
        </p:spPr>
        <p:txBody>
          <a:bodyPr>
            <a:spAutoFit/>
          </a:bodyPr>
          <a:lstStyle>
            <a:lvl1pPr marL="284106" indent="-284106">
              <a:buFont typeface="Wingdings" pitchFamily="2" charset="2"/>
              <a:buChar char=""/>
              <a:defRPr sz="3920"/>
            </a:lvl1pPr>
            <a:lvl2pPr marL="517421" indent="-233317">
              <a:buFont typeface="Wingdings" pitchFamily="2" charset="2"/>
              <a:buChar char=""/>
              <a:defRPr sz="2352" spc="-50" baseline="0">
                <a:latin typeface="+mn-lt"/>
              </a:defRPr>
            </a:lvl2pPr>
            <a:lvl3pPr marL="741214" indent="-223793">
              <a:buFont typeface="Wingdings" pitchFamily="2" charset="2"/>
              <a:buChar char=""/>
              <a:tabLst/>
              <a:defRPr sz="1960" spc="-50" baseline="0">
                <a:latin typeface="+mn-lt"/>
              </a:defRPr>
            </a:lvl3pPr>
            <a:lvl4pPr marL="914217" indent="-173003">
              <a:buFont typeface="Wingdings" pitchFamily="2" charset="2"/>
              <a:buChar char=""/>
              <a:defRPr sz="1764" spc="-50" baseline="0">
                <a:latin typeface="+mn-lt"/>
              </a:defRPr>
            </a:lvl4pPr>
            <a:lvl5pPr marL="1087221" indent="-173003">
              <a:buFont typeface="Wingdings" pitchFamily="2" charset="2"/>
              <a:buChar char=""/>
              <a:tabLst/>
              <a:defRPr sz="1764"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152360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169" y="1187621"/>
            <a:ext cx="11149013" cy="2094277"/>
          </a:xfrm>
          <a:prstGeom prst="rect">
            <a:avLst/>
          </a:prstGeom>
        </p:spPr>
        <p:txBody>
          <a:bodyPr>
            <a:spAutoFit/>
          </a:bodyPr>
          <a:lstStyle>
            <a:lvl1pPr marL="0" indent="0">
              <a:spcBef>
                <a:spcPts val="2399"/>
              </a:spcBef>
              <a:buNone/>
              <a:defRPr sz="3920">
                <a:gradFill>
                  <a:gsLst>
                    <a:gs pos="100000">
                      <a:schemeClr val="tx2"/>
                    </a:gs>
                    <a:gs pos="0">
                      <a:schemeClr val="tx2"/>
                    </a:gs>
                  </a:gsLst>
                  <a:lin ang="5400000" scaled="0"/>
                </a:gradFill>
                <a:latin typeface="+mj-lt"/>
              </a:defRPr>
            </a:lvl1pPr>
            <a:lvl2pPr marL="0" indent="0">
              <a:buNone/>
              <a:defRPr sz="1960" spc="-50" baseline="0">
                <a:gradFill>
                  <a:gsLst>
                    <a:gs pos="100000">
                      <a:schemeClr val="tx1"/>
                    </a:gs>
                    <a:gs pos="6000">
                      <a:schemeClr val="tx1"/>
                    </a:gs>
                  </a:gsLst>
                  <a:lin ang="5400000" scaled="0"/>
                </a:gradFill>
              </a:defRPr>
            </a:lvl2pPr>
            <a:lvl3pPr marL="231729" indent="0">
              <a:buNone/>
              <a:defRPr sz="1960" spc="-50" baseline="0">
                <a:gradFill>
                  <a:gsLst>
                    <a:gs pos="100000">
                      <a:schemeClr val="tx1"/>
                    </a:gs>
                    <a:gs pos="6000">
                      <a:schemeClr val="tx1"/>
                    </a:gs>
                  </a:gsLst>
                  <a:lin ang="5400000" scaled="0"/>
                </a:gradFill>
              </a:defRPr>
            </a:lvl3pPr>
            <a:lvl4pPr marL="457109" indent="0">
              <a:buNone/>
              <a:defRPr sz="1764" spc="-50" baseline="0">
                <a:gradFill>
                  <a:gsLst>
                    <a:gs pos="100000">
                      <a:schemeClr val="tx1"/>
                    </a:gs>
                    <a:gs pos="6000">
                      <a:schemeClr val="tx1"/>
                    </a:gs>
                  </a:gsLst>
                  <a:lin ang="5400000" scaled="0"/>
                </a:gradFill>
              </a:defRPr>
            </a:lvl4pPr>
            <a:lvl5pPr marL="693599" indent="0">
              <a:buNone/>
              <a:defRPr sz="1764"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69169" y="286381"/>
            <a:ext cx="11149013" cy="927940"/>
          </a:xfrm>
        </p:spPr>
        <p:txBody>
          <a:bodyPr>
            <a:spAutoFit/>
          </a:bodyPr>
          <a:lstStyle/>
          <a:p>
            <a:r>
              <a:rPr lang="en-US" dirty="0" smtClean="0"/>
              <a:t>Click to edit master title style</a:t>
            </a:r>
            <a:endParaRPr lang="en-US" dirty="0"/>
          </a:p>
        </p:txBody>
      </p:sp>
    </p:spTree>
    <p:extLst>
      <p:ext uri="{BB962C8B-B14F-4D97-AF65-F5344CB8AC3E}">
        <p14:creationId xmlns:p14="http://schemas.microsoft.com/office/powerpoint/2010/main" val="27768659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169" y="1187621"/>
            <a:ext cx="11149013" cy="2094277"/>
          </a:xfrm>
          <a:prstGeom prst="rect">
            <a:avLst/>
          </a:prstGeom>
        </p:spPr>
        <p:txBody>
          <a:bodyPr>
            <a:spAutoFit/>
          </a:bodyPr>
          <a:lstStyle>
            <a:lvl1pPr marL="0" indent="0">
              <a:spcBef>
                <a:spcPts val="2399"/>
              </a:spcBef>
              <a:buNone/>
              <a:defRPr sz="3920">
                <a:gradFill>
                  <a:gsLst>
                    <a:gs pos="100000">
                      <a:schemeClr val="tx1"/>
                    </a:gs>
                    <a:gs pos="0">
                      <a:schemeClr val="tx1"/>
                    </a:gs>
                  </a:gsLst>
                  <a:lin ang="5400000" scaled="0"/>
                </a:gradFill>
                <a:latin typeface="+mj-lt"/>
              </a:defRPr>
            </a:lvl1pPr>
            <a:lvl2pPr marL="0" indent="0">
              <a:buNone/>
              <a:defRPr sz="1960" spc="-50" baseline="0">
                <a:gradFill>
                  <a:gsLst>
                    <a:gs pos="100000">
                      <a:schemeClr val="tx1"/>
                    </a:gs>
                    <a:gs pos="0">
                      <a:schemeClr val="tx1"/>
                    </a:gs>
                  </a:gsLst>
                  <a:lin ang="5400000" scaled="0"/>
                </a:gradFill>
              </a:defRPr>
            </a:lvl2pPr>
            <a:lvl3pPr marL="231729" indent="0">
              <a:buNone/>
              <a:defRPr sz="1960" spc="-50" baseline="0">
                <a:gradFill>
                  <a:gsLst>
                    <a:gs pos="100000">
                      <a:schemeClr val="tx1"/>
                    </a:gs>
                    <a:gs pos="0">
                      <a:schemeClr val="tx1"/>
                    </a:gs>
                  </a:gsLst>
                  <a:lin ang="5400000" scaled="0"/>
                </a:gradFill>
              </a:defRPr>
            </a:lvl3pPr>
            <a:lvl4pPr marL="457109" indent="0">
              <a:buNone/>
              <a:defRPr sz="1764" spc="-50" baseline="0">
                <a:gradFill>
                  <a:gsLst>
                    <a:gs pos="100000">
                      <a:schemeClr val="tx1"/>
                    </a:gs>
                    <a:gs pos="0">
                      <a:schemeClr val="tx1"/>
                    </a:gs>
                  </a:gsLst>
                  <a:lin ang="5400000" scaled="0"/>
                </a:gradFill>
              </a:defRPr>
            </a:lvl4pPr>
            <a:lvl5pPr marL="693599" indent="0">
              <a:buNone/>
              <a:defRPr sz="1764"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857602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86381"/>
            <a:ext cx="11149013" cy="92794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69170" y="1187621"/>
            <a:ext cx="5368242" cy="2703851"/>
          </a:xfrm>
        </p:spPr>
        <p:txBody>
          <a:bodyPr wrap="square">
            <a:spAutoFit/>
          </a:bodyPr>
          <a:lstStyle>
            <a:lvl1pPr marL="292041" indent="-292041">
              <a:spcBef>
                <a:spcPts val="1200"/>
              </a:spcBef>
              <a:buClr>
                <a:schemeClr val="tx1"/>
              </a:buClr>
              <a:buFont typeface="Wingdings" pitchFamily="2" charset="2"/>
              <a:buChar char=""/>
              <a:defRPr/>
            </a:lvl1pPr>
            <a:lvl2pPr marL="520596" indent="-228554">
              <a:defRPr sz="2352" spc="-50" baseline="0"/>
            </a:lvl2pPr>
            <a:lvl3pPr marL="685663" indent="-165067">
              <a:tabLst/>
              <a:defRPr sz="1960" spc="-50" baseline="0"/>
            </a:lvl3pPr>
            <a:lvl4pPr marL="863427" indent="-177765">
              <a:defRPr sz="1764" spc="-50" baseline="0"/>
            </a:lvl4pPr>
            <a:lvl5pPr marL="1028494" indent="-165067">
              <a:tabLst/>
              <a:defRPr sz="1764"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5637412" y="1187621"/>
            <a:ext cx="5386054" cy="2703851"/>
          </a:xfrm>
        </p:spPr>
        <p:txBody>
          <a:bodyPr wrap="square">
            <a:spAutoFit/>
          </a:bodyPr>
          <a:lstStyle>
            <a:lvl1pPr marL="339657" indent="-339657">
              <a:spcBef>
                <a:spcPts val="1200"/>
              </a:spcBef>
              <a:buFont typeface="Wingdings" pitchFamily="2" charset="2"/>
              <a:buChar char=""/>
              <a:defRPr lang="en-US" sz="3920" kern="1200" spc="-70" baseline="0" dirty="0" smtClean="0">
                <a:gradFill>
                  <a:gsLst>
                    <a:gs pos="1250">
                      <a:schemeClr val="tx1"/>
                    </a:gs>
                    <a:gs pos="100000">
                      <a:schemeClr val="tx1"/>
                    </a:gs>
                  </a:gsLst>
                  <a:lin ang="5400000" scaled="0"/>
                </a:gradFill>
                <a:latin typeface="+mj-lt"/>
                <a:ea typeface="+mn-ea"/>
                <a:cs typeface="+mn-cs"/>
              </a:defRPr>
            </a:lvl1pPr>
            <a:lvl2pPr marL="634873" indent="-342831">
              <a:defRPr lang="en-US" sz="2352" kern="1200" spc="-50" baseline="0" dirty="0" smtClean="0">
                <a:gradFill>
                  <a:gsLst>
                    <a:gs pos="1250">
                      <a:schemeClr val="tx1"/>
                    </a:gs>
                    <a:gs pos="100000">
                      <a:schemeClr val="tx1"/>
                    </a:gs>
                  </a:gsLst>
                  <a:lin ang="5400000" scaled="0"/>
                </a:gradFill>
                <a:latin typeface="+mn-lt"/>
                <a:ea typeface="+mn-ea"/>
                <a:cs typeface="+mn-cs"/>
              </a:defRPr>
            </a:lvl2pPr>
            <a:lvl3pPr marL="863427" indent="-342831">
              <a:defRPr lang="en-US" sz="1960" kern="1200" spc="-50" baseline="0" dirty="0" smtClean="0">
                <a:gradFill>
                  <a:gsLst>
                    <a:gs pos="1250">
                      <a:schemeClr val="tx1"/>
                    </a:gs>
                    <a:gs pos="100000">
                      <a:schemeClr val="tx1"/>
                    </a:gs>
                  </a:gsLst>
                  <a:lin ang="5400000" scaled="0"/>
                </a:gradFill>
                <a:latin typeface="+mn-lt"/>
                <a:ea typeface="+mn-ea"/>
                <a:cs typeface="+mn-cs"/>
              </a:defRPr>
            </a:lvl3pPr>
            <a:lvl4pPr marL="1028494" indent="-342831">
              <a:defRPr lang="en-US" sz="1764" kern="1200" spc="-50" baseline="0" dirty="0" smtClean="0">
                <a:gradFill>
                  <a:gsLst>
                    <a:gs pos="1250">
                      <a:schemeClr val="tx1"/>
                    </a:gs>
                    <a:gs pos="100000">
                      <a:schemeClr val="tx1"/>
                    </a:gs>
                  </a:gsLst>
                  <a:lin ang="5400000" scaled="0"/>
                </a:gradFill>
                <a:latin typeface="+mn-lt"/>
                <a:ea typeface="+mn-ea"/>
                <a:cs typeface="+mn-cs"/>
              </a:defRPr>
            </a:lvl4pPr>
            <a:lvl5pPr marL="1206259" indent="-342831">
              <a:defRPr lang="en-US" sz="1764" kern="1200" spc="-50" baseline="0" dirty="0">
                <a:gradFill>
                  <a:gsLst>
                    <a:gs pos="1250">
                      <a:schemeClr val="tx1"/>
                    </a:gs>
                    <a:gs pos="100000">
                      <a:schemeClr val="tx1"/>
                    </a:gs>
                  </a:gsLst>
                  <a:lin ang="5400000" scaled="0"/>
                </a:gradFill>
                <a:latin typeface="+mn-lt"/>
                <a:ea typeface="+mn-ea"/>
                <a:cs typeface="+mn-cs"/>
              </a:defRPr>
            </a:lvl5pPr>
          </a:lstStyle>
          <a:p>
            <a:pPr marL="292041" marR="0" lvl="0" indent="-292041" algn="l" defTabSz="914180"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596" marR="0" lvl="1" indent="-228554" algn="l" defTabSz="914180"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663" marR="0" lvl="2" indent="-165067" algn="l" defTabSz="914180"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427" marR="0" lvl="3" indent="-177765" algn="l" defTabSz="914180"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494" marR="0" lvl="4" indent="-165067" algn="l" defTabSz="914180"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420414361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86381"/>
            <a:ext cx="11149013" cy="927940"/>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69169" y="1187621"/>
            <a:ext cx="5377148" cy="2697815"/>
          </a:xfrm>
        </p:spPr>
        <p:txBody>
          <a:bodyPr>
            <a:spAutoFit/>
          </a:bodyPr>
          <a:lstStyle>
            <a:lvl1pPr marL="0" indent="0">
              <a:spcBef>
                <a:spcPts val="1200"/>
              </a:spcBef>
              <a:buNone/>
              <a:defRPr sz="3920">
                <a:gradFill>
                  <a:gsLst>
                    <a:gs pos="100000">
                      <a:schemeClr val="tx2"/>
                    </a:gs>
                    <a:gs pos="0">
                      <a:schemeClr val="tx2"/>
                    </a:gs>
                  </a:gsLst>
                  <a:lin ang="5400000" scaled="0"/>
                </a:gradFill>
                <a:latin typeface="+mj-lt"/>
              </a:defRPr>
            </a:lvl1pPr>
            <a:lvl2pPr marL="0" indent="0">
              <a:buNone/>
              <a:defRPr sz="1960" spc="-50" baseline="0"/>
            </a:lvl2pPr>
            <a:lvl3pPr marL="233317" indent="0">
              <a:buNone/>
              <a:defRPr sz="1960" spc="-50" baseline="0"/>
            </a:lvl3pPr>
            <a:lvl4pPr marL="457109" indent="0">
              <a:buNone/>
              <a:defRPr sz="1764" spc="-50" baseline="0"/>
            </a:lvl4pPr>
            <a:lvl5pPr marL="693599" indent="0">
              <a:buNone/>
              <a:defRPr sz="1764"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646317" y="1187621"/>
            <a:ext cx="5394960" cy="2642262"/>
          </a:xfrm>
        </p:spPr>
        <p:txBody>
          <a:bodyPr>
            <a:spAutoFit/>
          </a:bodyPr>
          <a:lstStyle>
            <a:lvl1pPr marL="0" indent="0">
              <a:spcBef>
                <a:spcPts val="1200"/>
              </a:spcBef>
              <a:buNone/>
              <a:defRPr lang="en-US" sz="392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960" kern="1200" spc="-50" baseline="0" dirty="0" smtClean="0">
                <a:gradFill>
                  <a:gsLst>
                    <a:gs pos="1250">
                      <a:schemeClr val="tx1"/>
                    </a:gs>
                    <a:gs pos="100000">
                      <a:schemeClr val="tx1"/>
                    </a:gs>
                  </a:gsLst>
                  <a:lin ang="5400000" scaled="0"/>
                </a:gradFill>
                <a:latin typeface="+mn-lt"/>
                <a:ea typeface="+mn-ea"/>
                <a:cs typeface="+mn-cs"/>
              </a:defRPr>
            </a:lvl2pPr>
            <a:lvl3pPr marL="233317"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960" kern="1200" spc="-50" baseline="0" dirty="0" smtClean="0">
                <a:gradFill>
                  <a:gsLst>
                    <a:gs pos="1250">
                      <a:schemeClr val="tx1"/>
                    </a:gs>
                    <a:gs pos="100000">
                      <a:schemeClr val="tx1"/>
                    </a:gs>
                  </a:gsLst>
                  <a:lin ang="5400000" scaled="0"/>
                </a:gradFill>
                <a:latin typeface="+mn-lt"/>
                <a:ea typeface="+mn-ea"/>
                <a:cs typeface="+mn-cs"/>
              </a:defRPr>
            </a:lvl3pPr>
            <a:lvl4pPr marL="460283"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764" kern="1200" spc="-50" baseline="0" dirty="0" smtClean="0">
                <a:gradFill>
                  <a:gsLst>
                    <a:gs pos="1250">
                      <a:schemeClr val="tx1"/>
                    </a:gs>
                    <a:gs pos="100000">
                      <a:schemeClr val="tx1"/>
                    </a:gs>
                  </a:gsLst>
                  <a:lin ang="5400000" scaled="0"/>
                </a:gradFill>
                <a:latin typeface="+mn-lt"/>
                <a:ea typeface="+mn-ea"/>
                <a:cs typeface="+mn-cs"/>
              </a:defRPr>
            </a:lvl4pPr>
            <a:lvl5pPr marL="687250"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764"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180"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30653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86381"/>
            <a:ext cx="11149013" cy="927940"/>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69169" y="1187621"/>
            <a:ext cx="5377148" cy="2637462"/>
          </a:xfrm>
        </p:spPr>
        <p:txBody>
          <a:bodyPr>
            <a:spAutoFit/>
          </a:bodyPr>
          <a:lstStyle>
            <a:lvl1pPr marL="0" indent="0">
              <a:spcBef>
                <a:spcPts val="1200"/>
              </a:spcBef>
              <a:buNone/>
              <a:defRPr sz="3920">
                <a:gradFill>
                  <a:gsLst>
                    <a:gs pos="1000">
                      <a:schemeClr val="tx1"/>
                    </a:gs>
                    <a:gs pos="98000">
                      <a:schemeClr val="tx1"/>
                    </a:gs>
                  </a:gsLst>
                  <a:lin ang="5400000" scaled="0"/>
                </a:gradFill>
                <a:latin typeface="+mj-lt"/>
              </a:defRPr>
            </a:lvl1pPr>
            <a:lvl2pPr marL="0" indent="0">
              <a:buNone/>
              <a:defRPr sz="1960" spc="-50" baseline="0">
                <a:gradFill>
                  <a:gsLst>
                    <a:gs pos="1000">
                      <a:schemeClr val="tx1"/>
                    </a:gs>
                    <a:gs pos="98000">
                      <a:schemeClr val="tx1"/>
                    </a:gs>
                  </a:gsLst>
                  <a:lin ang="5400000" scaled="0"/>
                </a:gradFill>
              </a:defRPr>
            </a:lvl2pPr>
            <a:lvl3pPr marL="233317" indent="0">
              <a:buNone/>
              <a:defRPr sz="1960" spc="-50" baseline="0">
                <a:gradFill>
                  <a:gsLst>
                    <a:gs pos="1000">
                      <a:schemeClr val="tx1"/>
                    </a:gs>
                    <a:gs pos="98000">
                      <a:schemeClr val="tx1"/>
                    </a:gs>
                  </a:gsLst>
                  <a:lin ang="5400000" scaled="0"/>
                </a:gradFill>
              </a:defRPr>
            </a:lvl3pPr>
            <a:lvl4pPr marL="457109" indent="0">
              <a:buNone/>
              <a:defRPr sz="1764" spc="-50" baseline="0">
                <a:gradFill>
                  <a:gsLst>
                    <a:gs pos="1000">
                      <a:schemeClr val="tx1"/>
                    </a:gs>
                    <a:gs pos="98000">
                      <a:schemeClr val="tx1"/>
                    </a:gs>
                  </a:gsLst>
                  <a:lin ang="5400000" scaled="0"/>
                </a:gradFill>
              </a:defRPr>
            </a:lvl4pPr>
            <a:lvl5pPr marL="693599" indent="0">
              <a:buNone/>
              <a:defRPr sz="1764"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646317" y="1187621"/>
            <a:ext cx="5394960" cy="2637462"/>
          </a:xfrm>
        </p:spPr>
        <p:txBody>
          <a:bodyPr>
            <a:spAutoFit/>
          </a:bodyPr>
          <a:lstStyle>
            <a:lvl1pPr marL="0" indent="0">
              <a:spcBef>
                <a:spcPts val="1200"/>
              </a:spcBef>
              <a:buNone/>
              <a:defRPr lang="en-US" sz="392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960" kern="1200" spc="-50" baseline="0" dirty="0" smtClean="0">
                <a:gradFill>
                  <a:gsLst>
                    <a:gs pos="1000">
                      <a:schemeClr val="tx1"/>
                    </a:gs>
                    <a:gs pos="98000">
                      <a:schemeClr val="tx1"/>
                    </a:gs>
                  </a:gsLst>
                  <a:lin ang="5400000" scaled="0"/>
                </a:gradFill>
                <a:latin typeface="+mn-lt"/>
                <a:ea typeface="+mn-ea"/>
                <a:cs typeface="+mn-cs"/>
              </a:defRPr>
            </a:lvl2pPr>
            <a:lvl3pPr marL="233317"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960" kern="1200" spc="-50" baseline="0" dirty="0" smtClean="0">
                <a:gradFill>
                  <a:gsLst>
                    <a:gs pos="1000">
                      <a:schemeClr val="tx1"/>
                    </a:gs>
                    <a:gs pos="98000">
                      <a:schemeClr val="tx1"/>
                    </a:gs>
                  </a:gsLst>
                  <a:lin ang="5400000" scaled="0"/>
                </a:gradFill>
                <a:latin typeface="+mn-lt"/>
                <a:ea typeface="+mn-ea"/>
                <a:cs typeface="+mn-cs"/>
              </a:defRPr>
            </a:lvl3pPr>
            <a:lvl4pPr marL="460283"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764" kern="1200" spc="-50" baseline="0" dirty="0" smtClean="0">
                <a:gradFill>
                  <a:gsLst>
                    <a:gs pos="1000">
                      <a:schemeClr val="tx1"/>
                    </a:gs>
                    <a:gs pos="98000">
                      <a:schemeClr val="tx1"/>
                    </a:gs>
                  </a:gsLst>
                  <a:lin ang="5400000" scaled="0"/>
                </a:gradFill>
                <a:latin typeface="+mn-lt"/>
                <a:ea typeface="+mn-ea"/>
                <a:cs typeface="+mn-cs"/>
              </a:defRPr>
            </a:lvl4pPr>
            <a:lvl5pPr marL="687250"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1764"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180"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27587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69" y="286381"/>
            <a:ext cx="11149013" cy="927940"/>
          </a:xfrm>
          <a:prstGeom prst="rect">
            <a:avLst/>
          </a:prstGeom>
        </p:spPr>
        <p:txBody>
          <a:bodyPr vert="horz" wrap="square" lIns="146304" tIns="91440" rIns="146304" bIns="9144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65994" y="1187621"/>
            <a:ext cx="11152188" cy="2559002"/>
          </a:xfrm>
          <a:prstGeom prst="rect">
            <a:avLst/>
          </a:prstGeom>
        </p:spPr>
        <p:txBody>
          <a:bodyPr vert="horz" lIns="182880" tIns="146304" rIns="182880" bIns="146304"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71293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Lst>
  <p:transition>
    <p:fade/>
  </p:transition>
  <p:timing>
    <p:tnLst>
      <p:par>
        <p:cTn id="1" dur="indefinite" restart="never" nodeType="tmRoot"/>
      </p:par>
    </p:tnLst>
  </p:timing>
  <p:hf hdr="0" dt="0"/>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7" marR="0" indent="-339657"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70" baseline="0">
          <a:gradFill>
            <a:gsLst>
              <a:gs pos="1250">
                <a:schemeClr val="tx1"/>
              </a:gs>
              <a:gs pos="100000">
                <a:schemeClr val="tx1"/>
              </a:gs>
            </a:gsLst>
            <a:lin ang="5400000" scaled="0"/>
          </a:gradFill>
          <a:latin typeface="+mj-lt"/>
          <a:ea typeface="+mn-ea"/>
          <a:cs typeface="+mn-cs"/>
        </a:defRPr>
      </a:lvl1pPr>
      <a:lvl2pPr marL="572973" marR="0" indent="-233317" algn="l" defTabSz="914180" rtl="0" eaLnBrk="1" fontAlgn="auto" latinLnBrk="0" hangingPunct="1">
        <a:lnSpc>
          <a:spcPct val="90000"/>
        </a:lnSpc>
        <a:spcBef>
          <a:spcPct val="20000"/>
        </a:spcBef>
        <a:spcAft>
          <a:spcPts val="0"/>
        </a:spcAft>
        <a:buClrTx/>
        <a:buSzPct val="90000"/>
        <a:buFont typeface="Wingdings" pitchFamily="2" charset="2"/>
        <a:buChar char=""/>
        <a:tabLst/>
        <a:defRPr sz="2744" kern="1200" spc="0" baseline="0">
          <a:gradFill>
            <a:gsLst>
              <a:gs pos="1250">
                <a:schemeClr val="tx1"/>
              </a:gs>
              <a:gs pos="100000">
                <a:schemeClr val="tx1"/>
              </a:gs>
            </a:gsLst>
            <a:lin ang="5400000" scaled="0"/>
          </a:gradFill>
          <a:latin typeface="+mn-lt"/>
          <a:ea typeface="+mn-ea"/>
          <a:cs typeface="+mn-cs"/>
        </a:defRPr>
      </a:lvl2pPr>
      <a:lvl3pPr marL="798353" marR="0" indent="-225380" algn="l" defTabSz="914180" rtl="0" eaLnBrk="1" fontAlgn="auto" latinLnBrk="0" hangingPunct="1">
        <a:lnSpc>
          <a:spcPct val="90000"/>
        </a:lnSpc>
        <a:spcBef>
          <a:spcPct val="20000"/>
        </a:spcBef>
        <a:spcAft>
          <a:spcPts val="0"/>
        </a:spcAft>
        <a:buClrTx/>
        <a:buSzPct val="90000"/>
        <a:buFont typeface="Wingdings" pitchFamily="2" charset="2"/>
        <a:buChar char=""/>
        <a:tabLst>
          <a:tab pos="798353" algn="l"/>
        </a:tabLst>
        <a:defRPr sz="2744" kern="1200" spc="0" baseline="0">
          <a:gradFill>
            <a:gsLst>
              <a:gs pos="1250">
                <a:schemeClr val="tx1"/>
              </a:gs>
              <a:gs pos="100000">
                <a:schemeClr val="tx1"/>
              </a:gs>
            </a:gsLst>
            <a:lin ang="5400000" scaled="0"/>
          </a:gradFill>
          <a:latin typeface="+mn-lt"/>
          <a:ea typeface="+mn-ea"/>
          <a:cs typeface="+mn-cs"/>
        </a:defRPr>
      </a:lvl3pPr>
      <a:lvl4pPr marL="1030082" marR="0" indent="-231729" algn="l" defTabSz="914180" rtl="0" eaLnBrk="1" fontAlgn="auto" latinLnBrk="0" hangingPunct="1">
        <a:lnSpc>
          <a:spcPct val="90000"/>
        </a:lnSpc>
        <a:spcBef>
          <a:spcPct val="20000"/>
        </a:spcBef>
        <a:spcAft>
          <a:spcPts val="0"/>
        </a:spcAft>
        <a:buClrTx/>
        <a:buSzPct val="90000"/>
        <a:buFont typeface="Wingdings" pitchFamily="2" charset="2"/>
        <a:buChar char=""/>
        <a:tabLst/>
        <a:defRPr sz="2352" kern="1200" spc="0" baseline="0">
          <a:gradFill>
            <a:gsLst>
              <a:gs pos="1250">
                <a:schemeClr val="tx1"/>
              </a:gs>
              <a:gs pos="100000">
                <a:schemeClr val="tx1"/>
              </a:gs>
            </a:gsLst>
            <a:lin ang="5400000" scaled="0"/>
          </a:gradFill>
          <a:latin typeface="+mn-lt"/>
          <a:ea typeface="+mn-ea"/>
          <a:cs typeface="+mn-cs"/>
        </a:defRPr>
      </a:lvl4pPr>
      <a:lvl5pPr marL="1255462" marR="0" indent="-225380" algn="l" defTabSz="914180" rtl="0" eaLnBrk="1" fontAlgn="auto" latinLnBrk="0" hangingPunct="1">
        <a:lnSpc>
          <a:spcPct val="90000"/>
        </a:lnSpc>
        <a:spcBef>
          <a:spcPct val="20000"/>
        </a:spcBef>
        <a:spcAft>
          <a:spcPts val="0"/>
        </a:spcAft>
        <a:buClrTx/>
        <a:buSzPct val="90000"/>
        <a:buFont typeface="Wingdings" pitchFamily="2" charset="2"/>
        <a:buChar char=""/>
        <a:tabLst>
          <a:tab pos="1255462" algn="l"/>
        </a:tabLst>
        <a:defRPr sz="2352"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6.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www.windowsazure.com/manage/windows/"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WindowsAzure/azure-sdk-tools-samples/wiki/Automated-Deployment-of-SharePoint-2013-with-Windows-Azure-PowerShell"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gallery.technet.microsoft.com/Technical-Deployment-db645804" TargetMode="External"/><Relationship Id="rId7" Type="http://schemas.openxmlformats.org/officeDocument/2006/relationships/hyperlink" Target="http://channel9.msdn.com/Shows/Edge/SharePoint-on-Windows-Azur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blogs.msdn.com/b/pstubbs/archive/2012/09/03/building-a-sharepoint-2010-farm-on-windows-azure-with-powershell.aspx" TargetMode="External"/><Relationship Id="rId5" Type="http://schemas.openxmlformats.org/officeDocument/2006/relationships/hyperlink" Target="http://www.windowsazure.com/en-us/manage/windows/other-resources/sharepoint-on-azure/" TargetMode="External"/><Relationship Id="rId4" Type="http://schemas.openxmlformats.org/officeDocument/2006/relationships/hyperlink" Target="http://www.microsoft.com/en-us/download/details.aspx?id=3459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technet.microsoft.com/library/jj819267.aspx"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08612" y="457200"/>
            <a:ext cx="6273340" cy="3319370"/>
          </a:xfrm>
        </p:spPr>
        <p:txBody>
          <a:bodyPr/>
          <a:lstStyle/>
          <a:p>
            <a:r>
              <a:rPr lang="en-US" sz="5881" dirty="0"/>
              <a:t>Windows Azure </a:t>
            </a:r>
            <a:br>
              <a:rPr lang="en-US" sz="5881" dirty="0"/>
            </a:br>
            <a:r>
              <a:rPr lang="en-US" sz="2352" dirty="0"/>
              <a:t> </a:t>
            </a:r>
            <a:r>
              <a:rPr lang="en-US" sz="5881" dirty="0"/>
              <a:t/>
            </a:r>
            <a:br>
              <a:rPr lang="en-US" sz="5881" dirty="0"/>
            </a:br>
            <a:r>
              <a:rPr lang="en-US" sz="4800" dirty="0"/>
              <a:t>Deploying SharePoint Farms on Windows Azure Virtual Machines</a:t>
            </a:r>
            <a:endParaRPr lang="en-US" sz="4704" i="1" dirty="0"/>
          </a:p>
        </p:txBody>
      </p:sp>
      <p:sp>
        <p:nvSpPr>
          <p:cNvPr id="2" name="Text Placeholder 1"/>
          <p:cNvSpPr>
            <a:spLocks noGrp="1"/>
          </p:cNvSpPr>
          <p:nvPr>
            <p:ph type="body" sz="quarter" idx="12"/>
          </p:nvPr>
        </p:nvSpPr>
        <p:spPr>
          <a:xfrm>
            <a:off x="5646317" y="3981843"/>
            <a:ext cx="6273340" cy="618930"/>
          </a:xfrm>
        </p:spPr>
        <p:txBody>
          <a:bodyPr/>
          <a:lstStyle/>
          <a:p>
            <a:endParaRPr lang="en-US" dirty="0"/>
          </a:p>
        </p:txBody>
      </p:sp>
      <p:sp>
        <p:nvSpPr>
          <p:cNvPr id="4" name="Freeform 128"/>
          <p:cNvSpPr>
            <a:spLocks noChangeAspect="1"/>
          </p:cNvSpPr>
          <p:nvPr/>
        </p:nvSpPr>
        <p:spPr bwMode="black">
          <a:xfrm>
            <a:off x="0" y="632265"/>
            <a:ext cx="2850563" cy="15746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solidFill>
          <a:ln w="50800" cap="flat" cmpd="sng" algn="ctr">
            <a:solidFill>
              <a:schemeClr val="bg2"/>
            </a:solidFill>
            <a:prstDash val="solid"/>
            <a:headEnd type="none" w="med" len="med"/>
            <a:tailEnd type="none" w="med" len="med"/>
          </a:ln>
          <a:effectLst/>
          <a:ex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defRPr/>
            </a:pPr>
            <a:endParaRPr lang="en-US" sz="1960" kern="0" spc="-49">
              <a:gradFill>
                <a:gsLst>
                  <a:gs pos="1250">
                    <a:srgbClr val="EFEFEF"/>
                  </a:gs>
                  <a:gs pos="10417">
                    <a:srgbClr val="EFEFEF"/>
                  </a:gs>
                </a:gsLst>
                <a:lin ang="5400000" scaled="0"/>
              </a:gradFill>
            </a:endParaRPr>
          </a:p>
        </p:txBody>
      </p:sp>
    </p:spTree>
    <p:extLst>
      <p:ext uri="{BB962C8B-B14F-4D97-AF65-F5344CB8AC3E}">
        <p14:creationId xmlns:p14="http://schemas.microsoft.com/office/powerpoint/2010/main" val="373265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1205E-6 4.48025E-6 L 0.07773 0.1532 " pathEditMode="relative" rAng="0" ptsTypes="AA">
                                      <p:cBhvr>
                                        <p:cTn id="6" dur="750" fill="hold"/>
                                        <p:tgtEl>
                                          <p:spTgt spid="4"/>
                                        </p:tgtEl>
                                        <p:attrNameLst>
                                          <p:attrName>ppt_x</p:attrName>
                                          <p:attrName>ppt_y</p:attrName>
                                        </p:attrNameLst>
                                      </p:cBhvr>
                                      <p:rCtr x="3829" y="7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to Windows Azure</a:t>
            </a:r>
            <a:endParaRPr lang="en-US" dirty="0"/>
          </a:p>
        </p:txBody>
      </p:sp>
      <p:sp>
        <p:nvSpPr>
          <p:cNvPr id="3" name="Rectangle 2"/>
          <p:cNvSpPr/>
          <p:nvPr/>
        </p:nvSpPr>
        <p:spPr bwMode="auto">
          <a:xfrm>
            <a:off x="7790601" y="1909665"/>
            <a:ext cx="3423073" cy="2496773"/>
          </a:xfrm>
          <a:prstGeom prst="rect">
            <a:avLst/>
          </a:prstGeom>
          <a:noFill/>
          <a:ln w="38100">
            <a:solidFill>
              <a:schemeClr val="tx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99" tIns="45699" rIns="91399" bIns="45699"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737" fontAlgn="base">
              <a:spcBef>
                <a:spcPct val="0"/>
              </a:spcBef>
              <a:spcAft>
                <a:spcPct val="0"/>
              </a:spcAft>
            </a:pPr>
            <a:endParaRPr lang="en-US" sz="2199" dirty="0">
              <a:solidFill>
                <a:schemeClr val="tx1"/>
              </a:solidFill>
            </a:endParaRPr>
          </a:p>
        </p:txBody>
      </p:sp>
      <p:sp>
        <p:nvSpPr>
          <p:cNvPr id="4" name="TextBox 66"/>
          <p:cNvSpPr txBox="1"/>
          <p:nvPr/>
        </p:nvSpPr>
        <p:spPr>
          <a:xfrm>
            <a:off x="10021495" y="1974707"/>
            <a:ext cx="1109663"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Cloud Svc</a:t>
            </a:r>
          </a:p>
        </p:txBody>
      </p:sp>
      <p:pic>
        <p:nvPicPr>
          <p:cNvPr id="5" name="Picture 4" descr="C:\Users\mitchellg\AppData\Local\Microsoft\Windows\Temporary Internet Files\Content.Outlook\DRES7FCJ\Storage_white (2).png"/>
          <p:cNvPicPr>
            <a:picLocks noChangeAspect="1"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a:off x="3118440" y="2674769"/>
            <a:ext cx="774982" cy="774982"/>
          </a:xfrm>
          <a:prstGeom prst="rect">
            <a:avLst/>
          </a:prstGeom>
          <a:noFill/>
        </p:spPr>
      </p:pic>
      <p:pic>
        <p:nvPicPr>
          <p:cNvPr id="6" name="Picture 5" descr="\\MAGNUM\Projects\Microsoft\Cloud Power FY12\Design\ICONS_PNG\Tower.png"/>
          <p:cNvPicPr>
            <a:picLocks noChangeAspect="1" noChangeArrowheads="1"/>
          </p:cNvPicPr>
          <p:nvPr/>
        </p:nvPicPr>
        <p:blipFill>
          <a:blip r:embed="rId4" cstate="email">
            <a:grayscl/>
            <a:extLst>
              <a:ext uri="{28A0092B-C50C-407E-A947-70E740481C1C}">
                <a14:useLocalDpi xmlns:a14="http://schemas.microsoft.com/office/drawing/2010/main"/>
              </a:ext>
            </a:extLst>
          </a:blip>
          <a:stretch>
            <a:fillRect/>
          </a:stretch>
        </p:blipFill>
        <p:spPr bwMode="auto">
          <a:xfrm>
            <a:off x="702304" y="2526584"/>
            <a:ext cx="923168" cy="923168"/>
          </a:xfrm>
          <a:prstGeom prst="rect">
            <a:avLst/>
          </a:prstGeom>
          <a:noFill/>
        </p:spPr>
      </p:pic>
      <p:pic>
        <p:nvPicPr>
          <p:cNvPr id="7" name="Picture 6" descr="\\MAGNUM\Projects\Microsoft\Cloud Power FY12\Design\ICONS_PNG\Tower.png"/>
          <p:cNvPicPr>
            <a:picLocks noChangeAspect="1" noChangeArrowheads="1"/>
          </p:cNvPicPr>
          <p:nvPr/>
        </p:nvPicPr>
        <p:blipFill>
          <a:blip r:embed="rId4" cstate="email">
            <a:grayscl/>
            <a:extLst>
              <a:ext uri="{28A0092B-C50C-407E-A947-70E740481C1C}">
                <a14:useLocalDpi xmlns:a14="http://schemas.microsoft.com/office/drawing/2010/main"/>
              </a:ext>
            </a:extLst>
          </a:blip>
          <a:stretch>
            <a:fillRect/>
          </a:stretch>
        </p:blipFill>
        <p:spPr bwMode="auto">
          <a:xfrm>
            <a:off x="1625473" y="2526584"/>
            <a:ext cx="923168" cy="923168"/>
          </a:xfrm>
          <a:prstGeom prst="rect">
            <a:avLst/>
          </a:prstGeom>
          <a:noFill/>
        </p:spPr>
      </p:pic>
      <p:pic>
        <p:nvPicPr>
          <p:cNvPr id="8" name="Picture 7" descr="\\MAGNUM\Projects\Microsoft\Cloud Power FY12\Design\ICONS_PNG\Tower.png"/>
          <p:cNvPicPr>
            <a:picLocks noChangeAspect="1" noChangeArrowheads="1"/>
          </p:cNvPicPr>
          <p:nvPr/>
        </p:nvPicPr>
        <p:blipFill>
          <a:blip r:embed="rId4" cstate="email">
            <a:grayscl/>
            <a:extLst>
              <a:ext uri="{28A0092B-C50C-407E-A947-70E740481C1C}">
                <a14:useLocalDpi xmlns:a14="http://schemas.microsoft.com/office/drawing/2010/main"/>
              </a:ext>
            </a:extLst>
          </a:blip>
          <a:stretch>
            <a:fillRect/>
          </a:stretch>
        </p:blipFill>
        <p:spPr bwMode="auto">
          <a:xfrm>
            <a:off x="2371958" y="2526584"/>
            <a:ext cx="923168" cy="923168"/>
          </a:xfrm>
          <a:prstGeom prst="rect">
            <a:avLst/>
          </a:prstGeom>
          <a:noFill/>
        </p:spPr>
      </p:pic>
      <p:sp>
        <p:nvSpPr>
          <p:cNvPr id="9" name="TextBox 66"/>
          <p:cNvSpPr txBox="1"/>
          <p:nvPr/>
        </p:nvSpPr>
        <p:spPr>
          <a:xfrm>
            <a:off x="778521" y="3549635"/>
            <a:ext cx="831959"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SP2013</a:t>
            </a:r>
          </a:p>
        </p:txBody>
      </p:sp>
      <p:sp>
        <p:nvSpPr>
          <p:cNvPr id="10" name="TextBox 66"/>
          <p:cNvSpPr txBox="1"/>
          <p:nvPr/>
        </p:nvSpPr>
        <p:spPr>
          <a:xfrm>
            <a:off x="1837441" y="3549635"/>
            <a:ext cx="550022"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WAC</a:t>
            </a:r>
          </a:p>
        </p:txBody>
      </p:sp>
      <p:sp>
        <p:nvSpPr>
          <p:cNvPr id="11" name="TextBox 66"/>
          <p:cNvSpPr txBox="1"/>
          <p:nvPr/>
        </p:nvSpPr>
        <p:spPr>
          <a:xfrm>
            <a:off x="2604567" y="3549635"/>
            <a:ext cx="344646"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AD</a:t>
            </a:r>
          </a:p>
        </p:txBody>
      </p:sp>
      <p:sp>
        <p:nvSpPr>
          <p:cNvPr id="12" name="TextBox 66"/>
          <p:cNvSpPr txBox="1"/>
          <p:nvPr/>
        </p:nvSpPr>
        <p:spPr>
          <a:xfrm>
            <a:off x="3352906" y="3549634"/>
            <a:ext cx="450444"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SQL</a:t>
            </a:r>
          </a:p>
        </p:txBody>
      </p:sp>
      <p:sp>
        <p:nvSpPr>
          <p:cNvPr id="17" name="TextBox 66"/>
          <p:cNvSpPr txBox="1"/>
          <p:nvPr/>
        </p:nvSpPr>
        <p:spPr>
          <a:xfrm>
            <a:off x="8034510" y="3409822"/>
            <a:ext cx="831959"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SP2013</a:t>
            </a:r>
          </a:p>
        </p:txBody>
      </p:sp>
      <p:sp>
        <p:nvSpPr>
          <p:cNvPr id="18" name="TextBox 66"/>
          <p:cNvSpPr txBox="1"/>
          <p:nvPr/>
        </p:nvSpPr>
        <p:spPr>
          <a:xfrm>
            <a:off x="9093431" y="3409822"/>
            <a:ext cx="550022"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WAC</a:t>
            </a:r>
          </a:p>
        </p:txBody>
      </p:sp>
      <p:sp>
        <p:nvSpPr>
          <p:cNvPr id="19" name="TextBox 66"/>
          <p:cNvSpPr txBox="1"/>
          <p:nvPr/>
        </p:nvSpPr>
        <p:spPr>
          <a:xfrm>
            <a:off x="9860556" y="3409822"/>
            <a:ext cx="344646"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AD</a:t>
            </a:r>
          </a:p>
        </p:txBody>
      </p:sp>
      <p:sp>
        <p:nvSpPr>
          <p:cNvPr id="20" name="TextBox 66"/>
          <p:cNvSpPr txBox="1"/>
          <p:nvPr/>
        </p:nvSpPr>
        <p:spPr>
          <a:xfrm>
            <a:off x="10608896" y="3409821"/>
            <a:ext cx="450444"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SQL</a:t>
            </a:r>
          </a:p>
        </p:txBody>
      </p:sp>
      <p:sp>
        <p:nvSpPr>
          <p:cNvPr id="21" name="TextBox 66"/>
          <p:cNvSpPr txBox="1"/>
          <p:nvPr/>
        </p:nvSpPr>
        <p:spPr>
          <a:xfrm>
            <a:off x="1837441" y="1443287"/>
            <a:ext cx="1319272" cy="387670"/>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2799" dirty="0"/>
              <a:t>Hyper-V</a:t>
            </a:r>
          </a:p>
        </p:txBody>
      </p:sp>
      <p:sp>
        <p:nvSpPr>
          <p:cNvPr id="22" name="TextBox 66"/>
          <p:cNvSpPr txBox="1"/>
          <p:nvPr/>
        </p:nvSpPr>
        <p:spPr>
          <a:xfrm>
            <a:off x="7675922" y="1443288"/>
            <a:ext cx="3705961" cy="387670"/>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2799" dirty="0"/>
              <a:t>Azure Virtual </a:t>
            </a:r>
            <a:r>
              <a:rPr lang="en-US" sz="2799" dirty="0" smtClean="0"/>
              <a:t>Machines</a:t>
            </a:r>
            <a:endParaRPr lang="en-US" sz="2799" dirty="0"/>
          </a:p>
        </p:txBody>
      </p:sp>
      <p:sp>
        <p:nvSpPr>
          <p:cNvPr id="23" name="TextBox 66"/>
          <p:cNvSpPr txBox="1"/>
          <p:nvPr/>
        </p:nvSpPr>
        <p:spPr>
          <a:xfrm>
            <a:off x="944365" y="4711088"/>
            <a:ext cx="276871" cy="1308050"/>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SP2013.vhd</a:t>
            </a:r>
          </a:p>
        </p:txBody>
      </p:sp>
      <p:sp>
        <p:nvSpPr>
          <p:cNvPr id="24" name="TextBox 66"/>
          <p:cNvSpPr txBox="1"/>
          <p:nvPr/>
        </p:nvSpPr>
        <p:spPr>
          <a:xfrm>
            <a:off x="1898133" y="4993024"/>
            <a:ext cx="276871" cy="1026115"/>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err="1"/>
              <a:t>WAC.vhd</a:t>
            </a:r>
            <a:endParaRPr lang="en-US" sz="1999" dirty="0"/>
          </a:p>
        </p:txBody>
      </p:sp>
      <p:sp>
        <p:nvSpPr>
          <p:cNvPr id="25" name="TextBox 66"/>
          <p:cNvSpPr txBox="1"/>
          <p:nvPr/>
        </p:nvSpPr>
        <p:spPr>
          <a:xfrm>
            <a:off x="2607542" y="5214559"/>
            <a:ext cx="276871" cy="804579"/>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err="1"/>
              <a:t>AD.vhd</a:t>
            </a:r>
            <a:endParaRPr lang="en-US" sz="1999" dirty="0"/>
          </a:p>
        </p:txBody>
      </p:sp>
      <p:sp>
        <p:nvSpPr>
          <p:cNvPr id="26" name="TextBox 66"/>
          <p:cNvSpPr txBox="1"/>
          <p:nvPr/>
        </p:nvSpPr>
        <p:spPr>
          <a:xfrm>
            <a:off x="3450321" y="4991614"/>
            <a:ext cx="276871" cy="1027525"/>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SQL.VHD</a:t>
            </a:r>
          </a:p>
        </p:txBody>
      </p:sp>
      <p:sp>
        <p:nvSpPr>
          <p:cNvPr id="27" name="Rectangle 26"/>
          <p:cNvSpPr/>
          <p:nvPr/>
        </p:nvSpPr>
        <p:spPr>
          <a:xfrm>
            <a:off x="355564" y="4612468"/>
            <a:ext cx="3833478" cy="17052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8" name="TextBox 66"/>
          <p:cNvSpPr txBox="1"/>
          <p:nvPr/>
        </p:nvSpPr>
        <p:spPr>
          <a:xfrm>
            <a:off x="8264723" y="4703133"/>
            <a:ext cx="276871" cy="1308050"/>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SP2013.vhd</a:t>
            </a:r>
          </a:p>
        </p:txBody>
      </p:sp>
      <p:sp>
        <p:nvSpPr>
          <p:cNvPr id="29" name="TextBox 66"/>
          <p:cNvSpPr txBox="1"/>
          <p:nvPr/>
        </p:nvSpPr>
        <p:spPr>
          <a:xfrm>
            <a:off x="9218492" y="4985069"/>
            <a:ext cx="276871" cy="1026115"/>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err="1"/>
              <a:t>WAC.vhd</a:t>
            </a:r>
            <a:endParaRPr lang="en-US" sz="1999" dirty="0"/>
          </a:p>
        </p:txBody>
      </p:sp>
      <p:sp>
        <p:nvSpPr>
          <p:cNvPr id="30" name="TextBox 66"/>
          <p:cNvSpPr txBox="1"/>
          <p:nvPr/>
        </p:nvSpPr>
        <p:spPr>
          <a:xfrm>
            <a:off x="9927900" y="5206605"/>
            <a:ext cx="276871" cy="804579"/>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err="1"/>
              <a:t>AD.vhd</a:t>
            </a:r>
            <a:endParaRPr lang="en-US" sz="1999" dirty="0"/>
          </a:p>
        </p:txBody>
      </p:sp>
      <p:sp>
        <p:nvSpPr>
          <p:cNvPr id="31" name="TextBox 66"/>
          <p:cNvSpPr txBox="1"/>
          <p:nvPr/>
        </p:nvSpPr>
        <p:spPr>
          <a:xfrm>
            <a:off x="10770680" y="4983659"/>
            <a:ext cx="276871" cy="1027525"/>
          </a:xfrm>
          <a:prstGeom prst="rect">
            <a:avLst/>
          </a:prstGeom>
          <a:noFill/>
        </p:spPr>
        <p:txBody>
          <a:bodyPr vert="vert270"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SQL.VHD</a:t>
            </a:r>
          </a:p>
        </p:txBody>
      </p:sp>
      <p:sp>
        <p:nvSpPr>
          <p:cNvPr id="32" name="Rectangle 31"/>
          <p:cNvSpPr/>
          <p:nvPr/>
        </p:nvSpPr>
        <p:spPr>
          <a:xfrm>
            <a:off x="7675922" y="4604513"/>
            <a:ext cx="3833478" cy="17052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TextBox 66"/>
          <p:cNvSpPr txBox="1"/>
          <p:nvPr/>
        </p:nvSpPr>
        <p:spPr>
          <a:xfrm>
            <a:off x="1898133" y="6370832"/>
            <a:ext cx="1258486"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File System</a:t>
            </a:r>
          </a:p>
        </p:txBody>
      </p:sp>
      <p:sp>
        <p:nvSpPr>
          <p:cNvPr id="34" name="TextBox 66"/>
          <p:cNvSpPr txBox="1"/>
          <p:nvPr/>
        </p:nvSpPr>
        <p:spPr>
          <a:xfrm>
            <a:off x="8990187" y="6370832"/>
            <a:ext cx="1586140"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a:t>Azure Storage</a:t>
            </a:r>
          </a:p>
        </p:txBody>
      </p:sp>
      <p:cxnSp>
        <p:nvCxnSpPr>
          <p:cNvPr id="36" name="Straight Connector 35"/>
          <p:cNvCxnSpPr/>
          <p:nvPr/>
        </p:nvCxnSpPr>
        <p:spPr>
          <a:xfrm>
            <a:off x="1064960" y="4048837"/>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89329" y="4048837"/>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759989" y="4048837"/>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52400" y="4048837"/>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320950" y="3968878"/>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345319" y="3968878"/>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015978" y="3968878"/>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08389" y="3968878"/>
            <a:ext cx="0" cy="713695"/>
          </a:xfrm>
          <a:prstGeom prst="line">
            <a:avLst/>
          </a:prstGeom>
          <a:ln w="28575">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4" name="TextBox 66"/>
          <p:cNvSpPr txBox="1"/>
          <p:nvPr/>
        </p:nvSpPr>
        <p:spPr>
          <a:xfrm>
            <a:off x="4918381" y="5180283"/>
            <a:ext cx="1694182" cy="276871"/>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99" dirty="0" smtClean="0"/>
              <a:t>Add-</a:t>
            </a:r>
            <a:r>
              <a:rPr lang="en-US" sz="1999" dirty="0" err="1" smtClean="0"/>
              <a:t>AzureDisk</a:t>
            </a:r>
            <a:endParaRPr lang="en-US" sz="1999" dirty="0"/>
          </a:p>
        </p:txBody>
      </p:sp>
      <p:cxnSp>
        <p:nvCxnSpPr>
          <p:cNvPr id="46" name="Straight Arrow Connector 45"/>
          <p:cNvCxnSpPr/>
          <p:nvPr/>
        </p:nvCxnSpPr>
        <p:spPr>
          <a:xfrm>
            <a:off x="6314485" y="5457154"/>
            <a:ext cx="1094133" cy="7954"/>
          </a:xfrm>
          <a:prstGeom prst="straightConnector1">
            <a:avLst/>
          </a:prstGeom>
          <a:ln w="28575">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22694" y="5465107"/>
            <a:ext cx="677575" cy="2"/>
          </a:xfrm>
          <a:prstGeom prst="straightConnector1">
            <a:avLst/>
          </a:prstGeom>
          <a:ln w="28575">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5">
            <a:lum bright="-40000" contrast="-40000"/>
          </a:blip>
          <a:stretch>
            <a:fillRect/>
          </a:stretch>
        </p:blipFill>
        <p:spPr>
          <a:xfrm>
            <a:off x="8134497" y="2602445"/>
            <a:ext cx="652500" cy="596250"/>
          </a:xfrm>
          <a:prstGeom prst="rect">
            <a:avLst/>
          </a:prstGeom>
        </p:spPr>
      </p:pic>
      <p:pic>
        <p:nvPicPr>
          <p:cNvPr id="48" name="Picture 47"/>
          <p:cNvPicPr>
            <a:picLocks noChangeAspect="1"/>
          </p:cNvPicPr>
          <p:nvPr/>
        </p:nvPicPr>
        <p:blipFill>
          <a:blip r:embed="rId5">
            <a:lum bright="-40000" contrast="-40000"/>
          </a:blip>
          <a:stretch>
            <a:fillRect/>
          </a:stretch>
        </p:blipFill>
        <p:spPr>
          <a:xfrm>
            <a:off x="8901629" y="2602445"/>
            <a:ext cx="652500" cy="596250"/>
          </a:xfrm>
          <a:prstGeom prst="rect">
            <a:avLst/>
          </a:prstGeom>
        </p:spPr>
      </p:pic>
      <p:pic>
        <p:nvPicPr>
          <p:cNvPr id="49" name="Picture 48"/>
          <p:cNvPicPr>
            <a:picLocks noChangeAspect="1"/>
          </p:cNvPicPr>
          <p:nvPr/>
        </p:nvPicPr>
        <p:blipFill>
          <a:blip r:embed="rId5">
            <a:lum bright="-40000" contrast="-40000"/>
          </a:blip>
          <a:stretch>
            <a:fillRect/>
          </a:stretch>
        </p:blipFill>
        <p:spPr>
          <a:xfrm>
            <a:off x="9668761" y="2602445"/>
            <a:ext cx="652500" cy="596250"/>
          </a:xfrm>
          <a:prstGeom prst="rect">
            <a:avLst/>
          </a:prstGeom>
        </p:spPr>
      </p:pic>
      <p:pic>
        <p:nvPicPr>
          <p:cNvPr id="50" name="Picture 49"/>
          <p:cNvPicPr>
            <a:picLocks noChangeAspect="1"/>
          </p:cNvPicPr>
          <p:nvPr/>
        </p:nvPicPr>
        <p:blipFill>
          <a:blip r:embed="rId5">
            <a:lum bright="-40000" contrast="-40000"/>
          </a:blip>
          <a:stretch>
            <a:fillRect/>
          </a:stretch>
        </p:blipFill>
        <p:spPr>
          <a:xfrm>
            <a:off x="10435893" y="2602445"/>
            <a:ext cx="652500" cy="596250"/>
          </a:xfrm>
          <a:prstGeom prst="rect">
            <a:avLst/>
          </a:prstGeom>
        </p:spPr>
      </p:pic>
    </p:spTree>
    <p:extLst>
      <p:ext uri="{BB962C8B-B14F-4D97-AF65-F5344CB8AC3E}">
        <p14:creationId xmlns:p14="http://schemas.microsoft.com/office/powerpoint/2010/main" val="64540544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Migration Considerations</a:t>
            </a:r>
            <a:endParaRPr lang="en-US" sz="5400" dirty="0"/>
          </a:p>
        </p:txBody>
      </p:sp>
      <p:sp>
        <p:nvSpPr>
          <p:cNvPr id="3" name="Text Placeholder 2"/>
          <p:cNvSpPr>
            <a:spLocks noGrp="1"/>
          </p:cNvSpPr>
          <p:nvPr>
            <p:ph type="body" sz="quarter" idx="10"/>
          </p:nvPr>
        </p:nvSpPr>
        <p:spPr>
          <a:xfrm>
            <a:off x="269169" y="1531645"/>
            <a:ext cx="11650488" cy="4411955"/>
          </a:xfrm>
        </p:spPr>
        <p:txBody>
          <a:bodyPr/>
          <a:lstStyle/>
          <a:p>
            <a:pPr marL="0" indent="0">
              <a:buNone/>
            </a:pPr>
            <a:r>
              <a:rPr lang="en-US" sz="4000" dirty="0" smtClean="0">
                <a:solidFill>
                  <a:schemeClr val="tx2"/>
                </a:solidFill>
                <a:ea typeface="Segoe UI" pitchFamily="34" charset="0"/>
                <a:cs typeface="Segoe UI Light" pitchFamily="34" charset="0"/>
              </a:rPr>
              <a:t>Software Requirements</a:t>
            </a:r>
          </a:p>
          <a:p>
            <a:pPr marL="0" indent="0">
              <a:buNone/>
            </a:pPr>
            <a:r>
              <a:rPr lang="en-US" sz="2000" dirty="0"/>
              <a:t>Dependency on non-supported OS or application?</a:t>
            </a:r>
          </a:p>
          <a:p>
            <a:pPr marL="0" indent="0">
              <a:buNone/>
            </a:pPr>
            <a:endParaRPr lang="en-US" sz="1100" dirty="0" smtClean="0">
              <a:solidFill>
                <a:schemeClr val="tx2"/>
              </a:solidFill>
              <a:latin typeface="+mn-lt"/>
              <a:ea typeface="Segoe UI" pitchFamily="34" charset="0"/>
              <a:cs typeface="Segoe UI" pitchFamily="34" charset="0"/>
            </a:endParaRPr>
          </a:p>
          <a:p>
            <a:pPr marL="0" lvl="1" indent="0">
              <a:buNone/>
            </a:pPr>
            <a:r>
              <a:rPr lang="en-US" sz="4000" dirty="0">
                <a:solidFill>
                  <a:schemeClr val="tx2"/>
                </a:solidFill>
                <a:latin typeface="+mj-lt"/>
                <a:ea typeface="Segoe UI" pitchFamily="34" charset="0"/>
                <a:cs typeface="Segoe UI Light" pitchFamily="34" charset="0"/>
              </a:rPr>
              <a:t>Licensing</a:t>
            </a:r>
          </a:p>
          <a:p>
            <a:pPr marL="0" lvl="1" indent="0">
              <a:buNone/>
            </a:pPr>
            <a:r>
              <a:rPr lang="en-US" sz="2000" dirty="0">
                <a:latin typeface="+mj-lt"/>
              </a:rPr>
              <a:t>Do your software licenses transfer to the cloud?</a:t>
            </a:r>
          </a:p>
          <a:p>
            <a:pPr marL="0" indent="0">
              <a:buNone/>
            </a:pPr>
            <a:endParaRPr lang="en-US" sz="1100" dirty="0">
              <a:solidFill>
                <a:schemeClr val="tx2"/>
              </a:solidFill>
              <a:latin typeface="+mn-lt"/>
              <a:ea typeface="Segoe UI" pitchFamily="34" charset="0"/>
              <a:cs typeface="Segoe UI" pitchFamily="34" charset="0"/>
            </a:endParaRPr>
          </a:p>
          <a:p>
            <a:pPr marL="0" lvl="1" indent="0">
              <a:buNone/>
            </a:pPr>
            <a:r>
              <a:rPr lang="en-US" sz="4000" dirty="0">
                <a:solidFill>
                  <a:schemeClr val="tx2"/>
                </a:solidFill>
                <a:latin typeface="+mj-lt"/>
                <a:ea typeface="Segoe UI" pitchFamily="34" charset="0"/>
                <a:cs typeface="Segoe UI Light" pitchFamily="34" charset="0"/>
              </a:rPr>
              <a:t>Hardware Requirements</a:t>
            </a:r>
          </a:p>
          <a:p>
            <a:pPr marL="0" lvl="1" indent="0">
              <a:buNone/>
            </a:pPr>
            <a:r>
              <a:rPr lang="en-US" sz="2000" dirty="0">
                <a:latin typeface="+mj-lt"/>
              </a:rPr>
              <a:t>Multiple network cards or other hardware requirements?</a:t>
            </a:r>
          </a:p>
          <a:p>
            <a:pPr marL="336033" lvl="1" indent="0">
              <a:buNone/>
            </a:pPr>
            <a:endParaRPr lang="en-US" sz="1900" dirty="0">
              <a:solidFill>
                <a:schemeClr val="accent2"/>
              </a:solidFill>
            </a:endParaRPr>
          </a:p>
          <a:p>
            <a:pPr lvl="1"/>
            <a:endParaRPr lang="en-US" sz="2800" dirty="0">
              <a:solidFill>
                <a:schemeClr val="tx2"/>
              </a:solidFill>
            </a:endParaRPr>
          </a:p>
        </p:txBody>
      </p:sp>
      <p:sp>
        <p:nvSpPr>
          <p:cNvPr id="4" name="Freeform 7"/>
          <p:cNvSpPr>
            <a:spLocks noEditPoints="1"/>
          </p:cNvSpPr>
          <p:nvPr/>
        </p:nvSpPr>
        <p:spPr bwMode="auto">
          <a:xfrm>
            <a:off x="9323759" y="4270098"/>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defTabSz="913641"/>
            <a:endParaRPr lang="en-US" sz="1900" dirty="0">
              <a:solidFill>
                <a:srgbClr val="292929"/>
              </a:solidFill>
            </a:endParaRPr>
          </a:p>
        </p:txBody>
      </p:sp>
    </p:spTree>
    <p:extLst>
      <p:ext uri="{BB962C8B-B14F-4D97-AF65-F5344CB8AC3E}">
        <p14:creationId xmlns:p14="http://schemas.microsoft.com/office/powerpoint/2010/main" val="28511410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686445" y="3714264"/>
            <a:ext cx="6380162" cy="664797"/>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How can I run my entire SharePoint Farm in the cloud?</a:t>
            </a:r>
          </a:p>
        </p:txBody>
      </p:sp>
      <p:sp>
        <p:nvSpPr>
          <p:cNvPr id="3" name="Title 2"/>
          <p:cNvSpPr>
            <a:spLocks noGrp="1"/>
          </p:cNvSpPr>
          <p:nvPr>
            <p:ph type="title"/>
          </p:nvPr>
        </p:nvSpPr>
        <p:spPr>
          <a:xfrm>
            <a:off x="269169" y="2084173"/>
            <a:ext cx="11650488" cy="1181840"/>
          </a:xfrm>
        </p:spPr>
        <p:txBody>
          <a:bodyPr/>
          <a:lstStyle/>
          <a:p>
            <a:r>
              <a:rPr lang="en-US" sz="7200" dirty="0" smtClean="0"/>
              <a:t>SharePoint Farm Architectures</a:t>
            </a:r>
            <a:endParaRPr lang="en-US" sz="7200" dirty="0"/>
          </a:p>
        </p:txBody>
      </p:sp>
    </p:spTree>
    <p:extLst>
      <p:ext uri="{BB962C8B-B14F-4D97-AF65-F5344CB8AC3E}">
        <p14:creationId xmlns:p14="http://schemas.microsoft.com/office/powerpoint/2010/main" val="1188874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Three-Tier SharePoint Farm</a:t>
            </a:r>
            <a:endParaRPr lang="en-US" sz="5400" dirty="0"/>
          </a:p>
        </p:txBody>
      </p:sp>
      <p:sp>
        <p:nvSpPr>
          <p:cNvPr id="3" name="Text Placeholder 18"/>
          <p:cNvSpPr txBox="1">
            <a:spLocks/>
          </p:cNvSpPr>
          <p:nvPr/>
        </p:nvSpPr>
        <p:spPr>
          <a:xfrm>
            <a:off x="1141412" y="2578654"/>
            <a:ext cx="3276018" cy="553998"/>
          </a:xfrm>
          <a:prstGeom prst="rect">
            <a:avLst/>
          </a:prstGeom>
        </p:spPr>
        <p:txBody>
          <a:bodyPr vert="horz" wrap="square" lIns="0" tIns="0" rIns="0" bIns="0" rtlCol="0">
            <a:spAutoFit/>
          </a:bodyPr>
          <a:lstStyle>
            <a:defPPr>
              <a:defRPr lang="en-US"/>
            </a:defPPr>
            <a:lvl1pPr indent="0">
              <a:lnSpc>
                <a:spcPct val="90000"/>
              </a:lnSpc>
              <a:spcBef>
                <a:spcPts val="0"/>
              </a:spcBef>
              <a:spcAft>
                <a:spcPts val="0"/>
              </a:spcAft>
              <a:buSzPct val="80000"/>
              <a:buFont typeface="Arial" pitchFamily="34" charset="0"/>
              <a:buNone/>
              <a:defRPr sz="4000" spc="-100">
                <a:latin typeface="Segoe UI Light" pitchFamily="34" charset="0"/>
              </a:defRPr>
            </a:lvl1pPr>
            <a:lvl2pPr marL="688975" indent="-342900">
              <a:lnSpc>
                <a:spcPct val="90000"/>
              </a:lnSpc>
              <a:spcBef>
                <a:spcPts val="0"/>
              </a:spcBef>
              <a:spcAft>
                <a:spcPts val="0"/>
              </a:spcAft>
              <a:buSzPct val="80000"/>
              <a:buFont typeface="Arial" pitchFamily="34" charset="0"/>
              <a:buChar char="•"/>
              <a:defRPr sz="2800">
                <a:gradFill>
                  <a:gsLst>
                    <a:gs pos="0">
                      <a:srgbClr val="595959"/>
                    </a:gs>
                    <a:gs pos="86000">
                      <a:srgbClr val="595959"/>
                    </a:gs>
                  </a:gsLst>
                  <a:lin ang="5400000" scaled="0"/>
                </a:gradFill>
              </a:defRPr>
            </a:lvl2pPr>
            <a:lvl3pPr marL="0" indent="0">
              <a:lnSpc>
                <a:spcPct val="90000"/>
              </a:lnSpc>
              <a:spcBef>
                <a:spcPts val="0"/>
              </a:spcBef>
              <a:spcAft>
                <a:spcPts val="400"/>
              </a:spcAft>
              <a:buSzPct val="80000"/>
              <a:buFont typeface="Arial" pitchFamily="34" charset="0"/>
              <a:buNone/>
              <a:defRPr sz="2000">
                <a:gradFill>
                  <a:gsLst>
                    <a:gs pos="0">
                      <a:srgbClr val="595959"/>
                    </a:gs>
                    <a:gs pos="86000">
                      <a:srgbClr val="595959"/>
                    </a:gs>
                  </a:gsLst>
                  <a:lin ang="5400000" scaled="0"/>
                </a:gradFill>
              </a:defRPr>
            </a:lvl3pPr>
            <a:lvl4pPr marL="0" indent="0">
              <a:lnSpc>
                <a:spcPct val="90000"/>
              </a:lnSpc>
              <a:spcBef>
                <a:spcPts val="0"/>
              </a:spcBef>
              <a:spcAft>
                <a:spcPts val="400"/>
              </a:spcAft>
              <a:buSzPct val="80000"/>
              <a:buFont typeface="Arial" pitchFamily="34" charset="0"/>
              <a:buNone/>
              <a:defRPr sz="2000">
                <a:gradFill>
                  <a:gsLst>
                    <a:gs pos="0">
                      <a:srgbClr val="595959"/>
                    </a:gs>
                    <a:gs pos="86000">
                      <a:srgbClr val="595959"/>
                    </a:gs>
                  </a:gsLst>
                  <a:lin ang="5400000" scaled="0"/>
                </a:gradFill>
              </a:defRPr>
            </a:lvl4pPr>
            <a:lvl5pPr marL="342900" indent="-342900">
              <a:lnSpc>
                <a:spcPct val="90000"/>
              </a:lnSpc>
              <a:spcBef>
                <a:spcPts val="0"/>
              </a:spcBef>
              <a:spcAft>
                <a:spcPts val="400"/>
              </a:spcAft>
              <a:buSzPct val="80000"/>
              <a:buFont typeface="Arial" pitchFamily="34" charset="0"/>
              <a:buChar char="•"/>
              <a:defRPr sz="2000">
                <a:gradFill>
                  <a:gsLst>
                    <a:gs pos="0">
                      <a:srgbClr val="595959"/>
                    </a:gs>
                    <a:gs pos="86000">
                      <a:srgbClr val="595959"/>
                    </a:gs>
                  </a:gsLst>
                  <a:lin ang="5400000" scaled="0"/>
                </a:gradFill>
              </a:defRPr>
            </a:lvl5pPr>
            <a:lvl6pPr marL="1033462" indent="-342900">
              <a:spcBef>
                <a:spcPct val="20000"/>
              </a:spcBef>
              <a:buFont typeface="Arial" pitchFamily="34" charset="0"/>
              <a:buChar char="•"/>
              <a:defRPr sz="2400">
                <a:gradFill>
                  <a:gsLst>
                    <a:gs pos="0">
                      <a:srgbClr val="595959"/>
                    </a:gs>
                    <a:gs pos="86000">
                      <a:srgbClr val="595959"/>
                    </a:gs>
                  </a:gsLst>
                  <a:lin ang="5400000" scaled="0"/>
                </a:gradFill>
              </a:defRPr>
            </a:lvl6pPr>
            <a:lvl7pPr marL="1255713" indent="-225425">
              <a:spcBef>
                <a:spcPct val="20000"/>
              </a:spcBef>
              <a:buFont typeface="Arial" pitchFamily="34" charset="0"/>
              <a:buChar char="•"/>
              <a:defRPr sz="2000">
                <a:gradFill>
                  <a:gsLst>
                    <a:gs pos="0">
                      <a:srgbClr val="595959"/>
                    </a:gs>
                    <a:gs pos="86000">
                      <a:srgbClr val="595959"/>
                    </a:gs>
                  </a:gsLst>
                  <a:lin ang="5400000" scaled="0"/>
                </a:gradFill>
              </a:defRPr>
            </a:lvl7pPr>
            <a:lvl8pPr marL="1487488" indent="-231775">
              <a:spcBef>
                <a:spcPct val="20000"/>
              </a:spcBef>
              <a:buFont typeface="Arial" pitchFamily="34" charset="0"/>
              <a:buChar char="•"/>
              <a:defRPr sz="2000">
                <a:gradFill>
                  <a:gsLst>
                    <a:gs pos="0">
                      <a:srgbClr val="595959"/>
                    </a:gs>
                    <a:gs pos="86000">
                      <a:srgbClr val="595959"/>
                    </a:gs>
                  </a:gsLst>
                  <a:lin ang="5400000" scaled="0"/>
                </a:gradFill>
              </a:defRPr>
            </a:lvl8pPr>
            <a:lvl9pPr marL="3886045" indent="-228591">
              <a:spcBef>
                <a:spcPct val="20000"/>
              </a:spcBef>
              <a:buFont typeface="Arial" pitchFamily="34" charset="0"/>
              <a:buChar char="•"/>
              <a:defRPr sz="2000"/>
            </a:lvl9pPr>
          </a:lstStyle>
          <a:p>
            <a:pPr algn="r"/>
            <a:r>
              <a:rPr lang="en-US" dirty="0"/>
              <a:t>Web Tier</a:t>
            </a:r>
          </a:p>
        </p:txBody>
      </p:sp>
      <p:pic>
        <p:nvPicPr>
          <p:cNvPr id="4" name="Picture 2" descr="C:\Users\mitchellg\AppData\Local\Microsoft\Windows\Temporary Internet Files\Content.Outlook\DRES7FCJ\Storage_white (2).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464223" y="5352942"/>
            <a:ext cx="1200258" cy="1200258"/>
          </a:xfrm>
          <a:prstGeom prst="rect">
            <a:avLst/>
          </a:prstGeom>
          <a:noFill/>
        </p:spPr>
      </p:pic>
      <p:pic>
        <p:nvPicPr>
          <p:cNvPr id="5" name="Picture 2" descr="\\MAGNUM\Projects\Microsoft\Cloud Power FY12\Design\ICONS_PNG\Tower.png"/>
          <p:cNvPicPr>
            <a:picLocks noChangeAspect="1" noChangeArrowheads="1"/>
          </p:cNvPicPr>
          <p:nvPr/>
        </p:nvPicPr>
        <p:blipFill>
          <a:blip r:embed="rId3" cstate="print"/>
          <a:stretch>
            <a:fillRect/>
          </a:stretch>
        </p:blipFill>
        <p:spPr bwMode="auto">
          <a:xfrm>
            <a:off x="5464223" y="3912301"/>
            <a:ext cx="1200258" cy="1200258"/>
          </a:xfrm>
          <a:prstGeom prst="rect">
            <a:avLst/>
          </a:prstGeom>
          <a:noFill/>
        </p:spPr>
      </p:pic>
      <p:pic>
        <p:nvPicPr>
          <p:cNvPr id="7" name="Picture 2" descr="\\MAGNUM\Projects\Microsoft\Cloud Power FY12\Design\ICONS_PNG\Tower.png"/>
          <p:cNvPicPr>
            <a:picLocks noChangeAspect="1" noChangeArrowheads="1"/>
          </p:cNvPicPr>
          <p:nvPr/>
        </p:nvPicPr>
        <p:blipFill>
          <a:blip r:embed="rId3" cstate="print"/>
          <a:stretch>
            <a:fillRect/>
          </a:stretch>
        </p:blipFill>
        <p:spPr bwMode="auto">
          <a:xfrm>
            <a:off x="6647378" y="2366527"/>
            <a:ext cx="795330" cy="940706"/>
          </a:xfrm>
          <a:prstGeom prst="rect">
            <a:avLst/>
          </a:prstGeom>
          <a:noFill/>
        </p:spPr>
      </p:pic>
      <p:pic>
        <p:nvPicPr>
          <p:cNvPr id="8" name="Picture 4" descr="\\MAGNUM\Projects\Microsoft\Cloud Power FY12\Design\ICONS_PNG\Open_Web_Platform.png"/>
          <p:cNvPicPr>
            <a:picLocks noChangeAspect="1" noChangeArrowheads="1"/>
          </p:cNvPicPr>
          <p:nvPr/>
        </p:nvPicPr>
        <p:blipFill>
          <a:blip r:embed="rId4" cstate="print"/>
          <a:srcRect/>
          <a:stretch>
            <a:fillRect/>
          </a:stretch>
        </p:blipFill>
        <p:spPr bwMode="auto">
          <a:xfrm>
            <a:off x="7007553" y="2800402"/>
            <a:ext cx="465238" cy="550277"/>
          </a:xfrm>
          <a:prstGeom prst="rect">
            <a:avLst/>
          </a:prstGeom>
          <a:noFill/>
        </p:spPr>
      </p:pic>
      <p:pic>
        <p:nvPicPr>
          <p:cNvPr id="10" name="Picture 2" descr="\\MAGNUM\Projects\Microsoft\Cloud Power FY12\Design\ICONS_PNG\Tower.png"/>
          <p:cNvPicPr>
            <a:picLocks noChangeAspect="1" noChangeArrowheads="1"/>
          </p:cNvPicPr>
          <p:nvPr/>
        </p:nvPicPr>
        <p:blipFill>
          <a:blip r:embed="rId3" cstate="print"/>
          <a:stretch>
            <a:fillRect/>
          </a:stretch>
        </p:blipFill>
        <p:spPr bwMode="auto">
          <a:xfrm>
            <a:off x="4740019" y="2366527"/>
            <a:ext cx="795330" cy="940706"/>
          </a:xfrm>
          <a:prstGeom prst="rect">
            <a:avLst/>
          </a:prstGeom>
          <a:noFill/>
        </p:spPr>
      </p:pic>
      <p:pic>
        <p:nvPicPr>
          <p:cNvPr id="11" name="Picture 4" descr="\\MAGNUM\Projects\Microsoft\Cloud Power FY12\Design\ICONS_PNG\Open_Web_Platform.png"/>
          <p:cNvPicPr>
            <a:picLocks noChangeAspect="1" noChangeArrowheads="1"/>
          </p:cNvPicPr>
          <p:nvPr/>
        </p:nvPicPr>
        <p:blipFill>
          <a:blip r:embed="rId4" cstate="print"/>
          <a:srcRect/>
          <a:stretch>
            <a:fillRect/>
          </a:stretch>
        </p:blipFill>
        <p:spPr bwMode="auto">
          <a:xfrm>
            <a:off x="5100194" y="2800402"/>
            <a:ext cx="465238" cy="550277"/>
          </a:xfrm>
          <a:prstGeom prst="rect">
            <a:avLst/>
          </a:prstGeom>
          <a:noFill/>
        </p:spPr>
      </p:pic>
      <p:pic>
        <p:nvPicPr>
          <p:cNvPr id="12" name="Picture 4" descr="\\MAGNUM\Projects\Microsoft\Cloud Power FY12\Design\ICONS_PNG\Agility.png"/>
          <p:cNvPicPr>
            <a:picLocks noChangeAspect="1" noChangeArrowheads="1"/>
          </p:cNvPicPr>
          <p:nvPr/>
        </p:nvPicPr>
        <p:blipFill>
          <a:blip r:embed="rId5" cstate="print"/>
          <a:srcRect/>
          <a:stretch>
            <a:fillRect/>
          </a:stretch>
        </p:blipFill>
        <p:spPr bwMode="auto">
          <a:xfrm>
            <a:off x="5607152" y="1367680"/>
            <a:ext cx="914400" cy="914400"/>
          </a:xfrm>
          <a:prstGeom prst="rect">
            <a:avLst/>
          </a:prstGeom>
          <a:noFill/>
        </p:spPr>
      </p:pic>
      <p:sp>
        <p:nvSpPr>
          <p:cNvPr id="13" name="Text Placeholder 18"/>
          <p:cNvSpPr txBox="1">
            <a:spLocks/>
          </p:cNvSpPr>
          <p:nvPr/>
        </p:nvSpPr>
        <p:spPr>
          <a:xfrm>
            <a:off x="1141412" y="4143293"/>
            <a:ext cx="3276018" cy="5539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4000" spc="-100" dirty="0">
                <a:solidFill>
                  <a:schemeClr val="tx1"/>
                </a:solidFill>
                <a:latin typeface="Segoe UI Light" pitchFamily="34" charset="0"/>
              </a:rPr>
              <a:t>Application Tier</a:t>
            </a:r>
          </a:p>
        </p:txBody>
      </p:sp>
      <p:sp>
        <p:nvSpPr>
          <p:cNvPr id="14" name="Text Placeholder 18"/>
          <p:cNvSpPr txBox="1">
            <a:spLocks/>
          </p:cNvSpPr>
          <p:nvPr/>
        </p:nvSpPr>
        <p:spPr>
          <a:xfrm>
            <a:off x="1141412" y="5707933"/>
            <a:ext cx="3276018" cy="553998"/>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4000" spc="-100" dirty="0">
                <a:solidFill>
                  <a:schemeClr val="tx1"/>
                </a:solidFill>
                <a:latin typeface="Segoe UI Light" pitchFamily="34" charset="0"/>
              </a:rPr>
              <a:t>Database Tier</a:t>
            </a:r>
          </a:p>
        </p:txBody>
      </p:sp>
      <p:cxnSp>
        <p:nvCxnSpPr>
          <p:cNvPr id="15" name="Elbow Connector 14"/>
          <p:cNvCxnSpPr>
            <a:stCxn id="12" idx="3"/>
            <a:endCxn id="7" idx="0"/>
          </p:cNvCxnSpPr>
          <p:nvPr/>
        </p:nvCxnSpPr>
        <p:spPr>
          <a:xfrm>
            <a:off x="6521552" y="1824880"/>
            <a:ext cx="523491" cy="541647"/>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Elbow Connector 15"/>
          <p:cNvCxnSpPr>
            <a:stCxn id="12" idx="1"/>
            <a:endCxn id="10" idx="0"/>
          </p:cNvCxnSpPr>
          <p:nvPr/>
        </p:nvCxnSpPr>
        <p:spPr>
          <a:xfrm rot="10800000" flipV="1">
            <a:off x="5137684" y="1824879"/>
            <a:ext cx="469468" cy="541647"/>
          </a:xfrm>
          <a:prstGeom prst="bentConnector2">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Elbow Connector 16"/>
          <p:cNvCxnSpPr>
            <a:stCxn id="10" idx="2"/>
            <a:endCxn id="5" idx="0"/>
          </p:cNvCxnSpPr>
          <p:nvPr/>
        </p:nvCxnSpPr>
        <p:spPr>
          <a:xfrm rot="16200000" flipH="1">
            <a:off x="5298484" y="3146433"/>
            <a:ext cx="605068" cy="926668"/>
          </a:xfrm>
          <a:prstGeom prst="bentConnector3">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Elbow Connector 17"/>
          <p:cNvCxnSpPr>
            <a:stCxn id="7" idx="2"/>
            <a:endCxn id="5" idx="0"/>
          </p:cNvCxnSpPr>
          <p:nvPr/>
        </p:nvCxnSpPr>
        <p:spPr>
          <a:xfrm rot="5400000">
            <a:off x="6252164" y="3119422"/>
            <a:ext cx="605068" cy="980691"/>
          </a:xfrm>
          <a:prstGeom prst="bentConnector3">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5" idx="2"/>
          </p:cNvCxnSpPr>
          <p:nvPr/>
        </p:nvCxnSpPr>
        <p:spPr>
          <a:xfrm>
            <a:off x="6064352" y="5112559"/>
            <a:ext cx="0" cy="27614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676898" y="1595907"/>
            <a:ext cx="151483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atin typeface="Segoe UI Light" pitchFamily="34" charset="0"/>
              </a:rPr>
              <a:t>Load Balancer</a:t>
            </a:r>
            <a:endParaRPr lang="en-US" sz="2000" dirty="0">
              <a:latin typeface="Segoe UI Light" pitchFamily="34" charset="0"/>
            </a:endParaRPr>
          </a:p>
        </p:txBody>
      </p:sp>
      <p:sp>
        <p:nvSpPr>
          <p:cNvPr id="21" name="TextBox 20"/>
          <p:cNvSpPr txBox="1"/>
          <p:nvPr/>
        </p:nvSpPr>
        <p:spPr>
          <a:xfrm>
            <a:off x="7676898" y="2709846"/>
            <a:ext cx="1603003"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atin typeface="Segoe UI Light" pitchFamily="34" charset="0"/>
              </a:rPr>
              <a:t>Web Front End</a:t>
            </a:r>
            <a:endParaRPr lang="en-US" sz="2000" dirty="0">
              <a:latin typeface="Segoe UI Light" pitchFamily="34" charset="0"/>
            </a:endParaRPr>
          </a:p>
        </p:txBody>
      </p:sp>
      <p:sp>
        <p:nvSpPr>
          <p:cNvPr id="22" name="TextBox 21"/>
          <p:cNvSpPr txBox="1"/>
          <p:nvPr/>
        </p:nvSpPr>
        <p:spPr>
          <a:xfrm>
            <a:off x="7676898" y="4364892"/>
            <a:ext cx="1969706" cy="615553"/>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atin typeface="Segoe UI Light" pitchFamily="34" charset="0"/>
              </a:rPr>
              <a:t>Application Server</a:t>
            </a:r>
          </a:p>
          <a:p>
            <a:pPr>
              <a:lnSpc>
                <a:spcPct val="90000"/>
              </a:lnSpc>
              <a:spcBef>
                <a:spcPct val="20000"/>
              </a:spcBef>
              <a:buSzPct val="80000"/>
            </a:pPr>
            <a:r>
              <a:rPr lang="en-US" sz="2000" dirty="0" smtClean="0">
                <a:latin typeface="Segoe UI Light" pitchFamily="34" charset="0"/>
              </a:rPr>
              <a:t>Central Admin</a:t>
            </a:r>
            <a:endParaRPr lang="en-US" sz="2000" dirty="0">
              <a:latin typeface="Segoe UI Light" pitchFamily="34" charset="0"/>
            </a:endParaRPr>
          </a:p>
        </p:txBody>
      </p:sp>
      <p:sp>
        <p:nvSpPr>
          <p:cNvPr id="23" name="TextBox 22"/>
          <p:cNvSpPr txBox="1"/>
          <p:nvPr/>
        </p:nvSpPr>
        <p:spPr>
          <a:xfrm>
            <a:off x="7676898" y="5621755"/>
            <a:ext cx="2503891" cy="615553"/>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latin typeface="Segoe UI Light" pitchFamily="34" charset="0"/>
              </a:rPr>
              <a:t>Database Server</a:t>
            </a:r>
          </a:p>
          <a:p>
            <a:pPr>
              <a:lnSpc>
                <a:spcPct val="90000"/>
              </a:lnSpc>
              <a:spcBef>
                <a:spcPct val="20000"/>
              </a:spcBef>
              <a:buSzPct val="80000"/>
            </a:pPr>
            <a:r>
              <a:rPr lang="en-US" sz="2000" dirty="0" smtClean="0">
                <a:latin typeface="Segoe UI Light" pitchFamily="34" charset="0"/>
              </a:rPr>
              <a:t>Config and Content DB</a:t>
            </a:r>
            <a:endParaRPr lang="en-US" sz="2000" dirty="0">
              <a:latin typeface="Segoe UI Light" pitchFamily="34" charset="0"/>
            </a:endParaRPr>
          </a:p>
        </p:txBody>
      </p:sp>
      <p:cxnSp>
        <p:nvCxnSpPr>
          <p:cNvPr id="25" name="Straight Arrow Connector 24"/>
          <p:cNvCxnSpPr/>
          <p:nvPr/>
        </p:nvCxnSpPr>
        <p:spPr>
          <a:xfrm>
            <a:off x="6044172" y="1279173"/>
            <a:ext cx="0" cy="3970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1073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Hybrid Solutions</a:t>
            </a:r>
            <a:endParaRPr lang="en-US" sz="5400" dirty="0"/>
          </a:p>
        </p:txBody>
      </p:sp>
      <p:sp>
        <p:nvSpPr>
          <p:cNvPr id="4" name="Rounded Rectangle 3"/>
          <p:cNvSpPr/>
          <p:nvPr/>
        </p:nvSpPr>
        <p:spPr bwMode="auto">
          <a:xfrm>
            <a:off x="2714916" y="3837052"/>
            <a:ext cx="2226901" cy="616254"/>
          </a:xfrm>
          <a:prstGeom prst="roundRect">
            <a:avLst>
              <a:gd name="adj" fmla="val 0"/>
            </a:avLst>
          </a:prstGeom>
          <a:solidFill>
            <a:schemeClr val="accent3"/>
          </a:solidFill>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gradFill>
                  <a:gsLst>
                    <a:gs pos="0">
                      <a:srgbClr val="FFFFFF"/>
                    </a:gs>
                    <a:gs pos="100000">
                      <a:srgbClr val="FFFFFF"/>
                    </a:gs>
                  </a:gsLst>
                  <a:lin ang="5400000" scaled="0"/>
                </a:gradFill>
              </a:rPr>
              <a:t>SharePoint</a:t>
            </a:r>
          </a:p>
        </p:txBody>
      </p:sp>
      <p:sp>
        <p:nvSpPr>
          <p:cNvPr id="5" name="Rounded Rectangle 4"/>
          <p:cNvSpPr/>
          <p:nvPr/>
        </p:nvSpPr>
        <p:spPr bwMode="auto">
          <a:xfrm>
            <a:off x="5905873" y="3138484"/>
            <a:ext cx="2226901" cy="616254"/>
          </a:xfrm>
          <a:prstGeom prst="roundRect">
            <a:avLst>
              <a:gd name="adj" fmla="val 0"/>
            </a:avLst>
          </a:prstGeom>
          <a:solidFill>
            <a:schemeClr val="tx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Azure Service</a:t>
            </a:r>
          </a:p>
        </p:txBody>
      </p:sp>
      <p:cxnSp>
        <p:nvCxnSpPr>
          <p:cNvPr id="6" name="Straight Arrow Connector 5"/>
          <p:cNvCxnSpPr>
            <a:stCxn id="4" idx="0"/>
          </p:cNvCxnSpPr>
          <p:nvPr/>
        </p:nvCxnSpPr>
        <p:spPr>
          <a:xfrm flipH="1" flipV="1">
            <a:off x="3828363" y="2948302"/>
            <a:ext cx="4" cy="888750"/>
          </a:xfrm>
          <a:prstGeom prst="straightConnector1">
            <a:avLst/>
          </a:prstGeom>
          <a:ln w="6350">
            <a:solidFill>
              <a:schemeClr val="tx1"/>
            </a:solidFill>
            <a:headEnd type="arrow"/>
            <a:tailEnd type="arrow"/>
          </a:ln>
          <a:effectLst/>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bwMode="auto">
          <a:xfrm>
            <a:off x="5905873" y="2004673"/>
            <a:ext cx="2226901" cy="616254"/>
          </a:xfrm>
          <a:prstGeom prst="roundRect">
            <a:avLst>
              <a:gd name="adj" fmla="val 0"/>
            </a:avLst>
          </a:prstGeom>
          <a:solidFill>
            <a:schemeClr val="tx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SQL Azure</a:t>
            </a:r>
          </a:p>
        </p:txBody>
      </p:sp>
      <p:cxnSp>
        <p:nvCxnSpPr>
          <p:cNvPr id="8" name="Straight Arrow Connector 7"/>
          <p:cNvCxnSpPr>
            <a:endCxn id="7" idx="2"/>
          </p:cNvCxnSpPr>
          <p:nvPr/>
        </p:nvCxnSpPr>
        <p:spPr>
          <a:xfrm flipV="1">
            <a:off x="7019324" y="2620927"/>
            <a:ext cx="0" cy="517557"/>
          </a:xfrm>
          <a:prstGeom prst="straightConnector1">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bwMode="auto">
          <a:xfrm>
            <a:off x="8572873" y="3754738"/>
            <a:ext cx="2226901" cy="616254"/>
          </a:xfrm>
          <a:prstGeom prst="roundRect">
            <a:avLst>
              <a:gd name="adj" fmla="val 0"/>
            </a:avLst>
          </a:prstGeom>
          <a:solidFill>
            <a:schemeClr val="tx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Blobs</a:t>
            </a:r>
            <a:endParaRPr lang="en-US" sz="2200" dirty="0">
              <a:gradFill>
                <a:gsLst>
                  <a:gs pos="0">
                    <a:srgbClr val="FFFFFF"/>
                  </a:gs>
                  <a:gs pos="100000">
                    <a:srgbClr val="FFFFFF"/>
                  </a:gs>
                </a:gsLst>
                <a:lin ang="5400000" scaled="0"/>
              </a:gradFill>
            </a:endParaRPr>
          </a:p>
        </p:txBody>
      </p:sp>
      <p:sp>
        <p:nvSpPr>
          <p:cNvPr id="10" name="Rounded Rectangle 9"/>
          <p:cNvSpPr/>
          <p:nvPr/>
        </p:nvSpPr>
        <p:spPr bwMode="auto">
          <a:xfrm>
            <a:off x="8572872" y="2504645"/>
            <a:ext cx="2226901" cy="616254"/>
          </a:xfrm>
          <a:prstGeom prst="roundRect">
            <a:avLst>
              <a:gd name="adj" fmla="val 0"/>
            </a:avLst>
          </a:prstGeom>
          <a:solidFill>
            <a:schemeClr val="tx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cxnSp>
        <p:nvCxnSpPr>
          <p:cNvPr id="11" name="Elbow Connector 10"/>
          <p:cNvCxnSpPr>
            <a:endCxn id="10" idx="2"/>
          </p:cNvCxnSpPr>
          <p:nvPr/>
        </p:nvCxnSpPr>
        <p:spPr>
          <a:xfrm flipV="1">
            <a:off x="8132774" y="3120899"/>
            <a:ext cx="1553549" cy="325712"/>
          </a:xfrm>
          <a:prstGeom prst="bentConnector2">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9" idx="0"/>
          </p:cNvCxnSpPr>
          <p:nvPr/>
        </p:nvCxnSpPr>
        <p:spPr>
          <a:xfrm>
            <a:off x="8132774" y="3446611"/>
            <a:ext cx="1553550" cy="308127"/>
          </a:xfrm>
          <a:prstGeom prst="bentConnector2">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auto">
          <a:xfrm>
            <a:off x="5905872" y="5479746"/>
            <a:ext cx="2226901" cy="616254"/>
          </a:xfrm>
          <a:prstGeom prst="roundRect">
            <a:avLst>
              <a:gd name="adj" fmla="val 0"/>
            </a:avLst>
          </a:prstGeom>
          <a:solidFill>
            <a:schemeClr val="tx2"/>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OnPrem Service</a:t>
            </a:r>
          </a:p>
        </p:txBody>
      </p:sp>
      <p:sp>
        <p:nvSpPr>
          <p:cNvPr id="14" name="Rounded Rectangle 13"/>
          <p:cNvSpPr/>
          <p:nvPr/>
        </p:nvSpPr>
        <p:spPr bwMode="auto">
          <a:xfrm>
            <a:off x="5915436" y="4290673"/>
            <a:ext cx="2226901" cy="616254"/>
          </a:xfrm>
          <a:prstGeom prst="roundRect">
            <a:avLst>
              <a:gd name="adj" fmla="val 0"/>
            </a:avLst>
          </a:prstGeom>
          <a:solidFill>
            <a:schemeClr val="tx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Service Bus</a:t>
            </a:r>
          </a:p>
        </p:txBody>
      </p:sp>
      <p:cxnSp>
        <p:nvCxnSpPr>
          <p:cNvPr id="15" name="Straight Arrow Connector 14"/>
          <p:cNvCxnSpPr/>
          <p:nvPr/>
        </p:nvCxnSpPr>
        <p:spPr>
          <a:xfrm flipV="1">
            <a:off x="7047929" y="3773116"/>
            <a:ext cx="0" cy="517557"/>
          </a:xfrm>
          <a:prstGeom prst="straightConnector1">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76534" y="4925305"/>
            <a:ext cx="0" cy="517557"/>
          </a:xfrm>
          <a:prstGeom prst="straightConnector1">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2714913" y="5479746"/>
            <a:ext cx="2226901" cy="616254"/>
          </a:xfrm>
          <a:prstGeom prst="roundRect">
            <a:avLst>
              <a:gd name="adj" fmla="val 0"/>
            </a:avLst>
          </a:prstGeom>
          <a:solidFill>
            <a:schemeClr val="tx2"/>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OnPrem Service</a:t>
            </a:r>
          </a:p>
        </p:txBody>
      </p:sp>
      <p:cxnSp>
        <p:nvCxnSpPr>
          <p:cNvPr id="18" name="Straight Arrow Connector 17"/>
          <p:cNvCxnSpPr>
            <a:stCxn id="17" idx="0"/>
            <a:endCxn id="4" idx="2"/>
          </p:cNvCxnSpPr>
          <p:nvPr/>
        </p:nvCxnSpPr>
        <p:spPr>
          <a:xfrm flipV="1">
            <a:off x="3828364" y="4453306"/>
            <a:ext cx="3" cy="1026440"/>
          </a:xfrm>
          <a:prstGeom prst="straightConnector1">
            <a:avLst/>
          </a:prstGeom>
          <a:ln w="6350">
            <a:solidFill>
              <a:schemeClr val="tx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95696" y="3927794"/>
            <a:ext cx="7437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t>IaaS</a:t>
            </a:r>
            <a:endParaRPr lang="en-US" sz="3200" dirty="0"/>
          </a:p>
        </p:txBody>
      </p:sp>
      <p:sp>
        <p:nvSpPr>
          <p:cNvPr id="20" name="TextBox 19"/>
          <p:cNvSpPr txBox="1"/>
          <p:nvPr/>
        </p:nvSpPr>
        <p:spPr>
          <a:xfrm>
            <a:off x="6515489" y="1289808"/>
            <a:ext cx="850810"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t>PaaS</a:t>
            </a:r>
            <a:endParaRPr lang="en-US" sz="3200" dirty="0"/>
          </a:p>
        </p:txBody>
      </p:sp>
      <p:sp>
        <p:nvSpPr>
          <p:cNvPr id="21" name="Rounded Rectangle 20"/>
          <p:cNvSpPr/>
          <p:nvPr/>
        </p:nvSpPr>
        <p:spPr bwMode="auto">
          <a:xfrm>
            <a:off x="2714914" y="2312800"/>
            <a:ext cx="2226901" cy="616254"/>
          </a:xfrm>
          <a:prstGeom prst="roundRect">
            <a:avLst>
              <a:gd name="adj" fmla="val 0"/>
            </a:avLst>
          </a:prstGeom>
          <a:solidFill>
            <a:schemeClr val="accent3"/>
          </a:solidFill>
          <a:ln>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gradFill>
                  <a:gsLst>
                    <a:gs pos="0">
                      <a:srgbClr val="FFFFFF"/>
                    </a:gs>
                    <a:gs pos="100000">
                      <a:srgbClr val="FFFFFF"/>
                    </a:gs>
                  </a:gsLst>
                  <a:lin ang="5400000" scaled="0"/>
                </a:gradFill>
              </a:rPr>
              <a:t>O365</a:t>
            </a:r>
          </a:p>
        </p:txBody>
      </p:sp>
      <p:sp>
        <p:nvSpPr>
          <p:cNvPr id="22" name="TextBox 21"/>
          <p:cNvSpPr txBox="1"/>
          <p:nvPr/>
        </p:nvSpPr>
        <p:spPr>
          <a:xfrm>
            <a:off x="1386691" y="2441038"/>
            <a:ext cx="852798" cy="443198"/>
          </a:xfrm>
          <a:prstGeom prst="rect">
            <a:avLst/>
          </a:prstGeom>
          <a:noFill/>
        </p:spPr>
        <p:txBody>
          <a:bodyPr wrap="none" lIns="0" tIns="0" rIns="0" bIns="0" rtlCol="0">
            <a:spAutoFit/>
          </a:bodyPr>
          <a:lstStyle/>
          <a:p>
            <a:pPr>
              <a:lnSpc>
                <a:spcPct val="90000"/>
              </a:lnSpc>
              <a:spcBef>
                <a:spcPct val="20000"/>
              </a:spcBef>
              <a:buSzPct val="80000"/>
            </a:pPr>
            <a:r>
              <a:rPr lang="en-US" sz="3200" dirty="0"/>
              <a:t>S</a:t>
            </a:r>
            <a:r>
              <a:rPr lang="en-US" sz="3200" dirty="0" smtClean="0"/>
              <a:t>aaS</a:t>
            </a:r>
            <a:endParaRPr lang="en-US" sz="3200" dirty="0"/>
          </a:p>
        </p:txBody>
      </p:sp>
      <p:cxnSp>
        <p:nvCxnSpPr>
          <p:cNvPr id="23" name="Elbow Connector 22"/>
          <p:cNvCxnSpPr>
            <a:stCxn id="21" idx="3"/>
            <a:endCxn id="5" idx="1"/>
          </p:cNvCxnSpPr>
          <p:nvPr/>
        </p:nvCxnSpPr>
        <p:spPr>
          <a:xfrm>
            <a:off x="4941815" y="2620927"/>
            <a:ext cx="964058" cy="825684"/>
          </a:xfrm>
          <a:prstGeom prst="bentConnector3">
            <a:avLst/>
          </a:prstGeom>
          <a:ln w="6350">
            <a:solidFill>
              <a:schemeClr val="tx1"/>
            </a:solidFill>
            <a:headEnd type="arrow"/>
            <a:tailEnd type="arrow"/>
          </a:ln>
          <a:effectLst/>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4" idx="3"/>
            <a:endCxn id="5" idx="1"/>
          </p:cNvCxnSpPr>
          <p:nvPr/>
        </p:nvCxnSpPr>
        <p:spPr>
          <a:xfrm flipV="1">
            <a:off x="4941817" y="3446611"/>
            <a:ext cx="964056" cy="698568"/>
          </a:xfrm>
          <a:prstGeom prst="bentConnector3">
            <a:avLst/>
          </a:prstGeom>
          <a:ln w="6350">
            <a:solidFill>
              <a:schemeClr val="tx1"/>
            </a:solidFill>
            <a:headEnd type="arrow"/>
            <a:tailEnd type="arrow"/>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4604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064"/>
            <a:r>
              <a:rPr lang="en-US" sz="5400" dirty="0">
                <a:gradFill>
                  <a:gsLst>
                    <a:gs pos="1250">
                      <a:schemeClr val="tx1"/>
                    </a:gs>
                    <a:gs pos="100000">
                      <a:schemeClr val="tx1"/>
                    </a:gs>
                  </a:gsLst>
                  <a:lin ang="5400000" scaled="0"/>
                </a:gradFill>
                <a:cs typeface="Segoe UI Light" panose="020B0502040204020203" pitchFamily="34" charset="0"/>
              </a:rPr>
              <a:t>Sample SharePoint Farm Configuration</a:t>
            </a:r>
          </a:p>
        </p:txBody>
      </p:sp>
      <p:pic>
        <p:nvPicPr>
          <p:cNvPr id="8" name="Picture 7" descr="\\MAGNUM\Projects\Microsoft\Cloud Power FY12\Design\ICONS_PNG\Agility.png"/>
          <p:cNvPicPr>
            <a:picLocks noChangeAspect="1"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a:off x="1234638" y="3152468"/>
            <a:ext cx="913664" cy="913664"/>
          </a:xfrm>
          <a:prstGeom prst="rect">
            <a:avLst/>
          </a:prstGeom>
          <a:noFill/>
        </p:spPr>
      </p:pic>
      <p:cxnSp>
        <p:nvCxnSpPr>
          <p:cNvPr id="9" name="Elbow Connector 8"/>
          <p:cNvCxnSpPr>
            <a:stCxn id="8" idx="3"/>
          </p:cNvCxnSpPr>
          <p:nvPr/>
        </p:nvCxnSpPr>
        <p:spPr>
          <a:xfrm>
            <a:off x="2148304" y="3609300"/>
            <a:ext cx="920945" cy="1608018"/>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Elbow Connector 9"/>
          <p:cNvCxnSpPr/>
          <p:nvPr/>
        </p:nvCxnSpPr>
        <p:spPr>
          <a:xfrm rot="10800000">
            <a:off x="3863940" y="2211548"/>
            <a:ext cx="429450" cy="1542449"/>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 name="TextBox 16"/>
          <p:cNvSpPr txBox="1"/>
          <p:nvPr/>
        </p:nvSpPr>
        <p:spPr>
          <a:xfrm>
            <a:off x="7838392" y="1332309"/>
            <a:ext cx="1362552"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AD/DC/DNS</a:t>
            </a:r>
          </a:p>
        </p:txBody>
      </p:sp>
      <p:cxnSp>
        <p:nvCxnSpPr>
          <p:cNvPr id="15" name="Straight Connector 14"/>
          <p:cNvCxnSpPr/>
          <p:nvPr/>
        </p:nvCxnSpPr>
        <p:spPr>
          <a:xfrm>
            <a:off x="1670942" y="1801703"/>
            <a:ext cx="2348" cy="1535602"/>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647663" y="4111369"/>
            <a:ext cx="12730" cy="1325658"/>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7" name="TextBox 20"/>
          <p:cNvSpPr txBox="1"/>
          <p:nvPr/>
        </p:nvSpPr>
        <p:spPr>
          <a:xfrm>
            <a:off x="10258551" y="6188103"/>
            <a:ext cx="850105"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spc="-70" dirty="0" err="1">
                <a:gradFill>
                  <a:gsLst>
                    <a:gs pos="100000">
                      <a:schemeClr val="tx2"/>
                    </a:gs>
                    <a:gs pos="0">
                      <a:schemeClr val="tx2"/>
                    </a:gs>
                  </a:gsLst>
                  <a:lin ang="5400000" scaled="0"/>
                </a:gradFill>
              </a:rPr>
              <a:t>OnPrem</a:t>
            </a:r>
            <a:endParaRPr lang="en-US" sz="1959" spc="-70" dirty="0">
              <a:gradFill>
                <a:gsLst>
                  <a:gs pos="100000">
                    <a:schemeClr val="tx2"/>
                  </a:gs>
                  <a:gs pos="0">
                    <a:schemeClr val="tx2"/>
                  </a:gs>
                </a:gsLst>
                <a:lin ang="5400000" scaled="0"/>
              </a:gradFill>
            </a:endParaRPr>
          </a:p>
        </p:txBody>
      </p:sp>
      <p:sp>
        <p:nvSpPr>
          <p:cNvPr id="18" name="TextBox 21"/>
          <p:cNvSpPr txBox="1"/>
          <p:nvPr/>
        </p:nvSpPr>
        <p:spPr>
          <a:xfrm>
            <a:off x="1580679" y="1387682"/>
            <a:ext cx="262892"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LB</a:t>
            </a:r>
          </a:p>
        </p:txBody>
      </p:sp>
      <p:sp>
        <p:nvSpPr>
          <p:cNvPr id="19" name="TextBox 22"/>
          <p:cNvSpPr txBox="1"/>
          <p:nvPr/>
        </p:nvSpPr>
        <p:spPr>
          <a:xfrm>
            <a:off x="3191250" y="1325732"/>
            <a:ext cx="484107"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WFE</a:t>
            </a:r>
          </a:p>
        </p:txBody>
      </p:sp>
      <p:sp>
        <p:nvSpPr>
          <p:cNvPr id="20" name="TextBox 23"/>
          <p:cNvSpPr txBox="1"/>
          <p:nvPr/>
        </p:nvSpPr>
        <p:spPr>
          <a:xfrm>
            <a:off x="6240745" y="1311700"/>
            <a:ext cx="440826"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SQL</a:t>
            </a:r>
          </a:p>
        </p:txBody>
      </p:sp>
      <p:cxnSp>
        <p:nvCxnSpPr>
          <p:cNvPr id="22" name="Elbow Connector 21"/>
          <p:cNvCxnSpPr>
            <a:stCxn id="43" idx="3"/>
            <a:endCxn id="8" idx="1"/>
          </p:cNvCxnSpPr>
          <p:nvPr/>
        </p:nvCxnSpPr>
        <p:spPr>
          <a:xfrm>
            <a:off x="1008722" y="3288825"/>
            <a:ext cx="225916" cy="320475"/>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3" name="TextBox 26"/>
          <p:cNvSpPr txBox="1"/>
          <p:nvPr/>
        </p:nvSpPr>
        <p:spPr>
          <a:xfrm>
            <a:off x="4726610" y="1311544"/>
            <a:ext cx="790666"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AppSvr</a:t>
            </a:r>
          </a:p>
        </p:txBody>
      </p:sp>
      <p:cxnSp>
        <p:nvCxnSpPr>
          <p:cNvPr id="24" name="Straight Connector 23"/>
          <p:cNvCxnSpPr/>
          <p:nvPr/>
        </p:nvCxnSpPr>
        <p:spPr>
          <a:xfrm flipH="1">
            <a:off x="9970483" y="1741573"/>
            <a:ext cx="9325" cy="2987208"/>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8" idx="3"/>
          </p:cNvCxnSpPr>
          <p:nvPr/>
        </p:nvCxnSpPr>
        <p:spPr>
          <a:xfrm>
            <a:off x="2148304" y="3609300"/>
            <a:ext cx="920945" cy="606095"/>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Elbow Connector 31"/>
          <p:cNvCxnSpPr>
            <a:stCxn id="8" idx="3"/>
          </p:cNvCxnSpPr>
          <p:nvPr/>
        </p:nvCxnSpPr>
        <p:spPr>
          <a:xfrm flipV="1">
            <a:off x="2148304" y="3213473"/>
            <a:ext cx="920945" cy="395828"/>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Elbow Connector 32"/>
          <p:cNvCxnSpPr>
            <a:stCxn id="8" idx="3"/>
          </p:cNvCxnSpPr>
          <p:nvPr/>
        </p:nvCxnSpPr>
        <p:spPr>
          <a:xfrm flipV="1">
            <a:off x="2148304" y="2211549"/>
            <a:ext cx="920945" cy="1397752"/>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4" name="TextBox 39"/>
          <p:cNvSpPr txBox="1"/>
          <p:nvPr/>
        </p:nvSpPr>
        <p:spPr>
          <a:xfrm>
            <a:off x="1315869" y="3851901"/>
            <a:ext cx="771045"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80/443</a:t>
            </a:r>
          </a:p>
        </p:txBody>
      </p:sp>
      <p:cxnSp>
        <p:nvCxnSpPr>
          <p:cNvPr id="35" name="Elbow Connector 34"/>
          <p:cNvCxnSpPr/>
          <p:nvPr/>
        </p:nvCxnSpPr>
        <p:spPr>
          <a:xfrm rot="10800000">
            <a:off x="3863940" y="3213471"/>
            <a:ext cx="429450" cy="540525"/>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rot="10800000" flipV="1">
            <a:off x="3863940" y="3753996"/>
            <a:ext cx="429450" cy="461399"/>
          </a:xfrm>
          <a:prstGeom prst="bentConnector3">
            <a:avLst>
              <a:gd name="adj1" fmla="val 50000"/>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7" name="Elbow Connector 36"/>
          <p:cNvCxnSpPr/>
          <p:nvPr/>
        </p:nvCxnSpPr>
        <p:spPr>
          <a:xfrm rot="10800000" flipV="1">
            <a:off x="3863940" y="3753996"/>
            <a:ext cx="429450" cy="1463323"/>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8" name="Elbow Connector 37"/>
          <p:cNvCxnSpPr/>
          <p:nvPr/>
        </p:nvCxnSpPr>
        <p:spPr>
          <a:xfrm rot="10800000" flipV="1">
            <a:off x="3863940" y="3753996"/>
            <a:ext cx="429450" cy="461399"/>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9" name="Picture 38" descr="\\MAGNUM\Projects\Microsoft\Cloud Power FY12\Design\ICONS_PNG\Agility.png"/>
          <p:cNvPicPr>
            <a:picLocks noChangeAspect="1"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a:off x="1234638" y="5274438"/>
            <a:ext cx="913664" cy="913664"/>
          </a:xfrm>
          <a:prstGeom prst="rect">
            <a:avLst/>
          </a:prstGeom>
          <a:noFill/>
        </p:spPr>
      </p:pic>
      <p:sp>
        <p:nvSpPr>
          <p:cNvPr id="40" name="TextBox 45"/>
          <p:cNvSpPr txBox="1"/>
          <p:nvPr/>
        </p:nvSpPr>
        <p:spPr>
          <a:xfrm>
            <a:off x="1372834" y="5983785"/>
            <a:ext cx="538609"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2013</a:t>
            </a:r>
          </a:p>
        </p:txBody>
      </p:sp>
      <p:cxnSp>
        <p:nvCxnSpPr>
          <p:cNvPr id="41" name="Elbow Connector 40"/>
          <p:cNvCxnSpPr/>
          <p:nvPr/>
        </p:nvCxnSpPr>
        <p:spPr>
          <a:xfrm flipV="1">
            <a:off x="2106604" y="4255096"/>
            <a:ext cx="2976247" cy="1504048"/>
          </a:xfrm>
          <a:prstGeom prst="bentConnector3">
            <a:avLst>
              <a:gd name="adj1" fmla="val 99521"/>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2" name="Picture 41" descr="\\MAGNUM\Projects\Microsoft\Cloud Power FY12\Design\Icons\PNGs\IT_guy.png"/>
          <p:cNvPicPr>
            <a:picLocks noChangeAspect="1" noChangeArrowheads="1"/>
          </p:cNvPicPr>
          <p:nvPr/>
        </p:nvPicPr>
        <p:blipFill>
          <a:blip r:embed="rId4" cstate="email">
            <a:grayscl/>
            <a:extLst>
              <a:ext uri="{28A0092B-C50C-407E-A947-70E740481C1C}">
                <a14:useLocalDpi xmlns:a14="http://schemas.microsoft.com/office/drawing/2010/main"/>
              </a:ext>
            </a:extLst>
          </a:blip>
          <a:srcRect/>
          <a:stretch>
            <a:fillRect/>
          </a:stretch>
        </p:blipFill>
        <p:spPr bwMode="auto">
          <a:xfrm>
            <a:off x="133679" y="2721596"/>
            <a:ext cx="985295" cy="985295"/>
          </a:xfrm>
          <a:prstGeom prst="rect">
            <a:avLst/>
          </a:prstGeom>
          <a:noFill/>
        </p:spPr>
      </p:pic>
      <p:pic>
        <p:nvPicPr>
          <p:cNvPr id="43" name="Picture 42" descr="\\MAGNUM\Projects\Microsoft\Cloud Power FY12\Design\Icons\PNGs\IT_guy.png"/>
          <p:cNvPicPr>
            <a:picLocks noChangeAspect="1" noChangeArrowheads="1"/>
          </p:cNvPicPr>
          <p:nvPr/>
        </p:nvPicPr>
        <p:blipFill>
          <a:blip r:embed="rId4" cstate="email">
            <a:grayscl/>
            <a:extLst>
              <a:ext uri="{28A0092B-C50C-407E-A947-70E740481C1C}">
                <a14:useLocalDpi xmlns:a14="http://schemas.microsoft.com/office/drawing/2010/main"/>
              </a:ext>
            </a:extLst>
          </a:blip>
          <a:srcRect/>
          <a:stretch>
            <a:fillRect/>
          </a:stretch>
        </p:blipFill>
        <p:spPr bwMode="auto">
          <a:xfrm>
            <a:off x="23426" y="2796177"/>
            <a:ext cx="985295" cy="985295"/>
          </a:xfrm>
          <a:prstGeom prst="rect">
            <a:avLst/>
          </a:prstGeom>
          <a:noFill/>
          <a:ln>
            <a:noFill/>
          </a:ln>
        </p:spPr>
      </p:pic>
      <p:pic>
        <p:nvPicPr>
          <p:cNvPr id="44" name="Picture 43" descr="\\MAGNUM\Projects\Microsoft\Cloud Power FY12\Design\Icons\PNGs\IT_guy.png"/>
          <p:cNvPicPr>
            <a:picLocks noChangeAspect="1" noChangeArrowheads="1"/>
          </p:cNvPicPr>
          <p:nvPr/>
        </p:nvPicPr>
        <p:blipFill>
          <a:blip r:embed="rId4" cstate="email">
            <a:grayscl/>
            <a:extLst>
              <a:ext uri="{28A0092B-C50C-407E-A947-70E740481C1C}">
                <a14:useLocalDpi xmlns:a14="http://schemas.microsoft.com/office/drawing/2010/main"/>
              </a:ext>
            </a:extLst>
          </a:blip>
          <a:srcRect/>
          <a:stretch>
            <a:fillRect/>
          </a:stretch>
        </p:blipFill>
        <p:spPr bwMode="auto">
          <a:xfrm>
            <a:off x="3316" y="4781789"/>
            <a:ext cx="985295" cy="985295"/>
          </a:xfrm>
          <a:prstGeom prst="rect">
            <a:avLst/>
          </a:prstGeom>
          <a:noFill/>
          <a:ln>
            <a:noFill/>
          </a:ln>
        </p:spPr>
      </p:pic>
      <p:cxnSp>
        <p:nvCxnSpPr>
          <p:cNvPr id="45" name="Elbow Connector 44"/>
          <p:cNvCxnSpPr>
            <a:stCxn id="44" idx="3"/>
            <a:endCxn id="39" idx="1"/>
          </p:cNvCxnSpPr>
          <p:nvPr/>
        </p:nvCxnSpPr>
        <p:spPr>
          <a:xfrm>
            <a:off x="988611" y="5274437"/>
            <a:ext cx="246027" cy="456832"/>
          </a:xfrm>
          <a:prstGeom prst="bentConnector3">
            <a:avLst>
              <a:gd name="adj1" fmla="val 50000"/>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6" name="Elbow Connector 45"/>
          <p:cNvCxnSpPr/>
          <p:nvPr/>
        </p:nvCxnSpPr>
        <p:spPr>
          <a:xfrm rot="10800000" flipV="1">
            <a:off x="6271385" y="3472312"/>
            <a:ext cx="176966" cy="609082"/>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Elbow Connector 46"/>
          <p:cNvCxnSpPr/>
          <p:nvPr/>
        </p:nvCxnSpPr>
        <p:spPr>
          <a:xfrm rot="10800000">
            <a:off x="6094413" y="3772030"/>
            <a:ext cx="353936" cy="426917"/>
          </a:xfrm>
          <a:prstGeom prst="bentConnector3">
            <a:avLst>
              <a:gd name="adj1" fmla="val 50000"/>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2" name="Rectangle 51"/>
          <p:cNvSpPr/>
          <p:nvPr/>
        </p:nvSpPr>
        <p:spPr bwMode="auto">
          <a:xfrm>
            <a:off x="2355032" y="1802985"/>
            <a:ext cx="5071314" cy="4157169"/>
          </a:xfrm>
          <a:prstGeom prst="rect">
            <a:avLst/>
          </a:prstGeom>
          <a:noFill/>
          <a:ln w="38100">
            <a:solidFill>
              <a:schemeClr val="tx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chemeClr val="tx1"/>
              </a:solidFill>
            </a:endParaRPr>
          </a:p>
        </p:txBody>
      </p:sp>
      <p:sp>
        <p:nvSpPr>
          <p:cNvPr id="53" name="Rectangle 52"/>
          <p:cNvSpPr/>
          <p:nvPr/>
        </p:nvSpPr>
        <p:spPr bwMode="auto">
          <a:xfrm>
            <a:off x="7586155" y="1802985"/>
            <a:ext cx="2053761" cy="2084123"/>
          </a:xfrm>
          <a:prstGeom prst="rect">
            <a:avLst/>
          </a:prstGeom>
          <a:noFill/>
          <a:ln w="38100">
            <a:solidFill>
              <a:schemeClr val="tx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chemeClr val="tx1"/>
              </a:solidFill>
            </a:endParaRPr>
          </a:p>
        </p:txBody>
      </p:sp>
      <p:sp>
        <p:nvSpPr>
          <p:cNvPr id="54" name="Rectangle 53"/>
          <p:cNvSpPr/>
          <p:nvPr/>
        </p:nvSpPr>
        <p:spPr bwMode="auto">
          <a:xfrm>
            <a:off x="2278893" y="1725271"/>
            <a:ext cx="7477214" cy="4401772"/>
          </a:xfrm>
          <a:prstGeom prst="rect">
            <a:avLst/>
          </a:prstGeom>
          <a:noFill/>
          <a:ln w="38100">
            <a:solidFill>
              <a:schemeClr val="tx2">
                <a:lumMod val="50000"/>
                <a:lumOff val="50000"/>
              </a:schemeClr>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chemeClr val="tx1"/>
              </a:solidFill>
            </a:endParaRPr>
          </a:p>
        </p:txBody>
      </p:sp>
      <p:sp>
        <p:nvSpPr>
          <p:cNvPr id="55" name="Rectangle 54"/>
          <p:cNvSpPr/>
          <p:nvPr/>
        </p:nvSpPr>
        <p:spPr bwMode="auto">
          <a:xfrm>
            <a:off x="8788878" y="4488427"/>
            <a:ext cx="1785139" cy="816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375" fontAlgn="base">
              <a:spcBef>
                <a:spcPct val="0"/>
              </a:spcBef>
              <a:spcAft>
                <a:spcPct val="0"/>
              </a:spcAft>
            </a:pPr>
            <a:endParaRPr lang="en-US" sz="1959" dirty="0">
              <a:solidFill>
                <a:schemeClr val="tx1"/>
              </a:solidFill>
            </a:endParaRPr>
          </a:p>
        </p:txBody>
      </p:sp>
      <p:cxnSp>
        <p:nvCxnSpPr>
          <p:cNvPr id="56" name="Straight Connector 55"/>
          <p:cNvCxnSpPr/>
          <p:nvPr/>
        </p:nvCxnSpPr>
        <p:spPr>
          <a:xfrm>
            <a:off x="8764307" y="4780500"/>
            <a:ext cx="1785139" cy="8158"/>
          </a:xfrm>
          <a:prstGeom prst="line">
            <a:avLst/>
          </a:prstGeom>
          <a:solidFill>
            <a:schemeClr val="bg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764307" y="5134443"/>
            <a:ext cx="1785139" cy="8158"/>
          </a:xfrm>
          <a:prstGeom prst="line">
            <a:avLst/>
          </a:prstGeom>
          <a:solidFill>
            <a:schemeClr val="bg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TextBox 65"/>
          <p:cNvSpPr txBox="1"/>
          <p:nvPr/>
        </p:nvSpPr>
        <p:spPr>
          <a:xfrm>
            <a:off x="9105927" y="4825865"/>
            <a:ext cx="1282980" cy="271356"/>
          </a:xfrm>
          <a:prstGeom prst="rect">
            <a:avLst/>
          </a:prstGeom>
          <a:solidFill>
            <a:schemeClr val="bg2"/>
          </a:solid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VPN Tunnel</a:t>
            </a:r>
          </a:p>
        </p:txBody>
      </p:sp>
      <p:sp>
        <p:nvSpPr>
          <p:cNvPr id="59" name="TextBox 66"/>
          <p:cNvSpPr txBox="1"/>
          <p:nvPr/>
        </p:nvSpPr>
        <p:spPr>
          <a:xfrm>
            <a:off x="6245004" y="5602699"/>
            <a:ext cx="1084143"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Cloud Svc</a:t>
            </a:r>
          </a:p>
        </p:txBody>
      </p:sp>
      <p:sp>
        <p:nvSpPr>
          <p:cNvPr id="60" name="TextBox 67"/>
          <p:cNvSpPr txBox="1"/>
          <p:nvPr/>
        </p:nvSpPr>
        <p:spPr>
          <a:xfrm>
            <a:off x="8468503" y="3545059"/>
            <a:ext cx="1084143"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Cloud Svc</a:t>
            </a:r>
          </a:p>
        </p:txBody>
      </p:sp>
      <p:sp>
        <p:nvSpPr>
          <p:cNvPr id="61" name="TextBox 68"/>
          <p:cNvSpPr txBox="1"/>
          <p:nvPr/>
        </p:nvSpPr>
        <p:spPr>
          <a:xfrm>
            <a:off x="7913801" y="5806890"/>
            <a:ext cx="1739387"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a:t>Virtual Network</a:t>
            </a:r>
          </a:p>
        </p:txBody>
      </p:sp>
      <p:sp>
        <p:nvSpPr>
          <p:cNvPr id="62" name="TextBox 69"/>
          <p:cNvSpPr txBox="1"/>
          <p:nvPr/>
        </p:nvSpPr>
        <p:spPr>
          <a:xfrm>
            <a:off x="5151921" y="6195097"/>
            <a:ext cx="588174" cy="271356"/>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spc="-70" dirty="0">
                <a:gradFill>
                  <a:gsLst>
                    <a:gs pos="100000">
                      <a:schemeClr val="tx2"/>
                    </a:gs>
                    <a:gs pos="0">
                      <a:schemeClr val="tx2"/>
                    </a:gs>
                  </a:gsLst>
                  <a:lin ang="5400000" scaled="0"/>
                </a:gradFill>
              </a:rPr>
              <a:t>Azure</a:t>
            </a:r>
          </a:p>
        </p:txBody>
      </p:sp>
      <p:cxnSp>
        <p:nvCxnSpPr>
          <p:cNvPr id="69" name="Straight Connector 68"/>
          <p:cNvCxnSpPr/>
          <p:nvPr/>
        </p:nvCxnSpPr>
        <p:spPr>
          <a:xfrm flipH="1">
            <a:off x="9961593" y="5261950"/>
            <a:ext cx="17781" cy="816314"/>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auto">
          <a:xfrm>
            <a:off x="10195493" y="1707415"/>
            <a:ext cx="1819182" cy="4401772"/>
          </a:xfrm>
          <a:prstGeom prst="rect">
            <a:avLst/>
          </a:prstGeom>
          <a:noFill/>
          <a:ln w="38100">
            <a:solidFill>
              <a:schemeClr val="tx2">
                <a:lumMod val="50000"/>
                <a:lumOff val="50000"/>
              </a:schemeClr>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363" tIns="45681" rIns="91363" bIns="45681"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3375" fontAlgn="base">
              <a:spcBef>
                <a:spcPct val="0"/>
              </a:spcBef>
              <a:spcAft>
                <a:spcPct val="0"/>
              </a:spcAft>
            </a:pPr>
            <a:endParaRPr lang="en-US" sz="1959" dirty="0">
              <a:solidFill>
                <a:schemeClr val="tx1"/>
              </a:solidFill>
            </a:endParaRPr>
          </a:p>
        </p:txBody>
      </p:sp>
      <p:sp>
        <p:nvSpPr>
          <p:cNvPr id="71" name="TextBox 68"/>
          <p:cNvSpPr txBox="1"/>
          <p:nvPr/>
        </p:nvSpPr>
        <p:spPr>
          <a:xfrm>
            <a:off x="10999375" y="5566439"/>
            <a:ext cx="1035910" cy="542713"/>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1959" dirty="0" err="1"/>
              <a:t>OnPrem</a:t>
            </a:r>
            <a:r>
              <a:rPr lang="en-US" sz="1959" dirty="0"/>
              <a:t> Network</a:t>
            </a:r>
          </a:p>
        </p:txBody>
      </p:sp>
      <p:sp>
        <p:nvSpPr>
          <p:cNvPr id="72" name="Rectangle 71"/>
          <p:cNvSpPr/>
          <p:nvPr/>
        </p:nvSpPr>
        <p:spPr>
          <a:xfrm>
            <a:off x="4465680" y="2034417"/>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WAC</a:t>
            </a:r>
            <a:r>
              <a:rPr lang="en-US" sz="1959" dirty="0">
                <a:solidFill>
                  <a:schemeClr val="tx1"/>
                </a:solidFill>
              </a:rPr>
              <a:t/>
            </a:r>
            <a:br>
              <a:rPr lang="en-US" sz="1959" dirty="0">
                <a:solidFill>
                  <a:schemeClr val="tx1"/>
                </a:solidFill>
              </a:rPr>
            </a:br>
            <a:r>
              <a:rPr lang="en-US" sz="1959" dirty="0">
                <a:solidFill>
                  <a:schemeClr val="tx1"/>
                </a:solidFill>
              </a:rPr>
              <a:t>1</a:t>
            </a:r>
          </a:p>
        </p:txBody>
      </p:sp>
      <p:sp>
        <p:nvSpPr>
          <p:cNvPr id="73" name="Rectangle 72"/>
          <p:cNvSpPr/>
          <p:nvPr/>
        </p:nvSpPr>
        <p:spPr>
          <a:xfrm>
            <a:off x="3121502" y="2860452"/>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WFE</a:t>
            </a:r>
            <a:br>
              <a:rPr lang="en-US" sz="1959" dirty="0">
                <a:solidFill>
                  <a:schemeClr val="tx1"/>
                </a:solidFill>
              </a:rPr>
            </a:br>
            <a:r>
              <a:rPr lang="en-US" sz="1959" dirty="0">
                <a:solidFill>
                  <a:schemeClr val="tx1"/>
                </a:solidFill>
              </a:rPr>
              <a:t>2</a:t>
            </a:r>
          </a:p>
        </p:txBody>
      </p:sp>
      <p:sp>
        <p:nvSpPr>
          <p:cNvPr id="74" name="Rectangle 73"/>
          <p:cNvSpPr/>
          <p:nvPr/>
        </p:nvSpPr>
        <p:spPr>
          <a:xfrm>
            <a:off x="3121502" y="3816394"/>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WFE</a:t>
            </a:r>
            <a:br>
              <a:rPr lang="en-US" sz="1959" dirty="0">
                <a:solidFill>
                  <a:schemeClr val="tx1"/>
                </a:solidFill>
              </a:rPr>
            </a:br>
            <a:r>
              <a:rPr lang="en-US" sz="1959" dirty="0">
                <a:solidFill>
                  <a:schemeClr val="tx1"/>
                </a:solidFill>
              </a:rPr>
              <a:t>3</a:t>
            </a:r>
          </a:p>
        </p:txBody>
      </p:sp>
      <p:sp>
        <p:nvSpPr>
          <p:cNvPr id="75" name="Rectangle 74"/>
          <p:cNvSpPr/>
          <p:nvPr/>
        </p:nvSpPr>
        <p:spPr>
          <a:xfrm>
            <a:off x="3121502" y="4772336"/>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WFE</a:t>
            </a:r>
            <a:br>
              <a:rPr lang="en-US" sz="1959" dirty="0">
                <a:solidFill>
                  <a:schemeClr val="tx1"/>
                </a:solidFill>
              </a:rPr>
            </a:br>
            <a:r>
              <a:rPr lang="en-US" sz="1959" dirty="0">
                <a:solidFill>
                  <a:schemeClr val="tx1"/>
                </a:solidFill>
              </a:rPr>
              <a:t>4</a:t>
            </a:r>
          </a:p>
        </p:txBody>
      </p:sp>
      <p:sp>
        <p:nvSpPr>
          <p:cNvPr id="76" name="Rectangle 75"/>
          <p:cNvSpPr/>
          <p:nvPr/>
        </p:nvSpPr>
        <p:spPr>
          <a:xfrm>
            <a:off x="3114568" y="1913344"/>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WFE</a:t>
            </a:r>
            <a:br>
              <a:rPr lang="en-US" sz="1959" dirty="0">
                <a:solidFill>
                  <a:schemeClr val="tx1"/>
                </a:solidFill>
              </a:rPr>
            </a:br>
            <a:r>
              <a:rPr lang="en-US" sz="1959" dirty="0">
                <a:solidFill>
                  <a:schemeClr val="tx1"/>
                </a:solidFill>
              </a:rPr>
              <a:t>1</a:t>
            </a:r>
          </a:p>
        </p:txBody>
      </p:sp>
      <p:sp>
        <p:nvSpPr>
          <p:cNvPr id="77" name="Rectangle 76"/>
          <p:cNvSpPr/>
          <p:nvPr/>
        </p:nvSpPr>
        <p:spPr>
          <a:xfrm>
            <a:off x="5270457" y="2034417"/>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WAC</a:t>
            </a:r>
            <a:r>
              <a:rPr lang="en-US" sz="1959" dirty="0">
                <a:solidFill>
                  <a:schemeClr val="tx1"/>
                </a:solidFill>
              </a:rPr>
              <a:t/>
            </a:r>
            <a:br>
              <a:rPr lang="en-US" sz="1959" dirty="0">
                <a:solidFill>
                  <a:schemeClr val="tx1"/>
                </a:solidFill>
              </a:rPr>
            </a:br>
            <a:r>
              <a:rPr lang="en-US" sz="1959" dirty="0">
                <a:solidFill>
                  <a:schemeClr val="tx1"/>
                </a:solidFill>
              </a:rPr>
              <a:t>2</a:t>
            </a:r>
          </a:p>
        </p:txBody>
      </p:sp>
      <p:sp>
        <p:nvSpPr>
          <p:cNvPr id="78" name="Rectangle 77"/>
          <p:cNvSpPr/>
          <p:nvPr/>
        </p:nvSpPr>
        <p:spPr>
          <a:xfrm>
            <a:off x="4480262" y="3271300"/>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APP</a:t>
            </a:r>
            <a:r>
              <a:rPr lang="en-US" sz="1959" dirty="0">
                <a:solidFill>
                  <a:schemeClr val="tx1"/>
                </a:solidFill>
              </a:rPr>
              <a:t/>
            </a:r>
            <a:br>
              <a:rPr lang="en-US" sz="1959" dirty="0">
                <a:solidFill>
                  <a:schemeClr val="tx1"/>
                </a:solidFill>
              </a:rPr>
            </a:br>
            <a:r>
              <a:rPr lang="en-US" sz="1959" dirty="0">
                <a:solidFill>
                  <a:schemeClr val="tx1"/>
                </a:solidFill>
              </a:rPr>
              <a:t>1</a:t>
            </a:r>
          </a:p>
        </p:txBody>
      </p:sp>
      <p:sp>
        <p:nvSpPr>
          <p:cNvPr id="79" name="Rectangle 78"/>
          <p:cNvSpPr/>
          <p:nvPr/>
        </p:nvSpPr>
        <p:spPr>
          <a:xfrm>
            <a:off x="5285039" y="3271300"/>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APP</a:t>
            </a:r>
            <a:r>
              <a:rPr lang="en-US" sz="1959" dirty="0">
                <a:solidFill>
                  <a:schemeClr val="tx1"/>
                </a:solidFill>
              </a:rPr>
              <a:t/>
            </a:r>
            <a:br>
              <a:rPr lang="en-US" sz="1959" dirty="0">
                <a:solidFill>
                  <a:schemeClr val="tx1"/>
                </a:solidFill>
              </a:rPr>
            </a:br>
            <a:r>
              <a:rPr lang="en-US" sz="1959" dirty="0">
                <a:solidFill>
                  <a:schemeClr val="tx1"/>
                </a:solidFill>
              </a:rPr>
              <a:t>2</a:t>
            </a:r>
          </a:p>
        </p:txBody>
      </p:sp>
      <p:sp>
        <p:nvSpPr>
          <p:cNvPr id="80" name="Rectangle 79"/>
          <p:cNvSpPr/>
          <p:nvPr/>
        </p:nvSpPr>
        <p:spPr>
          <a:xfrm>
            <a:off x="6585874" y="3928219"/>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SQL</a:t>
            </a:r>
            <a:br>
              <a:rPr lang="en-US" sz="1959" dirty="0">
                <a:solidFill>
                  <a:schemeClr val="tx1"/>
                </a:solidFill>
              </a:rPr>
            </a:br>
            <a:r>
              <a:rPr lang="en-US" sz="1959" dirty="0">
                <a:solidFill>
                  <a:schemeClr val="tx1"/>
                </a:solidFill>
              </a:rPr>
              <a:t>2</a:t>
            </a:r>
          </a:p>
        </p:txBody>
      </p:sp>
      <p:sp>
        <p:nvSpPr>
          <p:cNvPr id="81" name="Rectangle 80"/>
          <p:cNvSpPr/>
          <p:nvPr/>
        </p:nvSpPr>
        <p:spPr>
          <a:xfrm>
            <a:off x="6578939" y="2981111"/>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9" dirty="0">
                <a:solidFill>
                  <a:schemeClr val="tx1"/>
                </a:solidFill>
              </a:rPr>
              <a:t>SQL</a:t>
            </a:r>
            <a:br>
              <a:rPr lang="en-US" sz="1959" dirty="0">
                <a:solidFill>
                  <a:schemeClr val="tx1"/>
                </a:solidFill>
              </a:rPr>
            </a:br>
            <a:r>
              <a:rPr lang="en-US" sz="1959" dirty="0">
                <a:solidFill>
                  <a:schemeClr val="tx1"/>
                </a:solidFill>
              </a:rPr>
              <a:t>1</a:t>
            </a:r>
          </a:p>
        </p:txBody>
      </p:sp>
      <p:sp>
        <p:nvSpPr>
          <p:cNvPr id="82" name="Rectangle 81"/>
          <p:cNvSpPr/>
          <p:nvPr/>
        </p:nvSpPr>
        <p:spPr>
          <a:xfrm>
            <a:off x="7863770" y="2311887"/>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AD</a:t>
            </a:r>
            <a:r>
              <a:rPr lang="en-US" sz="1959" dirty="0">
                <a:solidFill>
                  <a:schemeClr val="tx1"/>
                </a:solidFill>
              </a:rPr>
              <a:t/>
            </a:r>
            <a:br>
              <a:rPr lang="en-US" sz="1959" dirty="0">
                <a:solidFill>
                  <a:schemeClr val="tx1"/>
                </a:solidFill>
              </a:rPr>
            </a:br>
            <a:r>
              <a:rPr lang="en-US" sz="1959" dirty="0">
                <a:solidFill>
                  <a:schemeClr val="tx1"/>
                </a:solidFill>
              </a:rPr>
              <a:t>1</a:t>
            </a:r>
          </a:p>
        </p:txBody>
      </p:sp>
      <p:sp>
        <p:nvSpPr>
          <p:cNvPr id="83" name="Rectangle 82"/>
          <p:cNvSpPr/>
          <p:nvPr/>
        </p:nvSpPr>
        <p:spPr>
          <a:xfrm>
            <a:off x="8668548" y="2311887"/>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AD</a:t>
            </a:r>
            <a:r>
              <a:rPr lang="en-US" sz="1959" dirty="0">
                <a:solidFill>
                  <a:schemeClr val="tx1"/>
                </a:solidFill>
              </a:rPr>
              <a:t/>
            </a:r>
            <a:br>
              <a:rPr lang="en-US" sz="1959" dirty="0">
                <a:solidFill>
                  <a:schemeClr val="tx1"/>
                </a:solidFill>
              </a:rPr>
            </a:br>
            <a:r>
              <a:rPr lang="en-US" sz="1959" dirty="0">
                <a:solidFill>
                  <a:schemeClr val="tx1"/>
                </a:solidFill>
              </a:rPr>
              <a:t>2</a:t>
            </a:r>
          </a:p>
        </p:txBody>
      </p:sp>
      <p:sp>
        <p:nvSpPr>
          <p:cNvPr id="84" name="Rectangle 83"/>
          <p:cNvSpPr/>
          <p:nvPr/>
        </p:nvSpPr>
        <p:spPr>
          <a:xfrm>
            <a:off x="10757346" y="2280760"/>
            <a:ext cx="695476" cy="79930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a:solidFill>
                  <a:schemeClr val="tx1"/>
                </a:solidFill>
              </a:rPr>
              <a:t>AD</a:t>
            </a:r>
            <a:r>
              <a:rPr lang="en-US" sz="1959" dirty="0">
                <a:solidFill>
                  <a:schemeClr val="tx1"/>
                </a:solidFill>
              </a:rPr>
              <a:t/>
            </a:r>
            <a:br>
              <a:rPr lang="en-US" sz="1959" dirty="0">
                <a:solidFill>
                  <a:schemeClr val="tx1"/>
                </a:solidFill>
              </a:rPr>
            </a:br>
            <a:r>
              <a:rPr lang="en-US" sz="1959" dirty="0">
                <a:solidFill>
                  <a:schemeClr val="tx1"/>
                </a:solidFill>
              </a:rPr>
              <a:t>1</a:t>
            </a:r>
          </a:p>
        </p:txBody>
      </p:sp>
      <p:grpSp>
        <p:nvGrpSpPr>
          <p:cNvPr id="49" name="Group 48"/>
          <p:cNvGrpSpPr/>
          <p:nvPr/>
        </p:nvGrpSpPr>
        <p:grpSpPr>
          <a:xfrm>
            <a:off x="10696211" y="4157967"/>
            <a:ext cx="1000153" cy="1103982"/>
            <a:chOff x="10698062" y="4158260"/>
            <a:chExt cx="1000556" cy="1104426"/>
          </a:xfrm>
        </p:grpSpPr>
        <p:sp>
          <p:nvSpPr>
            <p:cNvPr id="86" name="Rectangle 85"/>
            <p:cNvSpPr/>
            <p:nvPr/>
          </p:nvSpPr>
          <p:spPr>
            <a:xfrm>
              <a:off x="11002862" y="4463060"/>
              <a:ext cx="695756" cy="79962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DATA</a:t>
              </a:r>
            </a:p>
          </p:txBody>
        </p:sp>
        <p:sp>
          <p:nvSpPr>
            <p:cNvPr id="87" name="Rectangle 86"/>
            <p:cNvSpPr/>
            <p:nvPr/>
          </p:nvSpPr>
          <p:spPr>
            <a:xfrm>
              <a:off x="10850462" y="4310660"/>
              <a:ext cx="695756" cy="79962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DATA</a:t>
              </a:r>
            </a:p>
          </p:txBody>
        </p:sp>
        <p:sp>
          <p:nvSpPr>
            <p:cNvPr id="88" name="Rectangle 87"/>
            <p:cNvSpPr/>
            <p:nvPr/>
          </p:nvSpPr>
          <p:spPr>
            <a:xfrm>
              <a:off x="10698062" y="4158260"/>
              <a:ext cx="695756" cy="799626"/>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APPS</a:t>
              </a:r>
            </a:p>
          </p:txBody>
        </p:sp>
      </p:grpSp>
    </p:spTree>
    <p:extLst>
      <p:ext uri="{BB962C8B-B14F-4D97-AF65-F5344CB8AC3E}">
        <p14:creationId xmlns:p14="http://schemas.microsoft.com/office/powerpoint/2010/main" val="33473954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bwMode="auto">
          <a:xfrm>
            <a:off x="6848085" y="1711226"/>
            <a:ext cx="3320918" cy="3798562"/>
          </a:xfrm>
          <a:prstGeom prst="rect">
            <a:avLst/>
          </a:prstGeom>
          <a:solidFill>
            <a:srgbClr val="0071BC"/>
          </a:solidFill>
          <a:ln w="9525" cap="flat" cmpd="sng" algn="ctr">
            <a:noFill/>
            <a:prstDash val="solid"/>
            <a:headEnd type="none" w="med" len="med"/>
            <a:tailEnd type="none" w="med" len="med"/>
          </a:ln>
          <a:effectLst/>
        </p:spPr>
        <p:txBody>
          <a:bodyPr vert="horz" wrap="square" lIns="68561" tIns="34281" rIns="68561" bIns="34281" numCol="1" rtlCol="0" anchor="t" anchorCtr="0" compatLnSpc="1">
            <a:prstTxWarp prst="textNoShape">
              <a:avLst/>
            </a:prstTxWarp>
          </a:bodyPr>
          <a:lstStyle/>
          <a:p>
            <a:pPr algn="ctr" defTabSz="685428" fontAlgn="base">
              <a:lnSpc>
                <a:spcPct val="90000"/>
              </a:lnSpc>
              <a:spcBef>
                <a:spcPct val="0"/>
              </a:spcBef>
              <a:spcAft>
                <a:spcPct val="0"/>
              </a:spcAft>
              <a:defRPr/>
            </a:pPr>
            <a:endParaRPr lang="en-US" sz="1799" kern="0" dirty="0">
              <a:solidFill>
                <a:srgbClr val="FFFFFF"/>
              </a:solidFill>
            </a:endParaRPr>
          </a:p>
        </p:txBody>
      </p:sp>
      <p:sp>
        <p:nvSpPr>
          <p:cNvPr id="74" name="Freeform 128"/>
          <p:cNvSpPr>
            <a:spLocks noChangeAspect="1"/>
          </p:cNvSpPr>
          <p:nvPr/>
        </p:nvSpPr>
        <p:spPr bwMode="black">
          <a:xfrm>
            <a:off x="4361073" y="1695513"/>
            <a:ext cx="2260285" cy="124861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lumMod val="85000"/>
            </a:schemeClr>
          </a:solidFill>
          <a:ln>
            <a:noFill/>
          </a:ln>
          <a:extLst/>
        </p:spPr>
        <p:txBody>
          <a:bodyPr vert="horz" wrap="square" lIns="68564" tIns="34283" rIns="68564" bIns="34283" numCol="1" anchor="t" anchorCtr="0" compatLnSpc="1">
            <a:prstTxWarp prst="textNoShape">
              <a:avLst/>
            </a:prstTxWarp>
          </a:bodyPr>
          <a:lstStyle/>
          <a:p>
            <a:pPr defTabSz="685626">
              <a:defRPr/>
            </a:pPr>
            <a:endParaRPr lang="en-US" sz="1424" kern="0">
              <a:solidFill>
                <a:srgbClr val="292929"/>
              </a:solidFill>
            </a:endParaRPr>
          </a:p>
        </p:txBody>
      </p:sp>
      <p:sp>
        <p:nvSpPr>
          <p:cNvPr id="76" name="Rectangle 75"/>
          <p:cNvSpPr/>
          <p:nvPr/>
        </p:nvSpPr>
        <p:spPr>
          <a:xfrm>
            <a:off x="5122367" y="2372913"/>
            <a:ext cx="699294" cy="228062"/>
          </a:xfrm>
          <a:prstGeom prst="rect">
            <a:avLst/>
          </a:prstGeom>
        </p:spPr>
        <p:txBody>
          <a:bodyPr wrap="none" lIns="68564" tIns="34283" rIns="68564" bIns="34283">
            <a:spAutoFit/>
          </a:bodyPr>
          <a:lstStyle/>
          <a:p>
            <a:pPr algn="ctr" defTabSz="685428" fontAlgn="base">
              <a:lnSpc>
                <a:spcPct val="90000"/>
              </a:lnSpc>
              <a:spcBef>
                <a:spcPct val="0"/>
              </a:spcBef>
              <a:spcAft>
                <a:spcPct val="0"/>
              </a:spcAft>
              <a:defRPr/>
            </a:pPr>
            <a:r>
              <a:rPr lang="en-GB" sz="1124" b="1" kern="0" dirty="0">
                <a:solidFill>
                  <a:schemeClr val="bg1"/>
                </a:solidFill>
              </a:rPr>
              <a:t>Internet</a:t>
            </a:r>
            <a:endParaRPr lang="en-US" sz="1124" b="1" kern="0" dirty="0">
              <a:solidFill>
                <a:schemeClr val="bg1"/>
              </a:solidFill>
            </a:endParaRPr>
          </a:p>
        </p:txBody>
      </p:sp>
      <p:sp>
        <p:nvSpPr>
          <p:cNvPr id="78" name="Rectangle 77"/>
          <p:cNvSpPr/>
          <p:nvPr/>
        </p:nvSpPr>
        <p:spPr bwMode="auto">
          <a:xfrm>
            <a:off x="1860755" y="1695697"/>
            <a:ext cx="2393611" cy="3814091"/>
          </a:xfrm>
          <a:prstGeom prst="rect">
            <a:avLst/>
          </a:prstGeom>
          <a:solidFill>
            <a:srgbClr val="00AEEF"/>
          </a:solidFill>
          <a:ln w="9525" cap="flat" cmpd="sng" algn="ctr">
            <a:noFill/>
            <a:prstDash val="solid"/>
            <a:headEnd type="none" w="med" len="med"/>
            <a:tailEnd type="none" w="med" len="med"/>
          </a:ln>
          <a:effectLst/>
        </p:spPr>
        <p:txBody>
          <a:bodyPr vert="horz" wrap="square" lIns="68568" tIns="34283" rIns="68568" bIns="34283" numCol="1" rtlCol="0" anchor="t" anchorCtr="0" compatLnSpc="1">
            <a:prstTxWarp prst="textNoShape">
              <a:avLst/>
            </a:prstTxWarp>
          </a:bodyPr>
          <a:lstStyle/>
          <a:p>
            <a:pPr algn="ctr" defTabSz="685428" fontAlgn="base">
              <a:lnSpc>
                <a:spcPct val="90000"/>
              </a:lnSpc>
              <a:spcBef>
                <a:spcPct val="0"/>
              </a:spcBef>
              <a:spcAft>
                <a:spcPct val="0"/>
              </a:spcAft>
              <a:defRPr/>
            </a:pPr>
            <a:r>
              <a:rPr lang="en-US" sz="1799" kern="0" dirty="0">
                <a:gradFill>
                  <a:gsLst>
                    <a:gs pos="0">
                      <a:srgbClr val="FFFFFF"/>
                    </a:gs>
                    <a:gs pos="100000">
                      <a:srgbClr val="FFFFFF"/>
                    </a:gs>
                  </a:gsLst>
                  <a:lin ang="5400000" scaled="0"/>
                </a:gradFill>
              </a:rPr>
              <a:t>SharePoint 2013</a:t>
            </a:r>
            <a:endParaRPr lang="en-US" sz="900" b="1" kern="0" dirty="0">
              <a:solidFill>
                <a:srgbClr val="FF8A00">
                  <a:lumMod val="60000"/>
                  <a:lumOff val="40000"/>
                </a:srgbClr>
              </a:solidFill>
            </a:endParaRPr>
          </a:p>
        </p:txBody>
      </p:sp>
      <p:pic>
        <p:nvPicPr>
          <p:cNvPr id="141" name="Picture 140"/>
          <p:cNvPicPr>
            <a:picLocks noChangeAspect="1"/>
          </p:cNvPicPr>
          <p:nvPr/>
        </p:nvPicPr>
        <p:blipFill rotWithShape="1">
          <a:blip r:embed="rId3" cstate="print">
            <a:extLst>
              <a:ext uri="{28A0092B-C50C-407E-A947-70E740481C1C}">
                <a14:useLocalDpi xmlns:a14="http://schemas.microsoft.com/office/drawing/2010/main" val="0"/>
              </a:ext>
            </a:extLst>
          </a:blip>
          <a:srcRect l="-11712" t="-1" r="-11019" b="-19481"/>
          <a:stretch/>
        </p:blipFill>
        <p:spPr>
          <a:xfrm>
            <a:off x="1918016" y="1942860"/>
            <a:ext cx="549186" cy="631472"/>
          </a:xfrm>
          <a:prstGeom prst="rect">
            <a:avLst/>
          </a:prstGeom>
        </p:spPr>
      </p:pic>
      <p:cxnSp>
        <p:nvCxnSpPr>
          <p:cNvPr id="75" name="Straight Arrow Connector 74"/>
          <p:cNvCxnSpPr/>
          <p:nvPr/>
        </p:nvCxnSpPr>
        <p:spPr>
          <a:xfrm flipH="1">
            <a:off x="4156595" y="2584644"/>
            <a:ext cx="2827883" cy="13294"/>
          </a:xfrm>
          <a:prstGeom prst="straightConnector1">
            <a:avLst/>
          </a:prstGeom>
          <a:noFill/>
          <a:ln w="57150" cap="flat" cmpd="sng" algn="ctr">
            <a:solidFill>
              <a:schemeClr val="tx1"/>
            </a:solidFill>
            <a:prstDash val="solid"/>
            <a:headEnd type="triangle" w="med" len="sm"/>
            <a:tailEnd type="triangle" w="med" len="sm"/>
          </a:ln>
          <a:effectLst/>
        </p:spPr>
      </p:cxnSp>
      <p:sp>
        <p:nvSpPr>
          <p:cNvPr id="142" name="Rectangle 141"/>
          <p:cNvSpPr/>
          <p:nvPr/>
        </p:nvSpPr>
        <p:spPr bwMode="auto">
          <a:xfrm>
            <a:off x="1994086" y="2693479"/>
            <a:ext cx="2038061" cy="1472991"/>
          </a:xfrm>
          <a:prstGeom prst="rect">
            <a:avLst/>
          </a:prstGeom>
          <a:solidFill>
            <a:schemeClr val="accent1">
              <a:lumMod val="60000"/>
              <a:lumOff val="40000"/>
            </a:schemeClr>
          </a:solidFill>
          <a:ln w="9525" cap="flat" cmpd="sng" algn="ctr">
            <a:noFill/>
            <a:prstDash val="solid"/>
            <a:headEnd type="none" w="med" len="med"/>
            <a:tailEnd type="none" w="med" len="med"/>
          </a:ln>
          <a:effectLst/>
        </p:spPr>
        <p:txBody>
          <a:bodyPr vert="horz" wrap="square" lIns="68568" tIns="34283" rIns="68568" bIns="34283" numCol="1" rtlCol="0" anchor="t" anchorCtr="0" compatLnSpc="1">
            <a:prstTxWarp prst="textNoShape">
              <a:avLst/>
            </a:prstTxWarp>
          </a:bodyPr>
          <a:lstStyle/>
          <a:p>
            <a:pPr algn="ctr" defTabSz="685428" fontAlgn="base">
              <a:lnSpc>
                <a:spcPct val="90000"/>
              </a:lnSpc>
              <a:spcBef>
                <a:spcPct val="0"/>
              </a:spcBef>
              <a:spcAft>
                <a:spcPct val="0"/>
              </a:spcAft>
              <a:defRPr/>
            </a:pPr>
            <a:r>
              <a:rPr lang="en-GB" sz="900" kern="0" dirty="0">
                <a:solidFill>
                  <a:srgbClr val="FFFFFF"/>
                </a:solidFill>
                <a:latin typeface="Segoe UI Light"/>
              </a:rPr>
              <a:t>Client App Part (Trust)</a:t>
            </a:r>
            <a:endParaRPr lang="en-US" sz="900" kern="0" dirty="0">
              <a:solidFill>
                <a:srgbClr val="FFFFFF"/>
              </a:solidFill>
              <a:latin typeface="Segoe UI Light"/>
            </a:endParaRPr>
          </a:p>
        </p:txBody>
      </p:sp>
      <p:sp>
        <p:nvSpPr>
          <p:cNvPr id="143" name="Rectangle 142"/>
          <p:cNvSpPr/>
          <p:nvPr/>
        </p:nvSpPr>
        <p:spPr bwMode="auto">
          <a:xfrm>
            <a:off x="2192609" y="2940957"/>
            <a:ext cx="1656346" cy="62246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8" tIns="34283" rIns="68568" bIns="34283"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486" fontAlgn="base">
              <a:spcBef>
                <a:spcPct val="0"/>
              </a:spcBef>
              <a:spcAft>
                <a:spcPct val="0"/>
              </a:spcAft>
            </a:pPr>
            <a:r>
              <a:rPr lang="en-US" sz="1500" dirty="0">
                <a:gradFill>
                  <a:gsLst>
                    <a:gs pos="0">
                      <a:srgbClr val="FFFFFF"/>
                    </a:gs>
                    <a:gs pos="100000">
                      <a:srgbClr val="FFFFFF"/>
                    </a:gs>
                  </a:gsLst>
                  <a:lin ang="5400000" scaled="0"/>
                </a:gradFill>
              </a:rPr>
              <a:t>Azure App</a:t>
            </a:r>
          </a:p>
        </p:txBody>
      </p:sp>
      <p:pic>
        <p:nvPicPr>
          <p:cNvPr id="144" name="Picture 1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477" y="1695698"/>
            <a:ext cx="2295314" cy="550650"/>
          </a:xfrm>
          <a:prstGeom prst="rect">
            <a:avLst/>
          </a:prstGeom>
        </p:spPr>
      </p:pic>
      <p:sp>
        <p:nvSpPr>
          <p:cNvPr id="8" name="TextBox 7"/>
          <p:cNvSpPr txBox="1"/>
          <p:nvPr/>
        </p:nvSpPr>
        <p:spPr>
          <a:xfrm>
            <a:off x="7824287" y="5201825"/>
            <a:ext cx="1553502" cy="276871"/>
          </a:xfrm>
          <a:prstGeom prst="rect">
            <a:avLst/>
          </a:prstGeom>
          <a:noFill/>
        </p:spPr>
        <p:txBody>
          <a:bodyPr wrap="none" lIns="0" tIns="0" rIns="0" bIns="0" rtlCol="0">
            <a:spAutoFit/>
          </a:bodyPr>
          <a:lstStyle/>
          <a:p>
            <a:r>
              <a:rPr lang="en-GB" sz="1799" dirty="0">
                <a:solidFill>
                  <a:srgbClr val="FFFFFF"/>
                </a:solidFill>
                <a:latin typeface="Segoe UI Light" pitchFamily="34" charset="0"/>
              </a:rPr>
              <a:t>Provider-hosted</a:t>
            </a:r>
            <a:endParaRPr lang="en-US" sz="1799" dirty="0" err="1">
              <a:solidFill>
                <a:srgbClr val="FFFFFF"/>
              </a:solidFill>
              <a:latin typeface="Segoe UI Light" pitchFamily="34" charset="0"/>
            </a:endParaRPr>
          </a:p>
        </p:txBody>
      </p:sp>
      <p:cxnSp>
        <p:nvCxnSpPr>
          <p:cNvPr id="164" name="Straight Arrow Connector 163"/>
          <p:cNvCxnSpPr/>
          <p:nvPr/>
        </p:nvCxnSpPr>
        <p:spPr>
          <a:xfrm flipH="1" flipV="1">
            <a:off x="3637350" y="3101142"/>
            <a:ext cx="3577302" cy="18625"/>
          </a:xfrm>
          <a:prstGeom prst="straightConnector1">
            <a:avLst/>
          </a:prstGeom>
          <a:noFill/>
          <a:ln w="57150" cap="flat" cmpd="sng" algn="ctr">
            <a:solidFill>
              <a:schemeClr val="tx1"/>
            </a:solidFill>
            <a:prstDash val="solid"/>
            <a:headEnd type="triangle" w="med" len="sm"/>
            <a:tailEnd type="triangle" w="med" len="sm"/>
          </a:ln>
          <a:effectLst/>
        </p:spPr>
      </p:cxnSp>
      <p:sp>
        <p:nvSpPr>
          <p:cNvPr id="28" name="TextBox 27"/>
          <p:cNvSpPr txBox="1"/>
          <p:nvPr/>
        </p:nvSpPr>
        <p:spPr>
          <a:xfrm>
            <a:off x="2731937" y="5201825"/>
            <a:ext cx="532197" cy="276871"/>
          </a:xfrm>
          <a:prstGeom prst="rect">
            <a:avLst/>
          </a:prstGeom>
          <a:noFill/>
        </p:spPr>
        <p:txBody>
          <a:bodyPr wrap="none" lIns="0" tIns="0" rIns="0" bIns="0" rtlCol="0">
            <a:spAutoFit/>
          </a:bodyPr>
          <a:lstStyle/>
          <a:p>
            <a:r>
              <a:rPr lang="en-US" sz="1799" dirty="0">
                <a:solidFill>
                  <a:srgbClr val="FFFFFF"/>
                </a:solidFill>
                <a:latin typeface="Segoe UI Light" pitchFamily="34" charset="0"/>
              </a:rPr>
              <a:t>O365</a:t>
            </a:r>
          </a:p>
        </p:txBody>
      </p:sp>
      <p:grpSp>
        <p:nvGrpSpPr>
          <p:cNvPr id="6" name="Group 5"/>
          <p:cNvGrpSpPr/>
          <p:nvPr/>
        </p:nvGrpSpPr>
        <p:grpSpPr>
          <a:xfrm>
            <a:off x="7528037" y="2209959"/>
            <a:ext cx="2396555" cy="914278"/>
            <a:chOff x="7616516" y="2498232"/>
            <a:chExt cx="2445248" cy="932854"/>
          </a:xfrm>
        </p:grpSpPr>
        <p:sp>
          <p:nvSpPr>
            <p:cNvPr id="147" name="Rectangle 146"/>
            <p:cNvSpPr/>
            <p:nvPr/>
          </p:nvSpPr>
          <p:spPr bwMode="auto">
            <a:xfrm>
              <a:off x="7616516" y="2498232"/>
              <a:ext cx="2445248" cy="932854"/>
            </a:xfrm>
            <a:prstGeom prst="rect">
              <a:avLst/>
            </a:prstGeom>
            <a:solidFill>
              <a:schemeClr val="accent1">
                <a:lumMod val="60000"/>
                <a:lumOff val="40000"/>
              </a:schemeClr>
            </a:solidFill>
            <a:ln w="9525" cap="flat" cmpd="sng" algn="ctr">
              <a:noFill/>
              <a:prstDash val="solid"/>
              <a:headEnd type="none" w="med" len="med"/>
              <a:tailEnd type="none" w="med" len="med"/>
            </a:ln>
            <a:effectLst/>
          </p:spPr>
          <p:txBody>
            <a:bodyPr vert="horz" wrap="square" lIns="68568" tIns="26996" rIns="68568" bIns="34283" numCol="1" rtlCol="0" anchor="t" anchorCtr="0" compatLnSpc="1">
              <a:prstTxWarp prst="textNoShape">
                <a:avLst/>
              </a:prstTxWarp>
            </a:bodyPr>
            <a:lstStyle/>
            <a:p>
              <a:pPr algn="ctr" defTabSz="685428" fontAlgn="base">
                <a:lnSpc>
                  <a:spcPct val="90000"/>
                </a:lnSpc>
                <a:spcBef>
                  <a:spcPct val="0"/>
                </a:spcBef>
                <a:spcAft>
                  <a:spcPct val="0"/>
                </a:spcAft>
                <a:defRPr/>
              </a:pPr>
              <a:endParaRPr lang="en-US" sz="1200" b="1" kern="0" dirty="0">
                <a:solidFill>
                  <a:srgbClr val="FFFFFF"/>
                </a:solidFill>
                <a:latin typeface="Segoe UI Light"/>
              </a:endParaRPr>
            </a:p>
          </p:txBody>
        </p:sp>
        <p:sp>
          <p:nvSpPr>
            <p:cNvPr id="155" name="TextBox 154"/>
            <p:cNvSpPr txBox="1"/>
            <p:nvPr/>
          </p:nvSpPr>
          <p:spPr>
            <a:xfrm>
              <a:off x="8297362" y="2880622"/>
              <a:ext cx="945259" cy="282513"/>
            </a:xfrm>
            <a:prstGeom prst="rect">
              <a:avLst/>
            </a:prstGeom>
            <a:noFill/>
          </p:spPr>
          <p:txBody>
            <a:bodyPr wrap="none" lIns="0" tIns="0" rIns="0" bIns="0" rtlCol="0">
              <a:spAutoFit/>
            </a:bodyPr>
            <a:lstStyle/>
            <a:p>
              <a:r>
                <a:rPr lang="en-GB" sz="1799" dirty="0">
                  <a:solidFill>
                    <a:srgbClr val="FFFFFF"/>
                  </a:solidFill>
                  <a:latin typeface="Segoe UI Light" pitchFamily="34" charset="0"/>
                </a:rPr>
                <a:t>Web Role</a:t>
              </a:r>
              <a:endParaRPr lang="en-US" sz="1799" dirty="0" err="1">
                <a:solidFill>
                  <a:srgbClr val="FFFFFF"/>
                </a:solidFill>
                <a:latin typeface="Segoe UI Light" pitchFamily="34" charset="0"/>
              </a:endParaRPr>
            </a:p>
          </p:txBody>
        </p:sp>
        <p:pic>
          <p:nvPicPr>
            <p:cNvPr id="26" name="Picture 25" descr="\\MAGNUM\Projects\Microsoft\Cloud Power FY12\Design\ICONS_PNG\Application.png"/>
            <p:cNvPicPr>
              <a:picLocks noChangeAspect="1" noChangeArrowheads="1"/>
            </p:cNvPicPr>
            <p:nvPr/>
          </p:nvPicPr>
          <p:blipFill rotWithShape="1">
            <a:blip r:embed="rId5" cstate="print">
              <a:lum bright="100000"/>
            </a:blip>
            <a:srcRect l="13568" t="21476" r="13625" b="21633"/>
            <a:stretch/>
          </p:blipFill>
          <p:spPr bwMode="auto">
            <a:xfrm>
              <a:off x="7678625" y="2784310"/>
              <a:ext cx="535978" cy="418699"/>
            </a:xfrm>
            <a:prstGeom prst="rect">
              <a:avLst/>
            </a:prstGeom>
            <a:noFill/>
          </p:spPr>
        </p:pic>
      </p:grpSp>
      <p:sp>
        <p:nvSpPr>
          <p:cNvPr id="2" name="TextBox 1"/>
          <p:cNvSpPr txBox="1"/>
          <p:nvPr/>
        </p:nvSpPr>
        <p:spPr>
          <a:xfrm>
            <a:off x="4353363" y="3239409"/>
            <a:ext cx="2123122" cy="430887"/>
          </a:xfrm>
          <a:prstGeom prst="rect">
            <a:avLst/>
          </a:prstGeom>
          <a:noFill/>
        </p:spPr>
        <p:txBody>
          <a:bodyPr wrap="square" lIns="0" tIns="0" rIns="0" bIns="0" rtlCol="0">
            <a:spAutoFit/>
          </a:bodyPr>
          <a:lstStyle/>
          <a:p>
            <a:pPr algn="ctr"/>
            <a:r>
              <a:rPr lang="en-GB" sz="1400" b="1" dirty="0">
                <a:latin typeface="Segoe UI Light" pitchFamily="34" charset="0"/>
              </a:rPr>
              <a:t>REST + </a:t>
            </a:r>
            <a:r>
              <a:rPr lang="en-GB" sz="1400" b="1" dirty="0" err="1">
                <a:latin typeface="Segoe UI Light" pitchFamily="34" charset="0"/>
              </a:rPr>
              <a:t>OAuth</a:t>
            </a:r>
            <a:r>
              <a:rPr lang="en-GB" sz="1400" b="1" dirty="0">
                <a:latin typeface="Segoe UI Light" pitchFamily="34" charset="0"/>
              </a:rPr>
              <a:t> and </a:t>
            </a:r>
            <a:r>
              <a:rPr lang="en-GB" sz="1400" b="1" dirty="0" err="1">
                <a:latin typeface="Segoe UI Light" pitchFamily="34" charset="0"/>
              </a:rPr>
              <a:t>OData</a:t>
            </a:r>
            <a:r>
              <a:rPr lang="en-GB" sz="1400" b="1" dirty="0">
                <a:latin typeface="Segoe UI Light" pitchFamily="34" charset="0"/>
              </a:rPr>
              <a:t> + client object models </a:t>
            </a:r>
            <a:endParaRPr lang="en-GB" sz="4000" b="1" dirty="0">
              <a:latin typeface="Segoe UI Light" pitchFamily="34" charset="0"/>
            </a:endParaRPr>
          </a:p>
        </p:txBody>
      </p:sp>
      <p:sp>
        <p:nvSpPr>
          <p:cNvPr id="3" name="Title 2"/>
          <p:cNvSpPr>
            <a:spLocks noGrp="1"/>
          </p:cNvSpPr>
          <p:nvPr>
            <p:ph type="title"/>
          </p:nvPr>
        </p:nvSpPr>
        <p:spPr/>
        <p:txBody>
          <a:bodyPr/>
          <a:lstStyle/>
          <a:p>
            <a:r>
              <a:rPr lang="en-GB" sz="3999" dirty="0"/>
              <a:t>SharePoint O365 </a:t>
            </a:r>
            <a:r>
              <a:rPr lang="en-GB" sz="3999" dirty="0" smtClean="0"/>
              <a:t>+ Windows Azure App Integration</a:t>
            </a:r>
            <a:r>
              <a:rPr lang="en-GB" sz="3999" dirty="0"/>
              <a:t/>
            </a:r>
            <a:br>
              <a:rPr lang="en-GB" sz="3999" dirty="0"/>
            </a:br>
            <a:endParaRPr lang="nl-NL" dirty="0"/>
          </a:p>
        </p:txBody>
      </p:sp>
      <p:grpSp>
        <p:nvGrpSpPr>
          <p:cNvPr id="4" name="Group 3"/>
          <p:cNvGrpSpPr/>
          <p:nvPr/>
        </p:nvGrpSpPr>
        <p:grpSpPr>
          <a:xfrm>
            <a:off x="7630748" y="4179793"/>
            <a:ext cx="2396555" cy="914278"/>
            <a:chOff x="7772869" y="3572279"/>
            <a:chExt cx="2445248" cy="932854"/>
          </a:xfrm>
        </p:grpSpPr>
        <p:sp>
          <p:nvSpPr>
            <p:cNvPr id="159" name="Rectangle 158"/>
            <p:cNvSpPr/>
            <p:nvPr/>
          </p:nvSpPr>
          <p:spPr bwMode="auto">
            <a:xfrm>
              <a:off x="7772869" y="3572279"/>
              <a:ext cx="2445248" cy="932854"/>
            </a:xfrm>
            <a:prstGeom prst="rect">
              <a:avLst/>
            </a:prstGeom>
            <a:solidFill>
              <a:schemeClr val="accent1">
                <a:lumMod val="60000"/>
                <a:lumOff val="40000"/>
              </a:schemeClr>
            </a:solidFill>
            <a:ln w="9525" cap="flat" cmpd="sng" algn="ctr">
              <a:noFill/>
              <a:prstDash val="solid"/>
              <a:headEnd type="none" w="med" len="med"/>
              <a:tailEnd type="none" w="med" len="med"/>
            </a:ln>
            <a:effectLst/>
          </p:spPr>
          <p:txBody>
            <a:bodyPr vert="horz" wrap="square" lIns="68568" tIns="188972" rIns="68568" bIns="34283" numCol="1" rtlCol="0" anchor="t" anchorCtr="0" compatLnSpc="1">
              <a:prstTxWarp prst="textNoShape">
                <a:avLst/>
              </a:prstTxWarp>
            </a:bodyPr>
            <a:lstStyle/>
            <a:p>
              <a:pPr algn="ctr" defTabSz="685428" fontAlgn="base">
                <a:lnSpc>
                  <a:spcPct val="90000"/>
                </a:lnSpc>
                <a:spcBef>
                  <a:spcPct val="0"/>
                </a:spcBef>
                <a:spcAft>
                  <a:spcPct val="0"/>
                </a:spcAft>
                <a:defRPr/>
              </a:pPr>
              <a:endParaRPr lang="en-US" sz="1200" kern="0" dirty="0">
                <a:solidFill>
                  <a:srgbClr val="000000"/>
                </a:solidFill>
              </a:endParaRPr>
            </a:p>
          </p:txBody>
        </p:sp>
        <p:sp>
          <p:nvSpPr>
            <p:cNvPr id="160" name="TextBox 159"/>
            <p:cNvSpPr txBox="1"/>
            <p:nvPr/>
          </p:nvSpPr>
          <p:spPr>
            <a:xfrm>
              <a:off x="8564641" y="3837948"/>
              <a:ext cx="1388201" cy="282513"/>
            </a:xfrm>
            <a:prstGeom prst="rect">
              <a:avLst/>
            </a:prstGeom>
            <a:noFill/>
          </p:spPr>
          <p:txBody>
            <a:bodyPr wrap="none" lIns="0" tIns="0" rIns="0" bIns="0" rtlCol="0">
              <a:spAutoFit/>
            </a:bodyPr>
            <a:lstStyle/>
            <a:p>
              <a:r>
                <a:rPr lang="en-GB" sz="1799" dirty="0">
                  <a:solidFill>
                    <a:srgbClr val="FFFFFF"/>
                  </a:solidFill>
                  <a:latin typeface="Segoe UI Light" pitchFamily="34" charset="0"/>
                </a:rPr>
                <a:t>SQL Database</a:t>
              </a:r>
              <a:endParaRPr lang="en-US" sz="1799" dirty="0" err="1">
                <a:solidFill>
                  <a:srgbClr val="FFFFFF"/>
                </a:solidFill>
                <a:latin typeface="Segoe UI Light" pitchFamily="34" charset="0"/>
              </a:endParaRPr>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2162" y="3846460"/>
              <a:ext cx="646354" cy="387237"/>
            </a:xfrm>
            <a:prstGeom prst="rect">
              <a:avLst/>
            </a:prstGeom>
          </p:spPr>
        </p:pic>
      </p:grpSp>
      <p:grpSp>
        <p:nvGrpSpPr>
          <p:cNvPr id="27" name="Group 26"/>
          <p:cNvGrpSpPr/>
          <p:nvPr/>
        </p:nvGrpSpPr>
        <p:grpSpPr>
          <a:xfrm>
            <a:off x="7630748" y="3194876"/>
            <a:ext cx="2396555" cy="914278"/>
            <a:chOff x="7616516" y="2498232"/>
            <a:chExt cx="2445248" cy="932854"/>
          </a:xfrm>
        </p:grpSpPr>
        <p:sp>
          <p:nvSpPr>
            <p:cNvPr id="29" name="Rectangle 28"/>
            <p:cNvSpPr/>
            <p:nvPr/>
          </p:nvSpPr>
          <p:spPr bwMode="auto">
            <a:xfrm>
              <a:off x="7616516" y="2498232"/>
              <a:ext cx="2445248" cy="932854"/>
            </a:xfrm>
            <a:prstGeom prst="rect">
              <a:avLst/>
            </a:prstGeom>
            <a:solidFill>
              <a:schemeClr val="accent1">
                <a:lumMod val="60000"/>
                <a:lumOff val="40000"/>
              </a:schemeClr>
            </a:solidFill>
            <a:ln w="9525" cap="flat" cmpd="sng" algn="ctr">
              <a:noFill/>
              <a:prstDash val="solid"/>
              <a:headEnd type="none" w="med" len="med"/>
              <a:tailEnd type="none" w="med" len="med"/>
            </a:ln>
            <a:effectLst/>
          </p:spPr>
          <p:txBody>
            <a:bodyPr vert="horz" wrap="square" lIns="68568" tIns="26996" rIns="68568" bIns="34283" numCol="1" rtlCol="0" anchor="t" anchorCtr="0" compatLnSpc="1">
              <a:prstTxWarp prst="textNoShape">
                <a:avLst/>
              </a:prstTxWarp>
            </a:bodyPr>
            <a:lstStyle/>
            <a:p>
              <a:pPr algn="ctr" defTabSz="685428" fontAlgn="base">
                <a:lnSpc>
                  <a:spcPct val="90000"/>
                </a:lnSpc>
                <a:spcBef>
                  <a:spcPct val="0"/>
                </a:spcBef>
                <a:spcAft>
                  <a:spcPct val="0"/>
                </a:spcAft>
                <a:defRPr/>
              </a:pPr>
              <a:endParaRPr lang="en-US" sz="1200" b="1" kern="0" dirty="0">
                <a:solidFill>
                  <a:srgbClr val="FFFFFF"/>
                </a:solidFill>
                <a:latin typeface="Segoe UI Light"/>
              </a:endParaRPr>
            </a:p>
          </p:txBody>
        </p:sp>
        <p:sp>
          <p:nvSpPr>
            <p:cNvPr id="30" name="TextBox 29"/>
            <p:cNvSpPr txBox="1"/>
            <p:nvPr/>
          </p:nvSpPr>
          <p:spPr>
            <a:xfrm>
              <a:off x="8297362" y="2880622"/>
              <a:ext cx="1203343" cy="282513"/>
            </a:xfrm>
            <a:prstGeom prst="rect">
              <a:avLst/>
            </a:prstGeom>
            <a:noFill/>
          </p:spPr>
          <p:txBody>
            <a:bodyPr wrap="none" lIns="0" tIns="0" rIns="0" bIns="0" rtlCol="0">
              <a:spAutoFit/>
            </a:bodyPr>
            <a:lstStyle/>
            <a:p>
              <a:r>
                <a:rPr lang="en-GB" sz="1799" dirty="0">
                  <a:solidFill>
                    <a:srgbClr val="FFFFFF"/>
                  </a:solidFill>
                  <a:latin typeface="Segoe UI Light" pitchFamily="34" charset="0"/>
                </a:rPr>
                <a:t>Worker Role</a:t>
              </a:r>
              <a:endParaRPr lang="en-US" sz="1799" dirty="0" err="1">
                <a:solidFill>
                  <a:srgbClr val="FFFFFF"/>
                </a:solidFill>
                <a:latin typeface="Segoe UI Light" pitchFamily="34" charset="0"/>
              </a:endParaRPr>
            </a:p>
          </p:txBody>
        </p:sp>
        <p:pic>
          <p:nvPicPr>
            <p:cNvPr id="31" name="Picture 30" descr="\\MAGNUM\Projects\Microsoft\Cloud Power FY12\Design\ICONS_PNG\Application.png"/>
            <p:cNvPicPr>
              <a:picLocks noChangeAspect="1" noChangeArrowheads="1"/>
            </p:cNvPicPr>
            <p:nvPr/>
          </p:nvPicPr>
          <p:blipFill rotWithShape="1">
            <a:blip r:embed="rId5" cstate="print">
              <a:lum bright="100000"/>
            </a:blip>
            <a:srcRect l="13568" t="21476" r="13625" b="21633"/>
            <a:stretch/>
          </p:blipFill>
          <p:spPr bwMode="auto">
            <a:xfrm>
              <a:off x="7678625" y="2784310"/>
              <a:ext cx="535978" cy="418699"/>
            </a:xfrm>
            <a:prstGeom prst="rect">
              <a:avLst/>
            </a:prstGeom>
            <a:noFill/>
          </p:spPr>
        </p:pic>
      </p:grpSp>
    </p:spTree>
    <p:extLst>
      <p:ext uri="{BB962C8B-B14F-4D97-AF65-F5344CB8AC3E}">
        <p14:creationId xmlns:p14="http://schemas.microsoft.com/office/powerpoint/2010/main" val="2248502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fade">
                                      <p:cBhvr>
                                        <p:cTn id="10" dur="500"/>
                                        <p:tgtEl>
                                          <p:spTgt spid="1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par>
                                <p:cTn id="19" presetID="10" presetClass="entr" presetSubtype="0"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fade">
                                      <p:cBhvr>
                                        <p:cTn id="21" dur="500"/>
                                        <p:tgtEl>
                                          <p:spTgt spid="1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fade">
                                      <p:cBhvr>
                                        <p:cTn id="24" dur="500"/>
                                        <p:tgtEl>
                                          <p:spTgt spid="1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164"/>
                                        </p:tgtEl>
                                        <p:attrNameLst>
                                          <p:attrName>style.visibility</p:attrName>
                                        </p:attrNameLst>
                                      </p:cBhvr>
                                      <p:to>
                                        <p:strVal val="visible"/>
                                      </p:to>
                                    </p:set>
                                    <p:animEffect transition="in" filter="fade">
                                      <p:cBhvr>
                                        <p:cTn id="41" dur="500"/>
                                        <p:tgtEl>
                                          <p:spTgt spid="16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76" grpId="0"/>
      <p:bldP spid="78" grpId="0" animBg="1"/>
      <p:bldP spid="142" grpId="0" animBg="1"/>
      <p:bldP spid="143" grpId="0" animBg="1"/>
      <p:bldP spid="8" grpId="0"/>
      <p:bldP spid="2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391944" y="4969114"/>
            <a:ext cx="5533438" cy="1366045"/>
          </a:xfrm>
          <a:prstGeom prst="roundRect">
            <a:avLst>
              <a:gd name="adj" fmla="val 0"/>
            </a:avLst>
          </a:prstGeom>
          <a:solidFill>
            <a:schemeClr val="bg2">
              <a:lumMod val="60000"/>
              <a:lumOff val="40000"/>
            </a:schemeClr>
          </a:solidFill>
          <a:ln w="9525" cap="flat" cmpd="sng" algn="ctr">
            <a:noFill/>
            <a:prstDash val="solid"/>
          </a:ln>
          <a:effectLst/>
        </p:spPr>
        <p:txBody>
          <a:bodyPr lIns="76149" tIns="38073" rIns="76149" bIns="38073" rtlCol="0" anchor="t" anchorCtr="0"/>
          <a:lstStyle/>
          <a:p>
            <a:pPr marL="3174" defTabSz="913897">
              <a:lnSpc>
                <a:spcPct val="90000"/>
              </a:lnSpc>
              <a:spcAft>
                <a:spcPts val="900"/>
              </a:spcAft>
              <a:buSzPct val="80000"/>
            </a:pPr>
            <a:r>
              <a:rPr lang="en-US" sz="2399" spc="-83" dirty="0">
                <a:latin typeface="Segoe UI Light" pitchFamily="34" charset="0"/>
              </a:rPr>
              <a:t>Popular open source apps</a:t>
            </a:r>
          </a:p>
          <a:p>
            <a:pPr marL="3174" defTabSz="913897">
              <a:lnSpc>
                <a:spcPct val="90000"/>
              </a:lnSpc>
              <a:spcAft>
                <a:spcPts val="900"/>
              </a:spcAft>
              <a:buSzPct val="80000"/>
            </a:pPr>
            <a:r>
              <a:rPr lang="en-US" sz="1500" spc="-42" dirty="0"/>
              <a:t>Launch a professional looking site with a few clicks using apps like </a:t>
            </a:r>
            <a:r>
              <a:rPr lang="en-US" sz="1500" spc="-42" dirty="0" err="1"/>
              <a:t>WordPress</a:t>
            </a:r>
            <a:r>
              <a:rPr lang="en-US" sz="1500" spc="-42" dirty="0"/>
              <a:t>, </a:t>
            </a:r>
            <a:r>
              <a:rPr lang="en-US" sz="1500" spc="-42" dirty="0" err="1"/>
              <a:t>Joomla</a:t>
            </a:r>
            <a:r>
              <a:rPr lang="en-US" sz="1500" spc="-42" dirty="0"/>
              <a:t>!, Drupal, </a:t>
            </a:r>
            <a:r>
              <a:rPr lang="en-US" sz="1500" spc="-42" dirty="0" err="1"/>
              <a:t>DotNetNuke</a:t>
            </a:r>
            <a:r>
              <a:rPr lang="en-US" sz="1500" spc="-42" dirty="0"/>
              <a:t> and </a:t>
            </a:r>
            <a:r>
              <a:rPr lang="en-US" sz="1500" spc="-42" dirty="0" err="1"/>
              <a:t>Umbraco</a:t>
            </a:r>
            <a:endParaRPr lang="en-US" sz="1500" spc="-42" dirty="0"/>
          </a:p>
        </p:txBody>
      </p:sp>
      <p:sp>
        <p:nvSpPr>
          <p:cNvPr id="14" name="Rounded Rectangle 13"/>
          <p:cNvSpPr/>
          <p:nvPr/>
        </p:nvSpPr>
        <p:spPr bwMode="auto">
          <a:xfrm>
            <a:off x="391944" y="3530908"/>
            <a:ext cx="5533438" cy="1366045"/>
          </a:xfrm>
          <a:prstGeom prst="roundRect">
            <a:avLst>
              <a:gd name="adj" fmla="val 0"/>
            </a:avLst>
          </a:prstGeom>
          <a:solidFill>
            <a:schemeClr val="bg2">
              <a:lumMod val="60000"/>
              <a:lumOff val="40000"/>
            </a:schemeClr>
          </a:solidFill>
          <a:ln w="9525" cap="flat" cmpd="sng" algn="ctr">
            <a:noFill/>
            <a:prstDash val="solid"/>
          </a:ln>
          <a:effectLst/>
        </p:spPr>
        <p:txBody>
          <a:bodyPr lIns="76149" tIns="38073" rIns="76149" bIns="38073" rtlCol="0" anchor="t" anchorCtr="0"/>
          <a:lstStyle/>
          <a:p>
            <a:pPr marL="3174" defTabSz="913897">
              <a:lnSpc>
                <a:spcPct val="90000"/>
              </a:lnSpc>
              <a:spcAft>
                <a:spcPts val="900"/>
              </a:spcAft>
              <a:buSzPct val="80000"/>
            </a:pPr>
            <a:r>
              <a:rPr lang="en-US" sz="2399" spc="-83" dirty="0">
                <a:latin typeface="Segoe UI Light" pitchFamily="34" charset="0"/>
              </a:rPr>
              <a:t>Porting existing web sites</a:t>
            </a:r>
          </a:p>
          <a:p>
            <a:pPr marL="3174" defTabSz="913897">
              <a:lnSpc>
                <a:spcPct val="90000"/>
              </a:lnSpc>
              <a:spcAft>
                <a:spcPts val="900"/>
              </a:spcAft>
              <a:buSzPct val="80000"/>
            </a:pPr>
            <a:r>
              <a:rPr lang="en-US" sz="1500" spc="-42" dirty="0"/>
              <a:t>If it runs on IIS 7, it will run on Windows Azure Web Sites</a:t>
            </a:r>
          </a:p>
        </p:txBody>
      </p:sp>
      <p:sp>
        <p:nvSpPr>
          <p:cNvPr id="11" name="Rounded Rectangle 10"/>
          <p:cNvSpPr/>
          <p:nvPr/>
        </p:nvSpPr>
        <p:spPr bwMode="auto">
          <a:xfrm>
            <a:off x="391944" y="2097961"/>
            <a:ext cx="5533438" cy="1366045"/>
          </a:xfrm>
          <a:prstGeom prst="roundRect">
            <a:avLst>
              <a:gd name="adj" fmla="val 0"/>
            </a:avLst>
          </a:prstGeom>
          <a:solidFill>
            <a:schemeClr val="bg2">
              <a:lumMod val="60000"/>
              <a:lumOff val="40000"/>
            </a:schemeClr>
          </a:solidFill>
          <a:ln w="9525" cap="flat" cmpd="sng" algn="ctr">
            <a:noFill/>
            <a:prstDash val="solid"/>
          </a:ln>
          <a:effectLst/>
        </p:spPr>
        <p:txBody>
          <a:bodyPr lIns="76149" tIns="38073" rIns="76149" bIns="38073" rtlCol="0" anchor="t" anchorCtr="0"/>
          <a:lstStyle/>
          <a:p>
            <a:pPr marL="3174" defTabSz="913897">
              <a:lnSpc>
                <a:spcPct val="90000"/>
              </a:lnSpc>
              <a:spcAft>
                <a:spcPts val="900"/>
              </a:spcAft>
              <a:buSzPct val="80000"/>
            </a:pPr>
            <a:r>
              <a:rPr lang="en-US" sz="2399" spc="-83" dirty="0">
                <a:latin typeface="Segoe UI Light" pitchFamily="34" charset="0"/>
              </a:rPr>
              <a:t>Simple web apps</a:t>
            </a:r>
          </a:p>
          <a:p>
            <a:pPr marL="3174" defTabSz="913897">
              <a:lnSpc>
                <a:spcPct val="90000"/>
              </a:lnSpc>
              <a:spcAft>
                <a:spcPts val="900"/>
              </a:spcAft>
              <a:buSzPct val="80000"/>
            </a:pPr>
            <a:r>
              <a:rPr lang="en-US" sz="1500" spc="-42" dirty="0"/>
              <a:t>Perfect if your app consists of client side markup and scripting, server side scripting and a database</a:t>
            </a:r>
          </a:p>
        </p:txBody>
      </p:sp>
      <p:sp>
        <p:nvSpPr>
          <p:cNvPr id="4" name="Title 3"/>
          <p:cNvSpPr>
            <a:spLocks noGrp="1"/>
          </p:cNvSpPr>
          <p:nvPr>
            <p:ph type="title"/>
          </p:nvPr>
        </p:nvSpPr>
        <p:spPr>
          <a:xfrm>
            <a:off x="521357" y="229889"/>
            <a:ext cx="11144529" cy="747596"/>
          </a:xfrm>
        </p:spPr>
        <p:txBody>
          <a:bodyPr/>
          <a:lstStyle/>
          <a:p>
            <a:r>
              <a:rPr lang="en-US" dirty="0" smtClean="0"/>
              <a:t>SharePoint Application </a:t>
            </a:r>
            <a:r>
              <a:rPr lang="en-US" dirty="0">
                <a:solidFill>
                  <a:srgbClr val="00B0F0">
                    <a:alpha val="99000"/>
                  </a:srgbClr>
                </a:solidFill>
              </a:rPr>
              <a:t>s</a:t>
            </a:r>
            <a:r>
              <a:rPr lang="en-US" dirty="0" smtClean="0">
                <a:solidFill>
                  <a:srgbClr val="00B0F0">
                    <a:alpha val="99000"/>
                  </a:srgbClr>
                </a:solidFill>
              </a:rPr>
              <a:t>cenarios</a:t>
            </a:r>
            <a:endParaRPr lang="en-US" dirty="0">
              <a:solidFill>
                <a:srgbClr val="00B0F0">
                  <a:alpha val="99000"/>
                </a:srgbClr>
              </a:solidFill>
            </a:endParaRPr>
          </a:p>
        </p:txBody>
      </p:sp>
      <p:sp>
        <p:nvSpPr>
          <p:cNvPr id="8" name="TextBox 7"/>
          <p:cNvSpPr txBox="1"/>
          <p:nvPr/>
        </p:nvSpPr>
        <p:spPr>
          <a:xfrm>
            <a:off x="346242" y="1073902"/>
            <a:ext cx="5692576" cy="1018308"/>
          </a:xfrm>
          <a:prstGeom prst="rect">
            <a:avLst/>
          </a:prstGeom>
          <a:noFill/>
        </p:spPr>
        <p:txBody>
          <a:bodyPr wrap="square" lIns="76149" tIns="38073" rIns="76149" bIns="38073" rtlCol="0">
            <a:spAutoFit/>
          </a:bodyPr>
          <a:lstStyle/>
          <a:p>
            <a:r>
              <a:rPr lang="en-US" sz="2999" spc="-83" dirty="0">
                <a:solidFill>
                  <a:schemeClr val="tx1">
                    <a:alpha val="99000"/>
                  </a:schemeClr>
                </a:solidFill>
                <a:latin typeface="Segoe UI Light" pitchFamily="34" charset="0"/>
              </a:rPr>
              <a:t>Windows Azure </a:t>
            </a:r>
            <a:br>
              <a:rPr lang="en-US" sz="2999" spc="-83" dirty="0">
                <a:solidFill>
                  <a:schemeClr val="tx1">
                    <a:alpha val="99000"/>
                  </a:schemeClr>
                </a:solidFill>
                <a:latin typeface="Segoe UI Light" pitchFamily="34" charset="0"/>
              </a:rPr>
            </a:br>
            <a:r>
              <a:rPr lang="en-US" sz="2999" spc="-83" dirty="0">
                <a:solidFill>
                  <a:schemeClr val="tx1">
                    <a:alpha val="99000"/>
                  </a:schemeClr>
                </a:solidFill>
                <a:latin typeface="Segoe UI Light" pitchFamily="34" charset="0"/>
              </a:rPr>
              <a:t>Web Sites are ideal for:</a:t>
            </a:r>
          </a:p>
        </p:txBody>
      </p:sp>
      <p:sp>
        <p:nvSpPr>
          <p:cNvPr id="16" name="Rounded Rectangle 15"/>
          <p:cNvSpPr/>
          <p:nvPr/>
        </p:nvSpPr>
        <p:spPr bwMode="auto">
          <a:xfrm>
            <a:off x="6084520" y="3530908"/>
            <a:ext cx="5953263" cy="1366045"/>
          </a:xfrm>
          <a:prstGeom prst="roundRect">
            <a:avLst>
              <a:gd name="adj" fmla="val 0"/>
            </a:avLst>
          </a:prstGeom>
          <a:solidFill>
            <a:schemeClr val="accent1"/>
          </a:solidFill>
          <a:ln w="9525" cap="flat" cmpd="sng" algn="ctr">
            <a:noFill/>
            <a:prstDash val="solid"/>
          </a:ln>
          <a:effectLst/>
        </p:spPr>
        <p:txBody>
          <a:bodyPr lIns="76149" tIns="38073" rIns="76149" bIns="38073" rtlCol="0" anchor="t" anchorCtr="0"/>
          <a:lstStyle/>
          <a:p>
            <a:pPr marL="3174">
              <a:spcAft>
                <a:spcPts val="900"/>
              </a:spcAft>
              <a:buSzPct val="80000"/>
            </a:pPr>
            <a:r>
              <a:rPr lang="en-US" sz="2399" spc="-83" dirty="0">
                <a:latin typeface="Segoe UI Light" pitchFamily="34" charset="0"/>
              </a:rPr>
              <a:t>Apps that require advanced administration</a:t>
            </a:r>
          </a:p>
          <a:p>
            <a:pPr marL="3174" defTabSz="913897">
              <a:lnSpc>
                <a:spcPct val="90000"/>
              </a:lnSpc>
              <a:spcAft>
                <a:spcPts val="900"/>
              </a:spcAft>
              <a:buSzPct val="80000"/>
            </a:pPr>
            <a:r>
              <a:rPr lang="en-US" sz="1500" spc="-42" dirty="0"/>
              <a:t>Cloud-based applications that require admin access, remote desktop access or elevated permissions</a:t>
            </a:r>
          </a:p>
        </p:txBody>
      </p:sp>
      <p:sp>
        <p:nvSpPr>
          <p:cNvPr id="18" name="TextBox 17"/>
          <p:cNvSpPr txBox="1"/>
          <p:nvPr/>
        </p:nvSpPr>
        <p:spPr>
          <a:xfrm>
            <a:off x="6099753" y="1043433"/>
            <a:ext cx="5953261" cy="1018308"/>
          </a:xfrm>
          <a:prstGeom prst="rect">
            <a:avLst/>
          </a:prstGeom>
          <a:noFill/>
        </p:spPr>
        <p:txBody>
          <a:bodyPr wrap="square" lIns="76149" tIns="38073" rIns="76149" bIns="38073" rtlCol="0">
            <a:spAutoFit/>
          </a:bodyPr>
          <a:lstStyle/>
          <a:p>
            <a:r>
              <a:rPr lang="en-US" sz="2999" spc="-83" dirty="0">
                <a:solidFill>
                  <a:schemeClr val="tx1">
                    <a:alpha val="99000"/>
                  </a:schemeClr>
                </a:solidFill>
                <a:latin typeface="Segoe UI Light" pitchFamily="34" charset="0"/>
              </a:rPr>
              <a:t>Windows Azure </a:t>
            </a:r>
            <a:br>
              <a:rPr lang="en-US" sz="2999" spc="-83" dirty="0">
                <a:solidFill>
                  <a:schemeClr val="tx1">
                    <a:alpha val="99000"/>
                  </a:schemeClr>
                </a:solidFill>
                <a:latin typeface="Segoe UI Light" pitchFamily="34" charset="0"/>
              </a:rPr>
            </a:br>
            <a:r>
              <a:rPr lang="en-US" sz="2999" spc="-83" dirty="0">
                <a:solidFill>
                  <a:schemeClr val="tx1">
                    <a:alpha val="99000"/>
                  </a:schemeClr>
                </a:solidFill>
                <a:latin typeface="Segoe UI Light" pitchFamily="34" charset="0"/>
              </a:rPr>
              <a:t>Cloud Apps (Web Role) are ideal for:</a:t>
            </a:r>
          </a:p>
        </p:txBody>
      </p:sp>
      <p:sp>
        <p:nvSpPr>
          <p:cNvPr id="10" name="Rounded Rectangle 9"/>
          <p:cNvSpPr/>
          <p:nvPr/>
        </p:nvSpPr>
        <p:spPr bwMode="auto">
          <a:xfrm>
            <a:off x="6084520" y="2084894"/>
            <a:ext cx="5953263" cy="1366045"/>
          </a:xfrm>
          <a:prstGeom prst="roundRect">
            <a:avLst>
              <a:gd name="adj" fmla="val 0"/>
            </a:avLst>
          </a:prstGeom>
          <a:solidFill>
            <a:schemeClr val="accent1"/>
          </a:solidFill>
          <a:ln w="9525" cap="flat" cmpd="sng" algn="ctr">
            <a:noFill/>
            <a:prstDash val="solid"/>
          </a:ln>
          <a:effectLst/>
        </p:spPr>
        <p:txBody>
          <a:bodyPr lIns="76149" tIns="38073" rIns="76149" bIns="38073" rtlCol="0" anchor="t" anchorCtr="0"/>
          <a:lstStyle/>
          <a:p>
            <a:pPr marL="3174">
              <a:spcAft>
                <a:spcPts val="900"/>
              </a:spcAft>
              <a:buSzPct val="80000"/>
            </a:pPr>
            <a:r>
              <a:rPr lang="en-US" sz="2399" spc="-83" dirty="0">
                <a:latin typeface="Segoe UI Light" pitchFamily="34" charset="0"/>
              </a:rPr>
              <a:t>Multi-tier applications</a:t>
            </a:r>
          </a:p>
          <a:p>
            <a:pPr marL="3174" defTabSz="913897">
              <a:lnSpc>
                <a:spcPct val="90000"/>
              </a:lnSpc>
              <a:spcAft>
                <a:spcPts val="900"/>
              </a:spcAft>
              <a:buSzPct val="80000"/>
            </a:pPr>
            <a:r>
              <a:rPr lang="en-US" sz="1500" spc="-42" dirty="0"/>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6084519" y="4969114"/>
            <a:ext cx="5953263" cy="1366045"/>
          </a:xfrm>
          <a:prstGeom prst="roundRect">
            <a:avLst>
              <a:gd name="adj" fmla="val 0"/>
            </a:avLst>
          </a:prstGeom>
          <a:solidFill>
            <a:schemeClr val="accent1"/>
          </a:solidFill>
          <a:ln w="9525" cap="flat" cmpd="sng" algn="ctr">
            <a:noFill/>
            <a:prstDash val="solid"/>
          </a:ln>
          <a:effectLst/>
        </p:spPr>
        <p:txBody>
          <a:bodyPr lIns="76149" tIns="38073" rIns="76149" bIns="38073" rtlCol="0" anchor="t" anchorCtr="0"/>
          <a:lstStyle/>
          <a:p>
            <a:pPr marL="3174">
              <a:spcAft>
                <a:spcPts val="900"/>
              </a:spcAft>
              <a:buSzPct val="80000"/>
            </a:pPr>
            <a:r>
              <a:rPr lang="en-US" sz="2399" spc="-83" dirty="0">
                <a:latin typeface="Segoe UI Light" pitchFamily="34" charset="0"/>
              </a:rPr>
              <a:t>Apps that require advanced networking</a:t>
            </a:r>
          </a:p>
          <a:p>
            <a:pPr marL="3174" defTabSz="913897">
              <a:lnSpc>
                <a:spcPct val="90000"/>
              </a:lnSpc>
              <a:spcAft>
                <a:spcPts val="900"/>
              </a:spcAft>
              <a:buSzPct val="80000"/>
            </a:pPr>
            <a:r>
              <a:rPr lang="en-US" sz="1500" spc="-42" dirty="0"/>
              <a:t>Cloud-based applications that require network isolation for use with Windows Azure Connect or Windows Azure Virtual Network</a:t>
            </a:r>
          </a:p>
        </p:txBody>
      </p:sp>
    </p:spTree>
    <p:custDataLst>
      <p:tags r:id="rId1"/>
    </p:custDataLst>
    <p:extLst>
      <p:ext uri="{BB962C8B-B14F-4D97-AF65-F5344CB8AC3E}">
        <p14:creationId xmlns:p14="http://schemas.microsoft.com/office/powerpoint/2010/main" val="4288118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8" grpId="0"/>
      <p:bldP spid="16" grpId="0" animBg="1"/>
      <p:bldP spid="18" grpId="0"/>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Automation</a:t>
            </a:r>
            <a:endParaRPr lang="en-US" dirty="0"/>
          </a:p>
        </p:txBody>
      </p:sp>
    </p:spTree>
    <p:extLst>
      <p:ext uri="{BB962C8B-B14F-4D97-AF65-F5344CB8AC3E}">
        <p14:creationId xmlns:p14="http://schemas.microsoft.com/office/powerpoint/2010/main" val="154289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354" y="1448596"/>
            <a:ext cx="7869691" cy="3680102"/>
          </a:xfrm>
        </p:spPr>
        <p:txBody>
          <a:bodyPr/>
          <a:lstStyle/>
          <a:p>
            <a:r>
              <a:rPr lang="en-US" dirty="0" smtClean="0"/>
              <a:t>Based </a:t>
            </a:r>
            <a:r>
              <a:rPr lang="en-US" dirty="0"/>
              <a:t>on the Windows Azure Management and Diagnostics APIs</a:t>
            </a:r>
          </a:p>
          <a:p>
            <a:r>
              <a:rPr lang="en-US" dirty="0" smtClean="0"/>
              <a:t>Accomplish </a:t>
            </a:r>
            <a:r>
              <a:rPr lang="en-US" dirty="0"/>
              <a:t>tasks not in the </a:t>
            </a:r>
            <a:r>
              <a:rPr lang="en-US" dirty="0" smtClean="0"/>
              <a:t>portal</a:t>
            </a:r>
          </a:p>
          <a:p>
            <a:r>
              <a:rPr lang="en-US" dirty="0" smtClean="0"/>
              <a:t/>
            </a:r>
            <a:br>
              <a:rPr lang="en-US" dirty="0" smtClean="0"/>
            </a:br>
            <a:r>
              <a:rPr lang="en-US" dirty="0" smtClean="0"/>
              <a:t>Provision</a:t>
            </a:r>
            <a:r>
              <a:rPr lang="en-US" dirty="0"/>
              <a:t>, migrate, and manage your virtual machines</a:t>
            </a:r>
          </a:p>
        </p:txBody>
      </p:sp>
      <p:sp>
        <p:nvSpPr>
          <p:cNvPr id="3" name="Title 2"/>
          <p:cNvSpPr>
            <a:spLocks noGrp="1"/>
          </p:cNvSpPr>
          <p:nvPr>
            <p:ph type="title"/>
          </p:nvPr>
        </p:nvSpPr>
        <p:spPr/>
        <p:txBody>
          <a:bodyPr/>
          <a:lstStyle/>
          <a:p>
            <a:r>
              <a:rPr lang="en-US" dirty="0" smtClean="0"/>
              <a:t>PowerShell</a:t>
            </a:r>
            <a:endParaRPr lang="en-US" dirty="0"/>
          </a:p>
        </p:txBody>
      </p:sp>
      <p:pic>
        <p:nvPicPr>
          <p:cNvPr id="4" name="Picture 4" descr="C:\Users\pstubbs\Pictures\Powershell.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13123" y="1905614"/>
            <a:ext cx="4299999" cy="3042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7264" y="5744161"/>
            <a:ext cx="11293063" cy="693790"/>
          </a:xfrm>
          <a:prstGeom prst="rect">
            <a:avLst/>
          </a:prstGeom>
        </p:spPr>
        <p:txBody>
          <a:bodyPr wrap="none">
            <a:spAutoFit/>
          </a:bodyPr>
          <a:lstStyle/>
          <a:p>
            <a:pPr lvl="0"/>
            <a:r>
              <a:rPr lang="en-US" sz="3920" u="sng" dirty="0">
                <a:solidFill>
                  <a:srgbClr val="00B0F0"/>
                </a:solidFill>
                <a:hlinkClick r:id="rId3"/>
              </a:rPr>
              <a:t>http://www.windowsazure.com/manage/windows/</a:t>
            </a:r>
            <a:endParaRPr lang="en-US" sz="3920" u="sng" dirty="0">
              <a:solidFill>
                <a:srgbClr val="00B0F0"/>
              </a:solidFill>
            </a:endParaRPr>
          </a:p>
        </p:txBody>
      </p:sp>
    </p:spTree>
    <p:extLst>
      <p:ext uri="{BB962C8B-B14F-4D97-AF65-F5344CB8AC3E}">
        <p14:creationId xmlns:p14="http://schemas.microsoft.com/office/powerpoint/2010/main" val="37147956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29" name="Text Placeholder 28"/>
          <p:cNvSpPr>
            <a:spLocks noGrp="1"/>
          </p:cNvSpPr>
          <p:nvPr>
            <p:ph type="body" sz="quarter" idx="4294967295"/>
          </p:nvPr>
        </p:nvSpPr>
        <p:spPr>
          <a:xfrm>
            <a:off x="5408612" y="1905000"/>
            <a:ext cx="8961438" cy="1792287"/>
          </a:xfrm>
        </p:spPr>
        <p:txBody>
          <a:bodyPr/>
          <a:lstStyle/>
          <a:p>
            <a:r>
              <a:rPr lang="en-US" sz="4000" dirty="0"/>
              <a:t>Motivation and Scenarios</a:t>
            </a:r>
          </a:p>
          <a:p>
            <a:r>
              <a:rPr lang="en-US" sz="4000" dirty="0"/>
              <a:t>Migration Approaches</a:t>
            </a:r>
          </a:p>
          <a:p>
            <a:r>
              <a:rPr lang="en-US" sz="4000" dirty="0"/>
              <a:t>SharePoint Farm </a:t>
            </a:r>
            <a:r>
              <a:rPr lang="en-US" sz="4000" dirty="0" smtClean="0"/>
              <a:t>Architectures</a:t>
            </a:r>
          </a:p>
          <a:p>
            <a:r>
              <a:rPr lang="en-US" sz="4000" dirty="0" smtClean="0"/>
              <a:t>Automation</a:t>
            </a:r>
            <a:endParaRPr lang="en-US" sz="4000" dirty="0"/>
          </a:p>
        </p:txBody>
      </p:sp>
    </p:spTree>
    <p:extLst>
      <p:ext uri="{BB962C8B-B14F-4D97-AF65-F5344CB8AC3E}">
        <p14:creationId xmlns:p14="http://schemas.microsoft.com/office/powerpoint/2010/main" val="429976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and Importing a Farm</a:t>
            </a:r>
            <a:endParaRPr lang="en-US" dirty="0"/>
          </a:p>
        </p:txBody>
      </p:sp>
      <p:sp>
        <p:nvSpPr>
          <p:cNvPr id="4" name="TextBox 3"/>
          <p:cNvSpPr txBox="1"/>
          <p:nvPr/>
        </p:nvSpPr>
        <p:spPr>
          <a:xfrm>
            <a:off x="627704" y="1584730"/>
            <a:ext cx="10518192" cy="1900380"/>
          </a:xfrm>
          <a:prstGeom prst="rect">
            <a:avLst/>
          </a:prstGeom>
          <a:noFill/>
        </p:spPr>
        <p:txBody>
          <a:bodyPr wrap="square" rtlCol="0">
            <a:spAutoFit/>
          </a:bodyPr>
          <a:lstStyle/>
          <a:p>
            <a:r>
              <a:rPr lang="en-US" sz="1960" b="1" dirty="0">
                <a:solidFill>
                  <a:srgbClr val="5F9EA0"/>
                </a:solidFill>
              </a:rPr>
              <a:t>Get-</a:t>
            </a:r>
            <a:r>
              <a:rPr lang="en-US" sz="1960" b="1" dirty="0" err="1">
                <a:solidFill>
                  <a:srgbClr val="5F9EA0"/>
                </a:solidFill>
              </a:rPr>
              <a:t>AzureVM</a:t>
            </a:r>
            <a:r>
              <a:rPr lang="en-US" sz="1960" dirty="0">
                <a:solidFill>
                  <a:srgbClr val="000000"/>
                </a:solidFill>
              </a:rPr>
              <a:t> </a:t>
            </a:r>
            <a:r>
              <a:rPr lang="en-US" sz="1960" i="1" dirty="0">
                <a:solidFill>
                  <a:srgbClr val="5F9EA0"/>
                </a:solidFill>
              </a:rPr>
              <a:t>-</a:t>
            </a:r>
            <a:r>
              <a:rPr lang="en-US" sz="1960" i="1" dirty="0" err="1">
                <a:solidFill>
                  <a:srgbClr val="5F9EA0"/>
                </a:solidFill>
              </a:rPr>
              <a:t>ServiceName</a:t>
            </a:r>
            <a:r>
              <a:rPr lang="en-US" sz="1960" dirty="0">
                <a:solidFill>
                  <a:srgbClr val="000000"/>
                </a:solidFill>
              </a:rPr>
              <a:t> </a:t>
            </a:r>
            <a:r>
              <a:rPr lang="en-US" sz="1960" dirty="0">
                <a:solidFill>
                  <a:srgbClr val="800000"/>
                </a:solidFill>
              </a:rPr>
              <a:t>'&lt;cloud service&gt;'</a:t>
            </a:r>
            <a:r>
              <a:rPr lang="en-US" sz="1960" dirty="0">
                <a:solidFill>
                  <a:srgbClr val="000000"/>
                </a:solidFill>
              </a:rPr>
              <a:t> | </a:t>
            </a:r>
            <a:r>
              <a:rPr lang="en-US" sz="1960" b="1" dirty="0" err="1">
                <a:solidFill>
                  <a:srgbClr val="5F9EA0"/>
                </a:solidFill>
              </a:rPr>
              <a:t>foreach</a:t>
            </a:r>
            <a:r>
              <a:rPr lang="en-US" sz="1960" dirty="0">
                <a:solidFill>
                  <a:srgbClr val="000000"/>
                </a:solidFill>
              </a:rPr>
              <a:t> { </a:t>
            </a:r>
          </a:p>
          <a:p>
            <a:r>
              <a:rPr lang="en-US" sz="1960" dirty="0">
                <a:solidFill>
                  <a:srgbClr val="000000"/>
                </a:solidFill>
              </a:rPr>
              <a:t>    </a:t>
            </a:r>
            <a:r>
              <a:rPr lang="en-US" sz="1960" dirty="0">
                <a:solidFill>
                  <a:srgbClr val="800080"/>
                </a:solidFill>
              </a:rPr>
              <a:t>$path</a:t>
            </a:r>
            <a:r>
              <a:rPr lang="en-US" sz="1960" dirty="0">
                <a:solidFill>
                  <a:srgbClr val="000000"/>
                </a:solidFill>
              </a:rPr>
              <a:t> </a:t>
            </a:r>
            <a:r>
              <a:rPr lang="en-US" sz="1960" dirty="0">
                <a:solidFill>
                  <a:srgbClr val="FF0000"/>
                </a:solidFill>
              </a:rPr>
              <a:t>=</a:t>
            </a:r>
            <a:r>
              <a:rPr lang="en-US" sz="1960" dirty="0">
                <a:solidFill>
                  <a:srgbClr val="000000"/>
                </a:solidFill>
              </a:rPr>
              <a:t> </a:t>
            </a:r>
            <a:r>
              <a:rPr lang="en-US" sz="1960" dirty="0">
                <a:solidFill>
                  <a:srgbClr val="800000"/>
                </a:solidFill>
              </a:rPr>
              <a:t>'c:\</a:t>
            </a:r>
            <a:r>
              <a:rPr lang="en-US" sz="1960" dirty="0" err="1">
                <a:solidFill>
                  <a:srgbClr val="800000"/>
                </a:solidFill>
              </a:rPr>
              <a:t>vms</a:t>
            </a:r>
            <a:r>
              <a:rPr lang="en-US" sz="1960" dirty="0">
                <a:solidFill>
                  <a:srgbClr val="800000"/>
                </a:solidFill>
              </a:rPr>
              <a:t>\'</a:t>
            </a:r>
            <a:r>
              <a:rPr lang="en-US" sz="1960" dirty="0">
                <a:solidFill>
                  <a:srgbClr val="000000"/>
                </a:solidFill>
              </a:rPr>
              <a:t> </a:t>
            </a:r>
            <a:r>
              <a:rPr lang="en-US" sz="1960" dirty="0">
                <a:solidFill>
                  <a:srgbClr val="FF0000"/>
                </a:solidFill>
              </a:rPr>
              <a:t>+</a:t>
            </a:r>
            <a:r>
              <a:rPr lang="en-US" sz="1960" dirty="0">
                <a:solidFill>
                  <a:srgbClr val="000000"/>
                </a:solidFill>
              </a:rPr>
              <a:t> </a:t>
            </a:r>
            <a:r>
              <a:rPr lang="en-US" sz="1960" dirty="0">
                <a:solidFill>
                  <a:srgbClr val="800080"/>
                </a:solidFill>
              </a:rPr>
              <a:t>$_</a:t>
            </a:r>
            <a:r>
              <a:rPr lang="en-US" sz="1960" dirty="0">
                <a:solidFill>
                  <a:srgbClr val="000000"/>
                </a:solidFill>
              </a:rPr>
              <a:t>.Name </a:t>
            </a:r>
            <a:r>
              <a:rPr lang="en-US" sz="1960" dirty="0">
                <a:solidFill>
                  <a:srgbClr val="FF0000"/>
                </a:solidFill>
              </a:rPr>
              <a:t>+</a:t>
            </a:r>
            <a:r>
              <a:rPr lang="en-US" sz="1960" dirty="0">
                <a:solidFill>
                  <a:srgbClr val="000000"/>
                </a:solidFill>
              </a:rPr>
              <a:t> </a:t>
            </a:r>
            <a:r>
              <a:rPr lang="en-US" sz="1960" dirty="0">
                <a:solidFill>
                  <a:srgbClr val="800000"/>
                </a:solidFill>
              </a:rPr>
              <a:t>'.xml'</a:t>
            </a:r>
            <a:endParaRPr lang="en-US" sz="1960" dirty="0">
              <a:solidFill>
                <a:srgbClr val="000000"/>
              </a:solidFill>
            </a:endParaRPr>
          </a:p>
          <a:p>
            <a:r>
              <a:rPr lang="en-US" sz="1960" dirty="0">
                <a:solidFill>
                  <a:srgbClr val="000000"/>
                </a:solidFill>
              </a:rPr>
              <a:t>    </a:t>
            </a:r>
            <a:r>
              <a:rPr lang="en-US" sz="1960" b="1" dirty="0">
                <a:solidFill>
                  <a:srgbClr val="5F9EA0"/>
                </a:solidFill>
              </a:rPr>
              <a:t>Export-</a:t>
            </a:r>
            <a:r>
              <a:rPr lang="en-US" sz="1960" b="1" dirty="0" err="1">
                <a:solidFill>
                  <a:srgbClr val="5F9EA0"/>
                </a:solidFill>
              </a:rPr>
              <a:t>AzureVM</a:t>
            </a:r>
            <a:r>
              <a:rPr lang="en-US" sz="1960" dirty="0">
                <a:solidFill>
                  <a:srgbClr val="000000"/>
                </a:solidFill>
              </a:rPr>
              <a:t> </a:t>
            </a:r>
            <a:r>
              <a:rPr lang="en-US" sz="1960" i="1" dirty="0">
                <a:solidFill>
                  <a:srgbClr val="5F9EA0"/>
                </a:solidFill>
              </a:rPr>
              <a:t>-</a:t>
            </a:r>
            <a:r>
              <a:rPr lang="en-US" sz="1960" i="1" dirty="0" err="1">
                <a:solidFill>
                  <a:srgbClr val="5F9EA0"/>
                </a:solidFill>
              </a:rPr>
              <a:t>ServiceName</a:t>
            </a:r>
            <a:r>
              <a:rPr lang="en-US" sz="1960" dirty="0">
                <a:solidFill>
                  <a:srgbClr val="000000"/>
                </a:solidFill>
              </a:rPr>
              <a:t> </a:t>
            </a:r>
            <a:r>
              <a:rPr lang="en-US" sz="1960" dirty="0">
                <a:solidFill>
                  <a:srgbClr val="800000"/>
                </a:solidFill>
              </a:rPr>
              <a:t>'&lt;cloud service&gt;'</a:t>
            </a:r>
            <a:r>
              <a:rPr lang="en-US" sz="1960" dirty="0">
                <a:solidFill>
                  <a:srgbClr val="000000"/>
                </a:solidFill>
              </a:rPr>
              <a:t> </a:t>
            </a:r>
            <a:r>
              <a:rPr lang="en-US" sz="1960" i="1" dirty="0">
                <a:solidFill>
                  <a:srgbClr val="5F9EA0"/>
                </a:solidFill>
              </a:rPr>
              <a:t>-Name</a:t>
            </a:r>
            <a:r>
              <a:rPr lang="en-US" sz="1960" dirty="0">
                <a:solidFill>
                  <a:srgbClr val="000000"/>
                </a:solidFill>
              </a:rPr>
              <a:t> </a:t>
            </a:r>
            <a:r>
              <a:rPr lang="en-US" sz="1960" dirty="0">
                <a:solidFill>
                  <a:srgbClr val="800080"/>
                </a:solidFill>
              </a:rPr>
              <a:t>$_</a:t>
            </a:r>
            <a:r>
              <a:rPr lang="en-US" sz="1960" dirty="0">
                <a:solidFill>
                  <a:srgbClr val="000000"/>
                </a:solidFill>
              </a:rPr>
              <a:t>.Name </a:t>
            </a:r>
            <a:r>
              <a:rPr lang="en-US" sz="1960" i="1" dirty="0">
                <a:solidFill>
                  <a:srgbClr val="5F9EA0"/>
                </a:solidFill>
              </a:rPr>
              <a:t>-Path</a:t>
            </a:r>
            <a:r>
              <a:rPr lang="en-US" sz="1960" dirty="0">
                <a:solidFill>
                  <a:srgbClr val="000000"/>
                </a:solidFill>
              </a:rPr>
              <a:t> </a:t>
            </a:r>
            <a:r>
              <a:rPr lang="en-US" sz="1960" dirty="0">
                <a:solidFill>
                  <a:srgbClr val="800080"/>
                </a:solidFill>
              </a:rPr>
              <a:t>$path</a:t>
            </a:r>
            <a:endParaRPr lang="en-US" sz="1960" dirty="0">
              <a:solidFill>
                <a:srgbClr val="000000"/>
              </a:solidFill>
            </a:endParaRPr>
          </a:p>
          <a:p>
            <a:r>
              <a:rPr lang="en-US" sz="1960" dirty="0">
                <a:solidFill>
                  <a:srgbClr val="000000"/>
                </a:solidFill>
              </a:rPr>
              <a:t>}</a:t>
            </a:r>
          </a:p>
          <a:p>
            <a:r>
              <a:rPr lang="en-US" sz="1960" dirty="0">
                <a:solidFill>
                  <a:srgbClr val="008000"/>
                </a:solidFill>
              </a:rPr>
              <a:t># Faster way of removing all VMs while keeping the cloud service/DNS name </a:t>
            </a:r>
          </a:p>
          <a:p>
            <a:r>
              <a:rPr lang="en-US" sz="1960" b="1" dirty="0">
                <a:solidFill>
                  <a:srgbClr val="5F9EA0"/>
                </a:solidFill>
              </a:rPr>
              <a:t>Remove-</a:t>
            </a:r>
            <a:r>
              <a:rPr lang="en-US" sz="1960" b="1" dirty="0" err="1">
                <a:solidFill>
                  <a:srgbClr val="5F9EA0"/>
                </a:solidFill>
              </a:rPr>
              <a:t>AzureDeployment</a:t>
            </a:r>
            <a:r>
              <a:rPr lang="en-US" sz="1960" dirty="0">
                <a:solidFill>
                  <a:srgbClr val="000000"/>
                </a:solidFill>
              </a:rPr>
              <a:t> </a:t>
            </a:r>
            <a:r>
              <a:rPr lang="en-US" sz="1960" i="1" dirty="0">
                <a:solidFill>
                  <a:srgbClr val="5F9EA0"/>
                </a:solidFill>
              </a:rPr>
              <a:t>-</a:t>
            </a:r>
            <a:r>
              <a:rPr lang="en-US" sz="1960" i="1" dirty="0" err="1">
                <a:solidFill>
                  <a:srgbClr val="5F9EA0"/>
                </a:solidFill>
              </a:rPr>
              <a:t>ServiceName</a:t>
            </a:r>
            <a:r>
              <a:rPr lang="en-US" sz="1960" dirty="0">
                <a:solidFill>
                  <a:srgbClr val="000000"/>
                </a:solidFill>
              </a:rPr>
              <a:t> </a:t>
            </a:r>
            <a:r>
              <a:rPr lang="en-US" sz="1960" dirty="0">
                <a:solidFill>
                  <a:srgbClr val="800000"/>
                </a:solidFill>
              </a:rPr>
              <a:t>'&lt;cloud service&gt;'</a:t>
            </a:r>
            <a:r>
              <a:rPr lang="en-US" sz="1960" dirty="0">
                <a:solidFill>
                  <a:srgbClr val="000000"/>
                </a:solidFill>
              </a:rPr>
              <a:t> </a:t>
            </a:r>
            <a:r>
              <a:rPr lang="en-US" sz="1960" i="1" dirty="0">
                <a:solidFill>
                  <a:srgbClr val="5F9EA0"/>
                </a:solidFill>
              </a:rPr>
              <a:t>-Slot</a:t>
            </a:r>
            <a:r>
              <a:rPr lang="en-US" sz="1960" dirty="0">
                <a:solidFill>
                  <a:srgbClr val="000000"/>
                </a:solidFill>
              </a:rPr>
              <a:t> </a:t>
            </a:r>
            <a:r>
              <a:rPr lang="en-US" sz="1960" dirty="0">
                <a:solidFill>
                  <a:srgbClr val="800000"/>
                </a:solidFill>
              </a:rPr>
              <a:t>Production</a:t>
            </a:r>
            <a:r>
              <a:rPr lang="en-US" sz="1960" dirty="0">
                <a:solidFill>
                  <a:srgbClr val="000000"/>
                </a:solidFill>
              </a:rPr>
              <a:t> </a:t>
            </a:r>
            <a:r>
              <a:rPr lang="en-US" sz="1960" i="1" dirty="0">
                <a:solidFill>
                  <a:srgbClr val="5F9EA0"/>
                </a:solidFill>
              </a:rPr>
              <a:t>-Force</a:t>
            </a:r>
            <a:endParaRPr lang="en-US" sz="1960" dirty="0"/>
          </a:p>
        </p:txBody>
      </p:sp>
      <p:sp>
        <p:nvSpPr>
          <p:cNvPr id="5" name="TextBox 66"/>
          <p:cNvSpPr txBox="1"/>
          <p:nvPr/>
        </p:nvSpPr>
        <p:spPr>
          <a:xfrm>
            <a:off x="336086" y="1197087"/>
            <a:ext cx="1111007" cy="420798"/>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3038" dirty="0">
                <a:solidFill>
                  <a:schemeClr val="bg2"/>
                </a:solidFill>
              </a:rPr>
              <a:t>Export</a:t>
            </a:r>
          </a:p>
        </p:txBody>
      </p:sp>
      <p:sp>
        <p:nvSpPr>
          <p:cNvPr id="6" name="TextBox 5"/>
          <p:cNvSpPr txBox="1"/>
          <p:nvPr/>
        </p:nvSpPr>
        <p:spPr>
          <a:xfrm>
            <a:off x="627704" y="3974401"/>
            <a:ext cx="10518192" cy="1900380"/>
          </a:xfrm>
          <a:prstGeom prst="rect">
            <a:avLst/>
          </a:prstGeom>
          <a:noFill/>
        </p:spPr>
        <p:txBody>
          <a:bodyPr wrap="square" rtlCol="0">
            <a:spAutoFit/>
          </a:bodyPr>
          <a:lstStyle/>
          <a:p>
            <a:r>
              <a:rPr lang="en-US" sz="1960" dirty="0">
                <a:solidFill>
                  <a:srgbClr val="800080"/>
                </a:solidFill>
              </a:rPr>
              <a:t>$</a:t>
            </a:r>
            <a:r>
              <a:rPr lang="en-US" sz="1960" dirty="0" err="1">
                <a:solidFill>
                  <a:srgbClr val="800080"/>
                </a:solidFill>
              </a:rPr>
              <a:t>vms</a:t>
            </a:r>
            <a:r>
              <a:rPr lang="en-US" sz="1960" dirty="0">
                <a:solidFill>
                  <a:srgbClr val="000000"/>
                </a:solidFill>
              </a:rPr>
              <a:t> </a:t>
            </a:r>
            <a:r>
              <a:rPr lang="en-US" sz="1960" dirty="0">
                <a:solidFill>
                  <a:srgbClr val="FF0000"/>
                </a:solidFill>
              </a:rPr>
              <a:t>=</a:t>
            </a:r>
            <a:r>
              <a:rPr lang="en-US" sz="1960" dirty="0">
                <a:solidFill>
                  <a:srgbClr val="000000"/>
                </a:solidFill>
              </a:rPr>
              <a:t> @()</a:t>
            </a:r>
          </a:p>
          <a:p>
            <a:r>
              <a:rPr lang="en-US" sz="1960" b="1" dirty="0">
                <a:solidFill>
                  <a:srgbClr val="5F9EA0"/>
                </a:solidFill>
              </a:rPr>
              <a:t>Get-</a:t>
            </a:r>
            <a:r>
              <a:rPr lang="en-US" sz="1960" b="1" dirty="0" err="1">
                <a:solidFill>
                  <a:srgbClr val="5F9EA0"/>
                </a:solidFill>
              </a:rPr>
              <a:t>ChildItem</a:t>
            </a:r>
            <a:r>
              <a:rPr lang="en-US" sz="1960" dirty="0">
                <a:solidFill>
                  <a:srgbClr val="000000"/>
                </a:solidFill>
              </a:rPr>
              <a:t> </a:t>
            </a:r>
            <a:r>
              <a:rPr lang="en-US" sz="1960" dirty="0">
                <a:solidFill>
                  <a:srgbClr val="800000"/>
                </a:solidFill>
              </a:rPr>
              <a:t>'c:\</a:t>
            </a:r>
            <a:r>
              <a:rPr lang="en-US" sz="1960" dirty="0" err="1">
                <a:solidFill>
                  <a:srgbClr val="800000"/>
                </a:solidFill>
              </a:rPr>
              <a:t>vms</a:t>
            </a:r>
            <a:r>
              <a:rPr lang="en-US" sz="1960" dirty="0">
                <a:solidFill>
                  <a:srgbClr val="800000"/>
                </a:solidFill>
              </a:rPr>
              <a:t>\'</a:t>
            </a:r>
            <a:r>
              <a:rPr lang="en-US" sz="1960" dirty="0">
                <a:solidFill>
                  <a:srgbClr val="000000"/>
                </a:solidFill>
              </a:rPr>
              <a:t> | </a:t>
            </a:r>
            <a:r>
              <a:rPr lang="en-US" sz="1960" b="1" dirty="0" err="1">
                <a:solidFill>
                  <a:srgbClr val="5F9EA0"/>
                </a:solidFill>
              </a:rPr>
              <a:t>foreach</a:t>
            </a:r>
            <a:r>
              <a:rPr lang="en-US" sz="1960" dirty="0">
                <a:solidFill>
                  <a:srgbClr val="000000"/>
                </a:solidFill>
              </a:rPr>
              <a:t> {</a:t>
            </a:r>
          </a:p>
          <a:p>
            <a:r>
              <a:rPr lang="en-US" sz="1960" dirty="0">
                <a:solidFill>
                  <a:srgbClr val="800080"/>
                </a:solidFill>
              </a:rPr>
              <a:t>$path</a:t>
            </a:r>
            <a:r>
              <a:rPr lang="en-US" sz="1960" dirty="0">
                <a:solidFill>
                  <a:srgbClr val="000000"/>
                </a:solidFill>
              </a:rPr>
              <a:t> </a:t>
            </a:r>
            <a:r>
              <a:rPr lang="en-US" sz="1960" dirty="0">
                <a:solidFill>
                  <a:srgbClr val="FF0000"/>
                </a:solidFill>
              </a:rPr>
              <a:t>=</a:t>
            </a:r>
            <a:r>
              <a:rPr lang="en-US" sz="1960" dirty="0">
                <a:solidFill>
                  <a:srgbClr val="000000"/>
                </a:solidFill>
              </a:rPr>
              <a:t> </a:t>
            </a:r>
            <a:r>
              <a:rPr lang="en-US" sz="1960" dirty="0">
                <a:solidFill>
                  <a:srgbClr val="800000"/>
                </a:solidFill>
              </a:rPr>
              <a:t>'c:\</a:t>
            </a:r>
            <a:r>
              <a:rPr lang="en-US" sz="1960" dirty="0" err="1">
                <a:solidFill>
                  <a:srgbClr val="800000"/>
                </a:solidFill>
              </a:rPr>
              <a:t>vms</a:t>
            </a:r>
            <a:r>
              <a:rPr lang="en-US" sz="1960" dirty="0">
                <a:solidFill>
                  <a:srgbClr val="800000"/>
                </a:solidFill>
              </a:rPr>
              <a:t>\'</a:t>
            </a:r>
            <a:r>
              <a:rPr lang="en-US" sz="1960" dirty="0">
                <a:solidFill>
                  <a:srgbClr val="000000"/>
                </a:solidFill>
              </a:rPr>
              <a:t> </a:t>
            </a:r>
            <a:r>
              <a:rPr lang="en-US" sz="1960" dirty="0">
                <a:solidFill>
                  <a:srgbClr val="FF0000"/>
                </a:solidFill>
              </a:rPr>
              <a:t>+</a:t>
            </a:r>
            <a:r>
              <a:rPr lang="en-US" sz="1960" dirty="0">
                <a:solidFill>
                  <a:srgbClr val="000000"/>
                </a:solidFill>
              </a:rPr>
              <a:t> </a:t>
            </a:r>
            <a:r>
              <a:rPr lang="en-US" sz="1960" dirty="0">
                <a:solidFill>
                  <a:srgbClr val="800080"/>
                </a:solidFill>
              </a:rPr>
              <a:t>$_</a:t>
            </a:r>
            <a:endParaRPr lang="en-US" sz="1960" dirty="0">
              <a:solidFill>
                <a:srgbClr val="000000"/>
              </a:solidFill>
            </a:endParaRPr>
          </a:p>
          <a:p>
            <a:r>
              <a:rPr lang="en-US" sz="1960" dirty="0">
                <a:solidFill>
                  <a:srgbClr val="800080"/>
                </a:solidFill>
              </a:rPr>
              <a:t>$</a:t>
            </a:r>
            <a:r>
              <a:rPr lang="en-US" sz="1960" dirty="0" err="1">
                <a:solidFill>
                  <a:srgbClr val="800080"/>
                </a:solidFill>
              </a:rPr>
              <a:t>vms</a:t>
            </a:r>
            <a:r>
              <a:rPr lang="en-US" sz="1960" dirty="0">
                <a:solidFill>
                  <a:srgbClr val="000000"/>
                </a:solidFill>
              </a:rPr>
              <a:t> </a:t>
            </a:r>
            <a:r>
              <a:rPr lang="en-US" sz="1960" dirty="0">
                <a:solidFill>
                  <a:srgbClr val="FF0000"/>
                </a:solidFill>
              </a:rPr>
              <a:t>+=</a:t>
            </a:r>
            <a:r>
              <a:rPr lang="en-US" sz="1960" dirty="0">
                <a:solidFill>
                  <a:srgbClr val="000000"/>
                </a:solidFill>
              </a:rPr>
              <a:t> </a:t>
            </a:r>
            <a:r>
              <a:rPr lang="en-US" sz="1960" b="1" dirty="0">
                <a:solidFill>
                  <a:srgbClr val="5F9EA0"/>
                </a:solidFill>
              </a:rPr>
              <a:t>Import-</a:t>
            </a:r>
            <a:r>
              <a:rPr lang="en-US" sz="1960" b="1" dirty="0" err="1">
                <a:solidFill>
                  <a:srgbClr val="5F9EA0"/>
                </a:solidFill>
              </a:rPr>
              <a:t>AzureVM</a:t>
            </a:r>
            <a:r>
              <a:rPr lang="en-US" sz="1960" dirty="0">
                <a:solidFill>
                  <a:srgbClr val="000000"/>
                </a:solidFill>
              </a:rPr>
              <a:t> </a:t>
            </a:r>
            <a:r>
              <a:rPr lang="en-US" sz="1960" i="1" dirty="0">
                <a:solidFill>
                  <a:srgbClr val="5F9EA0"/>
                </a:solidFill>
              </a:rPr>
              <a:t>-Path</a:t>
            </a:r>
            <a:r>
              <a:rPr lang="en-US" sz="1960" dirty="0">
                <a:solidFill>
                  <a:srgbClr val="000000"/>
                </a:solidFill>
              </a:rPr>
              <a:t> </a:t>
            </a:r>
            <a:r>
              <a:rPr lang="en-US" sz="1960" dirty="0">
                <a:solidFill>
                  <a:srgbClr val="800080"/>
                </a:solidFill>
              </a:rPr>
              <a:t>$path</a:t>
            </a:r>
            <a:endParaRPr lang="en-US" sz="1960" dirty="0">
              <a:solidFill>
                <a:srgbClr val="000000"/>
              </a:solidFill>
            </a:endParaRPr>
          </a:p>
          <a:p>
            <a:r>
              <a:rPr lang="en-US" sz="1960" dirty="0">
                <a:solidFill>
                  <a:srgbClr val="000000"/>
                </a:solidFill>
              </a:rPr>
              <a:t>}</a:t>
            </a:r>
          </a:p>
          <a:p>
            <a:r>
              <a:rPr lang="en-US" sz="1960" b="1" dirty="0">
                <a:solidFill>
                  <a:srgbClr val="5F9EA0"/>
                </a:solidFill>
              </a:rPr>
              <a:t>New-</a:t>
            </a:r>
            <a:r>
              <a:rPr lang="en-US" sz="1960" b="1" dirty="0" err="1">
                <a:solidFill>
                  <a:srgbClr val="5F9EA0"/>
                </a:solidFill>
              </a:rPr>
              <a:t>AzureVM</a:t>
            </a:r>
            <a:r>
              <a:rPr lang="en-US" sz="1960" dirty="0">
                <a:solidFill>
                  <a:srgbClr val="000000"/>
                </a:solidFill>
              </a:rPr>
              <a:t> </a:t>
            </a:r>
            <a:r>
              <a:rPr lang="en-US" sz="1960" i="1" dirty="0">
                <a:solidFill>
                  <a:srgbClr val="5F9EA0"/>
                </a:solidFill>
              </a:rPr>
              <a:t>-</a:t>
            </a:r>
            <a:r>
              <a:rPr lang="en-US" sz="1960" i="1" dirty="0" err="1">
                <a:solidFill>
                  <a:srgbClr val="5F9EA0"/>
                </a:solidFill>
              </a:rPr>
              <a:t>ServiceName</a:t>
            </a:r>
            <a:r>
              <a:rPr lang="en-US" sz="1960" dirty="0">
                <a:solidFill>
                  <a:srgbClr val="000000"/>
                </a:solidFill>
              </a:rPr>
              <a:t> </a:t>
            </a:r>
            <a:r>
              <a:rPr lang="en-US" sz="1960" dirty="0">
                <a:solidFill>
                  <a:srgbClr val="800000"/>
                </a:solidFill>
              </a:rPr>
              <a:t>'&lt;cloud service&gt;'</a:t>
            </a:r>
            <a:r>
              <a:rPr lang="en-US" sz="1960" dirty="0">
                <a:solidFill>
                  <a:srgbClr val="000000"/>
                </a:solidFill>
              </a:rPr>
              <a:t> </a:t>
            </a:r>
            <a:r>
              <a:rPr lang="en-US" sz="1960" i="1" dirty="0">
                <a:solidFill>
                  <a:srgbClr val="5F9EA0"/>
                </a:solidFill>
              </a:rPr>
              <a:t>-VMs</a:t>
            </a:r>
            <a:r>
              <a:rPr lang="en-US" sz="1960" dirty="0">
                <a:solidFill>
                  <a:srgbClr val="000000"/>
                </a:solidFill>
              </a:rPr>
              <a:t> </a:t>
            </a:r>
            <a:r>
              <a:rPr lang="en-US" sz="1960" dirty="0">
                <a:solidFill>
                  <a:srgbClr val="800080"/>
                </a:solidFill>
              </a:rPr>
              <a:t>$</a:t>
            </a:r>
            <a:r>
              <a:rPr lang="en-US" sz="1960" dirty="0" err="1">
                <a:solidFill>
                  <a:srgbClr val="800080"/>
                </a:solidFill>
              </a:rPr>
              <a:t>vms</a:t>
            </a:r>
            <a:endParaRPr lang="en-US" sz="1960" dirty="0"/>
          </a:p>
        </p:txBody>
      </p:sp>
      <p:sp>
        <p:nvSpPr>
          <p:cNvPr id="7" name="TextBox 66"/>
          <p:cNvSpPr txBox="1"/>
          <p:nvPr/>
        </p:nvSpPr>
        <p:spPr>
          <a:xfrm>
            <a:off x="336087" y="3586759"/>
            <a:ext cx="1175421" cy="420798"/>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Bef>
                <a:spcPct val="20000"/>
              </a:spcBef>
              <a:buSzPct val="80000"/>
            </a:pPr>
            <a:r>
              <a:rPr lang="en-US" sz="3038" dirty="0">
                <a:solidFill>
                  <a:schemeClr val="bg2"/>
                </a:solidFill>
              </a:rPr>
              <a:t>Import</a:t>
            </a:r>
          </a:p>
        </p:txBody>
      </p:sp>
      <p:sp>
        <p:nvSpPr>
          <p:cNvPr id="8" name="Rectangle 7"/>
          <p:cNvSpPr/>
          <p:nvPr/>
        </p:nvSpPr>
        <p:spPr>
          <a:xfrm>
            <a:off x="369667" y="6040906"/>
            <a:ext cx="11109430" cy="646331"/>
          </a:xfrm>
          <a:prstGeom prst="rect">
            <a:avLst/>
          </a:prstGeom>
        </p:spPr>
        <p:txBody>
          <a:bodyPr wrap="square">
            <a:spAutoFit/>
          </a:bodyPr>
          <a:lstStyle/>
          <a:p>
            <a:r>
              <a:rPr lang="en-US" b="1" u="sng" dirty="0">
                <a:solidFill>
                  <a:srgbClr val="1F497D"/>
                </a:solidFill>
                <a:latin typeface="Calibri" panose="020F0502020204030204" pitchFamily="34" charset="0"/>
                <a:ea typeface="Calibri" panose="020F0502020204030204" pitchFamily="34" charset="0"/>
                <a:cs typeface="Times New Roman" panose="02020603050405020304" pitchFamily="18" charset="0"/>
                <a:hlinkClick r:id="rId3"/>
              </a:rPr>
              <a:t>https://github.com/WindowsAzure/azure-sdk-tools-samples/wiki/Automated-Deployment-of-SharePoint-2013-with-Windows-Azure-PowerShell</a:t>
            </a:r>
            <a:endParaRPr lang="en-US" b="1" dirty="0"/>
          </a:p>
        </p:txBody>
      </p:sp>
    </p:spTree>
    <p:extLst>
      <p:ext uri="{BB962C8B-B14F-4D97-AF65-F5344CB8AC3E}">
        <p14:creationId xmlns:p14="http://schemas.microsoft.com/office/powerpoint/2010/main" val="364736514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Virtual Machine Example</a:t>
            </a:r>
            <a:endParaRPr lang="en-US" dirty="0"/>
          </a:p>
        </p:txBody>
      </p:sp>
      <p:sp>
        <p:nvSpPr>
          <p:cNvPr id="3" name="Text Placeholder 2"/>
          <p:cNvSpPr>
            <a:spLocks noGrp="1"/>
          </p:cNvSpPr>
          <p:nvPr>
            <p:ph type="body" sz="quarter" idx="10"/>
          </p:nvPr>
        </p:nvSpPr>
        <p:spPr>
          <a:xfrm>
            <a:off x="520562" y="1166693"/>
            <a:ext cx="11147702" cy="1126009"/>
          </a:xfrm>
        </p:spPr>
        <p:txBody>
          <a:bodyPr/>
          <a:lstStyle/>
          <a:p>
            <a:pPr defTabSz="913279">
              <a:lnSpc>
                <a:spcPct val="100000"/>
              </a:lnSpc>
              <a:spcBef>
                <a:spcPts val="0"/>
              </a:spcBef>
            </a:pPr>
            <a:r>
              <a:rPr lang="en-US" sz="1999" dirty="0">
                <a:solidFill>
                  <a:srgbClr val="008000"/>
                </a:solidFill>
                <a:latin typeface="Segoe WP Semibold"/>
                <a:cs typeface="+mn-cs"/>
              </a:rPr>
              <a:t>## Create SP WFE1 </a:t>
            </a:r>
          </a:p>
          <a:p>
            <a:pPr defTabSz="913279">
              <a:lnSpc>
                <a:spcPct val="100000"/>
              </a:lnSpc>
              <a:spcBef>
                <a:spcPts val="0"/>
              </a:spcBef>
            </a:pPr>
            <a:r>
              <a:rPr lang="en-US" sz="1999" dirty="0">
                <a:solidFill>
                  <a:srgbClr val="800080"/>
                </a:solidFill>
                <a:latin typeface="Segoe WP Semibold"/>
                <a:cs typeface="+mn-cs"/>
              </a:rPr>
              <a:t>$spwfe1</a:t>
            </a:r>
            <a:r>
              <a:rPr lang="en-US" sz="1999" dirty="0">
                <a:solidFill>
                  <a:srgbClr val="000000"/>
                </a:solidFill>
                <a:latin typeface="Segoe WP Semibold"/>
                <a:cs typeface="+mn-cs"/>
              </a:rPr>
              <a:t> </a:t>
            </a:r>
            <a:r>
              <a:rPr lang="en-US" sz="1999" dirty="0">
                <a:solidFill>
                  <a:srgbClr val="FF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New-</a:t>
            </a:r>
            <a:r>
              <a:rPr lang="en-US" sz="1999" b="1" dirty="0" err="1">
                <a:solidFill>
                  <a:srgbClr val="5F9EA0"/>
                </a:solidFill>
                <a:latin typeface="Segoe WP Semibold"/>
                <a:cs typeface="+mn-cs"/>
              </a:rPr>
              <a:t>AzureVMConfig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'SP-WFE1'</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AvailabilitySetName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avsetwfe</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ImageName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spimage</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InstanceSize</a:t>
            </a:r>
            <a:r>
              <a:rPr lang="en-US" sz="1999" dirty="0">
                <a:solidFill>
                  <a:srgbClr val="000000"/>
                </a:solidFill>
                <a:latin typeface="Segoe WP Semibold"/>
                <a:cs typeface="+mn-cs"/>
              </a:rPr>
              <a:t> </a:t>
            </a:r>
            <a:r>
              <a:rPr lang="en-US" sz="1999" dirty="0">
                <a:solidFill>
                  <a:srgbClr val="800000"/>
                </a:solidFill>
                <a:latin typeface="Segoe WP Semibold"/>
                <a:cs typeface="+mn-cs"/>
              </a:rPr>
              <a:t>Medium</a:t>
            </a:r>
            <a:r>
              <a:rPr lang="en-US" sz="1999" dirty="0">
                <a:solidFill>
                  <a:srgbClr val="000000"/>
                </a:solidFill>
                <a:latin typeface="Segoe WP Semibold"/>
                <a:cs typeface="+mn-cs"/>
              </a:rPr>
              <a:t> | </a:t>
            </a:r>
            <a:endParaRPr lang="en-US" sz="1999" b="1" dirty="0">
              <a:solidFill>
                <a:schemeClr val="tx1"/>
              </a:solidFill>
              <a:latin typeface="Segoe WP Semibold"/>
              <a:cs typeface="+mn-cs"/>
            </a:endParaRPr>
          </a:p>
        </p:txBody>
      </p:sp>
      <p:sp>
        <p:nvSpPr>
          <p:cNvPr id="4" name="Rectangle 3"/>
          <p:cNvSpPr/>
          <p:nvPr/>
        </p:nvSpPr>
        <p:spPr>
          <a:xfrm>
            <a:off x="534050" y="5073723"/>
            <a:ext cx="11501572" cy="1630575"/>
          </a:xfrm>
          <a:prstGeom prst="rect">
            <a:avLst/>
          </a:prstGeom>
        </p:spPr>
        <p:txBody>
          <a:bodyPr wrap="square">
            <a:spAutoFit/>
          </a:bodyPr>
          <a:lstStyle/>
          <a:p>
            <a:pPr defTabSz="913279">
              <a:defRPr/>
            </a:pPr>
            <a:r>
              <a:rPr lang="en-US" sz="1999" kern="0" dirty="0">
                <a:solidFill>
                  <a:srgbClr val="800080"/>
                </a:solidFill>
                <a:latin typeface="Segoe WP Semibold"/>
              </a:rPr>
              <a:t>$dns1</a:t>
            </a:r>
            <a:r>
              <a:rPr lang="en-US" sz="1999" kern="0" dirty="0">
                <a:solidFill>
                  <a:srgbClr val="000000"/>
                </a:solidFill>
                <a:latin typeface="Segoe WP Semibold"/>
              </a:rPr>
              <a:t> </a:t>
            </a:r>
            <a:r>
              <a:rPr lang="en-US" sz="1999" kern="0" dirty="0">
                <a:solidFill>
                  <a:srgbClr val="FF0000"/>
                </a:solidFill>
                <a:latin typeface="Segoe WP Semibold"/>
              </a:rPr>
              <a:t>=</a:t>
            </a:r>
            <a:r>
              <a:rPr lang="en-US" sz="1999" kern="0" dirty="0">
                <a:solidFill>
                  <a:srgbClr val="000000"/>
                </a:solidFill>
                <a:latin typeface="Segoe WP Semibold"/>
              </a:rPr>
              <a:t> </a:t>
            </a:r>
            <a:r>
              <a:rPr lang="en-US" sz="1999" b="1" kern="0" dirty="0">
                <a:solidFill>
                  <a:srgbClr val="5F9EA0"/>
                </a:solidFill>
                <a:latin typeface="Segoe WP Semibold"/>
              </a:rPr>
              <a:t>New-</a:t>
            </a:r>
            <a:r>
              <a:rPr lang="en-US" sz="1999" b="1" kern="0" dirty="0" err="1">
                <a:solidFill>
                  <a:srgbClr val="5F9EA0"/>
                </a:solidFill>
                <a:latin typeface="Segoe WP Semibold"/>
              </a:rPr>
              <a:t>AzureDns</a:t>
            </a:r>
            <a:r>
              <a:rPr lang="en-US" sz="1999" kern="0" dirty="0">
                <a:solidFill>
                  <a:srgbClr val="000000"/>
                </a:solidFill>
                <a:latin typeface="Segoe WP Semibold"/>
              </a:rPr>
              <a:t> </a:t>
            </a:r>
            <a:r>
              <a:rPr lang="en-US" sz="1999" i="1" kern="0" dirty="0">
                <a:solidFill>
                  <a:srgbClr val="5F9EA0"/>
                </a:solidFill>
                <a:latin typeface="Segoe WP Semibold"/>
              </a:rPr>
              <a:t>-Name</a:t>
            </a:r>
            <a:r>
              <a:rPr lang="en-US" sz="1999" kern="0" dirty="0">
                <a:solidFill>
                  <a:srgbClr val="000000"/>
                </a:solidFill>
                <a:latin typeface="Segoe WP Semibold"/>
              </a:rPr>
              <a:t> </a:t>
            </a:r>
            <a:r>
              <a:rPr lang="en-US" sz="1999" kern="0" dirty="0">
                <a:solidFill>
                  <a:srgbClr val="80000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IPAddress</a:t>
            </a:r>
            <a:r>
              <a:rPr lang="en-US" sz="1999" kern="0" dirty="0">
                <a:solidFill>
                  <a:srgbClr val="000000"/>
                </a:solidFill>
                <a:latin typeface="Segoe WP Semibold"/>
              </a:rPr>
              <a:t> </a:t>
            </a:r>
            <a:r>
              <a:rPr lang="en-US" sz="1999" kern="0" dirty="0">
                <a:solidFill>
                  <a:srgbClr val="800000"/>
                </a:solidFill>
                <a:latin typeface="Segoe WP Semibold"/>
              </a:rPr>
              <a:t>'10.1.2.4'</a:t>
            </a:r>
            <a:r>
              <a:rPr lang="en-US" sz="1999" kern="0" dirty="0">
                <a:solidFill>
                  <a:srgbClr val="000000"/>
                </a:solidFill>
                <a:latin typeface="Segoe WP Semibold"/>
              </a:rPr>
              <a:t> </a:t>
            </a:r>
          </a:p>
          <a:p>
            <a:pPr defTabSz="913279">
              <a:defRPr/>
            </a:pPr>
            <a:endParaRPr lang="en-US" sz="1999" kern="0" dirty="0">
              <a:solidFill>
                <a:srgbClr val="000000"/>
              </a:solidFill>
              <a:latin typeface="Segoe WP Semibold"/>
            </a:endParaRPr>
          </a:p>
          <a:p>
            <a:pPr defTabSz="913279">
              <a:defRPr/>
            </a:pPr>
            <a:r>
              <a:rPr lang="en-US" sz="1999" b="1" kern="0" dirty="0">
                <a:solidFill>
                  <a:srgbClr val="5F9EA0"/>
                </a:solidFill>
                <a:latin typeface="Segoe WP Semibold"/>
              </a:rPr>
              <a:t>New-</a:t>
            </a:r>
            <a:r>
              <a:rPr lang="en-US" sz="1999" b="1" kern="0" dirty="0" err="1">
                <a:solidFill>
                  <a:srgbClr val="5F9EA0"/>
                </a:solidFill>
                <a:latin typeface="Segoe WP Semibold"/>
              </a:rPr>
              <a:t>AzureVM</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ServiceName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cloudsvc</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AffinityGroup</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ag</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VNetName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vnetname</a:t>
            </a:r>
            <a:r>
              <a:rPr lang="en-US" sz="1999" kern="0" dirty="0">
                <a:solidFill>
                  <a:srgbClr val="000000"/>
                </a:solidFill>
                <a:latin typeface="Segoe WP Semibold"/>
              </a:rPr>
              <a:t> </a:t>
            </a:r>
            <a:r>
              <a:rPr lang="en-US" sz="1999" b="1" kern="0" dirty="0">
                <a:solidFill>
                  <a:srgbClr val="5F9EA0"/>
                </a:solidFill>
                <a:latin typeface="Segoe WP Semibold"/>
              </a:rPr>
              <a:t>`</a:t>
            </a:r>
            <a:endParaRPr lang="en-US" sz="1999" kern="0" dirty="0">
              <a:solidFill>
                <a:srgbClr val="000000"/>
              </a:solidFill>
              <a:latin typeface="Segoe WP Semibold"/>
            </a:endParaRPr>
          </a:p>
          <a:p>
            <a:pPr defTabSz="913279">
              <a:defRPr/>
            </a:pPr>
            <a:r>
              <a:rPr lang="en-US" sz="1999" i="1" kern="0" dirty="0">
                <a:solidFill>
                  <a:srgbClr val="5F9EA0"/>
                </a:solidFill>
                <a:latin typeface="Segoe WP Semibold"/>
              </a:rPr>
              <a:t>-</a:t>
            </a:r>
            <a:r>
              <a:rPr lang="en-US" sz="1999" i="1" kern="0" dirty="0" err="1">
                <a:solidFill>
                  <a:srgbClr val="5F9EA0"/>
                </a:solidFill>
                <a:latin typeface="Segoe WP Semibold"/>
              </a:rPr>
              <a:t>DnsSettings</a:t>
            </a:r>
            <a:r>
              <a:rPr lang="en-US" sz="1999" kern="0" dirty="0">
                <a:solidFill>
                  <a:srgbClr val="000000"/>
                </a:solidFill>
                <a:latin typeface="Segoe WP Semibold"/>
              </a:rPr>
              <a:t> </a:t>
            </a:r>
            <a:r>
              <a:rPr lang="en-US" sz="1999" kern="0" dirty="0">
                <a:solidFill>
                  <a:srgbClr val="80008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-VMs</a:t>
            </a:r>
            <a:r>
              <a:rPr lang="en-US" sz="1999" kern="0" dirty="0">
                <a:solidFill>
                  <a:srgbClr val="000000"/>
                </a:solidFill>
                <a:latin typeface="Segoe WP Semibold"/>
              </a:rPr>
              <a:t> </a:t>
            </a:r>
            <a:r>
              <a:rPr lang="en-US" sz="1999" kern="0" dirty="0">
                <a:solidFill>
                  <a:srgbClr val="800080"/>
                </a:solidFill>
                <a:latin typeface="Segoe WP Semibold"/>
              </a:rPr>
              <a:t>$spwfe1</a:t>
            </a:r>
            <a:r>
              <a:rPr lang="en-US" sz="1999" kern="0" dirty="0">
                <a:solidFill>
                  <a:srgbClr val="000000"/>
                </a:solidFill>
                <a:latin typeface="Segoe WP Semibold"/>
              </a:rPr>
              <a:t>, </a:t>
            </a:r>
            <a:r>
              <a:rPr lang="en-US" sz="1999" kern="0" dirty="0">
                <a:solidFill>
                  <a:srgbClr val="800080"/>
                </a:solidFill>
                <a:latin typeface="Segoe WP Semibold"/>
              </a:rPr>
              <a:t>$spwfe2</a:t>
            </a:r>
            <a:r>
              <a:rPr lang="en-US" sz="1999" kern="0" dirty="0">
                <a:solidFill>
                  <a:srgbClr val="000000"/>
                </a:solidFill>
                <a:latin typeface="Segoe WP Semibold"/>
              </a:rPr>
              <a:t>, </a:t>
            </a:r>
            <a:r>
              <a:rPr lang="en-US" sz="1999" kern="0" dirty="0">
                <a:solidFill>
                  <a:srgbClr val="800080"/>
                </a:solidFill>
                <a:latin typeface="Segoe WP Semibold"/>
              </a:rPr>
              <a:t>$spwfe3</a:t>
            </a:r>
            <a:r>
              <a:rPr lang="en-US" sz="1999" kern="0" dirty="0">
                <a:solidFill>
                  <a:srgbClr val="000000"/>
                </a:solidFill>
                <a:latin typeface="Segoe WP Semibold"/>
              </a:rPr>
              <a:t>, </a:t>
            </a:r>
            <a:r>
              <a:rPr lang="en-US" sz="1999" kern="0" dirty="0">
                <a:solidFill>
                  <a:srgbClr val="800080"/>
                </a:solidFill>
                <a:latin typeface="Segoe WP Semibold"/>
              </a:rPr>
              <a:t>$spwfe4</a:t>
            </a:r>
            <a:r>
              <a:rPr lang="en-US" sz="1999" kern="0" dirty="0">
                <a:solidFill>
                  <a:srgbClr val="000000"/>
                </a:solidFill>
                <a:latin typeface="Segoe WP Semibold"/>
              </a:rPr>
              <a:t>, </a:t>
            </a:r>
            <a:r>
              <a:rPr lang="en-US" sz="1999" kern="0" dirty="0">
                <a:solidFill>
                  <a:srgbClr val="800080"/>
                </a:solidFill>
                <a:latin typeface="Segoe WP Semibold"/>
              </a:rPr>
              <a:t>$spapp1</a:t>
            </a:r>
            <a:r>
              <a:rPr lang="en-US" sz="1999" kern="0" dirty="0">
                <a:solidFill>
                  <a:srgbClr val="000000"/>
                </a:solidFill>
                <a:latin typeface="Segoe WP Semibold"/>
              </a:rPr>
              <a:t>, </a:t>
            </a:r>
            <a:r>
              <a:rPr lang="en-US" sz="1999" kern="0" dirty="0">
                <a:solidFill>
                  <a:srgbClr val="800080"/>
                </a:solidFill>
                <a:latin typeface="Segoe WP Semibold"/>
              </a:rPr>
              <a:t>$spapp2</a:t>
            </a:r>
            <a:r>
              <a:rPr lang="en-US" sz="1999" kern="0" dirty="0">
                <a:solidFill>
                  <a:srgbClr val="000000"/>
                </a:solidFill>
                <a:latin typeface="Segoe WP Semibold"/>
              </a:rPr>
              <a:t>, </a:t>
            </a:r>
            <a:r>
              <a:rPr lang="en-US" sz="1999" kern="0" dirty="0">
                <a:solidFill>
                  <a:srgbClr val="800080"/>
                </a:solidFill>
                <a:latin typeface="Segoe WP Semibold"/>
              </a:rPr>
              <a:t>$spsql1</a:t>
            </a:r>
            <a:r>
              <a:rPr lang="en-US" sz="1999" kern="0" dirty="0">
                <a:solidFill>
                  <a:srgbClr val="000000"/>
                </a:solidFill>
                <a:latin typeface="Segoe WP Semibold"/>
              </a:rPr>
              <a:t>, </a:t>
            </a:r>
            <a:r>
              <a:rPr lang="en-US" sz="1999" kern="0" dirty="0">
                <a:solidFill>
                  <a:srgbClr val="800080"/>
                </a:solidFill>
                <a:latin typeface="Segoe WP Semibold"/>
              </a:rPr>
              <a:t>$spsql2</a:t>
            </a:r>
            <a:endParaRPr lang="en-US" sz="1899" kern="0" dirty="0">
              <a:solidFill>
                <a:srgbClr val="FFFFFF"/>
              </a:solidFill>
            </a:endParaRPr>
          </a:p>
        </p:txBody>
      </p:sp>
      <p:sp>
        <p:nvSpPr>
          <p:cNvPr id="9" name="Text Placeholder 2"/>
          <p:cNvSpPr txBox="1">
            <a:spLocks/>
          </p:cNvSpPr>
          <p:nvPr/>
        </p:nvSpPr>
        <p:spPr>
          <a:xfrm>
            <a:off x="534049" y="2143048"/>
            <a:ext cx="11144528" cy="92294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AzureProvisioningConfig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WindowsDomain</a:t>
            </a:r>
            <a:r>
              <a:rPr lang="en-US" sz="1999" dirty="0">
                <a:solidFill>
                  <a:srgbClr val="000000"/>
                </a:solidFill>
                <a:latin typeface="Segoe WP Semibold"/>
                <a:cs typeface="+mn-cs"/>
              </a:rPr>
              <a:t> </a:t>
            </a:r>
            <a:r>
              <a:rPr lang="en-US" sz="1999" i="1" dirty="0">
                <a:solidFill>
                  <a:srgbClr val="5F9EA0"/>
                </a:solidFill>
                <a:latin typeface="Segoe WP Semibold"/>
                <a:cs typeface="+mn-cs"/>
              </a:rPr>
              <a:t>-Password</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dompwd</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fr-FR" sz="1999" i="1" dirty="0">
                <a:solidFill>
                  <a:srgbClr val="5F9EA0"/>
                </a:solidFill>
                <a:latin typeface="Segoe WP Semibold"/>
                <a:cs typeface="+mn-cs"/>
              </a:rPr>
              <a:t>-Domain</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domain</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DomainUserName</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domuser</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DomainPassword</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dompwd</a:t>
            </a:r>
            <a:r>
              <a:rPr lang="fr-FR" sz="1999" dirty="0">
                <a:solidFill>
                  <a:srgbClr val="000000"/>
                </a:solidFill>
                <a:latin typeface="Segoe WP Semibold"/>
                <a:cs typeface="+mn-cs"/>
              </a:rPr>
              <a:t> </a:t>
            </a:r>
            <a:r>
              <a:rPr lang="fr-FR" sz="1999" b="1" dirty="0">
                <a:solidFill>
                  <a:srgbClr val="5F9EA0"/>
                </a:solidFill>
                <a:latin typeface="Segoe WP Semibold"/>
                <a:cs typeface="+mn-cs"/>
              </a:rPr>
              <a:t>`</a:t>
            </a:r>
            <a:endParaRPr lang="fr-F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MachineObjectOU</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advmou</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JoinDomain</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joindom</a:t>
            </a:r>
            <a:r>
              <a:rPr lang="en-US" sz="1999" dirty="0">
                <a:solidFill>
                  <a:srgbClr val="000000"/>
                </a:solidFill>
                <a:latin typeface="Segoe WP Semibold"/>
                <a:cs typeface="+mn-cs"/>
              </a:rPr>
              <a:t> |</a:t>
            </a:r>
          </a:p>
        </p:txBody>
      </p:sp>
      <p:sp>
        <p:nvSpPr>
          <p:cNvPr id="10" name="Text Placeholder 2"/>
          <p:cNvSpPr txBox="1">
            <a:spLocks/>
          </p:cNvSpPr>
          <p:nvPr/>
        </p:nvSpPr>
        <p:spPr>
          <a:xfrm>
            <a:off x="534049" y="3276662"/>
            <a:ext cx="11144528" cy="159979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AzureInputEndpoint</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'http'</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LBSetName</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lbhttp</a:t>
            </a:r>
            <a:r>
              <a:rPr lang="en-US" sz="1999" dirty="0">
                <a:solidFill>
                  <a:srgbClr val="80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pt-BR" sz="1999" i="1" dirty="0">
                <a:solidFill>
                  <a:srgbClr val="5F9EA0"/>
                </a:solidFill>
                <a:latin typeface="Segoe WP Semibold"/>
                <a:cs typeface="+mn-cs"/>
              </a:rPr>
              <a:t>-LocalPort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-PublicPort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-Protocol</a:t>
            </a:r>
            <a:r>
              <a:rPr lang="pt-BR" sz="1999" dirty="0">
                <a:solidFill>
                  <a:srgbClr val="000000"/>
                </a:solidFill>
                <a:latin typeface="Segoe WP Semibold"/>
                <a:cs typeface="+mn-cs"/>
              </a:rPr>
              <a:t> </a:t>
            </a:r>
            <a:r>
              <a:rPr lang="pt-BR" sz="1999" dirty="0">
                <a:solidFill>
                  <a:srgbClr val="800000"/>
                </a:solidFill>
                <a:latin typeface="Segoe WP Semibold"/>
                <a:cs typeface="+mn-cs"/>
              </a:rPr>
              <a:t>tcp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-ProbeProtocol</a:t>
            </a:r>
            <a:r>
              <a:rPr lang="pt-BR" sz="1999" dirty="0">
                <a:solidFill>
                  <a:srgbClr val="000000"/>
                </a:solidFill>
                <a:latin typeface="Segoe WP Semibold"/>
                <a:cs typeface="+mn-cs"/>
              </a:rPr>
              <a:t> </a:t>
            </a:r>
            <a:r>
              <a:rPr lang="pt-BR" sz="1999" dirty="0">
                <a:solidFill>
                  <a:srgbClr val="800000"/>
                </a:solidFill>
                <a:latin typeface="Segoe WP Semibold"/>
                <a:cs typeface="+mn-cs"/>
              </a:rPr>
              <a:t>http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-ProbePort</a:t>
            </a:r>
            <a:r>
              <a:rPr lang="pt-BR" sz="1999" dirty="0">
                <a:solidFill>
                  <a:srgbClr val="000000"/>
                </a:solidFill>
                <a:latin typeface="Segoe WP Semibold"/>
                <a:cs typeface="+mn-cs"/>
              </a:rPr>
              <a:t> 80 </a:t>
            </a:r>
            <a:r>
              <a:rPr lang="pt-BR" sz="1999" b="1" dirty="0">
                <a:solidFill>
                  <a:srgbClr val="5F9EA0"/>
                </a:solidFill>
                <a:latin typeface="Segoe WP Semibold"/>
                <a:cs typeface="+mn-cs"/>
              </a:rPr>
              <a:t>`</a:t>
            </a:r>
            <a:endParaRPr lang="pt-B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ProbePath</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healthcheck</a:t>
            </a:r>
            <a:r>
              <a:rPr lang="en-US" sz="1999" dirty="0">
                <a:solidFill>
                  <a:srgbClr val="800000"/>
                </a:solidFill>
                <a:latin typeface="Segoe WP Semibold"/>
                <a:cs typeface="+mn-cs"/>
              </a:rPr>
              <a:t>/iisstart.htm'</a:t>
            </a:r>
            <a:r>
              <a:rPr lang="en-US" sz="1999" dirty="0">
                <a:solidFill>
                  <a:srgbClr val="000000"/>
                </a:solidFill>
                <a:latin typeface="Segoe WP Semibold"/>
                <a:cs typeface="+mn-cs"/>
              </a:rPr>
              <a:t> |</a:t>
            </a:r>
          </a:p>
          <a:p>
            <a:pPr defTabSz="913279">
              <a:lnSpc>
                <a:spcPct val="100000"/>
              </a:lnSpc>
              <a:spcBef>
                <a:spcPts val="0"/>
              </a:spcBef>
            </a:pPr>
            <a:r>
              <a:rPr lang="en-US" sz="1999" b="1" dirty="0">
                <a:solidFill>
                  <a:srgbClr val="5F9EA0"/>
                </a:solidFill>
                <a:latin typeface="Segoe WP Semibold"/>
                <a:cs typeface="+mn-cs"/>
              </a:rPr>
              <a:t>Set-</a:t>
            </a:r>
            <a:r>
              <a:rPr lang="en-US" sz="1999" b="1" dirty="0" err="1">
                <a:solidFill>
                  <a:srgbClr val="5F9EA0"/>
                </a:solidFill>
                <a:latin typeface="Segoe WP Semibold"/>
                <a:cs typeface="+mn-cs"/>
              </a:rPr>
              <a:t>AzureSubnet</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spsubnet</a:t>
            </a:r>
            <a:endParaRPr lang="en-US" sz="1999" dirty="0">
              <a:solidFill>
                <a:srgbClr val="800080"/>
              </a:solidFill>
              <a:latin typeface="Segoe WP Semibold"/>
              <a:cs typeface="+mn-cs"/>
            </a:endParaRPr>
          </a:p>
          <a:p>
            <a:pPr defTabSz="913279">
              <a:lnSpc>
                <a:spcPct val="100000"/>
              </a:lnSpc>
              <a:spcBef>
                <a:spcPts val="0"/>
              </a:spcBef>
            </a:pPr>
            <a:r>
              <a:rPr lang="en-US" sz="2399" b="1" dirty="0">
                <a:solidFill>
                  <a:schemeClr val="tx1"/>
                </a:solidFill>
                <a:latin typeface="Segoe UI"/>
                <a:cs typeface="+mn-cs"/>
              </a:rPr>
              <a:t>. . . </a:t>
            </a:r>
            <a:endParaRPr lang="en-US" sz="2799" b="1" dirty="0">
              <a:solidFill>
                <a:schemeClr val="tx1"/>
              </a:solidFill>
              <a:latin typeface="Segoe WP Semibold"/>
              <a:cs typeface="+mn-cs"/>
            </a:endParaRPr>
          </a:p>
        </p:txBody>
      </p:sp>
    </p:spTree>
    <p:extLst>
      <p:ext uri="{BB962C8B-B14F-4D97-AF65-F5344CB8AC3E}">
        <p14:creationId xmlns:p14="http://schemas.microsoft.com/office/powerpoint/2010/main" val="310273458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Virtual Machine Example</a:t>
            </a:r>
            <a:endParaRPr lang="en-US" dirty="0"/>
          </a:p>
        </p:txBody>
      </p:sp>
      <p:sp>
        <p:nvSpPr>
          <p:cNvPr id="3" name="Text Placeholder 2"/>
          <p:cNvSpPr>
            <a:spLocks noGrp="1"/>
          </p:cNvSpPr>
          <p:nvPr>
            <p:ph type="body" sz="quarter" idx="10"/>
          </p:nvPr>
        </p:nvSpPr>
        <p:spPr>
          <a:xfrm>
            <a:off x="520562" y="1132523"/>
            <a:ext cx="11147702" cy="1126009"/>
          </a:xfrm>
        </p:spPr>
        <p:txBody>
          <a:bodyPr/>
          <a:lstStyle/>
          <a:p>
            <a:pPr defTabSz="913279">
              <a:lnSpc>
                <a:spcPct val="100000"/>
              </a:lnSpc>
              <a:spcBef>
                <a:spcPts val="0"/>
              </a:spcBef>
            </a:pPr>
            <a:r>
              <a:rPr lang="en-US" sz="1999" dirty="0">
                <a:solidFill>
                  <a:srgbClr val="008000"/>
                </a:solidFill>
                <a:latin typeface="Segoe WP Semibold"/>
                <a:cs typeface="+mn-cs"/>
              </a:rPr>
              <a:t>## Create SP WFE1 </a:t>
            </a:r>
          </a:p>
          <a:p>
            <a:pPr defTabSz="913279">
              <a:lnSpc>
                <a:spcPct val="100000"/>
              </a:lnSpc>
              <a:spcBef>
                <a:spcPts val="0"/>
              </a:spcBef>
            </a:pPr>
            <a:r>
              <a:rPr lang="en-US" sz="1999" dirty="0">
                <a:solidFill>
                  <a:srgbClr val="800080"/>
                </a:solidFill>
                <a:latin typeface="Segoe WP Semibold"/>
                <a:cs typeface="+mn-cs"/>
              </a:rPr>
              <a:t>$spwfe1</a:t>
            </a:r>
            <a:r>
              <a:rPr lang="en-US" sz="1999" dirty="0">
                <a:solidFill>
                  <a:srgbClr val="000000"/>
                </a:solidFill>
                <a:latin typeface="Segoe WP Semibold"/>
                <a:cs typeface="+mn-cs"/>
              </a:rPr>
              <a:t> </a:t>
            </a:r>
            <a:r>
              <a:rPr lang="en-US" sz="1999" dirty="0">
                <a:solidFill>
                  <a:srgbClr val="FF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New-</a:t>
            </a:r>
            <a:r>
              <a:rPr lang="en-US" sz="1999" b="1" dirty="0" err="1">
                <a:solidFill>
                  <a:srgbClr val="5F9EA0"/>
                </a:solidFill>
                <a:latin typeface="Segoe WP Semibold"/>
                <a:cs typeface="+mn-cs"/>
              </a:rPr>
              <a:t>AzureVMConfig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'SP-WFE1'</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AvailabilitySetName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avsetwfe</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ImageName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spimage</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InstanceSize</a:t>
            </a:r>
            <a:r>
              <a:rPr lang="en-US" sz="1999" dirty="0">
                <a:solidFill>
                  <a:srgbClr val="000000"/>
                </a:solidFill>
                <a:latin typeface="Segoe WP Semibold"/>
                <a:cs typeface="+mn-cs"/>
              </a:rPr>
              <a:t> </a:t>
            </a:r>
            <a:r>
              <a:rPr lang="en-US" sz="1999" dirty="0">
                <a:solidFill>
                  <a:srgbClr val="800000"/>
                </a:solidFill>
                <a:latin typeface="Segoe WP Semibold"/>
                <a:cs typeface="+mn-cs"/>
              </a:rPr>
              <a:t>Medium</a:t>
            </a:r>
            <a:r>
              <a:rPr lang="en-US" sz="1999" dirty="0">
                <a:solidFill>
                  <a:srgbClr val="000000"/>
                </a:solidFill>
                <a:latin typeface="Segoe WP Semibold"/>
                <a:cs typeface="+mn-cs"/>
              </a:rPr>
              <a:t> | </a:t>
            </a:r>
            <a:endParaRPr lang="en-US" sz="1999" b="1" dirty="0">
              <a:solidFill>
                <a:schemeClr val="tx1"/>
              </a:solidFill>
              <a:latin typeface="Segoe WP Semibold"/>
              <a:cs typeface="+mn-cs"/>
            </a:endParaRPr>
          </a:p>
        </p:txBody>
      </p:sp>
      <p:sp>
        <p:nvSpPr>
          <p:cNvPr id="4" name="Rectangle 3"/>
          <p:cNvSpPr/>
          <p:nvPr/>
        </p:nvSpPr>
        <p:spPr>
          <a:xfrm>
            <a:off x="534050" y="5073723"/>
            <a:ext cx="11501572" cy="1630575"/>
          </a:xfrm>
          <a:prstGeom prst="rect">
            <a:avLst/>
          </a:prstGeom>
        </p:spPr>
        <p:txBody>
          <a:bodyPr wrap="square">
            <a:spAutoFit/>
          </a:bodyPr>
          <a:lstStyle/>
          <a:p>
            <a:pPr defTabSz="913279">
              <a:defRPr/>
            </a:pPr>
            <a:r>
              <a:rPr lang="en-US" sz="1999" kern="0" dirty="0">
                <a:solidFill>
                  <a:srgbClr val="800080"/>
                </a:solidFill>
                <a:latin typeface="Segoe WP Semibold"/>
              </a:rPr>
              <a:t>$dns1</a:t>
            </a:r>
            <a:r>
              <a:rPr lang="en-US" sz="1999" kern="0" dirty="0">
                <a:solidFill>
                  <a:srgbClr val="000000"/>
                </a:solidFill>
                <a:latin typeface="Segoe WP Semibold"/>
              </a:rPr>
              <a:t> </a:t>
            </a:r>
            <a:r>
              <a:rPr lang="en-US" sz="1999" kern="0" dirty="0">
                <a:solidFill>
                  <a:srgbClr val="FF0000"/>
                </a:solidFill>
                <a:latin typeface="Segoe WP Semibold"/>
              </a:rPr>
              <a:t>=</a:t>
            </a:r>
            <a:r>
              <a:rPr lang="en-US" sz="1999" kern="0" dirty="0">
                <a:solidFill>
                  <a:srgbClr val="000000"/>
                </a:solidFill>
                <a:latin typeface="Segoe WP Semibold"/>
              </a:rPr>
              <a:t> </a:t>
            </a:r>
            <a:r>
              <a:rPr lang="en-US" sz="1999" b="1" kern="0" dirty="0">
                <a:solidFill>
                  <a:srgbClr val="5F9EA0"/>
                </a:solidFill>
                <a:latin typeface="Segoe WP Semibold"/>
              </a:rPr>
              <a:t>New-</a:t>
            </a:r>
            <a:r>
              <a:rPr lang="en-US" sz="1999" b="1" kern="0" dirty="0" err="1">
                <a:solidFill>
                  <a:srgbClr val="5F9EA0"/>
                </a:solidFill>
                <a:latin typeface="Segoe WP Semibold"/>
              </a:rPr>
              <a:t>AzureDns</a:t>
            </a:r>
            <a:r>
              <a:rPr lang="en-US" sz="1999" kern="0" dirty="0">
                <a:solidFill>
                  <a:srgbClr val="000000"/>
                </a:solidFill>
                <a:latin typeface="Segoe WP Semibold"/>
              </a:rPr>
              <a:t> </a:t>
            </a:r>
            <a:r>
              <a:rPr lang="en-US" sz="1999" i="1" kern="0" dirty="0">
                <a:solidFill>
                  <a:srgbClr val="5F9EA0"/>
                </a:solidFill>
                <a:latin typeface="Segoe WP Semibold"/>
              </a:rPr>
              <a:t>-Name</a:t>
            </a:r>
            <a:r>
              <a:rPr lang="en-US" sz="1999" kern="0" dirty="0">
                <a:solidFill>
                  <a:srgbClr val="000000"/>
                </a:solidFill>
                <a:latin typeface="Segoe WP Semibold"/>
              </a:rPr>
              <a:t> </a:t>
            </a:r>
            <a:r>
              <a:rPr lang="en-US" sz="1999" kern="0" dirty="0">
                <a:solidFill>
                  <a:srgbClr val="80000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IPAddress</a:t>
            </a:r>
            <a:r>
              <a:rPr lang="en-US" sz="1999" kern="0" dirty="0">
                <a:solidFill>
                  <a:srgbClr val="000000"/>
                </a:solidFill>
                <a:latin typeface="Segoe WP Semibold"/>
              </a:rPr>
              <a:t> </a:t>
            </a:r>
            <a:r>
              <a:rPr lang="en-US" sz="1999" kern="0" dirty="0">
                <a:solidFill>
                  <a:srgbClr val="800000"/>
                </a:solidFill>
                <a:latin typeface="Segoe WP Semibold"/>
              </a:rPr>
              <a:t>'10.1.2.4'</a:t>
            </a:r>
            <a:r>
              <a:rPr lang="en-US" sz="1999" kern="0" dirty="0">
                <a:solidFill>
                  <a:srgbClr val="000000"/>
                </a:solidFill>
                <a:latin typeface="Segoe WP Semibold"/>
              </a:rPr>
              <a:t> </a:t>
            </a:r>
          </a:p>
          <a:p>
            <a:pPr defTabSz="913279">
              <a:defRPr/>
            </a:pPr>
            <a:endParaRPr lang="en-US" sz="1999" kern="0" dirty="0">
              <a:solidFill>
                <a:srgbClr val="000000"/>
              </a:solidFill>
              <a:latin typeface="Segoe WP Semibold"/>
            </a:endParaRPr>
          </a:p>
          <a:p>
            <a:pPr defTabSz="913279">
              <a:defRPr/>
            </a:pPr>
            <a:r>
              <a:rPr lang="en-US" sz="1999" b="1" kern="0" dirty="0">
                <a:solidFill>
                  <a:srgbClr val="5F9EA0"/>
                </a:solidFill>
                <a:latin typeface="Segoe WP Semibold"/>
              </a:rPr>
              <a:t>New-</a:t>
            </a:r>
            <a:r>
              <a:rPr lang="en-US" sz="1999" b="1" kern="0" dirty="0" err="1">
                <a:solidFill>
                  <a:srgbClr val="5F9EA0"/>
                </a:solidFill>
                <a:latin typeface="Segoe WP Semibold"/>
              </a:rPr>
              <a:t>AzureVM</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ServiceName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cloudsvc</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AffinityGroup</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ag</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VNetName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vnetname</a:t>
            </a:r>
            <a:r>
              <a:rPr lang="en-US" sz="1999" kern="0" dirty="0">
                <a:solidFill>
                  <a:srgbClr val="000000"/>
                </a:solidFill>
                <a:latin typeface="Segoe WP Semibold"/>
              </a:rPr>
              <a:t> </a:t>
            </a:r>
            <a:r>
              <a:rPr lang="en-US" sz="1999" b="1" kern="0" dirty="0">
                <a:solidFill>
                  <a:srgbClr val="5F9EA0"/>
                </a:solidFill>
                <a:latin typeface="Segoe WP Semibold"/>
              </a:rPr>
              <a:t>`</a:t>
            </a:r>
            <a:endParaRPr lang="en-US" sz="1999" kern="0" dirty="0">
              <a:solidFill>
                <a:srgbClr val="000000"/>
              </a:solidFill>
              <a:latin typeface="Segoe WP Semibold"/>
            </a:endParaRPr>
          </a:p>
          <a:p>
            <a:pPr defTabSz="913279">
              <a:defRPr/>
            </a:pPr>
            <a:r>
              <a:rPr lang="en-US" sz="1999" i="1" kern="0" dirty="0">
                <a:solidFill>
                  <a:srgbClr val="5F9EA0"/>
                </a:solidFill>
                <a:latin typeface="Segoe WP Semibold"/>
              </a:rPr>
              <a:t>-</a:t>
            </a:r>
            <a:r>
              <a:rPr lang="en-US" sz="1999" i="1" kern="0" dirty="0" err="1">
                <a:solidFill>
                  <a:srgbClr val="5F9EA0"/>
                </a:solidFill>
                <a:latin typeface="Segoe WP Semibold"/>
              </a:rPr>
              <a:t>DnsSettings</a:t>
            </a:r>
            <a:r>
              <a:rPr lang="en-US" sz="1999" kern="0" dirty="0">
                <a:solidFill>
                  <a:srgbClr val="000000"/>
                </a:solidFill>
                <a:latin typeface="Segoe WP Semibold"/>
              </a:rPr>
              <a:t> </a:t>
            </a:r>
            <a:r>
              <a:rPr lang="en-US" sz="1999" kern="0" dirty="0">
                <a:solidFill>
                  <a:srgbClr val="80008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-VMs</a:t>
            </a:r>
            <a:r>
              <a:rPr lang="en-US" sz="1999" kern="0" dirty="0">
                <a:solidFill>
                  <a:srgbClr val="000000"/>
                </a:solidFill>
                <a:latin typeface="Segoe WP Semibold"/>
              </a:rPr>
              <a:t> </a:t>
            </a:r>
            <a:r>
              <a:rPr lang="en-US" sz="1999" kern="0" dirty="0">
                <a:solidFill>
                  <a:srgbClr val="800080"/>
                </a:solidFill>
                <a:latin typeface="Segoe WP Semibold"/>
              </a:rPr>
              <a:t>$spwfe1</a:t>
            </a:r>
            <a:r>
              <a:rPr lang="en-US" sz="1999" kern="0" dirty="0">
                <a:solidFill>
                  <a:srgbClr val="000000"/>
                </a:solidFill>
                <a:latin typeface="Segoe WP Semibold"/>
              </a:rPr>
              <a:t>, </a:t>
            </a:r>
            <a:r>
              <a:rPr lang="en-US" sz="1999" kern="0" dirty="0">
                <a:solidFill>
                  <a:srgbClr val="800080"/>
                </a:solidFill>
                <a:latin typeface="Segoe WP Semibold"/>
              </a:rPr>
              <a:t>$spwfe2</a:t>
            </a:r>
            <a:r>
              <a:rPr lang="en-US" sz="1999" kern="0" dirty="0">
                <a:solidFill>
                  <a:srgbClr val="000000"/>
                </a:solidFill>
                <a:latin typeface="Segoe WP Semibold"/>
              </a:rPr>
              <a:t>, </a:t>
            </a:r>
            <a:r>
              <a:rPr lang="en-US" sz="1999" kern="0" dirty="0">
                <a:solidFill>
                  <a:srgbClr val="800080"/>
                </a:solidFill>
                <a:latin typeface="Segoe WP Semibold"/>
              </a:rPr>
              <a:t>$spwfe3</a:t>
            </a:r>
            <a:r>
              <a:rPr lang="en-US" sz="1999" kern="0" dirty="0">
                <a:solidFill>
                  <a:srgbClr val="000000"/>
                </a:solidFill>
                <a:latin typeface="Segoe WP Semibold"/>
              </a:rPr>
              <a:t>, </a:t>
            </a:r>
            <a:r>
              <a:rPr lang="en-US" sz="1999" kern="0" dirty="0">
                <a:solidFill>
                  <a:srgbClr val="800080"/>
                </a:solidFill>
                <a:latin typeface="Segoe WP Semibold"/>
              </a:rPr>
              <a:t>$spwfe4</a:t>
            </a:r>
            <a:r>
              <a:rPr lang="en-US" sz="1999" kern="0" dirty="0">
                <a:solidFill>
                  <a:srgbClr val="000000"/>
                </a:solidFill>
                <a:latin typeface="Segoe WP Semibold"/>
              </a:rPr>
              <a:t>, </a:t>
            </a:r>
            <a:r>
              <a:rPr lang="en-US" sz="1999" kern="0" dirty="0">
                <a:solidFill>
                  <a:srgbClr val="800080"/>
                </a:solidFill>
                <a:latin typeface="Segoe WP Semibold"/>
              </a:rPr>
              <a:t>$spapp1</a:t>
            </a:r>
            <a:r>
              <a:rPr lang="en-US" sz="1999" kern="0" dirty="0">
                <a:solidFill>
                  <a:srgbClr val="000000"/>
                </a:solidFill>
                <a:latin typeface="Segoe WP Semibold"/>
              </a:rPr>
              <a:t>, </a:t>
            </a:r>
            <a:r>
              <a:rPr lang="en-US" sz="1999" kern="0" dirty="0">
                <a:solidFill>
                  <a:srgbClr val="800080"/>
                </a:solidFill>
                <a:latin typeface="Segoe WP Semibold"/>
              </a:rPr>
              <a:t>$spapp2</a:t>
            </a:r>
            <a:r>
              <a:rPr lang="en-US" sz="1999" kern="0" dirty="0">
                <a:solidFill>
                  <a:srgbClr val="000000"/>
                </a:solidFill>
                <a:latin typeface="Segoe WP Semibold"/>
              </a:rPr>
              <a:t>, </a:t>
            </a:r>
            <a:r>
              <a:rPr lang="en-US" sz="1999" kern="0" dirty="0">
                <a:solidFill>
                  <a:srgbClr val="800080"/>
                </a:solidFill>
                <a:latin typeface="Segoe WP Semibold"/>
              </a:rPr>
              <a:t>$spsql1</a:t>
            </a:r>
            <a:r>
              <a:rPr lang="en-US" sz="1999" kern="0" dirty="0">
                <a:solidFill>
                  <a:srgbClr val="000000"/>
                </a:solidFill>
                <a:latin typeface="Segoe WP Semibold"/>
              </a:rPr>
              <a:t>, </a:t>
            </a:r>
            <a:r>
              <a:rPr lang="en-US" sz="1999" kern="0" dirty="0">
                <a:solidFill>
                  <a:srgbClr val="800080"/>
                </a:solidFill>
                <a:latin typeface="Segoe WP Semibold"/>
              </a:rPr>
              <a:t>$spsql2</a:t>
            </a:r>
            <a:endParaRPr lang="en-US" sz="1899" kern="0" dirty="0">
              <a:solidFill>
                <a:srgbClr val="FFFFFF"/>
              </a:solidFill>
            </a:endParaRPr>
          </a:p>
        </p:txBody>
      </p:sp>
      <p:sp>
        <p:nvSpPr>
          <p:cNvPr id="9" name="Text Placeholder 2"/>
          <p:cNvSpPr txBox="1">
            <a:spLocks/>
          </p:cNvSpPr>
          <p:nvPr/>
        </p:nvSpPr>
        <p:spPr>
          <a:xfrm>
            <a:off x="534049" y="2143048"/>
            <a:ext cx="11144528" cy="92294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AzureProvisioningConfig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WindowsDomain</a:t>
            </a:r>
            <a:r>
              <a:rPr lang="en-US" sz="1999" dirty="0">
                <a:solidFill>
                  <a:srgbClr val="000000"/>
                </a:solidFill>
                <a:latin typeface="Segoe WP Semibold"/>
                <a:cs typeface="+mn-cs"/>
              </a:rPr>
              <a:t> </a:t>
            </a:r>
            <a:r>
              <a:rPr lang="en-US" sz="1999" i="1" dirty="0">
                <a:solidFill>
                  <a:srgbClr val="5F9EA0"/>
                </a:solidFill>
                <a:latin typeface="Segoe WP Semibold"/>
                <a:cs typeface="+mn-cs"/>
              </a:rPr>
              <a:t>-Password</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dompwd</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fr-FR" sz="1999" i="1" dirty="0">
                <a:solidFill>
                  <a:srgbClr val="5F9EA0"/>
                </a:solidFill>
                <a:latin typeface="Segoe WP Semibold"/>
                <a:cs typeface="+mn-cs"/>
              </a:rPr>
              <a:t>-Domain</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domain</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DomainUserName</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domuser</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DomainPassword</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dompwd</a:t>
            </a:r>
            <a:r>
              <a:rPr lang="fr-FR" sz="1999" dirty="0">
                <a:solidFill>
                  <a:srgbClr val="000000"/>
                </a:solidFill>
                <a:latin typeface="Segoe WP Semibold"/>
                <a:cs typeface="+mn-cs"/>
              </a:rPr>
              <a:t> </a:t>
            </a:r>
            <a:r>
              <a:rPr lang="fr-FR" sz="1999" b="1" dirty="0">
                <a:solidFill>
                  <a:srgbClr val="5F9EA0"/>
                </a:solidFill>
                <a:latin typeface="Segoe WP Semibold"/>
                <a:cs typeface="+mn-cs"/>
              </a:rPr>
              <a:t>`</a:t>
            </a:r>
            <a:endParaRPr lang="fr-F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MachineObjectOU</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advmou</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JoinDomain</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joindom</a:t>
            </a:r>
            <a:r>
              <a:rPr lang="en-US" sz="1999" dirty="0">
                <a:solidFill>
                  <a:srgbClr val="000000"/>
                </a:solidFill>
                <a:latin typeface="Segoe WP Semibold"/>
                <a:cs typeface="+mn-cs"/>
              </a:rPr>
              <a:t> |</a:t>
            </a:r>
          </a:p>
        </p:txBody>
      </p:sp>
      <p:sp>
        <p:nvSpPr>
          <p:cNvPr id="10" name="Text Placeholder 2"/>
          <p:cNvSpPr txBox="1">
            <a:spLocks/>
          </p:cNvSpPr>
          <p:nvPr/>
        </p:nvSpPr>
        <p:spPr>
          <a:xfrm>
            <a:off x="534049" y="3276662"/>
            <a:ext cx="11144528" cy="159979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AzureInputEndpoint</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'http'</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LBSetName</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lbhttp</a:t>
            </a:r>
            <a:r>
              <a:rPr lang="en-US" sz="1999" dirty="0">
                <a:solidFill>
                  <a:srgbClr val="80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pt-BR" sz="1999" i="1" dirty="0">
                <a:solidFill>
                  <a:srgbClr val="5F9EA0"/>
                </a:solidFill>
                <a:latin typeface="Segoe WP Semibold"/>
                <a:cs typeface="+mn-cs"/>
              </a:rPr>
              <a:t>-LocalPort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-PublicPort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-Protocol</a:t>
            </a:r>
            <a:r>
              <a:rPr lang="pt-BR" sz="1999" dirty="0">
                <a:solidFill>
                  <a:srgbClr val="000000"/>
                </a:solidFill>
                <a:latin typeface="Segoe WP Semibold"/>
                <a:cs typeface="+mn-cs"/>
              </a:rPr>
              <a:t> </a:t>
            </a:r>
            <a:r>
              <a:rPr lang="pt-BR" sz="1999" dirty="0">
                <a:solidFill>
                  <a:srgbClr val="800000"/>
                </a:solidFill>
                <a:latin typeface="Segoe WP Semibold"/>
                <a:cs typeface="+mn-cs"/>
              </a:rPr>
              <a:t>tcp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-ProbeProtocol</a:t>
            </a:r>
            <a:r>
              <a:rPr lang="pt-BR" sz="1999" dirty="0">
                <a:solidFill>
                  <a:srgbClr val="000000"/>
                </a:solidFill>
                <a:latin typeface="Segoe WP Semibold"/>
                <a:cs typeface="+mn-cs"/>
              </a:rPr>
              <a:t> </a:t>
            </a:r>
            <a:r>
              <a:rPr lang="pt-BR" sz="1999" dirty="0">
                <a:solidFill>
                  <a:srgbClr val="800000"/>
                </a:solidFill>
                <a:latin typeface="Segoe WP Semibold"/>
                <a:cs typeface="+mn-cs"/>
              </a:rPr>
              <a:t>http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-ProbePort</a:t>
            </a:r>
            <a:r>
              <a:rPr lang="pt-BR" sz="1999" dirty="0">
                <a:solidFill>
                  <a:srgbClr val="000000"/>
                </a:solidFill>
                <a:latin typeface="Segoe WP Semibold"/>
                <a:cs typeface="+mn-cs"/>
              </a:rPr>
              <a:t> 80 </a:t>
            </a:r>
            <a:r>
              <a:rPr lang="pt-BR" sz="1999" b="1" dirty="0">
                <a:solidFill>
                  <a:srgbClr val="5F9EA0"/>
                </a:solidFill>
                <a:latin typeface="Segoe WP Semibold"/>
                <a:cs typeface="+mn-cs"/>
              </a:rPr>
              <a:t>`</a:t>
            </a:r>
            <a:endParaRPr lang="pt-B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ProbePath</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healthcheck</a:t>
            </a:r>
            <a:r>
              <a:rPr lang="en-US" sz="1999" dirty="0">
                <a:solidFill>
                  <a:srgbClr val="800000"/>
                </a:solidFill>
                <a:latin typeface="Segoe WP Semibold"/>
                <a:cs typeface="+mn-cs"/>
              </a:rPr>
              <a:t>/iisstart.htm'</a:t>
            </a:r>
            <a:r>
              <a:rPr lang="en-US" sz="1999" dirty="0">
                <a:solidFill>
                  <a:srgbClr val="000000"/>
                </a:solidFill>
                <a:latin typeface="Segoe WP Semibold"/>
                <a:cs typeface="+mn-cs"/>
              </a:rPr>
              <a:t> |</a:t>
            </a:r>
          </a:p>
          <a:p>
            <a:pPr defTabSz="913279">
              <a:lnSpc>
                <a:spcPct val="100000"/>
              </a:lnSpc>
              <a:spcBef>
                <a:spcPts val="0"/>
              </a:spcBef>
            </a:pPr>
            <a:r>
              <a:rPr lang="en-US" sz="1999" b="1" dirty="0">
                <a:solidFill>
                  <a:srgbClr val="5F9EA0"/>
                </a:solidFill>
                <a:latin typeface="Segoe WP Semibold"/>
                <a:cs typeface="+mn-cs"/>
              </a:rPr>
              <a:t>Set-</a:t>
            </a:r>
            <a:r>
              <a:rPr lang="en-US" sz="1999" b="1" dirty="0" err="1">
                <a:solidFill>
                  <a:srgbClr val="5F9EA0"/>
                </a:solidFill>
                <a:latin typeface="Segoe WP Semibold"/>
                <a:cs typeface="+mn-cs"/>
              </a:rPr>
              <a:t>AzureSubnet</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spsubnet</a:t>
            </a:r>
            <a:endParaRPr lang="en-US" sz="1999" dirty="0">
              <a:solidFill>
                <a:srgbClr val="800080"/>
              </a:solidFill>
              <a:latin typeface="Segoe WP Semibold"/>
              <a:cs typeface="+mn-cs"/>
            </a:endParaRPr>
          </a:p>
          <a:p>
            <a:pPr defTabSz="913279">
              <a:lnSpc>
                <a:spcPct val="100000"/>
              </a:lnSpc>
              <a:spcBef>
                <a:spcPts val="0"/>
              </a:spcBef>
            </a:pPr>
            <a:r>
              <a:rPr lang="en-US" sz="2399" b="1" dirty="0">
                <a:solidFill>
                  <a:schemeClr val="tx1"/>
                </a:solidFill>
                <a:latin typeface="Segoe UI"/>
                <a:cs typeface="+mn-cs"/>
              </a:rPr>
              <a:t>. . . </a:t>
            </a:r>
            <a:endParaRPr lang="en-US" sz="2799" b="1" dirty="0">
              <a:solidFill>
                <a:schemeClr val="tx1"/>
              </a:solidFill>
              <a:latin typeface="Segoe WP Semibold"/>
              <a:cs typeface="+mn-cs"/>
            </a:endParaRPr>
          </a:p>
        </p:txBody>
      </p:sp>
      <p:sp>
        <p:nvSpPr>
          <p:cNvPr id="5" name="Rectangle 4"/>
          <p:cNvSpPr/>
          <p:nvPr/>
        </p:nvSpPr>
        <p:spPr bwMode="auto">
          <a:xfrm>
            <a:off x="2452" y="2057951"/>
            <a:ext cx="12183923" cy="4798670"/>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10"/>
          <p:cNvSpPr/>
          <p:nvPr/>
        </p:nvSpPr>
        <p:spPr bwMode="auto">
          <a:xfrm>
            <a:off x="2451" y="1380"/>
            <a:ext cx="12183923" cy="990201"/>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ounded Rectangle 5"/>
          <p:cNvSpPr/>
          <p:nvPr/>
        </p:nvSpPr>
        <p:spPr bwMode="auto">
          <a:xfrm>
            <a:off x="2452" y="991581"/>
            <a:ext cx="12183923" cy="1066371"/>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8265937"/>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Virtual Machine Example</a:t>
            </a:r>
            <a:endParaRPr lang="en-US" dirty="0"/>
          </a:p>
        </p:txBody>
      </p:sp>
      <p:sp>
        <p:nvSpPr>
          <p:cNvPr id="3" name="Text Placeholder 2"/>
          <p:cNvSpPr>
            <a:spLocks noGrp="1"/>
          </p:cNvSpPr>
          <p:nvPr>
            <p:ph type="body" sz="quarter" idx="10"/>
          </p:nvPr>
        </p:nvSpPr>
        <p:spPr>
          <a:xfrm>
            <a:off x="520562" y="1123980"/>
            <a:ext cx="11147702" cy="1126009"/>
          </a:xfrm>
        </p:spPr>
        <p:txBody>
          <a:bodyPr/>
          <a:lstStyle/>
          <a:p>
            <a:pPr defTabSz="913279">
              <a:lnSpc>
                <a:spcPct val="100000"/>
              </a:lnSpc>
              <a:spcBef>
                <a:spcPts val="0"/>
              </a:spcBef>
            </a:pPr>
            <a:r>
              <a:rPr lang="en-US" sz="1999" dirty="0">
                <a:solidFill>
                  <a:srgbClr val="008000"/>
                </a:solidFill>
                <a:latin typeface="Segoe WP Semibold"/>
                <a:cs typeface="+mn-cs"/>
              </a:rPr>
              <a:t>## Create SP WFE1 </a:t>
            </a:r>
          </a:p>
          <a:p>
            <a:pPr defTabSz="913279">
              <a:lnSpc>
                <a:spcPct val="100000"/>
              </a:lnSpc>
              <a:spcBef>
                <a:spcPts val="0"/>
              </a:spcBef>
            </a:pPr>
            <a:r>
              <a:rPr lang="en-US" sz="1999" dirty="0">
                <a:solidFill>
                  <a:srgbClr val="800080"/>
                </a:solidFill>
                <a:latin typeface="Segoe WP Semibold"/>
                <a:cs typeface="+mn-cs"/>
              </a:rPr>
              <a:t>$spwfe1</a:t>
            </a:r>
            <a:r>
              <a:rPr lang="en-US" sz="1999" dirty="0">
                <a:solidFill>
                  <a:srgbClr val="000000"/>
                </a:solidFill>
                <a:latin typeface="Segoe WP Semibold"/>
                <a:cs typeface="+mn-cs"/>
              </a:rPr>
              <a:t> </a:t>
            </a:r>
            <a:r>
              <a:rPr lang="en-US" sz="1999" dirty="0">
                <a:solidFill>
                  <a:srgbClr val="FF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New-</a:t>
            </a:r>
            <a:r>
              <a:rPr lang="en-US" sz="1999" b="1" dirty="0" err="1">
                <a:solidFill>
                  <a:srgbClr val="5F9EA0"/>
                </a:solidFill>
                <a:latin typeface="Segoe WP Semibold"/>
                <a:cs typeface="+mn-cs"/>
              </a:rPr>
              <a:t>AzureVMConfig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'SP-WFE1'</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AvailabilitySetName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avsetwfe</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ImageName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spimage</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InstanceSize</a:t>
            </a:r>
            <a:r>
              <a:rPr lang="en-US" sz="1999" dirty="0">
                <a:solidFill>
                  <a:srgbClr val="000000"/>
                </a:solidFill>
                <a:latin typeface="Segoe WP Semibold"/>
                <a:cs typeface="+mn-cs"/>
              </a:rPr>
              <a:t> </a:t>
            </a:r>
            <a:r>
              <a:rPr lang="en-US" sz="1999" dirty="0">
                <a:solidFill>
                  <a:srgbClr val="800000"/>
                </a:solidFill>
                <a:latin typeface="Segoe WP Semibold"/>
                <a:cs typeface="+mn-cs"/>
              </a:rPr>
              <a:t>Medium</a:t>
            </a:r>
            <a:r>
              <a:rPr lang="en-US" sz="1999" dirty="0">
                <a:solidFill>
                  <a:srgbClr val="000000"/>
                </a:solidFill>
                <a:latin typeface="Segoe WP Semibold"/>
                <a:cs typeface="+mn-cs"/>
              </a:rPr>
              <a:t> | </a:t>
            </a:r>
            <a:endParaRPr lang="en-US" sz="1999" b="1" dirty="0">
              <a:solidFill>
                <a:schemeClr val="tx1"/>
              </a:solidFill>
              <a:latin typeface="Segoe WP Semibold"/>
              <a:cs typeface="+mn-cs"/>
            </a:endParaRPr>
          </a:p>
        </p:txBody>
      </p:sp>
      <p:sp>
        <p:nvSpPr>
          <p:cNvPr id="4" name="Rectangle 3"/>
          <p:cNvSpPr/>
          <p:nvPr/>
        </p:nvSpPr>
        <p:spPr>
          <a:xfrm>
            <a:off x="534050" y="5073723"/>
            <a:ext cx="11501572" cy="1630575"/>
          </a:xfrm>
          <a:prstGeom prst="rect">
            <a:avLst/>
          </a:prstGeom>
        </p:spPr>
        <p:txBody>
          <a:bodyPr wrap="square">
            <a:spAutoFit/>
          </a:bodyPr>
          <a:lstStyle/>
          <a:p>
            <a:pPr defTabSz="913279">
              <a:defRPr/>
            </a:pPr>
            <a:r>
              <a:rPr lang="en-US" sz="1999" kern="0" dirty="0">
                <a:solidFill>
                  <a:srgbClr val="800080"/>
                </a:solidFill>
                <a:latin typeface="Segoe WP Semibold"/>
              </a:rPr>
              <a:t>$dns1</a:t>
            </a:r>
            <a:r>
              <a:rPr lang="en-US" sz="1999" kern="0" dirty="0">
                <a:solidFill>
                  <a:srgbClr val="000000"/>
                </a:solidFill>
                <a:latin typeface="Segoe WP Semibold"/>
              </a:rPr>
              <a:t> </a:t>
            </a:r>
            <a:r>
              <a:rPr lang="en-US" sz="1999" kern="0" dirty="0">
                <a:solidFill>
                  <a:srgbClr val="FF0000"/>
                </a:solidFill>
                <a:latin typeface="Segoe WP Semibold"/>
              </a:rPr>
              <a:t>=</a:t>
            </a:r>
            <a:r>
              <a:rPr lang="en-US" sz="1999" kern="0" dirty="0">
                <a:solidFill>
                  <a:srgbClr val="000000"/>
                </a:solidFill>
                <a:latin typeface="Segoe WP Semibold"/>
              </a:rPr>
              <a:t> </a:t>
            </a:r>
            <a:r>
              <a:rPr lang="en-US" sz="1999" b="1" kern="0" dirty="0">
                <a:solidFill>
                  <a:srgbClr val="5F9EA0"/>
                </a:solidFill>
                <a:latin typeface="Segoe WP Semibold"/>
              </a:rPr>
              <a:t>New-</a:t>
            </a:r>
            <a:r>
              <a:rPr lang="en-US" sz="1999" b="1" kern="0" dirty="0" err="1">
                <a:solidFill>
                  <a:srgbClr val="5F9EA0"/>
                </a:solidFill>
                <a:latin typeface="Segoe WP Semibold"/>
              </a:rPr>
              <a:t>AzureDns</a:t>
            </a:r>
            <a:r>
              <a:rPr lang="en-US" sz="1999" kern="0" dirty="0">
                <a:solidFill>
                  <a:srgbClr val="000000"/>
                </a:solidFill>
                <a:latin typeface="Segoe WP Semibold"/>
              </a:rPr>
              <a:t> </a:t>
            </a:r>
            <a:r>
              <a:rPr lang="en-US" sz="1999" i="1" kern="0" dirty="0">
                <a:solidFill>
                  <a:srgbClr val="5F9EA0"/>
                </a:solidFill>
                <a:latin typeface="Segoe WP Semibold"/>
              </a:rPr>
              <a:t>-Name</a:t>
            </a:r>
            <a:r>
              <a:rPr lang="en-US" sz="1999" kern="0" dirty="0">
                <a:solidFill>
                  <a:srgbClr val="000000"/>
                </a:solidFill>
                <a:latin typeface="Segoe WP Semibold"/>
              </a:rPr>
              <a:t> </a:t>
            </a:r>
            <a:r>
              <a:rPr lang="en-US" sz="1999" kern="0" dirty="0">
                <a:solidFill>
                  <a:srgbClr val="80000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IPAddress</a:t>
            </a:r>
            <a:r>
              <a:rPr lang="en-US" sz="1999" kern="0" dirty="0">
                <a:solidFill>
                  <a:srgbClr val="000000"/>
                </a:solidFill>
                <a:latin typeface="Segoe WP Semibold"/>
              </a:rPr>
              <a:t> </a:t>
            </a:r>
            <a:r>
              <a:rPr lang="en-US" sz="1999" kern="0" dirty="0">
                <a:solidFill>
                  <a:srgbClr val="800000"/>
                </a:solidFill>
                <a:latin typeface="Segoe WP Semibold"/>
              </a:rPr>
              <a:t>'10.1.2.4'</a:t>
            </a:r>
            <a:r>
              <a:rPr lang="en-US" sz="1999" kern="0" dirty="0">
                <a:solidFill>
                  <a:srgbClr val="000000"/>
                </a:solidFill>
                <a:latin typeface="Segoe WP Semibold"/>
              </a:rPr>
              <a:t> </a:t>
            </a:r>
          </a:p>
          <a:p>
            <a:pPr defTabSz="913279">
              <a:defRPr/>
            </a:pPr>
            <a:endParaRPr lang="en-US" sz="1999" kern="0" dirty="0">
              <a:solidFill>
                <a:srgbClr val="000000"/>
              </a:solidFill>
              <a:latin typeface="Segoe WP Semibold"/>
            </a:endParaRPr>
          </a:p>
          <a:p>
            <a:pPr defTabSz="913279">
              <a:defRPr/>
            </a:pPr>
            <a:r>
              <a:rPr lang="en-US" sz="1999" b="1" kern="0" dirty="0">
                <a:solidFill>
                  <a:srgbClr val="5F9EA0"/>
                </a:solidFill>
                <a:latin typeface="Segoe WP Semibold"/>
              </a:rPr>
              <a:t>New-</a:t>
            </a:r>
            <a:r>
              <a:rPr lang="en-US" sz="1999" b="1" kern="0" dirty="0" err="1">
                <a:solidFill>
                  <a:srgbClr val="5F9EA0"/>
                </a:solidFill>
                <a:latin typeface="Segoe WP Semibold"/>
              </a:rPr>
              <a:t>AzureVM</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ServiceName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cloudsvc</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AffinityGroup</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ag</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VNetName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vnetname</a:t>
            </a:r>
            <a:r>
              <a:rPr lang="en-US" sz="1999" kern="0" dirty="0">
                <a:solidFill>
                  <a:srgbClr val="000000"/>
                </a:solidFill>
                <a:latin typeface="Segoe WP Semibold"/>
              </a:rPr>
              <a:t> </a:t>
            </a:r>
            <a:r>
              <a:rPr lang="en-US" sz="1999" b="1" kern="0" dirty="0">
                <a:solidFill>
                  <a:srgbClr val="5F9EA0"/>
                </a:solidFill>
                <a:latin typeface="Segoe WP Semibold"/>
              </a:rPr>
              <a:t>`</a:t>
            </a:r>
            <a:endParaRPr lang="en-US" sz="1999" kern="0" dirty="0">
              <a:solidFill>
                <a:srgbClr val="000000"/>
              </a:solidFill>
              <a:latin typeface="Segoe WP Semibold"/>
            </a:endParaRPr>
          </a:p>
          <a:p>
            <a:pPr defTabSz="913279">
              <a:defRPr/>
            </a:pPr>
            <a:r>
              <a:rPr lang="en-US" sz="1999" i="1" kern="0" dirty="0">
                <a:solidFill>
                  <a:srgbClr val="5F9EA0"/>
                </a:solidFill>
                <a:latin typeface="Segoe WP Semibold"/>
              </a:rPr>
              <a:t>-</a:t>
            </a:r>
            <a:r>
              <a:rPr lang="en-US" sz="1999" i="1" kern="0" dirty="0" err="1">
                <a:solidFill>
                  <a:srgbClr val="5F9EA0"/>
                </a:solidFill>
                <a:latin typeface="Segoe WP Semibold"/>
              </a:rPr>
              <a:t>DnsSettings</a:t>
            </a:r>
            <a:r>
              <a:rPr lang="en-US" sz="1999" kern="0" dirty="0">
                <a:solidFill>
                  <a:srgbClr val="000000"/>
                </a:solidFill>
                <a:latin typeface="Segoe WP Semibold"/>
              </a:rPr>
              <a:t> </a:t>
            </a:r>
            <a:r>
              <a:rPr lang="en-US" sz="1999" kern="0" dirty="0">
                <a:solidFill>
                  <a:srgbClr val="80008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-VMs</a:t>
            </a:r>
            <a:r>
              <a:rPr lang="en-US" sz="1999" kern="0" dirty="0">
                <a:solidFill>
                  <a:srgbClr val="000000"/>
                </a:solidFill>
                <a:latin typeface="Segoe WP Semibold"/>
              </a:rPr>
              <a:t> </a:t>
            </a:r>
            <a:r>
              <a:rPr lang="en-US" sz="1999" kern="0" dirty="0">
                <a:solidFill>
                  <a:srgbClr val="800080"/>
                </a:solidFill>
                <a:latin typeface="Segoe WP Semibold"/>
              </a:rPr>
              <a:t>$spwfe1</a:t>
            </a:r>
            <a:r>
              <a:rPr lang="en-US" sz="1999" kern="0" dirty="0">
                <a:solidFill>
                  <a:srgbClr val="000000"/>
                </a:solidFill>
                <a:latin typeface="Segoe WP Semibold"/>
              </a:rPr>
              <a:t>, </a:t>
            </a:r>
            <a:r>
              <a:rPr lang="en-US" sz="1999" kern="0" dirty="0">
                <a:solidFill>
                  <a:srgbClr val="800080"/>
                </a:solidFill>
                <a:latin typeface="Segoe WP Semibold"/>
              </a:rPr>
              <a:t>$spwfe2</a:t>
            </a:r>
            <a:r>
              <a:rPr lang="en-US" sz="1999" kern="0" dirty="0">
                <a:solidFill>
                  <a:srgbClr val="000000"/>
                </a:solidFill>
                <a:latin typeface="Segoe WP Semibold"/>
              </a:rPr>
              <a:t>, </a:t>
            </a:r>
            <a:r>
              <a:rPr lang="en-US" sz="1999" kern="0" dirty="0">
                <a:solidFill>
                  <a:srgbClr val="800080"/>
                </a:solidFill>
                <a:latin typeface="Segoe WP Semibold"/>
              </a:rPr>
              <a:t>$spwfe3</a:t>
            </a:r>
            <a:r>
              <a:rPr lang="en-US" sz="1999" kern="0" dirty="0">
                <a:solidFill>
                  <a:srgbClr val="000000"/>
                </a:solidFill>
                <a:latin typeface="Segoe WP Semibold"/>
              </a:rPr>
              <a:t>, </a:t>
            </a:r>
            <a:r>
              <a:rPr lang="en-US" sz="1999" kern="0" dirty="0">
                <a:solidFill>
                  <a:srgbClr val="800080"/>
                </a:solidFill>
                <a:latin typeface="Segoe WP Semibold"/>
              </a:rPr>
              <a:t>$spwfe4</a:t>
            </a:r>
            <a:r>
              <a:rPr lang="en-US" sz="1999" kern="0" dirty="0">
                <a:solidFill>
                  <a:srgbClr val="000000"/>
                </a:solidFill>
                <a:latin typeface="Segoe WP Semibold"/>
              </a:rPr>
              <a:t>, </a:t>
            </a:r>
            <a:r>
              <a:rPr lang="en-US" sz="1999" kern="0" dirty="0">
                <a:solidFill>
                  <a:srgbClr val="800080"/>
                </a:solidFill>
                <a:latin typeface="Segoe WP Semibold"/>
              </a:rPr>
              <a:t>$spapp1</a:t>
            </a:r>
            <a:r>
              <a:rPr lang="en-US" sz="1999" kern="0" dirty="0">
                <a:solidFill>
                  <a:srgbClr val="000000"/>
                </a:solidFill>
                <a:latin typeface="Segoe WP Semibold"/>
              </a:rPr>
              <a:t>, </a:t>
            </a:r>
            <a:r>
              <a:rPr lang="en-US" sz="1999" kern="0" dirty="0">
                <a:solidFill>
                  <a:srgbClr val="800080"/>
                </a:solidFill>
                <a:latin typeface="Segoe WP Semibold"/>
              </a:rPr>
              <a:t>$spapp2</a:t>
            </a:r>
            <a:r>
              <a:rPr lang="en-US" sz="1999" kern="0" dirty="0">
                <a:solidFill>
                  <a:srgbClr val="000000"/>
                </a:solidFill>
                <a:latin typeface="Segoe WP Semibold"/>
              </a:rPr>
              <a:t>, </a:t>
            </a:r>
            <a:r>
              <a:rPr lang="en-US" sz="1999" kern="0" dirty="0">
                <a:solidFill>
                  <a:srgbClr val="800080"/>
                </a:solidFill>
                <a:latin typeface="Segoe WP Semibold"/>
              </a:rPr>
              <a:t>$spsql1</a:t>
            </a:r>
            <a:r>
              <a:rPr lang="en-US" sz="1999" kern="0" dirty="0">
                <a:solidFill>
                  <a:srgbClr val="000000"/>
                </a:solidFill>
                <a:latin typeface="Segoe WP Semibold"/>
              </a:rPr>
              <a:t>, </a:t>
            </a:r>
            <a:r>
              <a:rPr lang="en-US" sz="1999" kern="0" dirty="0">
                <a:solidFill>
                  <a:srgbClr val="800080"/>
                </a:solidFill>
                <a:latin typeface="Segoe WP Semibold"/>
              </a:rPr>
              <a:t>$spsql2</a:t>
            </a:r>
            <a:endParaRPr lang="en-US" sz="1899" kern="0" dirty="0">
              <a:solidFill>
                <a:srgbClr val="FFFFFF"/>
              </a:solidFill>
            </a:endParaRPr>
          </a:p>
        </p:txBody>
      </p:sp>
      <p:sp>
        <p:nvSpPr>
          <p:cNvPr id="9" name="Text Placeholder 2"/>
          <p:cNvSpPr txBox="1">
            <a:spLocks/>
          </p:cNvSpPr>
          <p:nvPr/>
        </p:nvSpPr>
        <p:spPr>
          <a:xfrm>
            <a:off x="534049" y="2143048"/>
            <a:ext cx="11144528" cy="92294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AzureProvisioningConfig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WindowsDomain</a:t>
            </a:r>
            <a:r>
              <a:rPr lang="en-US" sz="1999" dirty="0">
                <a:solidFill>
                  <a:srgbClr val="000000"/>
                </a:solidFill>
                <a:latin typeface="Segoe WP Semibold"/>
                <a:cs typeface="+mn-cs"/>
              </a:rPr>
              <a:t> </a:t>
            </a:r>
            <a:r>
              <a:rPr lang="en-US" sz="1999" i="1" dirty="0">
                <a:solidFill>
                  <a:srgbClr val="5F9EA0"/>
                </a:solidFill>
                <a:latin typeface="Segoe WP Semibold"/>
                <a:cs typeface="+mn-cs"/>
              </a:rPr>
              <a:t>-Password</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dompwd</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fr-FR" sz="1999" i="1" dirty="0">
                <a:solidFill>
                  <a:srgbClr val="5F9EA0"/>
                </a:solidFill>
                <a:latin typeface="Segoe WP Semibold"/>
                <a:cs typeface="+mn-cs"/>
              </a:rPr>
              <a:t>-Domain</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domain</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DomainUserName</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domuser</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DomainPassword</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dompwd</a:t>
            </a:r>
            <a:r>
              <a:rPr lang="fr-FR" sz="1999" dirty="0">
                <a:solidFill>
                  <a:srgbClr val="000000"/>
                </a:solidFill>
                <a:latin typeface="Segoe WP Semibold"/>
                <a:cs typeface="+mn-cs"/>
              </a:rPr>
              <a:t> </a:t>
            </a:r>
            <a:r>
              <a:rPr lang="fr-FR" sz="1999" b="1" dirty="0">
                <a:solidFill>
                  <a:srgbClr val="5F9EA0"/>
                </a:solidFill>
                <a:latin typeface="Segoe WP Semibold"/>
                <a:cs typeface="+mn-cs"/>
              </a:rPr>
              <a:t>`</a:t>
            </a:r>
            <a:endParaRPr lang="fr-F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MachineObjectOU</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advmou</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JoinDomain</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joindom</a:t>
            </a:r>
            <a:r>
              <a:rPr lang="en-US" sz="1999" dirty="0">
                <a:solidFill>
                  <a:srgbClr val="000000"/>
                </a:solidFill>
                <a:latin typeface="Segoe WP Semibold"/>
                <a:cs typeface="+mn-cs"/>
              </a:rPr>
              <a:t> |</a:t>
            </a:r>
          </a:p>
        </p:txBody>
      </p:sp>
      <p:sp>
        <p:nvSpPr>
          <p:cNvPr id="10" name="Text Placeholder 2"/>
          <p:cNvSpPr txBox="1">
            <a:spLocks/>
          </p:cNvSpPr>
          <p:nvPr/>
        </p:nvSpPr>
        <p:spPr>
          <a:xfrm>
            <a:off x="534049" y="3276662"/>
            <a:ext cx="11144528" cy="159979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AzureInputEndpoint</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'http'</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LBSetName</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lbhttp</a:t>
            </a:r>
            <a:r>
              <a:rPr lang="en-US" sz="1999" dirty="0">
                <a:solidFill>
                  <a:srgbClr val="80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pt-BR" sz="1999" i="1" dirty="0">
                <a:solidFill>
                  <a:srgbClr val="5F9EA0"/>
                </a:solidFill>
                <a:latin typeface="Segoe WP Semibold"/>
                <a:cs typeface="+mn-cs"/>
              </a:rPr>
              <a:t>-LocalPort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-PublicPort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-Protocol</a:t>
            </a:r>
            <a:r>
              <a:rPr lang="pt-BR" sz="1999" dirty="0">
                <a:solidFill>
                  <a:srgbClr val="000000"/>
                </a:solidFill>
                <a:latin typeface="Segoe WP Semibold"/>
                <a:cs typeface="+mn-cs"/>
              </a:rPr>
              <a:t> </a:t>
            </a:r>
            <a:r>
              <a:rPr lang="pt-BR" sz="1999" dirty="0">
                <a:solidFill>
                  <a:srgbClr val="800000"/>
                </a:solidFill>
                <a:latin typeface="Segoe WP Semibold"/>
                <a:cs typeface="+mn-cs"/>
              </a:rPr>
              <a:t>tcp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-ProbeProtocol</a:t>
            </a:r>
            <a:r>
              <a:rPr lang="pt-BR" sz="1999" dirty="0">
                <a:solidFill>
                  <a:srgbClr val="000000"/>
                </a:solidFill>
                <a:latin typeface="Segoe WP Semibold"/>
                <a:cs typeface="+mn-cs"/>
              </a:rPr>
              <a:t> </a:t>
            </a:r>
            <a:r>
              <a:rPr lang="pt-BR" sz="1999" dirty="0">
                <a:solidFill>
                  <a:srgbClr val="800000"/>
                </a:solidFill>
                <a:latin typeface="Segoe WP Semibold"/>
                <a:cs typeface="+mn-cs"/>
              </a:rPr>
              <a:t>http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-ProbePort</a:t>
            </a:r>
            <a:r>
              <a:rPr lang="pt-BR" sz="1999" dirty="0">
                <a:solidFill>
                  <a:srgbClr val="000000"/>
                </a:solidFill>
                <a:latin typeface="Segoe WP Semibold"/>
                <a:cs typeface="+mn-cs"/>
              </a:rPr>
              <a:t> 80 </a:t>
            </a:r>
            <a:r>
              <a:rPr lang="pt-BR" sz="1999" b="1" dirty="0">
                <a:solidFill>
                  <a:srgbClr val="5F9EA0"/>
                </a:solidFill>
                <a:latin typeface="Segoe WP Semibold"/>
                <a:cs typeface="+mn-cs"/>
              </a:rPr>
              <a:t>`</a:t>
            </a:r>
            <a:endParaRPr lang="pt-B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ProbePath</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healthcheck</a:t>
            </a:r>
            <a:r>
              <a:rPr lang="en-US" sz="1999" dirty="0">
                <a:solidFill>
                  <a:srgbClr val="800000"/>
                </a:solidFill>
                <a:latin typeface="Segoe WP Semibold"/>
                <a:cs typeface="+mn-cs"/>
              </a:rPr>
              <a:t>/iisstart.htm'</a:t>
            </a:r>
            <a:r>
              <a:rPr lang="en-US" sz="1999" dirty="0">
                <a:solidFill>
                  <a:srgbClr val="000000"/>
                </a:solidFill>
                <a:latin typeface="Segoe WP Semibold"/>
                <a:cs typeface="+mn-cs"/>
              </a:rPr>
              <a:t> |</a:t>
            </a:r>
          </a:p>
          <a:p>
            <a:pPr defTabSz="913279">
              <a:lnSpc>
                <a:spcPct val="100000"/>
              </a:lnSpc>
              <a:spcBef>
                <a:spcPts val="0"/>
              </a:spcBef>
            </a:pPr>
            <a:r>
              <a:rPr lang="en-US" sz="1999" b="1" dirty="0">
                <a:solidFill>
                  <a:srgbClr val="5F9EA0"/>
                </a:solidFill>
                <a:latin typeface="Segoe WP Semibold"/>
                <a:cs typeface="+mn-cs"/>
              </a:rPr>
              <a:t>Set-</a:t>
            </a:r>
            <a:r>
              <a:rPr lang="en-US" sz="1999" b="1" dirty="0" err="1">
                <a:solidFill>
                  <a:srgbClr val="5F9EA0"/>
                </a:solidFill>
                <a:latin typeface="Segoe WP Semibold"/>
                <a:cs typeface="+mn-cs"/>
              </a:rPr>
              <a:t>AzureSubnet</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spsubnet</a:t>
            </a:r>
            <a:endParaRPr lang="en-US" sz="1999" dirty="0">
              <a:solidFill>
                <a:srgbClr val="800080"/>
              </a:solidFill>
              <a:latin typeface="Segoe WP Semibold"/>
              <a:cs typeface="+mn-cs"/>
            </a:endParaRPr>
          </a:p>
          <a:p>
            <a:pPr defTabSz="913279">
              <a:lnSpc>
                <a:spcPct val="100000"/>
              </a:lnSpc>
              <a:spcBef>
                <a:spcPts val="0"/>
              </a:spcBef>
            </a:pPr>
            <a:r>
              <a:rPr lang="en-US" sz="2399" b="1" dirty="0">
                <a:solidFill>
                  <a:schemeClr val="tx1"/>
                </a:solidFill>
                <a:latin typeface="Segoe UI"/>
                <a:cs typeface="+mn-cs"/>
              </a:rPr>
              <a:t>. . . </a:t>
            </a:r>
            <a:endParaRPr lang="en-US" sz="2799" b="1" dirty="0">
              <a:solidFill>
                <a:schemeClr val="tx1"/>
              </a:solidFill>
              <a:latin typeface="Segoe WP Semibold"/>
              <a:cs typeface="+mn-cs"/>
            </a:endParaRPr>
          </a:p>
        </p:txBody>
      </p:sp>
      <p:sp>
        <p:nvSpPr>
          <p:cNvPr id="5" name="Rectangle 4"/>
          <p:cNvSpPr/>
          <p:nvPr/>
        </p:nvSpPr>
        <p:spPr bwMode="auto">
          <a:xfrm>
            <a:off x="2452" y="3276661"/>
            <a:ext cx="12183923" cy="3579959"/>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10"/>
          <p:cNvSpPr/>
          <p:nvPr/>
        </p:nvSpPr>
        <p:spPr bwMode="auto">
          <a:xfrm>
            <a:off x="2451" y="1379"/>
            <a:ext cx="12183923" cy="1980404"/>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ounded Rectangle 5"/>
          <p:cNvSpPr/>
          <p:nvPr/>
        </p:nvSpPr>
        <p:spPr bwMode="auto">
          <a:xfrm>
            <a:off x="14353" y="1981784"/>
            <a:ext cx="12183923" cy="1292661"/>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7722451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Virtual Machine Example</a:t>
            </a:r>
            <a:endParaRPr lang="en-US" dirty="0"/>
          </a:p>
        </p:txBody>
      </p:sp>
      <p:sp>
        <p:nvSpPr>
          <p:cNvPr id="3" name="Text Placeholder 2"/>
          <p:cNvSpPr>
            <a:spLocks noGrp="1"/>
          </p:cNvSpPr>
          <p:nvPr>
            <p:ph type="body" sz="quarter" idx="10"/>
          </p:nvPr>
        </p:nvSpPr>
        <p:spPr>
          <a:xfrm>
            <a:off x="520562" y="1123980"/>
            <a:ext cx="11147702" cy="1126009"/>
          </a:xfrm>
        </p:spPr>
        <p:txBody>
          <a:bodyPr/>
          <a:lstStyle/>
          <a:p>
            <a:pPr defTabSz="913279">
              <a:lnSpc>
                <a:spcPct val="100000"/>
              </a:lnSpc>
              <a:spcBef>
                <a:spcPts val="0"/>
              </a:spcBef>
            </a:pPr>
            <a:r>
              <a:rPr lang="en-US" sz="1999" dirty="0">
                <a:solidFill>
                  <a:srgbClr val="008000"/>
                </a:solidFill>
                <a:latin typeface="Segoe WP Semibold"/>
                <a:cs typeface="+mn-cs"/>
              </a:rPr>
              <a:t>## Create SP WFE1 </a:t>
            </a:r>
          </a:p>
          <a:p>
            <a:pPr defTabSz="913279">
              <a:lnSpc>
                <a:spcPct val="100000"/>
              </a:lnSpc>
              <a:spcBef>
                <a:spcPts val="0"/>
              </a:spcBef>
            </a:pPr>
            <a:r>
              <a:rPr lang="en-US" sz="1999" dirty="0">
                <a:solidFill>
                  <a:srgbClr val="800080"/>
                </a:solidFill>
                <a:latin typeface="Segoe WP Semibold"/>
                <a:cs typeface="+mn-cs"/>
              </a:rPr>
              <a:t>$spwfe1</a:t>
            </a:r>
            <a:r>
              <a:rPr lang="en-US" sz="1999" dirty="0">
                <a:solidFill>
                  <a:srgbClr val="000000"/>
                </a:solidFill>
                <a:latin typeface="Segoe WP Semibold"/>
                <a:cs typeface="+mn-cs"/>
              </a:rPr>
              <a:t> </a:t>
            </a:r>
            <a:r>
              <a:rPr lang="en-US" sz="1999" dirty="0">
                <a:solidFill>
                  <a:srgbClr val="FF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New-</a:t>
            </a:r>
            <a:r>
              <a:rPr lang="en-US" sz="1999" b="1" dirty="0" err="1">
                <a:solidFill>
                  <a:srgbClr val="5F9EA0"/>
                </a:solidFill>
                <a:latin typeface="Segoe WP Semibold"/>
                <a:cs typeface="+mn-cs"/>
              </a:rPr>
              <a:t>AzureVMConfig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'SP-WFE1'</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AvailabilitySetName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avsetwfe</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ImageName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spimage</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InstanceSize</a:t>
            </a:r>
            <a:r>
              <a:rPr lang="en-US" sz="1999" dirty="0">
                <a:solidFill>
                  <a:srgbClr val="000000"/>
                </a:solidFill>
                <a:latin typeface="Segoe WP Semibold"/>
                <a:cs typeface="+mn-cs"/>
              </a:rPr>
              <a:t> </a:t>
            </a:r>
            <a:r>
              <a:rPr lang="en-US" sz="1999" dirty="0">
                <a:solidFill>
                  <a:srgbClr val="800000"/>
                </a:solidFill>
                <a:latin typeface="Segoe WP Semibold"/>
                <a:cs typeface="+mn-cs"/>
              </a:rPr>
              <a:t>Medium</a:t>
            </a:r>
            <a:r>
              <a:rPr lang="en-US" sz="1999" dirty="0">
                <a:solidFill>
                  <a:srgbClr val="000000"/>
                </a:solidFill>
                <a:latin typeface="Segoe WP Semibold"/>
                <a:cs typeface="+mn-cs"/>
              </a:rPr>
              <a:t> | </a:t>
            </a:r>
            <a:endParaRPr lang="en-US" sz="1999" b="1" dirty="0">
              <a:solidFill>
                <a:schemeClr val="tx1"/>
              </a:solidFill>
              <a:latin typeface="Segoe WP Semibold"/>
              <a:cs typeface="+mn-cs"/>
            </a:endParaRPr>
          </a:p>
        </p:txBody>
      </p:sp>
      <p:sp>
        <p:nvSpPr>
          <p:cNvPr id="4" name="Rectangle 3"/>
          <p:cNvSpPr/>
          <p:nvPr/>
        </p:nvSpPr>
        <p:spPr>
          <a:xfrm>
            <a:off x="534050" y="5073723"/>
            <a:ext cx="11501572" cy="1630575"/>
          </a:xfrm>
          <a:prstGeom prst="rect">
            <a:avLst/>
          </a:prstGeom>
        </p:spPr>
        <p:txBody>
          <a:bodyPr wrap="square">
            <a:spAutoFit/>
          </a:bodyPr>
          <a:lstStyle/>
          <a:p>
            <a:pPr defTabSz="913279">
              <a:defRPr/>
            </a:pPr>
            <a:r>
              <a:rPr lang="en-US" sz="1999" kern="0" dirty="0">
                <a:solidFill>
                  <a:srgbClr val="800080"/>
                </a:solidFill>
                <a:latin typeface="Segoe WP Semibold"/>
              </a:rPr>
              <a:t>$dns1</a:t>
            </a:r>
            <a:r>
              <a:rPr lang="en-US" sz="1999" kern="0" dirty="0">
                <a:solidFill>
                  <a:srgbClr val="000000"/>
                </a:solidFill>
                <a:latin typeface="Segoe WP Semibold"/>
              </a:rPr>
              <a:t> </a:t>
            </a:r>
            <a:r>
              <a:rPr lang="en-US" sz="1999" kern="0" dirty="0">
                <a:solidFill>
                  <a:srgbClr val="FF0000"/>
                </a:solidFill>
                <a:latin typeface="Segoe WP Semibold"/>
              </a:rPr>
              <a:t>=</a:t>
            </a:r>
            <a:r>
              <a:rPr lang="en-US" sz="1999" kern="0" dirty="0">
                <a:solidFill>
                  <a:srgbClr val="000000"/>
                </a:solidFill>
                <a:latin typeface="Segoe WP Semibold"/>
              </a:rPr>
              <a:t> </a:t>
            </a:r>
            <a:r>
              <a:rPr lang="en-US" sz="1999" b="1" kern="0" dirty="0">
                <a:solidFill>
                  <a:srgbClr val="5F9EA0"/>
                </a:solidFill>
                <a:latin typeface="Segoe WP Semibold"/>
              </a:rPr>
              <a:t>New-</a:t>
            </a:r>
            <a:r>
              <a:rPr lang="en-US" sz="1999" b="1" kern="0" dirty="0" err="1">
                <a:solidFill>
                  <a:srgbClr val="5F9EA0"/>
                </a:solidFill>
                <a:latin typeface="Segoe WP Semibold"/>
              </a:rPr>
              <a:t>AzureDns</a:t>
            </a:r>
            <a:r>
              <a:rPr lang="en-US" sz="1999" kern="0" dirty="0">
                <a:solidFill>
                  <a:srgbClr val="000000"/>
                </a:solidFill>
                <a:latin typeface="Segoe WP Semibold"/>
              </a:rPr>
              <a:t> </a:t>
            </a:r>
            <a:r>
              <a:rPr lang="en-US" sz="1999" i="1" kern="0" dirty="0">
                <a:solidFill>
                  <a:srgbClr val="5F9EA0"/>
                </a:solidFill>
                <a:latin typeface="Segoe WP Semibold"/>
              </a:rPr>
              <a:t>-Name</a:t>
            </a:r>
            <a:r>
              <a:rPr lang="en-US" sz="1999" kern="0" dirty="0">
                <a:solidFill>
                  <a:srgbClr val="000000"/>
                </a:solidFill>
                <a:latin typeface="Segoe WP Semibold"/>
              </a:rPr>
              <a:t> </a:t>
            </a:r>
            <a:r>
              <a:rPr lang="en-US" sz="1999" kern="0" dirty="0">
                <a:solidFill>
                  <a:srgbClr val="80000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IPAddress</a:t>
            </a:r>
            <a:r>
              <a:rPr lang="en-US" sz="1999" kern="0" dirty="0">
                <a:solidFill>
                  <a:srgbClr val="000000"/>
                </a:solidFill>
                <a:latin typeface="Segoe WP Semibold"/>
              </a:rPr>
              <a:t> </a:t>
            </a:r>
            <a:r>
              <a:rPr lang="en-US" sz="1999" kern="0" dirty="0">
                <a:solidFill>
                  <a:srgbClr val="800000"/>
                </a:solidFill>
                <a:latin typeface="Segoe WP Semibold"/>
              </a:rPr>
              <a:t>'10.1.2.4'</a:t>
            </a:r>
            <a:r>
              <a:rPr lang="en-US" sz="1999" kern="0" dirty="0">
                <a:solidFill>
                  <a:srgbClr val="000000"/>
                </a:solidFill>
                <a:latin typeface="Segoe WP Semibold"/>
              </a:rPr>
              <a:t> </a:t>
            </a:r>
          </a:p>
          <a:p>
            <a:pPr defTabSz="913279">
              <a:defRPr/>
            </a:pPr>
            <a:endParaRPr lang="en-US" sz="1999" kern="0" dirty="0">
              <a:solidFill>
                <a:srgbClr val="000000"/>
              </a:solidFill>
              <a:latin typeface="Segoe WP Semibold"/>
            </a:endParaRPr>
          </a:p>
          <a:p>
            <a:pPr defTabSz="913279">
              <a:defRPr/>
            </a:pPr>
            <a:r>
              <a:rPr lang="en-US" sz="1999" b="1" kern="0" dirty="0">
                <a:solidFill>
                  <a:srgbClr val="5F9EA0"/>
                </a:solidFill>
                <a:latin typeface="Segoe WP Semibold"/>
              </a:rPr>
              <a:t>New-</a:t>
            </a:r>
            <a:r>
              <a:rPr lang="en-US" sz="1999" b="1" kern="0" dirty="0" err="1">
                <a:solidFill>
                  <a:srgbClr val="5F9EA0"/>
                </a:solidFill>
                <a:latin typeface="Segoe WP Semibold"/>
              </a:rPr>
              <a:t>AzureVM</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ServiceName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cloudsvc</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AffinityGroup</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ag</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VNetName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vnetname</a:t>
            </a:r>
            <a:r>
              <a:rPr lang="en-US" sz="1999" kern="0" dirty="0">
                <a:solidFill>
                  <a:srgbClr val="000000"/>
                </a:solidFill>
                <a:latin typeface="Segoe WP Semibold"/>
              </a:rPr>
              <a:t> </a:t>
            </a:r>
            <a:r>
              <a:rPr lang="en-US" sz="1999" b="1" kern="0" dirty="0">
                <a:solidFill>
                  <a:srgbClr val="5F9EA0"/>
                </a:solidFill>
                <a:latin typeface="Segoe WP Semibold"/>
              </a:rPr>
              <a:t>`</a:t>
            </a:r>
            <a:endParaRPr lang="en-US" sz="1999" kern="0" dirty="0">
              <a:solidFill>
                <a:srgbClr val="000000"/>
              </a:solidFill>
              <a:latin typeface="Segoe WP Semibold"/>
            </a:endParaRPr>
          </a:p>
          <a:p>
            <a:pPr defTabSz="913279">
              <a:defRPr/>
            </a:pPr>
            <a:r>
              <a:rPr lang="en-US" sz="1999" i="1" kern="0" dirty="0">
                <a:solidFill>
                  <a:srgbClr val="5F9EA0"/>
                </a:solidFill>
                <a:latin typeface="Segoe WP Semibold"/>
              </a:rPr>
              <a:t>-</a:t>
            </a:r>
            <a:r>
              <a:rPr lang="en-US" sz="1999" i="1" kern="0" dirty="0" err="1">
                <a:solidFill>
                  <a:srgbClr val="5F9EA0"/>
                </a:solidFill>
                <a:latin typeface="Segoe WP Semibold"/>
              </a:rPr>
              <a:t>DnsSettings</a:t>
            </a:r>
            <a:r>
              <a:rPr lang="en-US" sz="1999" kern="0" dirty="0">
                <a:solidFill>
                  <a:srgbClr val="000000"/>
                </a:solidFill>
                <a:latin typeface="Segoe WP Semibold"/>
              </a:rPr>
              <a:t> </a:t>
            </a:r>
            <a:r>
              <a:rPr lang="en-US" sz="1999" kern="0" dirty="0">
                <a:solidFill>
                  <a:srgbClr val="80008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-VMs</a:t>
            </a:r>
            <a:r>
              <a:rPr lang="en-US" sz="1999" kern="0" dirty="0">
                <a:solidFill>
                  <a:srgbClr val="000000"/>
                </a:solidFill>
                <a:latin typeface="Segoe WP Semibold"/>
              </a:rPr>
              <a:t> </a:t>
            </a:r>
            <a:r>
              <a:rPr lang="en-US" sz="1999" kern="0" dirty="0">
                <a:solidFill>
                  <a:srgbClr val="800080"/>
                </a:solidFill>
                <a:latin typeface="Segoe WP Semibold"/>
              </a:rPr>
              <a:t>$spwfe1</a:t>
            </a:r>
            <a:r>
              <a:rPr lang="en-US" sz="1999" kern="0" dirty="0">
                <a:solidFill>
                  <a:srgbClr val="000000"/>
                </a:solidFill>
                <a:latin typeface="Segoe WP Semibold"/>
              </a:rPr>
              <a:t>, </a:t>
            </a:r>
            <a:r>
              <a:rPr lang="en-US" sz="1999" kern="0" dirty="0">
                <a:solidFill>
                  <a:srgbClr val="800080"/>
                </a:solidFill>
                <a:latin typeface="Segoe WP Semibold"/>
              </a:rPr>
              <a:t>$spwfe2</a:t>
            </a:r>
            <a:r>
              <a:rPr lang="en-US" sz="1999" kern="0" dirty="0">
                <a:solidFill>
                  <a:srgbClr val="000000"/>
                </a:solidFill>
                <a:latin typeface="Segoe WP Semibold"/>
              </a:rPr>
              <a:t>, </a:t>
            </a:r>
            <a:r>
              <a:rPr lang="en-US" sz="1999" kern="0" dirty="0">
                <a:solidFill>
                  <a:srgbClr val="800080"/>
                </a:solidFill>
                <a:latin typeface="Segoe WP Semibold"/>
              </a:rPr>
              <a:t>$spwfe3</a:t>
            </a:r>
            <a:r>
              <a:rPr lang="en-US" sz="1999" kern="0" dirty="0">
                <a:solidFill>
                  <a:srgbClr val="000000"/>
                </a:solidFill>
                <a:latin typeface="Segoe WP Semibold"/>
              </a:rPr>
              <a:t>, </a:t>
            </a:r>
            <a:r>
              <a:rPr lang="en-US" sz="1999" kern="0" dirty="0">
                <a:solidFill>
                  <a:srgbClr val="800080"/>
                </a:solidFill>
                <a:latin typeface="Segoe WP Semibold"/>
              </a:rPr>
              <a:t>$spwfe4</a:t>
            </a:r>
            <a:r>
              <a:rPr lang="en-US" sz="1999" kern="0" dirty="0">
                <a:solidFill>
                  <a:srgbClr val="000000"/>
                </a:solidFill>
                <a:latin typeface="Segoe WP Semibold"/>
              </a:rPr>
              <a:t>, </a:t>
            </a:r>
            <a:r>
              <a:rPr lang="en-US" sz="1999" kern="0" dirty="0">
                <a:solidFill>
                  <a:srgbClr val="800080"/>
                </a:solidFill>
                <a:latin typeface="Segoe WP Semibold"/>
              </a:rPr>
              <a:t>$spapp1</a:t>
            </a:r>
            <a:r>
              <a:rPr lang="en-US" sz="1999" kern="0" dirty="0">
                <a:solidFill>
                  <a:srgbClr val="000000"/>
                </a:solidFill>
                <a:latin typeface="Segoe WP Semibold"/>
              </a:rPr>
              <a:t>, </a:t>
            </a:r>
            <a:r>
              <a:rPr lang="en-US" sz="1999" kern="0" dirty="0">
                <a:solidFill>
                  <a:srgbClr val="800080"/>
                </a:solidFill>
                <a:latin typeface="Segoe WP Semibold"/>
              </a:rPr>
              <a:t>$spapp2</a:t>
            </a:r>
            <a:r>
              <a:rPr lang="en-US" sz="1999" kern="0" dirty="0">
                <a:solidFill>
                  <a:srgbClr val="000000"/>
                </a:solidFill>
                <a:latin typeface="Segoe WP Semibold"/>
              </a:rPr>
              <a:t>, </a:t>
            </a:r>
            <a:r>
              <a:rPr lang="en-US" sz="1999" kern="0" dirty="0">
                <a:solidFill>
                  <a:srgbClr val="800080"/>
                </a:solidFill>
                <a:latin typeface="Segoe WP Semibold"/>
              </a:rPr>
              <a:t>$spsql1</a:t>
            </a:r>
            <a:r>
              <a:rPr lang="en-US" sz="1999" kern="0" dirty="0">
                <a:solidFill>
                  <a:srgbClr val="000000"/>
                </a:solidFill>
                <a:latin typeface="Segoe WP Semibold"/>
              </a:rPr>
              <a:t>, </a:t>
            </a:r>
            <a:r>
              <a:rPr lang="en-US" sz="1999" kern="0" dirty="0">
                <a:solidFill>
                  <a:srgbClr val="800080"/>
                </a:solidFill>
                <a:latin typeface="Segoe WP Semibold"/>
              </a:rPr>
              <a:t>$spsql2</a:t>
            </a:r>
            <a:endParaRPr lang="en-US" sz="1899" kern="0" dirty="0">
              <a:solidFill>
                <a:srgbClr val="FFFFFF"/>
              </a:solidFill>
            </a:endParaRPr>
          </a:p>
        </p:txBody>
      </p:sp>
      <p:sp>
        <p:nvSpPr>
          <p:cNvPr id="9" name="Text Placeholder 2"/>
          <p:cNvSpPr txBox="1">
            <a:spLocks/>
          </p:cNvSpPr>
          <p:nvPr/>
        </p:nvSpPr>
        <p:spPr>
          <a:xfrm>
            <a:off x="534049" y="2143048"/>
            <a:ext cx="11144528" cy="92294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AzureProvisioningConfig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WindowsDomain</a:t>
            </a:r>
            <a:r>
              <a:rPr lang="en-US" sz="1999" dirty="0">
                <a:solidFill>
                  <a:srgbClr val="000000"/>
                </a:solidFill>
                <a:latin typeface="Segoe WP Semibold"/>
                <a:cs typeface="+mn-cs"/>
              </a:rPr>
              <a:t> </a:t>
            </a:r>
            <a:r>
              <a:rPr lang="en-US" sz="1999" i="1" dirty="0">
                <a:solidFill>
                  <a:srgbClr val="5F9EA0"/>
                </a:solidFill>
                <a:latin typeface="Segoe WP Semibold"/>
                <a:cs typeface="+mn-cs"/>
              </a:rPr>
              <a:t>-Password</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dompwd</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fr-FR" sz="1999" i="1" dirty="0">
                <a:solidFill>
                  <a:srgbClr val="5F9EA0"/>
                </a:solidFill>
                <a:latin typeface="Segoe WP Semibold"/>
                <a:cs typeface="+mn-cs"/>
              </a:rPr>
              <a:t>-Domain</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domain</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DomainUserName</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domuser</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DomainPassword</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dompwd</a:t>
            </a:r>
            <a:r>
              <a:rPr lang="fr-FR" sz="1999" dirty="0">
                <a:solidFill>
                  <a:srgbClr val="000000"/>
                </a:solidFill>
                <a:latin typeface="Segoe WP Semibold"/>
                <a:cs typeface="+mn-cs"/>
              </a:rPr>
              <a:t> </a:t>
            </a:r>
            <a:r>
              <a:rPr lang="fr-FR" sz="1999" b="1" dirty="0">
                <a:solidFill>
                  <a:srgbClr val="5F9EA0"/>
                </a:solidFill>
                <a:latin typeface="Segoe WP Semibold"/>
                <a:cs typeface="+mn-cs"/>
              </a:rPr>
              <a:t>`</a:t>
            </a:r>
            <a:endParaRPr lang="fr-F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MachineObjectOU</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advmou</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JoinDomain</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joindom</a:t>
            </a:r>
            <a:r>
              <a:rPr lang="en-US" sz="1999" dirty="0">
                <a:solidFill>
                  <a:srgbClr val="000000"/>
                </a:solidFill>
                <a:latin typeface="Segoe WP Semibold"/>
                <a:cs typeface="+mn-cs"/>
              </a:rPr>
              <a:t> |</a:t>
            </a:r>
          </a:p>
        </p:txBody>
      </p:sp>
      <p:sp>
        <p:nvSpPr>
          <p:cNvPr id="10" name="Text Placeholder 2"/>
          <p:cNvSpPr txBox="1">
            <a:spLocks/>
          </p:cNvSpPr>
          <p:nvPr/>
        </p:nvSpPr>
        <p:spPr>
          <a:xfrm>
            <a:off x="534049" y="3276662"/>
            <a:ext cx="11144528" cy="159979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AzureInputEndpoint</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'http'</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LBSetName</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lbhttp</a:t>
            </a:r>
            <a:r>
              <a:rPr lang="en-US" sz="1999" dirty="0">
                <a:solidFill>
                  <a:srgbClr val="80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pt-BR" sz="1999" i="1" dirty="0">
                <a:solidFill>
                  <a:srgbClr val="5F9EA0"/>
                </a:solidFill>
                <a:latin typeface="Segoe WP Semibold"/>
                <a:cs typeface="+mn-cs"/>
              </a:rPr>
              <a:t>-LocalPort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-PublicPort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-Protocol</a:t>
            </a:r>
            <a:r>
              <a:rPr lang="pt-BR" sz="1999" dirty="0">
                <a:solidFill>
                  <a:srgbClr val="000000"/>
                </a:solidFill>
                <a:latin typeface="Segoe WP Semibold"/>
                <a:cs typeface="+mn-cs"/>
              </a:rPr>
              <a:t> </a:t>
            </a:r>
            <a:r>
              <a:rPr lang="pt-BR" sz="1999" dirty="0">
                <a:solidFill>
                  <a:srgbClr val="800000"/>
                </a:solidFill>
                <a:latin typeface="Segoe WP Semibold"/>
                <a:cs typeface="+mn-cs"/>
              </a:rPr>
              <a:t>tcp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-ProbeProtocol</a:t>
            </a:r>
            <a:r>
              <a:rPr lang="pt-BR" sz="1999" dirty="0">
                <a:solidFill>
                  <a:srgbClr val="000000"/>
                </a:solidFill>
                <a:latin typeface="Segoe WP Semibold"/>
                <a:cs typeface="+mn-cs"/>
              </a:rPr>
              <a:t> </a:t>
            </a:r>
            <a:r>
              <a:rPr lang="pt-BR" sz="1999" dirty="0">
                <a:solidFill>
                  <a:srgbClr val="800000"/>
                </a:solidFill>
                <a:latin typeface="Segoe WP Semibold"/>
                <a:cs typeface="+mn-cs"/>
              </a:rPr>
              <a:t>http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-ProbePort</a:t>
            </a:r>
            <a:r>
              <a:rPr lang="pt-BR" sz="1999" dirty="0">
                <a:solidFill>
                  <a:srgbClr val="000000"/>
                </a:solidFill>
                <a:latin typeface="Segoe WP Semibold"/>
                <a:cs typeface="+mn-cs"/>
              </a:rPr>
              <a:t> 80 </a:t>
            </a:r>
            <a:r>
              <a:rPr lang="pt-BR" sz="1999" b="1" dirty="0">
                <a:solidFill>
                  <a:srgbClr val="5F9EA0"/>
                </a:solidFill>
                <a:latin typeface="Segoe WP Semibold"/>
                <a:cs typeface="+mn-cs"/>
              </a:rPr>
              <a:t>`</a:t>
            </a:r>
            <a:endParaRPr lang="pt-B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ProbePath</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healthcheck</a:t>
            </a:r>
            <a:r>
              <a:rPr lang="en-US" sz="1999" dirty="0">
                <a:solidFill>
                  <a:srgbClr val="800000"/>
                </a:solidFill>
                <a:latin typeface="Segoe WP Semibold"/>
                <a:cs typeface="+mn-cs"/>
              </a:rPr>
              <a:t>/iisstart.htm'</a:t>
            </a:r>
            <a:r>
              <a:rPr lang="en-US" sz="1999" dirty="0">
                <a:solidFill>
                  <a:srgbClr val="000000"/>
                </a:solidFill>
                <a:latin typeface="Segoe WP Semibold"/>
                <a:cs typeface="+mn-cs"/>
              </a:rPr>
              <a:t> |</a:t>
            </a:r>
          </a:p>
          <a:p>
            <a:pPr defTabSz="913279">
              <a:lnSpc>
                <a:spcPct val="100000"/>
              </a:lnSpc>
              <a:spcBef>
                <a:spcPts val="0"/>
              </a:spcBef>
            </a:pPr>
            <a:r>
              <a:rPr lang="en-US" sz="1999" b="1" dirty="0">
                <a:solidFill>
                  <a:srgbClr val="5F9EA0"/>
                </a:solidFill>
                <a:latin typeface="Segoe WP Semibold"/>
                <a:cs typeface="+mn-cs"/>
              </a:rPr>
              <a:t>Set-</a:t>
            </a:r>
            <a:r>
              <a:rPr lang="en-US" sz="1999" b="1" dirty="0" err="1">
                <a:solidFill>
                  <a:srgbClr val="5F9EA0"/>
                </a:solidFill>
                <a:latin typeface="Segoe WP Semibold"/>
                <a:cs typeface="+mn-cs"/>
              </a:rPr>
              <a:t>AzureSubnet</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spsubnet</a:t>
            </a:r>
            <a:endParaRPr lang="en-US" sz="1999" dirty="0">
              <a:solidFill>
                <a:srgbClr val="800080"/>
              </a:solidFill>
              <a:latin typeface="Segoe WP Semibold"/>
              <a:cs typeface="+mn-cs"/>
            </a:endParaRPr>
          </a:p>
          <a:p>
            <a:pPr defTabSz="913279">
              <a:lnSpc>
                <a:spcPct val="100000"/>
              </a:lnSpc>
              <a:spcBef>
                <a:spcPts val="0"/>
              </a:spcBef>
            </a:pPr>
            <a:r>
              <a:rPr lang="en-US" sz="2399" b="1" dirty="0">
                <a:solidFill>
                  <a:schemeClr val="tx1"/>
                </a:solidFill>
                <a:latin typeface="Segoe UI"/>
                <a:cs typeface="+mn-cs"/>
              </a:rPr>
              <a:t>. . . </a:t>
            </a:r>
            <a:endParaRPr lang="en-US" sz="2799" b="1" dirty="0">
              <a:solidFill>
                <a:schemeClr val="tx1"/>
              </a:solidFill>
              <a:latin typeface="Segoe WP Semibold"/>
              <a:cs typeface="+mn-cs"/>
            </a:endParaRPr>
          </a:p>
        </p:txBody>
      </p:sp>
      <p:sp>
        <p:nvSpPr>
          <p:cNvPr id="5" name="Rectangle 4"/>
          <p:cNvSpPr/>
          <p:nvPr/>
        </p:nvSpPr>
        <p:spPr bwMode="auto">
          <a:xfrm>
            <a:off x="2452" y="4952387"/>
            <a:ext cx="12183923" cy="1904234"/>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10"/>
          <p:cNvSpPr/>
          <p:nvPr/>
        </p:nvSpPr>
        <p:spPr bwMode="auto">
          <a:xfrm>
            <a:off x="2451" y="1380"/>
            <a:ext cx="12183923" cy="3199113"/>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ounded Rectangle 5"/>
          <p:cNvSpPr/>
          <p:nvPr/>
        </p:nvSpPr>
        <p:spPr bwMode="auto">
          <a:xfrm>
            <a:off x="14353" y="3218242"/>
            <a:ext cx="12183923" cy="1751895"/>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5290200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Virtual Machine Example</a:t>
            </a:r>
            <a:endParaRPr lang="en-US" dirty="0"/>
          </a:p>
        </p:txBody>
      </p:sp>
      <p:sp>
        <p:nvSpPr>
          <p:cNvPr id="3" name="Text Placeholder 2"/>
          <p:cNvSpPr>
            <a:spLocks noGrp="1"/>
          </p:cNvSpPr>
          <p:nvPr>
            <p:ph type="body" sz="quarter" idx="10"/>
          </p:nvPr>
        </p:nvSpPr>
        <p:spPr>
          <a:xfrm>
            <a:off x="520562" y="1166693"/>
            <a:ext cx="11147702" cy="1126009"/>
          </a:xfrm>
        </p:spPr>
        <p:txBody>
          <a:bodyPr/>
          <a:lstStyle/>
          <a:p>
            <a:pPr defTabSz="913279">
              <a:lnSpc>
                <a:spcPct val="100000"/>
              </a:lnSpc>
              <a:spcBef>
                <a:spcPts val="0"/>
              </a:spcBef>
            </a:pPr>
            <a:r>
              <a:rPr lang="en-US" sz="1999" dirty="0">
                <a:solidFill>
                  <a:srgbClr val="008000"/>
                </a:solidFill>
                <a:latin typeface="Segoe WP Semibold"/>
                <a:cs typeface="+mn-cs"/>
              </a:rPr>
              <a:t>## Create SP WFE1 </a:t>
            </a:r>
          </a:p>
          <a:p>
            <a:pPr defTabSz="913279">
              <a:lnSpc>
                <a:spcPct val="100000"/>
              </a:lnSpc>
              <a:spcBef>
                <a:spcPts val="0"/>
              </a:spcBef>
            </a:pPr>
            <a:r>
              <a:rPr lang="en-US" sz="1999" dirty="0">
                <a:solidFill>
                  <a:srgbClr val="800080"/>
                </a:solidFill>
                <a:latin typeface="Segoe WP Semibold"/>
                <a:cs typeface="+mn-cs"/>
              </a:rPr>
              <a:t>$spwfe1</a:t>
            </a:r>
            <a:r>
              <a:rPr lang="en-US" sz="1999" dirty="0">
                <a:solidFill>
                  <a:srgbClr val="000000"/>
                </a:solidFill>
                <a:latin typeface="Segoe WP Semibold"/>
                <a:cs typeface="+mn-cs"/>
              </a:rPr>
              <a:t> </a:t>
            </a:r>
            <a:r>
              <a:rPr lang="en-US" sz="1999" dirty="0">
                <a:solidFill>
                  <a:srgbClr val="FF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New-</a:t>
            </a:r>
            <a:r>
              <a:rPr lang="en-US" sz="1999" b="1" dirty="0" err="1">
                <a:solidFill>
                  <a:srgbClr val="5F9EA0"/>
                </a:solidFill>
                <a:latin typeface="Segoe WP Semibold"/>
                <a:cs typeface="+mn-cs"/>
              </a:rPr>
              <a:t>AzureVMConfig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'SP-WFE1'</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AvailabilitySetName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avsetwfe</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ImageName</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spimage</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InstanceSize</a:t>
            </a:r>
            <a:r>
              <a:rPr lang="en-US" sz="1999" dirty="0">
                <a:solidFill>
                  <a:srgbClr val="000000"/>
                </a:solidFill>
                <a:latin typeface="Segoe WP Semibold"/>
                <a:cs typeface="+mn-cs"/>
              </a:rPr>
              <a:t> </a:t>
            </a:r>
            <a:r>
              <a:rPr lang="en-US" sz="1999" dirty="0">
                <a:solidFill>
                  <a:srgbClr val="800000"/>
                </a:solidFill>
                <a:latin typeface="Segoe WP Semibold"/>
                <a:cs typeface="+mn-cs"/>
              </a:rPr>
              <a:t>Medium</a:t>
            </a:r>
            <a:r>
              <a:rPr lang="en-US" sz="1999" dirty="0">
                <a:solidFill>
                  <a:srgbClr val="000000"/>
                </a:solidFill>
                <a:latin typeface="Segoe WP Semibold"/>
                <a:cs typeface="+mn-cs"/>
              </a:rPr>
              <a:t> | </a:t>
            </a:r>
            <a:endParaRPr lang="en-US" sz="1999" b="1" dirty="0">
              <a:solidFill>
                <a:schemeClr val="tx1"/>
              </a:solidFill>
              <a:latin typeface="Segoe WP Semibold"/>
              <a:cs typeface="+mn-cs"/>
            </a:endParaRPr>
          </a:p>
        </p:txBody>
      </p:sp>
      <p:sp>
        <p:nvSpPr>
          <p:cNvPr id="4" name="Rectangle 3"/>
          <p:cNvSpPr/>
          <p:nvPr/>
        </p:nvSpPr>
        <p:spPr>
          <a:xfrm>
            <a:off x="534050" y="5073723"/>
            <a:ext cx="11501572" cy="1630575"/>
          </a:xfrm>
          <a:prstGeom prst="rect">
            <a:avLst/>
          </a:prstGeom>
        </p:spPr>
        <p:txBody>
          <a:bodyPr wrap="square">
            <a:spAutoFit/>
          </a:bodyPr>
          <a:lstStyle/>
          <a:p>
            <a:pPr defTabSz="913279">
              <a:defRPr/>
            </a:pPr>
            <a:r>
              <a:rPr lang="en-US" sz="1999" kern="0" dirty="0">
                <a:solidFill>
                  <a:srgbClr val="800080"/>
                </a:solidFill>
                <a:latin typeface="Segoe WP Semibold"/>
              </a:rPr>
              <a:t>$dns1</a:t>
            </a:r>
            <a:r>
              <a:rPr lang="en-US" sz="1999" kern="0" dirty="0">
                <a:solidFill>
                  <a:srgbClr val="000000"/>
                </a:solidFill>
                <a:latin typeface="Segoe WP Semibold"/>
              </a:rPr>
              <a:t> </a:t>
            </a:r>
            <a:r>
              <a:rPr lang="en-US" sz="1999" kern="0" dirty="0">
                <a:solidFill>
                  <a:srgbClr val="FF0000"/>
                </a:solidFill>
                <a:latin typeface="Segoe WP Semibold"/>
              </a:rPr>
              <a:t>=</a:t>
            </a:r>
            <a:r>
              <a:rPr lang="en-US" sz="1999" kern="0" dirty="0">
                <a:solidFill>
                  <a:srgbClr val="000000"/>
                </a:solidFill>
                <a:latin typeface="Segoe WP Semibold"/>
              </a:rPr>
              <a:t> </a:t>
            </a:r>
            <a:r>
              <a:rPr lang="en-US" sz="1999" b="1" kern="0" dirty="0">
                <a:solidFill>
                  <a:srgbClr val="5F9EA0"/>
                </a:solidFill>
                <a:latin typeface="Segoe WP Semibold"/>
              </a:rPr>
              <a:t>New-</a:t>
            </a:r>
            <a:r>
              <a:rPr lang="en-US" sz="1999" b="1" kern="0" dirty="0" err="1">
                <a:solidFill>
                  <a:srgbClr val="5F9EA0"/>
                </a:solidFill>
                <a:latin typeface="Segoe WP Semibold"/>
              </a:rPr>
              <a:t>AzureDns</a:t>
            </a:r>
            <a:r>
              <a:rPr lang="en-US" sz="1999" kern="0" dirty="0">
                <a:solidFill>
                  <a:srgbClr val="000000"/>
                </a:solidFill>
                <a:latin typeface="Segoe WP Semibold"/>
              </a:rPr>
              <a:t> </a:t>
            </a:r>
            <a:r>
              <a:rPr lang="en-US" sz="1999" i="1" kern="0" dirty="0">
                <a:solidFill>
                  <a:srgbClr val="5F9EA0"/>
                </a:solidFill>
                <a:latin typeface="Segoe WP Semibold"/>
              </a:rPr>
              <a:t>-Name</a:t>
            </a:r>
            <a:r>
              <a:rPr lang="en-US" sz="1999" kern="0" dirty="0">
                <a:solidFill>
                  <a:srgbClr val="000000"/>
                </a:solidFill>
                <a:latin typeface="Segoe WP Semibold"/>
              </a:rPr>
              <a:t> </a:t>
            </a:r>
            <a:r>
              <a:rPr lang="en-US" sz="1999" kern="0" dirty="0">
                <a:solidFill>
                  <a:srgbClr val="80000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IPAddress</a:t>
            </a:r>
            <a:r>
              <a:rPr lang="en-US" sz="1999" kern="0" dirty="0">
                <a:solidFill>
                  <a:srgbClr val="000000"/>
                </a:solidFill>
                <a:latin typeface="Segoe WP Semibold"/>
              </a:rPr>
              <a:t> </a:t>
            </a:r>
            <a:r>
              <a:rPr lang="en-US" sz="1999" kern="0" dirty="0">
                <a:solidFill>
                  <a:srgbClr val="800000"/>
                </a:solidFill>
                <a:latin typeface="Segoe WP Semibold"/>
              </a:rPr>
              <a:t>'10.1.2.4'</a:t>
            </a:r>
            <a:r>
              <a:rPr lang="en-US" sz="1999" kern="0" dirty="0">
                <a:solidFill>
                  <a:srgbClr val="000000"/>
                </a:solidFill>
                <a:latin typeface="Segoe WP Semibold"/>
              </a:rPr>
              <a:t> </a:t>
            </a:r>
          </a:p>
          <a:p>
            <a:pPr defTabSz="913279">
              <a:defRPr/>
            </a:pPr>
            <a:endParaRPr lang="en-US" sz="1999" kern="0" dirty="0">
              <a:solidFill>
                <a:srgbClr val="000000"/>
              </a:solidFill>
              <a:latin typeface="Segoe WP Semibold"/>
            </a:endParaRPr>
          </a:p>
          <a:p>
            <a:pPr defTabSz="913279">
              <a:defRPr/>
            </a:pPr>
            <a:r>
              <a:rPr lang="en-US" sz="1999" b="1" kern="0" dirty="0">
                <a:solidFill>
                  <a:srgbClr val="5F9EA0"/>
                </a:solidFill>
                <a:latin typeface="Segoe WP Semibold"/>
              </a:rPr>
              <a:t>New-</a:t>
            </a:r>
            <a:r>
              <a:rPr lang="en-US" sz="1999" b="1" kern="0" dirty="0" err="1">
                <a:solidFill>
                  <a:srgbClr val="5F9EA0"/>
                </a:solidFill>
                <a:latin typeface="Segoe WP Semibold"/>
              </a:rPr>
              <a:t>AzureVM</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ServiceName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cloudsvc</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AffinityGroup</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ag</a:t>
            </a:r>
            <a:r>
              <a:rPr lang="en-US" sz="1999" kern="0" dirty="0">
                <a:solidFill>
                  <a:srgbClr val="000000"/>
                </a:solidFill>
                <a:latin typeface="Segoe WP Semibold"/>
              </a:rPr>
              <a:t> </a:t>
            </a:r>
            <a:r>
              <a:rPr lang="en-US" sz="1999" i="1" kern="0" dirty="0">
                <a:solidFill>
                  <a:srgbClr val="5F9EA0"/>
                </a:solidFill>
                <a:latin typeface="Segoe WP Semibold"/>
              </a:rPr>
              <a:t>-</a:t>
            </a:r>
            <a:r>
              <a:rPr lang="en-US" sz="1999" i="1" kern="0" dirty="0" err="1">
                <a:solidFill>
                  <a:srgbClr val="5F9EA0"/>
                </a:solidFill>
                <a:latin typeface="Segoe WP Semibold"/>
              </a:rPr>
              <a:t>VNetName</a:t>
            </a:r>
            <a:r>
              <a:rPr lang="en-US" sz="1999" kern="0" dirty="0">
                <a:solidFill>
                  <a:srgbClr val="000000"/>
                </a:solidFill>
                <a:latin typeface="Segoe WP Semibold"/>
              </a:rPr>
              <a:t> </a:t>
            </a:r>
            <a:r>
              <a:rPr lang="en-US" sz="1999" kern="0" dirty="0">
                <a:solidFill>
                  <a:srgbClr val="800080"/>
                </a:solidFill>
                <a:latin typeface="Segoe WP Semibold"/>
              </a:rPr>
              <a:t>$</a:t>
            </a:r>
            <a:r>
              <a:rPr lang="en-US" sz="1999" kern="0" dirty="0" err="1">
                <a:solidFill>
                  <a:srgbClr val="800080"/>
                </a:solidFill>
                <a:latin typeface="Segoe WP Semibold"/>
              </a:rPr>
              <a:t>vnetname</a:t>
            </a:r>
            <a:r>
              <a:rPr lang="en-US" sz="1999" kern="0" dirty="0">
                <a:solidFill>
                  <a:srgbClr val="000000"/>
                </a:solidFill>
                <a:latin typeface="Segoe WP Semibold"/>
              </a:rPr>
              <a:t> </a:t>
            </a:r>
            <a:r>
              <a:rPr lang="en-US" sz="1999" b="1" kern="0" dirty="0">
                <a:solidFill>
                  <a:srgbClr val="5F9EA0"/>
                </a:solidFill>
                <a:latin typeface="Segoe WP Semibold"/>
              </a:rPr>
              <a:t>`</a:t>
            </a:r>
            <a:endParaRPr lang="en-US" sz="1999" kern="0" dirty="0">
              <a:solidFill>
                <a:srgbClr val="000000"/>
              </a:solidFill>
              <a:latin typeface="Segoe WP Semibold"/>
            </a:endParaRPr>
          </a:p>
          <a:p>
            <a:pPr defTabSz="913279">
              <a:defRPr/>
            </a:pPr>
            <a:r>
              <a:rPr lang="en-US" sz="1999" i="1" kern="0" dirty="0">
                <a:solidFill>
                  <a:srgbClr val="5F9EA0"/>
                </a:solidFill>
                <a:latin typeface="Segoe WP Semibold"/>
              </a:rPr>
              <a:t>-</a:t>
            </a:r>
            <a:r>
              <a:rPr lang="en-US" sz="1999" i="1" kern="0" dirty="0" err="1">
                <a:solidFill>
                  <a:srgbClr val="5F9EA0"/>
                </a:solidFill>
                <a:latin typeface="Segoe WP Semibold"/>
              </a:rPr>
              <a:t>DnsSettings</a:t>
            </a:r>
            <a:r>
              <a:rPr lang="en-US" sz="1999" kern="0" dirty="0">
                <a:solidFill>
                  <a:srgbClr val="000000"/>
                </a:solidFill>
                <a:latin typeface="Segoe WP Semibold"/>
              </a:rPr>
              <a:t> </a:t>
            </a:r>
            <a:r>
              <a:rPr lang="en-US" sz="1999" kern="0" dirty="0">
                <a:solidFill>
                  <a:srgbClr val="800080"/>
                </a:solidFill>
                <a:latin typeface="Segoe WP Semibold"/>
              </a:rPr>
              <a:t>$dns1</a:t>
            </a:r>
            <a:r>
              <a:rPr lang="en-US" sz="1999" kern="0" dirty="0">
                <a:solidFill>
                  <a:srgbClr val="000000"/>
                </a:solidFill>
                <a:latin typeface="Segoe WP Semibold"/>
              </a:rPr>
              <a:t> </a:t>
            </a:r>
            <a:r>
              <a:rPr lang="en-US" sz="1999" i="1" kern="0" dirty="0">
                <a:solidFill>
                  <a:srgbClr val="5F9EA0"/>
                </a:solidFill>
                <a:latin typeface="Segoe WP Semibold"/>
              </a:rPr>
              <a:t>-VMs</a:t>
            </a:r>
            <a:r>
              <a:rPr lang="en-US" sz="1999" kern="0" dirty="0">
                <a:solidFill>
                  <a:srgbClr val="000000"/>
                </a:solidFill>
                <a:latin typeface="Segoe WP Semibold"/>
              </a:rPr>
              <a:t> </a:t>
            </a:r>
            <a:r>
              <a:rPr lang="en-US" sz="1999" kern="0" dirty="0">
                <a:solidFill>
                  <a:srgbClr val="800080"/>
                </a:solidFill>
                <a:latin typeface="Segoe WP Semibold"/>
              </a:rPr>
              <a:t>$spwfe1</a:t>
            </a:r>
            <a:r>
              <a:rPr lang="en-US" sz="1999" kern="0" dirty="0">
                <a:solidFill>
                  <a:srgbClr val="000000"/>
                </a:solidFill>
                <a:latin typeface="Segoe WP Semibold"/>
              </a:rPr>
              <a:t>, </a:t>
            </a:r>
            <a:r>
              <a:rPr lang="en-US" sz="1999" kern="0" dirty="0">
                <a:solidFill>
                  <a:srgbClr val="800080"/>
                </a:solidFill>
                <a:latin typeface="Segoe WP Semibold"/>
              </a:rPr>
              <a:t>$spwfe2</a:t>
            </a:r>
            <a:r>
              <a:rPr lang="en-US" sz="1999" kern="0" dirty="0">
                <a:solidFill>
                  <a:srgbClr val="000000"/>
                </a:solidFill>
                <a:latin typeface="Segoe WP Semibold"/>
              </a:rPr>
              <a:t>, </a:t>
            </a:r>
            <a:r>
              <a:rPr lang="en-US" sz="1999" kern="0" dirty="0">
                <a:solidFill>
                  <a:srgbClr val="800080"/>
                </a:solidFill>
                <a:latin typeface="Segoe WP Semibold"/>
              </a:rPr>
              <a:t>$spwfe3</a:t>
            </a:r>
            <a:r>
              <a:rPr lang="en-US" sz="1999" kern="0" dirty="0">
                <a:solidFill>
                  <a:srgbClr val="000000"/>
                </a:solidFill>
                <a:latin typeface="Segoe WP Semibold"/>
              </a:rPr>
              <a:t>, </a:t>
            </a:r>
            <a:r>
              <a:rPr lang="en-US" sz="1999" kern="0" dirty="0">
                <a:solidFill>
                  <a:srgbClr val="800080"/>
                </a:solidFill>
                <a:latin typeface="Segoe WP Semibold"/>
              </a:rPr>
              <a:t>$spwfe4</a:t>
            </a:r>
            <a:r>
              <a:rPr lang="en-US" sz="1999" kern="0" dirty="0">
                <a:solidFill>
                  <a:srgbClr val="000000"/>
                </a:solidFill>
                <a:latin typeface="Segoe WP Semibold"/>
              </a:rPr>
              <a:t>, </a:t>
            </a:r>
            <a:r>
              <a:rPr lang="en-US" sz="1999" kern="0" dirty="0">
                <a:solidFill>
                  <a:srgbClr val="800080"/>
                </a:solidFill>
                <a:latin typeface="Segoe WP Semibold"/>
              </a:rPr>
              <a:t>$spapp1</a:t>
            </a:r>
            <a:r>
              <a:rPr lang="en-US" sz="1999" kern="0" dirty="0">
                <a:solidFill>
                  <a:srgbClr val="000000"/>
                </a:solidFill>
                <a:latin typeface="Segoe WP Semibold"/>
              </a:rPr>
              <a:t>, </a:t>
            </a:r>
            <a:r>
              <a:rPr lang="en-US" sz="1999" kern="0" dirty="0">
                <a:solidFill>
                  <a:srgbClr val="800080"/>
                </a:solidFill>
                <a:latin typeface="Segoe WP Semibold"/>
              </a:rPr>
              <a:t>$spapp2</a:t>
            </a:r>
            <a:r>
              <a:rPr lang="en-US" sz="1999" kern="0" dirty="0">
                <a:solidFill>
                  <a:srgbClr val="000000"/>
                </a:solidFill>
                <a:latin typeface="Segoe WP Semibold"/>
              </a:rPr>
              <a:t>, </a:t>
            </a:r>
            <a:r>
              <a:rPr lang="en-US" sz="1999" kern="0" dirty="0">
                <a:solidFill>
                  <a:srgbClr val="800080"/>
                </a:solidFill>
                <a:latin typeface="Segoe WP Semibold"/>
              </a:rPr>
              <a:t>$spsql1</a:t>
            </a:r>
            <a:r>
              <a:rPr lang="en-US" sz="1999" kern="0" dirty="0">
                <a:solidFill>
                  <a:srgbClr val="000000"/>
                </a:solidFill>
                <a:latin typeface="Segoe WP Semibold"/>
              </a:rPr>
              <a:t>, </a:t>
            </a:r>
            <a:r>
              <a:rPr lang="en-US" sz="1999" kern="0" dirty="0">
                <a:solidFill>
                  <a:srgbClr val="800080"/>
                </a:solidFill>
                <a:latin typeface="Segoe WP Semibold"/>
              </a:rPr>
              <a:t>$spsql2</a:t>
            </a:r>
            <a:endParaRPr lang="en-US" sz="1899" kern="0" dirty="0">
              <a:solidFill>
                <a:srgbClr val="FFFFFF"/>
              </a:solidFill>
            </a:endParaRPr>
          </a:p>
        </p:txBody>
      </p:sp>
      <p:sp>
        <p:nvSpPr>
          <p:cNvPr id="9" name="Text Placeholder 2"/>
          <p:cNvSpPr txBox="1">
            <a:spLocks/>
          </p:cNvSpPr>
          <p:nvPr/>
        </p:nvSpPr>
        <p:spPr>
          <a:xfrm>
            <a:off x="534049" y="2143048"/>
            <a:ext cx="11144528" cy="922945"/>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AzureProvisioningConfig</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WindowsDomain</a:t>
            </a:r>
            <a:r>
              <a:rPr lang="en-US" sz="1999" dirty="0">
                <a:solidFill>
                  <a:srgbClr val="000000"/>
                </a:solidFill>
                <a:latin typeface="Segoe WP Semibold"/>
                <a:cs typeface="+mn-cs"/>
              </a:rPr>
              <a:t> </a:t>
            </a:r>
            <a:r>
              <a:rPr lang="en-US" sz="1999" i="1" dirty="0">
                <a:solidFill>
                  <a:srgbClr val="5F9EA0"/>
                </a:solidFill>
                <a:latin typeface="Segoe WP Semibold"/>
                <a:cs typeface="+mn-cs"/>
              </a:rPr>
              <a:t>-Password</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dompwd</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fr-FR" sz="1999" i="1" dirty="0">
                <a:solidFill>
                  <a:srgbClr val="5F9EA0"/>
                </a:solidFill>
                <a:latin typeface="Segoe WP Semibold"/>
                <a:cs typeface="+mn-cs"/>
              </a:rPr>
              <a:t>-Domain</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domain</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DomainUserName</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domuser</a:t>
            </a:r>
            <a:r>
              <a:rPr lang="fr-FR" sz="1999" dirty="0">
                <a:solidFill>
                  <a:srgbClr val="000000"/>
                </a:solidFill>
                <a:latin typeface="Segoe WP Semibold"/>
                <a:cs typeface="+mn-cs"/>
              </a:rPr>
              <a:t> </a:t>
            </a:r>
            <a:r>
              <a:rPr lang="fr-FR" sz="1999" i="1" dirty="0">
                <a:solidFill>
                  <a:srgbClr val="5F9EA0"/>
                </a:solidFill>
                <a:latin typeface="Segoe WP Semibold"/>
                <a:cs typeface="+mn-cs"/>
              </a:rPr>
              <a:t>-</a:t>
            </a:r>
            <a:r>
              <a:rPr lang="fr-FR" sz="1999" i="1" dirty="0" err="1">
                <a:solidFill>
                  <a:srgbClr val="5F9EA0"/>
                </a:solidFill>
                <a:latin typeface="Segoe WP Semibold"/>
                <a:cs typeface="+mn-cs"/>
              </a:rPr>
              <a:t>DomainPassword</a:t>
            </a:r>
            <a:r>
              <a:rPr lang="fr-FR" sz="1999" dirty="0">
                <a:solidFill>
                  <a:srgbClr val="000000"/>
                </a:solidFill>
                <a:latin typeface="Segoe WP Semibold"/>
                <a:cs typeface="+mn-cs"/>
              </a:rPr>
              <a:t> </a:t>
            </a:r>
            <a:r>
              <a:rPr lang="fr-FR" sz="1999" dirty="0">
                <a:solidFill>
                  <a:srgbClr val="800080"/>
                </a:solidFill>
                <a:latin typeface="Segoe WP Semibold"/>
                <a:cs typeface="+mn-cs"/>
              </a:rPr>
              <a:t>$</a:t>
            </a:r>
            <a:r>
              <a:rPr lang="fr-FR" sz="1999" dirty="0" err="1">
                <a:solidFill>
                  <a:srgbClr val="800080"/>
                </a:solidFill>
                <a:latin typeface="Segoe WP Semibold"/>
                <a:cs typeface="+mn-cs"/>
              </a:rPr>
              <a:t>dompwd</a:t>
            </a:r>
            <a:r>
              <a:rPr lang="fr-FR" sz="1999" dirty="0">
                <a:solidFill>
                  <a:srgbClr val="000000"/>
                </a:solidFill>
                <a:latin typeface="Segoe WP Semibold"/>
                <a:cs typeface="+mn-cs"/>
              </a:rPr>
              <a:t> </a:t>
            </a:r>
            <a:r>
              <a:rPr lang="fr-FR" sz="1999" b="1" dirty="0">
                <a:solidFill>
                  <a:srgbClr val="5F9EA0"/>
                </a:solidFill>
                <a:latin typeface="Segoe WP Semibold"/>
                <a:cs typeface="+mn-cs"/>
              </a:rPr>
              <a:t>`</a:t>
            </a:r>
            <a:endParaRPr lang="fr-F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MachineObjectOU</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advmou</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JoinDomain</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joindom</a:t>
            </a:r>
            <a:r>
              <a:rPr lang="en-US" sz="1999" dirty="0">
                <a:solidFill>
                  <a:srgbClr val="000000"/>
                </a:solidFill>
                <a:latin typeface="Segoe WP Semibold"/>
                <a:cs typeface="+mn-cs"/>
              </a:rPr>
              <a:t> |</a:t>
            </a:r>
          </a:p>
        </p:txBody>
      </p:sp>
      <p:sp>
        <p:nvSpPr>
          <p:cNvPr id="10" name="Text Placeholder 2"/>
          <p:cNvSpPr txBox="1">
            <a:spLocks/>
          </p:cNvSpPr>
          <p:nvPr/>
        </p:nvSpPr>
        <p:spPr>
          <a:xfrm>
            <a:off x="534049" y="3276662"/>
            <a:ext cx="11144528" cy="159979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3279">
              <a:lnSpc>
                <a:spcPct val="100000"/>
              </a:lnSpc>
              <a:spcBef>
                <a:spcPts val="0"/>
              </a:spcBef>
            </a:pPr>
            <a:r>
              <a:rPr lang="en-US" sz="1999" b="1" dirty="0">
                <a:solidFill>
                  <a:srgbClr val="5F9EA0"/>
                </a:solidFill>
                <a:latin typeface="Segoe WP Semibold"/>
                <a:cs typeface="+mn-cs"/>
              </a:rPr>
              <a:t>Add-</a:t>
            </a:r>
            <a:r>
              <a:rPr lang="en-US" sz="1999" b="1" dirty="0" err="1">
                <a:solidFill>
                  <a:srgbClr val="5F9EA0"/>
                </a:solidFill>
                <a:latin typeface="Segoe WP Semibold"/>
                <a:cs typeface="+mn-cs"/>
              </a:rPr>
              <a:t>AzureInputEndpoint</a:t>
            </a:r>
            <a:r>
              <a:rPr lang="en-US" sz="1999" dirty="0">
                <a:solidFill>
                  <a:srgbClr val="000000"/>
                </a:solidFill>
                <a:latin typeface="Segoe WP Semibold"/>
                <a:cs typeface="+mn-cs"/>
              </a:rPr>
              <a:t> </a:t>
            </a:r>
            <a:r>
              <a:rPr lang="en-US" sz="1999" i="1" dirty="0">
                <a:solidFill>
                  <a:srgbClr val="5F9EA0"/>
                </a:solidFill>
                <a:latin typeface="Segoe WP Semibold"/>
                <a:cs typeface="+mn-cs"/>
              </a:rPr>
              <a:t>-Name</a:t>
            </a:r>
            <a:r>
              <a:rPr lang="en-US" sz="1999" dirty="0">
                <a:solidFill>
                  <a:srgbClr val="000000"/>
                </a:solidFill>
                <a:latin typeface="Segoe WP Semibold"/>
                <a:cs typeface="+mn-cs"/>
              </a:rPr>
              <a:t> </a:t>
            </a:r>
            <a:r>
              <a:rPr lang="en-US" sz="1999" dirty="0">
                <a:solidFill>
                  <a:srgbClr val="800000"/>
                </a:solidFill>
                <a:latin typeface="Segoe WP Semibold"/>
                <a:cs typeface="+mn-cs"/>
              </a:rPr>
              <a:t>'http'</a:t>
            </a:r>
            <a:r>
              <a:rPr lang="en-US" sz="1999" dirty="0">
                <a:solidFill>
                  <a:srgbClr val="000000"/>
                </a:solidFill>
                <a:latin typeface="Segoe WP Semibold"/>
                <a:cs typeface="+mn-cs"/>
              </a:rPr>
              <a:t> </a:t>
            </a:r>
            <a:r>
              <a:rPr lang="en-US" sz="1999" i="1" dirty="0">
                <a:solidFill>
                  <a:srgbClr val="5F9EA0"/>
                </a:solidFill>
                <a:latin typeface="Segoe WP Semibold"/>
                <a:cs typeface="+mn-cs"/>
              </a:rPr>
              <a:t>-</a:t>
            </a:r>
            <a:r>
              <a:rPr lang="en-US" sz="1999" i="1" dirty="0" err="1">
                <a:solidFill>
                  <a:srgbClr val="5F9EA0"/>
                </a:solidFill>
                <a:latin typeface="Segoe WP Semibold"/>
                <a:cs typeface="+mn-cs"/>
              </a:rPr>
              <a:t>LBSetName</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lbhttp</a:t>
            </a:r>
            <a:r>
              <a:rPr lang="en-US" sz="1999" dirty="0">
                <a:solidFill>
                  <a:srgbClr val="800000"/>
                </a:solidFill>
                <a:latin typeface="Segoe WP Semibold"/>
                <a:cs typeface="+mn-cs"/>
              </a:rPr>
              <a:t>'</a:t>
            </a:r>
            <a:r>
              <a:rPr lang="en-US" sz="1999" dirty="0">
                <a:solidFill>
                  <a:srgbClr val="000000"/>
                </a:solidFill>
                <a:latin typeface="Segoe WP Semibold"/>
                <a:cs typeface="+mn-cs"/>
              </a:rPr>
              <a:t> </a:t>
            </a:r>
            <a:r>
              <a:rPr lang="en-US" sz="1999" b="1" dirty="0">
                <a:solidFill>
                  <a:srgbClr val="5F9EA0"/>
                </a:solidFill>
                <a:latin typeface="Segoe WP Semibold"/>
                <a:cs typeface="+mn-cs"/>
              </a:rPr>
              <a:t>`</a:t>
            </a:r>
            <a:endParaRPr lang="en-US" sz="1999" dirty="0">
              <a:solidFill>
                <a:srgbClr val="000000"/>
              </a:solidFill>
              <a:latin typeface="Segoe WP Semibold"/>
              <a:cs typeface="+mn-cs"/>
            </a:endParaRPr>
          </a:p>
          <a:p>
            <a:pPr defTabSz="913279">
              <a:lnSpc>
                <a:spcPct val="100000"/>
              </a:lnSpc>
              <a:spcBef>
                <a:spcPts val="0"/>
              </a:spcBef>
            </a:pPr>
            <a:r>
              <a:rPr lang="pt-BR" sz="1999" i="1" dirty="0">
                <a:solidFill>
                  <a:srgbClr val="5F9EA0"/>
                </a:solidFill>
                <a:latin typeface="Segoe WP Semibold"/>
                <a:cs typeface="+mn-cs"/>
              </a:rPr>
              <a:t>-LocalPort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-PublicPort</a:t>
            </a:r>
            <a:r>
              <a:rPr lang="pt-BR" sz="1999" dirty="0">
                <a:solidFill>
                  <a:srgbClr val="000000"/>
                </a:solidFill>
                <a:latin typeface="Segoe WP Semibold"/>
                <a:cs typeface="+mn-cs"/>
              </a:rPr>
              <a:t> 80 </a:t>
            </a:r>
            <a:r>
              <a:rPr lang="pt-BR" sz="1999" i="1" dirty="0">
                <a:solidFill>
                  <a:srgbClr val="5F9EA0"/>
                </a:solidFill>
                <a:latin typeface="Segoe WP Semibold"/>
                <a:cs typeface="+mn-cs"/>
              </a:rPr>
              <a:t>-Protocol</a:t>
            </a:r>
            <a:r>
              <a:rPr lang="pt-BR" sz="1999" dirty="0">
                <a:solidFill>
                  <a:srgbClr val="000000"/>
                </a:solidFill>
                <a:latin typeface="Segoe WP Semibold"/>
                <a:cs typeface="+mn-cs"/>
              </a:rPr>
              <a:t> </a:t>
            </a:r>
            <a:r>
              <a:rPr lang="pt-BR" sz="1999" dirty="0">
                <a:solidFill>
                  <a:srgbClr val="800000"/>
                </a:solidFill>
                <a:latin typeface="Segoe WP Semibold"/>
                <a:cs typeface="+mn-cs"/>
              </a:rPr>
              <a:t>tcp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-ProbeProtocol</a:t>
            </a:r>
            <a:r>
              <a:rPr lang="pt-BR" sz="1999" dirty="0">
                <a:solidFill>
                  <a:srgbClr val="000000"/>
                </a:solidFill>
                <a:latin typeface="Segoe WP Semibold"/>
                <a:cs typeface="+mn-cs"/>
              </a:rPr>
              <a:t> </a:t>
            </a:r>
            <a:r>
              <a:rPr lang="pt-BR" sz="1999" dirty="0">
                <a:solidFill>
                  <a:srgbClr val="800000"/>
                </a:solidFill>
                <a:latin typeface="Segoe WP Semibold"/>
                <a:cs typeface="+mn-cs"/>
              </a:rPr>
              <a:t>http</a:t>
            </a:r>
            <a:r>
              <a:rPr lang="pt-BR" sz="1999" dirty="0">
                <a:solidFill>
                  <a:srgbClr val="000000"/>
                </a:solidFill>
                <a:latin typeface="Segoe WP Semibold"/>
                <a:cs typeface="+mn-cs"/>
              </a:rPr>
              <a:t> </a:t>
            </a:r>
            <a:r>
              <a:rPr lang="pt-BR" sz="1999" i="1" dirty="0">
                <a:solidFill>
                  <a:srgbClr val="5F9EA0"/>
                </a:solidFill>
                <a:latin typeface="Segoe WP Semibold"/>
                <a:cs typeface="+mn-cs"/>
              </a:rPr>
              <a:t>-ProbePort</a:t>
            </a:r>
            <a:r>
              <a:rPr lang="pt-BR" sz="1999" dirty="0">
                <a:solidFill>
                  <a:srgbClr val="000000"/>
                </a:solidFill>
                <a:latin typeface="Segoe WP Semibold"/>
                <a:cs typeface="+mn-cs"/>
              </a:rPr>
              <a:t> 80 </a:t>
            </a:r>
            <a:r>
              <a:rPr lang="pt-BR" sz="1999" b="1" dirty="0">
                <a:solidFill>
                  <a:srgbClr val="5F9EA0"/>
                </a:solidFill>
                <a:latin typeface="Segoe WP Semibold"/>
                <a:cs typeface="+mn-cs"/>
              </a:rPr>
              <a:t>`</a:t>
            </a:r>
            <a:endParaRPr lang="pt-BR" sz="1999" dirty="0">
              <a:solidFill>
                <a:srgbClr val="000000"/>
              </a:solidFill>
              <a:latin typeface="Segoe WP Semibold"/>
              <a:cs typeface="+mn-cs"/>
            </a:endParaRPr>
          </a:p>
          <a:p>
            <a:pPr defTabSz="913279">
              <a:lnSpc>
                <a:spcPct val="100000"/>
              </a:lnSpc>
              <a:spcBef>
                <a:spcPts val="0"/>
              </a:spcBef>
            </a:pPr>
            <a:r>
              <a:rPr lang="en-US" sz="1999" i="1" dirty="0">
                <a:solidFill>
                  <a:srgbClr val="5F9EA0"/>
                </a:solidFill>
                <a:latin typeface="Segoe WP Semibold"/>
                <a:cs typeface="+mn-cs"/>
              </a:rPr>
              <a:t>-</a:t>
            </a:r>
            <a:r>
              <a:rPr lang="en-US" sz="1999" i="1" dirty="0" err="1">
                <a:solidFill>
                  <a:srgbClr val="5F9EA0"/>
                </a:solidFill>
                <a:latin typeface="Segoe WP Semibold"/>
                <a:cs typeface="+mn-cs"/>
              </a:rPr>
              <a:t>ProbePath</a:t>
            </a:r>
            <a:r>
              <a:rPr lang="en-US" sz="1999" dirty="0">
                <a:solidFill>
                  <a:srgbClr val="000000"/>
                </a:solidFill>
                <a:latin typeface="Segoe WP Semibold"/>
                <a:cs typeface="+mn-cs"/>
              </a:rPr>
              <a:t> </a:t>
            </a:r>
            <a:r>
              <a:rPr lang="en-US" sz="1999" dirty="0">
                <a:solidFill>
                  <a:srgbClr val="800000"/>
                </a:solidFill>
                <a:latin typeface="Segoe WP Semibold"/>
                <a:cs typeface="+mn-cs"/>
              </a:rPr>
              <a:t>'/</a:t>
            </a:r>
            <a:r>
              <a:rPr lang="en-US" sz="1999" dirty="0" err="1">
                <a:solidFill>
                  <a:srgbClr val="800000"/>
                </a:solidFill>
                <a:latin typeface="Segoe WP Semibold"/>
                <a:cs typeface="+mn-cs"/>
              </a:rPr>
              <a:t>healthcheck</a:t>
            </a:r>
            <a:r>
              <a:rPr lang="en-US" sz="1999" dirty="0">
                <a:solidFill>
                  <a:srgbClr val="800000"/>
                </a:solidFill>
                <a:latin typeface="Segoe WP Semibold"/>
                <a:cs typeface="+mn-cs"/>
              </a:rPr>
              <a:t>/iisstart.htm'</a:t>
            </a:r>
            <a:r>
              <a:rPr lang="en-US" sz="1999" dirty="0">
                <a:solidFill>
                  <a:srgbClr val="000000"/>
                </a:solidFill>
                <a:latin typeface="Segoe WP Semibold"/>
                <a:cs typeface="+mn-cs"/>
              </a:rPr>
              <a:t> |</a:t>
            </a:r>
          </a:p>
          <a:p>
            <a:pPr defTabSz="913279">
              <a:lnSpc>
                <a:spcPct val="100000"/>
              </a:lnSpc>
              <a:spcBef>
                <a:spcPts val="0"/>
              </a:spcBef>
            </a:pPr>
            <a:r>
              <a:rPr lang="en-US" sz="1999" b="1" dirty="0">
                <a:solidFill>
                  <a:srgbClr val="5F9EA0"/>
                </a:solidFill>
                <a:latin typeface="Segoe WP Semibold"/>
                <a:cs typeface="+mn-cs"/>
              </a:rPr>
              <a:t>Set-</a:t>
            </a:r>
            <a:r>
              <a:rPr lang="en-US" sz="1999" b="1" dirty="0" err="1">
                <a:solidFill>
                  <a:srgbClr val="5F9EA0"/>
                </a:solidFill>
                <a:latin typeface="Segoe WP Semibold"/>
                <a:cs typeface="+mn-cs"/>
              </a:rPr>
              <a:t>AzureSubnet</a:t>
            </a:r>
            <a:r>
              <a:rPr lang="en-US" sz="1999" dirty="0">
                <a:solidFill>
                  <a:srgbClr val="000000"/>
                </a:solidFill>
                <a:latin typeface="Segoe WP Semibold"/>
                <a:cs typeface="+mn-cs"/>
              </a:rPr>
              <a:t> </a:t>
            </a:r>
            <a:r>
              <a:rPr lang="en-US" sz="1999" dirty="0">
                <a:solidFill>
                  <a:srgbClr val="800080"/>
                </a:solidFill>
                <a:latin typeface="Segoe WP Semibold"/>
                <a:cs typeface="+mn-cs"/>
              </a:rPr>
              <a:t>$</a:t>
            </a:r>
            <a:r>
              <a:rPr lang="en-US" sz="1999" dirty="0" err="1">
                <a:solidFill>
                  <a:srgbClr val="800080"/>
                </a:solidFill>
                <a:latin typeface="Segoe WP Semibold"/>
                <a:cs typeface="+mn-cs"/>
              </a:rPr>
              <a:t>spsubnet</a:t>
            </a:r>
            <a:endParaRPr lang="en-US" sz="1999" dirty="0">
              <a:solidFill>
                <a:srgbClr val="800080"/>
              </a:solidFill>
              <a:latin typeface="Segoe WP Semibold"/>
              <a:cs typeface="+mn-cs"/>
            </a:endParaRPr>
          </a:p>
          <a:p>
            <a:pPr defTabSz="913279">
              <a:lnSpc>
                <a:spcPct val="100000"/>
              </a:lnSpc>
              <a:spcBef>
                <a:spcPts val="0"/>
              </a:spcBef>
            </a:pPr>
            <a:r>
              <a:rPr lang="en-US" sz="2399" b="1" dirty="0">
                <a:solidFill>
                  <a:schemeClr val="tx1"/>
                </a:solidFill>
                <a:latin typeface="Segoe UI"/>
                <a:cs typeface="+mn-cs"/>
              </a:rPr>
              <a:t>. . . </a:t>
            </a:r>
            <a:endParaRPr lang="en-US" sz="2799" b="1" dirty="0">
              <a:solidFill>
                <a:schemeClr val="tx1"/>
              </a:solidFill>
              <a:latin typeface="Segoe WP Semibold"/>
              <a:cs typeface="+mn-cs"/>
            </a:endParaRPr>
          </a:p>
        </p:txBody>
      </p:sp>
      <p:sp>
        <p:nvSpPr>
          <p:cNvPr id="11" name="Rectangle 10"/>
          <p:cNvSpPr/>
          <p:nvPr/>
        </p:nvSpPr>
        <p:spPr bwMode="auto">
          <a:xfrm>
            <a:off x="2451" y="1380"/>
            <a:ext cx="12183923" cy="5027176"/>
          </a:xfrm>
          <a:prstGeom prst="rect">
            <a:avLst/>
          </a:prstGeom>
          <a:solidFill>
            <a:srgbClr val="D9D9D9">
              <a:alpha val="50196"/>
            </a:srgb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6" name="Rounded Rectangle 5"/>
          <p:cNvSpPr/>
          <p:nvPr/>
        </p:nvSpPr>
        <p:spPr bwMode="auto">
          <a:xfrm>
            <a:off x="-9420" y="5028557"/>
            <a:ext cx="12183923" cy="1828065"/>
          </a:xfrm>
          <a:prstGeom prst="roundRect">
            <a:avLst/>
          </a:prstGeom>
          <a:noFill/>
          <a:ln w="381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609577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1994" y="1214321"/>
            <a:ext cx="11144529" cy="5329601"/>
          </a:xfrm>
        </p:spPr>
        <p:txBody>
          <a:bodyPr/>
          <a:lstStyle/>
          <a:p>
            <a:pPr marL="287224" indent="-287224">
              <a:spcBef>
                <a:spcPts val="1200"/>
              </a:spcBef>
            </a:pPr>
            <a:r>
              <a:rPr lang="en-US" sz="2800" dirty="0" smtClean="0">
                <a:latin typeface="+mn-lt"/>
              </a:rPr>
              <a:t>Deployment </a:t>
            </a:r>
            <a:r>
              <a:rPr lang="en-US" sz="2800" dirty="0">
                <a:latin typeface="+mn-lt"/>
              </a:rPr>
              <a:t>Considerations for SharePoint 2013 on Windows Azure </a:t>
            </a:r>
            <a:r>
              <a:rPr lang="en-US" sz="2800" dirty="0" smtClean="0">
                <a:latin typeface="+mn-lt"/>
              </a:rPr>
              <a:t>VMs</a:t>
            </a:r>
          </a:p>
          <a:p>
            <a:pPr marL="287224" indent="-287224">
              <a:spcBef>
                <a:spcPts val="1200"/>
              </a:spcBef>
            </a:pPr>
            <a:r>
              <a:rPr lang="en-US" sz="1999" dirty="0" smtClean="0">
                <a:gradFill>
                  <a:gsLst>
                    <a:gs pos="1250">
                      <a:schemeClr val="tx1"/>
                    </a:gs>
                    <a:gs pos="100000">
                      <a:schemeClr val="tx1"/>
                    </a:gs>
                  </a:gsLst>
                  <a:lin ang="5400000" scaled="0"/>
                </a:gradFill>
                <a:hlinkClick r:id="rId3"/>
              </a:rPr>
              <a:t>http</a:t>
            </a:r>
            <a:r>
              <a:rPr lang="en-US" sz="1999" dirty="0">
                <a:gradFill>
                  <a:gsLst>
                    <a:gs pos="1250">
                      <a:schemeClr val="tx1"/>
                    </a:gs>
                    <a:gs pos="100000">
                      <a:schemeClr val="tx1"/>
                    </a:gs>
                  </a:gsLst>
                  <a:lin ang="5400000" scaled="0"/>
                </a:gradFill>
                <a:hlinkClick r:id="rId3"/>
              </a:rPr>
              <a:t>://gallery.technet.microsoft.com/Technical-Deployment-db645804</a:t>
            </a:r>
            <a:r>
              <a:rPr lang="en-US" sz="1999" dirty="0">
                <a:gradFill>
                  <a:gsLst>
                    <a:gs pos="1250">
                      <a:schemeClr val="tx1"/>
                    </a:gs>
                    <a:gs pos="100000">
                      <a:schemeClr val="tx1"/>
                    </a:gs>
                  </a:gsLst>
                  <a:lin ang="5400000" scaled="0"/>
                </a:gradFill>
              </a:rPr>
              <a:t> </a:t>
            </a:r>
          </a:p>
          <a:p>
            <a:pPr marL="287224" indent="-287224">
              <a:spcBef>
                <a:spcPts val="1200"/>
              </a:spcBef>
            </a:pPr>
            <a:r>
              <a:rPr lang="en-US" sz="2800" dirty="0">
                <a:latin typeface="+mn-lt"/>
              </a:rPr>
              <a:t>SharePoint Deployment on Windows Azure </a:t>
            </a:r>
            <a:r>
              <a:rPr lang="en-US" sz="2800" dirty="0" smtClean="0">
                <a:latin typeface="+mn-lt"/>
              </a:rPr>
              <a:t>VMs</a:t>
            </a:r>
            <a:endParaRPr lang="en-US" sz="2800" dirty="0">
              <a:latin typeface="+mn-lt"/>
            </a:endParaRPr>
          </a:p>
          <a:p>
            <a:pPr marL="287224" indent="-287224">
              <a:spcBef>
                <a:spcPts val="1200"/>
              </a:spcBef>
            </a:pPr>
            <a:r>
              <a:rPr lang="en-US" sz="1999" dirty="0" smtClean="0">
                <a:gradFill>
                  <a:gsLst>
                    <a:gs pos="1250">
                      <a:schemeClr val="tx1"/>
                    </a:gs>
                    <a:gs pos="100000">
                      <a:schemeClr val="tx1"/>
                    </a:gs>
                  </a:gsLst>
                  <a:lin ang="5400000" scaled="0"/>
                </a:gradFill>
                <a:hlinkClick r:id="rId4"/>
              </a:rPr>
              <a:t>http</a:t>
            </a:r>
            <a:r>
              <a:rPr lang="en-US" sz="1999" dirty="0">
                <a:gradFill>
                  <a:gsLst>
                    <a:gs pos="1250">
                      <a:schemeClr val="tx1"/>
                    </a:gs>
                    <a:gs pos="100000">
                      <a:schemeClr val="tx1"/>
                    </a:gs>
                  </a:gsLst>
                  <a:lin ang="5400000" scaled="0"/>
                </a:gradFill>
                <a:hlinkClick r:id="rId4"/>
              </a:rPr>
              <a:t>://www.microsoft.com/en-us/download/details.aspx?id=34598</a:t>
            </a:r>
            <a:endParaRPr lang="en-US" sz="1999" dirty="0">
              <a:gradFill>
                <a:gsLst>
                  <a:gs pos="1250">
                    <a:schemeClr val="tx1"/>
                  </a:gs>
                  <a:gs pos="100000">
                    <a:schemeClr val="tx1"/>
                  </a:gs>
                </a:gsLst>
                <a:lin ang="5400000" scaled="0"/>
              </a:gradFill>
            </a:endParaRPr>
          </a:p>
          <a:p>
            <a:pPr marL="287224" indent="-287224">
              <a:spcBef>
                <a:spcPts val="1200"/>
              </a:spcBef>
            </a:pPr>
            <a:r>
              <a:rPr lang="en-US" sz="2800" dirty="0">
                <a:latin typeface="+mn-lt"/>
              </a:rPr>
              <a:t>SharePoint Deployment on Windows Azure Virtual Machines</a:t>
            </a:r>
          </a:p>
          <a:p>
            <a:pPr marL="287224" indent="-287224">
              <a:spcBef>
                <a:spcPts val="1200"/>
              </a:spcBef>
            </a:pPr>
            <a:r>
              <a:rPr lang="en-US" sz="1999" dirty="0">
                <a:gradFill>
                  <a:gsLst>
                    <a:gs pos="1250">
                      <a:schemeClr val="tx1"/>
                    </a:gs>
                    <a:gs pos="100000">
                      <a:schemeClr val="tx1"/>
                    </a:gs>
                  </a:gsLst>
                  <a:lin ang="5400000" scaled="0"/>
                </a:gradFill>
                <a:hlinkClick r:id="rId5"/>
              </a:rPr>
              <a:t>http://www.windowsazure.com/en-us/manage/windows/other-resources/sharepoint-on-azure</a:t>
            </a:r>
            <a:r>
              <a:rPr lang="en-US" sz="1999" dirty="0" smtClean="0">
                <a:gradFill>
                  <a:gsLst>
                    <a:gs pos="1250">
                      <a:schemeClr val="tx1"/>
                    </a:gs>
                    <a:gs pos="100000">
                      <a:schemeClr val="tx1"/>
                    </a:gs>
                  </a:gsLst>
                  <a:lin ang="5400000" scaled="0"/>
                </a:gradFill>
                <a:hlinkClick r:id="rId5"/>
              </a:rPr>
              <a:t>/</a:t>
            </a:r>
            <a:r>
              <a:rPr lang="en-US" sz="1999" dirty="0" smtClean="0">
                <a:gradFill>
                  <a:gsLst>
                    <a:gs pos="1250">
                      <a:schemeClr val="tx1"/>
                    </a:gs>
                    <a:gs pos="100000">
                      <a:schemeClr val="tx1"/>
                    </a:gs>
                  </a:gsLst>
                  <a:lin ang="5400000" scaled="0"/>
                </a:gradFill>
              </a:rPr>
              <a:t>  </a:t>
            </a:r>
          </a:p>
          <a:p>
            <a:pPr marL="287224" indent="-287224">
              <a:spcBef>
                <a:spcPts val="1200"/>
              </a:spcBef>
            </a:pPr>
            <a:r>
              <a:rPr lang="en-US" sz="2800" dirty="0" smtClean="0">
                <a:latin typeface="+mn-lt"/>
              </a:rPr>
              <a:t>Building a SharePoint Farm on Windows Azure with PowerShell</a:t>
            </a:r>
            <a:endParaRPr lang="en-US" sz="2800" dirty="0">
              <a:latin typeface="+mn-lt"/>
            </a:endParaRPr>
          </a:p>
          <a:p>
            <a:pPr marL="287224" indent="-287224">
              <a:spcBef>
                <a:spcPts val="1200"/>
              </a:spcBef>
            </a:pPr>
            <a:r>
              <a:rPr lang="en-US" sz="1999" dirty="0" smtClean="0">
                <a:gradFill>
                  <a:gsLst>
                    <a:gs pos="1250">
                      <a:schemeClr val="tx1"/>
                    </a:gs>
                    <a:gs pos="100000">
                      <a:schemeClr val="tx1"/>
                    </a:gs>
                  </a:gsLst>
                  <a:lin ang="5400000" scaled="0"/>
                </a:gradFill>
                <a:hlinkClick r:id="rId6"/>
              </a:rPr>
              <a:t>http</a:t>
            </a:r>
            <a:r>
              <a:rPr lang="en-US" sz="1999" dirty="0">
                <a:gradFill>
                  <a:gsLst>
                    <a:gs pos="1250">
                      <a:schemeClr val="tx1"/>
                    </a:gs>
                    <a:gs pos="100000">
                      <a:schemeClr val="tx1"/>
                    </a:gs>
                  </a:gsLst>
                  <a:lin ang="5400000" scaled="0"/>
                </a:gradFill>
                <a:hlinkClick r:id="rId6"/>
              </a:rPr>
              <a:t>://</a:t>
            </a:r>
            <a:r>
              <a:rPr lang="en-US" sz="1999" dirty="0" smtClean="0">
                <a:gradFill>
                  <a:gsLst>
                    <a:gs pos="1250">
                      <a:schemeClr val="tx1"/>
                    </a:gs>
                    <a:gs pos="100000">
                      <a:schemeClr val="tx1"/>
                    </a:gs>
                  </a:gsLst>
                  <a:lin ang="5400000" scaled="0"/>
                </a:gradFill>
                <a:hlinkClick r:id="rId6"/>
              </a:rPr>
              <a:t>blogs.msdn.com/b/pstubbs/archive/2012/09/03/building-a-sharepoint-2010-farm-on-windows-azure-with-powershell.aspx</a:t>
            </a:r>
            <a:r>
              <a:rPr lang="en-US" sz="1999" dirty="0" smtClean="0">
                <a:gradFill>
                  <a:gsLst>
                    <a:gs pos="1250">
                      <a:schemeClr val="tx1"/>
                    </a:gs>
                    <a:gs pos="100000">
                      <a:schemeClr val="tx1"/>
                    </a:gs>
                  </a:gsLst>
                  <a:lin ang="5400000" scaled="0"/>
                </a:gradFill>
              </a:rPr>
              <a:t> </a:t>
            </a:r>
          </a:p>
          <a:p>
            <a:pPr marL="287224" indent="-287224">
              <a:spcBef>
                <a:spcPts val="1200"/>
              </a:spcBef>
            </a:pPr>
            <a:r>
              <a:rPr lang="en-US" sz="2800" dirty="0" smtClean="0">
                <a:latin typeface="+mn-lt"/>
              </a:rPr>
              <a:t>Edge Show Interview/Demo with links to SharePoint pricing calculator</a:t>
            </a:r>
          </a:p>
          <a:p>
            <a:pPr marL="287224" lvl="0" indent="-287224">
              <a:spcBef>
                <a:spcPts val="1200"/>
              </a:spcBef>
            </a:pPr>
            <a:r>
              <a:rPr lang="en-US" sz="1999" dirty="0">
                <a:gradFill>
                  <a:gsLst>
                    <a:gs pos="1250">
                      <a:srgbClr val="505050"/>
                    </a:gs>
                    <a:gs pos="100000">
                      <a:srgbClr val="505050"/>
                    </a:gs>
                  </a:gsLst>
                  <a:lin ang="5400000" scaled="0"/>
                </a:gradFill>
                <a:hlinkClick r:id="rId7"/>
              </a:rPr>
              <a:t>http://</a:t>
            </a:r>
            <a:r>
              <a:rPr lang="en-US" sz="1999" dirty="0" smtClean="0">
                <a:gradFill>
                  <a:gsLst>
                    <a:gs pos="1250">
                      <a:srgbClr val="505050"/>
                    </a:gs>
                    <a:gs pos="100000">
                      <a:srgbClr val="505050"/>
                    </a:gs>
                  </a:gsLst>
                  <a:lin ang="5400000" scaled="0"/>
                </a:gradFill>
                <a:hlinkClick r:id="rId7"/>
              </a:rPr>
              <a:t>channel9.msdn.com/Shows/Edge/SharePoint-on-Windows-Azure</a:t>
            </a:r>
            <a:r>
              <a:rPr lang="en-US" sz="1999" dirty="0" smtClean="0">
                <a:gradFill>
                  <a:gsLst>
                    <a:gs pos="1250">
                      <a:srgbClr val="505050"/>
                    </a:gs>
                    <a:gs pos="100000">
                      <a:srgbClr val="505050"/>
                    </a:gs>
                  </a:gsLst>
                  <a:lin ang="5400000" scaled="0"/>
                </a:gradFill>
              </a:rPr>
              <a:t> </a:t>
            </a:r>
            <a:endParaRPr lang="en-US" sz="1999" dirty="0">
              <a:gradFill>
                <a:gsLst>
                  <a:gs pos="1250">
                    <a:srgbClr val="505050"/>
                  </a:gs>
                  <a:gs pos="100000">
                    <a:srgbClr val="505050"/>
                  </a:gs>
                </a:gsLst>
                <a:lin ang="5400000" scaled="0"/>
              </a:gradFill>
            </a:endParaRPr>
          </a:p>
        </p:txBody>
      </p:sp>
      <p:sp>
        <p:nvSpPr>
          <p:cNvPr id="5" name="Title 4"/>
          <p:cNvSpPr>
            <a:spLocks noGrp="1"/>
          </p:cNvSpPr>
          <p:nvPr>
            <p:ph type="title"/>
          </p:nvPr>
        </p:nvSpPr>
        <p:spPr/>
        <p:txBody>
          <a:bodyPr/>
          <a:lstStyle/>
          <a:p>
            <a:r>
              <a:rPr lang="en-US" dirty="0" smtClean="0"/>
              <a:t>Additional Resources</a:t>
            </a:r>
            <a:endParaRPr lang="en-US" dirty="0"/>
          </a:p>
        </p:txBody>
      </p:sp>
    </p:spTree>
    <p:extLst>
      <p:ext uri="{BB962C8B-B14F-4D97-AF65-F5344CB8AC3E}">
        <p14:creationId xmlns:p14="http://schemas.microsoft.com/office/powerpoint/2010/main" val="18077198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686445" y="3714264"/>
            <a:ext cx="6380162" cy="738664"/>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lnSpc>
                <a:spcPct val="100000"/>
              </a:lnSpc>
              <a:buNone/>
            </a:pPr>
            <a:r>
              <a:rPr lang="en-US" sz="2400" dirty="0" smtClean="0">
                <a:latin typeface="+mn-lt"/>
              </a:rPr>
              <a:t>When and why would I use SharePoint in the Cloud?</a:t>
            </a:r>
          </a:p>
        </p:txBody>
      </p:sp>
      <p:sp>
        <p:nvSpPr>
          <p:cNvPr id="3" name="Title 2"/>
          <p:cNvSpPr>
            <a:spLocks noGrp="1"/>
          </p:cNvSpPr>
          <p:nvPr>
            <p:ph type="title"/>
          </p:nvPr>
        </p:nvSpPr>
        <p:spPr>
          <a:xfrm>
            <a:off x="269169" y="2084173"/>
            <a:ext cx="11650488" cy="1292639"/>
          </a:xfrm>
        </p:spPr>
        <p:txBody>
          <a:bodyPr/>
          <a:lstStyle/>
          <a:p>
            <a:r>
              <a:rPr lang="en-US" sz="8000" dirty="0" smtClean="0"/>
              <a:t>Motivations and Scenarios</a:t>
            </a:r>
            <a:endParaRPr lang="en-US" sz="8000" dirty="0"/>
          </a:p>
        </p:txBody>
      </p:sp>
    </p:spTree>
    <p:extLst>
      <p:ext uri="{BB962C8B-B14F-4D97-AF65-F5344CB8AC3E}">
        <p14:creationId xmlns:p14="http://schemas.microsoft.com/office/powerpoint/2010/main" val="3271923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SharePoint Cloud Continuum</a:t>
            </a:r>
            <a:endParaRPr lang="en-US" sz="5400" dirty="0"/>
          </a:p>
        </p:txBody>
      </p:sp>
      <p:sp>
        <p:nvSpPr>
          <p:cNvPr id="5" name="Rectangle 4"/>
          <p:cNvSpPr/>
          <p:nvPr/>
        </p:nvSpPr>
        <p:spPr bwMode="auto">
          <a:xfrm rot="5400000" flipV="1">
            <a:off x="3281404" y="-1326526"/>
            <a:ext cx="4657801" cy="10012261"/>
          </a:xfrm>
          <a:prstGeom prst="rect">
            <a:avLst/>
          </a:prstGeom>
          <a:solidFill>
            <a:schemeClr val="bg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sz="1500" dirty="0">
              <a:solidFill>
                <a:srgbClr val="FFFFFF"/>
              </a:solidFill>
            </a:endParaRPr>
          </a:p>
        </p:txBody>
      </p:sp>
      <p:pic>
        <p:nvPicPr>
          <p:cNvPr id="6" name="Picture 2" descr="\\eventsql\dvd\Online_ART\DVD_Art_Sept-2-2010\Artwork_Imagery\Shapes\Arrows\White Collection 25 percent opaque - soft shadow\curved arrow 5.png"/>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rot="604224">
            <a:off x="1794010" y="609583"/>
            <a:ext cx="8117846" cy="5452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04741" y="6096000"/>
            <a:ext cx="1651671" cy="430887"/>
          </a:xfrm>
          <a:prstGeom prst="rect">
            <a:avLst/>
          </a:prstGeom>
          <a:noFill/>
        </p:spPr>
        <p:txBody>
          <a:bodyPr wrap="none" lIns="0" tIns="0" rIns="0" bIns="0" rtlCol="0">
            <a:spAutoFit/>
          </a:bodyPr>
          <a:lstStyle/>
          <a:p>
            <a:pPr defTabSz="1218987"/>
            <a:r>
              <a:rPr lang="en-US" sz="2800" spc="267" dirty="0">
                <a:solidFill>
                  <a:srgbClr val="505050"/>
                </a:solidFill>
                <a:latin typeface="Segoe UI Light"/>
              </a:rPr>
              <a:t>CONTROL</a:t>
            </a:r>
          </a:p>
        </p:txBody>
      </p:sp>
      <p:cxnSp>
        <p:nvCxnSpPr>
          <p:cNvPr id="8" name="Straight Arrow Connector 7"/>
          <p:cNvCxnSpPr/>
          <p:nvPr/>
        </p:nvCxnSpPr>
        <p:spPr>
          <a:xfrm flipV="1">
            <a:off x="10616436" y="1350705"/>
            <a:ext cx="1" cy="4838184"/>
          </a:xfrm>
          <a:prstGeom prst="straightConnector1">
            <a:avLst/>
          </a:prstGeom>
          <a:ln/>
        </p:spPr>
        <p:style>
          <a:lnRef idx="1">
            <a:schemeClr val="accent6"/>
          </a:lnRef>
          <a:fillRef idx="0">
            <a:schemeClr val="accent6"/>
          </a:fillRef>
          <a:effectRef idx="0">
            <a:schemeClr val="accent6"/>
          </a:effectRef>
          <a:fontRef idx="minor">
            <a:schemeClr val="tx1"/>
          </a:fontRef>
        </p:style>
      </p:cxnSp>
      <p:sp>
        <p:nvSpPr>
          <p:cNvPr id="9" name="TextBox 8"/>
          <p:cNvSpPr txBox="1"/>
          <p:nvPr/>
        </p:nvSpPr>
        <p:spPr>
          <a:xfrm rot="5400000">
            <a:off x="9566756" y="3286470"/>
            <a:ext cx="3491790" cy="507831"/>
          </a:xfrm>
          <a:prstGeom prst="rect">
            <a:avLst/>
          </a:prstGeom>
          <a:noFill/>
        </p:spPr>
        <p:txBody>
          <a:bodyPr wrap="none" lIns="0" tIns="0" rIns="0" bIns="0" rtlCol="0">
            <a:spAutoFit/>
          </a:bodyPr>
          <a:lstStyle/>
          <a:p>
            <a:pPr defTabSz="1218987"/>
            <a:r>
              <a:rPr lang="en-US" sz="3300" spc="267" dirty="0">
                <a:solidFill>
                  <a:srgbClr val="505050"/>
                </a:solidFill>
                <a:latin typeface="Segoe UI Light"/>
              </a:rPr>
              <a:t>COST-EFFICIENCY</a:t>
            </a:r>
          </a:p>
        </p:txBody>
      </p:sp>
      <p:cxnSp>
        <p:nvCxnSpPr>
          <p:cNvPr id="10" name="Straight Connector 9"/>
          <p:cNvCxnSpPr/>
          <p:nvPr/>
        </p:nvCxnSpPr>
        <p:spPr>
          <a:xfrm>
            <a:off x="10616436" y="5932250"/>
            <a:ext cx="0" cy="48156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2285606" y="5948277"/>
            <a:ext cx="0" cy="224757"/>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rot="5400000">
            <a:off x="4486405"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rot="5400000">
            <a:off x="5689659"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rot="5400000">
            <a:off x="8096165"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rot="5400000">
            <a:off x="9299418"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rot="5400000">
            <a:off x="3283152"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1519627" y="6002703"/>
            <a:ext cx="9434575" cy="0"/>
          </a:xfrm>
          <a:prstGeom prst="straightConnector1">
            <a:avLst/>
          </a:prstGeom>
          <a:ln/>
        </p:spPr>
        <p:style>
          <a:lnRef idx="1">
            <a:schemeClr val="accent6"/>
          </a:lnRef>
          <a:fillRef idx="0">
            <a:schemeClr val="accent6"/>
          </a:fillRef>
          <a:effectRef idx="0">
            <a:schemeClr val="accent6"/>
          </a:effectRef>
          <a:fontRef idx="minor">
            <a:schemeClr val="tx1"/>
          </a:fontRef>
        </p:style>
      </p:cxnSp>
      <p:grpSp>
        <p:nvGrpSpPr>
          <p:cNvPr id="18" name="Group 17"/>
          <p:cNvGrpSpPr/>
          <p:nvPr/>
        </p:nvGrpSpPr>
        <p:grpSpPr>
          <a:xfrm>
            <a:off x="604174" y="2397212"/>
            <a:ext cx="9929110" cy="2410176"/>
            <a:chOff x="374210" y="2876654"/>
            <a:chExt cx="12805067" cy="2892211"/>
          </a:xfrm>
        </p:grpSpPr>
        <p:cxnSp>
          <p:nvCxnSpPr>
            <p:cNvPr id="19" name="Straight Arrow Connector 18"/>
            <p:cNvCxnSpPr/>
            <p:nvPr/>
          </p:nvCxnSpPr>
          <p:spPr>
            <a:xfrm flipV="1">
              <a:off x="374210" y="2876654"/>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4210" y="5757306"/>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74210" y="4309375"/>
              <a:ext cx="12805067" cy="11559"/>
            </a:xfrm>
            <a:prstGeom prst="straightConnector1">
              <a:avLst/>
            </a:prstGeom>
            <a:ln w="9525">
              <a:solidFill>
                <a:srgbClr val="23B5E9"/>
              </a:solidFill>
              <a:prstDash val="lgDash"/>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5400000">
            <a:off x="6892912" y="6062040"/>
            <a:ext cx="227526" cy="0"/>
          </a:xfrm>
          <a:prstGeom prst="line">
            <a:avLst/>
          </a:prstGeom>
          <a:ln/>
        </p:spPr>
        <p:style>
          <a:lnRef idx="1">
            <a:schemeClr val="accent6"/>
          </a:lnRef>
          <a:fillRef idx="0">
            <a:schemeClr val="accent6"/>
          </a:fillRef>
          <a:effectRef idx="0">
            <a:schemeClr val="accent6"/>
          </a:effectRef>
          <a:fontRef idx="minor">
            <a:schemeClr val="tx1"/>
          </a:fontRef>
        </p:style>
      </p:cxnSp>
      <p:sp>
        <p:nvSpPr>
          <p:cNvPr id="23" name="Diamond 22"/>
          <p:cNvSpPr/>
          <p:nvPr/>
        </p:nvSpPr>
        <p:spPr bwMode="auto">
          <a:xfrm>
            <a:off x="5576718" y="4674122"/>
            <a:ext cx="239291" cy="256897"/>
          </a:xfrm>
          <a:prstGeom prst="diamond">
            <a:avLst/>
          </a:prstGeom>
          <a:solidFill>
            <a:schemeClr val="accent6"/>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sz="1500" dirty="0">
              <a:solidFill>
                <a:srgbClr val="FFFFFF"/>
              </a:solidFill>
            </a:endParaRPr>
          </a:p>
        </p:txBody>
      </p:sp>
      <p:cxnSp>
        <p:nvCxnSpPr>
          <p:cNvPr id="24" name="Straight Connector 23"/>
          <p:cNvCxnSpPr/>
          <p:nvPr/>
        </p:nvCxnSpPr>
        <p:spPr>
          <a:xfrm>
            <a:off x="10595626" y="3591146"/>
            <a:ext cx="22746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5" name="Straight Connector 24"/>
          <p:cNvCxnSpPr/>
          <p:nvPr/>
        </p:nvCxnSpPr>
        <p:spPr>
          <a:xfrm>
            <a:off x="10595626" y="2387579"/>
            <a:ext cx="22746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10595626" y="4794713"/>
            <a:ext cx="227467"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10569355" y="1426122"/>
            <a:ext cx="227467" cy="0"/>
          </a:xfrm>
          <a:prstGeom prst="line">
            <a:avLst/>
          </a:prstGeom>
          <a:ln/>
        </p:spPr>
        <p:style>
          <a:lnRef idx="1">
            <a:schemeClr val="accent6"/>
          </a:lnRef>
          <a:fillRef idx="0">
            <a:schemeClr val="accent6"/>
          </a:fillRef>
          <a:effectRef idx="0">
            <a:schemeClr val="accent6"/>
          </a:effectRef>
          <a:fontRef idx="minor">
            <a:schemeClr val="tx1"/>
          </a:fontRef>
        </p:style>
      </p:cxnSp>
      <p:grpSp>
        <p:nvGrpSpPr>
          <p:cNvPr id="28" name="Group 27"/>
          <p:cNvGrpSpPr/>
          <p:nvPr/>
        </p:nvGrpSpPr>
        <p:grpSpPr>
          <a:xfrm>
            <a:off x="1163465" y="3811631"/>
            <a:ext cx="3031974" cy="1957743"/>
            <a:chOff x="5425984" y="1114795"/>
            <a:chExt cx="2274573" cy="1615301"/>
          </a:xfrm>
        </p:grpSpPr>
        <p:sp>
          <p:nvSpPr>
            <p:cNvPr id="29" name="TextBox 28"/>
            <p:cNvSpPr txBox="1"/>
            <p:nvPr/>
          </p:nvSpPr>
          <p:spPr>
            <a:xfrm>
              <a:off x="5425984" y="1804858"/>
              <a:ext cx="2256519" cy="304730"/>
            </a:xfrm>
            <a:prstGeom prst="rect">
              <a:avLst/>
            </a:prstGeom>
            <a:noFill/>
          </p:spPr>
          <p:txBody>
            <a:bodyPr wrap="square" rtlCol="0">
              <a:spAutoFit/>
            </a:bodyPr>
            <a:lstStyle/>
            <a:p>
              <a:pPr algn="ctr" defTabSz="1218987"/>
              <a:r>
                <a:rPr lang="en-US" b="1" dirty="0" smtClean="0">
                  <a:solidFill>
                    <a:srgbClr val="505050"/>
                  </a:solidFill>
                </a:rPr>
                <a:t>SharePoint (On-premise)</a:t>
              </a:r>
              <a:endParaRPr lang="en-US" b="1" dirty="0">
                <a:solidFill>
                  <a:srgbClr val="505050"/>
                </a:solidFill>
              </a:endParaRPr>
            </a:p>
          </p:txBody>
        </p:sp>
        <p:sp>
          <p:nvSpPr>
            <p:cNvPr id="30" name="TextBox 29"/>
            <p:cNvSpPr txBox="1"/>
            <p:nvPr/>
          </p:nvSpPr>
          <p:spPr>
            <a:xfrm>
              <a:off x="5508406" y="2349184"/>
              <a:ext cx="2192151" cy="380912"/>
            </a:xfrm>
            <a:prstGeom prst="rect">
              <a:avLst/>
            </a:prstGeom>
            <a:noFill/>
            <a:ln>
              <a:noFill/>
            </a:ln>
          </p:spPr>
          <p:txBody>
            <a:bodyPr wrap="square" rtlCol="0">
              <a:spAutoFit/>
            </a:bodyPr>
            <a:lstStyle/>
            <a:p>
              <a:pPr marL="171450" indent="-171450" defTabSz="1218987">
                <a:lnSpc>
                  <a:spcPct val="90000"/>
                </a:lnSpc>
                <a:spcBef>
                  <a:spcPct val="20000"/>
                </a:spcBef>
                <a:buFont typeface="Arial" pitchFamily="34" charset="0"/>
                <a:buChar char="•"/>
                <a:defRPr/>
              </a:pPr>
              <a:r>
                <a:rPr lang="en-US" sz="1200" b="1" dirty="0">
                  <a:solidFill>
                    <a:srgbClr val="505050"/>
                  </a:solidFill>
                </a:rPr>
                <a:t> </a:t>
              </a:r>
              <a:r>
                <a:rPr lang="en-US" sz="1200" b="1" dirty="0" smtClean="0">
                  <a:solidFill>
                    <a:srgbClr val="505050"/>
                  </a:solidFill>
                </a:rPr>
                <a:t>SharePoint</a:t>
              </a:r>
              <a:endParaRPr lang="en-US" sz="1200" b="1" dirty="0">
                <a:solidFill>
                  <a:srgbClr val="505050"/>
                </a:solidFill>
              </a:endParaRPr>
            </a:p>
            <a:p>
              <a:pPr defTabSz="1218987">
                <a:lnSpc>
                  <a:spcPct val="90000"/>
                </a:lnSpc>
                <a:spcBef>
                  <a:spcPct val="20000"/>
                </a:spcBef>
                <a:defRPr/>
              </a:pPr>
              <a:endParaRPr lang="en-US" sz="1200" b="1" dirty="0">
                <a:solidFill>
                  <a:srgbClr val="505050"/>
                </a:solidFill>
              </a:endParaRPr>
            </a:p>
          </p:txBody>
        </p:sp>
        <p:sp>
          <p:nvSpPr>
            <p:cNvPr id="31" name="TextBox 30"/>
            <p:cNvSpPr txBox="1"/>
            <p:nvPr/>
          </p:nvSpPr>
          <p:spPr>
            <a:xfrm>
              <a:off x="5713661" y="1114795"/>
              <a:ext cx="1690317" cy="586605"/>
            </a:xfrm>
            <a:prstGeom prst="rect">
              <a:avLst/>
            </a:prstGeom>
            <a:solidFill>
              <a:schemeClr val="tx2"/>
            </a:solidFill>
            <a:ln>
              <a:noFill/>
            </a:ln>
          </p:spPr>
          <p:txBody>
            <a:bodyPr wrap="square" rtlCol="0">
              <a:spAutoFit/>
            </a:bodyPr>
            <a:lstStyle/>
            <a:p>
              <a:pPr defTabSz="1218987"/>
              <a:r>
                <a:rPr lang="en-US" sz="1600" b="1" dirty="0">
                  <a:solidFill>
                    <a:srgbClr val="FFFFFF"/>
                  </a:solidFill>
                </a:rPr>
                <a:t>Value Prop:</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Full h/w control – size/scale</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Roll-your-own HA/DR/scale</a:t>
              </a:r>
            </a:p>
          </p:txBody>
        </p:sp>
      </p:grpSp>
      <p:sp>
        <p:nvSpPr>
          <p:cNvPr id="32" name="Diamond 31"/>
          <p:cNvSpPr/>
          <p:nvPr/>
        </p:nvSpPr>
        <p:spPr bwMode="auto">
          <a:xfrm>
            <a:off x="2614739" y="5157832"/>
            <a:ext cx="239291" cy="256897"/>
          </a:xfrm>
          <a:prstGeom prst="diamond">
            <a:avLst/>
          </a:prstGeom>
          <a:solidFill>
            <a:schemeClr val="accent6"/>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sz="1500" dirty="0">
              <a:solidFill>
                <a:srgbClr val="FFFFFF"/>
              </a:solidFill>
            </a:endParaRPr>
          </a:p>
        </p:txBody>
      </p:sp>
      <p:grpSp>
        <p:nvGrpSpPr>
          <p:cNvPr id="33" name="Group 32"/>
          <p:cNvGrpSpPr/>
          <p:nvPr/>
        </p:nvGrpSpPr>
        <p:grpSpPr>
          <a:xfrm>
            <a:off x="4097274" y="3294511"/>
            <a:ext cx="3771784" cy="2250302"/>
            <a:chOff x="2843236" y="1935548"/>
            <a:chExt cx="2829579" cy="1875252"/>
          </a:xfrm>
        </p:grpSpPr>
        <p:sp>
          <p:nvSpPr>
            <p:cNvPr id="34" name="TextBox 33"/>
            <p:cNvSpPr txBox="1"/>
            <p:nvPr/>
          </p:nvSpPr>
          <p:spPr>
            <a:xfrm>
              <a:off x="3086190" y="1935548"/>
              <a:ext cx="1784231" cy="747641"/>
            </a:xfrm>
            <a:prstGeom prst="rect">
              <a:avLst/>
            </a:prstGeom>
            <a:solidFill>
              <a:schemeClr val="tx2"/>
            </a:solidFill>
            <a:ln>
              <a:noFill/>
            </a:ln>
          </p:spPr>
          <p:txBody>
            <a:bodyPr wrap="square" rtlCol="0">
              <a:spAutoFit/>
            </a:bodyPr>
            <a:lstStyle/>
            <a:p>
              <a:pPr defTabSz="1218987"/>
              <a:r>
                <a:rPr lang="en-US" sz="1600" b="1" dirty="0">
                  <a:solidFill>
                    <a:srgbClr val="FFFFFF"/>
                  </a:solidFill>
                </a:rPr>
                <a:t>Value Prop:</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100% of API surface area</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Easy migration of existing apps</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Roll-your-own HA/DR/scale</a:t>
              </a:r>
            </a:p>
          </p:txBody>
        </p:sp>
        <p:sp>
          <p:nvSpPr>
            <p:cNvPr id="35" name="TextBox 34"/>
            <p:cNvSpPr txBox="1"/>
            <p:nvPr/>
          </p:nvSpPr>
          <p:spPr>
            <a:xfrm>
              <a:off x="2843236" y="2730020"/>
              <a:ext cx="2829579" cy="333425"/>
            </a:xfrm>
            <a:prstGeom prst="rect">
              <a:avLst/>
            </a:prstGeom>
            <a:noFill/>
          </p:spPr>
          <p:txBody>
            <a:bodyPr wrap="square" rtlCol="0">
              <a:spAutoFit/>
            </a:bodyPr>
            <a:lstStyle/>
            <a:p>
              <a:pPr defTabSz="1218987"/>
              <a:r>
                <a:rPr lang="en-US" sz="2000" b="1" dirty="0" smtClean="0">
                  <a:solidFill>
                    <a:srgbClr val="505050"/>
                  </a:solidFill>
                </a:rPr>
                <a:t>SharePoint (IaaS)</a:t>
              </a:r>
              <a:endParaRPr lang="en-US" b="1" dirty="0">
                <a:solidFill>
                  <a:srgbClr val="505050"/>
                </a:solidFill>
              </a:endParaRPr>
            </a:p>
          </p:txBody>
        </p:sp>
        <p:sp>
          <p:nvSpPr>
            <p:cNvPr id="36" name="TextBox 35"/>
            <p:cNvSpPr txBox="1"/>
            <p:nvPr/>
          </p:nvSpPr>
          <p:spPr>
            <a:xfrm>
              <a:off x="3369748" y="3595357"/>
              <a:ext cx="2076461" cy="215443"/>
            </a:xfrm>
            <a:prstGeom prst="rect">
              <a:avLst/>
            </a:prstGeom>
            <a:noFill/>
            <a:ln>
              <a:noFill/>
            </a:ln>
          </p:spPr>
          <p:txBody>
            <a:bodyPr wrap="square" rtlCol="0">
              <a:spAutoFit/>
            </a:bodyPr>
            <a:lstStyle/>
            <a:p>
              <a:pPr marL="171450" indent="-171450" defTabSz="1218987">
                <a:lnSpc>
                  <a:spcPct val="90000"/>
                </a:lnSpc>
                <a:spcBef>
                  <a:spcPct val="20000"/>
                </a:spcBef>
                <a:buFont typeface="Arial" pitchFamily="34" charset="0"/>
                <a:buChar char="•"/>
                <a:defRPr/>
              </a:pPr>
              <a:r>
                <a:rPr lang="en-US" sz="1200" b="1" dirty="0">
                  <a:solidFill>
                    <a:srgbClr val="505050"/>
                  </a:solidFill>
                </a:rPr>
                <a:t> Hosted </a:t>
              </a:r>
              <a:r>
                <a:rPr lang="en-US" sz="1200" b="1" dirty="0" smtClean="0">
                  <a:solidFill>
                    <a:srgbClr val="505050"/>
                  </a:solidFill>
                </a:rPr>
                <a:t>SharePoint</a:t>
              </a:r>
              <a:endParaRPr lang="en-US" sz="1200" b="1" dirty="0">
                <a:solidFill>
                  <a:srgbClr val="505050"/>
                </a:solidFill>
              </a:endParaRPr>
            </a:p>
          </p:txBody>
        </p:sp>
      </p:grpSp>
      <p:grpSp>
        <p:nvGrpSpPr>
          <p:cNvPr id="37" name="Group 36"/>
          <p:cNvGrpSpPr/>
          <p:nvPr/>
        </p:nvGrpSpPr>
        <p:grpSpPr>
          <a:xfrm>
            <a:off x="6981667" y="1794491"/>
            <a:ext cx="3242986" cy="2047121"/>
            <a:chOff x="1182789" y="2343101"/>
            <a:chExt cx="2432866" cy="1705934"/>
          </a:xfrm>
        </p:grpSpPr>
        <p:sp>
          <p:nvSpPr>
            <p:cNvPr id="38" name="TextBox 37"/>
            <p:cNvSpPr txBox="1"/>
            <p:nvPr/>
          </p:nvSpPr>
          <p:spPr>
            <a:xfrm>
              <a:off x="1338987" y="2343101"/>
              <a:ext cx="1908291" cy="730720"/>
            </a:xfrm>
            <a:prstGeom prst="rect">
              <a:avLst/>
            </a:prstGeom>
            <a:solidFill>
              <a:schemeClr val="tx2"/>
            </a:solidFill>
            <a:ln>
              <a:noFill/>
            </a:ln>
          </p:spPr>
          <p:txBody>
            <a:bodyPr wrap="square" lIns="71332" tIns="35666" rIns="71332" bIns="35666" rtlCol="0">
              <a:spAutoFit/>
            </a:bodyPr>
            <a:lstStyle/>
            <a:p>
              <a:pPr defTabSz="1218987"/>
              <a:r>
                <a:rPr lang="en-US" sz="1600" b="1" dirty="0">
                  <a:solidFill>
                    <a:srgbClr val="FFFFFF"/>
                  </a:solidFill>
                </a:rPr>
                <a:t>Value Prop:</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Auto HA, Fault-Tolerance</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Friction-free scale</a:t>
              </a:r>
            </a:p>
            <a:p>
              <a:pPr marL="117475" lvl="1" indent="-117475" defTabSz="1218987">
                <a:lnSpc>
                  <a:spcPct val="90000"/>
                </a:lnSpc>
                <a:spcBef>
                  <a:spcPct val="20000"/>
                </a:spcBef>
                <a:buFont typeface="Arial" pitchFamily="34" charset="0"/>
                <a:buChar char="•"/>
                <a:tabLst>
                  <a:tab pos="58738" algn="l"/>
                </a:tabLst>
                <a:defRPr/>
              </a:pPr>
              <a:r>
                <a:rPr lang="en-US" sz="1100" dirty="0">
                  <a:solidFill>
                    <a:srgbClr val="FFFFFF"/>
                  </a:solidFill>
                </a:rPr>
                <a:t>Self-provisioning, </a:t>
              </a:r>
              <a:r>
                <a:rPr lang="en-US" sz="1100" dirty="0" smtClean="0">
                  <a:solidFill>
                    <a:srgbClr val="FFFFFF"/>
                  </a:solidFill>
                </a:rPr>
                <a:t>mgmt. </a:t>
              </a:r>
              <a:r>
                <a:rPr lang="en-US" sz="1100" dirty="0">
                  <a:solidFill>
                    <a:srgbClr val="FFFFFF"/>
                  </a:solidFill>
                </a:rPr>
                <a:t>@ scale</a:t>
              </a:r>
            </a:p>
          </p:txBody>
        </p:sp>
        <p:sp>
          <p:nvSpPr>
            <p:cNvPr id="39" name="TextBox 38"/>
            <p:cNvSpPr txBox="1"/>
            <p:nvPr/>
          </p:nvSpPr>
          <p:spPr>
            <a:xfrm>
              <a:off x="1621899" y="3833592"/>
              <a:ext cx="1993756" cy="215443"/>
            </a:xfrm>
            <a:prstGeom prst="rect">
              <a:avLst/>
            </a:prstGeom>
            <a:noFill/>
            <a:ln>
              <a:noFill/>
            </a:ln>
          </p:spPr>
          <p:txBody>
            <a:bodyPr wrap="square" rtlCol="0">
              <a:spAutoFit/>
            </a:bodyPr>
            <a:lstStyle/>
            <a:p>
              <a:pPr marL="171450" indent="-171450" defTabSz="1218987">
                <a:lnSpc>
                  <a:spcPct val="90000"/>
                </a:lnSpc>
                <a:spcBef>
                  <a:spcPct val="20000"/>
                </a:spcBef>
                <a:buFont typeface="Arial" pitchFamily="34" charset="0"/>
                <a:buChar char="•"/>
                <a:defRPr/>
              </a:pPr>
              <a:r>
                <a:rPr lang="en-US" sz="1200" b="1" dirty="0">
                  <a:solidFill>
                    <a:srgbClr val="505050"/>
                  </a:solidFill>
                </a:rPr>
                <a:t> </a:t>
              </a:r>
              <a:r>
                <a:rPr lang="en-US" sz="1200" b="1" dirty="0" smtClean="0">
                  <a:solidFill>
                    <a:srgbClr val="505050"/>
                  </a:solidFill>
                </a:rPr>
                <a:t>SharePoint Service</a:t>
              </a:r>
              <a:endParaRPr lang="en-US" sz="1200" b="1" dirty="0">
                <a:solidFill>
                  <a:srgbClr val="505050"/>
                </a:solidFill>
              </a:endParaRPr>
            </a:p>
          </p:txBody>
        </p:sp>
        <p:sp>
          <p:nvSpPr>
            <p:cNvPr id="40" name="Rectangle 39"/>
            <p:cNvSpPr/>
            <p:nvPr/>
          </p:nvSpPr>
          <p:spPr>
            <a:xfrm>
              <a:off x="1182789" y="3126235"/>
              <a:ext cx="1685031" cy="333425"/>
            </a:xfrm>
            <a:prstGeom prst="rect">
              <a:avLst/>
            </a:prstGeom>
          </p:spPr>
          <p:txBody>
            <a:bodyPr wrap="none">
              <a:spAutoFit/>
            </a:bodyPr>
            <a:lstStyle/>
            <a:p>
              <a:pPr algn="ctr" defTabSz="1218987"/>
              <a:r>
                <a:rPr lang="en-US" sz="2000" b="1" dirty="0" smtClean="0">
                  <a:solidFill>
                    <a:srgbClr val="505050"/>
                  </a:solidFill>
                </a:rPr>
                <a:t>Office 365 (SaaS)</a:t>
              </a:r>
              <a:endParaRPr lang="en-US" sz="2000" b="1" dirty="0">
                <a:solidFill>
                  <a:srgbClr val="505050"/>
                </a:solidFill>
              </a:endParaRPr>
            </a:p>
          </p:txBody>
        </p:sp>
      </p:grpSp>
      <p:sp>
        <p:nvSpPr>
          <p:cNvPr id="41" name="Diamond 40"/>
          <p:cNvSpPr/>
          <p:nvPr/>
        </p:nvSpPr>
        <p:spPr bwMode="auto">
          <a:xfrm>
            <a:off x="8342097" y="3179682"/>
            <a:ext cx="239291" cy="256897"/>
          </a:xfrm>
          <a:prstGeom prst="diamond">
            <a:avLst/>
          </a:prstGeom>
          <a:solidFill>
            <a:schemeClr val="accent6"/>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76175" tIns="38088" rIns="76175" bIns="38088" numCol="1" rtlCol="0" anchor="ctr" anchorCtr="0" compatLnSpc="1">
            <a:prstTxWarp prst="textNoShape">
              <a:avLst/>
            </a:prstTxWarp>
          </a:bodyPr>
          <a:lstStyle/>
          <a:p>
            <a:pPr algn="ctr" defTabSz="761536"/>
            <a:endParaRPr lang="en-US" sz="1500" dirty="0">
              <a:solidFill>
                <a:srgbClr val="FFFFFF"/>
              </a:solidFill>
            </a:endParaRPr>
          </a:p>
        </p:txBody>
      </p:sp>
    </p:spTree>
    <p:extLst>
      <p:ext uri="{BB962C8B-B14F-4D97-AF65-F5344CB8AC3E}">
        <p14:creationId xmlns:p14="http://schemas.microsoft.com/office/powerpoint/2010/main" val="935745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SharePoint Workloads</a:t>
            </a:r>
            <a:endParaRPr lang="en-US" sz="5400" dirty="0"/>
          </a:p>
        </p:txBody>
      </p:sp>
      <p:sp>
        <p:nvSpPr>
          <p:cNvPr id="4" name="Rectangle 3"/>
          <p:cNvSpPr/>
          <p:nvPr/>
        </p:nvSpPr>
        <p:spPr>
          <a:xfrm>
            <a:off x="269170" y="1430914"/>
            <a:ext cx="11125200" cy="4678204"/>
          </a:xfrm>
          <a:prstGeom prst="rect">
            <a:avLst/>
          </a:prstGeom>
        </p:spPr>
        <p:txBody>
          <a:bodyPr wrap="square">
            <a:spAutoFit/>
          </a:bodyPr>
          <a:lstStyle/>
          <a:p>
            <a:r>
              <a:rPr lang="en-US" sz="4000" dirty="0">
                <a:solidFill>
                  <a:schemeClr val="tx2"/>
                </a:solidFill>
              </a:rPr>
              <a:t>SharePoint for Internet Sites (FIS)</a:t>
            </a:r>
          </a:p>
          <a:p>
            <a:r>
              <a:rPr lang="en-US" sz="2000" dirty="0">
                <a:latin typeface="Segoe UI" pitchFamily="34" charset="0"/>
                <a:ea typeface="Segoe UI" pitchFamily="34" charset="0"/>
                <a:cs typeface="Segoe UI" pitchFamily="34" charset="0"/>
              </a:rPr>
              <a:t>Public facing, anonymous access </a:t>
            </a:r>
            <a:r>
              <a:rPr lang="en-US" sz="2000" dirty="0" smtClean="0">
                <a:latin typeface="Segoe UI" pitchFamily="34" charset="0"/>
                <a:ea typeface="Segoe UI" pitchFamily="34" charset="0"/>
                <a:cs typeface="Segoe UI" pitchFamily="34" charset="0"/>
              </a:rPr>
              <a:t>sites</a:t>
            </a:r>
            <a:br>
              <a:rPr lang="en-US" sz="2000" dirty="0" smtClean="0">
                <a:latin typeface="Segoe UI" pitchFamily="34" charset="0"/>
                <a:ea typeface="Segoe UI" pitchFamily="34" charset="0"/>
                <a:cs typeface="Segoe UI" pitchFamily="34" charset="0"/>
              </a:rPr>
            </a:br>
            <a:endParaRPr lang="en-US" sz="2000" dirty="0">
              <a:latin typeface="Segoe UI" pitchFamily="34" charset="0"/>
              <a:ea typeface="Segoe UI" pitchFamily="34" charset="0"/>
              <a:cs typeface="Segoe UI" pitchFamily="34" charset="0"/>
            </a:endParaRPr>
          </a:p>
          <a:p>
            <a:r>
              <a:rPr lang="en-US" sz="4000" dirty="0">
                <a:solidFill>
                  <a:schemeClr val="tx2"/>
                </a:solidFill>
              </a:rPr>
              <a:t>Developer, Test and Staging Environments </a:t>
            </a:r>
          </a:p>
          <a:p>
            <a:r>
              <a:rPr lang="en-US" sz="2000" dirty="0">
                <a:latin typeface="Segoe UI" pitchFamily="34" charset="0"/>
                <a:ea typeface="Segoe UI" pitchFamily="34" charset="0"/>
                <a:cs typeface="Segoe UI" pitchFamily="34" charset="0"/>
              </a:rPr>
              <a:t>Quickly provision and un-provision entire </a:t>
            </a:r>
            <a:r>
              <a:rPr lang="en-US" sz="2000" dirty="0" smtClean="0">
                <a:latin typeface="Segoe UI" pitchFamily="34" charset="0"/>
                <a:ea typeface="Segoe UI" pitchFamily="34" charset="0"/>
                <a:cs typeface="Segoe UI" pitchFamily="34" charset="0"/>
              </a:rPr>
              <a:t>environments</a:t>
            </a:r>
            <a:r>
              <a:rPr lang="en-US" sz="2800" dirty="0" smtClean="0">
                <a:latin typeface="Segoe UI" pitchFamily="34" charset="0"/>
                <a:ea typeface="Segoe UI" pitchFamily="34" charset="0"/>
                <a:cs typeface="Segoe UI" pitchFamily="34" charset="0"/>
              </a:rPr>
              <a:t/>
            </a:r>
            <a:br>
              <a:rPr lang="en-US" sz="2800" dirty="0" smtClean="0">
                <a:latin typeface="Segoe UI" pitchFamily="34" charset="0"/>
                <a:ea typeface="Segoe UI" pitchFamily="34" charset="0"/>
                <a:cs typeface="Segoe UI" pitchFamily="34" charset="0"/>
              </a:rPr>
            </a:br>
            <a:endParaRPr lang="en-US" dirty="0">
              <a:latin typeface="Segoe UI" pitchFamily="34" charset="0"/>
              <a:ea typeface="Segoe UI" pitchFamily="34" charset="0"/>
              <a:cs typeface="Segoe UI" pitchFamily="34" charset="0"/>
            </a:endParaRPr>
          </a:p>
          <a:p>
            <a:r>
              <a:rPr lang="en-US" sz="4000" dirty="0">
                <a:solidFill>
                  <a:schemeClr val="tx2"/>
                </a:solidFill>
              </a:rPr>
              <a:t>Hybrid Applications</a:t>
            </a:r>
          </a:p>
          <a:p>
            <a:r>
              <a:rPr lang="en-US" sz="2000" dirty="0">
                <a:latin typeface="Segoe UI" pitchFamily="34" charset="0"/>
                <a:ea typeface="Segoe UI" pitchFamily="34" charset="0"/>
                <a:cs typeface="Segoe UI" pitchFamily="34" charset="0"/>
              </a:rPr>
              <a:t>Applications that span your data center and the cloud</a:t>
            </a:r>
            <a:br>
              <a:rPr lang="en-US" sz="2000" dirty="0">
                <a:latin typeface="Segoe UI" pitchFamily="34" charset="0"/>
                <a:ea typeface="Segoe UI" pitchFamily="34" charset="0"/>
                <a:cs typeface="Segoe UI" pitchFamily="34" charset="0"/>
              </a:rPr>
            </a:br>
            <a:endParaRPr lang="en-US" sz="2000" dirty="0">
              <a:latin typeface="Segoe UI" pitchFamily="34" charset="0"/>
              <a:ea typeface="Segoe UI" pitchFamily="34" charset="0"/>
              <a:cs typeface="Segoe UI" pitchFamily="34" charset="0"/>
            </a:endParaRPr>
          </a:p>
          <a:p>
            <a:pPr lvl="0"/>
            <a:r>
              <a:rPr lang="en-US" sz="4000" dirty="0">
                <a:solidFill>
                  <a:schemeClr val="tx2"/>
                </a:solidFill>
              </a:rPr>
              <a:t>Disaster Recovery</a:t>
            </a:r>
          </a:p>
          <a:p>
            <a:pPr lvl="0"/>
            <a:r>
              <a:rPr lang="en-US" sz="2000" dirty="0">
                <a:latin typeface="Segoe UI" pitchFamily="34" charset="0"/>
                <a:ea typeface="Segoe UI" pitchFamily="34" charset="0"/>
                <a:cs typeface="Segoe UI" pitchFamily="34" charset="0"/>
              </a:rPr>
              <a:t>Quickly recover from a disaster, only pay for use</a:t>
            </a:r>
          </a:p>
        </p:txBody>
      </p:sp>
    </p:spTree>
    <p:extLst>
      <p:ext uri="{BB962C8B-B14F-4D97-AF65-F5344CB8AC3E}">
        <p14:creationId xmlns:p14="http://schemas.microsoft.com/office/powerpoint/2010/main" val="19828698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SharePoint</a:t>
            </a:r>
            <a:r>
              <a:rPr lang="en-US" dirty="0" smtClean="0"/>
              <a:t> Support on Windows Azure</a:t>
            </a:r>
            <a:endParaRPr lang="en-US" dirty="0"/>
          </a:p>
        </p:txBody>
      </p:sp>
      <p:sp>
        <p:nvSpPr>
          <p:cNvPr id="3" name="Text Placeholder 2"/>
          <p:cNvSpPr>
            <a:spLocks noGrp="1"/>
          </p:cNvSpPr>
          <p:nvPr>
            <p:ph type="body" sz="quarter" idx="10"/>
          </p:nvPr>
        </p:nvSpPr>
        <p:spPr>
          <a:xfrm>
            <a:off x="269169" y="1620344"/>
            <a:ext cx="11650488" cy="4339627"/>
          </a:xfrm>
        </p:spPr>
        <p:txBody>
          <a:bodyPr/>
          <a:lstStyle/>
          <a:p>
            <a:pPr marL="0" indent="0">
              <a:buNone/>
            </a:pPr>
            <a:r>
              <a:rPr lang="en-US" sz="4000" dirty="0" smtClean="0">
                <a:solidFill>
                  <a:schemeClr val="tx2"/>
                </a:solidFill>
              </a:rPr>
              <a:t>Product Support</a:t>
            </a:r>
          </a:p>
          <a:p>
            <a:pPr marL="0" indent="0">
              <a:buNone/>
            </a:pPr>
            <a:r>
              <a:rPr lang="en-US" sz="2000" dirty="0"/>
              <a:t>SharePoint Server 2010 </a:t>
            </a:r>
            <a:r>
              <a:rPr lang="en-US" sz="2000" dirty="0" smtClean="0"/>
              <a:t>and 2013 supports </a:t>
            </a:r>
            <a:r>
              <a:rPr lang="en-US" sz="2000" dirty="0"/>
              <a:t>the hosted virtualization solution of Microsoft, as well as required technologies, such as Microsoft SQL Server, when these products and technologies are deployed on the Windows Azure platform. </a:t>
            </a:r>
            <a:endParaRPr lang="en-US" sz="2000" dirty="0" smtClean="0"/>
          </a:p>
          <a:p>
            <a:pPr marL="0" indent="0">
              <a:buNone/>
            </a:pPr>
            <a:endParaRPr lang="en-US" sz="2000" dirty="0"/>
          </a:p>
          <a:p>
            <a:pPr marL="0" indent="0">
              <a:buNone/>
            </a:pPr>
            <a:r>
              <a:rPr lang="en-US" sz="4000" dirty="0">
                <a:solidFill>
                  <a:schemeClr val="tx2"/>
                </a:solidFill>
              </a:rPr>
              <a:t>FAST Support</a:t>
            </a:r>
          </a:p>
          <a:p>
            <a:pPr marL="0" indent="0">
              <a:buNone/>
            </a:pPr>
            <a:r>
              <a:rPr lang="en-US" sz="2000" dirty="0"/>
              <a:t>We do not support Microsoft FAST Search Server 2010 for SharePoint deployments on Windows Azure. </a:t>
            </a:r>
            <a:endParaRPr lang="en-US" sz="2000" dirty="0" smtClean="0"/>
          </a:p>
          <a:p>
            <a:pPr marL="0" indent="0">
              <a:buNone/>
            </a:pPr>
            <a:endParaRPr lang="en-US" sz="2000" dirty="0"/>
          </a:p>
          <a:p>
            <a:pPr marL="0" indent="0">
              <a:buNone/>
            </a:pPr>
            <a:r>
              <a:rPr lang="en-US" sz="4000" dirty="0" smtClean="0">
                <a:solidFill>
                  <a:schemeClr val="tx2"/>
                </a:solidFill>
              </a:rPr>
              <a:t>SharePoint Online Feature Availability in O365</a:t>
            </a:r>
            <a:endParaRPr lang="en-US" sz="4000" dirty="0">
              <a:solidFill>
                <a:schemeClr val="tx2"/>
              </a:solidFill>
            </a:endParaRPr>
          </a:p>
          <a:p>
            <a:pPr marL="0" indent="0">
              <a:buNone/>
            </a:pPr>
            <a:r>
              <a:rPr lang="en-US" sz="2000" dirty="0" smtClean="0">
                <a:hlinkClick r:id="rId2"/>
              </a:rPr>
              <a:t>http</a:t>
            </a:r>
            <a:r>
              <a:rPr lang="en-US" sz="2000" dirty="0">
                <a:hlinkClick r:id="rId2"/>
              </a:rPr>
              <a:t>://</a:t>
            </a:r>
            <a:r>
              <a:rPr lang="en-US" sz="2000" dirty="0" smtClean="0">
                <a:hlinkClick r:id="rId2"/>
              </a:rPr>
              <a:t>technet.microsoft.com/library/jj819267.aspx</a:t>
            </a:r>
            <a:r>
              <a:rPr lang="en-US" sz="2000" dirty="0" smtClean="0"/>
              <a:t>  </a:t>
            </a:r>
            <a:endParaRPr lang="en-US" sz="2000" dirty="0"/>
          </a:p>
        </p:txBody>
      </p:sp>
    </p:spTree>
    <p:extLst>
      <p:ext uri="{BB962C8B-B14F-4D97-AF65-F5344CB8AC3E}">
        <p14:creationId xmlns:p14="http://schemas.microsoft.com/office/powerpoint/2010/main" val="28277401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686445" y="3714264"/>
            <a:ext cx="6380162" cy="369332"/>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lnSpc>
                <a:spcPct val="100000"/>
              </a:lnSpc>
              <a:buNone/>
            </a:pPr>
            <a:r>
              <a:rPr lang="en-US" sz="2400" dirty="0"/>
              <a:t>How can I migrate SharePoint to the cloud</a:t>
            </a:r>
            <a:r>
              <a:rPr lang="en-US" sz="2400" dirty="0" smtClean="0"/>
              <a:t>?</a:t>
            </a:r>
            <a:endParaRPr lang="en-US" sz="2400" dirty="0"/>
          </a:p>
        </p:txBody>
      </p:sp>
      <p:sp>
        <p:nvSpPr>
          <p:cNvPr id="3" name="Title 2"/>
          <p:cNvSpPr>
            <a:spLocks noGrp="1"/>
          </p:cNvSpPr>
          <p:nvPr>
            <p:ph type="title"/>
          </p:nvPr>
        </p:nvSpPr>
        <p:spPr>
          <a:xfrm>
            <a:off x="269169" y="2084173"/>
            <a:ext cx="11650488" cy="1292639"/>
          </a:xfrm>
        </p:spPr>
        <p:txBody>
          <a:bodyPr/>
          <a:lstStyle/>
          <a:p>
            <a:r>
              <a:rPr lang="en-US" sz="8000" dirty="0" smtClean="0"/>
              <a:t>Migration Approaches</a:t>
            </a:r>
            <a:endParaRPr lang="en-US" sz="8000" dirty="0"/>
          </a:p>
        </p:txBody>
      </p:sp>
    </p:spTree>
    <p:extLst>
      <p:ext uri="{BB962C8B-B14F-4D97-AF65-F5344CB8AC3E}">
        <p14:creationId xmlns:p14="http://schemas.microsoft.com/office/powerpoint/2010/main" val="624808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Migration Types</a:t>
            </a:r>
            <a:endParaRPr lang="en-US" sz="5400" dirty="0"/>
          </a:p>
        </p:txBody>
      </p:sp>
      <p:sp>
        <p:nvSpPr>
          <p:cNvPr id="3" name="Text Placeholder 2"/>
          <p:cNvSpPr>
            <a:spLocks noGrp="1"/>
          </p:cNvSpPr>
          <p:nvPr>
            <p:ph type="body" sz="quarter" idx="10"/>
          </p:nvPr>
        </p:nvSpPr>
        <p:spPr>
          <a:xfrm>
            <a:off x="269169" y="1539679"/>
            <a:ext cx="8111243" cy="3108521"/>
          </a:xfrm>
        </p:spPr>
        <p:txBody>
          <a:bodyPr/>
          <a:lstStyle/>
          <a:p>
            <a:pPr marL="0" indent="0">
              <a:buNone/>
            </a:pPr>
            <a:r>
              <a:rPr lang="en-US" sz="4000" dirty="0">
                <a:solidFill>
                  <a:schemeClr val="tx2"/>
                </a:solidFill>
                <a:ea typeface="Segoe UI" pitchFamily="34" charset="0"/>
                <a:cs typeface="Segoe UI Light" pitchFamily="34" charset="0"/>
              </a:rPr>
              <a:t>Forklift Migration </a:t>
            </a:r>
          </a:p>
          <a:p>
            <a:pPr marL="0" indent="0">
              <a:buNone/>
            </a:pPr>
            <a:r>
              <a:rPr lang="en-US" sz="2000" dirty="0"/>
              <a:t>Bring entire application and all dependencies</a:t>
            </a:r>
          </a:p>
          <a:p>
            <a:pPr marL="0" indent="0">
              <a:buNone/>
            </a:pPr>
            <a:r>
              <a:rPr lang="en-US" sz="4000" dirty="0">
                <a:solidFill>
                  <a:schemeClr val="tx2"/>
                </a:solidFill>
                <a:ea typeface="Segoe UI" pitchFamily="34" charset="0"/>
                <a:cs typeface="Segoe UI Light" pitchFamily="34" charset="0"/>
              </a:rPr>
              <a:t>Hybrid Migration</a:t>
            </a:r>
          </a:p>
          <a:p>
            <a:pPr marL="0" indent="0">
              <a:buNone/>
            </a:pPr>
            <a:r>
              <a:rPr lang="en-US" sz="2000" dirty="0"/>
              <a:t>Bring portion of application to the cloud while some resources stay on-premises</a:t>
            </a:r>
          </a:p>
          <a:p>
            <a:pPr marL="0" indent="0">
              <a:buNone/>
            </a:pPr>
            <a:r>
              <a:rPr lang="en-US" sz="4000" dirty="0">
                <a:solidFill>
                  <a:schemeClr val="tx2"/>
                </a:solidFill>
                <a:ea typeface="Segoe UI" pitchFamily="34" charset="0"/>
                <a:cs typeface="Segoe UI Light" pitchFamily="34" charset="0"/>
              </a:rPr>
              <a:t>IaaS to PaaS Migration</a:t>
            </a:r>
          </a:p>
          <a:p>
            <a:pPr marL="0" indent="0">
              <a:buNone/>
            </a:pPr>
            <a:r>
              <a:rPr lang="en-US" sz="2000" dirty="0"/>
              <a:t>Migrating application to web or worker roles with dependencies that work better on a VM</a:t>
            </a:r>
          </a:p>
        </p:txBody>
      </p:sp>
      <p:sp>
        <p:nvSpPr>
          <p:cNvPr id="4" name="Freeform 25"/>
          <p:cNvSpPr>
            <a:spLocks noEditPoints="1"/>
          </p:cNvSpPr>
          <p:nvPr/>
        </p:nvSpPr>
        <p:spPr bwMode="black">
          <a:xfrm>
            <a:off x="8228012" y="3338742"/>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1"/>
          </a:solidFill>
          <a:ln>
            <a:noFill/>
          </a:ln>
        </p:spPr>
        <p:txBody>
          <a:bodyPr vert="horz" wrap="square" lIns="82305" tIns="41153" rIns="82305" bIns="41153" numCol="1" anchor="t" anchorCtr="0" compatLnSpc="1">
            <a:prstTxWarp prst="textNoShape">
              <a:avLst/>
            </a:prstTxWarp>
          </a:bodyPr>
          <a:lstStyle/>
          <a:p>
            <a:pPr defTabSz="913641"/>
            <a:endParaRPr lang="en-US" sz="1600" dirty="0">
              <a:solidFill>
                <a:srgbClr val="292929"/>
              </a:solidFill>
            </a:endParaRPr>
          </a:p>
        </p:txBody>
      </p:sp>
    </p:spTree>
    <p:extLst>
      <p:ext uri="{BB962C8B-B14F-4D97-AF65-F5344CB8AC3E}">
        <p14:creationId xmlns:p14="http://schemas.microsoft.com/office/powerpoint/2010/main" val="205805702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Migration Approaches</a:t>
            </a:r>
            <a:endParaRPr lang="en-US" sz="5400" dirty="0"/>
          </a:p>
        </p:txBody>
      </p:sp>
      <p:sp>
        <p:nvSpPr>
          <p:cNvPr id="3" name="Text Placeholder 2"/>
          <p:cNvSpPr>
            <a:spLocks noGrp="1"/>
          </p:cNvSpPr>
          <p:nvPr>
            <p:ph type="body" sz="quarter" idx="10"/>
          </p:nvPr>
        </p:nvSpPr>
        <p:spPr>
          <a:xfrm>
            <a:off x="269169" y="1584458"/>
            <a:ext cx="11650488" cy="3520942"/>
          </a:xfrm>
        </p:spPr>
        <p:txBody>
          <a:bodyPr/>
          <a:lstStyle/>
          <a:p>
            <a:pPr marL="0" indent="0">
              <a:buNone/>
            </a:pPr>
            <a:r>
              <a:rPr lang="en-US" sz="4000" dirty="0">
                <a:solidFill>
                  <a:schemeClr val="tx2"/>
                </a:solidFill>
                <a:ea typeface="Segoe UI" pitchFamily="34" charset="0"/>
                <a:cs typeface="Segoe UI Light" pitchFamily="34" charset="0"/>
              </a:rPr>
              <a:t>Migrating an Existing Virtual Machine</a:t>
            </a:r>
          </a:p>
          <a:p>
            <a:pPr marL="0" indent="0">
              <a:buNone/>
            </a:pPr>
            <a:r>
              <a:rPr lang="en-US" sz="2000" dirty="0"/>
              <a:t>Application, Configuration and Data in an installed Working State </a:t>
            </a:r>
          </a:p>
          <a:p>
            <a:pPr marL="0" indent="0">
              <a:buNone/>
            </a:pPr>
            <a:r>
              <a:rPr lang="en-US" sz="2000" dirty="0"/>
              <a:t>Requires uploading a large amount of data and a higher risk of drivers or other hardware dependencies on VM not available in the cloud</a:t>
            </a:r>
          </a:p>
          <a:p>
            <a:endParaRPr lang="en-US" sz="2800" dirty="0" smtClean="0">
              <a:solidFill>
                <a:schemeClr val="accent5"/>
              </a:solidFill>
              <a:latin typeface="+mn-lt"/>
            </a:endParaRPr>
          </a:p>
          <a:p>
            <a:pPr marL="0" indent="0">
              <a:buNone/>
            </a:pPr>
            <a:r>
              <a:rPr lang="en-US" sz="4000" dirty="0">
                <a:solidFill>
                  <a:schemeClr val="tx2"/>
                </a:solidFill>
                <a:ea typeface="Segoe UI" pitchFamily="34" charset="0"/>
                <a:cs typeface="Segoe UI Light" pitchFamily="34" charset="0"/>
              </a:rPr>
              <a:t>Build VMs in the Cloud</a:t>
            </a:r>
          </a:p>
          <a:p>
            <a:pPr marL="0" indent="0">
              <a:buNone/>
            </a:pPr>
            <a:r>
              <a:rPr lang="en-US" sz="2000" dirty="0"/>
              <a:t>Lowers upload time and dependency risk</a:t>
            </a:r>
          </a:p>
          <a:p>
            <a:pPr marL="0" indent="0">
              <a:buNone/>
            </a:pPr>
            <a:r>
              <a:rPr lang="en-US" sz="2000" dirty="0"/>
              <a:t>Requires upload and installation of application and data </a:t>
            </a:r>
          </a:p>
        </p:txBody>
      </p:sp>
    </p:spTree>
    <p:extLst>
      <p:ext uri="{BB962C8B-B14F-4D97-AF65-F5344CB8AC3E}">
        <p14:creationId xmlns:p14="http://schemas.microsoft.com/office/powerpoint/2010/main" val="3664266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5|.5|.5|.5|.5|.5"/>
</p:tagLst>
</file>

<file path=ppt/theme/theme1.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ystem_Center_Marketing_Template_16x9.potx" id="{8F58127B-2DBD-4C1F-8F0E-1EA11AC3964C}" vid="{CBA365C4-D445-4E81-88F3-CDACCF8140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9F27CD9CAEDD41A6CEC353FC7BFA92" ma:contentTypeVersion="0" ma:contentTypeDescription="Create a new document." ma:contentTypeScope="" ma:versionID="e5376b6e83ebfbcb743155f5b82d515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533B204-824E-46A8-BCF0-F2CFEFB6E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TechEd_2012_Template_16x9</Template>
  <TotalTime>276</TotalTime>
  <Words>2043</Words>
  <Application>Microsoft Office PowerPoint</Application>
  <PresentationFormat>Custom</PresentationFormat>
  <Paragraphs>347</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Consolas</vt:lpstr>
      <vt:lpstr>Segoe</vt:lpstr>
      <vt:lpstr>Segoe UI</vt:lpstr>
      <vt:lpstr>Segoe UI Light</vt:lpstr>
      <vt:lpstr>Segoe WP Semibold</vt:lpstr>
      <vt:lpstr>Times New Roman</vt:lpstr>
      <vt:lpstr>Wingdings</vt:lpstr>
      <vt:lpstr>3-30070_Windows_Server_Management_Marketing_Template_16x9</vt:lpstr>
      <vt:lpstr>Windows Azure    Deploying SharePoint Farms on Windows Azure Virtual Machines</vt:lpstr>
      <vt:lpstr>Agenda</vt:lpstr>
      <vt:lpstr>Motivations and Scenarios</vt:lpstr>
      <vt:lpstr>SharePoint Cloud Continuum</vt:lpstr>
      <vt:lpstr>SharePoint Workloads</vt:lpstr>
      <vt:lpstr>SharePoint Support on Windows Azure</vt:lpstr>
      <vt:lpstr>Migration Approaches</vt:lpstr>
      <vt:lpstr>Migration Types</vt:lpstr>
      <vt:lpstr>Migration Approaches</vt:lpstr>
      <vt:lpstr>Migrating to Windows Azure</vt:lpstr>
      <vt:lpstr>Migration Considerations</vt:lpstr>
      <vt:lpstr>SharePoint Farm Architectures</vt:lpstr>
      <vt:lpstr>Three-Tier SharePoint Farm</vt:lpstr>
      <vt:lpstr>Hybrid Solutions</vt:lpstr>
      <vt:lpstr>Sample SharePoint Farm Configuration</vt:lpstr>
      <vt:lpstr>SharePoint O365 + Windows Azure App Integration </vt:lpstr>
      <vt:lpstr>SharePoint Application scenarios</vt:lpstr>
      <vt:lpstr>Automation</vt:lpstr>
      <vt:lpstr>PowerShell</vt:lpstr>
      <vt:lpstr>Exporting and Importing a Farm</vt:lpstr>
      <vt:lpstr>Deploy Virtual Machine Example</vt:lpstr>
      <vt:lpstr>Deploy Virtual Machine Example</vt:lpstr>
      <vt:lpstr>Deploy Virtual Machine Example</vt:lpstr>
      <vt:lpstr>Deploy Virtual Machine Example</vt:lpstr>
      <vt:lpstr>Deploy Virtual Machine Example</vt:lpstr>
      <vt:lpstr>Additional Resources</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SharePoint Farms on Windows Azure Virtual Machines</dc:title>
  <dc:creator>David Tesar</dc:creator>
  <dc:description>Understanding how to deploy SharePoint on Windows Azure Virtual Machines
by Michael Washammwasham@microsoft.com</dc:description>
  <cp:lastModifiedBy>David Tesar</cp:lastModifiedBy>
  <cp:revision>54</cp:revision>
  <cp:lastPrinted>2010-05-11T05:02:34Z</cp:lastPrinted>
  <dcterms:created xsi:type="dcterms:W3CDTF">2012-03-23T02:48:52Z</dcterms:created>
  <dcterms:modified xsi:type="dcterms:W3CDTF">2013-10-03T20:43:50Z</dcterms:modified>
  <cp:version>1.0.2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0x010100A99F27CD9CAEDD41A6CEC353FC7BFA92</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