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49" r:id="rId5"/>
  </p:sldMasterIdLst>
  <p:notesMasterIdLst>
    <p:notesMasterId r:id="rId31"/>
  </p:notesMasterIdLst>
  <p:handoutMasterIdLst>
    <p:handoutMasterId r:id="rId32"/>
  </p:handoutMasterIdLst>
  <p:sldIdLst>
    <p:sldId id="794" r:id="rId6"/>
    <p:sldId id="771" r:id="rId7"/>
    <p:sldId id="772" r:id="rId8"/>
    <p:sldId id="773" r:id="rId9"/>
    <p:sldId id="774" r:id="rId10"/>
    <p:sldId id="808" r:id="rId11"/>
    <p:sldId id="809" r:id="rId12"/>
    <p:sldId id="810" r:id="rId13"/>
    <p:sldId id="800" r:id="rId14"/>
    <p:sldId id="801" r:id="rId15"/>
    <p:sldId id="802" r:id="rId16"/>
    <p:sldId id="803" r:id="rId17"/>
    <p:sldId id="804" r:id="rId18"/>
    <p:sldId id="811" r:id="rId19"/>
    <p:sldId id="812" r:id="rId20"/>
    <p:sldId id="785" r:id="rId21"/>
    <p:sldId id="786" r:id="rId22"/>
    <p:sldId id="813" r:id="rId23"/>
    <p:sldId id="814" r:id="rId24"/>
    <p:sldId id="788" r:id="rId25"/>
    <p:sldId id="789" r:id="rId26"/>
    <p:sldId id="790" r:id="rId27"/>
    <p:sldId id="791" r:id="rId28"/>
    <p:sldId id="795" r:id="rId29"/>
    <p:sldId id="793"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Background" id="{8FEF0213-90B8-498B-B9C8-9996936ED392}">
          <p14:sldIdLst>
            <p14:sldId id="794"/>
            <p14:sldId id="771"/>
            <p14:sldId id="772"/>
            <p14:sldId id="773"/>
            <p14:sldId id="774"/>
            <p14:sldId id="808"/>
            <p14:sldId id="809"/>
            <p14:sldId id="810"/>
            <p14:sldId id="800"/>
            <p14:sldId id="801"/>
            <p14:sldId id="802"/>
            <p14:sldId id="803"/>
            <p14:sldId id="804"/>
            <p14:sldId id="811"/>
            <p14:sldId id="812"/>
            <p14:sldId id="785"/>
            <p14:sldId id="786"/>
            <p14:sldId id="813"/>
            <p14:sldId id="814"/>
            <p14:sldId id="788"/>
            <p14:sldId id="789"/>
            <p14:sldId id="790"/>
            <p14:sldId id="791"/>
            <p14:sldId id="795"/>
            <p14:sldId id="793"/>
          </p14:sldIdLst>
        </p14:section>
      </p14:sectionLst>
    </p:ext>
    <p:ext uri="{EFAFB233-063F-42B5-8137-9DF3F51BA10A}">
      <p15:sldGuideLst xmlns=""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FFFFFF"/>
    <a:srgbClr val="000000"/>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69024" autoAdjust="0"/>
  </p:normalViewPr>
  <p:slideViewPr>
    <p:cSldViewPr snapToGrid="0">
      <p:cViewPr varScale="1">
        <p:scale>
          <a:sx n="90" d="100"/>
          <a:sy n="90" d="100"/>
        </p:scale>
        <p:origin x="-2368" y="-96"/>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p:scale>
        <a:sx n="89" d="100"/>
        <a:sy n="89"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3/4/13</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3/4/13</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399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9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CD374CAE-DBB6-40F4-B1A2-058486AC4DEA}" type="datetime1">
              <a:rPr lang="en-US" smtClean="0">
                <a:solidFill>
                  <a:prstClr val="black"/>
                </a:solidFill>
              </a:rPr>
              <a:pPr/>
              <a:t>3/4/13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86816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Demo</a:t>
            </a:r>
          </a:p>
          <a:p>
            <a:pPr marL="171450" indent="-171450">
              <a:buFont typeface="Arial" pitchFamily="34" charset="0"/>
              <a:buChar char="•"/>
            </a:pPr>
            <a:r>
              <a:rPr lang="en-US" dirty="0" smtClean="0"/>
              <a:t>Length</a:t>
            </a:r>
            <a:r>
              <a:rPr lang="en-US" baseline="0" dirty="0" smtClean="0"/>
              <a:t>: 5 minutes</a:t>
            </a:r>
            <a:endParaRPr lang="en-US" dirty="0" smtClean="0"/>
          </a:p>
          <a:p>
            <a:pPr marL="171450" indent="-171450">
              <a:buFont typeface="Arial" pitchFamily="34" charset="0"/>
              <a:buChar char="•"/>
            </a:pPr>
            <a:r>
              <a:rPr lang="en-US" dirty="0" smtClean="0"/>
              <a:t>Pet Shop</a:t>
            </a:r>
          </a:p>
          <a:p>
            <a:pPr marL="171450" indent="-171450">
              <a:buFont typeface="Arial" pitchFamily="34" charset="0"/>
              <a:buChar char="•"/>
            </a:pPr>
            <a:r>
              <a:rPr lang="en-US" dirty="0" smtClean="0"/>
              <a:t>Use</a:t>
            </a:r>
            <a:r>
              <a:rPr lang="en-US" baseline="0" dirty="0" smtClean="0"/>
              <a:t> Visual Studio 2010</a:t>
            </a:r>
          </a:p>
          <a:p>
            <a:pPr marL="171450" indent="-171450">
              <a:buFont typeface="Arial" pitchFamily="34" charset="0"/>
              <a:buChar char="•"/>
            </a:pPr>
            <a:r>
              <a:rPr lang="en-US" baseline="0" dirty="0" smtClean="0"/>
              <a:t>Deploy using WebDeploy with VS2010 Extensions</a:t>
            </a:r>
          </a:p>
          <a:p>
            <a:pPr marL="171450" indent="-171450">
              <a:buFont typeface="Arial" pitchFamily="34" charset="0"/>
              <a:buChar char="•"/>
            </a:pPr>
            <a:r>
              <a:rPr lang="en-US" baseline="0" dirty="0" smtClean="0"/>
              <a:t>Example: http://petshop.antdf0.antares-test.windows-int.net/</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Demo</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Length: 10 minutes</a:t>
            </a:r>
            <a:endParaRPr lang="en-US" dirty="0" smtClean="0"/>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Create </a:t>
            </a:r>
            <a:r>
              <a:rPr lang="en-US" dirty="0" err="1" smtClean="0"/>
              <a:t>Wordpress</a:t>
            </a:r>
            <a:r>
              <a:rPr lang="en-US" dirty="0" smtClean="0"/>
              <a:t> Blog in Web Gallery</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Download Publish File</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Open in </a:t>
            </a:r>
            <a:r>
              <a:rPr lang="en-US" dirty="0" err="1" smtClean="0"/>
              <a:t>WebMatrix</a:t>
            </a:r>
            <a:endParaRPr lang="en-US" dirty="0" smtClean="0"/>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Edit</a:t>
            </a:r>
            <a:r>
              <a:rPr lang="en-US" baseline="0" dirty="0" smtClean="0"/>
              <a:t> Theme</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Save/Deploy</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Show site with changes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US" baseline="0" dirty="0" smtClean="0"/>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Run locally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Add theme -&gt; Can we find an enterprise theme, team status or something similar</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Deploy to cloud</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smtClean="0"/>
              <a:t>BitBucket</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3/4/13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05700">
              <a:lnSpc>
                <a:spcPct val="100000"/>
              </a:lnSpc>
              <a:spcAft>
                <a:spcPts val="0"/>
              </a:spcAft>
              <a:defRPr/>
            </a:pPr>
            <a:r>
              <a:rPr lang="en-US" sz="1200" b="1" dirty="0">
                <a:latin typeface="Segoe UI" pitchFamily="34" charset="0"/>
              </a:rPr>
              <a:t>Slide Objectives:</a:t>
            </a:r>
            <a:endParaRPr lang="en-US" sz="1200" dirty="0">
              <a:latin typeface="Segoe UI" pitchFamily="34" charset="0"/>
            </a:endParaRPr>
          </a:p>
          <a:p>
            <a:endParaRPr lang="en-US" baseline="0" dirty="0" smtClean="0"/>
          </a:p>
          <a:p>
            <a:r>
              <a:rPr lang="en-US" baseline="0" dirty="0" smtClean="0"/>
              <a:t>Highlight the ability to get started quickly with the Windows Azure Web App Gallery</a:t>
            </a:r>
          </a:p>
          <a:p>
            <a:endParaRPr lang="en-US" baseline="0" dirty="0" smtClean="0"/>
          </a:p>
          <a:p>
            <a:pPr defTabSz="904095">
              <a:lnSpc>
                <a:spcPct val="100000"/>
              </a:lnSpc>
              <a:spcAft>
                <a:spcPts val="0"/>
              </a:spcAft>
            </a:pPr>
            <a:r>
              <a:rPr lang="en-US" b="1" baseline="0" dirty="0" smtClean="0"/>
              <a:t>Speaking Points:</a:t>
            </a:r>
          </a:p>
          <a:p>
            <a:pPr defTabSz="904095">
              <a:lnSpc>
                <a:spcPct val="100000"/>
              </a:lnSpc>
              <a:spcAft>
                <a:spcPts val="0"/>
              </a:spcAft>
            </a:pPr>
            <a:endParaRPr lang="en-US" b="1" baseline="0" dirty="0" smtClean="0"/>
          </a:p>
          <a:p>
            <a:pPr marL="169581" indent="-169581" defTabSz="904095">
              <a:lnSpc>
                <a:spcPct val="100000"/>
              </a:lnSpc>
              <a:spcAft>
                <a:spcPts val="0"/>
              </a:spcAft>
              <a:buFont typeface="Arial"/>
              <a:buChar cha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defTabSz="1205700">
              <a:lnSpc>
                <a:spcPct val="100000"/>
              </a:lnSpc>
              <a:spcAft>
                <a:spcPts val="0"/>
              </a:spcAft>
              <a:defRPr/>
            </a:pPr>
            <a:r>
              <a:rPr lang="en-US" sz="1200" b="1" dirty="0">
                <a:latin typeface="Segoe UI" pitchFamily="34" charset="0"/>
              </a:rPr>
              <a:t>Notes:</a:t>
            </a:r>
          </a:p>
          <a:p>
            <a:pPr defTabSz="1205700">
              <a:lnSpc>
                <a:spcPct val="100000"/>
              </a:lnSpc>
              <a:spcAft>
                <a:spcPts val="0"/>
              </a:spcAft>
              <a:defRPr/>
            </a:pPr>
            <a:endParaRPr lang="en-US" sz="1200" b="1" dirty="0">
              <a:latin typeface="Segoe UI" pitchFamily="34" charset="0"/>
            </a:endParaRPr>
          </a:p>
          <a:p>
            <a:pPr defTabSz="1205700">
              <a:lnSpc>
                <a:spcPct val="100000"/>
              </a:lnSpc>
              <a:spcAft>
                <a:spcPts val="0"/>
              </a:spcAft>
              <a:defRPr/>
            </a:pPr>
            <a:endParaRPr lang="en-US" sz="1200" dirty="0">
              <a:latin typeface="Segoe UI" pitchFamily="34" charset="0"/>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05700">
              <a:lnSpc>
                <a:spcPct val="100000"/>
              </a:lnSpc>
              <a:spcAft>
                <a:spcPts val="0"/>
              </a:spcAft>
              <a:defRPr/>
            </a:pPr>
            <a:r>
              <a:rPr lang="en-US" sz="1200" b="1" dirty="0">
                <a:latin typeface="Segoe UI" pitchFamily="34" charset="0"/>
              </a:rPr>
              <a:t>Slide Objectives:</a:t>
            </a:r>
            <a:endParaRPr lang="en-US" sz="1200" dirty="0">
              <a:latin typeface="Segoe UI" pitchFamily="34" charset="0"/>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69581" indent="-169581">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69581" indent="-169581">
              <a:buFont typeface="Arial"/>
              <a:buChar char="•"/>
            </a:pPr>
            <a:endParaRPr lang="en-US" b="0" baseline="0" dirty="0" smtClean="0"/>
          </a:p>
          <a:p>
            <a:endParaRPr lang="en-US" baseline="0" dirty="0" smtClean="0"/>
          </a:p>
          <a:p>
            <a:pPr defTabSz="1205700">
              <a:lnSpc>
                <a:spcPct val="100000"/>
              </a:lnSpc>
              <a:spcAft>
                <a:spcPts val="0"/>
              </a:spcAft>
              <a:defRPr/>
            </a:pPr>
            <a:r>
              <a:rPr lang="en-US" sz="1200" b="1" dirty="0">
                <a:latin typeface="Segoe UI" pitchFamily="34" charset="0"/>
              </a:rPr>
              <a:t>Notes:</a:t>
            </a:r>
            <a:endParaRPr lang="en-US" sz="1200" dirty="0">
              <a:latin typeface="Segoe UI" pitchFamily="34" charset="0"/>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55">
              <a:defRPr/>
            </a:pPr>
            <a:r>
              <a:rPr lang="en-US" dirty="0" smtClean="0"/>
              <a:t>*free offer of 10 web</a:t>
            </a:r>
            <a:r>
              <a:rPr lang="en-US" baseline="0" dirty="0" smtClean="0"/>
              <a:t> sites for Spring 2012 Preview</a:t>
            </a:r>
            <a:endParaRPr lang="en-US" dirty="0" smtClean="0"/>
          </a:p>
          <a:p>
            <a:pPr defTabSz="914255">
              <a:defRPr/>
            </a:pPr>
            <a:r>
              <a:rPr lang="en-US" dirty="0" smtClean="0"/>
              <a:t>*Create</a:t>
            </a:r>
            <a:r>
              <a:rPr lang="en-US" baseline="0" dirty="0" smtClean="0"/>
              <a:t> new sites from the gallery or from scratch</a:t>
            </a:r>
            <a:endParaRPr lang="en-US" dirty="0" smtClean="0"/>
          </a:p>
          <a:p>
            <a:pPr defTabSz="914255">
              <a:defRPr/>
            </a:pPr>
            <a:r>
              <a:rPr lang="en-US" dirty="0" smtClean="0"/>
              <a:t>*</a:t>
            </a:r>
            <a:r>
              <a:rPr lang="en-US" dirty="0">
                <a:solidFill>
                  <a:schemeClr val="tx2">
                    <a:alpha val="99000"/>
                  </a:schemeClr>
                </a:solidFill>
              </a:rPr>
              <a:t>if your web site runs on Internet Information Services (IIS) 7, it will run on Windows Azure Web Sites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470578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images to these three slides</a:t>
            </a:r>
            <a:r>
              <a:rPr lang="en-US" baseline="0" dirty="0" smtClean="0"/>
              <a:t> with the bullets – more metro, alive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373DC0-2B19-496B-83DE-F4860F6876EE}" type="datetime1">
              <a:rPr lang="en-US" smtClean="0"/>
              <a:t>3/4/13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309887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4664A66-7F43-48D1-91D2-AE7A931D6495}" type="datetime1">
              <a:rPr lang="en-US" smtClean="0"/>
              <a:t>3/4/13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2865526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images to these three slides</a:t>
            </a:r>
            <a:r>
              <a:rPr lang="en-US" baseline="0" dirty="0" smtClean="0"/>
              <a:t> with the bullets – more metro, alive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373DC0-2B19-496B-83DE-F4860F6876EE}" type="datetime1">
              <a:rPr lang="en-US" smtClean="0"/>
              <a:t>3/4/13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22</a:t>
            </a:fld>
            <a:endParaRPr lang="en-US" dirty="0"/>
          </a:p>
        </p:txBody>
      </p:sp>
    </p:spTree>
    <p:extLst>
      <p:ext uri="{BB962C8B-B14F-4D97-AF65-F5344CB8AC3E}">
        <p14:creationId xmlns:p14="http://schemas.microsoft.com/office/powerpoint/2010/main" val="3098878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images to these three slides</a:t>
            </a:r>
            <a:r>
              <a:rPr lang="en-US" baseline="0" dirty="0" smtClean="0"/>
              <a:t> with the bullets – more metro, alive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373DC0-2B19-496B-83DE-F4860F6876EE}" type="datetime1">
              <a:rPr lang="en-US" smtClean="0"/>
              <a:t>3/4/13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23</a:t>
            </a:fld>
            <a:endParaRPr lang="en-US" dirty="0"/>
          </a:p>
        </p:txBody>
      </p:sp>
    </p:spTree>
    <p:extLst>
      <p:ext uri="{BB962C8B-B14F-4D97-AF65-F5344CB8AC3E}">
        <p14:creationId xmlns:p14="http://schemas.microsoft.com/office/powerpoint/2010/main" val="3098878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399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9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CD374CAE-DBB6-40F4-B1A2-058486AC4DEA}" type="datetime1">
              <a:rPr lang="en-US" smtClean="0">
                <a:solidFill>
                  <a:prstClr val="black"/>
                </a:solidFill>
              </a:rPr>
              <a:pPr/>
              <a:t>3/4/13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86816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Leave</a:t>
            </a:r>
            <a:r>
              <a:rPr lang="en-US" baseline="0" dirty="0" smtClean="0"/>
              <a:t> in appendix for QA when the </a:t>
            </a:r>
            <a:r>
              <a:rPr lang="en-US" baseline="0" smtClean="0"/>
              <a:t>question is asked.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pPr marL="212981" lvl="1" indent="0">
              <a:buFont typeface="Arial" pitchFamily="34" charset="0"/>
              <a:buNone/>
            </a:pPr>
            <a:endParaRPr lang="en-US" baseline="0" dirty="0" smtClean="0"/>
          </a:p>
          <a:p>
            <a:pPr marL="212981" lvl="1" indent="0">
              <a:buFont typeface="Arial" pitchFamily="34" charset="0"/>
              <a:buNone/>
            </a:pPr>
            <a:r>
              <a:rPr lang="en-US" baseline="0" dirty="0" smtClean="0"/>
              <a:t>NOTE: Add spectrum (arrow) that shows the “</a:t>
            </a:r>
            <a:r>
              <a:rPr lang="en-US" baseline="0" dirty="0" err="1" smtClean="0"/>
              <a:t>PaaS</a:t>
            </a:r>
            <a:r>
              <a:rPr lang="en-US" baseline="0" dirty="0" smtClean="0"/>
              <a:t> Continuum”</a:t>
            </a:r>
            <a:endParaRPr lang="en-US" dirty="0" smtClean="0"/>
          </a:p>
          <a:p>
            <a:endParaRPr lang="en-US" dirty="0" smtClean="0"/>
          </a:p>
          <a:p>
            <a:r>
              <a:rPr lang="en-US" dirty="0" smtClean="0"/>
              <a:t>We’re going to talk about a new </a:t>
            </a:r>
            <a:r>
              <a:rPr lang="en-US" dirty="0" err="1" smtClean="0"/>
              <a:t>sevice</a:t>
            </a:r>
            <a:r>
              <a:rPr lang="en-US" dirty="0" smtClean="0"/>
              <a:t>. You think about WAWS</a:t>
            </a:r>
            <a:r>
              <a:rPr lang="en-US" baseline="0" dirty="0" smtClean="0"/>
              <a:t> as the highest level service, abstracts away .. .. .. even web server.</a:t>
            </a:r>
          </a:p>
          <a:p>
            <a:endParaRPr lang="en-US" baseline="0" dirty="0" smtClean="0"/>
          </a:p>
          <a:p>
            <a:r>
              <a:rPr lang="en-US" baseline="0" dirty="0" smtClean="0"/>
              <a:t>Reducing complexity, reducing management overhead.</a:t>
            </a:r>
          </a:p>
          <a:p>
            <a:endParaRPr lang="en-US" baseline="0" dirty="0" smtClean="0"/>
          </a:p>
          <a:p>
            <a:r>
              <a:rPr lang="en-US" baseline="0" dirty="0" smtClean="0"/>
              <a:t>Add animation to build out each part -&gt; final click </a:t>
            </a:r>
            <a:r>
              <a:rPr lang="en-US" baseline="0" dirty="0" err="1" smtClean="0"/>
              <a:t>reviels</a:t>
            </a:r>
            <a:r>
              <a:rPr lang="en-US" baseline="0" dirty="0" smtClean="0"/>
              <a:t> the cloud box at the bottom.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Before</a:t>
            </a:r>
            <a:r>
              <a:rPr lang="en-US" baseline="0" dirty="0" smtClean="0"/>
              <a:t> the shopping cart demo, create a new text file </a:t>
            </a:r>
            <a:r>
              <a:rPr lang="en-US" baseline="0" dirty="0" err="1" smtClean="0"/>
              <a:t>response.write</a:t>
            </a:r>
            <a:r>
              <a:rPr lang="en-US" baseline="0" dirty="0" smtClean="0"/>
              <a:t>(“”) rename to asp and </a:t>
            </a:r>
            <a:r>
              <a:rPr lang="en-US" baseline="0" dirty="0" err="1" smtClean="0"/>
              <a:t>uplaod</a:t>
            </a:r>
            <a:r>
              <a:rPr lang="en-US" baseline="0" dirty="0" smtClean="0"/>
              <a:t> to the site and demo. Then do shopping cart.</a:t>
            </a:r>
            <a:endParaRPr lang="en-US" dirty="0" smtClean="0"/>
          </a:p>
          <a:p>
            <a:endParaRPr lang="en-US" dirty="0" smtClean="0"/>
          </a:p>
          <a:p>
            <a:r>
              <a:rPr lang="en-US" dirty="0" smtClean="0"/>
              <a:t>Demo:</a:t>
            </a:r>
          </a:p>
          <a:p>
            <a:pPr marL="171450" indent="-171450">
              <a:buFont typeface="Arial" pitchFamily="34" charset="0"/>
              <a:buChar char="•"/>
            </a:pPr>
            <a:r>
              <a:rPr lang="en-US" dirty="0" smtClean="0"/>
              <a:t>Length</a:t>
            </a:r>
            <a:r>
              <a:rPr lang="en-US" baseline="0" dirty="0" smtClean="0"/>
              <a:t>: 5 minutes</a:t>
            </a:r>
          </a:p>
          <a:p>
            <a:pPr marL="171450" indent="-171450">
              <a:buFont typeface="Arial" pitchFamily="34" charset="0"/>
              <a:buChar char="•"/>
            </a:pPr>
            <a:r>
              <a:rPr lang="en-US" baseline="0" dirty="0" smtClean="0"/>
              <a:t>Classic ASP Shopping Cart</a:t>
            </a:r>
          </a:p>
          <a:p>
            <a:pPr marL="171450" indent="-171450">
              <a:buFont typeface="Arial" pitchFamily="34" charset="0"/>
              <a:buChar char="•"/>
            </a:pPr>
            <a:r>
              <a:rPr lang="en-US" baseline="0" dirty="0" smtClean="0"/>
              <a:t>Deploy using FTP</a:t>
            </a:r>
          </a:p>
          <a:p>
            <a:pPr marL="171450" indent="-171450">
              <a:buFont typeface="Arial" pitchFamily="34" charset="0"/>
              <a:buChar char="•"/>
            </a:pPr>
            <a:r>
              <a:rPr lang="en-US" baseline="0" dirty="0" smtClean="0"/>
              <a:t>Product Cart</a:t>
            </a:r>
          </a:p>
          <a:p>
            <a:pPr marL="384431" lvl="1" indent="-171450">
              <a:buFont typeface="Arial" pitchFamily="34" charset="0"/>
              <a:buChar char="•"/>
            </a:pPr>
            <a:r>
              <a:rPr lang="en-US" dirty="0" smtClean="0"/>
              <a:t>Product Page: http://www.earlyimpact.com/productcart/ecommerce-software.asp</a:t>
            </a:r>
          </a:p>
          <a:p>
            <a:pPr marL="384431" lvl="1" indent="-171450">
              <a:buFont typeface="Arial" pitchFamily="34" charset="0"/>
              <a:buChar char="•"/>
            </a:pPr>
            <a:r>
              <a:rPr lang="en-US" dirty="0" smtClean="0"/>
              <a:t>Storefront Demo: http://demos.productcart.com/demos/standard/pc/home.asp</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Demo</a:t>
            </a:r>
          </a:p>
          <a:p>
            <a:pPr marL="171450" indent="-171450">
              <a:buFont typeface="Arial" pitchFamily="34" charset="0"/>
              <a:buChar char="•"/>
            </a:pPr>
            <a:r>
              <a:rPr lang="en-US" baseline="0" dirty="0" smtClean="0"/>
              <a:t>Length: 10 minutes</a:t>
            </a:r>
          </a:p>
          <a:p>
            <a:pPr marL="171450" indent="-171450">
              <a:buFont typeface="Arial" pitchFamily="34" charset="0"/>
              <a:buChar char="•"/>
            </a:pPr>
            <a:r>
              <a:rPr lang="en-US" baseline="0" dirty="0" smtClean="0"/>
              <a:t>Survey App</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ASP.NET MVC4, </a:t>
            </a:r>
            <a:r>
              <a:rPr lang="en-US" dirty="0" err="1" smtClean="0"/>
              <a:t>KnockoutJS</a:t>
            </a:r>
            <a:r>
              <a:rPr lang="en-US" dirty="0" smtClean="0"/>
              <a:t>,</a:t>
            </a:r>
            <a:r>
              <a:rPr lang="en-US" baseline="0" dirty="0" smtClean="0"/>
              <a:t> </a:t>
            </a:r>
            <a:r>
              <a:rPr lang="en-US" baseline="0" dirty="0" err="1" smtClean="0"/>
              <a:t>SignalR</a:t>
            </a:r>
            <a:endParaRPr lang="en-US" baseline="0" dirty="0" smtClean="0"/>
          </a:p>
          <a:p>
            <a:pPr marL="171450" indent="-171450">
              <a:buFont typeface="Arial" pitchFamily="34" charset="0"/>
              <a:buChar char="•"/>
            </a:pPr>
            <a:r>
              <a:rPr lang="en-US" dirty="0" smtClean="0"/>
              <a:t>Visual Studio 11</a:t>
            </a:r>
          </a:p>
          <a:p>
            <a:pPr marL="171450" indent="-171450">
              <a:buFont typeface="Arial" pitchFamily="34" charset="0"/>
              <a:buChar char="•"/>
            </a:pPr>
            <a:endParaRPr lang="en-US" dirty="0" smtClean="0"/>
          </a:p>
          <a:p>
            <a:pPr marL="171450" indent="-171450">
              <a:buFont typeface="Arial" pitchFamily="34" charset="0"/>
              <a:buChar char="•"/>
            </a:pPr>
            <a:r>
              <a:rPr lang="en-US" dirty="0" smtClean="0"/>
              <a:t>James note: Modern apps &amp; Modern Tools</a:t>
            </a:r>
          </a:p>
          <a:p>
            <a:pPr marL="171450" indent="-171450">
              <a:buFont typeface="Arial" pitchFamily="34" charset="0"/>
              <a:buChar char="•"/>
            </a:pPr>
            <a:endParaRPr lang="en-US" dirty="0" smtClean="0"/>
          </a:p>
          <a:p>
            <a:pPr marL="171450" indent="-171450">
              <a:buFont typeface="Arial" pitchFamily="34" charset="0"/>
              <a:buChar char="•"/>
            </a:pPr>
            <a:r>
              <a:rPr lang="en-US" dirty="0" smtClean="0"/>
              <a:t>NOTE: TFS</a:t>
            </a:r>
            <a:r>
              <a:rPr lang="en-US" baseline="0" dirty="0" smtClean="0"/>
              <a:t> is already setup on Dev11, figure out how we can flow TFS into this demo.</a:t>
            </a:r>
            <a:endParaRPr lang="en-US" dirty="0" smtClean="0"/>
          </a:p>
          <a:p>
            <a:pPr marL="171450" indent="-171450">
              <a:buFont typeface="Arial" pitchFamily="34" charset="0"/>
              <a:buChar char="•"/>
            </a:pPr>
            <a:endParaRPr lang="en-US" dirty="0" smtClean="0"/>
          </a:p>
          <a:p>
            <a:pPr marL="171450" indent="-171450">
              <a:buFont typeface="Arial" pitchFamily="34" charset="0"/>
              <a:buChar char="•"/>
            </a:pPr>
            <a:r>
              <a:rPr lang="en-US" dirty="0" smtClean="0"/>
              <a:t>Deploy</a:t>
            </a:r>
            <a:r>
              <a:rPr lang="en-US" baseline="0" dirty="0" smtClean="0"/>
              <a:t> once as is, make update for mobile front end and redeploy to show CI</a:t>
            </a:r>
            <a:endParaRPr lang="en-US" dirty="0" smtClean="0"/>
          </a:p>
          <a:p>
            <a:pPr marL="171450" indent="-171450">
              <a:buFont typeface="Arial" pitchFamily="34" charset="0"/>
              <a:buChar char="•"/>
            </a:pPr>
            <a:r>
              <a:rPr lang="en-US" dirty="0" smtClean="0"/>
              <a:t>Get </a:t>
            </a:r>
            <a:r>
              <a:rPr lang="en-US" dirty="0" err="1" smtClean="0"/>
              <a:t>joanah’s</a:t>
            </a:r>
            <a:r>
              <a:rPr lang="en-US" dirty="0" smtClean="0"/>
              <a:t> team</a:t>
            </a:r>
            <a:r>
              <a:rPr lang="en-US" baseline="0" dirty="0" smtClean="0"/>
              <a:t> to style this</a:t>
            </a:r>
          </a:p>
          <a:p>
            <a:pPr marL="384431" lvl="1" indent="-171450">
              <a:buFont typeface="Arial" pitchFamily="34" charset="0"/>
              <a:buChar char="•"/>
            </a:pPr>
            <a:r>
              <a:rPr lang="en-US" baseline="0" dirty="0" smtClean="0"/>
              <a:t>Chat app like windows phone</a:t>
            </a:r>
          </a:p>
          <a:p>
            <a:pPr marL="384431" lvl="1" indent="-171450">
              <a:buFont typeface="Arial" pitchFamily="34" charset="0"/>
              <a:buChar char="•"/>
            </a:pPr>
            <a:r>
              <a:rPr lang="en-US" baseline="0" dirty="0" smtClean="0"/>
              <a:t>Modern, metro style</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This adds to pet shop demo. /help </a:t>
            </a:r>
            <a:r>
              <a:rPr lang="en-US" dirty="0" err="1" smtClean="0"/>
              <a:t>config</a:t>
            </a:r>
            <a:endParaRPr lang="en-US" dirty="0" smtClean="0"/>
          </a:p>
          <a:p>
            <a:endParaRPr lang="en-US" dirty="0" smtClean="0"/>
          </a:p>
          <a:p>
            <a:r>
              <a:rPr lang="en-US" dirty="0" smtClean="0"/>
              <a:t>Demo</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Length: 10 minutes</a:t>
            </a:r>
            <a:endParaRPr lang="en-US" dirty="0" smtClean="0"/>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Visual Studio 11</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TFS Deployment</a:t>
            </a:r>
          </a:p>
          <a:p>
            <a:pPr marL="171450" indent="-171450">
              <a:buFont typeface="Arial" pitchFamily="34" charset="0"/>
              <a:buChar char="•"/>
            </a:pPr>
            <a:r>
              <a:rPr lang="en-US" dirty="0" smtClean="0"/>
              <a:t>Show Configuration Page</a:t>
            </a:r>
          </a:p>
          <a:p>
            <a:pPr marL="171450" indent="-171450">
              <a:buFont typeface="Arial" pitchFamily="34" charset="0"/>
              <a:buChar char="•"/>
            </a:pPr>
            <a:r>
              <a:rPr lang="en-US" dirty="0" smtClean="0"/>
              <a:t>Deploy broken</a:t>
            </a:r>
            <a:r>
              <a:rPr lang="en-US" baseline="0" dirty="0" smtClean="0"/>
              <a:t> App</a:t>
            </a:r>
          </a:p>
          <a:p>
            <a:pPr marL="171450" indent="-171450">
              <a:buFont typeface="Arial" pitchFamily="34" charset="0"/>
              <a:buChar char="•"/>
            </a:pPr>
            <a:r>
              <a:rPr lang="en-US" baseline="0" dirty="0" smtClean="0"/>
              <a:t>Show logging and diagnostics</a:t>
            </a:r>
          </a:p>
          <a:p>
            <a:pPr marL="171450" indent="-171450">
              <a:buFont typeface="Arial" pitchFamily="34" charset="0"/>
              <a:buChar char="•"/>
            </a:pPr>
            <a:r>
              <a:rPr lang="en-US" baseline="0" dirty="0" smtClean="0"/>
              <a:t>Show Roll Back deployment</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Start new app for this demo</a:t>
            </a:r>
          </a:p>
          <a:p>
            <a:pPr marL="171450" indent="-171450">
              <a:buFont typeface="Arial" pitchFamily="34" charset="0"/>
              <a:buChar char="•"/>
            </a:pPr>
            <a:r>
              <a:rPr lang="en-US" baseline="0" dirty="0" smtClean="0"/>
              <a:t>Rather than showing something that is broken, show how to use the logs to optimize. Maybe missing favicon – “Be </a:t>
            </a:r>
            <a:r>
              <a:rPr lang="en-US" baseline="0" dirty="0" err="1" smtClean="0"/>
              <a:t>Brillaint</a:t>
            </a:r>
            <a:r>
              <a:rPr lang="en-US" baseline="0" dirty="0" smtClean="0"/>
              <a:t> theme”</a:t>
            </a:r>
          </a:p>
          <a:p>
            <a:pPr marL="171450" indent="-171450">
              <a:buFont typeface="Arial" pitchFamily="34" charset="0"/>
              <a:buChar char="•"/>
            </a:pPr>
            <a:r>
              <a:rPr lang="en-US" baseline="0" dirty="0" smtClean="0"/>
              <a:t>Sub directory off root with default doc issue - /help for example. Browse to the </a:t>
            </a:r>
            <a:r>
              <a:rPr lang="en-US" baseline="0" dirty="0" err="1" smtClean="0"/>
              <a:t>url</a:t>
            </a:r>
            <a:r>
              <a:rPr lang="en-US" baseline="0" dirty="0" smtClean="0"/>
              <a:t> and get wrong page because the default doc is not set correctly.</a:t>
            </a:r>
          </a:p>
          <a:p>
            <a:pPr marL="384431" lvl="1" indent="-171450">
              <a:buFont typeface="Arial" pitchFamily="34" charset="0"/>
              <a:buChar char="•"/>
            </a:pPr>
            <a:r>
              <a:rPr lang="en-US" baseline="0" dirty="0" smtClean="0"/>
              <a:t>Go into portal and show </a:t>
            </a:r>
            <a:r>
              <a:rPr lang="en-US" baseline="0" dirty="0" err="1" smtClean="0"/>
              <a:t>reording</a:t>
            </a:r>
            <a:r>
              <a:rPr lang="en-US" baseline="0" dirty="0" smtClean="0"/>
              <a:t> of default docs. </a:t>
            </a:r>
          </a:p>
          <a:p>
            <a:pPr marL="384431" lvl="1" indent="-171450">
              <a:buFont typeface="Arial" pitchFamily="34" charset="0"/>
              <a:buChar char="•"/>
            </a:pPr>
            <a:r>
              <a:rPr lang="en-US" baseline="0" dirty="0" smtClean="0"/>
              <a:t>Show 404’s from /help -&gt; no default doc set -&gt; add to </a:t>
            </a:r>
            <a:r>
              <a:rPr lang="en-US" baseline="0" dirty="0" err="1" smtClean="0"/>
              <a:t>config</a:t>
            </a:r>
            <a:endParaRPr lang="en-US" baseline="0" dirty="0" smtClean="0"/>
          </a:p>
          <a:p>
            <a:pPr marL="171450" lvl="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630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4807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62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gradFill>
                  <a:gsLst>
                    <a:gs pos="0">
                      <a:schemeClr val="tx1"/>
                    </a:gs>
                    <a:gs pos="100000">
                      <a:schemeClr val="tx1"/>
                    </a:gs>
                  </a:gsLst>
                  <a:lin ang="5400000" scaled="0"/>
                </a:gra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0657508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0">
                      <a:schemeClr val="tx1"/>
                    </a:gs>
                    <a:gs pos="100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0">
                      <a:schemeClr val="accent6"/>
                    </a:gs>
                    <a:gs pos="100000">
                      <a:schemeClr val="accent6"/>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gradFill>
                  <a:gsLst>
                    <a:gs pos="0">
                      <a:schemeClr val="tx1"/>
                    </a:gs>
                    <a:gs pos="100000">
                      <a:schemeClr val="tx1"/>
                    </a:gs>
                  </a:gsLst>
                  <a:lin ang="5400000" scaled="0"/>
                </a:gradFill>
              </a:defRPr>
            </a:lvl1pPr>
          </a:lstStyle>
          <a:p>
            <a:pPr lvl="0"/>
            <a:r>
              <a:rPr lang="en-US" dirty="0"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gradFill>
                  <a:gsLst>
                    <a:gs pos="0">
                      <a:schemeClr val="tx1"/>
                    </a:gs>
                    <a:gs pos="100000">
                      <a:schemeClr val="tx1"/>
                    </a:gs>
                  </a:gsLst>
                  <a:lin ang="5400000" scaled="0"/>
                </a:gradFill>
                <a:latin typeface="Segoe UI Light" pitchFamily="34" charset="0"/>
              </a:defRPr>
            </a:lvl1pPr>
            <a:lvl2pPr marL="346075" indent="-342900">
              <a:buNone/>
              <a:defRPr lang="en-US" spc="-50" dirty="0" smtClean="0">
                <a:gradFill>
                  <a:gsLst>
                    <a:gs pos="0">
                      <a:schemeClr val="tx1"/>
                    </a:gs>
                    <a:gs pos="100000">
                      <a:schemeClr val="tx1"/>
                    </a:gs>
                  </a:gsLst>
                  <a:lin ang="5400000" scaled="0"/>
                </a:gra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gradFill>
                  <a:gsLst>
                    <a:gs pos="0">
                      <a:schemeClr val="tx1"/>
                    </a:gs>
                    <a:gs pos="100000">
                      <a:schemeClr val="tx1"/>
                    </a:gs>
                  </a:gsLst>
                  <a:lin ang="5400000" scaled="0"/>
                </a:gra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gradFill>
                  <a:gsLst>
                    <a:gs pos="0">
                      <a:schemeClr val="tx1"/>
                    </a:gs>
                    <a:gs pos="100000">
                      <a:schemeClr val="tx1"/>
                    </a:gs>
                  </a:gsLst>
                  <a:lin ang="5400000" scaled="0"/>
                </a:gra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gradFill>
                  <a:gsLst>
                    <a:gs pos="0">
                      <a:schemeClr val="tx1"/>
                    </a:gs>
                    <a:gs pos="100000">
                      <a:schemeClr val="tx1"/>
                    </a:gs>
                  </a:gsLst>
                  <a:lin ang="5400000" scaled="0"/>
                </a:gradFill>
                <a:latin typeface="+mn-lt"/>
                <a:ea typeface="+mn-ea"/>
                <a:cs typeface="+mn-cs"/>
              </a:defRPr>
            </a:lvl2pPr>
            <a:lvl3pPr marL="517525" indent="0">
              <a:buFont typeface="Wingdings" pitchFamily="2" charset="2"/>
              <a:buNone/>
              <a:tabLst/>
              <a:defRPr>
                <a:gradFill>
                  <a:gsLst>
                    <a:gs pos="0">
                      <a:schemeClr val="tx1"/>
                    </a:gs>
                    <a:gs pos="100000">
                      <a:schemeClr val="tx1"/>
                    </a:gs>
                  </a:gsLst>
                  <a:lin ang="5400000" scaled="0"/>
                </a:gradFill>
                <a:latin typeface="+mn-lt"/>
              </a:defRPr>
            </a:lvl3pPr>
            <a:lvl4pPr marL="741362" indent="0">
              <a:buFont typeface="Wingdings" pitchFamily="2" charset="2"/>
              <a:buNone/>
              <a:defRPr>
                <a:gradFill>
                  <a:gsLst>
                    <a:gs pos="0">
                      <a:schemeClr val="tx1"/>
                    </a:gs>
                    <a:gs pos="100000">
                      <a:schemeClr val="tx1"/>
                    </a:gs>
                  </a:gsLst>
                  <a:lin ang="5400000" scaled="0"/>
                </a:gradFill>
                <a:latin typeface="+mn-lt"/>
              </a:defRPr>
            </a:lvl4pPr>
            <a:lvl5pPr marL="914400" indent="0">
              <a:buFont typeface="Wingdings" pitchFamily="2" charset="2"/>
              <a:buNone/>
              <a:tabLst/>
              <a:defRPr>
                <a:gradFill>
                  <a:gsLst>
                    <a:gs pos="0">
                      <a:schemeClr val="tx1"/>
                    </a:gs>
                    <a:gs pos="100000">
                      <a:schemeClr val="tx1"/>
                    </a:gs>
                  </a:gsLst>
                  <a:lin ang="5400000" scaled="0"/>
                </a:gra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gradFill>
                  <a:gsLst>
                    <a:gs pos="0">
                      <a:schemeClr val="accent6"/>
                    </a:gs>
                    <a:gs pos="100000">
                      <a:schemeClr val="accent6"/>
                    </a:gs>
                  </a:gsLst>
                  <a:lin ang="5400000" scaled="0"/>
                </a:gradFill>
                <a:latin typeface="+mj-lt"/>
              </a:defRPr>
            </a:lvl1pPr>
            <a:lvl2pPr marL="0" indent="0">
              <a:buNone/>
              <a:defRPr lang="en-US" sz="2400" kern="1200" spc="0" baseline="0" dirty="0" smtClean="0">
                <a:gradFill>
                  <a:gsLst>
                    <a:gs pos="0">
                      <a:schemeClr val="tx1"/>
                    </a:gs>
                    <a:gs pos="100000">
                      <a:schemeClr val="tx1"/>
                    </a:gs>
                  </a:gsLst>
                  <a:lin ang="5400000" scaled="0"/>
                </a:gradFill>
                <a:latin typeface="+mn-lt"/>
                <a:ea typeface="+mn-ea"/>
                <a:cs typeface="+mn-cs"/>
              </a:defRPr>
            </a:lvl2pPr>
            <a:lvl3pPr marL="231775" indent="0">
              <a:buNone/>
              <a:defRPr lang="en-US" sz="2400" kern="1200" spc="0" baseline="0" dirty="0" smtClean="0">
                <a:gradFill>
                  <a:gsLst>
                    <a:gs pos="0">
                      <a:schemeClr val="tx1"/>
                    </a:gs>
                    <a:gs pos="100000">
                      <a:schemeClr val="tx1"/>
                    </a:gs>
                  </a:gsLst>
                  <a:lin ang="5400000" scaled="0"/>
                </a:gradFill>
                <a:latin typeface="+mn-lt"/>
                <a:ea typeface="+mn-ea"/>
                <a:cs typeface="+mn-cs"/>
              </a:defRPr>
            </a:lvl3pPr>
            <a:lvl4pPr marL="457200" indent="0">
              <a:buNone/>
              <a:defRPr lang="en-US" sz="2000" kern="1200" spc="0" baseline="0" dirty="0" smtClean="0">
                <a:gradFill>
                  <a:gsLst>
                    <a:gs pos="0">
                      <a:schemeClr val="tx1"/>
                    </a:gs>
                    <a:gs pos="100000">
                      <a:schemeClr val="tx1"/>
                    </a:gs>
                  </a:gsLst>
                  <a:lin ang="5400000" scaled="0"/>
                </a:gradFill>
                <a:latin typeface="+mn-lt"/>
                <a:ea typeface="+mn-ea"/>
                <a:cs typeface="+mn-cs"/>
              </a:defRPr>
            </a:lvl4pPr>
            <a:lvl5pPr marL="693738" indent="0">
              <a:buNone/>
              <a:defRPr lang="en-US" sz="2000" kern="1200" spc="0" baseline="0" dirty="0">
                <a:gradFill>
                  <a:gsLst>
                    <a:gs pos="0">
                      <a:schemeClr val="tx1"/>
                    </a:gs>
                    <a:gs pos="100000">
                      <a:schemeClr val="tx1"/>
                    </a:gs>
                  </a:gsLst>
                  <a:lin ang="5400000" scaled="0"/>
                </a:gra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a:gsLst>
                    <a:gs pos="0">
                      <a:schemeClr val="tx1"/>
                    </a:gs>
                    <a:gs pos="100000">
                      <a:schemeClr val="tx1"/>
                    </a:gs>
                  </a:gsLst>
                  <a:lin ang="5400000" scaled="0"/>
                </a:gradFill>
                <a:effectLst/>
                <a:latin typeface="+mj-lt"/>
                <a:ea typeface="+mn-ea"/>
                <a:cs typeface="Arial"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74816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gradFill>
                  <a:gsLst>
                    <a:gs pos="0">
                      <a:schemeClr val="tx1"/>
                    </a:gs>
                    <a:gs pos="100000">
                      <a:schemeClr val="tx1"/>
                    </a:gs>
                  </a:gsLst>
                  <a:lin ang="5400000" scaled="0"/>
                </a:gradFill>
                <a:latin typeface="+mj-lt"/>
              </a:defRPr>
            </a:lvl1pPr>
            <a:lvl2pPr marL="0" indent="0">
              <a:buNone/>
              <a:defRPr lang="en-US" sz="2400" kern="1200" spc="0" baseline="0" dirty="0" smtClean="0">
                <a:gradFill>
                  <a:gsLst>
                    <a:gs pos="0">
                      <a:schemeClr val="tx1"/>
                    </a:gs>
                    <a:gs pos="100000">
                      <a:schemeClr val="tx1"/>
                    </a:gs>
                  </a:gsLst>
                  <a:lin ang="5400000" scaled="0"/>
                </a:gradFill>
                <a:latin typeface="+mn-lt"/>
                <a:ea typeface="+mn-ea"/>
                <a:cs typeface="+mn-cs"/>
              </a:defRPr>
            </a:lvl2pPr>
            <a:lvl3pPr marL="231775" indent="0">
              <a:buNone/>
              <a:defRPr lang="en-US" sz="2400" kern="1200" spc="0" baseline="0" dirty="0" smtClean="0">
                <a:gradFill>
                  <a:gsLst>
                    <a:gs pos="0">
                      <a:schemeClr val="tx1"/>
                    </a:gs>
                    <a:gs pos="100000">
                      <a:schemeClr val="tx1"/>
                    </a:gs>
                  </a:gsLst>
                  <a:lin ang="5400000" scaled="0"/>
                </a:gradFill>
                <a:latin typeface="+mn-lt"/>
                <a:ea typeface="+mn-ea"/>
                <a:cs typeface="+mn-cs"/>
              </a:defRPr>
            </a:lvl3pPr>
            <a:lvl4pPr marL="457200" indent="0">
              <a:buNone/>
              <a:defRPr lang="en-US" sz="2000" kern="1200" spc="0" baseline="0" dirty="0" smtClean="0">
                <a:gradFill>
                  <a:gsLst>
                    <a:gs pos="0">
                      <a:schemeClr val="tx1"/>
                    </a:gs>
                    <a:gs pos="100000">
                      <a:schemeClr val="tx1"/>
                    </a:gs>
                  </a:gsLst>
                  <a:lin ang="5400000" scaled="0"/>
                </a:gradFill>
                <a:latin typeface="+mn-lt"/>
                <a:ea typeface="+mn-ea"/>
                <a:cs typeface="+mn-cs"/>
              </a:defRPr>
            </a:lvl4pPr>
            <a:lvl5pPr marL="693738" indent="0">
              <a:buNone/>
              <a:defRPr lang="en-US" sz="2000" kern="1200" spc="0" baseline="0" dirty="0">
                <a:gradFill>
                  <a:gsLst>
                    <a:gs pos="0">
                      <a:schemeClr val="tx1"/>
                    </a:gs>
                    <a:gs pos="100000">
                      <a:schemeClr val="tx1"/>
                    </a:gs>
                  </a:gsLst>
                  <a:lin ang="5400000" scaled="0"/>
                </a:gra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a:gsLst>
                    <a:gs pos="0">
                      <a:schemeClr val="tx1"/>
                    </a:gs>
                    <a:gs pos="100000">
                      <a:schemeClr val="tx1"/>
                    </a:gs>
                  </a:gsLst>
                  <a:lin ang="5400000" scaled="0"/>
                </a:gra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146948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a:gsLst>
                    <a:gs pos="0">
                      <a:schemeClr val="tx1"/>
                    </a:gs>
                    <a:gs pos="100000">
                      <a:schemeClr val="tx1"/>
                    </a:gs>
                  </a:gsLst>
                  <a:lin ang="5400000" scaled="0"/>
                </a:gra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gradFill>
                  <a:gsLst>
                    <a:gs pos="0">
                      <a:schemeClr val="tx1"/>
                    </a:gs>
                    <a:gs pos="100000">
                      <a:schemeClr val="tx1"/>
                    </a:gs>
                  </a:gsLst>
                  <a:lin ang="5400000" scaled="0"/>
                </a:gradFill>
              </a:defRPr>
            </a:lvl1pPr>
            <a:lvl2pPr marL="520700" indent="-228600">
              <a:defRPr sz="2000">
                <a:gradFill>
                  <a:gsLst>
                    <a:gs pos="0">
                      <a:schemeClr val="tx1"/>
                    </a:gs>
                    <a:gs pos="100000">
                      <a:schemeClr val="tx1"/>
                    </a:gs>
                  </a:gsLst>
                  <a:lin ang="5400000" scaled="0"/>
                </a:gradFill>
              </a:defRPr>
            </a:lvl2pPr>
            <a:lvl3pPr marL="685800" indent="-165100">
              <a:tabLst/>
              <a:defRPr sz="2000">
                <a:gradFill>
                  <a:gsLst>
                    <a:gs pos="0">
                      <a:schemeClr val="tx1"/>
                    </a:gs>
                    <a:gs pos="100000">
                      <a:schemeClr val="tx1"/>
                    </a:gs>
                  </a:gsLst>
                  <a:lin ang="5400000" scaled="0"/>
                </a:gradFill>
              </a:defRPr>
            </a:lvl3pPr>
            <a:lvl4pPr marL="863600" indent="-177800">
              <a:defRPr>
                <a:gradFill>
                  <a:gsLst>
                    <a:gs pos="0">
                      <a:schemeClr val="tx1"/>
                    </a:gs>
                    <a:gs pos="100000">
                      <a:schemeClr val="tx1"/>
                    </a:gs>
                  </a:gsLst>
                  <a:lin ang="5400000" scaled="0"/>
                </a:gradFill>
              </a:defRPr>
            </a:lvl4pPr>
            <a:lvl5pPr marL="1028700" indent="-165100">
              <a:tabLst/>
              <a:defRPr>
                <a:gradFill>
                  <a:gsLst>
                    <a:gs pos="0">
                      <a:schemeClr val="tx1"/>
                    </a:gs>
                    <a:gs pos="100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0">
                      <a:schemeClr val="tx1"/>
                    </a:gs>
                    <a:gs pos="100000">
                      <a:schemeClr val="tx1"/>
                    </a:gs>
                  </a:gsLst>
                  <a:lin ang="5400000" scaled="0"/>
                </a:gradFill>
                <a:latin typeface="+mj-lt"/>
                <a:ea typeface="+mn-ea"/>
                <a:cs typeface="+mn-cs"/>
              </a:defRPr>
            </a:lvl1pPr>
            <a:lvl2pPr marL="635000" indent="-342900">
              <a:defRPr lang="en-US" sz="2000" kern="1200" spc="0" baseline="0" dirty="0" smtClean="0">
                <a:gradFill>
                  <a:gsLst>
                    <a:gs pos="0">
                      <a:schemeClr val="tx1"/>
                    </a:gs>
                    <a:gs pos="100000">
                      <a:schemeClr val="tx1"/>
                    </a:gs>
                  </a:gsLst>
                  <a:lin ang="5400000" scaled="0"/>
                </a:gradFill>
                <a:latin typeface="+mn-lt"/>
                <a:ea typeface="+mn-ea"/>
                <a:cs typeface="+mn-cs"/>
              </a:defRPr>
            </a:lvl2pPr>
            <a:lvl3pPr marL="863600" indent="-342900">
              <a:defRPr lang="en-US" sz="2000" kern="1200" spc="0" baseline="0" dirty="0" smtClean="0">
                <a:gradFill>
                  <a:gsLst>
                    <a:gs pos="0">
                      <a:schemeClr val="tx1"/>
                    </a:gs>
                    <a:gs pos="100000">
                      <a:schemeClr val="tx1"/>
                    </a:gs>
                  </a:gsLst>
                  <a:lin ang="5400000" scaled="0"/>
                </a:gradFill>
                <a:latin typeface="+mn-lt"/>
                <a:ea typeface="+mn-ea"/>
                <a:cs typeface="+mn-cs"/>
              </a:defRPr>
            </a:lvl3pPr>
            <a:lvl4pPr marL="1028700" indent="-342900">
              <a:defRPr lang="en-US" sz="2000" kern="1200" spc="0" baseline="0" dirty="0" smtClean="0">
                <a:gradFill>
                  <a:gsLst>
                    <a:gs pos="0">
                      <a:schemeClr val="tx1"/>
                    </a:gs>
                    <a:gs pos="100000">
                      <a:schemeClr val="tx1"/>
                    </a:gs>
                  </a:gsLst>
                  <a:lin ang="5400000" scaled="0"/>
                </a:gradFill>
                <a:latin typeface="+mn-lt"/>
                <a:ea typeface="+mn-ea"/>
                <a:cs typeface="+mn-cs"/>
              </a:defRPr>
            </a:lvl4pPr>
            <a:lvl5pPr marL="1206500" indent="-342900">
              <a:defRPr lang="en-US" sz="2000" kern="1200" spc="0" baseline="0" dirty="0">
                <a:gradFill>
                  <a:gsLst>
                    <a:gs pos="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291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000548"/>
          </a:xfrm>
        </p:spPr>
        <p:txBody>
          <a:bodyPr/>
          <a:lstStyle>
            <a:lvl1pPr marL="341313" indent="-341313">
              <a:lnSpc>
                <a:spcPct val="90000"/>
              </a:lnSpc>
              <a:buSzPct val="80000"/>
              <a:buFont typeface="Arial" pitchFamily="34" charset="0"/>
              <a:buChar char="•"/>
              <a:defRPr sz="3200">
                <a:gradFill>
                  <a:gsLst>
                    <a:gs pos="0">
                      <a:schemeClr val="tx1"/>
                    </a:gs>
                    <a:gs pos="100000">
                      <a:schemeClr val="tx1"/>
                    </a:gs>
                  </a:gsLst>
                  <a:lin ang="5400000" scaled="0"/>
                </a:gradFill>
              </a:defRPr>
            </a:lvl1pPr>
            <a:lvl2pPr marL="627063" indent="-285750">
              <a:lnSpc>
                <a:spcPct val="90000"/>
              </a:lnSpc>
              <a:buSzPct val="80000"/>
              <a:buFont typeface="Arial" pitchFamily="34" charset="0"/>
              <a:buChar char="•"/>
              <a:defRPr sz="2800">
                <a:gradFill>
                  <a:gsLst>
                    <a:gs pos="0">
                      <a:schemeClr val="tx1"/>
                    </a:gs>
                    <a:gs pos="100000">
                      <a:schemeClr val="tx1"/>
                    </a:gs>
                  </a:gsLst>
                  <a:lin ang="5400000" scaled="0"/>
                </a:gradFill>
              </a:defRPr>
            </a:lvl2pPr>
            <a:lvl3pPr marL="914400" indent="-287338">
              <a:lnSpc>
                <a:spcPct val="90000"/>
              </a:lnSpc>
              <a:buSzPct val="80000"/>
              <a:buFont typeface="Arial" pitchFamily="34" charset="0"/>
              <a:buChar char="•"/>
              <a:defRPr sz="2400">
                <a:gradFill>
                  <a:gsLst>
                    <a:gs pos="0">
                      <a:schemeClr val="tx1"/>
                    </a:gs>
                    <a:gs pos="100000">
                      <a:schemeClr val="tx1"/>
                    </a:gs>
                  </a:gsLst>
                  <a:lin ang="5400000" scaled="0"/>
                </a:gradFill>
              </a:defRPr>
            </a:lvl3pPr>
            <a:lvl4pPr marL="1712913" indent="-225425">
              <a:lnSpc>
                <a:spcPct val="90000"/>
              </a:lnSpc>
              <a:buSzPct val="80000"/>
              <a:buFont typeface="Arial" pitchFamily="34" charset="0"/>
              <a:buChar char="•"/>
              <a:defRPr sz="2000">
                <a:gradFill>
                  <a:gsLst>
                    <a:gs pos="0">
                      <a:schemeClr val="tx1"/>
                    </a:gs>
                    <a:gs pos="100000">
                      <a:schemeClr val="tx1"/>
                    </a:gs>
                  </a:gsLst>
                  <a:lin ang="5400000" scaled="0"/>
                </a:gradFill>
              </a:defRPr>
            </a:lvl4pPr>
            <a:lvl5pPr marL="1944688" indent="-231775">
              <a:lnSpc>
                <a:spcPct val="90000"/>
              </a:lnSpc>
              <a:buSzPct val="80000"/>
              <a:buFont typeface="Arial" pitchFamily="34" charset="0"/>
              <a:buChar char="•"/>
              <a:defRPr sz="2000">
                <a:gradFill>
                  <a:gsLst>
                    <a:gs pos="0">
                      <a:schemeClr val="tx1"/>
                    </a:gs>
                    <a:gs pos="100000">
                      <a:schemeClr val="tx1"/>
                    </a:gs>
                  </a:gsLst>
                  <a:lin ang="5400000" scaled="0"/>
                </a:gra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1725" y="1447800"/>
            <a:ext cx="5486400" cy="2000548"/>
          </a:xfrm>
        </p:spPr>
        <p:txBody>
          <a:bodyPr/>
          <a:lstStyle>
            <a:lvl1pPr marL="457200" indent="-457200">
              <a:lnSpc>
                <a:spcPct val="90000"/>
              </a:lnSpc>
              <a:buSzPct val="80000"/>
              <a:buFont typeface="Arial" pitchFamily="34" charset="0"/>
              <a:buChar char="•"/>
              <a:defRPr lang="en-US" sz="3200" kern="1200" spc="-70" baseline="0" dirty="0" smtClean="0">
                <a:gradFill>
                  <a:gsLst>
                    <a:gs pos="0">
                      <a:schemeClr val="tx1"/>
                    </a:gs>
                    <a:gs pos="100000">
                      <a:schemeClr val="tx1"/>
                    </a:gs>
                  </a:gsLst>
                  <a:lin ang="5400000" scaled="0"/>
                </a:gra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gradFill>
                  <a:gsLst>
                    <a:gs pos="0">
                      <a:schemeClr val="tx1"/>
                    </a:gs>
                    <a:gs pos="100000">
                      <a:schemeClr val="tx1"/>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gradFill>
                  <a:gsLst>
                    <a:gs pos="0">
                      <a:schemeClr val="tx1"/>
                    </a:gs>
                    <a:gs pos="100000">
                      <a:schemeClr val="tx1"/>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gradFill>
                  <a:gsLst>
                    <a:gs pos="0">
                      <a:schemeClr val="tx1"/>
                    </a:gs>
                    <a:gs pos="100000">
                      <a:schemeClr val="tx1"/>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spc="0" baseline="0" dirty="0">
                <a:gradFill>
                  <a:gsLst>
                    <a:gs pos="0">
                      <a:schemeClr val="tx1"/>
                    </a:gs>
                    <a:gs pos="100000">
                      <a:schemeClr val="tx1"/>
                    </a:gs>
                  </a:gsLst>
                  <a:lin ang="5400000" scaled="0"/>
                </a:gra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27507741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0083782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a:gsLst>
                    <a:gs pos="0">
                      <a:schemeClr val="tx1"/>
                    </a:gs>
                    <a:gs pos="100000">
                      <a:schemeClr val="tx1"/>
                    </a:gs>
                  </a:gsLst>
                  <a:lin ang="5400000" scaled="0"/>
                </a:gradFill>
                <a:effectLst/>
                <a:latin typeface="+mj-lt"/>
                <a:ea typeface="+mn-ea"/>
                <a:cs typeface="Arial" charset="0"/>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0">
                      <a:schemeClr val="accent6"/>
                    </a:gs>
                    <a:gs pos="100000">
                      <a:schemeClr val="accent6"/>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0">
                      <a:schemeClr val="accent6"/>
                    </a:gs>
                    <a:gs pos="100000">
                      <a:schemeClr val="accent6"/>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gradFill>
                  <a:gsLst>
                    <a:gs pos="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gradFill>
                  <a:gsLst>
                    <a:gs pos="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gradFill>
                  <a:gsLst>
                    <a:gs pos="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5678233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a:gsLst>
                    <a:gs pos="0">
                      <a:schemeClr val="tx1"/>
                    </a:gs>
                    <a:gs pos="100000">
                      <a:schemeClr val="tx1"/>
                    </a:gs>
                  </a:gsLst>
                  <a:lin ang="5400000" scaled="0"/>
                </a:gradFill>
                <a:effectLst/>
                <a:latin typeface="+mj-lt"/>
                <a:ea typeface="+mn-ea"/>
                <a:cs typeface="Arial" charset="0"/>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0">
                      <a:schemeClr val="tx1"/>
                    </a:gs>
                    <a:gs pos="100000">
                      <a:schemeClr val="tx1"/>
                    </a:gs>
                  </a:gsLst>
                  <a:lin ang="5400000" scaled="0"/>
                </a:gradFill>
                <a:latin typeface="+mj-lt"/>
              </a:defRPr>
            </a:lvl1pPr>
            <a:lvl2pPr marL="0" indent="0">
              <a:buNone/>
              <a:defRPr sz="2000">
                <a:gradFill>
                  <a:gsLst>
                    <a:gs pos="0">
                      <a:schemeClr val="tx1"/>
                    </a:gs>
                    <a:gs pos="100000">
                      <a:schemeClr val="tx1"/>
                    </a:gs>
                  </a:gsLst>
                  <a:lin ang="5400000" scaled="0"/>
                </a:gradFill>
              </a:defRPr>
            </a:lvl2pPr>
            <a:lvl3pPr marL="233363" indent="0">
              <a:buNone/>
              <a:defRPr sz="2000">
                <a:gradFill>
                  <a:gsLst>
                    <a:gs pos="0">
                      <a:schemeClr val="tx1"/>
                    </a:gs>
                    <a:gs pos="100000">
                      <a:schemeClr val="tx1"/>
                    </a:gs>
                  </a:gsLst>
                  <a:lin ang="5400000" scaled="0"/>
                </a:gradFill>
              </a:defRPr>
            </a:lvl3pPr>
            <a:lvl4pPr marL="457200" indent="0">
              <a:buNone/>
              <a:defRPr sz="2000">
                <a:gradFill>
                  <a:gsLst>
                    <a:gs pos="0">
                      <a:schemeClr val="tx1"/>
                    </a:gs>
                    <a:gs pos="100000">
                      <a:schemeClr val="tx1"/>
                    </a:gs>
                  </a:gsLst>
                  <a:lin ang="5400000" scaled="0"/>
                </a:gradFill>
              </a:defRPr>
            </a:lvl4pPr>
            <a:lvl5pPr marL="693738" indent="0">
              <a:buNone/>
              <a:defRPr sz="2000">
                <a:gradFill>
                  <a:gsLst>
                    <a:gs pos="0">
                      <a:schemeClr val="tx1"/>
                    </a:gs>
                    <a:gs pos="100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0">
                      <a:schemeClr val="tx1"/>
                    </a:gs>
                    <a:gs pos="100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gradFill>
                  <a:gsLst>
                    <a:gs pos="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gradFill>
                  <a:gsLst>
                    <a:gs pos="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gradFill>
                  <a:gsLst>
                    <a:gs pos="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26668435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a:gsLst>
                    <a:gs pos="0">
                      <a:schemeClr val="tx1"/>
                    </a:gs>
                    <a:gs pos="100000">
                      <a:schemeClr val="tx1"/>
                    </a:gs>
                  </a:gsLst>
                  <a:lin ang="5400000" scaled="0"/>
                </a:gradFill>
                <a:effectLst/>
                <a:latin typeface="+mj-lt"/>
                <a:ea typeface="+mn-ea"/>
                <a:cs typeface="Arial"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111357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7294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861926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576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814858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0223291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256462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1024870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4769995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512505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183640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78534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7571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3821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907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6040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608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367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80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21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0462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9.xml"/><Relationship Id="rId12" Type="http://schemas.openxmlformats.org/officeDocument/2006/relationships/slideLayout" Target="../slideLayouts/slideLayout40.xml"/><Relationship Id="rId13" Type="http://schemas.openxmlformats.org/officeDocument/2006/relationships/theme" Target="../theme/theme2.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 Id="rId9" Type="http://schemas.openxmlformats.org/officeDocument/2006/relationships/slideLayout" Target="../slideLayouts/slideLayout37.xml"/><Relationship Id="rId10"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97" r:id="rId1"/>
    <p:sldLayoutId id="2147484139" r:id="rId2"/>
    <p:sldLayoutId id="2147484140" r:id="rId3"/>
    <p:sldLayoutId id="2147484141" r:id="rId4"/>
    <p:sldLayoutId id="2147484142" r:id="rId5"/>
    <p:sldLayoutId id="2147484143" r:id="rId6"/>
    <p:sldLayoutId id="2147484148" r:id="rId7"/>
    <p:sldLayoutId id="2147484144" r:id="rId8"/>
    <p:sldLayoutId id="2147484145" r:id="rId9"/>
    <p:sldLayoutId id="2147484146" r:id="rId10"/>
    <p:sldLayoutId id="2147484147" r:id="rId11"/>
    <p:sldLayoutId id="2147484128" r:id="rId12"/>
    <p:sldLayoutId id="2147484084" r:id="rId13"/>
    <p:sldLayoutId id="2147484085" r:id="rId14"/>
    <p:sldLayoutId id="2147484112" r:id="rId15"/>
    <p:sldLayoutId id="2147484086" r:id="rId16"/>
    <p:sldLayoutId id="2147484087" r:id="rId17"/>
    <p:sldLayoutId id="2147484088" r:id="rId18"/>
    <p:sldLayoutId id="2147484089" r:id="rId19"/>
    <p:sldLayoutId id="2147484113" r:id="rId20"/>
    <p:sldLayoutId id="2147484119" r:id="rId21"/>
    <p:sldLayoutId id="2147484090" r:id="rId22"/>
    <p:sldLayoutId id="2147484091" r:id="rId23"/>
    <p:sldLayoutId id="2147484092" r:id="rId24"/>
    <p:sldLayoutId id="2147484093" r:id="rId25"/>
    <p:sldLayoutId id="2147484094" r:id="rId26"/>
    <p:sldLayoutId id="2147484101" r:id="rId27"/>
    <p:sldLayoutId id="2147484096" r:id="rId2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92009071"/>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9.png"/><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gif"/><Relationship Id="rId1" Type="http://schemas.openxmlformats.org/officeDocument/2006/relationships/slideLayout" Target="../slideLayouts/slideLayout24.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4" Type="http://schemas.openxmlformats.org/officeDocument/2006/relationships/image" Target="../media/image38.png"/><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s>
</file>

<file path=ppt/slides/_rels/slide19.xml.rels><?xml version="1.0" encoding="UTF-8" standalone="yes"?>
<Relationships xmlns="http://schemas.openxmlformats.org/package/2006/relationships"><Relationship Id="rId11" Type="http://schemas.openxmlformats.org/officeDocument/2006/relationships/image" Target="../media/image47.png"/><Relationship Id="rId12" Type="http://schemas.openxmlformats.org/officeDocument/2006/relationships/image" Target="../media/image48.png"/><Relationship Id="rId13" Type="http://schemas.openxmlformats.org/officeDocument/2006/relationships/image" Target="../media/image49.png"/><Relationship Id="rId14" Type="http://schemas.openxmlformats.org/officeDocument/2006/relationships/image" Target="../media/image50.png"/><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4.png"/><Relationship Id="rId9" Type="http://schemas.openxmlformats.org/officeDocument/2006/relationships/image" Target="../media/image45.png"/><Relationship Id="rId10"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4" Type="http://schemas.microsoft.com/office/2007/relationships/hdphoto" Target="../media/hdphoto3.wdp"/><Relationship Id="rId5" Type="http://schemas.openxmlformats.org/officeDocument/2006/relationships/image" Target="../media/image52.png"/><Relationship Id="rId6" Type="http://schemas.microsoft.com/office/2007/relationships/hdphoto" Target="../media/hdphoto4.wdp"/><Relationship Id="rId7" Type="http://schemas.openxmlformats.org/officeDocument/2006/relationships/image" Target="../media/image53.png"/><Relationship Id="rId8" Type="http://schemas.microsoft.com/office/2007/relationships/hdphoto" Target="../media/hdphoto5.wdp"/><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4" Type="http://schemas.microsoft.com/office/2007/relationships/hdphoto" Target="../media/hdphoto5.wdp"/><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4" Type="http://schemas.microsoft.com/office/2007/relationships/hdphoto" Target="../media/hdphoto3.wdp"/><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4" Type="http://schemas.microsoft.com/office/2007/relationships/hdphoto" Target="../media/hdphoto4.wdp"/><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4" Type="http://schemas.microsoft.com/office/2007/relationships/hdphoto" Target="../media/hdphoto1.wdp"/><Relationship Id="rId5" Type="http://schemas.openxmlformats.org/officeDocument/2006/relationships/image" Target="../media/image15.png"/><Relationship Id="rId6" Type="http://schemas.microsoft.com/office/2007/relationships/hdphoto" Target="../media/hdphoto2.wdp"/><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7715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4" y="1289120"/>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chemeClr val="tx1"/>
                        </a:gs>
                        <a:gs pos="100000">
                          <a:schemeClr val="tx1"/>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grpSp>
        <p:nvGrpSpPr>
          <p:cNvPr id="67" name="Group 66"/>
          <p:cNvGrpSpPr/>
          <p:nvPr/>
        </p:nvGrpSpPr>
        <p:grpSpPr>
          <a:xfrm>
            <a:off x="-1" y="5727773"/>
            <a:ext cx="12188827"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92420" y="1589948"/>
            <a:ext cx="6576424"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1218987">
                  <a:lnSpc>
                    <a:spcPct val="90000"/>
                  </a:lnSpc>
                  <a:spcBef>
                    <a:spcPct val="20000"/>
                  </a:spcBef>
                  <a:buSzPct val="80000"/>
                </a:pPr>
                <a:r>
                  <a:rPr lang="en-US" sz="1600" b="1" cap="all" dirty="0" smtClean="0">
                    <a:gradFill>
                      <a:gsLst>
                        <a:gs pos="0">
                          <a:srgbClr val="FFFFFF"/>
                        </a:gs>
                        <a:gs pos="100000">
                          <a:srgbClr val="FFFFFF"/>
                        </a:gs>
                      </a:gsLst>
                      <a:lin ang="5400000" scaled="0"/>
                    </a:gradFill>
                  </a:rPr>
                  <a:t>Shared </a:t>
                </a:r>
                <a:r>
                  <a:rPr lang="en-US" sz="1600" b="1" cap="all" dirty="0" err="1" smtClean="0">
                    <a:gradFill>
                      <a:gsLst>
                        <a:gs pos="0">
                          <a:srgbClr val="FFFFFF"/>
                        </a:gs>
                        <a:gs pos="100000">
                          <a:srgbClr val="FFFFFF"/>
                        </a:gs>
                      </a:gsLst>
                      <a:lin ang="5400000" scaled="0"/>
                    </a:gradFill>
                  </a:rPr>
                  <a:t>instanceS</a:t>
                </a:r>
                <a:endParaRPr lang="en-US" sz="16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1" y="3844693"/>
            <a:ext cx="852458" cy="530688"/>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sym typeface="Wingdings" pitchFamily="2" charset="2"/>
                </a:rPr>
                <a:t>:-)</a:t>
              </a:r>
              <a:endParaRPr lang="en-US" sz="2800" dirty="0" smtClean="0">
                <a:gradFill>
                  <a:gsLst>
                    <a:gs pos="0">
                      <a:srgbClr val="FFFFFF"/>
                    </a:gs>
                    <a:gs pos="100000">
                      <a:srgbClr val="FFFFFF"/>
                    </a:gs>
                  </a:gsLst>
                  <a:lin ang="5400000" scaled="0"/>
                </a:gradFill>
              </a:endParaRPr>
            </a:p>
          </p:txBody>
        </p:sp>
      </p:grpSp>
      <p:grpSp>
        <p:nvGrpSpPr>
          <p:cNvPr id="114" name="Group 113"/>
          <p:cNvGrpSpPr/>
          <p:nvPr/>
        </p:nvGrpSpPr>
        <p:grpSpPr>
          <a:xfrm>
            <a:off x="1850962" y="4536375"/>
            <a:ext cx="852458" cy="530688"/>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sym typeface="Wingdings" pitchFamily="2" charset="2"/>
                </a:rPr>
                <a:t>:-)</a:t>
              </a:r>
              <a:endParaRPr lang="en-US" sz="2800" dirty="0" smtClean="0">
                <a:gradFill>
                  <a:gsLst>
                    <a:gs pos="0">
                      <a:srgbClr val="FFFFFF"/>
                    </a:gs>
                    <a:gs pos="100000">
                      <a:srgbClr val="FFFFFF"/>
                    </a:gs>
                  </a:gsLst>
                  <a:lin ang="5400000" scaled="0"/>
                </a:gradFill>
              </a:endParaRPr>
            </a:p>
          </p:txBody>
        </p:sp>
      </p:grpSp>
      <p:grpSp>
        <p:nvGrpSpPr>
          <p:cNvPr id="119" name="Group 118"/>
          <p:cNvGrpSpPr/>
          <p:nvPr/>
        </p:nvGrpSpPr>
        <p:grpSpPr>
          <a:xfrm>
            <a:off x="-1" y="0"/>
            <a:ext cx="12188826" cy="983234"/>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3200" dirty="0" smtClean="0">
                    <a:gradFill>
                      <a:gsLst>
                        <a:gs pos="0">
                          <a:schemeClr val="accent6"/>
                        </a:gs>
                        <a:gs pos="100000">
                          <a:schemeClr val="accent6"/>
                        </a:gs>
                      </a:gsLst>
                      <a:lin ang="5400000" scaled="0"/>
                    </a:gradFill>
                  </a:rPr>
                  <a:t>shared</a:t>
                </a:r>
                <a:endParaRPr sz="3200" dirty="0">
                  <a:gradFill>
                    <a:gsLst>
                      <a:gs pos="0">
                        <a:schemeClr val="accent6"/>
                      </a:gs>
                      <a:gs pos="100000">
                        <a:schemeClr val="accent6"/>
                      </a:gs>
                    </a:gsLst>
                    <a:lin ang="5400000" scaled="0"/>
                  </a:gradFill>
                </a:endParaRP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3200" dirty="0" smtClean="0">
                    <a:solidFill>
                      <a:srgbClr val="FFFFFF"/>
                    </a:solidFill>
                  </a:rPr>
                  <a:t>reserved</a:t>
                </a:r>
                <a:endParaRPr sz="3200"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078" y="1533589"/>
            <a:ext cx="1589530"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r>
              <a:rPr dirty="0">
                <a:gradFill>
                  <a:gsLst>
                    <a:gs pos="0">
                      <a:schemeClr val="tx1"/>
                    </a:gs>
                    <a:gs pos="100000">
                      <a:schemeClr val="tx1"/>
                    </a:gs>
                  </a:gsLst>
                  <a:lin ang="5400000" scaled="0"/>
                </a:gradFill>
              </a:rPr>
              <a:t>shared</a:t>
            </a:r>
          </a:p>
        </p:txBody>
      </p:sp>
      <p:sp>
        <p:nvSpPr>
          <p:cNvPr id="2" name="Title 1"/>
          <p:cNvSpPr>
            <a:spLocks noGrp="1"/>
          </p:cNvSpPr>
          <p:nvPr>
            <p:ph type="title"/>
          </p:nvPr>
        </p:nvSpPr>
        <p:spPr>
          <a:xfrm>
            <a:off x="519112" y="228600"/>
            <a:ext cx="11149013" cy="747897"/>
          </a:xfrm>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5186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20" y="1589948"/>
            <a:ext cx="6576424" cy="4691237"/>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1218987">
                    <a:lnSpc>
                      <a:spcPct val="90000"/>
                    </a:lnSpc>
                    <a:spcBef>
                      <a:spcPct val="20000"/>
                    </a:spcBef>
                    <a:buSzPct val="80000"/>
                  </a:pPr>
                  <a:r>
                    <a:rPr lang="en-US" sz="1600" b="1" cap="all" dirty="0" smtClean="0">
                      <a:solidFill>
                        <a:srgbClr val="FFFFFF"/>
                      </a:solidFill>
                    </a:rPr>
                    <a:t>Shared </a:t>
                  </a:r>
                  <a:r>
                    <a:rPr lang="en-US" sz="1600" b="1" cap="all" dirty="0" err="1" smtClean="0">
                      <a:solidFill>
                        <a:srgbClr val="FFFFFF"/>
                      </a:solidFill>
                    </a:rPr>
                    <a:t>instanceS</a:t>
                  </a:r>
                  <a:endParaRPr lang="en-US" sz="16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3"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3"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3"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sym typeface="Wingdings" pitchFamily="2" charset="2"/>
                  </a:rPr>
                  <a:t>:-)</a:t>
                </a:r>
                <a:endParaRPr lang="en-US" sz="2800" dirty="0" smtClean="0">
                  <a:gradFill>
                    <a:gsLst>
                      <a:gs pos="0">
                        <a:srgbClr val="FFFFFF"/>
                      </a:gs>
                      <a:gs pos="100000">
                        <a:srgbClr val="FFFFFF"/>
                      </a:gs>
                    </a:gsLst>
                    <a:lin ang="5400000" scaled="0"/>
                  </a:gradFill>
                </a:endParaRPr>
              </a:p>
            </p:txBody>
          </p:sp>
        </p:grpSp>
      </p:grpSp>
      <p:grpSp>
        <p:nvGrpSpPr>
          <p:cNvPr id="10" name="Group 9"/>
          <p:cNvGrpSpPr/>
          <p:nvPr/>
        </p:nvGrpSpPr>
        <p:grpSpPr>
          <a:xfrm>
            <a:off x="-1" y="0"/>
            <a:ext cx="12180802" cy="983234"/>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88" name="Group 87"/>
          <p:cNvGrpSpPr/>
          <p:nvPr/>
        </p:nvGrpSpPr>
        <p:grpSpPr>
          <a:xfrm>
            <a:off x="3031844" y="1293202"/>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chemeClr val="tx1"/>
                        </a:gs>
                        <a:gs pos="100000">
                          <a:schemeClr val="tx1"/>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grpSp>
        <p:nvGrpSpPr>
          <p:cNvPr id="67" name="Group 66"/>
          <p:cNvGrpSpPr/>
          <p:nvPr/>
        </p:nvGrpSpPr>
        <p:grpSpPr>
          <a:xfrm>
            <a:off x="-1" y="5727774"/>
            <a:ext cx="12180802" cy="1046297"/>
            <a:chOff x="-5012461" y="5194194"/>
            <a:chExt cx="16023382"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3200" dirty="0" smtClean="0">
                <a:gradFill>
                  <a:gsLst>
                    <a:gs pos="0">
                      <a:srgbClr val="FFFFFF"/>
                    </a:gs>
                    <a:gs pos="100000">
                      <a:srgbClr val="FFFFFF"/>
                    </a:gs>
                  </a:gsLst>
                  <a:lin ang="5400000" scaled="0"/>
                </a:gradFill>
              </a:rPr>
              <a:t>shared</a:t>
            </a:r>
            <a:endParaRPr sz="3200" dirty="0">
              <a:gradFill>
                <a:gsLst>
                  <a:gs pos="0">
                    <a:srgbClr val="FFFFFF"/>
                  </a:gs>
                  <a:gs pos="100000">
                    <a:srgbClr val="FFFFFF"/>
                  </a:gs>
                </a:gsLst>
                <a:lin ang="5400000" scaled="0"/>
              </a:gradFill>
            </a:endParaRPr>
          </a:p>
        </p:txBody>
      </p:sp>
      <p:sp>
        <p:nvSpPr>
          <p:cNvPr id="130"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3200" dirty="0" smtClean="0">
                <a:gradFill>
                  <a:gsLst>
                    <a:gs pos="0">
                      <a:schemeClr val="accent6"/>
                    </a:gs>
                    <a:gs pos="100000">
                      <a:schemeClr val="accent6"/>
                    </a:gs>
                  </a:gsLst>
                  <a:lin ang="5400000" scaled="0"/>
                </a:gradFill>
              </a:rPr>
              <a:t>reserved</a:t>
            </a:r>
            <a:endParaRPr sz="3200" dirty="0">
              <a:gradFill>
                <a:gsLst>
                  <a:gs pos="0">
                    <a:schemeClr val="accent6"/>
                  </a:gs>
                  <a:gs pos="100000">
                    <a:schemeClr val="accent6"/>
                  </a:gs>
                </a:gsLst>
                <a:lin ang="5400000" scaled="0"/>
              </a:gradFill>
            </a:endParaRPr>
          </a:p>
        </p:txBody>
      </p:sp>
      <p:cxnSp>
        <p:nvCxnSpPr>
          <p:cNvPr id="131" name="Straight Connector 130"/>
          <p:cNvCxnSpPr/>
          <p:nvPr/>
        </p:nvCxnSpPr>
        <p:spPr>
          <a:xfrm flipV="1">
            <a:off x="8587619"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19" y="300008"/>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4" y="983233"/>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24" y="2633150"/>
            <a:ext cx="2372247"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1218987">
                <a:lnSpc>
                  <a:spcPct val="90000"/>
                </a:lnSpc>
                <a:spcBef>
                  <a:spcPct val="20000"/>
                </a:spcBef>
                <a:buSzPct val="80000"/>
              </a:pPr>
              <a:r>
                <a:rPr lang="en-US" sz="1600" b="1" cap="all" dirty="0" smtClean="0">
                  <a:gradFill>
                    <a:gsLst>
                      <a:gs pos="0">
                        <a:srgbClr val="FFFFFF"/>
                      </a:gs>
                      <a:gs pos="100000">
                        <a:srgbClr val="FFFFFF"/>
                      </a:gs>
                    </a:gsLst>
                    <a:lin ang="5400000" scaled="0"/>
                  </a:gradFill>
                </a:rPr>
                <a:t>RESERVED instance</a:t>
              </a:r>
              <a:endParaRPr lang="en-US" sz="1600" b="1" cap="all" dirty="0">
                <a:gradFill>
                  <a:gsLst>
                    <a:gs pos="0">
                      <a:srgbClr val="FFFFFF"/>
                    </a:gs>
                    <a:gs pos="100000">
                      <a:srgbClr val="FFFFFF"/>
                    </a:gs>
                  </a:gsLst>
                  <a:lin ang="5400000" scaled="0"/>
                </a:gradFill>
              </a:endParaRPr>
            </a:p>
          </p:txBody>
        </p:sp>
      </p:grpSp>
      <p:sp>
        <p:nvSpPr>
          <p:cNvPr id="4" name="Rectangle 3"/>
          <p:cNvSpPr/>
          <p:nvPr/>
        </p:nvSpPr>
        <p:spPr bwMode="auto">
          <a:xfrm>
            <a:off x="8587619" y="300008"/>
            <a:ext cx="2089625" cy="767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44" name="Group 143"/>
          <p:cNvGrpSpPr/>
          <p:nvPr/>
        </p:nvGrpSpPr>
        <p:grpSpPr>
          <a:xfrm>
            <a:off x="6234821" y="3291434"/>
            <a:ext cx="2160454" cy="1572958"/>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smtClean="0">
                  <a:gradFill>
                    <a:gsLst>
                      <a:gs pos="0">
                        <a:srgbClr val="FFFFFF"/>
                      </a:gs>
                      <a:gs pos="100000">
                        <a:srgbClr val="FFFFFF"/>
                      </a:gs>
                    </a:gsLst>
                    <a:lin ang="5400000" scaled="0"/>
                  </a:gradFill>
                  <a:sym typeface="Wingdings" pitchFamily="2" charset="2"/>
                </a:rPr>
                <a:t>:-)</a:t>
              </a:r>
              <a:endParaRPr lang="en-US" sz="4800" dirty="0" smtClean="0">
                <a:gradFill>
                  <a:gsLst>
                    <a:gs pos="0">
                      <a:srgbClr val="FFFFFF"/>
                    </a:gs>
                    <a:gs pos="100000">
                      <a:srgbClr val="FFFFFF"/>
                    </a:gs>
                  </a:gsLst>
                  <a:lin ang="5400000" scaled="0"/>
                </a:gradFill>
              </a:endParaRPr>
            </a:p>
          </p:txBody>
        </p:sp>
      </p:grpSp>
      <p:grpSp>
        <p:nvGrpSpPr>
          <p:cNvPr id="305" name="Group 304"/>
          <p:cNvGrpSpPr/>
          <p:nvPr/>
        </p:nvGrpSpPr>
        <p:grpSpPr>
          <a:xfrm>
            <a:off x="3759726" y="3762623"/>
            <a:ext cx="866164" cy="631078"/>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sym typeface="Wingdings" pitchFamily="2" charset="2"/>
                </a:rPr>
                <a:t>:-)</a:t>
              </a:r>
              <a:endParaRPr lang="en-US" sz="2800" dirty="0" smtClean="0">
                <a:gradFill>
                  <a:gsLst>
                    <a:gs pos="0">
                      <a:srgbClr val="FFFFFF"/>
                    </a:gs>
                    <a:gs pos="100000">
                      <a:srgbClr val="FFFFFF"/>
                    </a:gs>
                  </a:gsLst>
                  <a:lin ang="5400000" scaled="0"/>
                </a:gradFill>
              </a:endParaRPr>
            </a:p>
          </p:txBody>
        </p:sp>
      </p:grpSp>
      <p:grpSp>
        <p:nvGrpSpPr>
          <p:cNvPr id="310" name="Group 309"/>
          <p:cNvGrpSpPr/>
          <p:nvPr/>
        </p:nvGrpSpPr>
        <p:grpSpPr>
          <a:xfrm>
            <a:off x="3031844" y="1305662"/>
            <a:ext cx="7627314" cy="914096"/>
            <a:chOff x="3031844" y="1182830"/>
            <a:chExt cx="7627314" cy="914096"/>
          </a:xfrm>
        </p:grpSpPr>
        <p:grpSp>
          <p:nvGrpSpPr>
            <p:cNvPr id="314" name="Group 313"/>
            <p:cNvGrpSpPr/>
            <p:nvPr/>
          </p:nvGrpSpPr>
          <p:grpSpPr>
            <a:xfrm>
              <a:off x="3031844" y="1182830"/>
              <a:ext cx="7627314" cy="914096"/>
              <a:chOff x="2540230" y="5767332"/>
              <a:chExt cx="7627314" cy="914096"/>
            </a:xfrm>
          </p:grpSpPr>
          <p:sp>
            <p:nvSpPr>
              <p:cNvPr id="316" name="TextBox 315"/>
              <p:cNvSpPr txBox="1"/>
              <p:nvPr/>
            </p:nvSpPr>
            <p:spPr>
              <a:xfrm>
                <a:off x="9176944" y="5767332"/>
                <a:ext cx="990600" cy="914096"/>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chemeClr val="tx1"/>
                        </a:gs>
                        <a:gs pos="100000">
                          <a:schemeClr val="tx1"/>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sp>
        <p:nvSpPr>
          <p:cNvPr id="125" name="Title 1"/>
          <p:cNvSpPr txBox="1">
            <a:spLocks/>
          </p:cNvSpPr>
          <p:nvPr/>
        </p:nvSpPr>
        <p:spPr>
          <a:xfrm>
            <a:off x="1222078" y="1533589"/>
            <a:ext cx="1589530"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r>
              <a:rPr dirty="0">
                <a:gradFill>
                  <a:gsLst>
                    <a:gs pos="0">
                      <a:schemeClr val="tx1"/>
                    </a:gs>
                    <a:gs pos="100000">
                      <a:schemeClr val="tx1"/>
                    </a:gs>
                  </a:gsLst>
                  <a:lin ang="5400000" scaled="0"/>
                </a:gradFill>
              </a:rPr>
              <a:t>reserved</a:t>
            </a:r>
          </a:p>
        </p:txBody>
      </p:sp>
      <p:sp>
        <p:nvSpPr>
          <p:cNvPr id="3" name="Title 2"/>
          <p:cNvSpPr>
            <a:spLocks noGrp="1"/>
          </p:cNvSpPr>
          <p:nvPr>
            <p:ph type="title"/>
          </p:nvPr>
        </p:nvSpPr>
        <p:spPr>
          <a:xfrm>
            <a:off x="519112" y="228600"/>
            <a:ext cx="11149013" cy="747897"/>
          </a:xfrm>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31605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 y="0"/>
            <a:ext cx="12180802" cy="983234"/>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88" name="Group 87"/>
          <p:cNvGrpSpPr/>
          <p:nvPr/>
        </p:nvGrpSpPr>
        <p:grpSpPr>
          <a:xfrm>
            <a:off x="3031844" y="1293202"/>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2" name="TextBox 21"/>
              <p:cNvSpPr txBox="1"/>
              <p:nvPr/>
            </p:nvSpPr>
            <p:spPr>
              <a:xfrm>
                <a:off x="9195030" y="5754872"/>
                <a:ext cx="990600" cy="914096"/>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chemeClr val="tx1"/>
                        </a:gs>
                        <a:gs pos="100000">
                          <a:schemeClr val="tx1"/>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grpSp>
        <p:nvGrpSpPr>
          <p:cNvPr id="67" name="Group 66"/>
          <p:cNvGrpSpPr/>
          <p:nvPr/>
        </p:nvGrpSpPr>
        <p:grpSpPr>
          <a:xfrm>
            <a:off x="-1" y="5727774"/>
            <a:ext cx="12188826" cy="1046297"/>
            <a:chOff x="-5012461" y="5194194"/>
            <a:chExt cx="16033937" cy="1376363"/>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3200" dirty="0" smtClean="0">
                <a:gradFill>
                  <a:gsLst>
                    <a:gs pos="0">
                      <a:srgbClr val="FFFFFF"/>
                    </a:gs>
                    <a:gs pos="100000">
                      <a:srgbClr val="FFFFFF"/>
                    </a:gs>
                  </a:gsLst>
                  <a:lin ang="5400000" scaled="0"/>
                </a:gradFill>
              </a:rPr>
              <a:t>shared</a:t>
            </a:r>
            <a:endParaRPr sz="3200" dirty="0">
              <a:gradFill>
                <a:gsLst>
                  <a:gs pos="0">
                    <a:srgbClr val="FFFFFF"/>
                  </a:gs>
                  <a:gs pos="100000">
                    <a:srgbClr val="FFFFFF"/>
                  </a:gs>
                </a:gsLst>
                <a:lin ang="5400000" scaled="0"/>
              </a:gradFill>
            </a:endParaRPr>
          </a:p>
        </p:txBody>
      </p:sp>
      <p:sp>
        <p:nvSpPr>
          <p:cNvPr id="130"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3200" dirty="0" smtClean="0">
                <a:gradFill>
                  <a:gsLst>
                    <a:gs pos="0">
                      <a:schemeClr val="accent6"/>
                    </a:gs>
                    <a:gs pos="100000">
                      <a:schemeClr val="accent6"/>
                    </a:gs>
                  </a:gsLst>
                  <a:lin ang="5400000" scaled="0"/>
                </a:gradFill>
              </a:rPr>
              <a:t>reserved</a:t>
            </a:r>
            <a:endParaRPr sz="3200" dirty="0">
              <a:gradFill>
                <a:gsLst>
                  <a:gs pos="0">
                    <a:schemeClr val="accent6"/>
                  </a:gs>
                  <a:gs pos="100000">
                    <a:schemeClr val="accent6"/>
                  </a:gs>
                </a:gsLst>
                <a:lin ang="5400000" scaled="0"/>
              </a:gradFill>
            </a:endParaRPr>
          </a:p>
        </p:txBody>
      </p:sp>
      <p:cxnSp>
        <p:nvCxnSpPr>
          <p:cNvPr id="131" name="Straight Connector 130"/>
          <p:cNvCxnSpPr/>
          <p:nvPr/>
        </p:nvCxnSpPr>
        <p:spPr>
          <a:xfrm flipV="1">
            <a:off x="8587619"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19" y="300008"/>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4" y="983233"/>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24" y="2633150"/>
            <a:ext cx="2372247"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1218987">
                <a:lnSpc>
                  <a:spcPct val="90000"/>
                </a:lnSpc>
                <a:spcBef>
                  <a:spcPct val="20000"/>
                </a:spcBef>
                <a:buSzPct val="80000"/>
              </a:pPr>
              <a:r>
                <a:rPr lang="en-US" sz="1600" b="1" cap="all" dirty="0" smtClean="0">
                  <a:gradFill>
                    <a:gsLst>
                      <a:gs pos="0">
                        <a:srgbClr val="FFFFFF"/>
                      </a:gs>
                      <a:gs pos="100000">
                        <a:srgbClr val="FFFFFF"/>
                      </a:gs>
                    </a:gsLst>
                    <a:lin ang="5400000" scaled="0"/>
                  </a:gradFill>
                </a:rPr>
                <a:t>RESERVED instance</a:t>
              </a:r>
              <a:endParaRPr lang="en-US" sz="1600" b="1" cap="all" dirty="0">
                <a:gradFill>
                  <a:gsLst>
                    <a:gs pos="0">
                      <a:srgbClr val="FFFFFF"/>
                    </a:gs>
                    <a:gs pos="100000">
                      <a:srgbClr val="FFFFFF"/>
                    </a:gs>
                  </a:gsLst>
                  <a:lin ang="5400000" scaled="0"/>
                </a:gradFill>
              </a:endParaRPr>
            </a:p>
          </p:txBody>
        </p:sp>
      </p:grpSp>
      <p:grpSp>
        <p:nvGrpSpPr>
          <p:cNvPr id="144" name="Group 143"/>
          <p:cNvGrpSpPr/>
          <p:nvPr/>
        </p:nvGrpSpPr>
        <p:grpSpPr>
          <a:xfrm>
            <a:off x="6234821" y="3291434"/>
            <a:ext cx="2160454" cy="1572958"/>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smtClean="0">
                  <a:gradFill>
                    <a:gsLst>
                      <a:gs pos="0">
                        <a:srgbClr val="FFFFFF"/>
                      </a:gs>
                      <a:gs pos="100000">
                        <a:srgbClr val="FFFFFF"/>
                      </a:gs>
                    </a:gsLst>
                    <a:lin ang="5400000" scaled="0"/>
                  </a:gradFill>
                  <a:sym typeface="Wingdings" pitchFamily="2" charset="2"/>
                </a:rPr>
                <a:t>:-)</a:t>
              </a:r>
              <a:endParaRPr lang="en-US" sz="4800" dirty="0" smtClean="0">
                <a:gradFill>
                  <a:gsLst>
                    <a:gs pos="0">
                      <a:srgbClr val="FFFFFF"/>
                    </a:gs>
                    <a:gs pos="100000">
                      <a:srgbClr val="FFFFFF"/>
                    </a:gs>
                  </a:gsLst>
                  <a:lin ang="5400000" scaled="0"/>
                </a:gradFill>
              </a:endParaRPr>
            </a:p>
          </p:txBody>
        </p:sp>
      </p:grpSp>
      <p:grpSp>
        <p:nvGrpSpPr>
          <p:cNvPr id="121" name="Group 120"/>
          <p:cNvGrpSpPr/>
          <p:nvPr/>
        </p:nvGrpSpPr>
        <p:grpSpPr>
          <a:xfrm>
            <a:off x="6128924" y="2643749"/>
            <a:ext cx="2372247" cy="2928764"/>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1218987">
                  <a:lnSpc>
                    <a:spcPct val="90000"/>
                  </a:lnSpc>
                  <a:spcBef>
                    <a:spcPct val="20000"/>
                  </a:spcBef>
                  <a:buSzPct val="80000"/>
                </a:pPr>
                <a:r>
                  <a:rPr lang="en-US" sz="1600" b="1" cap="all" dirty="0" smtClean="0">
                    <a:gradFill>
                      <a:gsLst>
                        <a:gs pos="0">
                          <a:srgbClr val="FFFFFF"/>
                        </a:gs>
                        <a:gs pos="100000">
                          <a:srgbClr val="FFFFFF"/>
                        </a:gs>
                      </a:gsLst>
                      <a:lin ang="5400000" scaled="0"/>
                    </a:gradFill>
                  </a:rPr>
                  <a:t>RESERVED instance</a:t>
                </a:r>
                <a:endParaRPr lang="en-US" sz="16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smtClean="0">
                    <a:gradFill>
                      <a:gsLst>
                        <a:gs pos="0">
                          <a:srgbClr val="FFFFFF"/>
                        </a:gs>
                        <a:gs pos="100000">
                          <a:srgbClr val="FFFFFF"/>
                        </a:gs>
                      </a:gsLst>
                      <a:lin ang="5400000" scaled="0"/>
                    </a:gradFill>
                    <a:sym typeface="Wingdings" pitchFamily="2" charset="2"/>
                  </a:rPr>
                  <a:t>:-)</a:t>
                </a:r>
                <a:endParaRPr lang="en-US" sz="4800" dirty="0" smtClean="0">
                  <a:gradFill>
                    <a:gsLst>
                      <a:gs pos="0">
                        <a:srgbClr val="FFFFFF"/>
                      </a:gs>
                      <a:gs pos="100000">
                        <a:srgbClr val="FFFFFF"/>
                      </a:gs>
                    </a:gsLst>
                    <a:lin ang="5400000" scaled="0"/>
                  </a:gradFill>
                </a:endParaRPr>
              </a:p>
            </p:txBody>
          </p:sp>
        </p:grpSp>
      </p:grpSp>
      <p:sp>
        <p:nvSpPr>
          <p:cNvPr id="46" name="Title 1"/>
          <p:cNvSpPr txBox="1">
            <a:spLocks/>
          </p:cNvSpPr>
          <p:nvPr/>
        </p:nvSpPr>
        <p:spPr>
          <a:xfrm>
            <a:off x="1222078" y="1533589"/>
            <a:ext cx="1589530"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r>
              <a:rPr dirty="0">
                <a:gradFill>
                  <a:gsLst>
                    <a:gs pos="0">
                      <a:schemeClr val="tx1"/>
                    </a:gs>
                    <a:gs pos="100000">
                      <a:schemeClr val="tx1"/>
                    </a:gs>
                  </a:gsLst>
                  <a:lin ang="5400000" scaled="0"/>
                </a:gradFill>
              </a:rPr>
              <a:t>reserved</a:t>
            </a:r>
          </a:p>
        </p:txBody>
      </p:sp>
      <p:sp>
        <p:nvSpPr>
          <p:cNvPr id="3" name="Title 2"/>
          <p:cNvSpPr>
            <a:spLocks noGrp="1"/>
          </p:cNvSpPr>
          <p:nvPr>
            <p:ph type="title"/>
          </p:nvPr>
        </p:nvSpPr>
        <p:spPr>
          <a:xfrm>
            <a:off x="519112" y="228600"/>
            <a:ext cx="11149013" cy="747897"/>
          </a:xfrm>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64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0"/>
            <a:ext cx="12180802" cy="983234"/>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88" name="Group 87"/>
          <p:cNvGrpSpPr/>
          <p:nvPr/>
        </p:nvGrpSpPr>
        <p:grpSpPr>
          <a:xfrm>
            <a:off x="3031844" y="1293202"/>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2" name="TextBox 21"/>
              <p:cNvSpPr txBox="1"/>
              <p:nvPr/>
            </p:nvSpPr>
            <p:spPr>
              <a:xfrm>
                <a:off x="9195030" y="5754872"/>
                <a:ext cx="990600" cy="914096"/>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chemeClr val="tx1"/>
                        </a:gs>
                        <a:gs pos="100000">
                          <a:schemeClr val="tx1"/>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grpSp>
        <p:nvGrpSpPr>
          <p:cNvPr id="67" name="Group 66"/>
          <p:cNvGrpSpPr/>
          <p:nvPr/>
        </p:nvGrpSpPr>
        <p:grpSpPr>
          <a:xfrm>
            <a:off x="0" y="5727773"/>
            <a:ext cx="12188826"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3200" dirty="0" smtClean="0">
                <a:gradFill>
                  <a:gsLst>
                    <a:gs pos="0">
                      <a:srgbClr val="FFFFFF"/>
                    </a:gs>
                    <a:gs pos="100000">
                      <a:srgbClr val="FFFFFF"/>
                    </a:gs>
                  </a:gsLst>
                  <a:lin ang="5400000" scaled="0"/>
                </a:gradFill>
              </a:rPr>
              <a:t>shared</a:t>
            </a:r>
            <a:endParaRPr sz="3200" dirty="0">
              <a:gradFill>
                <a:gsLst>
                  <a:gs pos="0">
                    <a:srgbClr val="FFFFFF"/>
                  </a:gs>
                  <a:gs pos="100000">
                    <a:srgbClr val="FFFFFF"/>
                  </a:gs>
                </a:gsLst>
                <a:lin ang="5400000" scaled="0"/>
              </a:gradFill>
            </a:endParaRPr>
          </a:p>
        </p:txBody>
      </p:sp>
      <p:sp>
        <p:nvSpPr>
          <p:cNvPr id="130"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3200" dirty="0" smtClean="0">
                <a:gradFill>
                  <a:gsLst>
                    <a:gs pos="0">
                      <a:schemeClr val="accent6"/>
                    </a:gs>
                    <a:gs pos="100000">
                      <a:schemeClr val="accent6"/>
                    </a:gs>
                  </a:gsLst>
                  <a:lin ang="5400000" scaled="0"/>
                </a:gradFill>
              </a:rPr>
              <a:t>reserved</a:t>
            </a:r>
            <a:endParaRPr sz="3200" dirty="0">
              <a:gradFill>
                <a:gsLst>
                  <a:gs pos="0">
                    <a:schemeClr val="accent6"/>
                  </a:gs>
                  <a:gs pos="100000">
                    <a:schemeClr val="accent6"/>
                  </a:gs>
                </a:gsLst>
                <a:lin ang="5400000" scaled="0"/>
              </a:gradFill>
            </a:endParaRPr>
          </a:p>
        </p:txBody>
      </p:sp>
      <p:cxnSp>
        <p:nvCxnSpPr>
          <p:cNvPr id="131" name="Straight Connector 130"/>
          <p:cNvCxnSpPr/>
          <p:nvPr/>
        </p:nvCxnSpPr>
        <p:spPr>
          <a:xfrm flipV="1">
            <a:off x="8587619"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19" y="300008"/>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4" y="983233"/>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24" y="2633150"/>
            <a:ext cx="2372247"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1218987">
                <a:lnSpc>
                  <a:spcPct val="90000"/>
                </a:lnSpc>
                <a:spcBef>
                  <a:spcPct val="20000"/>
                </a:spcBef>
                <a:buSzPct val="80000"/>
              </a:pPr>
              <a:r>
                <a:rPr lang="en-US" sz="1600" b="1" cap="all" dirty="0" smtClean="0">
                  <a:gradFill>
                    <a:gsLst>
                      <a:gs pos="0">
                        <a:srgbClr val="FFFFFF"/>
                      </a:gs>
                      <a:gs pos="100000">
                        <a:srgbClr val="FFFFFF"/>
                      </a:gs>
                    </a:gsLst>
                    <a:lin ang="5400000" scaled="0"/>
                  </a:gradFill>
                </a:rPr>
                <a:t>RESERVED instance</a:t>
              </a:r>
              <a:endParaRPr lang="en-US" sz="1600" b="1" cap="all" dirty="0">
                <a:gradFill>
                  <a:gsLst>
                    <a:gs pos="0">
                      <a:srgbClr val="FFFFFF"/>
                    </a:gs>
                    <a:gs pos="100000">
                      <a:srgbClr val="FFFFFF"/>
                    </a:gs>
                  </a:gsLst>
                  <a:lin ang="5400000" scaled="0"/>
                </a:gradFill>
              </a:endParaRPr>
            </a:p>
          </p:txBody>
        </p:sp>
      </p:grpSp>
      <p:grpSp>
        <p:nvGrpSpPr>
          <p:cNvPr id="144" name="Group 143"/>
          <p:cNvGrpSpPr/>
          <p:nvPr/>
        </p:nvGrpSpPr>
        <p:grpSpPr>
          <a:xfrm>
            <a:off x="6234821" y="3291437"/>
            <a:ext cx="2160457" cy="1572958"/>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smtClean="0">
                  <a:gradFill>
                    <a:gsLst>
                      <a:gs pos="0">
                        <a:srgbClr val="FFFFFF"/>
                      </a:gs>
                      <a:gs pos="100000">
                        <a:srgbClr val="FFFFFF"/>
                      </a:gs>
                    </a:gsLst>
                    <a:lin ang="5400000" scaled="0"/>
                  </a:gradFill>
                  <a:sym typeface="Wingdings" pitchFamily="2" charset="2"/>
                </a:rPr>
                <a:t>:-)</a:t>
              </a:r>
              <a:endParaRPr lang="en-US" sz="4800" dirty="0" smtClean="0">
                <a:gradFill>
                  <a:gsLst>
                    <a:gs pos="0">
                      <a:srgbClr val="FFFFFF"/>
                    </a:gs>
                    <a:gs pos="100000">
                      <a:srgbClr val="FFFFFF"/>
                    </a:gs>
                  </a:gsLst>
                  <a:lin ang="5400000" scaled="0"/>
                </a:gradFill>
              </a:endParaRPr>
            </a:p>
          </p:txBody>
        </p:sp>
      </p:grpSp>
      <p:grpSp>
        <p:nvGrpSpPr>
          <p:cNvPr id="122" name="Group 121"/>
          <p:cNvGrpSpPr/>
          <p:nvPr/>
        </p:nvGrpSpPr>
        <p:grpSpPr>
          <a:xfrm>
            <a:off x="861664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1218987">
                <a:lnSpc>
                  <a:spcPct val="90000"/>
                </a:lnSpc>
                <a:spcBef>
                  <a:spcPct val="20000"/>
                </a:spcBef>
                <a:buSzPct val="80000"/>
              </a:pPr>
              <a:r>
                <a:rPr lang="en-US" sz="1600" b="1" cap="all" dirty="0" smtClean="0">
                  <a:gradFill>
                    <a:gsLst>
                      <a:gs pos="0">
                        <a:srgbClr val="FFFFFF"/>
                      </a:gs>
                      <a:gs pos="100000">
                        <a:srgbClr val="FFFFFF"/>
                      </a:gs>
                    </a:gsLst>
                    <a:lin ang="5400000" scaled="0"/>
                  </a:gradFill>
                </a:rPr>
                <a:t>RESERVED instance</a:t>
              </a:r>
              <a:endParaRPr lang="en-US" sz="1600" b="1" cap="all" dirty="0">
                <a:gradFill>
                  <a:gsLst>
                    <a:gs pos="0">
                      <a:srgbClr val="FFFFFF"/>
                    </a:gs>
                    <a:gs pos="100000">
                      <a:srgbClr val="FFFFFF"/>
                    </a:gs>
                  </a:gsLst>
                  <a:lin ang="5400000" scaled="0"/>
                </a:gradFill>
              </a:endParaRPr>
            </a:p>
          </p:txBody>
        </p:sp>
      </p:grpSp>
      <p:grpSp>
        <p:nvGrpSpPr>
          <p:cNvPr id="123" name="Group 122"/>
          <p:cNvGrpSpPr/>
          <p:nvPr/>
        </p:nvGrpSpPr>
        <p:grpSpPr>
          <a:xfrm>
            <a:off x="872890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smtClean="0">
                  <a:gradFill>
                    <a:gsLst>
                      <a:gs pos="0">
                        <a:srgbClr val="FFFFFF"/>
                      </a:gs>
                      <a:gs pos="100000">
                        <a:srgbClr val="FFFFFF"/>
                      </a:gs>
                    </a:gsLst>
                    <a:lin ang="5400000" scaled="0"/>
                  </a:gradFill>
                  <a:sym typeface="Wingdings" pitchFamily="2" charset="2"/>
                </a:rPr>
                <a:t>:-)</a:t>
              </a:r>
              <a:endParaRPr lang="en-US" sz="4800" dirty="0" smtClean="0">
                <a:gradFill>
                  <a:gsLst>
                    <a:gs pos="0">
                      <a:srgbClr val="FFFFFF"/>
                    </a:gs>
                    <a:gs pos="100000">
                      <a:srgbClr val="FFFFFF"/>
                    </a:gs>
                  </a:gsLst>
                  <a:lin ang="5400000" scaled="0"/>
                </a:gradFill>
              </a:endParaRPr>
            </a:p>
          </p:txBody>
        </p:sp>
      </p:grpSp>
      <p:grpSp>
        <p:nvGrpSpPr>
          <p:cNvPr id="58" name="Group 57"/>
          <p:cNvGrpSpPr/>
          <p:nvPr/>
        </p:nvGrpSpPr>
        <p:grpSpPr>
          <a:xfrm>
            <a:off x="6229627" y="3105925"/>
            <a:ext cx="1526813" cy="1111624"/>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gradFill>
                    <a:gsLst>
                      <a:gs pos="0">
                        <a:srgbClr val="FFFFFF"/>
                      </a:gs>
                      <a:gs pos="100000">
                        <a:srgbClr val="FFFFFF"/>
                      </a:gs>
                    </a:gsLst>
                    <a:lin ang="5400000" scaled="0"/>
                  </a:gradFill>
                  <a:sym typeface="Wingdings" pitchFamily="2" charset="2"/>
                </a:rPr>
                <a:t>:-)</a:t>
              </a:r>
              <a:endParaRPr lang="en-US" sz="4400" dirty="0" smtClean="0">
                <a:gradFill>
                  <a:gsLst>
                    <a:gs pos="0">
                      <a:srgbClr val="FFFFFF"/>
                    </a:gs>
                    <a:gs pos="100000">
                      <a:srgbClr val="FFFFFF"/>
                    </a:gs>
                  </a:gsLst>
                  <a:lin ang="5400000" scaled="0"/>
                </a:gradFill>
              </a:endParaRPr>
            </a:p>
          </p:txBody>
        </p:sp>
      </p:grpSp>
      <p:grpSp>
        <p:nvGrpSpPr>
          <p:cNvPr id="63" name="Group 62"/>
          <p:cNvGrpSpPr/>
          <p:nvPr/>
        </p:nvGrpSpPr>
        <p:grpSpPr>
          <a:xfrm>
            <a:off x="6229627" y="4325125"/>
            <a:ext cx="955033" cy="695329"/>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sym typeface="Wingdings" pitchFamily="2" charset="2"/>
                </a:rPr>
                <a:t>:-)</a:t>
              </a:r>
              <a:endParaRPr lang="en-US" sz="2400" dirty="0" smtClean="0">
                <a:gradFill>
                  <a:gsLst>
                    <a:gs pos="0">
                      <a:srgbClr val="FFFFFF"/>
                    </a:gs>
                    <a:gs pos="100000">
                      <a:srgbClr val="FFFFFF"/>
                    </a:gs>
                  </a:gsLst>
                  <a:lin ang="5400000" scaled="0"/>
                </a:gradFill>
              </a:endParaRPr>
            </a:p>
          </p:txBody>
        </p:sp>
      </p:grpSp>
      <p:grpSp>
        <p:nvGrpSpPr>
          <p:cNvPr id="73" name="Group 72"/>
          <p:cNvGrpSpPr/>
          <p:nvPr/>
        </p:nvGrpSpPr>
        <p:grpSpPr>
          <a:xfrm>
            <a:off x="7273807" y="4325125"/>
            <a:ext cx="955033" cy="695329"/>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sym typeface="Wingdings" pitchFamily="2" charset="2"/>
                </a:rPr>
                <a:t>:-)</a:t>
              </a:r>
              <a:endParaRPr lang="en-US" sz="2400" dirty="0" smtClean="0">
                <a:gradFill>
                  <a:gsLst>
                    <a:gs pos="0">
                      <a:srgbClr val="FFFFFF"/>
                    </a:gs>
                    <a:gs pos="100000">
                      <a:srgbClr val="FFFFFF"/>
                    </a:gs>
                  </a:gsLst>
                  <a:lin ang="5400000" scaled="0"/>
                </a:gradFill>
              </a:endParaRPr>
            </a:p>
          </p:txBody>
        </p:sp>
      </p:grpSp>
      <p:grpSp>
        <p:nvGrpSpPr>
          <p:cNvPr id="78" name="Group 77"/>
          <p:cNvGrpSpPr/>
          <p:nvPr/>
        </p:nvGrpSpPr>
        <p:grpSpPr>
          <a:xfrm>
            <a:off x="8689828" y="3105925"/>
            <a:ext cx="1526813" cy="1111624"/>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gradFill>
                    <a:gsLst>
                      <a:gs pos="0">
                        <a:srgbClr val="FFFFFF"/>
                      </a:gs>
                      <a:gs pos="100000">
                        <a:srgbClr val="FFFFFF"/>
                      </a:gs>
                    </a:gsLst>
                    <a:lin ang="5400000" scaled="0"/>
                  </a:gradFill>
                  <a:sym typeface="Wingdings" pitchFamily="2" charset="2"/>
                </a:rPr>
                <a:t>:-)</a:t>
              </a:r>
              <a:endParaRPr lang="en-US" sz="4400" dirty="0" smtClean="0">
                <a:gradFill>
                  <a:gsLst>
                    <a:gs pos="0">
                      <a:srgbClr val="FFFFFF"/>
                    </a:gs>
                    <a:gs pos="100000">
                      <a:srgbClr val="FFFFFF"/>
                    </a:gs>
                  </a:gsLst>
                  <a:lin ang="5400000" scaled="0"/>
                </a:gradFill>
              </a:endParaRPr>
            </a:p>
          </p:txBody>
        </p:sp>
      </p:grpSp>
      <p:grpSp>
        <p:nvGrpSpPr>
          <p:cNvPr id="83" name="Group 82"/>
          <p:cNvGrpSpPr/>
          <p:nvPr/>
        </p:nvGrpSpPr>
        <p:grpSpPr>
          <a:xfrm>
            <a:off x="8689828" y="4325125"/>
            <a:ext cx="955033" cy="695329"/>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sym typeface="Wingdings" pitchFamily="2" charset="2"/>
                </a:rPr>
                <a:t>:-)</a:t>
              </a:r>
              <a:endParaRPr lang="en-US" sz="2400" dirty="0" smtClean="0">
                <a:gradFill>
                  <a:gsLst>
                    <a:gs pos="0">
                      <a:srgbClr val="FFFFFF"/>
                    </a:gs>
                    <a:gs pos="100000">
                      <a:srgbClr val="FFFFFF"/>
                    </a:gs>
                  </a:gsLst>
                  <a:lin ang="5400000" scaled="0"/>
                </a:gradFill>
              </a:endParaRPr>
            </a:p>
          </p:txBody>
        </p:sp>
      </p:grpSp>
      <p:grpSp>
        <p:nvGrpSpPr>
          <p:cNvPr id="90" name="Group 89"/>
          <p:cNvGrpSpPr/>
          <p:nvPr/>
        </p:nvGrpSpPr>
        <p:grpSpPr>
          <a:xfrm>
            <a:off x="9734008" y="4325125"/>
            <a:ext cx="955033" cy="695329"/>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sym typeface="Wingdings" pitchFamily="2" charset="2"/>
                </a:rPr>
                <a:t>:-)</a:t>
              </a:r>
              <a:endParaRPr lang="en-US" sz="2400" dirty="0" smtClean="0">
                <a:gradFill>
                  <a:gsLst>
                    <a:gs pos="0">
                      <a:srgbClr val="FFFFFF"/>
                    </a:gs>
                    <a:gs pos="100000">
                      <a:srgbClr val="FFFFFF"/>
                    </a:gs>
                  </a:gsLst>
                  <a:lin ang="5400000" scaled="0"/>
                </a:gradFill>
              </a:endParaRPr>
            </a:p>
          </p:txBody>
        </p:sp>
      </p:grpSp>
      <p:sp>
        <p:nvSpPr>
          <p:cNvPr id="99" name="Title 1"/>
          <p:cNvSpPr txBox="1">
            <a:spLocks/>
          </p:cNvSpPr>
          <p:nvPr/>
        </p:nvSpPr>
        <p:spPr>
          <a:xfrm>
            <a:off x="1222078" y="1533589"/>
            <a:ext cx="1589530"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r>
              <a:rPr dirty="0">
                <a:gradFill>
                  <a:gsLst>
                    <a:gs pos="0">
                      <a:schemeClr val="tx1"/>
                    </a:gs>
                    <a:gs pos="100000">
                      <a:schemeClr val="tx1"/>
                    </a:gs>
                  </a:gsLst>
                  <a:lin ang="5400000" scaled="0"/>
                </a:gradFill>
              </a:rPr>
              <a:t>reserved</a:t>
            </a:r>
          </a:p>
        </p:txBody>
      </p:sp>
      <p:sp>
        <p:nvSpPr>
          <p:cNvPr id="3" name="Title 2"/>
          <p:cNvSpPr>
            <a:spLocks noGrp="1"/>
          </p:cNvSpPr>
          <p:nvPr>
            <p:ph type="title"/>
          </p:nvPr>
        </p:nvSpPr>
        <p:spPr>
          <a:xfrm>
            <a:off x="519112" y="228600"/>
            <a:ext cx="11149013" cy="747897"/>
          </a:xfrm>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54737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a:gradFill>
                  <a:gsLst>
                    <a:gs pos="1250">
                      <a:srgbClr val="FFFFFF"/>
                    </a:gs>
                    <a:gs pos="100000">
                      <a:srgbClr val="FFFFFF"/>
                    </a:gs>
                  </a:gsLst>
                  <a:lin ang="5400000" scaled="0"/>
                </a:gradFill>
              </a:rPr>
              <a:t>Node.js</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849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552187"/>
            <a:ext cx="10237787" cy="1994392"/>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9684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3547569" y="2568552"/>
            <a:ext cx="2363891" cy="2004564"/>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914099"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nvGrpSpPr>
          <p:cNvPr id="23" name="Group 22"/>
          <p:cNvGrpSpPr/>
          <p:nvPr/>
        </p:nvGrpSpPr>
        <p:grpSpPr>
          <a:xfrm>
            <a:off x="9223680" y="2553813"/>
            <a:ext cx="2363891" cy="2004564"/>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914099"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nvGrpSpPr>
          <p:cNvPr id="24" name="Group 23"/>
          <p:cNvGrpSpPr/>
          <p:nvPr/>
        </p:nvGrpSpPr>
        <p:grpSpPr>
          <a:xfrm>
            <a:off x="6388328" y="2568552"/>
            <a:ext cx="2363891" cy="2004564"/>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914099"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nvGrpSpPr>
          <p:cNvPr id="25" name="Group 24"/>
          <p:cNvGrpSpPr/>
          <p:nvPr/>
        </p:nvGrpSpPr>
        <p:grpSpPr>
          <a:xfrm>
            <a:off x="606200" y="2568552"/>
            <a:ext cx="2363891" cy="2004564"/>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740740"/>
              <a:endParaRPr lang="en-US" spc="-12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200" y="3154443"/>
            <a:ext cx="1333500" cy="542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752219" y="5368039"/>
            <a:ext cx="3240118" cy="369332"/>
          </a:xfrm>
          <a:prstGeom prst="rect">
            <a:avLst/>
          </a:prstGeom>
          <a:noFill/>
        </p:spPr>
        <p:txBody>
          <a:bodyPr wrap="none" lIns="0" tIns="0" rIns="0" bIns="0" rtlCol="0">
            <a:spAutoFit/>
          </a:bodyPr>
          <a:lstStyle/>
          <a:p>
            <a:r>
              <a:rPr lang="en-US" sz="2400" spc="-70" dirty="0" smtClean="0">
                <a:gradFill>
                  <a:gsLst>
                    <a:gs pos="2917">
                      <a:schemeClr val="tx1"/>
                    </a:gs>
                    <a:gs pos="30000">
                      <a:schemeClr val="tx1"/>
                    </a:gs>
                  </a:gsLst>
                  <a:lin ang="5400000" scaled="0"/>
                </a:gradFill>
              </a:rPr>
              <a:t>Bring your own runtime…</a:t>
            </a:r>
          </a:p>
        </p:txBody>
      </p:sp>
    </p:spTree>
    <p:extLst>
      <p:ext uri="{BB962C8B-B14F-4D97-AF65-F5344CB8AC3E}">
        <p14:creationId xmlns:p14="http://schemas.microsoft.com/office/powerpoint/2010/main" val="29764713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Publishing Methods</a:t>
            </a:r>
            <a:endParaRPr lang="en-US" dirty="0"/>
          </a:p>
        </p:txBody>
      </p:sp>
      <p:grpSp>
        <p:nvGrpSpPr>
          <p:cNvPr id="3" name="Group 2"/>
          <p:cNvGrpSpPr/>
          <p:nvPr/>
        </p:nvGrpSpPr>
        <p:grpSpPr>
          <a:xfrm>
            <a:off x="662585" y="2797152"/>
            <a:ext cx="10863654" cy="2004564"/>
            <a:chOff x="662585" y="2797152"/>
            <a:chExt cx="10863654" cy="2004564"/>
          </a:xfrm>
        </p:grpSpPr>
        <p:grpSp>
          <p:nvGrpSpPr>
            <p:cNvPr id="9" name="Group 8"/>
            <p:cNvGrpSpPr/>
            <p:nvPr/>
          </p:nvGrpSpPr>
          <p:grpSpPr>
            <a:xfrm>
              <a:off x="662585" y="2797152"/>
              <a:ext cx="2363891" cy="2004564"/>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914099" fontAlgn="base">
                  <a:spcBef>
                    <a:spcPct val="0"/>
                  </a:spcBef>
                  <a:spcAft>
                    <a:spcPct val="0"/>
                  </a:spcAft>
                </a:pPr>
                <a:r>
                  <a:rPr lang="en-US" sz="3200" b="1" dirty="0" smtClean="0">
                    <a:gradFill>
                      <a:gsLst>
                        <a:gs pos="0">
                          <a:srgbClr val="FFFFFF"/>
                        </a:gs>
                        <a:gs pos="100000">
                          <a:srgbClr val="FFFFFF"/>
                        </a:gs>
                      </a:gsLst>
                      <a:lin ang="5400000" scaled="0"/>
                    </a:gradFill>
                  </a:rPr>
                  <a:t>FTP://</a:t>
                </a:r>
                <a:endParaRPr lang="en-US" sz="3200"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740740"/>
                <a:endParaRPr lang="en-US" spc="-122" dirty="0">
                  <a:solidFill>
                    <a:srgbClr val="FFFFFF">
                      <a:lumMod val="50000"/>
                    </a:srgbClr>
                  </a:solidFill>
                  <a:latin typeface="Segoe Light" pitchFamily="34" charset="0"/>
                </a:endParaRPr>
              </a:p>
            </p:txBody>
          </p:sp>
        </p:grpSp>
        <p:grpSp>
          <p:nvGrpSpPr>
            <p:cNvPr id="12" name="Group 11"/>
            <p:cNvGrpSpPr/>
            <p:nvPr/>
          </p:nvGrpSpPr>
          <p:grpSpPr>
            <a:xfrm>
              <a:off x="3495839" y="2797152"/>
              <a:ext cx="2363891" cy="2004564"/>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914099" fontAlgn="base">
                  <a:spcBef>
                    <a:spcPct val="0"/>
                  </a:spcBef>
                  <a:spcAft>
                    <a:spcPct val="0"/>
                  </a:spcAft>
                </a:pPr>
                <a:r>
                  <a:rPr lang="en-US" sz="3200" b="1" dirty="0" smtClean="0">
                    <a:gradFill>
                      <a:gsLst>
                        <a:gs pos="0">
                          <a:srgbClr val="FFFFFF"/>
                        </a:gs>
                        <a:gs pos="100000">
                          <a:srgbClr val="FFFFFF"/>
                        </a:gs>
                      </a:gsLst>
                      <a:lin ang="5400000" scaled="0"/>
                    </a:gradFill>
                  </a:rPr>
                  <a:t>TFS</a:t>
                </a:r>
                <a:endParaRPr lang="en-US" sz="3200"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740740"/>
                <a:endParaRPr lang="en-US" spc="-122" dirty="0">
                  <a:solidFill>
                    <a:srgbClr val="FFFFFF">
                      <a:lumMod val="50000"/>
                    </a:srgbClr>
                  </a:solidFill>
                  <a:latin typeface="Segoe Light" pitchFamily="34" charset="0"/>
                </a:endParaRPr>
              </a:p>
            </p:txBody>
          </p:sp>
        </p:grpSp>
        <p:grpSp>
          <p:nvGrpSpPr>
            <p:cNvPr id="15" name="Group 14"/>
            <p:cNvGrpSpPr/>
            <p:nvPr/>
          </p:nvGrpSpPr>
          <p:grpSpPr>
            <a:xfrm>
              <a:off x="6329093" y="2797152"/>
              <a:ext cx="2363891" cy="2004564"/>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914099" fontAlgn="base">
                  <a:spcBef>
                    <a:spcPct val="0"/>
                  </a:spcBef>
                  <a:spcAft>
                    <a:spcPct val="0"/>
                  </a:spcAft>
                </a:pPr>
                <a:r>
                  <a:rPr lang="en-US" sz="2400" b="1" cap="small" dirty="0" smtClean="0">
                    <a:gradFill>
                      <a:gsLst>
                        <a:gs pos="0">
                          <a:srgbClr val="FFFFFF"/>
                        </a:gs>
                        <a:gs pos="100000">
                          <a:srgbClr val="FFFFFF"/>
                        </a:gs>
                      </a:gsLst>
                      <a:lin ang="5400000" scaled="0"/>
                    </a:gradFill>
                  </a:rPr>
                  <a:t>WebDeploy</a:t>
                </a:r>
                <a:endParaRPr lang="en-US" sz="2400"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740740"/>
                <a:endParaRPr lang="en-US" spc="-122" dirty="0">
                  <a:solidFill>
                    <a:srgbClr val="FFFFFF">
                      <a:lumMod val="50000"/>
                    </a:srgbClr>
                  </a:solidFill>
                  <a:latin typeface="Segoe Light" pitchFamily="34" charset="0"/>
                </a:endParaRPr>
              </a:p>
            </p:txBody>
          </p:sp>
        </p:grpSp>
        <p:grpSp>
          <p:nvGrpSpPr>
            <p:cNvPr id="18" name="Group 17"/>
            <p:cNvGrpSpPr/>
            <p:nvPr/>
          </p:nvGrpSpPr>
          <p:grpSpPr>
            <a:xfrm>
              <a:off x="9162348" y="2797152"/>
              <a:ext cx="2363891" cy="2004564"/>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740740"/>
                <a:endParaRPr lang="en-US" spc="-12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0027" y="3333127"/>
              <a:ext cx="1553484" cy="648707"/>
            </a:xfrm>
            <a:prstGeom prst="rect">
              <a:avLst/>
            </a:prstGeom>
          </p:spPr>
        </p:pic>
      </p:grpSp>
    </p:spTree>
    <p:extLst>
      <p:ext uri="{BB962C8B-B14F-4D97-AF65-F5344CB8AC3E}">
        <p14:creationId xmlns:p14="http://schemas.microsoft.com/office/powerpoint/2010/main" val="39494404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71151"/>
          </a:xfrm>
        </p:spPr>
        <p:txBody>
          <a:bodyPr/>
          <a:lstStyle/>
          <a:p>
            <a:r>
              <a:rPr lang="en-US" dirty="0" smtClean="0"/>
              <a:t>Windows Azure Web App Gallery</a:t>
            </a:r>
            <a:endParaRPr lang="en-US" dirty="0"/>
          </a:p>
        </p:txBody>
      </p:sp>
      <p:sp>
        <p:nvSpPr>
          <p:cNvPr id="5" name="TextBox 4"/>
          <p:cNvSpPr txBox="1"/>
          <p:nvPr/>
        </p:nvSpPr>
        <p:spPr>
          <a:xfrm>
            <a:off x="8059953" y="2800864"/>
            <a:ext cx="3608172" cy="1661993"/>
          </a:xfrm>
          <a:prstGeom prst="rect">
            <a:avLst/>
          </a:prstGeom>
          <a:noFill/>
        </p:spPr>
        <p:txBody>
          <a:bodyPr wrap="square" lIns="0" tIns="0" rIns="0" bIns="0" rtlCol="0">
            <a:spAutoFit/>
          </a:bodyPr>
          <a:lstStyle/>
          <a:p>
            <a:r>
              <a:rPr lang="en-US" sz="3600" spc="-71" dirty="0">
                <a:gradFill>
                  <a:gsLst>
                    <a:gs pos="2917">
                      <a:schemeClr val="tx1"/>
                    </a:gs>
                    <a:gs pos="30000">
                      <a:schemeClr val="tx1"/>
                    </a:gs>
                  </a:gsLst>
                  <a:lin ang="5400000" scaled="0"/>
                </a:gradFill>
              </a:rPr>
              <a:t>Ready-to-Go Open Source </a:t>
            </a:r>
          </a:p>
          <a:p>
            <a:r>
              <a:rPr lang="en-US" sz="3600" spc="-71" dirty="0">
                <a:gradFill>
                  <a:gsLst>
                    <a:gs pos="2917">
                      <a:schemeClr val="tx1"/>
                    </a:gs>
                    <a:gs pos="30000">
                      <a:schemeClr val="tx1"/>
                    </a:gs>
                  </a:gsLst>
                  <a:lin ang="5400000" scaled="0"/>
                </a:gradFill>
              </a:rPr>
              <a:t>Web Applications</a:t>
            </a:r>
          </a:p>
        </p:txBody>
      </p:sp>
      <p:pic>
        <p:nvPicPr>
          <p:cNvPr id="1026" name="Picture 2" descr="{:IconU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086" y="2136351"/>
            <a:ext cx="993604" cy="993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 y="2136349"/>
            <a:ext cx="1009650" cy="1009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0209" y="2152397"/>
            <a:ext cx="993604" cy="9936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112" y="3627478"/>
            <a:ext cx="1012476" cy="7689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903" y="3561007"/>
            <a:ext cx="1156216" cy="90184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388" y="30594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554" y="4877863"/>
            <a:ext cx="922766" cy="92276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131" y="4756489"/>
            <a:ext cx="1165515" cy="116551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8631" y="30594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40455" y="4844134"/>
            <a:ext cx="985345" cy="99022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0609" y="4685051"/>
            <a:ext cx="1308389" cy="130838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5591" y="1959987"/>
            <a:ext cx="1378424" cy="1378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47631"/>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71151"/>
          </a:xfrm>
        </p:spPr>
        <p:txBody>
          <a:bodyPr/>
          <a:lstStyle/>
          <a:p>
            <a:r>
              <a:rPr lang="en-US" dirty="0" smtClean="0"/>
              <a:t>Windows Azure Store</a:t>
            </a:r>
            <a:endParaRPr lang="en-US" dirty="0"/>
          </a:p>
        </p:txBody>
      </p:sp>
      <p:sp>
        <p:nvSpPr>
          <p:cNvPr id="4" name="TextBox 3"/>
          <p:cNvSpPr txBox="1"/>
          <p:nvPr/>
        </p:nvSpPr>
        <p:spPr>
          <a:xfrm>
            <a:off x="7516254" y="2598005"/>
            <a:ext cx="4151871" cy="1661993"/>
          </a:xfrm>
          <a:prstGeom prst="rect">
            <a:avLst/>
          </a:prstGeom>
          <a:noFill/>
        </p:spPr>
        <p:txBody>
          <a:bodyPr wrap="square" lIns="0" tIns="0" rIns="0" bIns="0" rtlCol="0">
            <a:spAutoFit/>
          </a:bodyPr>
          <a:lstStyle/>
          <a:p>
            <a:r>
              <a:rPr lang="en-US" sz="3600" spc="-71" dirty="0">
                <a:gradFill>
                  <a:gsLst>
                    <a:gs pos="2917">
                      <a:schemeClr val="tx1"/>
                    </a:gs>
                    <a:gs pos="30000">
                      <a:schemeClr val="tx1"/>
                    </a:gs>
                  </a:gsLst>
                  <a:lin ang="5400000" scaled="0"/>
                </a:gradFill>
              </a:rPr>
              <a:t>Discover, Purchase &amp; Provision Premium</a:t>
            </a:r>
          </a:p>
          <a:p>
            <a:r>
              <a:rPr lang="en-US" sz="3600" spc="-71" dirty="0">
                <a:gradFill>
                  <a:gsLst>
                    <a:gs pos="2917">
                      <a:schemeClr val="tx1"/>
                    </a:gs>
                    <a:gs pos="30000">
                      <a:schemeClr val="tx1"/>
                    </a:gs>
                  </a:gsLst>
                  <a:lin ang="5400000" scaled="0"/>
                </a:gradFill>
              </a:rPr>
              <a:t>Services</a:t>
            </a:r>
          </a:p>
        </p:txBody>
      </p:sp>
      <p:pic>
        <p:nvPicPr>
          <p:cNvPr id="5" name="Picture 4"/>
          <p:cNvPicPr>
            <a:picLocks noChangeAspect="1"/>
          </p:cNvPicPr>
          <p:nvPr/>
        </p:nvPicPr>
        <p:blipFill>
          <a:blip r:embed="rId3"/>
          <a:stretch>
            <a:fillRect/>
          </a:stretch>
        </p:blipFill>
        <p:spPr>
          <a:xfrm>
            <a:off x="519112" y="1664555"/>
            <a:ext cx="952500" cy="942975"/>
          </a:xfrm>
          <a:prstGeom prst="rect">
            <a:avLst/>
          </a:prstGeom>
        </p:spPr>
      </p:pic>
      <p:pic>
        <p:nvPicPr>
          <p:cNvPr id="6" name="Picture 5"/>
          <p:cNvPicPr>
            <a:picLocks noChangeAspect="1"/>
          </p:cNvPicPr>
          <p:nvPr/>
        </p:nvPicPr>
        <p:blipFill>
          <a:blip r:embed="rId4"/>
          <a:stretch>
            <a:fillRect/>
          </a:stretch>
        </p:blipFill>
        <p:spPr>
          <a:xfrm>
            <a:off x="1980514" y="1655030"/>
            <a:ext cx="962025" cy="962025"/>
          </a:xfrm>
          <a:prstGeom prst="rect">
            <a:avLst/>
          </a:prstGeom>
        </p:spPr>
      </p:pic>
      <p:pic>
        <p:nvPicPr>
          <p:cNvPr id="7" name="Picture 6"/>
          <p:cNvPicPr>
            <a:picLocks noChangeAspect="1"/>
          </p:cNvPicPr>
          <p:nvPr/>
        </p:nvPicPr>
        <p:blipFill>
          <a:blip r:embed="rId5"/>
          <a:stretch>
            <a:fillRect/>
          </a:stretch>
        </p:blipFill>
        <p:spPr>
          <a:xfrm>
            <a:off x="3451440" y="1655030"/>
            <a:ext cx="942974" cy="942975"/>
          </a:xfrm>
          <a:prstGeom prst="rect">
            <a:avLst/>
          </a:prstGeom>
        </p:spPr>
      </p:pic>
      <p:pic>
        <p:nvPicPr>
          <p:cNvPr id="8" name="Picture 7"/>
          <p:cNvPicPr>
            <a:picLocks noChangeAspect="1"/>
          </p:cNvPicPr>
          <p:nvPr/>
        </p:nvPicPr>
        <p:blipFill>
          <a:blip r:embed="rId6"/>
          <a:stretch>
            <a:fillRect/>
          </a:stretch>
        </p:blipFill>
        <p:spPr>
          <a:xfrm>
            <a:off x="4903317" y="1683604"/>
            <a:ext cx="942974" cy="933451"/>
          </a:xfrm>
          <a:prstGeom prst="rect">
            <a:avLst/>
          </a:prstGeom>
        </p:spPr>
      </p:pic>
      <p:pic>
        <p:nvPicPr>
          <p:cNvPr id="9" name="Picture 8"/>
          <p:cNvPicPr>
            <a:picLocks noChangeAspect="1"/>
          </p:cNvPicPr>
          <p:nvPr/>
        </p:nvPicPr>
        <p:blipFill>
          <a:blip r:embed="rId7"/>
          <a:stretch>
            <a:fillRect/>
          </a:stretch>
        </p:blipFill>
        <p:spPr>
          <a:xfrm>
            <a:off x="1980514" y="3295588"/>
            <a:ext cx="952500" cy="962025"/>
          </a:xfrm>
          <a:prstGeom prst="rect">
            <a:avLst/>
          </a:prstGeom>
        </p:spPr>
      </p:pic>
      <p:pic>
        <p:nvPicPr>
          <p:cNvPr id="10" name="Picture 9"/>
          <p:cNvPicPr>
            <a:picLocks noChangeAspect="1"/>
          </p:cNvPicPr>
          <p:nvPr/>
        </p:nvPicPr>
        <p:blipFill>
          <a:blip r:embed="rId8"/>
          <a:stretch>
            <a:fillRect/>
          </a:stretch>
        </p:blipFill>
        <p:spPr>
          <a:xfrm>
            <a:off x="528637" y="3295586"/>
            <a:ext cx="933450" cy="962025"/>
          </a:xfrm>
          <a:prstGeom prst="rect">
            <a:avLst/>
          </a:prstGeom>
        </p:spPr>
      </p:pic>
      <p:pic>
        <p:nvPicPr>
          <p:cNvPr id="11" name="Picture 10"/>
          <p:cNvPicPr>
            <a:picLocks noChangeAspect="1"/>
          </p:cNvPicPr>
          <p:nvPr/>
        </p:nvPicPr>
        <p:blipFill>
          <a:blip r:embed="rId9"/>
          <a:stretch>
            <a:fillRect/>
          </a:stretch>
        </p:blipFill>
        <p:spPr>
          <a:xfrm>
            <a:off x="3449058" y="3314637"/>
            <a:ext cx="933450" cy="942975"/>
          </a:xfrm>
          <a:prstGeom prst="rect">
            <a:avLst/>
          </a:prstGeom>
        </p:spPr>
      </p:pic>
      <p:pic>
        <p:nvPicPr>
          <p:cNvPr id="12" name="Picture 11"/>
          <p:cNvPicPr>
            <a:picLocks noChangeAspect="1"/>
          </p:cNvPicPr>
          <p:nvPr/>
        </p:nvPicPr>
        <p:blipFill>
          <a:blip r:embed="rId10"/>
          <a:stretch>
            <a:fillRect/>
          </a:stretch>
        </p:blipFill>
        <p:spPr>
          <a:xfrm>
            <a:off x="4893790" y="3324162"/>
            <a:ext cx="962025" cy="962025"/>
          </a:xfrm>
          <a:prstGeom prst="rect">
            <a:avLst/>
          </a:prstGeom>
        </p:spPr>
      </p:pic>
      <p:pic>
        <p:nvPicPr>
          <p:cNvPr id="14" name="Picture 13"/>
          <p:cNvPicPr>
            <a:picLocks noChangeAspect="1"/>
          </p:cNvPicPr>
          <p:nvPr/>
        </p:nvPicPr>
        <p:blipFill>
          <a:blip r:embed="rId11"/>
          <a:stretch>
            <a:fillRect/>
          </a:stretch>
        </p:blipFill>
        <p:spPr>
          <a:xfrm>
            <a:off x="528639" y="4939072"/>
            <a:ext cx="942974" cy="962025"/>
          </a:xfrm>
          <a:prstGeom prst="rect">
            <a:avLst/>
          </a:prstGeom>
        </p:spPr>
      </p:pic>
      <p:pic>
        <p:nvPicPr>
          <p:cNvPr id="15" name="Picture 14"/>
          <p:cNvPicPr>
            <a:picLocks noChangeAspect="1"/>
          </p:cNvPicPr>
          <p:nvPr/>
        </p:nvPicPr>
        <p:blipFill>
          <a:blip r:embed="rId12"/>
          <a:stretch>
            <a:fillRect/>
          </a:stretch>
        </p:blipFill>
        <p:spPr>
          <a:xfrm>
            <a:off x="1980514" y="4939330"/>
            <a:ext cx="952500" cy="942975"/>
          </a:xfrm>
          <a:prstGeom prst="rect">
            <a:avLst/>
          </a:prstGeom>
        </p:spPr>
      </p:pic>
      <p:pic>
        <p:nvPicPr>
          <p:cNvPr id="16" name="Picture 15"/>
          <p:cNvPicPr>
            <a:picLocks noChangeAspect="1"/>
          </p:cNvPicPr>
          <p:nvPr/>
        </p:nvPicPr>
        <p:blipFill>
          <a:blip r:embed="rId13"/>
          <a:stretch>
            <a:fillRect/>
          </a:stretch>
        </p:blipFill>
        <p:spPr>
          <a:xfrm>
            <a:off x="3449058" y="4944089"/>
            <a:ext cx="933450" cy="933451"/>
          </a:xfrm>
          <a:prstGeom prst="rect">
            <a:avLst/>
          </a:prstGeom>
        </p:spPr>
      </p:pic>
      <p:pic>
        <p:nvPicPr>
          <p:cNvPr id="17" name="Picture 16"/>
          <p:cNvPicPr>
            <a:picLocks noChangeAspect="1"/>
          </p:cNvPicPr>
          <p:nvPr/>
        </p:nvPicPr>
        <p:blipFill>
          <a:blip r:embed="rId14"/>
          <a:stretch>
            <a:fillRect/>
          </a:stretch>
        </p:blipFill>
        <p:spPr>
          <a:xfrm>
            <a:off x="4893790" y="4934566"/>
            <a:ext cx="952500" cy="942975"/>
          </a:xfrm>
          <a:prstGeom prst="rect">
            <a:avLst/>
          </a:prstGeom>
        </p:spPr>
      </p:pic>
    </p:spTree>
    <p:extLst>
      <p:ext uri="{BB962C8B-B14F-4D97-AF65-F5344CB8AC3E}">
        <p14:creationId xmlns:p14="http://schemas.microsoft.com/office/powerpoint/2010/main" val="3415153320"/>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Windows Azure </a:t>
            </a:r>
            <a:br>
              <a:rPr lang="en-US" dirty="0" smtClean="0">
                <a:solidFill>
                  <a:schemeClr val="tx1"/>
                </a:solidFill>
              </a:rPr>
            </a:br>
            <a:r>
              <a:rPr lang="en-US" dirty="0" smtClean="0">
                <a:solidFill>
                  <a:schemeClr val="tx1"/>
                </a:solidFill>
              </a:rPr>
              <a:t>Web Sites</a:t>
            </a:r>
            <a:endParaRPr lang="en-US" dirty="0">
              <a:solidFill>
                <a:schemeClr val="tx1"/>
              </a:solidFill>
            </a:endParaRPr>
          </a:p>
        </p:txBody>
      </p:sp>
      <p:sp>
        <p:nvSpPr>
          <p:cNvPr id="5" name="Text Placeholder 4"/>
          <p:cNvSpPr>
            <a:spLocks noGrp="1"/>
          </p:cNvSpPr>
          <p:nvPr>
            <p:ph type="body" sz="quarter" idx="12"/>
          </p:nvPr>
        </p:nvSpPr>
        <p:spPr/>
        <p:txBody>
          <a:bodyPr/>
          <a:lstStyle/>
          <a:p>
            <a:r>
              <a:rPr lang="en-US" dirty="0">
                <a:solidFill>
                  <a:schemeClr val="tx1"/>
                </a:solidFill>
              </a:rPr>
              <a:t>Name</a:t>
            </a:r>
          </a:p>
          <a:p>
            <a:r>
              <a:rPr lang="en-US" dirty="0">
                <a:solidFill>
                  <a:schemeClr val="tx1"/>
                </a:solidFill>
              </a:rPr>
              <a:t>Title</a:t>
            </a:r>
          </a:p>
          <a:p>
            <a:r>
              <a:rPr lang="en-US" dirty="0">
                <a:solidFill>
                  <a:schemeClr val="tx1"/>
                </a:solidFill>
              </a:rPr>
              <a:t>Organization</a:t>
            </a:r>
          </a:p>
        </p:txBody>
      </p:sp>
    </p:spTree>
    <p:extLst>
      <p:ext uri="{BB962C8B-B14F-4D97-AF65-F5344CB8AC3E}">
        <p14:creationId xmlns:p14="http://schemas.microsoft.com/office/powerpoint/2010/main" val="238971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8305548" y="4240243"/>
            <a:ext cx="3004135" cy="31618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171450" lvl="0" indent="-171450">
              <a:spcBef>
                <a:spcPct val="20000"/>
              </a:spcBef>
              <a:spcAft>
                <a:spcPts val="800"/>
              </a:spcAft>
              <a:buSzPct val="80000"/>
              <a:buFont typeface="Arial" pitchFamily="34" charset="0"/>
              <a:buChar char="•"/>
              <a:defRPr/>
            </a:pPr>
            <a:endParaRPr lang="en-US" sz="1200" dirty="0">
              <a:solidFill>
                <a:schemeClr val="tx2">
                  <a:alpha val="99000"/>
                </a:schemeClr>
              </a:solidFill>
            </a:endParaRPr>
          </a:p>
        </p:txBody>
      </p:sp>
      <p:grpSp>
        <p:nvGrpSpPr>
          <p:cNvPr id="4" name="Group 3"/>
          <p:cNvGrpSpPr/>
          <p:nvPr/>
        </p:nvGrpSpPr>
        <p:grpSpPr>
          <a:xfrm>
            <a:off x="4341888" y="1388507"/>
            <a:ext cx="3478716" cy="3478716"/>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bg1"/>
                    </a:gs>
                    <a:gs pos="100000">
                      <a:schemeClr val="bg1"/>
                    </a:gs>
                  </a:gsLst>
                  <a:lin ang="16200000" scaled="0"/>
                </a:gradFill>
              </a:endParaRPr>
            </a:p>
          </p:txBody>
        </p:sp>
        <p:sp>
          <p:nvSpPr>
            <p:cNvPr id="18" name="Rectangle 17"/>
            <p:cNvSpPr/>
            <p:nvPr/>
          </p:nvSpPr>
          <p:spPr>
            <a:xfrm>
              <a:off x="4734845" y="4540008"/>
              <a:ext cx="2743200" cy="361626"/>
            </a:xfrm>
            <a:prstGeom prst="rect">
              <a:avLst/>
            </a:prstGeom>
          </p:spPr>
          <p:txBody>
            <a:bodyPr wrap="square" lIns="91440" anchor="b" anchorCtr="0">
              <a:spAutoFit/>
            </a:bodyPr>
            <a:lstStyle/>
            <a:p>
              <a:pPr algn="ctr" defTabSz="914361">
                <a:lnSpc>
                  <a:spcPct val="85000"/>
                </a:lnSpc>
                <a:defRPr/>
              </a:pPr>
              <a:r>
                <a:rPr lang="en-US" sz="2800" kern="0" spc="-70" dirty="0" smtClean="0">
                  <a:gradFill>
                    <a:gsLst>
                      <a:gs pos="0">
                        <a:schemeClr val="bg1"/>
                      </a:gs>
                      <a:gs pos="100000">
                        <a:schemeClr val="bg1"/>
                      </a:gs>
                    </a:gsLst>
                    <a:lin ang="16200000" scaled="0"/>
                  </a:gradFill>
                  <a:ea typeface="Segoe UI" pitchFamily="34" charset="0"/>
                  <a:cs typeface="Segoe UI" pitchFamily="34" charset="0"/>
                </a:rPr>
                <a:t>code smart</a:t>
              </a:r>
              <a:endParaRPr lang="en-US" sz="2800" kern="0" spc="-70" dirty="0">
                <a:gradFill>
                  <a:gsLst>
                    <a:gs pos="0">
                      <a:schemeClr val="bg1"/>
                    </a:gs>
                    <a:gs pos="100000">
                      <a:schemeClr val="bg1"/>
                    </a:gs>
                  </a:gsLst>
                  <a:lin ang="16200000" scaled="0"/>
                </a:gradFill>
                <a:ea typeface="Segoe UI" pitchFamily="34" charset="0"/>
                <a:cs typeface="Segoe UI" pitchFamily="34" charset="0"/>
              </a:endParaRPr>
            </a:p>
          </p:txBody>
        </p:sp>
        <p:pic>
          <p:nvPicPr>
            <p:cNvPr id="2050" name="Picture 2" descr="C:\Users\Jonahs\Dropbox\Critical Resources\Helveticons Basic\Png\512x512\Lightbulb 512x512.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7998820" y="1388507"/>
            <a:ext cx="3478716" cy="3478716"/>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bg1"/>
                    </a:gs>
                    <a:gs pos="100000">
                      <a:schemeClr val="bg1"/>
                    </a:gs>
                  </a:gsLst>
                  <a:lin ang="16200000" scaled="0"/>
                </a:gradFill>
              </a:endParaRPr>
            </a:p>
          </p:txBody>
        </p:sp>
        <p:sp>
          <p:nvSpPr>
            <p:cNvPr id="19" name="Rectangle 18"/>
            <p:cNvSpPr/>
            <p:nvPr/>
          </p:nvSpPr>
          <p:spPr>
            <a:xfrm>
              <a:off x="8380580" y="4540008"/>
              <a:ext cx="2743200" cy="361626"/>
            </a:xfrm>
            <a:prstGeom prst="rect">
              <a:avLst/>
            </a:prstGeom>
          </p:spPr>
          <p:txBody>
            <a:bodyPr wrap="square" lIns="91440" anchor="b" anchorCtr="0">
              <a:spAutoFit/>
            </a:bodyPr>
            <a:lstStyle/>
            <a:p>
              <a:pPr algn="ctr" defTabSz="914361">
                <a:lnSpc>
                  <a:spcPct val="85000"/>
                </a:lnSpc>
                <a:defRPr/>
              </a:pPr>
              <a:r>
                <a:rPr lang="en-US" sz="2800" kern="0" spc="-70" dirty="0" smtClean="0">
                  <a:gradFill>
                    <a:gsLst>
                      <a:gs pos="0">
                        <a:schemeClr val="bg1"/>
                      </a:gs>
                      <a:gs pos="100000">
                        <a:schemeClr val="bg1"/>
                      </a:gs>
                    </a:gsLst>
                    <a:lin ang="16200000" scaled="0"/>
                  </a:gradFill>
                  <a:ea typeface="Segoe UI" pitchFamily="34" charset="0"/>
                  <a:cs typeface="Segoe UI" pitchFamily="34" charset="0"/>
                </a:rPr>
                <a:t>go live</a:t>
              </a:r>
              <a:endParaRPr lang="en-US" sz="2800" kern="0" spc="-70" dirty="0">
                <a:gradFill>
                  <a:gsLst>
                    <a:gs pos="0">
                      <a:schemeClr val="bg1"/>
                    </a:gs>
                    <a:gs pos="100000">
                      <a:schemeClr val="bg1"/>
                    </a:gs>
                  </a:gsLst>
                  <a:lin ang="16200000" scaled="0"/>
                </a:gradFill>
                <a:ea typeface="Segoe UI" pitchFamily="34" charset="0"/>
                <a:cs typeface="Segoe UI" pitchFamily="34" charset="0"/>
              </a:endParaRPr>
            </a:p>
          </p:txBody>
        </p:sp>
        <p:pic>
          <p:nvPicPr>
            <p:cNvPr id="2051" name="Picture 3" descr="C:\Users\Jonahs\Dropbox\Critical Resources\Helveticons Basic\Png\512x512\Radio 512x512.png"/>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683503" y="1388507"/>
            <a:ext cx="3478716" cy="3478716"/>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bg1"/>
                    </a:gs>
                    <a:gs pos="100000">
                      <a:schemeClr val="bg1"/>
                    </a:gs>
                  </a:gsLst>
                  <a:lin ang="16200000" scaled="0"/>
                </a:gradFill>
              </a:endParaRPr>
            </a:p>
          </p:txBody>
        </p:sp>
        <p:sp>
          <p:nvSpPr>
            <p:cNvPr id="17" name="Rectangle 16"/>
            <p:cNvSpPr/>
            <p:nvPr/>
          </p:nvSpPr>
          <p:spPr>
            <a:xfrm>
              <a:off x="1077078" y="4540008"/>
              <a:ext cx="2743200" cy="361626"/>
            </a:xfrm>
            <a:prstGeom prst="rect">
              <a:avLst/>
            </a:prstGeom>
          </p:spPr>
          <p:txBody>
            <a:bodyPr wrap="square" lIns="91440" anchor="b" anchorCtr="0">
              <a:spAutoFit/>
            </a:bodyPr>
            <a:lstStyle/>
            <a:p>
              <a:pPr algn="ctr" defTabSz="914361">
                <a:lnSpc>
                  <a:spcPct val="85000"/>
                </a:lnSpc>
                <a:defRPr/>
              </a:pPr>
              <a:r>
                <a:rPr lang="en-US" sz="2800" kern="0" spc="-70" dirty="0" smtClean="0">
                  <a:gradFill>
                    <a:gsLst>
                      <a:gs pos="0">
                        <a:schemeClr val="bg1"/>
                      </a:gs>
                      <a:gs pos="100000">
                        <a:schemeClr val="bg1"/>
                      </a:gs>
                    </a:gsLst>
                    <a:lin ang="16200000" scaled="0"/>
                  </a:gradFill>
                  <a:ea typeface="Segoe UI" pitchFamily="34" charset="0"/>
                  <a:cs typeface="Segoe UI" pitchFamily="34" charset="0"/>
                </a:rPr>
                <a:t>start simple</a:t>
              </a:r>
              <a:endParaRPr lang="en-US" sz="2800" kern="0" spc="-70" dirty="0">
                <a:gradFill>
                  <a:gsLst>
                    <a:gs pos="0">
                      <a:schemeClr val="bg1"/>
                    </a:gs>
                    <a:gs pos="100000">
                      <a:schemeClr val="bg1"/>
                    </a:gs>
                  </a:gsLst>
                  <a:lin ang="16200000" scaled="0"/>
                </a:gradFill>
                <a:ea typeface="Segoe UI" pitchFamily="34" charset="0"/>
                <a:cs typeface="Segoe UI" pitchFamily="34" charset="0"/>
              </a:endParaRPr>
            </a:p>
          </p:txBody>
        </p:sp>
        <p:pic>
          <p:nvPicPr>
            <p:cNvPr id="44" name="Picture 4" descr="C:\Users\Jonahs\Dropbox\Critical Resources\Helveticons Basic\Png\512x512\Checkbox dotted active 512x512.png"/>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914180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5399088" y="1844675"/>
            <a:ext cx="6789737" cy="3771900"/>
          </a:xfrm>
        </p:spPr>
        <p:txBody>
          <a:bodyPr/>
          <a:lstStyle/>
          <a:p>
            <a:pPr marL="0" indent="0">
              <a:lnSpc>
                <a:spcPct val="100000"/>
              </a:lnSpc>
              <a:spcAft>
                <a:spcPts val="800"/>
              </a:spcAft>
              <a:buNone/>
              <a:defRPr/>
            </a:pPr>
            <a:r>
              <a:rPr lang="en-US" sz="2800" dirty="0"/>
              <a:t>Get started with </a:t>
            </a:r>
            <a:r>
              <a:rPr lang="en-US" sz="2800" b="1" dirty="0"/>
              <a:t>10 free </a:t>
            </a:r>
            <a:r>
              <a:rPr lang="en-US" sz="2800" dirty="0"/>
              <a:t>web sites</a:t>
            </a:r>
          </a:p>
          <a:p>
            <a:pPr marL="0" indent="0">
              <a:lnSpc>
                <a:spcPct val="100000"/>
              </a:lnSpc>
              <a:spcAft>
                <a:spcPts val="800"/>
              </a:spcAft>
              <a:buNone/>
              <a:defRPr/>
            </a:pPr>
            <a:r>
              <a:rPr lang="en-US" sz="2800" dirty="0"/>
              <a:t>Create new sites in </a:t>
            </a:r>
            <a:r>
              <a:rPr lang="en-US" sz="2800" dirty="0" smtClean="0"/>
              <a:t>seconds</a:t>
            </a:r>
          </a:p>
          <a:p>
            <a:pPr marL="0" indent="0">
              <a:lnSpc>
                <a:spcPct val="100000"/>
              </a:lnSpc>
              <a:spcAft>
                <a:spcPts val="800"/>
              </a:spcAft>
              <a:buNone/>
              <a:defRPr/>
            </a:pPr>
            <a:r>
              <a:rPr lang="en-US" sz="2800" dirty="0" smtClean="0"/>
              <a:t>Easily manage and scale your sites</a:t>
            </a:r>
          </a:p>
          <a:p>
            <a:pPr marL="0" indent="0">
              <a:lnSpc>
                <a:spcPct val="100000"/>
              </a:lnSpc>
              <a:spcAft>
                <a:spcPts val="800"/>
              </a:spcAft>
              <a:buNone/>
              <a:defRPr/>
            </a:pPr>
            <a:r>
              <a:rPr lang="en-US" sz="2800" dirty="0" smtClean="0"/>
              <a:t>Automatic </a:t>
            </a:r>
            <a:r>
              <a:rPr lang="en-US" sz="2800" dirty="0"/>
              <a:t>load balancing and shared storage across instances</a:t>
            </a:r>
          </a:p>
          <a:p>
            <a:pPr marL="0" lvl="0" indent="0">
              <a:lnSpc>
                <a:spcPct val="100000"/>
              </a:lnSpc>
              <a:spcAft>
                <a:spcPts val="800"/>
              </a:spcAft>
              <a:buSzPct val="80000"/>
              <a:buNone/>
              <a:defRPr/>
            </a:pPr>
            <a:r>
              <a:rPr lang="en-US" sz="2800" dirty="0"/>
              <a:t>Scale out or up to reserved instances for improved performance and </a:t>
            </a:r>
            <a:r>
              <a:rPr lang="en-US" sz="2800" dirty="0" smtClean="0"/>
              <a:t>scale</a:t>
            </a:r>
            <a:endParaRPr lang="en-US" sz="2800" dirty="0"/>
          </a:p>
        </p:txBody>
      </p:sp>
      <p:grpSp>
        <p:nvGrpSpPr>
          <p:cNvPr id="7" name="Group 6"/>
          <p:cNvGrpSpPr/>
          <p:nvPr/>
        </p:nvGrpSpPr>
        <p:grpSpPr>
          <a:xfrm>
            <a:off x="683503" y="1995552"/>
            <a:ext cx="3478716" cy="3478716"/>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857196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4983163" y="2022475"/>
            <a:ext cx="7205662" cy="3340100"/>
          </a:xfrm>
        </p:spPr>
        <p:txBody>
          <a:bodyPr/>
          <a:lstStyle/>
          <a:p>
            <a:pPr marL="0" indent="0">
              <a:lnSpc>
                <a:spcPct val="100000"/>
              </a:lnSpc>
              <a:spcAft>
                <a:spcPts val="800"/>
              </a:spcAft>
              <a:buNone/>
            </a:pPr>
            <a:r>
              <a:rPr lang="en-US" sz="2800" dirty="0"/>
              <a:t>Use ASP.NET, ASP, PHP, </a:t>
            </a:r>
            <a:r>
              <a:rPr lang="en-US" sz="2800" dirty="0" smtClean="0"/>
              <a:t>Node.js or Custom</a:t>
            </a:r>
            <a:endParaRPr lang="en-US" sz="2800" dirty="0"/>
          </a:p>
          <a:p>
            <a:pPr marL="0" indent="0">
              <a:lnSpc>
                <a:spcPct val="100000"/>
              </a:lnSpc>
              <a:spcAft>
                <a:spcPts val="800"/>
              </a:spcAft>
              <a:buNone/>
            </a:pPr>
            <a:r>
              <a:rPr lang="en-US" sz="2800" dirty="0"/>
              <a:t>SQL Azure or MySQL databases</a:t>
            </a:r>
          </a:p>
          <a:p>
            <a:pPr marL="0" indent="0">
              <a:lnSpc>
                <a:spcPct val="100000"/>
              </a:lnSpc>
              <a:spcAft>
                <a:spcPts val="800"/>
              </a:spcAft>
              <a:buNone/>
            </a:pPr>
            <a:r>
              <a:rPr lang="en-US" sz="2800" dirty="0"/>
              <a:t>Start with open source apps </a:t>
            </a:r>
          </a:p>
          <a:p>
            <a:pPr marL="0" indent="0">
              <a:lnSpc>
                <a:spcPct val="100000"/>
              </a:lnSpc>
              <a:spcAft>
                <a:spcPts val="800"/>
              </a:spcAft>
              <a:buNone/>
            </a:pPr>
            <a:r>
              <a:rPr lang="en-US" sz="2800" dirty="0"/>
              <a:t>Develop with VS and </a:t>
            </a:r>
            <a:r>
              <a:rPr lang="en-US" sz="2800" dirty="0" err="1"/>
              <a:t>WebMatrix</a:t>
            </a:r>
            <a:endParaRPr lang="en-US" sz="2800" dirty="0"/>
          </a:p>
          <a:p>
            <a:pPr marL="0" indent="0">
              <a:lnSpc>
                <a:spcPct val="100000"/>
              </a:lnSpc>
              <a:spcAft>
                <a:spcPts val="800"/>
              </a:spcAft>
              <a:buNone/>
            </a:pPr>
            <a:r>
              <a:rPr lang="en-US" sz="2800" dirty="0"/>
              <a:t>Supports any Web development tool on any platform (Windows, OSX, Linux</a:t>
            </a:r>
            <a:r>
              <a:rPr lang="en-US" sz="2800" dirty="0" smtClean="0"/>
              <a:t>)</a:t>
            </a:r>
            <a:endParaRPr lang="en-US" sz="2800" dirty="0"/>
          </a:p>
        </p:txBody>
      </p:sp>
      <p:grpSp>
        <p:nvGrpSpPr>
          <p:cNvPr id="3" name="Group 2"/>
          <p:cNvGrpSpPr/>
          <p:nvPr/>
        </p:nvGrpSpPr>
        <p:grpSpPr>
          <a:xfrm>
            <a:off x="683503" y="1995552"/>
            <a:ext cx="3478716" cy="3478716"/>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3386671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5135563" y="2049463"/>
            <a:ext cx="7053262" cy="3152775"/>
          </a:xfrm>
        </p:spPr>
        <p:txBody>
          <a:bodyPr/>
          <a:lstStyle/>
          <a:p>
            <a:pPr marL="0" indent="0">
              <a:lnSpc>
                <a:spcPct val="100000"/>
              </a:lnSpc>
              <a:spcAft>
                <a:spcPts val="800"/>
              </a:spcAft>
              <a:buNone/>
            </a:pPr>
            <a:r>
              <a:rPr lang="en-US" sz="2800" dirty="0"/>
              <a:t>Rapid deployment for quick iteration</a:t>
            </a:r>
          </a:p>
          <a:p>
            <a:pPr marL="0" indent="0">
              <a:lnSpc>
                <a:spcPct val="100000"/>
              </a:lnSpc>
              <a:spcAft>
                <a:spcPts val="800"/>
              </a:spcAft>
              <a:buNone/>
            </a:pPr>
            <a:r>
              <a:rPr lang="en-US" sz="2800" dirty="0"/>
              <a:t>Integrated source control with Team Foundation Server (TFS) and </a:t>
            </a:r>
            <a:r>
              <a:rPr lang="en-US" sz="2800" dirty="0" err="1"/>
              <a:t>Git</a:t>
            </a:r>
            <a:endParaRPr lang="en-US" sz="2800" dirty="0"/>
          </a:p>
          <a:p>
            <a:pPr marL="0" indent="0">
              <a:lnSpc>
                <a:spcPct val="100000"/>
              </a:lnSpc>
              <a:spcAft>
                <a:spcPts val="800"/>
              </a:spcAft>
              <a:buNone/>
            </a:pPr>
            <a:r>
              <a:rPr lang="en-US" sz="2800" dirty="0"/>
              <a:t>Built-in monitoring of </a:t>
            </a:r>
            <a:r>
              <a:rPr lang="en-US" sz="2800" dirty="0" err="1" smtClean="0"/>
              <a:t>perf</a:t>
            </a:r>
            <a:r>
              <a:rPr lang="en-US" sz="2800" dirty="0" smtClean="0"/>
              <a:t> and </a:t>
            </a:r>
            <a:r>
              <a:rPr lang="en-US" sz="2800" dirty="0"/>
              <a:t>usage data</a:t>
            </a:r>
          </a:p>
          <a:p>
            <a:pPr marL="0" indent="0">
              <a:lnSpc>
                <a:spcPct val="100000"/>
              </a:lnSpc>
              <a:spcAft>
                <a:spcPts val="800"/>
              </a:spcAft>
              <a:buNone/>
            </a:pPr>
            <a:r>
              <a:rPr lang="en-US" sz="2800" dirty="0"/>
              <a:t>Quick access to request logs, failed requests diagnostics and diagnostics</a:t>
            </a:r>
          </a:p>
        </p:txBody>
      </p:sp>
      <p:grpSp>
        <p:nvGrpSpPr>
          <p:cNvPr id="3" name="Group 2"/>
          <p:cNvGrpSpPr/>
          <p:nvPr/>
        </p:nvGrpSpPr>
        <p:grpSpPr>
          <a:xfrm>
            <a:off x="683503" y="1995552"/>
            <a:ext cx="3478716" cy="3478716"/>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7662108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3" name="Freeform 7"/>
          <p:cNvSpPr>
            <a:spLocks noEditPoints="1"/>
          </p:cNvSpPr>
          <p:nvPr/>
        </p:nvSpPr>
        <p:spPr bwMode="auto">
          <a:xfrm>
            <a:off x="520700" y="3053539"/>
            <a:ext cx="3701554" cy="619091"/>
          </a:xfrm>
          <a:custGeom>
            <a:avLst/>
            <a:gdLst>
              <a:gd name="T0" fmla="*/ 347 w 2774"/>
              <a:gd name="T1" fmla="*/ 444 h 464"/>
              <a:gd name="T2" fmla="*/ 281 w 2774"/>
              <a:gd name="T3" fmla="*/ 444 h 464"/>
              <a:gd name="T4" fmla="*/ 186 w 2774"/>
              <a:gd name="T5" fmla="*/ 208 h 464"/>
              <a:gd name="T6" fmla="*/ 0 w 2774"/>
              <a:gd name="T7" fmla="*/ 444 h 464"/>
              <a:gd name="T8" fmla="*/ 271 w 2774"/>
              <a:gd name="T9" fmla="*/ 5 h 464"/>
              <a:gd name="T10" fmla="*/ 396 w 2774"/>
              <a:gd name="T11" fmla="*/ 5 h 464"/>
              <a:gd name="T12" fmla="*/ 473 w 2774"/>
              <a:gd name="T13" fmla="*/ 444 h 464"/>
              <a:gd name="T14" fmla="*/ 502 w 2774"/>
              <a:gd name="T15" fmla="*/ 443 h 464"/>
              <a:gd name="T16" fmla="*/ 693 w 2774"/>
              <a:gd name="T17" fmla="*/ 118 h 464"/>
              <a:gd name="T18" fmla="*/ 702 w 2774"/>
              <a:gd name="T19" fmla="*/ 77 h 464"/>
              <a:gd name="T20" fmla="*/ 600 w 2774"/>
              <a:gd name="T21" fmla="*/ 5 h 464"/>
              <a:gd name="T22" fmla="*/ 702 w 2774"/>
              <a:gd name="T23" fmla="*/ 77 h 464"/>
              <a:gd name="T24" fmla="*/ 869 w 2774"/>
              <a:gd name="T25" fmla="*/ 187 h 464"/>
              <a:gd name="T26" fmla="*/ 883 w 2774"/>
              <a:gd name="T27" fmla="*/ 324 h 464"/>
              <a:gd name="T28" fmla="*/ 805 w 2774"/>
              <a:gd name="T29" fmla="*/ 453 h 464"/>
              <a:gd name="T30" fmla="*/ 1024 w 2774"/>
              <a:gd name="T31" fmla="*/ 240 h 464"/>
              <a:gd name="T32" fmla="*/ 1252 w 2774"/>
              <a:gd name="T33" fmla="*/ 184 h 464"/>
              <a:gd name="T34" fmla="*/ 1569 w 2774"/>
              <a:gd name="T35" fmla="*/ 282 h 464"/>
              <a:gd name="T36" fmla="*/ 1454 w 2774"/>
              <a:gd name="T37" fmla="*/ 332 h 464"/>
              <a:gd name="T38" fmla="*/ 1725 w 2774"/>
              <a:gd name="T39" fmla="*/ 381 h 464"/>
              <a:gd name="T40" fmla="*/ 1596 w 2774"/>
              <a:gd name="T41" fmla="*/ 202 h 464"/>
              <a:gd name="T42" fmla="*/ 1904 w 2774"/>
              <a:gd name="T43" fmla="*/ 213 h 464"/>
              <a:gd name="T44" fmla="*/ 1753 w 2774"/>
              <a:gd name="T45" fmla="*/ 171 h 464"/>
              <a:gd name="T46" fmla="*/ 1893 w 2774"/>
              <a:gd name="T47" fmla="*/ 326 h 464"/>
              <a:gd name="T48" fmla="*/ 1545 w 2774"/>
              <a:gd name="T49" fmla="*/ 348 h 464"/>
              <a:gd name="T50" fmla="*/ 1231 w 2774"/>
              <a:gd name="T51" fmla="*/ 218 h 464"/>
              <a:gd name="T52" fmla="*/ 1103 w 2774"/>
              <a:gd name="T53" fmla="*/ 444 h 464"/>
              <a:gd name="T54" fmla="*/ 1065 w 2774"/>
              <a:gd name="T55" fmla="*/ 118 h 464"/>
              <a:gd name="T56" fmla="*/ 1161 w 2774"/>
              <a:gd name="T57" fmla="*/ 159 h 464"/>
              <a:gd name="T58" fmla="*/ 1271 w 2774"/>
              <a:gd name="T59" fmla="*/ 113 h 464"/>
              <a:gd name="T60" fmla="*/ 1360 w 2774"/>
              <a:gd name="T61" fmla="*/ 371 h 464"/>
              <a:gd name="T62" fmla="*/ 1360 w 2774"/>
              <a:gd name="T63" fmla="*/ 371 h 464"/>
              <a:gd name="T64" fmla="*/ 2128 w 2774"/>
              <a:gd name="T65" fmla="*/ 106 h 464"/>
              <a:gd name="T66" fmla="*/ 2058 w 2774"/>
              <a:gd name="T67" fmla="*/ 371 h 464"/>
              <a:gd name="T68" fmla="*/ 2058 w 2774"/>
              <a:gd name="T69" fmla="*/ 371 h 464"/>
              <a:gd name="T70" fmla="*/ 2611 w 2774"/>
              <a:gd name="T71" fmla="*/ 194 h 464"/>
              <a:gd name="T72" fmla="*/ 2579 w 2774"/>
              <a:gd name="T73" fmla="*/ 360 h 464"/>
              <a:gd name="T74" fmla="*/ 2612 w 2774"/>
              <a:gd name="T75" fmla="*/ 441 h 464"/>
              <a:gd name="T76" fmla="*/ 2466 w 2774"/>
              <a:gd name="T77" fmla="*/ 358 h 464"/>
              <a:gd name="T78" fmla="*/ 2437 w 2774"/>
              <a:gd name="T79" fmla="*/ 194 h 464"/>
              <a:gd name="T80" fmla="*/ 2266 w 2774"/>
              <a:gd name="T81" fmla="*/ 443 h 464"/>
              <a:gd name="T82" fmla="*/ 2261 w 2774"/>
              <a:gd name="T83" fmla="*/ 194 h 464"/>
              <a:gd name="T84" fmla="*/ 2336 w 2774"/>
              <a:gd name="T85" fmla="*/ 118 h 464"/>
              <a:gd name="T86" fmla="*/ 2509 w 2774"/>
              <a:gd name="T87" fmla="*/ 11 h 464"/>
              <a:gd name="T88" fmla="*/ 2451 w 2774"/>
              <a:gd name="T89" fmla="*/ 110 h 464"/>
              <a:gd name="T90" fmla="*/ 2518 w 2774"/>
              <a:gd name="T91" fmla="*/ 118 h 464"/>
              <a:gd name="T92" fmla="*/ 2644 w 2774"/>
              <a:gd name="T93" fmla="*/ 40 h 464"/>
              <a:gd name="T94" fmla="*/ 2683 w 2774"/>
              <a:gd name="T95" fmla="*/ 118 h 464"/>
              <a:gd name="T96" fmla="*/ 2738 w 2774"/>
              <a:gd name="T97" fmla="*/ 187 h 464"/>
              <a:gd name="T98" fmla="*/ 2738 w 2774"/>
              <a:gd name="T99" fmla="*/ 115 h 464"/>
              <a:gd name="T100" fmla="*/ 2738 w 2774"/>
              <a:gd name="T101" fmla="*/ 187 h 464"/>
              <a:gd name="T102" fmla="*/ 2707 w 2774"/>
              <a:gd name="T103" fmla="*/ 151 h 464"/>
              <a:gd name="T104" fmla="*/ 2768 w 2774"/>
              <a:gd name="T105" fmla="*/ 151 h 464"/>
              <a:gd name="T106" fmla="*/ 2743 w 2774"/>
              <a:gd name="T107" fmla="*/ 152 h 464"/>
              <a:gd name="T108" fmla="*/ 2744 w 2774"/>
              <a:gd name="T109" fmla="*/ 168 h 464"/>
              <a:gd name="T110" fmla="*/ 2730 w 2774"/>
              <a:gd name="T111" fmla="*/ 152 h 464"/>
              <a:gd name="T112" fmla="*/ 2721 w 2774"/>
              <a:gd name="T113" fmla="*/ 168 h 464"/>
              <a:gd name="T114" fmla="*/ 2743 w 2774"/>
              <a:gd name="T115" fmla="*/ 130 h 464"/>
              <a:gd name="T116" fmla="*/ 2743 w 2774"/>
              <a:gd name="T117" fmla="*/ 152 h 464"/>
              <a:gd name="T118" fmla="*/ 2734 w 2774"/>
              <a:gd name="T119" fmla="*/ 136 h 464"/>
              <a:gd name="T120" fmla="*/ 2737 w 2774"/>
              <a:gd name="T121" fmla="*/ 147 h 464"/>
              <a:gd name="T122" fmla="*/ 2742 w 2774"/>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4"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8" y="5"/>
                  <a:pt x="98" y="5"/>
                  <a:pt x="98" y="5"/>
                </a:cubicBezTo>
                <a:cubicBezTo>
                  <a:pt x="271" y="5"/>
                  <a:pt x="271" y="5"/>
                  <a:pt x="271" y="5"/>
                </a:cubicBezTo>
                <a:cubicBezTo>
                  <a:pt x="279" y="250"/>
                  <a:pt x="279" y="250"/>
                  <a:pt x="279" y="250"/>
                </a:cubicBezTo>
                <a:cubicBezTo>
                  <a:pt x="396" y="5"/>
                  <a:pt x="396" y="5"/>
                  <a:pt x="396" y="5"/>
                </a:cubicBezTo>
                <a:cubicBezTo>
                  <a:pt x="570" y="5"/>
                  <a:pt x="570" y="5"/>
                  <a:pt x="570" y="5"/>
                </a:cubicBezTo>
                <a:lnTo>
                  <a:pt x="473" y="444"/>
                </a:lnTo>
                <a:close/>
                <a:moveTo>
                  <a:pt x="621" y="444"/>
                </a:moveTo>
                <a:cubicBezTo>
                  <a:pt x="502" y="443"/>
                  <a:pt x="502" y="443"/>
                  <a:pt x="502" y="443"/>
                </a:cubicBezTo>
                <a:cubicBezTo>
                  <a:pt x="576" y="118"/>
                  <a:pt x="576" y="118"/>
                  <a:pt x="576" y="118"/>
                </a:cubicBezTo>
                <a:cubicBezTo>
                  <a:pt x="693" y="118"/>
                  <a:pt x="693" y="118"/>
                  <a:pt x="693" y="118"/>
                </a:cubicBezTo>
                <a:lnTo>
                  <a:pt x="621" y="444"/>
                </a:lnTo>
                <a:close/>
                <a:moveTo>
                  <a:pt x="702" y="77"/>
                </a:moveTo>
                <a:cubicBezTo>
                  <a:pt x="585" y="77"/>
                  <a:pt x="585" y="77"/>
                  <a:pt x="585" y="77"/>
                </a:cubicBezTo>
                <a:cubicBezTo>
                  <a:pt x="600" y="5"/>
                  <a:pt x="600" y="5"/>
                  <a:pt x="600" y="5"/>
                </a:cubicBezTo>
                <a:cubicBezTo>
                  <a:pt x="718" y="5"/>
                  <a:pt x="718" y="5"/>
                  <a:pt x="718" y="5"/>
                </a:cubicBezTo>
                <a:lnTo>
                  <a:pt x="702" y="77"/>
                </a:lnTo>
                <a:close/>
                <a:moveTo>
                  <a:pt x="902" y="240"/>
                </a:moveTo>
                <a:cubicBezTo>
                  <a:pt x="904" y="235"/>
                  <a:pt x="908" y="186"/>
                  <a:pt x="869" y="187"/>
                </a:cubicBezTo>
                <a:cubicBezTo>
                  <a:pt x="797" y="190"/>
                  <a:pt x="746" y="369"/>
                  <a:pt x="826" y="371"/>
                </a:cubicBezTo>
                <a:cubicBezTo>
                  <a:pt x="862" y="372"/>
                  <a:pt x="879" y="329"/>
                  <a:pt x="883" y="324"/>
                </a:cubicBezTo>
                <a:cubicBezTo>
                  <a:pt x="1005" y="324"/>
                  <a:pt x="1005" y="324"/>
                  <a:pt x="1005" y="324"/>
                </a:cubicBezTo>
                <a:cubicBezTo>
                  <a:pt x="1005" y="326"/>
                  <a:pt x="968" y="456"/>
                  <a:pt x="805" y="453"/>
                </a:cubicBezTo>
                <a:cubicBezTo>
                  <a:pt x="586" y="448"/>
                  <a:pt x="642" y="98"/>
                  <a:pt x="891" y="110"/>
                </a:cubicBezTo>
                <a:cubicBezTo>
                  <a:pt x="1032" y="117"/>
                  <a:pt x="1025" y="235"/>
                  <a:pt x="1024" y="240"/>
                </a:cubicBezTo>
                <a:lnTo>
                  <a:pt x="902" y="240"/>
                </a:lnTo>
                <a:close/>
                <a:moveTo>
                  <a:pt x="1252" y="184"/>
                </a:moveTo>
                <a:cubicBezTo>
                  <a:pt x="1291" y="136"/>
                  <a:pt x="1352" y="102"/>
                  <a:pt x="1431" y="106"/>
                </a:cubicBezTo>
                <a:cubicBezTo>
                  <a:pt x="1542" y="112"/>
                  <a:pt x="1587" y="193"/>
                  <a:pt x="1569" y="282"/>
                </a:cubicBezTo>
                <a:cubicBezTo>
                  <a:pt x="1567" y="291"/>
                  <a:pt x="1561" y="294"/>
                  <a:pt x="1551" y="297"/>
                </a:cubicBezTo>
                <a:cubicBezTo>
                  <a:pt x="1454" y="332"/>
                  <a:pt x="1454" y="332"/>
                  <a:pt x="1454" y="332"/>
                </a:cubicBezTo>
                <a:cubicBezTo>
                  <a:pt x="1672" y="332"/>
                  <a:pt x="1672" y="332"/>
                  <a:pt x="1672" y="332"/>
                </a:cubicBezTo>
                <a:cubicBezTo>
                  <a:pt x="1672" y="332"/>
                  <a:pt x="1655" y="382"/>
                  <a:pt x="1725" y="381"/>
                </a:cubicBezTo>
                <a:cubicBezTo>
                  <a:pt x="1773" y="380"/>
                  <a:pt x="1792" y="326"/>
                  <a:pt x="1727" y="315"/>
                </a:cubicBezTo>
                <a:cubicBezTo>
                  <a:pt x="1698" y="310"/>
                  <a:pt x="1583" y="291"/>
                  <a:pt x="1596" y="202"/>
                </a:cubicBezTo>
                <a:cubicBezTo>
                  <a:pt x="1606" y="129"/>
                  <a:pt x="1682" y="103"/>
                  <a:pt x="1765" y="104"/>
                </a:cubicBezTo>
                <a:cubicBezTo>
                  <a:pt x="1934" y="107"/>
                  <a:pt x="1902" y="206"/>
                  <a:pt x="1904" y="213"/>
                </a:cubicBezTo>
                <a:cubicBezTo>
                  <a:pt x="1792" y="213"/>
                  <a:pt x="1792" y="213"/>
                  <a:pt x="1792" y="213"/>
                </a:cubicBezTo>
                <a:cubicBezTo>
                  <a:pt x="1792" y="213"/>
                  <a:pt x="1804" y="171"/>
                  <a:pt x="1753" y="171"/>
                </a:cubicBezTo>
                <a:cubicBezTo>
                  <a:pt x="1706" y="171"/>
                  <a:pt x="1695" y="213"/>
                  <a:pt x="1748" y="224"/>
                </a:cubicBezTo>
                <a:cubicBezTo>
                  <a:pt x="1814" y="238"/>
                  <a:pt x="1888" y="242"/>
                  <a:pt x="1893" y="326"/>
                </a:cubicBezTo>
                <a:cubicBezTo>
                  <a:pt x="1894" y="349"/>
                  <a:pt x="1880" y="458"/>
                  <a:pt x="1710" y="455"/>
                </a:cubicBezTo>
                <a:cubicBezTo>
                  <a:pt x="1558" y="454"/>
                  <a:pt x="1542" y="385"/>
                  <a:pt x="1545" y="348"/>
                </a:cubicBezTo>
                <a:cubicBezTo>
                  <a:pt x="1515" y="406"/>
                  <a:pt x="1445" y="457"/>
                  <a:pt x="1352" y="454"/>
                </a:cubicBezTo>
                <a:cubicBezTo>
                  <a:pt x="1209" y="449"/>
                  <a:pt x="1178" y="318"/>
                  <a:pt x="1231" y="218"/>
                </a:cubicBezTo>
                <a:cubicBezTo>
                  <a:pt x="1205" y="219"/>
                  <a:pt x="1152" y="231"/>
                  <a:pt x="1130" y="328"/>
                </a:cubicBezTo>
                <a:cubicBezTo>
                  <a:pt x="1103" y="444"/>
                  <a:pt x="1103" y="444"/>
                  <a:pt x="1103" y="444"/>
                </a:cubicBezTo>
                <a:cubicBezTo>
                  <a:pt x="991" y="444"/>
                  <a:pt x="991" y="444"/>
                  <a:pt x="991" y="444"/>
                </a:cubicBezTo>
                <a:cubicBezTo>
                  <a:pt x="1065" y="118"/>
                  <a:pt x="1065" y="118"/>
                  <a:pt x="1065" y="118"/>
                </a:cubicBezTo>
                <a:cubicBezTo>
                  <a:pt x="1171" y="118"/>
                  <a:pt x="1171" y="118"/>
                  <a:pt x="1171" y="118"/>
                </a:cubicBezTo>
                <a:cubicBezTo>
                  <a:pt x="1161" y="159"/>
                  <a:pt x="1161" y="159"/>
                  <a:pt x="1161" y="159"/>
                </a:cubicBezTo>
                <a:cubicBezTo>
                  <a:pt x="1176" y="141"/>
                  <a:pt x="1194" y="129"/>
                  <a:pt x="1216" y="122"/>
                </a:cubicBezTo>
                <a:cubicBezTo>
                  <a:pt x="1233" y="116"/>
                  <a:pt x="1251" y="113"/>
                  <a:pt x="1271" y="113"/>
                </a:cubicBezTo>
                <a:lnTo>
                  <a:pt x="1252" y="184"/>
                </a:lnTo>
                <a:close/>
                <a:moveTo>
                  <a:pt x="1360" y="371"/>
                </a:moveTo>
                <a:cubicBezTo>
                  <a:pt x="1442" y="388"/>
                  <a:pt x="1498" y="194"/>
                  <a:pt x="1422" y="182"/>
                </a:cubicBezTo>
                <a:cubicBezTo>
                  <a:pt x="1346" y="170"/>
                  <a:pt x="1285" y="355"/>
                  <a:pt x="1360" y="371"/>
                </a:cubicBezTo>
                <a:close/>
                <a:moveTo>
                  <a:pt x="2051" y="454"/>
                </a:moveTo>
                <a:cubicBezTo>
                  <a:pt x="1813" y="444"/>
                  <a:pt x="1884" y="94"/>
                  <a:pt x="2128" y="106"/>
                </a:cubicBezTo>
                <a:cubicBezTo>
                  <a:pt x="2358" y="117"/>
                  <a:pt x="2293" y="464"/>
                  <a:pt x="2051" y="454"/>
                </a:cubicBezTo>
                <a:close/>
                <a:moveTo>
                  <a:pt x="2058" y="371"/>
                </a:moveTo>
                <a:cubicBezTo>
                  <a:pt x="2141" y="388"/>
                  <a:pt x="2196" y="194"/>
                  <a:pt x="2120" y="182"/>
                </a:cubicBezTo>
                <a:cubicBezTo>
                  <a:pt x="2044" y="170"/>
                  <a:pt x="1983" y="355"/>
                  <a:pt x="2058" y="371"/>
                </a:cubicBezTo>
                <a:close/>
                <a:moveTo>
                  <a:pt x="2666" y="194"/>
                </a:moveTo>
                <a:cubicBezTo>
                  <a:pt x="2611" y="194"/>
                  <a:pt x="2611" y="194"/>
                  <a:pt x="2611" y="194"/>
                </a:cubicBezTo>
                <a:cubicBezTo>
                  <a:pt x="2580" y="336"/>
                  <a:pt x="2580" y="336"/>
                  <a:pt x="2580" y="336"/>
                </a:cubicBezTo>
                <a:cubicBezTo>
                  <a:pt x="2578" y="343"/>
                  <a:pt x="2576" y="351"/>
                  <a:pt x="2579" y="360"/>
                </a:cubicBezTo>
                <a:cubicBezTo>
                  <a:pt x="2584" y="372"/>
                  <a:pt x="2630" y="367"/>
                  <a:pt x="2630" y="367"/>
                </a:cubicBezTo>
                <a:cubicBezTo>
                  <a:pt x="2612" y="441"/>
                  <a:pt x="2612" y="441"/>
                  <a:pt x="2612" y="441"/>
                </a:cubicBezTo>
                <a:cubicBezTo>
                  <a:pt x="2612" y="441"/>
                  <a:pt x="2518" y="452"/>
                  <a:pt x="2486" y="430"/>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8" y="118"/>
                  <a:pt x="2278" y="118"/>
                  <a:pt x="2278" y="118"/>
                </a:cubicBezTo>
                <a:cubicBezTo>
                  <a:pt x="2336" y="118"/>
                  <a:pt x="2336" y="118"/>
                  <a:pt x="2336" y="118"/>
                </a:cubicBezTo>
                <a:cubicBezTo>
                  <a:pt x="2347" y="69"/>
                  <a:pt x="2356" y="47"/>
                  <a:pt x="2381" y="28"/>
                </a:cubicBezTo>
                <a:cubicBezTo>
                  <a:pt x="2417" y="0"/>
                  <a:pt x="2509" y="11"/>
                  <a:pt x="2509" y="11"/>
                </a:cubicBezTo>
                <a:cubicBezTo>
                  <a:pt x="2496" y="72"/>
                  <a:pt x="2496" y="72"/>
                  <a:pt x="2496" y="72"/>
                </a:cubicBezTo>
                <a:cubicBezTo>
                  <a:pt x="2459" y="72"/>
                  <a:pt x="2456" y="85"/>
                  <a:pt x="2451" y="110"/>
                </a:cubicBezTo>
                <a:cubicBezTo>
                  <a:pt x="2449" y="118"/>
                  <a:pt x="2449" y="118"/>
                  <a:pt x="2449" y="118"/>
                </a:cubicBezTo>
                <a:cubicBezTo>
                  <a:pt x="2518" y="118"/>
                  <a:pt x="2518" y="118"/>
                  <a:pt x="2518" y="118"/>
                </a:cubicBezTo>
                <a:cubicBezTo>
                  <a:pt x="2536" y="40"/>
                  <a:pt x="2536" y="40"/>
                  <a:pt x="2536" y="40"/>
                </a:cubicBezTo>
                <a:cubicBezTo>
                  <a:pt x="2644" y="40"/>
                  <a:pt x="2644" y="40"/>
                  <a:pt x="2644" y="40"/>
                </a:cubicBezTo>
                <a:cubicBezTo>
                  <a:pt x="2627" y="118"/>
                  <a:pt x="2627" y="118"/>
                  <a:pt x="2627" y="118"/>
                </a:cubicBezTo>
                <a:cubicBezTo>
                  <a:pt x="2683" y="118"/>
                  <a:pt x="2683" y="118"/>
                  <a:pt x="2683" y="118"/>
                </a:cubicBezTo>
                <a:lnTo>
                  <a:pt x="2666" y="194"/>
                </a:lnTo>
                <a:close/>
                <a:moveTo>
                  <a:pt x="2738" y="187"/>
                </a:moveTo>
                <a:cubicBezTo>
                  <a:pt x="2718" y="187"/>
                  <a:pt x="2702" y="171"/>
                  <a:pt x="2702" y="151"/>
                </a:cubicBezTo>
                <a:cubicBezTo>
                  <a:pt x="2702" y="131"/>
                  <a:pt x="2718" y="115"/>
                  <a:pt x="2738" y="115"/>
                </a:cubicBezTo>
                <a:cubicBezTo>
                  <a:pt x="2757" y="115"/>
                  <a:pt x="2774" y="131"/>
                  <a:pt x="2774" y="151"/>
                </a:cubicBezTo>
                <a:cubicBezTo>
                  <a:pt x="2774" y="171"/>
                  <a:pt x="2757" y="187"/>
                  <a:pt x="2738" y="187"/>
                </a:cubicBezTo>
                <a:close/>
                <a:moveTo>
                  <a:pt x="2738" y="121"/>
                </a:moveTo>
                <a:cubicBezTo>
                  <a:pt x="2721" y="121"/>
                  <a:pt x="2707" y="134"/>
                  <a:pt x="2707" y="151"/>
                </a:cubicBezTo>
                <a:cubicBezTo>
                  <a:pt x="2707" y="168"/>
                  <a:pt x="2721" y="182"/>
                  <a:pt x="2738" y="182"/>
                </a:cubicBezTo>
                <a:cubicBezTo>
                  <a:pt x="2755" y="182"/>
                  <a:pt x="2768" y="168"/>
                  <a:pt x="2768" y="151"/>
                </a:cubicBezTo>
                <a:cubicBezTo>
                  <a:pt x="2768" y="134"/>
                  <a:pt x="2755" y="121"/>
                  <a:pt x="2738" y="121"/>
                </a:cubicBezTo>
                <a:close/>
                <a:moveTo>
                  <a:pt x="2743" y="152"/>
                </a:moveTo>
                <a:cubicBezTo>
                  <a:pt x="2750" y="168"/>
                  <a:pt x="2750" y="168"/>
                  <a:pt x="2750" y="168"/>
                </a:cubicBezTo>
                <a:cubicBezTo>
                  <a:pt x="2744" y="168"/>
                  <a:pt x="2744" y="168"/>
                  <a:pt x="2744" y="168"/>
                </a:cubicBezTo>
                <a:cubicBezTo>
                  <a:pt x="2737" y="152"/>
                  <a:pt x="2737" y="152"/>
                  <a:pt x="2737" y="152"/>
                </a:cubicBezTo>
                <a:cubicBezTo>
                  <a:pt x="2730" y="152"/>
                  <a:pt x="2730" y="152"/>
                  <a:pt x="2730" y="152"/>
                </a:cubicBezTo>
                <a:cubicBezTo>
                  <a:pt x="2726" y="168"/>
                  <a:pt x="2726" y="168"/>
                  <a:pt x="2726" y="168"/>
                </a:cubicBezTo>
                <a:cubicBezTo>
                  <a:pt x="2721" y="168"/>
                  <a:pt x="2721" y="168"/>
                  <a:pt x="2721" y="168"/>
                </a:cubicBezTo>
                <a:cubicBezTo>
                  <a:pt x="2729" y="131"/>
                  <a:pt x="2729" y="131"/>
                  <a:pt x="2729" y="131"/>
                </a:cubicBezTo>
                <a:cubicBezTo>
                  <a:pt x="2743" y="130"/>
                  <a:pt x="2743" y="130"/>
                  <a:pt x="2743" y="130"/>
                </a:cubicBezTo>
                <a:cubicBezTo>
                  <a:pt x="2752" y="130"/>
                  <a:pt x="2755" y="136"/>
                  <a:pt x="2755" y="141"/>
                </a:cubicBezTo>
                <a:cubicBezTo>
                  <a:pt x="2754" y="147"/>
                  <a:pt x="2749" y="152"/>
                  <a:pt x="2743" y="152"/>
                </a:cubicBezTo>
                <a:close/>
                <a:moveTo>
                  <a:pt x="2742" y="136"/>
                </a:moveTo>
                <a:cubicBezTo>
                  <a:pt x="2734" y="136"/>
                  <a:pt x="2734" y="136"/>
                  <a:pt x="2734" y="136"/>
                </a:cubicBezTo>
                <a:cubicBezTo>
                  <a:pt x="2732" y="147"/>
                  <a:pt x="2732" y="147"/>
                  <a:pt x="2732" y="147"/>
                </a:cubicBezTo>
                <a:cubicBezTo>
                  <a:pt x="2737" y="147"/>
                  <a:pt x="2737" y="147"/>
                  <a:pt x="2737" y="147"/>
                </a:cubicBezTo>
                <a:cubicBezTo>
                  <a:pt x="2742" y="147"/>
                  <a:pt x="2749" y="147"/>
                  <a:pt x="2749" y="141"/>
                </a:cubicBezTo>
                <a:cubicBezTo>
                  <a:pt x="2749" y="137"/>
                  <a:pt x="2747" y="136"/>
                  <a:pt x="2742" y="136"/>
                </a:cubicBezTo>
                <a:close/>
              </a:path>
            </a:pathLst>
          </a:custGeom>
          <a:solidFill>
            <a:srgbClr val="00A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47535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49" y="5020533"/>
            <a:ext cx="3647961" cy="1366595"/>
          </a:xfrm>
          <a:prstGeom prst="roundRect">
            <a:avLst>
              <a:gd name="adj" fmla="val 0"/>
            </a:avLst>
          </a:prstGeom>
          <a:solidFill>
            <a:schemeClr val="accent2"/>
          </a:solidFill>
          <a:ln w="9525" cap="flat" cmpd="sng" algn="ctr">
            <a:noFill/>
            <a:prstDash val="solid"/>
          </a:ln>
          <a:effectLst/>
        </p:spPr>
        <p:txBody>
          <a:bodyPr lIns="76179" tIns="38089" rIns="76179" bIns="38089" rtlCol="0" anchor="t" anchorCtr="0"/>
          <a:lstStyle/>
          <a:p>
            <a:pPr marL="3175" defTabSz="914259">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Popular </a:t>
            </a:r>
            <a:r>
              <a:rPr lang="en-US" sz="2000" spc="-83" dirty="0">
                <a:gradFill>
                  <a:gsLst>
                    <a:gs pos="0">
                      <a:schemeClr val="bg1"/>
                    </a:gs>
                    <a:gs pos="100000">
                      <a:schemeClr val="bg1"/>
                    </a:gs>
                  </a:gsLst>
                  <a:lin ang="16200000" scaled="0"/>
                </a:gradFill>
                <a:latin typeface="Segoe UI Light" pitchFamily="34" charset="0"/>
              </a:rPr>
              <a:t>o</a:t>
            </a:r>
            <a:r>
              <a:rPr lang="en-US" sz="2000" spc="-83" dirty="0" smtClean="0">
                <a:gradFill>
                  <a:gsLst>
                    <a:gs pos="0">
                      <a:schemeClr val="bg1"/>
                    </a:gs>
                    <a:gs pos="100000">
                      <a:schemeClr val="bg1"/>
                    </a:gs>
                  </a:gsLst>
                  <a:lin ang="16200000" scaled="0"/>
                </a:gradFill>
                <a:latin typeface="Segoe UI Light" pitchFamily="34" charset="0"/>
              </a:rPr>
              <a:t>pen source apps</a:t>
            </a:r>
            <a:endParaRPr lang="en-US" sz="2000" spc="-83" dirty="0">
              <a:gradFill>
                <a:gsLst>
                  <a:gs pos="0">
                    <a:schemeClr val="bg1"/>
                  </a:gs>
                  <a:gs pos="100000">
                    <a:schemeClr val="bg1"/>
                  </a:gs>
                </a:gsLst>
                <a:lin ang="16200000" scaled="0"/>
              </a:gradFill>
              <a:latin typeface="Segoe UI Light" pitchFamily="34" charset="0"/>
            </a:endParaRPr>
          </a:p>
          <a:p>
            <a:pPr marL="3175" defTabSz="914259">
              <a:lnSpc>
                <a:spcPct val="90000"/>
              </a:lnSpc>
              <a:spcAft>
                <a:spcPts val="900"/>
              </a:spcAft>
              <a:buSzPct val="80000"/>
            </a:pPr>
            <a:r>
              <a:rPr lang="en-US" sz="1400" spc="-42" dirty="0">
                <a:gradFill>
                  <a:gsLst>
                    <a:gs pos="0">
                      <a:schemeClr val="bg1"/>
                    </a:gs>
                    <a:gs pos="100000">
                      <a:schemeClr val="bg1"/>
                    </a:gs>
                  </a:gsLst>
                  <a:lin ang="16200000" scaled="0"/>
                </a:gradFill>
              </a:rPr>
              <a:t>Launch a professional looking site with a few clicks using apps like </a:t>
            </a:r>
            <a:r>
              <a:rPr lang="en-US" sz="1400" spc="-42" dirty="0" err="1">
                <a:gradFill>
                  <a:gsLst>
                    <a:gs pos="0">
                      <a:schemeClr val="bg1"/>
                    </a:gs>
                    <a:gs pos="100000">
                      <a:schemeClr val="bg1"/>
                    </a:gs>
                  </a:gsLst>
                  <a:lin ang="16200000" scaled="0"/>
                </a:gradFill>
              </a:rPr>
              <a:t>WordPress</a:t>
            </a:r>
            <a:r>
              <a:rPr lang="en-US" sz="1400" spc="-42" dirty="0">
                <a:gradFill>
                  <a:gsLst>
                    <a:gs pos="0">
                      <a:schemeClr val="bg1"/>
                    </a:gs>
                    <a:gs pos="100000">
                      <a:schemeClr val="bg1"/>
                    </a:gs>
                  </a:gsLst>
                  <a:lin ang="16200000" scaled="0"/>
                </a:gradFill>
              </a:rPr>
              <a:t>, </a:t>
            </a:r>
            <a:r>
              <a:rPr lang="en-US" sz="1400" spc="-42" dirty="0" err="1">
                <a:gradFill>
                  <a:gsLst>
                    <a:gs pos="0">
                      <a:schemeClr val="bg1"/>
                    </a:gs>
                    <a:gs pos="100000">
                      <a:schemeClr val="bg1"/>
                    </a:gs>
                  </a:gsLst>
                  <a:lin ang="16200000" scaled="0"/>
                </a:gradFill>
              </a:rPr>
              <a:t>Joomla</a:t>
            </a:r>
            <a:r>
              <a:rPr lang="en-US" sz="1400" spc="-42" dirty="0">
                <a:gradFill>
                  <a:gsLst>
                    <a:gs pos="0">
                      <a:schemeClr val="bg1"/>
                    </a:gs>
                    <a:gs pos="100000">
                      <a:schemeClr val="bg1"/>
                    </a:gs>
                  </a:gsLst>
                  <a:lin ang="16200000" scaled="0"/>
                </a:gradFill>
              </a:rPr>
              <a:t>!, Drupal, </a:t>
            </a:r>
            <a:r>
              <a:rPr lang="en-US" sz="1400" spc="-42" dirty="0" err="1">
                <a:gradFill>
                  <a:gsLst>
                    <a:gs pos="0">
                      <a:schemeClr val="bg1"/>
                    </a:gs>
                    <a:gs pos="100000">
                      <a:schemeClr val="bg1"/>
                    </a:gs>
                  </a:gsLst>
                  <a:lin ang="16200000" scaled="0"/>
                </a:gradFill>
              </a:rPr>
              <a:t>DotNetNuke</a:t>
            </a:r>
            <a:r>
              <a:rPr lang="en-US" sz="1400" spc="-42" dirty="0">
                <a:gradFill>
                  <a:gsLst>
                    <a:gs pos="0">
                      <a:schemeClr val="bg1"/>
                    </a:gs>
                    <a:gs pos="100000">
                      <a:schemeClr val="bg1"/>
                    </a:gs>
                  </a:gsLst>
                  <a:lin ang="16200000" scaled="0"/>
                </a:gradFill>
              </a:rPr>
              <a:t> and </a:t>
            </a:r>
            <a:r>
              <a:rPr lang="en-US" sz="1400" spc="-42" dirty="0" err="1">
                <a:gradFill>
                  <a:gsLst>
                    <a:gs pos="0">
                      <a:schemeClr val="bg1"/>
                    </a:gs>
                    <a:gs pos="100000">
                      <a:schemeClr val="bg1"/>
                    </a:gs>
                  </a:gsLst>
                  <a:lin ang="16200000" scaled="0"/>
                </a:gradFill>
              </a:rPr>
              <a:t>Umbraco</a:t>
            </a:r>
            <a:endParaRPr lang="en-US" sz="1400" spc="-42" dirty="0">
              <a:gradFill>
                <a:gsLst>
                  <a:gs pos="0">
                    <a:schemeClr val="bg1"/>
                  </a:gs>
                  <a:gs pos="100000">
                    <a:schemeClr val="bg1"/>
                  </a:gs>
                </a:gsLst>
                <a:lin ang="16200000" scaled="0"/>
              </a:gradFill>
            </a:endParaRPr>
          </a:p>
        </p:txBody>
      </p:sp>
      <p:sp>
        <p:nvSpPr>
          <p:cNvPr id="14" name="Rounded Rectangle 13"/>
          <p:cNvSpPr/>
          <p:nvPr/>
        </p:nvSpPr>
        <p:spPr bwMode="auto">
          <a:xfrm>
            <a:off x="275349" y="3584379"/>
            <a:ext cx="3647961" cy="1366595"/>
          </a:xfrm>
          <a:prstGeom prst="roundRect">
            <a:avLst>
              <a:gd name="adj" fmla="val 0"/>
            </a:avLst>
          </a:prstGeom>
          <a:solidFill>
            <a:schemeClr val="accent2"/>
          </a:solidFill>
          <a:ln w="9525" cap="flat" cmpd="sng" algn="ctr">
            <a:noFill/>
            <a:prstDash val="solid"/>
          </a:ln>
          <a:effectLst/>
        </p:spPr>
        <p:txBody>
          <a:bodyPr lIns="76179" tIns="38089" rIns="76179" bIns="38089" rtlCol="0" anchor="t" anchorCtr="0"/>
          <a:lstStyle/>
          <a:p>
            <a:pPr marL="3175" defTabSz="914259">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Continuous development</a:t>
            </a:r>
            <a:endParaRPr lang="en-US" sz="2000" spc="-83" dirty="0">
              <a:gradFill>
                <a:gsLst>
                  <a:gs pos="0">
                    <a:schemeClr val="bg1"/>
                  </a:gs>
                  <a:gs pos="100000">
                    <a:schemeClr val="bg1"/>
                  </a:gs>
                </a:gsLst>
                <a:lin ang="16200000" scaled="0"/>
              </a:gradFill>
              <a:latin typeface="Segoe UI Light" pitchFamily="34" charset="0"/>
            </a:endParaRPr>
          </a:p>
          <a:p>
            <a:pPr marL="3175" defTabSz="914259">
              <a:lnSpc>
                <a:spcPct val="90000"/>
              </a:lnSpc>
              <a:spcAft>
                <a:spcPts val="900"/>
              </a:spcAft>
              <a:buSzPct val="80000"/>
            </a:pPr>
            <a:r>
              <a:rPr lang="en-US" sz="1400" spc="-42" dirty="0" smtClean="0">
                <a:gradFill>
                  <a:gsLst>
                    <a:gs pos="0">
                      <a:schemeClr val="bg1"/>
                    </a:gs>
                    <a:gs pos="100000">
                      <a:schemeClr val="bg1"/>
                    </a:gs>
                  </a:gsLst>
                  <a:lin ang="16200000" scaled="0"/>
                </a:gradFill>
              </a:rPr>
              <a:t>Deploy  </a:t>
            </a:r>
            <a:r>
              <a:rPr lang="en-US" sz="1400" spc="-42" dirty="0">
                <a:gradFill>
                  <a:gsLst>
                    <a:gs pos="0">
                      <a:schemeClr val="bg1"/>
                    </a:gs>
                    <a:gs pos="100000">
                      <a:schemeClr val="bg1"/>
                    </a:gs>
                  </a:gsLst>
                  <a:lin ang="16200000" scaled="0"/>
                </a:gradFill>
              </a:rPr>
              <a:t>directly from your source code repository, using </a:t>
            </a:r>
            <a:r>
              <a:rPr lang="en-US" sz="1400" spc="-42" dirty="0" err="1">
                <a:gradFill>
                  <a:gsLst>
                    <a:gs pos="0">
                      <a:schemeClr val="bg1"/>
                    </a:gs>
                    <a:gs pos="100000">
                      <a:schemeClr val="bg1"/>
                    </a:gs>
                  </a:gsLst>
                  <a:lin ang="16200000" scaled="0"/>
                </a:gradFill>
              </a:rPr>
              <a:t>Git</a:t>
            </a:r>
            <a:r>
              <a:rPr lang="en-US" sz="1400" spc="-42" dirty="0">
                <a:gradFill>
                  <a:gsLst>
                    <a:gs pos="0">
                      <a:schemeClr val="bg1"/>
                    </a:gs>
                    <a:gs pos="100000">
                      <a:schemeClr val="bg1"/>
                    </a:gs>
                  </a:gsLst>
                  <a:lin ang="16200000" scaled="0"/>
                </a:gradFill>
              </a:rPr>
              <a:t> or Team Foundation </a:t>
            </a:r>
            <a:r>
              <a:rPr lang="en-US" sz="1400" spc="-42" dirty="0" smtClean="0">
                <a:gradFill>
                  <a:gsLst>
                    <a:gs pos="0">
                      <a:schemeClr val="bg1"/>
                    </a:gs>
                    <a:gs pos="100000">
                      <a:schemeClr val="bg1"/>
                    </a:gs>
                  </a:gsLst>
                  <a:lin ang="16200000" scaled="0"/>
                </a:gradFill>
              </a:rPr>
              <a:t>Service.</a:t>
            </a:r>
            <a:endParaRPr lang="en-US" sz="1400" spc="-42" dirty="0">
              <a:gradFill>
                <a:gsLst>
                  <a:gs pos="0">
                    <a:schemeClr val="bg1"/>
                  </a:gs>
                  <a:gs pos="100000">
                    <a:schemeClr val="bg1"/>
                  </a:gs>
                </a:gsLst>
                <a:lin ang="16200000" scaled="0"/>
              </a:gradFill>
            </a:endParaRPr>
          </a:p>
        </p:txBody>
      </p:sp>
      <p:sp>
        <p:nvSpPr>
          <p:cNvPr id="11" name="Rounded Rectangle 10"/>
          <p:cNvSpPr/>
          <p:nvPr/>
        </p:nvSpPr>
        <p:spPr bwMode="auto">
          <a:xfrm>
            <a:off x="275349" y="2148225"/>
            <a:ext cx="3647961" cy="1366595"/>
          </a:xfrm>
          <a:prstGeom prst="roundRect">
            <a:avLst>
              <a:gd name="adj" fmla="val 0"/>
            </a:avLst>
          </a:prstGeom>
          <a:solidFill>
            <a:schemeClr val="accent2"/>
          </a:solidFill>
          <a:ln w="9525" cap="flat" cmpd="sng" algn="ctr">
            <a:noFill/>
            <a:prstDash val="solid"/>
          </a:ln>
          <a:effectLst/>
        </p:spPr>
        <p:txBody>
          <a:bodyPr lIns="76179" tIns="38089" rIns="76179" bIns="38089" rtlCol="0" anchor="t" anchorCtr="0"/>
          <a:lstStyle/>
          <a:p>
            <a:pPr marL="3175" defTabSz="914259">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Modern web apps</a:t>
            </a:r>
            <a:endParaRPr lang="en-US" sz="2000" spc="-83" dirty="0">
              <a:gradFill>
                <a:gsLst>
                  <a:gs pos="0">
                    <a:schemeClr val="bg1"/>
                  </a:gs>
                  <a:gs pos="100000">
                    <a:schemeClr val="bg1"/>
                  </a:gs>
                </a:gsLst>
                <a:lin ang="16200000" scaled="0"/>
              </a:gradFill>
              <a:latin typeface="Segoe UI Light" pitchFamily="34" charset="0"/>
            </a:endParaRPr>
          </a:p>
          <a:p>
            <a:pPr marL="3175" defTabSz="914259">
              <a:lnSpc>
                <a:spcPct val="90000"/>
              </a:lnSpc>
              <a:spcAft>
                <a:spcPts val="900"/>
              </a:spcAft>
              <a:buSzPct val="80000"/>
            </a:pPr>
            <a:r>
              <a:rPr lang="en-US" sz="1400" spc="-42" dirty="0">
                <a:gradFill>
                  <a:gsLst>
                    <a:gs pos="0">
                      <a:schemeClr val="bg1"/>
                    </a:gs>
                    <a:gs pos="100000">
                      <a:schemeClr val="bg1"/>
                    </a:gs>
                  </a:gsLst>
                  <a:lin ang="16200000" scaled="0"/>
                </a:gradFill>
              </a:rPr>
              <a:t>Perfect if your app consists of client side markup and scripting, server side scripting and a </a:t>
            </a:r>
            <a:r>
              <a:rPr lang="en-US" sz="1400" spc="-42" dirty="0" smtClean="0">
                <a:gradFill>
                  <a:gsLst>
                    <a:gs pos="0">
                      <a:schemeClr val="bg1"/>
                    </a:gs>
                    <a:gs pos="100000">
                      <a:schemeClr val="bg1"/>
                    </a:gs>
                  </a:gsLst>
                  <a:lin ang="16200000" scaled="0"/>
                </a:gradFill>
              </a:rPr>
              <a:t>database</a:t>
            </a:r>
            <a:r>
              <a:rPr lang="en-US" sz="1400" spc="-42" dirty="0">
                <a:gradFill>
                  <a:gsLst>
                    <a:gs pos="0">
                      <a:schemeClr val="bg1"/>
                    </a:gs>
                    <a:gs pos="100000">
                      <a:schemeClr val="bg1"/>
                    </a:gs>
                  </a:gsLst>
                  <a:lin ang="16200000" scaled="0"/>
                </a:gradFill>
              </a:rPr>
              <a:t>.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349" y="1270000"/>
            <a:ext cx="3647961" cy="797673"/>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384698"/>
            </a:xfrm>
            <a:prstGeom prst="rect">
              <a:avLst/>
            </a:prstGeom>
            <a:noFill/>
          </p:spPr>
          <p:txBody>
            <a:bodyPr wrap="square" lIns="76179" tIns="38089" rIns="76179" bIns="38089" rtlCol="0">
              <a:spAutoFit/>
            </a:bodyPr>
            <a:lstStyle/>
            <a:p>
              <a:r>
                <a:rPr lang="en-US" sz="2000" b="1" spc="-83" dirty="0" smtClean="0">
                  <a:gradFill>
                    <a:gsLst>
                      <a:gs pos="0">
                        <a:schemeClr val="bg1"/>
                      </a:gs>
                      <a:gs pos="100000">
                        <a:schemeClr val="bg1"/>
                      </a:gs>
                    </a:gsLst>
                    <a:lin ang="16200000" scaled="0"/>
                  </a:gradFill>
                  <a:latin typeface="Segoe UI Light" pitchFamily="34" charset="0"/>
                </a:rPr>
                <a:t>Web Sites</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65"/>
            <a:ext cx="3924734" cy="1366595"/>
          </a:xfrm>
          <a:prstGeom prst="roundRect">
            <a:avLst>
              <a:gd name="adj" fmla="val 0"/>
            </a:avLst>
          </a:prstGeom>
          <a:solidFill>
            <a:schemeClr val="accent1"/>
          </a:solidFill>
          <a:ln w="9525" cap="flat" cmpd="sng" algn="ctr">
            <a:noFill/>
            <a:prstDash val="solid"/>
          </a:ln>
          <a:effectLst/>
        </p:spPr>
        <p:txBody>
          <a:bodyPr lIns="76179" tIns="38089" rIns="76179" bIns="38089"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Apps that require advanced administration</a:t>
            </a:r>
            <a:endParaRPr lang="en-US" sz="2000" spc="-83" dirty="0">
              <a:gradFill>
                <a:gsLst>
                  <a:gs pos="0">
                    <a:schemeClr val="bg1"/>
                  </a:gs>
                  <a:gs pos="100000">
                    <a:schemeClr val="bg1"/>
                  </a:gs>
                </a:gsLst>
                <a:lin ang="16200000" scaled="0"/>
              </a:gradFill>
              <a:latin typeface="Segoe UI Light" pitchFamily="34" charset="0"/>
            </a:endParaRPr>
          </a:p>
          <a:p>
            <a:pPr marL="3175" defTabSz="914259">
              <a:lnSpc>
                <a:spcPct val="90000"/>
              </a:lnSpc>
              <a:spcAft>
                <a:spcPts val="900"/>
              </a:spcAft>
              <a:buSzPct val="80000"/>
            </a:pPr>
            <a:r>
              <a:rPr lang="en-US" sz="1400" spc="-4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3981004" y="1264788"/>
            <a:ext cx="4026194" cy="802885"/>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384698"/>
            </a:xfrm>
            <a:prstGeom prst="rect">
              <a:avLst/>
            </a:prstGeom>
            <a:noFill/>
          </p:spPr>
          <p:txBody>
            <a:bodyPr wrap="square" lIns="76179" tIns="38089" rIns="76179" bIns="38089" rtlCol="0">
              <a:spAutoFit/>
            </a:bodyPr>
            <a:lstStyle/>
            <a:p>
              <a:r>
                <a:rPr lang="en-US" sz="2000" b="1" spc="-83" dirty="0" smtClean="0">
                  <a:gradFill>
                    <a:gsLst>
                      <a:gs pos="0">
                        <a:schemeClr val="bg1"/>
                      </a:gs>
                      <a:gs pos="100000">
                        <a:schemeClr val="bg1"/>
                      </a:gs>
                    </a:gsLst>
                    <a:lin ang="16200000" scaled="0"/>
                  </a:gradFill>
                  <a:latin typeface="Segoe UI Light" pitchFamily="34" charset="0"/>
                </a:rPr>
                <a:t>Cloud Services</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4007477" y="2148225"/>
            <a:ext cx="3924734" cy="1366595"/>
          </a:xfrm>
          <a:prstGeom prst="roundRect">
            <a:avLst>
              <a:gd name="adj" fmla="val 0"/>
            </a:avLst>
          </a:prstGeom>
          <a:solidFill>
            <a:schemeClr val="accent1"/>
          </a:solidFill>
          <a:ln w="9525" cap="flat" cmpd="sng" algn="ctr">
            <a:noFill/>
            <a:prstDash val="solid"/>
          </a:ln>
          <a:effectLst/>
        </p:spPr>
        <p:txBody>
          <a:bodyPr lIns="76179" tIns="38089" rIns="76179" bIns="38089"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Multi-tier applications</a:t>
            </a:r>
          </a:p>
          <a:p>
            <a:pPr marL="3175" defTabSz="914259">
              <a:lnSpc>
                <a:spcPct val="90000"/>
              </a:lnSpc>
              <a:spcAft>
                <a:spcPts val="900"/>
              </a:spcAft>
              <a:buSzPct val="80000"/>
            </a:pPr>
            <a:r>
              <a:rPr lang="en-US" sz="1400" spc="-4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4007476" y="5020905"/>
            <a:ext cx="3924734" cy="1366595"/>
          </a:xfrm>
          <a:prstGeom prst="roundRect">
            <a:avLst>
              <a:gd name="adj" fmla="val 0"/>
            </a:avLst>
          </a:prstGeom>
          <a:solidFill>
            <a:schemeClr val="accent1"/>
          </a:solidFill>
          <a:ln w="9525" cap="flat" cmpd="sng" algn="ctr">
            <a:noFill/>
            <a:prstDash val="solid"/>
          </a:ln>
          <a:effectLst/>
        </p:spPr>
        <p:txBody>
          <a:bodyPr lIns="76179" tIns="38089" rIns="76179" bIns="38089"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Apps that require advanced networking</a:t>
            </a:r>
            <a:endParaRPr lang="en-US" sz="2000" spc="-83" dirty="0">
              <a:gradFill>
                <a:gsLst>
                  <a:gs pos="0">
                    <a:schemeClr val="bg1"/>
                  </a:gs>
                  <a:gs pos="100000">
                    <a:schemeClr val="bg1"/>
                  </a:gs>
                </a:gsLst>
                <a:lin ang="16200000" scaled="0"/>
              </a:gradFill>
              <a:latin typeface="Segoe UI Light" pitchFamily="34" charset="0"/>
            </a:endParaRPr>
          </a:p>
          <a:p>
            <a:pPr marL="3175" defTabSz="914259">
              <a:lnSpc>
                <a:spcPct val="90000"/>
              </a:lnSpc>
              <a:spcAft>
                <a:spcPts val="900"/>
              </a:spcAft>
              <a:buSzPct val="80000"/>
            </a:pPr>
            <a:r>
              <a:rPr lang="en-US" sz="1400" spc="-4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8016378" y="3584565"/>
            <a:ext cx="3924734" cy="1366595"/>
          </a:xfrm>
          <a:prstGeom prst="roundRect">
            <a:avLst>
              <a:gd name="adj" fmla="val 0"/>
            </a:avLst>
          </a:prstGeom>
          <a:solidFill>
            <a:schemeClr val="accent4"/>
          </a:solidFill>
          <a:ln w="9525" cap="flat" cmpd="sng" algn="ctr">
            <a:noFill/>
            <a:prstDash val="solid"/>
          </a:ln>
          <a:effectLst/>
        </p:spPr>
        <p:txBody>
          <a:bodyPr lIns="76179" tIns="38089" rIns="76179" bIns="38089" rtlCol="0" anchor="t" anchorCtr="0"/>
          <a:lstStyle/>
          <a:p>
            <a:pPr marL="3175" defTabSz="914259">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Porting existing line of business apps</a:t>
            </a:r>
          </a:p>
          <a:p>
            <a:pPr marL="3175" defTabSz="914259">
              <a:lnSpc>
                <a:spcPct val="90000"/>
              </a:lnSpc>
              <a:spcAft>
                <a:spcPts val="900"/>
              </a:spcAft>
              <a:buSzPct val="80000"/>
            </a:pPr>
            <a:r>
              <a:rPr lang="en-US" sz="1400" spc="-42" dirty="0">
                <a:gradFill>
                  <a:gsLst>
                    <a:gs pos="0">
                      <a:schemeClr val="bg1"/>
                    </a:gs>
                    <a:gs pos="100000">
                      <a:schemeClr val="bg1"/>
                    </a:gs>
                  </a:gsLst>
                  <a:lin ang="16200000" scaled="0"/>
                </a:gradFill>
              </a:rPr>
              <a:t>Choose </a:t>
            </a:r>
            <a:r>
              <a:rPr lang="en-US" sz="1400" spc="-42" dirty="0" smtClean="0">
                <a:gradFill>
                  <a:gsLst>
                    <a:gs pos="0">
                      <a:schemeClr val="bg1"/>
                    </a:gs>
                    <a:gs pos="100000">
                      <a:schemeClr val="bg1"/>
                    </a:gs>
                  </a:gsLst>
                  <a:lin ang="16200000" scaled="0"/>
                </a:gradFill>
              </a:rPr>
              <a:t>an </a:t>
            </a:r>
            <a:r>
              <a:rPr lang="en-US" sz="1400" spc="-42" dirty="0">
                <a:gradFill>
                  <a:gsLst>
                    <a:gs pos="0">
                      <a:schemeClr val="bg1"/>
                    </a:gs>
                    <a:gs pos="100000">
                      <a:schemeClr val="bg1"/>
                    </a:gs>
                  </a:gsLst>
                  <a:lin ang="16200000" scaled="0"/>
                </a:gradFill>
              </a:rPr>
              <a:t>image from the library or upload your own </a:t>
            </a:r>
            <a:r>
              <a:rPr lang="en-US" sz="1400" spc="-42" dirty="0" err="1">
                <a:gradFill>
                  <a:gsLst>
                    <a:gs pos="0">
                      <a:schemeClr val="bg1"/>
                    </a:gs>
                    <a:gs pos="100000">
                      <a:schemeClr val="bg1"/>
                    </a:gs>
                  </a:gsLst>
                  <a:lin ang="16200000" scaled="0"/>
                </a:gradFill>
              </a:rPr>
              <a:t>VHD</a:t>
            </a:r>
            <a:r>
              <a:rPr lang="en-US" sz="1400" spc="-42" dirty="0">
                <a:gradFill>
                  <a:gsLst>
                    <a:gs pos="0">
                      <a:schemeClr val="bg1"/>
                    </a:gs>
                    <a:gs pos="100000">
                      <a:schemeClr val="bg1"/>
                    </a:gs>
                  </a:gsLst>
                  <a:lin ang="16200000" scaled="0"/>
                </a:gradFill>
              </a:rPr>
              <a:t>. </a:t>
            </a:r>
          </a:p>
        </p:txBody>
      </p:sp>
      <p:sp>
        <p:nvSpPr>
          <p:cNvPr id="17" name="Rounded Rectangle 16"/>
          <p:cNvSpPr/>
          <p:nvPr/>
        </p:nvSpPr>
        <p:spPr bwMode="auto">
          <a:xfrm>
            <a:off x="8016378" y="2148225"/>
            <a:ext cx="3924734" cy="1366595"/>
          </a:xfrm>
          <a:prstGeom prst="roundRect">
            <a:avLst>
              <a:gd name="adj" fmla="val 0"/>
            </a:avLst>
          </a:prstGeom>
          <a:solidFill>
            <a:schemeClr val="accent4"/>
          </a:solidFill>
          <a:ln w="9525" cap="flat" cmpd="sng" algn="ctr">
            <a:noFill/>
            <a:prstDash val="solid"/>
          </a:ln>
          <a:effectLst/>
        </p:spPr>
        <p:txBody>
          <a:bodyPr lIns="76179" tIns="38089" rIns="76179" bIns="38089"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Enterprise server applications</a:t>
            </a:r>
            <a:endParaRPr lang="en-US" sz="2000" spc="-83" dirty="0">
              <a:gradFill>
                <a:gsLst>
                  <a:gs pos="0">
                    <a:schemeClr val="bg1"/>
                  </a:gs>
                  <a:gs pos="100000">
                    <a:schemeClr val="bg1"/>
                  </a:gs>
                </a:gsLst>
                <a:lin ang="16200000" scaled="0"/>
              </a:gradFill>
              <a:latin typeface="Segoe UI Light" pitchFamily="34" charset="0"/>
            </a:endParaRPr>
          </a:p>
          <a:p>
            <a:pPr marL="3175" defTabSz="914259">
              <a:lnSpc>
                <a:spcPct val="90000"/>
              </a:lnSpc>
              <a:spcAft>
                <a:spcPts val="900"/>
              </a:spcAft>
              <a:buSzPct val="80000"/>
            </a:pPr>
            <a:r>
              <a:rPr lang="en-US" sz="1400" spc="-42" dirty="0">
                <a:gradFill>
                  <a:gsLst>
                    <a:gs pos="0">
                      <a:schemeClr val="bg1"/>
                    </a:gs>
                    <a:gs pos="100000">
                      <a:schemeClr val="bg1"/>
                    </a:gs>
                  </a:gsLst>
                  <a:lin ang="16200000" scaled="0"/>
                </a:gradFill>
              </a:rPr>
              <a:t>Run your existing enterprise applications </a:t>
            </a:r>
            <a:r>
              <a:rPr lang="en-US" sz="1400" spc="-42" dirty="0" smtClean="0">
                <a:gradFill>
                  <a:gsLst>
                    <a:gs pos="0">
                      <a:schemeClr val="bg1"/>
                    </a:gs>
                    <a:gs pos="100000">
                      <a:schemeClr val="bg1"/>
                    </a:gs>
                  </a:gsLst>
                  <a:lin ang="16200000" scaled="0"/>
                </a:gradFill>
              </a:rPr>
              <a:t>in </a:t>
            </a:r>
            <a:r>
              <a:rPr lang="en-US" sz="1400" spc="-42" dirty="0">
                <a:gradFill>
                  <a:gsLst>
                    <a:gs pos="0">
                      <a:schemeClr val="bg1"/>
                    </a:gs>
                    <a:gs pos="100000">
                      <a:schemeClr val="bg1"/>
                    </a:gs>
                  </a:gsLst>
                  <a:lin ang="16200000" scaled="0"/>
                </a:gradFill>
              </a:rPr>
              <a:t>the cloud, such as SQL Server, SharePoint Server or Active Directory.</a:t>
            </a:r>
          </a:p>
        </p:txBody>
      </p:sp>
      <p:sp>
        <p:nvSpPr>
          <p:cNvPr id="19" name="Rounded Rectangle 18"/>
          <p:cNvSpPr/>
          <p:nvPr/>
        </p:nvSpPr>
        <p:spPr bwMode="auto">
          <a:xfrm>
            <a:off x="8016377" y="5020905"/>
            <a:ext cx="3924734" cy="1366595"/>
          </a:xfrm>
          <a:prstGeom prst="roundRect">
            <a:avLst>
              <a:gd name="adj" fmla="val 0"/>
            </a:avLst>
          </a:prstGeom>
          <a:solidFill>
            <a:schemeClr val="accent4"/>
          </a:solidFill>
          <a:ln w="9525" cap="flat" cmpd="sng" algn="ctr">
            <a:noFill/>
            <a:prstDash val="solid"/>
          </a:ln>
          <a:effectLst/>
        </p:spPr>
        <p:txBody>
          <a:bodyPr lIns="76179" tIns="38089" rIns="76179" bIns="38089"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Windows or Linux operating system </a:t>
            </a:r>
            <a:endParaRPr lang="en-US" sz="2000" spc="-83" dirty="0">
              <a:gradFill>
                <a:gsLst>
                  <a:gs pos="0">
                    <a:schemeClr val="bg1"/>
                  </a:gs>
                  <a:gs pos="100000">
                    <a:schemeClr val="bg1"/>
                  </a:gs>
                </a:gsLst>
                <a:lin ang="16200000" scaled="0"/>
              </a:gradFill>
              <a:latin typeface="Segoe UI Light" pitchFamily="34" charset="0"/>
            </a:endParaRPr>
          </a:p>
          <a:p>
            <a:pPr marL="3175" defTabSz="914259">
              <a:lnSpc>
                <a:spcPct val="90000"/>
              </a:lnSpc>
              <a:spcAft>
                <a:spcPts val="900"/>
              </a:spcAft>
              <a:buSzPct val="80000"/>
            </a:pPr>
            <a:r>
              <a:rPr lang="en-US" sz="1400" spc="-42" dirty="0">
                <a:gradFill>
                  <a:gsLst>
                    <a:gs pos="0">
                      <a:schemeClr val="bg1"/>
                    </a:gs>
                    <a:gs pos="100000">
                      <a:schemeClr val="bg1"/>
                    </a:gs>
                  </a:gsLst>
                  <a:lin ang="16200000" scaled="0"/>
                </a:gradFill>
              </a:rPr>
              <a:t>Support for Windows Server, along with community and commercial versions of Linux. Connect virtual machines with cloud </a:t>
            </a:r>
            <a:r>
              <a:rPr lang="en-US" sz="1400" spc="-42" dirty="0" smtClean="0">
                <a:gradFill>
                  <a:gsLst>
                    <a:gs pos="0">
                      <a:schemeClr val="bg1"/>
                    </a:gs>
                    <a:gs pos="100000">
                      <a:schemeClr val="bg1"/>
                    </a:gs>
                  </a:gsLst>
                  <a:lin ang="16200000" scaled="0"/>
                </a:gradFill>
              </a:rPr>
              <a:t>services </a:t>
            </a:r>
            <a:r>
              <a:rPr lang="en-US" sz="1400" spc="-42" dirty="0">
                <a:gradFill>
                  <a:gsLst>
                    <a:gs pos="0">
                      <a:schemeClr val="bg1"/>
                    </a:gs>
                    <a:gs pos="100000">
                      <a:schemeClr val="bg1"/>
                    </a:gs>
                  </a:gsLst>
                  <a:lin ang="16200000" scaled="0"/>
                </a:gradFill>
              </a:rPr>
              <a:t>to take full advantage of </a:t>
            </a:r>
            <a:r>
              <a:rPr lang="en-US" sz="1400" spc="-42" dirty="0" err="1">
                <a:gradFill>
                  <a:gsLst>
                    <a:gs pos="0">
                      <a:schemeClr val="bg1"/>
                    </a:gs>
                    <a:gs pos="100000">
                      <a:schemeClr val="bg1"/>
                    </a:gs>
                  </a:gsLst>
                  <a:lin ang="16200000" scaled="0"/>
                </a:gradFill>
              </a:rPr>
              <a:t>PaaS</a:t>
            </a:r>
            <a:r>
              <a:rPr lang="en-US" sz="1400" spc="-42" dirty="0">
                <a:gradFill>
                  <a:gsLst>
                    <a:gs pos="0">
                      <a:schemeClr val="bg1"/>
                    </a:gs>
                    <a:gs pos="100000">
                      <a:schemeClr val="bg1"/>
                    </a:gs>
                  </a:gsLst>
                  <a:lin ang="16200000" scaled="0"/>
                </a:gradFill>
              </a:rPr>
              <a:t> services.</a:t>
            </a:r>
          </a:p>
        </p:txBody>
      </p:sp>
      <p:grpSp>
        <p:nvGrpSpPr>
          <p:cNvPr id="9" name="Group 8"/>
          <p:cNvGrpSpPr/>
          <p:nvPr/>
        </p:nvGrpSpPr>
        <p:grpSpPr>
          <a:xfrm>
            <a:off x="8007500" y="1270000"/>
            <a:ext cx="3993289" cy="802885"/>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384698"/>
            </a:xfrm>
            <a:prstGeom prst="rect">
              <a:avLst/>
            </a:prstGeom>
            <a:noFill/>
          </p:spPr>
          <p:txBody>
            <a:bodyPr wrap="square" lIns="76179" tIns="38089" rIns="76179" bIns="38089" rtlCol="0">
              <a:spAutoFit/>
            </a:bodyPr>
            <a:lstStyle/>
            <a:p>
              <a:r>
                <a:rPr lang="en-US" sz="2000" b="1" spc="-83" dirty="0" smtClean="0">
                  <a:gradFill>
                    <a:gsLst>
                      <a:gs pos="0">
                        <a:schemeClr val="bg1"/>
                      </a:gs>
                      <a:gs pos="100000">
                        <a:schemeClr val="bg1"/>
                      </a:gs>
                    </a:gsLst>
                    <a:lin ang="16200000" scaled="0"/>
                  </a:gradFill>
                  <a:latin typeface="Segoe UI Light" pitchFamily="34" charset="0"/>
                </a:rPr>
                <a:t>Virtual Machines</a:t>
              </a:r>
              <a:endParaRPr lang="en-US" sz="2000" b="1" spc="-83" dirty="0">
                <a:gradFill>
                  <a:gsLst>
                    <a:gs pos="0">
                      <a:schemeClr val="bg1"/>
                    </a:gs>
                    <a:gs pos="100000">
                      <a:schemeClr val="bg1"/>
                    </a:gs>
                  </a:gsLst>
                  <a:lin ang="16200000" scaled="0"/>
                </a:gradFill>
                <a:latin typeface="Segoe UI Light" pitchFamily="34" charset="0"/>
              </a:endParaRPr>
            </a:p>
          </p:txBody>
        </p:sp>
      </p:grpSp>
    </p:spTree>
    <p:extLst>
      <p:ext uri="{BB962C8B-B14F-4D97-AF65-F5344CB8AC3E}">
        <p14:creationId xmlns:p14="http://schemas.microsoft.com/office/powerpoint/2010/main" val="341051780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1901952"/>
            <a:ext cx="6858000" cy="1828193"/>
          </a:xfrm>
        </p:spPr>
        <p:txBody>
          <a:bodyPr/>
          <a:lstStyle/>
          <a:p>
            <a:r>
              <a:rPr lang="en-US" dirty="0"/>
              <a:t>Web Sites in Perspective</a:t>
            </a:r>
            <a:r>
              <a:rPr lang="en-US" dirty="0" smtClean="0"/>
              <a:t>…</a:t>
            </a:r>
            <a:endParaRPr lang="en-US" dirty="0"/>
          </a:p>
        </p:txBody>
      </p:sp>
    </p:spTree>
    <p:extLst>
      <p:ext uri="{BB962C8B-B14F-4D97-AF65-F5344CB8AC3E}">
        <p14:creationId xmlns:p14="http://schemas.microsoft.com/office/powerpoint/2010/main" val="23104893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2" y="2470374"/>
            <a:ext cx="7332220" cy="4347494"/>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a:solidFill>
                    <a:srgbClr val="FFFFFF"/>
                  </a:solidFill>
                </a14:hiddenFill>
              </a:ext>
            </a:extLst>
          </p:spPr>
        </p:pic>
      </p:grpSp>
      <p:sp>
        <p:nvSpPr>
          <p:cNvPr id="124" name="Rectangle 123"/>
          <p:cNvSpPr/>
          <p:nvPr/>
        </p:nvSpPr>
        <p:spPr>
          <a:xfrm>
            <a:off x="1700893" y="1404763"/>
            <a:ext cx="1617891"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dirty="0" smtClean="0">
                <a:gradFill>
                  <a:gsLst>
                    <a:gs pos="0">
                      <a:schemeClr val="tx1"/>
                    </a:gs>
                    <a:gs pos="100000">
                      <a:schemeClr val="tx1"/>
                    </a:gs>
                  </a:gsLst>
                  <a:lin ang="5400000" scaled="0"/>
                </a:gradFill>
                <a:ea typeface="Kozuka Gothic Pro R" pitchFamily="34" charset="-128"/>
              </a:rPr>
              <a:t>Your Datacenter</a:t>
            </a:r>
            <a:endParaRPr lang="en-US" sz="2000" dirty="0">
              <a:gradFill>
                <a:gsLst>
                  <a:gs pos="0">
                    <a:schemeClr val="tx1"/>
                  </a:gs>
                  <a:gs pos="100000">
                    <a:schemeClr val="tx1"/>
                  </a:gs>
                </a:gsLst>
                <a:lin ang="5400000" scaled="0"/>
              </a:gradFill>
              <a:ea typeface="Kozuka Gothic Pro R" pitchFamily="34" charset="-128"/>
            </a:endParaRPr>
          </a:p>
        </p:txBody>
      </p:sp>
      <p:sp>
        <p:nvSpPr>
          <p:cNvPr id="128" name="Rectangle 127"/>
          <p:cNvSpPr/>
          <p:nvPr/>
        </p:nvSpPr>
        <p:spPr>
          <a:xfrm>
            <a:off x="1680545" y="4409193"/>
            <a:ext cx="1638241" cy="381000"/>
          </a:xfrm>
          <a:prstGeom prst="rect">
            <a:avLst/>
          </a:prstGeom>
          <a:solidFill>
            <a:schemeClr val="tx2"/>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gradFill>
                  <a:gsLst>
                    <a:gs pos="0">
                      <a:srgbClr val="FFFFFF"/>
                    </a:gs>
                    <a:gs pos="100000">
                      <a:srgbClr val="FFFFFF"/>
                    </a:gs>
                  </a:gsLst>
                  <a:lin ang="5400000" scaled="0"/>
                </a:gradFill>
                <a:ea typeface="Segoe UI" pitchFamily="34" charset="0"/>
                <a:cs typeface="Segoe UI" pitchFamily="34" charset="0"/>
              </a:rPr>
              <a:t>Virtualization</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a:xfrm>
            <a:off x="1680545" y="3954374"/>
            <a:ext cx="1638241" cy="381000"/>
          </a:xfrm>
          <a:prstGeom prst="rect">
            <a:avLst/>
          </a:prstGeom>
          <a:solidFill>
            <a:schemeClr val="tx2"/>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gradFill>
                  <a:gsLst>
                    <a:gs pos="0">
                      <a:srgbClr val="FFFFFF"/>
                    </a:gs>
                    <a:gs pos="100000">
                      <a:srgbClr val="FFFFFF"/>
                    </a:gs>
                  </a:gsLst>
                  <a:lin ang="5400000" scaled="0"/>
                </a:gradFill>
                <a:ea typeface="Segoe UI" pitchFamily="34" charset="0"/>
                <a:cs typeface="Segoe UI" pitchFamily="34" charset="0"/>
              </a:rPr>
              <a:t>O/S</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a:xfrm>
            <a:off x="1680545" y="4864010"/>
            <a:ext cx="1638241" cy="381000"/>
          </a:xfrm>
          <a:prstGeom prst="rect">
            <a:avLst/>
          </a:prstGeom>
          <a:solidFill>
            <a:schemeClr val="tx2"/>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gradFill>
                  <a:gsLst>
                    <a:gs pos="0">
                      <a:srgbClr val="FFFFFF"/>
                    </a:gs>
                    <a:gs pos="100000">
                      <a:srgbClr val="FFFFFF"/>
                    </a:gs>
                  </a:gsLst>
                  <a:lin ang="5400000" scaled="0"/>
                </a:gradFill>
                <a:ea typeface="Segoe UI" pitchFamily="34" charset="0"/>
                <a:cs typeface="Segoe UI" pitchFamily="34" charset="0"/>
              </a:rPr>
              <a:t>Hardware</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a:xfrm>
            <a:off x="1680545" y="3499555"/>
            <a:ext cx="1638241" cy="381000"/>
          </a:xfrm>
          <a:prstGeom prst="rect">
            <a:avLst/>
          </a:prstGeom>
          <a:solidFill>
            <a:schemeClr val="tx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gradFill>
                  <a:gsLst>
                    <a:gs pos="0">
                      <a:srgbClr val="FFFFFF"/>
                    </a:gs>
                    <a:gs pos="100000">
                      <a:srgbClr val="FFFFFF"/>
                    </a:gs>
                  </a:gsLst>
                  <a:lin ang="5400000" scaled="0"/>
                </a:gradFill>
                <a:ea typeface="Segoe UI" pitchFamily="34" charset="0"/>
                <a:cs typeface="Segoe UI" pitchFamily="34" charset="0"/>
              </a:rPr>
              <a:t>Network</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a:xfrm>
            <a:off x="1680545" y="2572931"/>
            <a:ext cx="1638241" cy="381000"/>
          </a:xfrm>
          <a:prstGeom prst="rect">
            <a:avLst/>
          </a:prstGeom>
          <a:solidFill>
            <a:schemeClr val="tx2"/>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680545" y="2118112"/>
            <a:ext cx="1638241" cy="381000"/>
          </a:xfrm>
          <a:prstGeom prst="rect">
            <a:avLst/>
          </a:prstGeom>
          <a:solidFill>
            <a:schemeClr val="tx2"/>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680543" y="3044736"/>
            <a:ext cx="1638241" cy="381000"/>
          </a:xfrm>
          <a:prstGeom prst="rect">
            <a:avLst/>
          </a:prstGeom>
          <a:solidFill>
            <a:schemeClr val="tx2"/>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gradFill>
                  <a:gsLst>
                    <a:gs pos="0">
                      <a:srgbClr val="FFFFFF"/>
                    </a:gs>
                    <a:gs pos="100000">
                      <a:srgbClr val="FFFFFF"/>
                    </a:gs>
                  </a:gsLst>
                  <a:lin ang="5400000" scaled="0"/>
                </a:gradFill>
                <a:ea typeface="Segoe UI" pitchFamily="34" charset="0"/>
                <a:cs typeface="Segoe UI" pitchFamily="34" charset="0"/>
              </a:rPr>
              <a:t>Firewall</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170" name="Rectangle 169"/>
          <p:cNvSpPr/>
          <p:nvPr/>
        </p:nvSpPr>
        <p:spPr>
          <a:xfrm>
            <a:off x="9361858" y="1406096"/>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dirty="0" smtClean="0">
                <a:gradFill>
                  <a:gsLst>
                    <a:gs pos="0">
                      <a:schemeClr val="tx1"/>
                    </a:gs>
                    <a:gs pos="100000">
                      <a:schemeClr val="tx1"/>
                    </a:gs>
                  </a:gsLst>
                  <a:lin ang="5400000" scaled="0"/>
                </a:gradFill>
                <a:ea typeface="Kozuka Gothic Pro R" pitchFamily="34" charset="-128"/>
              </a:rPr>
              <a:t>Web </a:t>
            </a:r>
            <a:br>
              <a:rPr lang="en-US" sz="2000" dirty="0" smtClean="0">
                <a:gradFill>
                  <a:gsLst>
                    <a:gs pos="0">
                      <a:schemeClr val="tx1"/>
                    </a:gs>
                    <a:gs pos="100000">
                      <a:schemeClr val="tx1"/>
                    </a:gs>
                  </a:gsLst>
                  <a:lin ang="5400000" scaled="0"/>
                </a:gradFill>
                <a:ea typeface="Kozuka Gothic Pro R" pitchFamily="34" charset="-128"/>
              </a:rPr>
            </a:br>
            <a:r>
              <a:rPr lang="en-US" sz="2000" dirty="0" smtClean="0">
                <a:gradFill>
                  <a:gsLst>
                    <a:gs pos="0">
                      <a:schemeClr val="tx1"/>
                    </a:gs>
                    <a:gs pos="100000">
                      <a:schemeClr val="tx1"/>
                    </a:gs>
                  </a:gsLst>
                  <a:lin ang="5400000" scaled="0"/>
                </a:gradFill>
                <a:ea typeface="Kozuka Gothic Pro R" pitchFamily="34" charset="-128"/>
              </a:rPr>
              <a:t>Sites</a:t>
            </a:r>
            <a:endParaRPr lang="en-US" sz="2000" dirty="0">
              <a:gradFill>
                <a:gsLst>
                  <a:gs pos="0">
                    <a:schemeClr val="tx1"/>
                  </a:gs>
                  <a:gs pos="100000">
                    <a:schemeClr val="tx1"/>
                  </a:gs>
                </a:gsLst>
                <a:lin ang="5400000" scaled="0"/>
              </a:gradFill>
              <a:ea typeface="Kozuka Gothic Pro R" pitchFamily="34" charset="-128"/>
            </a:endParaRPr>
          </a:p>
        </p:txBody>
      </p:sp>
      <p:sp>
        <p:nvSpPr>
          <p:cNvPr id="180" name="Rectangle 179"/>
          <p:cNvSpPr/>
          <p:nvPr/>
        </p:nvSpPr>
        <p:spPr>
          <a:xfrm>
            <a:off x="9361857" y="2119445"/>
            <a:ext cx="1638240" cy="381000"/>
          </a:xfrm>
          <a:prstGeom prst="rect">
            <a:avLst/>
          </a:prstGeom>
          <a:solidFill>
            <a:schemeClr val="accent2"/>
          </a:solidFill>
          <a:ln w="9525" cap="flat" cmpd="sng" algn="ctr">
            <a:noFill/>
            <a:prstDash val="solid"/>
          </a:ln>
          <a:effectLst/>
        </p:spPr>
        <p:txBody>
          <a:bodyPr lIns="0" rIns="0" rtlCol="0" anchor="ctr" anchorCtr="0"/>
          <a:lstStyle/>
          <a:p>
            <a:pPr algn="ctr" defTabSz="1218936"/>
            <a:r>
              <a:rPr lang="en-US" sz="15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361857" y="2574264"/>
            <a:ext cx="1638240" cy="381000"/>
          </a:xfrm>
          <a:prstGeom prst="rect">
            <a:avLst/>
          </a:prstGeom>
          <a:solidFill>
            <a:schemeClr val="accent2"/>
          </a:solidFill>
          <a:ln w="9525" cap="flat" cmpd="sng" algn="ctr">
            <a:noFill/>
            <a:prstDash val="solid"/>
          </a:ln>
          <a:effectLst/>
        </p:spPr>
        <p:txBody>
          <a:bodyPr lIns="0" rIns="0" rtlCol="0" anchor="ctr" anchorCtr="0"/>
          <a:lstStyle/>
          <a:p>
            <a:pPr algn="ctr" defTabSz="1218936"/>
            <a:r>
              <a:rPr lang="en-US" sz="15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6805290" y="1406096"/>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dirty="0" smtClean="0">
                <a:gradFill>
                  <a:gsLst>
                    <a:gs pos="0">
                      <a:schemeClr val="tx1"/>
                    </a:gs>
                    <a:gs pos="100000">
                      <a:schemeClr val="tx1"/>
                    </a:gs>
                  </a:gsLst>
                  <a:lin ang="5400000" scaled="0"/>
                </a:gradFill>
                <a:ea typeface="Kozuka Gothic Pro R" pitchFamily="34" charset="-128"/>
              </a:rPr>
              <a:t>Cloud Services</a:t>
            </a:r>
            <a:endParaRPr lang="en-US" sz="16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6805289" y="2119448"/>
            <a:ext cx="1638240" cy="381000"/>
          </a:xfrm>
          <a:prstGeom prst="rect">
            <a:avLst/>
          </a:prstGeom>
          <a:solidFill>
            <a:schemeClr val="accent1"/>
          </a:solidFill>
          <a:ln w="9525" cap="flat" cmpd="sng" algn="ctr">
            <a:noFill/>
            <a:prstDash val="solid"/>
          </a:ln>
          <a:effectLst/>
        </p:spPr>
        <p:txBody>
          <a:bodyPr rtlCol="0" anchor="ctr" anchorCtr="0"/>
          <a:lstStyle/>
          <a:p>
            <a:pPr algn="ctr" defTabSz="1218936"/>
            <a:r>
              <a:rPr lang="en-US" sz="15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6805289" y="3051952"/>
            <a:ext cx="1638240" cy="381000"/>
          </a:xfrm>
          <a:prstGeom prst="rect">
            <a:avLst/>
          </a:prstGeom>
          <a:solidFill>
            <a:schemeClr val="accent1"/>
          </a:solidFill>
          <a:ln w="9525" cap="flat" cmpd="sng" algn="ctr">
            <a:noFill/>
            <a:prstDash val="solid"/>
          </a:ln>
          <a:effectLst/>
        </p:spPr>
        <p:txBody>
          <a:bodyPr lIns="0" rIns="0" rtlCol="0" anchor="ctr" anchorCtr="0"/>
          <a:lstStyle/>
          <a:p>
            <a:pPr algn="ctr" defTabSz="1218936"/>
            <a:r>
              <a:rPr lang="en-US" sz="1500" dirty="0" smtClean="0">
                <a:gradFill>
                  <a:gsLst>
                    <a:gs pos="0">
                      <a:srgbClr val="FFFFFF"/>
                    </a:gs>
                    <a:gs pos="100000">
                      <a:srgbClr val="FFFFFF"/>
                    </a:gs>
                  </a:gsLst>
                  <a:lin ang="5400000" scaled="0"/>
                </a:gradFill>
                <a:ea typeface="Segoe UI" pitchFamily="34" charset="0"/>
                <a:cs typeface="Segoe UI" pitchFamily="34" charset="0"/>
              </a:rPr>
              <a:t>Firewall Rules</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a:xfrm>
            <a:off x="6805289" y="2574267"/>
            <a:ext cx="1638240" cy="381000"/>
          </a:xfrm>
          <a:prstGeom prst="rect">
            <a:avLst/>
          </a:prstGeom>
          <a:solidFill>
            <a:schemeClr val="accent1"/>
          </a:solidFill>
          <a:ln w="9525" cap="flat" cmpd="sng" algn="ctr">
            <a:noFill/>
            <a:prstDash val="solid"/>
          </a:ln>
          <a:effectLst/>
        </p:spPr>
        <p:txBody>
          <a:bodyPr rtlCol="0" anchor="ctr" anchorCtr="0"/>
          <a:lstStyle/>
          <a:p>
            <a:pPr algn="ctr" defTabSz="1218936"/>
            <a:r>
              <a:rPr lang="en-US" sz="15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6805289" y="3519008"/>
            <a:ext cx="1638240" cy="381000"/>
          </a:xfrm>
          <a:prstGeom prst="rect">
            <a:avLst/>
          </a:prstGeom>
          <a:solidFill>
            <a:schemeClr val="accent1"/>
          </a:solidFill>
          <a:ln w="9525" cap="flat" cmpd="sng" algn="ctr">
            <a:noFill/>
            <a:prstDash val="solid"/>
          </a:ln>
          <a:effectLst/>
        </p:spPr>
        <p:txBody>
          <a:bodyPr lIns="0" rIns="0" rtlCol="0" anchor="ctr" anchorCtr="0"/>
          <a:lstStyle/>
          <a:p>
            <a:pPr algn="ctr" defTabSz="1218936"/>
            <a:r>
              <a:rPr lang="en-US" sz="1500" dirty="0" smtClean="0">
                <a:gradFill>
                  <a:gsLst>
                    <a:gs pos="0">
                      <a:srgbClr val="FFFFFF"/>
                    </a:gs>
                    <a:gs pos="100000">
                      <a:srgbClr val="FFFFFF"/>
                    </a:gs>
                  </a:gsLst>
                  <a:lin ang="5400000" scaled="0"/>
                </a:gradFill>
                <a:ea typeface="Segoe UI" pitchFamily="34" charset="0"/>
                <a:cs typeface="Segoe UI" pitchFamily="34" charset="0"/>
              </a:rPr>
              <a:t>Virtual Network</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a:xfrm>
            <a:off x="4255705" y="1406096"/>
            <a:ext cx="1638241"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dirty="0" smtClean="0">
                <a:gradFill>
                  <a:gsLst>
                    <a:gs pos="0">
                      <a:schemeClr val="tx1"/>
                    </a:gs>
                    <a:gs pos="100000">
                      <a:schemeClr val="tx1"/>
                    </a:gs>
                  </a:gsLst>
                  <a:lin ang="5400000" scaled="0"/>
                </a:gradFill>
                <a:ea typeface="Kozuka Gothic Pro R" pitchFamily="34" charset="-128"/>
              </a:rPr>
              <a:t>Virtual Machines</a:t>
            </a:r>
            <a:endParaRPr lang="en-US" sz="16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4255705" y="3500887"/>
            <a:ext cx="1638241" cy="381000"/>
          </a:xfrm>
          <a:prstGeom prst="rect">
            <a:avLst/>
          </a:prstGeom>
          <a:solidFill>
            <a:schemeClr val="accent5"/>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smtClean="0">
                <a:gradFill>
                  <a:gsLst>
                    <a:gs pos="0">
                      <a:srgbClr val="FFFFFF"/>
                    </a:gs>
                    <a:gs pos="100000">
                      <a:srgbClr val="FFFFFF"/>
                    </a:gs>
                  </a:gsLst>
                  <a:lin ang="5400000" scaled="0"/>
                </a:gradFill>
                <a:ea typeface="Segoe UI" pitchFamily="34" charset="0"/>
                <a:cs typeface="Segoe UI" pitchFamily="34" charset="0"/>
              </a:rPr>
              <a:t>Virtual Network</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p:cNvSpPr/>
          <p:nvPr/>
        </p:nvSpPr>
        <p:spPr>
          <a:xfrm>
            <a:off x="4255705" y="2574267"/>
            <a:ext cx="1638241" cy="381000"/>
          </a:xfrm>
          <a:prstGeom prst="rect">
            <a:avLst/>
          </a:prstGeom>
          <a:solidFill>
            <a:schemeClr val="accent5"/>
          </a:solidFill>
          <a:ln w="9525" cap="flat" cmpd="sng" algn="ctr">
            <a:noFill/>
            <a:prstDash val="solid"/>
          </a:ln>
          <a:effectLst/>
        </p:spPr>
        <p:txBody>
          <a:bodyPr rtlCol="0" anchor="ctr" anchorCtr="0"/>
          <a:lstStyle/>
          <a:p>
            <a:pPr algn="ctr" defTabSz="1218936"/>
            <a:r>
              <a:rPr lang="en-US" sz="15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255705" y="2119449"/>
            <a:ext cx="1638241" cy="381000"/>
          </a:xfrm>
          <a:prstGeom prst="rect">
            <a:avLst/>
          </a:prstGeom>
          <a:solidFill>
            <a:schemeClr val="accent5"/>
          </a:solidFill>
          <a:ln w="9525" cap="flat" cmpd="sng" algn="ctr">
            <a:noFill/>
            <a:prstDash val="solid"/>
          </a:ln>
          <a:effectLst/>
        </p:spPr>
        <p:txBody>
          <a:bodyPr rtlCol="0" anchor="ctr" anchorCtr="0"/>
          <a:lstStyle/>
          <a:p>
            <a:pPr algn="ctr" defTabSz="1218936"/>
            <a:r>
              <a:rPr lang="en-US" sz="15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255705" y="3046069"/>
            <a:ext cx="1638241" cy="381000"/>
          </a:xfrm>
          <a:prstGeom prst="rect">
            <a:avLst/>
          </a:prstGeom>
          <a:solidFill>
            <a:schemeClr val="accent5"/>
          </a:solidFill>
          <a:ln w="9525" cap="flat" cmpd="sng" algn="ctr">
            <a:noFill/>
            <a:prstDash val="solid"/>
          </a:ln>
          <a:effectLst/>
        </p:spPr>
        <p:txBody>
          <a:bodyPr rtlCol="0" anchor="ctr" anchorCtr="0"/>
          <a:lstStyle/>
          <a:p>
            <a:pPr algn="ctr" defTabSz="1218936"/>
            <a:r>
              <a:rPr lang="en-US" sz="1500" dirty="0" smtClean="0">
                <a:gradFill>
                  <a:gsLst>
                    <a:gs pos="0">
                      <a:srgbClr val="FFFFFF"/>
                    </a:gs>
                    <a:gs pos="100000">
                      <a:srgbClr val="FFFFFF"/>
                    </a:gs>
                  </a:gsLst>
                  <a:lin ang="5400000" scaled="0"/>
                </a:gradFill>
                <a:ea typeface="Segoe UI" pitchFamily="34" charset="0"/>
                <a:cs typeface="Segoe UI" pitchFamily="34" charset="0"/>
              </a:rPr>
              <a:t>Firewall Rules</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a:xfrm>
            <a:off x="4255705" y="3955707"/>
            <a:ext cx="1638241" cy="381000"/>
          </a:xfrm>
          <a:prstGeom prst="rect">
            <a:avLst/>
          </a:prstGeom>
          <a:solidFill>
            <a:schemeClr val="accent5"/>
          </a:solidFill>
          <a:ln w="9525" cap="flat" cmpd="sng" algn="ctr">
            <a:noFill/>
            <a:prstDash val="solid"/>
          </a:ln>
          <a:effectLst/>
        </p:spPr>
        <p:txBody>
          <a:bodyPr rtlCol="0" anchor="ctr" anchorCtr="0"/>
          <a:lstStyle/>
          <a:p>
            <a:pPr algn="ctr" defTabSz="1218936"/>
            <a:r>
              <a:rPr lang="en-US" sz="1500" dirty="0" smtClean="0">
                <a:gradFill>
                  <a:gsLst>
                    <a:gs pos="0">
                      <a:srgbClr val="FFFFFF"/>
                    </a:gs>
                    <a:gs pos="100000">
                      <a:srgbClr val="FFFFFF"/>
                    </a:gs>
                  </a:gsLst>
                  <a:lin ang="5400000" scaled="0"/>
                </a:gradFill>
                <a:ea typeface="Segoe UI" pitchFamily="34" charset="0"/>
                <a:cs typeface="Segoe UI" pitchFamily="34" charset="0"/>
              </a:rPr>
              <a:t>O/S</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Pentagon 40"/>
          <p:cNvSpPr/>
          <p:nvPr/>
        </p:nvSpPr>
        <p:spPr bwMode="auto">
          <a:xfrm>
            <a:off x="595584" y="5953468"/>
            <a:ext cx="10858792"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5">
            <a:duotone>
              <a:prstClr val="black"/>
              <a:schemeClr val="bg2">
                <a:lumMod val="1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584" y="4766238"/>
            <a:ext cx="1025623" cy="102562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3624943" y="921203"/>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38788" y="-1469920"/>
            <a:ext cx="444993" cy="523939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p:cNvSpPr/>
          <p:nvPr/>
        </p:nvSpPr>
        <p:spPr>
          <a:xfrm>
            <a:off x="6244398" y="393548"/>
            <a:ext cx="264729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dirty="0" smtClean="0">
                <a:gradFill>
                  <a:gsLst>
                    <a:gs pos="0">
                      <a:schemeClr val="tx1"/>
                    </a:gs>
                    <a:gs pos="100000">
                      <a:schemeClr val="tx1"/>
                    </a:gs>
                  </a:gsLst>
                  <a:lin ang="5400000" scaled="0"/>
                </a:gradFill>
                <a:ea typeface="Kozuka Gothic Pro R" pitchFamily="34" charset="-128"/>
              </a:rPr>
              <a:t>Windows Azure</a:t>
            </a:r>
            <a:endParaRPr lang="en-US" sz="2000" dirty="0">
              <a:gradFill>
                <a:gsLst>
                  <a:gs pos="0">
                    <a:schemeClr val="tx1"/>
                  </a:gs>
                  <a:gs pos="100000">
                    <a:schemeClr val="tx1"/>
                  </a:gs>
                </a:gsLst>
                <a:lin ang="5400000" scaled="0"/>
              </a:gradFill>
              <a:ea typeface="Kozuka Gothic Pro R" pitchFamily="34" charset="-128"/>
            </a:endParaRPr>
          </a:p>
        </p:txBody>
      </p:sp>
    </p:spTree>
    <p:extLst>
      <p:ext uri="{BB962C8B-B14F-4D97-AF65-F5344CB8AC3E}">
        <p14:creationId xmlns:p14="http://schemas.microsoft.com/office/powerpoint/2010/main" val="114523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01" y="867825"/>
            <a:ext cx="2756790" cy="2756790"/>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3194" y="1456625"/>
            <a:ext cx="8513243"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00" spc="-100"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5400"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33194" y="2400651"/>
            <a:ext cx="8513243" cy="53340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3600" spc="-100"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3600"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35543" y="4319052"/>
            <a:ext cx="3777669" cy="2365137"/>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3600" dirty="0" smtClean="0">
                  <a:gradFill>
                    <a:gsLst>
                      <a:gs pos="0">
                        <a:schemeClr val="tx1"/>
                      </a:gs>
                      <a:gs pos="100000">
                        <a:schemeClr val="tx1"/>
                      </a:gs>
                    </a:gsLst>
                    <a:lin ang="5400000" scaled="0"/>
                  </a:gradFill>
                </a:rPr>
                <a:t>start simple</a:t>
              </a:r>
              <a:endParaRPr lang="en-US" altLang="zh-CN" sz="36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a:gradFill>
                    <a:gsLst>
                      <a:gs pos="0">
                        <a:schemeClr val="tx1"/>
                      </a:gs>
                      <a:gs pos="100000">
                        <a:schemeClr val="tx1"/>
                      </a:gs>
                    </a:gsLst>
                    <a:lin ang="5400000" scaled="0"/>
                  </a:gradFill>
                </a:rPr>
                <a:t>start free, scale up and out as you go, friction-free and without the headaches</a:t>
              </a:r>
              <a:endParaRPr lang="en-US" altLang="zh-CN" sz="2000" dirty="0">
                <a:gradFill>
                  <a:gsLst>
                    <a:gs pos="0">
                      <a:schemeClr val="tx1"/>
                    </a:gs>
                    <a:gs pos="100000">
                      <a:schemeClr val="tx1"/>
                    </a:gs>
                  </a:gsLst>
                  <a:lin ang="5400000" scaled="0"/>
                </a:gradFill>
              </a:endParaRPr>
            </a:p>
          </p:txBody>
        </p:sp>
      </p:grpSp>
      <p:grpSp>
        <p:nvGrpSpPr>
          <p:cNvPr id="19" name="Group 18"/>
          <p:cNvGrpSpPr/>
          <p:nvPr/>
        </p:nvGrpSpPr>
        <p:grpSpPr>
          <a:xfrm>
            <a:off x="4205578" y="4319052"/>
            <a:ext cx="3777669" cy="2371573"/>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914099" fontAlgn="base">
                <a:spcBef>
                  <a:spcPct val="0"/>
                </a:spcBef>
                <a:spcAft>
                  <a:spcPct val="0"/>
                </a:spcAft>
                <a:buClr>
                  <a:srgbClr val="FFFF99"/>
                </a:buClr>
                <a:buSzPct val="120000"/>
                <a:defRPr/>
              </a:pPr>
              <a:r>
                <a:rPr lang="en-US" sz="3600" dirty="0" smtClean="0">
                  <a:gradFill>
                    <a:gsLst>
                      <a:gs pos="0">
                        <a:schemeClr val="tx1"/>
                      </a:gs>
                      <a:gs pos="100000">
                        <a:schemeClr val="tx1"/>
                      </a:gs>
                    </a:gsLst>
                    <a:lin ang="5400000" scaled="0"/>
                  </a:gradFill>
                </a:rPr>
                <a:t>code smart</a:t>
              </a:r>
              <a:endParaRPr lang="en-US" altLang="zh-CN" sz="36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914099"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with </a:t>
              </a:r>
              <a:r>
                <a:rPr lang="en-US" sz="2000" dirty="0" smtClean="0">
                  <a:gradFill>
                    <a:gsLst>
                      <a:gs pos="0">
                        <a:schemeClr val="tx1"/>
                      </a:gs>
                      <a:gs pos="100000">
                        <a:schemeClr val="tx1"/>
                      </a:gs>
                    </a:gsLst>
                    <a:lin ang="5400000" scaled="0"/>
                  </a:gradFill>
                </a:rPr>
                <a:t>classic asp, asp.net</a:t>
              </a:r>
              <a:r>
                <a:rPr lang="en-US" sz="2000" dirty="0">
                  <a:gradFill>
                    <a:gsLst>
                      <a:gs pos="0">
                        <a:schemeClr val="tx1"/>
                      </a:gs>
                      <a:gs pos="100000">
                        <a:schemeClr val="tx1"/>
                      </a:gs>
                    </a:gsLst>
                    <a:lin ang="5400000" scaled="0"/>
                  </a:gradFill>
                </a:rPr>
                <a:t>, </a:t>
              </a:r>
              <a:r>
                <a:rPr lang="en-US" sz="2000" dirty="0" err="1">
                  <a:gradFill>
                    <a:gsLst>
                      <a:gs pos="0">
                        <a:schemeClr val="tx1"/>
                      </a:gs>
                      <a:gs pos="100000">
                        <a:schemeClr val="tx1"/>
                      </a:gs>
                    </a:gsLst>
                    <a:lin ang="5400000" scaled="0"/>
                  </a:gradFill>
                </a:rPr>
                <a:t>php</a:t>
              </a:r>
              <a:r>
                <a:rPr lang="en-US" sz="2000" dirty="0">
                  <a:gradFill>
                    <a:gsLst>
                      <a:gs pos="0">
                        <a:schemeClr val="tx1"/>
                      </a:gs>
                      <a:gs pos="100000">
                        <a:schemeClr val="tx1"/>
                      </a:gs>
                    </a:gsLst>
                    <a:lin ang="5400000" scaled="0"/>
                  </a:gradFill>
                </a:rPr>
                <a:t> or node.js, develop on Windows, OSX </a:t>
              </a:r>
              <a:r>
                <a:rPr lang="en-US" sz="2000" dirty="0" smtClean="0">
                  <a:gradFill>
                    <a:gsLst>
                      <a:gs pos="0">
                        <a:schemeClr val="tx1"/>
                      </a:gs>
                      <a:gs pos="100000">
                        <a:schemeClr val="tx1"/>
                      </a:gs>
                    </a:gsLst>
                    <a:lin ang="5400000" scaled="0"/>
                  </a:gradFill>
                </a:rPr>
                <a:t>or </a:t>
              </a:r>
              <a:r>
                <a:rPr lang="en-US" sz="2000" dirty="0">
                  <a:gradFill>
                    <a:gsLst>
                      <a:gs pos="0">
                        <a:schemeClr val="tx1"/>
                      </a:gs>
                      <a:gs pos="100000">
                        <a:schemeClr val="tx1"/>
                      </a:gs>
                    </a:gsLst>
                    <a:lin ang="5400000" scaled="0"/>
                  </a:gradFill>
                </a:rPr>
                <a:t>Linux</a:t>
              </a:r>
              <a:endParaRPr lang="en-US" altLang="zh-CN" sz="2000" dirty="0">
                <a:gradFill>
                  <a:gsLst>
                    <a:gs pos="0">
                      <a:schemeClr val="tx1"/>
                    </a:gs>
                    <a:gs pos="100000">
                      <a:schemeClr val="tx1"/>
                    </a:gs>
                  </a:gsLst>
                  <a:lin ang="5400000" scaled="0"/>
                </a:gradFill>
              </a:endParaRPr>
            </a:p>
          </p:txBody>
        </p:sp>
      </p:grpSp>
      <p:grpSp>
        <p:nvGrpSpPr>
          <p:cNvPr id="20" name="Group 19"/>
          <p:cNvGrpSpPr/>
          <p:nvPr/>
        </p:nvGrpSpPr>
        <p:grpSpPr>
          <a:xfrm>
            <a:off x="8075613" y="4319052"/>
            <a:ext cx="3855130" cy="2376022"/>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914099" fontAlgn="base">
                <a:spcBef>
                  <a:spcPct val="0"/>
                </a:spcBef>
                <a:spcAft>
                  <a:spcPct val="0"/>
                </a:spcAft>
                <a:buClr>
                  <a:srgbClr val="FFFF99"/>
                </a:buClr>
                <a:buSzPct val="120000"/>
                <a:defRPr/>
              </a:pPr>
              <a:r>
                <a:rPr lang="en-US" sz="3600" dirty="0" smtClean="0">
                  <a:gradFill>
                    <a:gsLst>
                      <a:gs pos="0">
                        <a:schemeClr val="tx1"/>
                      </a:gs>
                      <a:gs pos="100000">
                        <a:schemeClr val="tx1"/>
                      </a:gs>
                    </a:gsLst>
                    <a:lin ang="5400000" scaled="0"/>
                  </a:gradFill>
                </a:rPr>
                <a:t>go live</a:t>
              </a:r>
              <a:endParaRPr lang="en-US" altLang="zh-CN" sz="36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deploy live in seconds, easily monitor performance, rapidly diagnose and fix issues</a:t>
              </a:r>
              <a:endParaRPr lang="en-US" altLang="zh-CN" sz="20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47446771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6644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smtClean="0">
                <a:gradFill>
                  <a:gsLst>
                    <a:gs pos="1250">
                      <a:srgbClr val="FFFFFF"/>
                    </a:gs>
                    <a:gs pos="100000">
                      <a:srgbClr val="FFFFFF"/>
                    </a:gs>
                  </a:gsLst>
                  <a:lin ang="5400000" scaled="0"/>
                </a:gradFill>
              </a:rPr>
              <a:t>Modern Apps</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2057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smtClean="0">
                <a:gradFill>
                  <a:gsLst>
                    <a:gs pos="1250">
                      <a:srgbClr val="FFFFFF"/>
                    </a:gs>
                    <a:gs pos="100000">
                      <a:srgbClr val="FFFFFF"/>
                    </a:gs>
                  </a:gsLst>
                  <a:lin ang="5400000" scaled="0"/>
                </a:gradFill>
              </a:rPr>
              <a:t>Diagnostics &amp; Scale</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6398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4" y="1289120"/>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p>
                <a:pPr algn="ctr" defTabSz="1218987">
                  <a:lnSpc>
                    <a:spcPct val="90000"/>
                  </a:lnSpc>
                  <a:spcBef>
                    <a:spcPct val="20000"/>
                  </a:spcBef>
                  <a:buSzPct val="80000"/>
                </a:pPr>
                <a:r>
                  <a:rPr lang="en-US" sz="6600" dirty="0" smtClean="0">
                    <a:gradFill>
                      <a:gsLst>
                        <a:gs pos="0">
                          <a:schemeClr val="tx1"/>
                        </a:gs>
                        <a:gs pos="100000">
                          <a:schemeClr val="tx1"/>
                        </a:gs>
                      </a:gsLst>
                      <a:lin ang="5400000" scaled="0"/>
                    </a:gradFill>
                    <a:latin typeface="Segoe UI Light" pitchFamily="34" charset="0"/>
                  </a:rPr>
                  <a:t>1</a:t>
                </a:r>
                <a:endParaRPr lang="en-US" sz="6600" dirty="0">
                  <a:gradFill>
                    <a:gsLst>
                      <a:gs pos="0">
                        <a:schemeClr val="tx1"/>
                      </a:gs>
                      <a:gs pos="100000">
                        <a:schemeClr val="tx1"/>
                      </a:gs>
                    </a:gsLst>
                    <a:lin ang="5400000" scaled="0"/>
                  </a:gradFill>
                  <a:latin typeface="Segoe UI Light" pitchFamily="34" charset="0"/>
                </a:endParaRP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grpSp>
        <p:nvGrpSpPr>
          <p:cNvPr id="67" name="Group 66"/>
          <p:cNvGrpSpPr/>
          <p:nvPr/>
        </p:nvGrpSpPr>
        <p:grpSpPr>
          <a:xfrm>
            <a:off x="-1" y="5727773"/>
            <a:ext cx="12188827"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 y="0"/>
            <a:ext cx="12188826" cy="983234"/>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3200" dirty="0" smtClean="0">
                    <a:gradFill>
                      <a:gsLst>
                        <a:gs pos="0">
                          <a:schemeClr val="accent6"/>
                        </a:gs>
                        <a:gs pos="100000">
                          <a:schemeClr val="accent6"/>
                        </a:gs>
                      </a:gsLst>
                      <a:lin ang="5400000" scaled="0"/>
                    </a:gradFill>
                  </a:rPr>
                  <a:t>shared</a:t>
                </a:r>
                <a:endParaRPr sz="3200" dirty="0">
                  <a:gradFill>
                    <a:gsLst>
                      <a:gs pos="0">
                        <a:schemeClr val="accent6"/>
                      </a:gs>
                      <a:gs pos="100000">
                        <a:schemeClr val="accent6"/>
                      </a:gs>
                    </a:gsLst>
                    <a:lin ang="5400000" scaled="0"/>
                  </a:gradFill>
                </a:endParaRP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3200" dirty="0" smtClean="0">
                    <a:solidFill>
                      <a:srgbClr val="FFFFFF"/>
                    </a:solidFill>
                  </a:rPr>
                  <a:t>reserved</a:t>
                </a:r>
                <a:endParaRPr sz="3200" dirty="0">
                  <a:solidFill>
                    <a:srgbClr val="FFFFFF"/>
                  </a:solidFill>
                </a:endParaRP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92420" y="1589948"/>
            <a:ext cx="6576424"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1218987">
                  <a:lnSpc>
                    <a:spcPct val="90000"/>
                  </a:lnSpc>
                  <a:spcBef>
                    <a:spcPct val="20000"/>
                  </a:spcBef>
                  <a:buSzPct val="80000"/>
                </a:pPr>
                <a:r>
                  <a:rPr lang="en-US" sz="1600" b="1" cap="all" dirty="0" smtClean="0">
                    <a:gradFill>
                      <a:gsLst>
                        <a:gs pos="0">
                          <a:srgbClr val="FFFFFF"/>
                        </a:gs>
                        <a:gs pos="100000">
                          <a:srgbClr val="FFFFFF"/>
                        </a:gs>
                      </a:gsLst>
                      <a:lin ang="5400000" scaled="0"/>
                    </a:gradFill>
                  </a:rPr>
                  <a:t>Shared </a:t>
                </a:r>
                <a:r>
                  <a:rPr lang="en-US" sz="1600" b="1" cap="all" dirty="0" err="1" smtClean="0">
                    <a:gradFill>
                      <a:gsLst>
                        <a:gs pos="0">
                          <a:srgbClr val="FFFFFF"/>
                        </a:gs>
                        <a:gs pos="100000">
                          <a:srgbClr val="FFFFFF"/>
                        </a:gs>
                      </a:gsLst>
                      <a:lin ang="5400000" scaled="0"/>
                    </a:gradFill>
                  </a:rPr>
                  <a:t>instanceS</a:t>
                </a:r>
                <a:endParaRPr lang="en-US" sz="16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1" y="3844418"/>
            <a:ext cx="852458" cy="530688"/>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sym typeface="Wingdings" pitchFamily="2" charset="2"/>
                </a:rPr>
                <a:t>:-)</a:t>
              </a:r>
              <a:endParaRPr lang="en-US" sz="2800" dirty="0" smtClean="0">
                <a:gradFill>
                  <a:gsLst>
                    <a:gs pos="0">
                      <a:srgbClr val="FFFFFF"/>
                    </a:gs>
                    <a:gs pos="100000">
                      <a:srgbClr val="FFFFFF"/>
                    </a:gs>
                  </a:gsLst>
                  <a:lin ang="5400000" scaled="0"/>
                </a:gradFill>
              </a:endParaRPr>
            </a:p>
          </p:txBody>
        </p:sp>
      </p:grpSp>
      <p:sp>
        <p:nvSpPr>
          <p:cNvPr id="105" name="Title 1"/>
          <p:cNvSpPr txBox="1">
            <a:spLocks/>
          </p:cNvSpPr>
          <p:nvPr/>
        </p:nvSpPr>
        <p:spPr>
          <a:xfrm>
            <a:off x="1222078" y="1533589"/>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25" algn="l"/>
              </a:tabLst>
            </a:pPr>
            <a:r>
              <a:rPr sz="32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shared</a:t>
            </a:r>
            <a:endParaRPr sz="32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3" name="Title 2"/>
          <p:cNvSpPr>
            <a:spLocks noGrp="1"/>
          </p:cNvSpPr>
          <p:nvPr>
            <p:ph type="title"/>
          </p:nvPr>
        </p:nvSpPr>
        <p:spPr>
          <a:xfrm>
            <a:off x="519112" y="228600"/>
            <a:ext cx="11149013" cy="747897"/>
          </a:xfrm>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3479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Windows Azure DevCamp</TermName>
          <TermId xmlns="http://schemas.microsoft.com/office/infopath/2007/PartnerControls">38d59bd9-3a19-4709-9504-ae728298cb6f</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s>
    </AudienceTaxHTField0>
    <MS_x0020_Content_x0020_Owner xmlns="2295e2e7-0eeb-498e-8716-217bb2ee6ee3">
      <UserInfo>
        <DisplayName/>
        <AccountId xsi:nil="true"/>
        <AccountType/>
      </UserInfo>
    </MS_x0020_Content_x0020_Owner>
    <TaxCatchAll xmlns="2295e2e7-0eeb-498e-8716-217bb2ee6ee3">
      <Value>245</Value>
      <Value>34</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 ds:uri="8b529f77-48ab-4581-b468-93f09345b8aa"/>
    <ds:schemaRef ds:uri="2295e2e7-0eeb-498e-8716-217bb2ee6ee3"/>
    <ds:schemaRef ds:uri="http://schemas.microsoft.com/office/2006/metadata/propertie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Windows_Azure_DevCamp_16x9_Template</Template>
  <TotalTime>854</TotalTime>
  <Words>2237</Words>
  <Application>Microsoft Macintosh PowerPoint</Application>
  <PresentationFormat>Custom</PresentationFormat>
  <Paragraphs>293</Paragraphs>
  <Slides>25</Slides>
  <Notes>23</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Windows_Azure_DevCamp_16x9_Template</vt:lpstr>
      <vt:lpstr>Accent Color Transition Slides</vt:lpstr>
      <vt:lpstr>PowerPoint Presentation</vt:lpstr>
      <vt:lpstr>Windows Azure  Web Sites</vt:lpstr>
      <vt:lpstr>Web Sites in Perspective…</vt:lpstr>
      <vt:lpstr>PowerPoint Presentation</vt:lpstr>
      <vt:lpstr>PowerPoint Presentation</vt:lpstr>
      <vt:lpstr>Hello World</vt:lpstr>
      <vt:lpstr>Modern Apps</vt:lpstr>
      <vt:lpstr>Diagnostics &amp; Scale</vt:lpstr>
      <vt:lpstr>web sites</vt:lpstr>
      <vt:lpstr>web sites </vt:lpstr>
      <vt:lpstr>web sites </vt:lpstr>
      <vt:lpstr>web sites</vt:lpstr>
      <vt:lpstr>web sites </vt:lpstr>
      <vt:lpstr>Node.js</vt:lpstr>
      <vt:lpstr>WordPress &amp;  WebMatrix</vt:lpstr>
      <vt:lpstr>Supported Web Frameworks</vt:lpstr>
      <vt:lpstr>Supported Publishing Methods</vt:lpstr>
      <vt:lpstr>Windows Azure Web App Gallery</vt:lpstr>
      <vt:lpstr>Windows Azure Store</vt:lpstr>
      <vt:lpstr>Windows Azure Web Sites</vt:lpstr>
      <vt:lpstr>Start Simple</vt:lpstr>
      <vt:lpstr>Code Smart</vt:lpstr>
      <vt:lpstr>Go Live</vt:lpstr>
      <vt:lpstr>PowerPoint Presentation</vt:lpstr>
      <vt:lpstr>Application Scenarios</vt:lpstr>
    </vt:vector>
  </TitlesOfParts>
  <Manager>&lt;Content Manager Name Here&gt;</Manager>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Windows Azure DevCamp</dc:subject>
  <cp:keywords>&lt;Any Related Keywords&gt;</cp:keywords>
  <dc:description>Template: Shane O'Sullivan, Artitudes Design
Formatting:
Event Date:
Event Location:
Audience Type:</dc:description>
  <cp:lastModifiedBy>Cory Fowler</cp:lastModifiedBy>
  <cp:revision>34</cp:revision>
  <dcterms:created xsi:type="dcterms:W3CDTF">2012-06-13T21:57:57Z</dcterms:created>
  <dcterms:modified xsi:type="dcterms:W3CDTF">2013-03-04T21:51:33Z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245;#Windows Azure DevCamp|38d59bd9-3a19-4709-9504-ae728298cb6f</vt:lpwstr>
  </property>
  <property fmtid="{D5CDD505-2E9C-101B-9397-08002B2CF9AE}" pid="5" name="Audience">
    <vt:lpwstr>34;#Developers|389e14a2-def5-4335-8627-c0368c2934a2</vt:lpwstr>
  </property>
</Properties>
</file>