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31" r:id="rId5"/>
  </p:sldMasterIdLst>
  <p:notesMasterIdLst>
    <p:notesMasterId r:id="rId39"/>
  </p:notesMasterIdLst>
  <p:handoutMasterIdLst>
    <p:handoutMasterId r:id="rId40"/>
  </p:handoutMasterIdLst>
  <p:sldIdLst>
    <p:sldId id="256" r:id="rId6"/>
    <p:sldId id="257" r:id="rId7"/>
    <p:sldId id="260" r:id="rId8"/>
    <p:sldId id="261" r:id="rId9"/>
    <p:sldId id="290" r:id="rId10"/>
    <p:sldId id="293" r:id="rId11"/>
    <p:sldId id="264" r:id="rId12"/>
    <p:sldId id="265" r:id="rId13"/>
    <p:sldId id="266" r:id="rId14"/>
    <p:sldId id="268" r:id="rId15"/>
    <p:sldId id="267" r:id="rId16"/>
    <p:sldId id="269" r:id="rId17"/>
    <p:sldId id="298" r:id="rId18"/>
    <p:sldId id="271" r:id="rId19"/>
    <p:sldId id="291" r:id="rId20"/>
    <p:sldId id="296" r:id="rId21"/>
    <p:sldId id="297" r:id="rId22"/>
    <p:sldId id="299" r:id="rId23"/>
    <p:sldId id="274" r:id="rId24"/>
    <p:sldId id="275" r:id="rId25"/>
    <p:sldId id="276" r:id="rId26"/>
    <p:sldId id="277" r:id="rId27"/>
    <p:sldId id="278" r:id="rId28"/>
    <p:sldId id="279" r:id="rId29"/>
    <p:sldId id="280" r:id="rId30"/>
    <p:sldId id="300" r:id="rId31"/>
    <p:sldId id="282" r:id="rId32"/>
    <p:sldId id="301" r:id="rId33"/>
    <p:sldId id="284" r:id="rId34"/>
    <p:sldId id="285" r:id="rId35"/>
    <p:sldId id="286" r:id="rId36"/>
    <p:sldId id="287" r:id="rId37"/>
    <p:sldId id="289" r:id="rId3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E00"/>
    <a:srgbClr val="FFFFFF"/>
    <a:srgbClr val="000000"/>
    <a:srgbClr val="505050"/>
    <a:srgbClr val="969696"/>
    <a:srgbClr val="D2D2D2"/>
    <a:srgbClr val="5F5F5F"/>
    <a:srgbClr val="4D4D4D"/>
    <a:srgbClr val="C0C0C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11" autoAdjust="0"/>
    <p:restoredTop sz="88540" autoAdjust="0"/>
  </p:normalViewPr>
  <p:slideViewPr>
    <p:cSldViewPr snapToGrid="0">
      <p:cViewPr>
        <p:scale>
          <a:sx n="92" d="100"/>
          <a:sy n="92" d="100"/>
        </p:scale>
        <p:origin x="-514" y="-58"/>
      </p:cViewPr>
      <p:guideLst>
        <p:guide orient="horz" pos="142"/>
        <p:guide orient="horz" pos="4176"/>
        <p:guide orient="horz" pos="912"/>
        <p:guide orient="horz" pos="1197"/>
        <p:guide orient="horz" pos="1957"/>
        <p:guide orient="horz" pos="2736"/>
        <p:guide orient="horz" pos="2159"/>
        <p:guide orient="horz" pos="4050"/>
        <p:guide pos="128"/>
        <p:guide pos="1767"/>
        <p:guide pos="7548"/>
        <p:guide pos="328"/>
        <p:guide pos="7353"/>
        <p:guide pos="613"/>
        <p:guide pos="7062"/>
        <p:guide pos="3837"/>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1" d="100"/>
          <a:sy n="81"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8/13/2012</a:t>
            </a:fld>
            <a:endParaRPr lang="en-US"/>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8/13/2012</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8/13/2012 11:09 AM</a:t>
            </a:fld>
            <a:endParaRPr lang="en-US"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502A9-73CC-44CC-A635-419454C555A5}" type="slidenum">
              <a:rPr lang="en-US" smtClean="0"/>
              <a:t>15</a:t>
            </a:fld>
            <a:endParaRPr lang="en-US"/>
          </a:p>
        </p:txBody>
      </p:sp>
    </p:spTree>
    <p:extLst>
      <p:ext uri="{BB962C8B-B14F-4D97-AF65-F5344CB8AC3E}">
        <p14:creationId xmlns:p14="http://schemas.microsoft.com/office/powerpoint/2010/main" val="448806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255" rtl="0" eaLnBrk="1" fontAlgn="auto" latinLnBrk="0" hangingPunct="1">
              <a:lnSpc>
                <a:spcPct val="90000"/>
              </a:lnSpc>
              <a:spcBef>
                <a:spcPts val="0"/>
              </a:spcBef>
              <a:spcAft>
                <a:spcPts val="333"/>
              </a:spcAft>
              <a:buClrTx/>
              <a:buSzTx/>
              <a:buFontTx/>
              <a:buNone/>
              <a:tabLst/>
              <a:defRPr/>
            </a:pPr>
            <a:endParaRPr lang="en-US" sz="1200"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591318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255" rtl="0" eaLnBrk="1" fontAlgn="auto" latinLnBrk="0" hangingPunct="1">
              <a:lnSpc>
                <a:spcPct val="90000"/>
              </a:lnSpc>
              <a:spcBef>
                <a:spcPts val="0"/>
              </a:spcBef>
              <a:spcAft>
                <a:spcPts val="333"/>
              </a:spcAft>
              <a:buClrTx/>
              <a:buSzTx/>
              <a:buFontTx/>
              <a:buNone/>
              <a:tabLst/>
              <a:defRPr/>
            </a:pPr>
            <a:endParaRPr lang="en-US" sz="1200"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591318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5A502A9-73CC-44CC-A635-419454C555A5}" type="slidenum">
              <a:rPr lang="en-US" smtClean="0"/>
              <a:t>21</a:t>
            </a:fld>
            <a:endParaRPr lang="en-US"/>
          </a:p>
        </p:txBody>
      </p:sp>
    </p:spTree>
    <p:extLst>
      <p:ext uri="{BB962C8B-B14F-4D97-AF65-F5344CB8AC3E}">
        <p14:creationId xmlns:p14="http://schemas.microsoft.com/office/powerpoint/2010/main" val="2421243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3469944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431633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10762797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1145861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502A9-73CC-44CC-A635-419454C555A5}" type="slidenum">
              <a:rPr lang="en-US" smtClean="0"/>
              <a:t>2</a:t>
            </a:fld>
            <a:endParaRPr lang="en-US"/>
          </a:p>
        </p:txBody>
      </p:sp>
    </p:spTree>
    <p:extLst>
      <p:ext uri="{BB962C8B-B14F-4D97-AF65-F5344CB8AC3E}">
        <p14:creationId xmlns:p14="http://schemas.microsoft.com/office/powerpoint/2010/main" val="3712648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3128258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14556737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8/13/2012 11:09 AM</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32</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8/13/2012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33</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399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399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72C8C69-1C3D-4710-A8F4-513A885C5094}" type="datetime1">
              <a:rPr lang="en-US" smtClean="0">
                <a:solidFill>
                  <a:prstClr val="black"/>
                </a:solidFill>
              </a:rPr>
              <a:pPr/>
              <a:t>8/13/2012</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513715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502A9-73CC-44CC-A635-419454C555A5}" type="slidenum">
              <a:rPr lang="en-US" smtClean="0"/>
              <a:t>7</a:t>
            </a:fld>
            <a:endParaRPr lang="en-US"/>
          </a:p>
        </p:txBody>
      </p:sp>
    </p:spTree>
    <p:extLst>
      <p:ext uri="{BB962C8B-B14F-4D97-AF65-F5344CB8AC3E}">
        <p14:creationId xmlns:p14="http://schemas.microsoft.com/office/powerpoint/2010/main" val="3577094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TechReady13</a:t>
            </a:r>
          </a:p>
        </p:txBody>
      </p:sp>
      <p:sp>
        <p:nvSpPr>
          <p:cNvPr id="5" name="Date Placeholder 4"/>
          <p:cNvSpPr>
            <a:spLocks noGrp="1"/>
          </p:cNvSpPr>
          <p:nvPr>
            <p:ph type="dt" idx="11"/>
          </p:nvPr>
        </p:nvSpPr>
        <p:spPr/>
        <p:txBody>
          <a:bodyPr/>
          <a:lstStyle/>
          <a:p>
            <a:fld id="{95F67ECC-B605-47E6-A223-406DA42450A6}" type="datetime1">
              <a:rPr lang="en-US" smtClean="0"/>
              <a:t>8/13/2012</a:t>
            </a:fld>
            <a:endParaRPr lang="en-US" dirty="0"/>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4308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502A9-73CC-44CC-A635-419454C555A5}" type="slidenum">
              <a:rPr lang="en-US" smtClean="0"/>
              <a:t>9</a:t>
            </a:fld>
            <a:endParaRPr lang="en-US"/>
          </a:p>
        </p:txBody>
      </p:sp>
    </p:spTree>
    <p:extLst>
      <p:ext uri="{BB962C8B-B14F-4D97-AF65-F5344CB8AC3E}">
        <p14:creationId xmlns:p14="http://schemas.microsoft.com/office/powerpoint/2010/main" val="3490864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TechReady13</a:t>
            </a:r>
          </a:p>
        </p:txBody>
      </p:sp>
      <p:sp>
        <p:nvSpPr>
          <p:cNvPr id="5" name="Date Placeholder 4"/>
          <p:cNvSpPr>
            <a:spLocks noGrp="1"/>
          </p:cNvSpPr>
          <p:nvPr>
            <p:ph type="dt" idx="11"/>
          </p:nvPr>
        </p:nvSpPr>
        <p:spPr/>
        <p:txBody>
          <a:bodyPr/>
          <a:lstStyle/>
          <a:p>
            <a:fld id="{BAA55164-20B2-4E47-A5DC-197945868D6D}" type="datetime1">
              <a:rPr lang="en-US" smtClean="0"/>
              <a:t>8/13/2012</a:t>
            </a:fld>
            <a:endParaRPr lang="en-US" dirty="0"/>
          </a:p>
        </p:txBody>
      </p:sp>
      <p:sp>
        <p:nvSpPr>
          <p:cNvPr id="6" name="Footer Placeholder 5"/>
          <p:cNvSpPr>
            <a:spLocks noGrp="1"/>
          </p:cNvSpPr>
          <p:nvPr>
            <p:ph type="ftr" sz="quarter" idx="12"/>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4170101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31282587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6302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Font typeface="Wingdings" pitchFamily="2" charset="2"/>
              <a:buChar char=""/>
              <a:defRPr lang="en-US" sz="3600" kern="1200" spc="-70" baseline="0" dirty="0" smtClean="0">
                <a:solidFill>
                  <a:schemeClr val="tx1">
                    <a:alpha val="99000"/>
                  </a:schemeClr>
                </a:solidFill>
                <a:latin typeface="+mj-lt"/>
                <a:ea typeface="+mn-ea"/>
                <a:cs typeface="+mn-cs"/>
              </a:defRPr>
            </a:lvl1pPr>
            <a:lvl2pPr marL="635000" indent="-342900">
              <a:defRPr lang="en-US" sz="2000" kern="1200" spc="0" baseline="0" dirty="0" smtClean="0">
                <a:solidFill>
                  <a:schemeClr val="tx1">
                    <a:alpha val="99000"/>
                  </a:schemeClr>
                </a:solidFill>
                <a:latin typeface="+mn-lt"/>
                <a:ea typeface="+mn-ea"/>
                <a:cs typeface="+mn-cs"/>
              </a:defRPr>
            </a:lvl2pPr>
            <a:lvl3pPr marL="863600" indent="-342900">
              <a:defRPr lang="en-US" sz="2000" kern="1200" spc="0" baseline="0" dirty="0" smtClean="0">
                <a:solidFill>
                  <a:schemeClr val="tx1">
                    <a:alpha val="99000"/>
                  </a:schemeClr>
                </a:solidFill>
                <a:latin typeface="+mn-lt"/>
                <a:ea typeface="+mn-ea"/>
                <a:cs typeface="+mn-cs"/>
              </a:defRPr>
            </a:lvl3pPr>
            <a:lvl4pPr marL="1028700" indent="-342900">
              <a:defRPr lang="en-US" sz="2000" kern="1200" spc="0" baseline="0" dirty="0" smtClean="0">
                <a:solidFill>
                  <a:schemeClr val="tx1">
                    <a:alpha val="99000"/>
                  </a:schemeClr>
                </a:solidFill>
                <a:latin typeface="+mn-lt"/>
                <a:ea typeface="+mn-ea"/>
                <a:cs typeface="+mn-cs"/>
              </a:defRPr>
            </a:lvl4pPr>
            <a:lvl5pPr marL="1206500" indent="-342900">
              <a:defRPr lang="en-US" sz="2000" kern="1200" spc="0" baseline="0" dirty="0">
                <a:solidFill>
                  <a:schemeClr val="tx1">
                    <a:alpha val="99000"/>
                  </a:schemeClr>
                </a:soli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1448"/>
          </a:xfrm>
        </p:spPr>
        <p:txBody>
          <a:bodyPr/>
          <a:lstStyle>
            <a:lvl1pPr marL="457200" indent="-457200">
              <a:lnSpc>
                <a:spcPct val="90000"/>
              </a:lnSpc>
              <a:buSzPct val="80000"/>
              <a:buFont typeface="Arial" pitchFamily="34" charset="0"/>
              <a:buChar char="•"/>
              <a:defRPr lang="en-US" sz="3200" kern="1200" spc="-70" baseline="0" dirty="0" smtClean="0">
                <a:solidFill>
                  <a:schemeClr val="tx1">
                    <a:alpha val="99000"/>
                  </a:schemeClr>
                </a:solidFill>
                <a:latin typeface="+mj-lt"/>
                <a:ea typeface="+mn-ea"/>
                <a:cs typeface="+mn-cs"/>
              </a:defRPr>
            </a:lvl1pPr>
            <a:lvl2pPr marL="798513" indent="-457200">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962" indent="-342900">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388" indent="-342900">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813" indent="-342900">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800"/>
            </a:lvl6pPr>
            <a:lvl7pPr>
              <a:defRPr sz="1800"/>
            </a:lvl7pPr>
            <a:lvl8pPr>
              <a:defRPr sz="1800"/>
            </a:lvl8pPr>
            <a:lvl9pPr>
              <a:defRPr sz="1800"/>
            </a:lvl9pPr>
          </a:lstStyle>
          <a:p>
            <a:pPr marL="341313" marR="0" lvl="0"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313" marR="0" lvl="1"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313" marR="0" lvl="2"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313" marR="0" lvl="3"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313" marR="0" lvl="4"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2750774139"/>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00837822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2">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63" indent="0">
              <a:buNone/>
              <a:defRPr sz="2000">
                <a:solidFill>
                  <a:schemeClr val="tx1">
                    <a:alpha val="99000"/>
                  </a:schemeClr>
                </a:solidFill>
              </a:defRPr>
            </a:lvl3pPr>
            <a:lvl4pPr marL="457200" indent="0">
              <a:buNone/>
              <a:defRPr sz="2000">
                <a:solidFill>
                  <a:schemeClr val="tx1">
                    <a:alpha val="99000"/>
                  </a:schemeClr>
                </a:solidFill>
              </a:defRPr>
            </a:lvl4pPr>
            <a:lvl5pPr marL="693738" indent="0">
              <a:buNone/>
              <a:defRPr sz="2000">
                <a:solidFill>
                  <a:schemeClr val="tx1">
                    <a:alpha val="99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1">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2666843519"/>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0" y="0"/>
            <a:ext cx="12188825"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8" y="1716024"/>
            <a:ext cx="11152188"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1729415"/>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208" y="3452038"/>
            <a:ext cx="6485234" cy="2002536"/>
          </a:xfr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208" y="5482006"/>
            <a:ext cx="6483096" cy="858697"/>
          </a:xfrm>
        </p:spPr>
        <p:txBody>
          <a:bodyPr vert="horz" wrap="square" lIns="0" tIns="0" rIns="0" bIns="0" rtlCol="0">
            <a:spAutoFit/>
          </a:bodyPr>
          <a:lstStyle>
            <a:lvl1pPr marL="0" indent="0">
              <a:buNone/>
              <a:defRPr lang="en-US" sz="18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34702411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3104539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6449541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6961552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875604683"/>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31462086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93592846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9011972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42693035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42111135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698203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1901952"/>
            <a:ext cx="6858000" cy="1828193"/>
          </a:xfrm>
        </p:spPr>
        <p:txBody>
          <a:bodyPr anchor="b" anchorCtr="0"/>
          <a:lstStyle>
            <a:lvl1pPr>
              <a:defRPr kumimoji="0" lang="en-US" sz="66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2571171"/>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976461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8475" y="2688964"/>
            <a:ext cx="6568637" cy="747897"/>
          </a:xfrm>
        </p:spPr>
        <p:txBody>
          <a:bodyPr anchor="b" anchorCtr="0"/>
          <a:lstStyle>
            <a:lvl1pPr>
              <a:defRPr kumimoji="0" lang="en-US" sz="5400" b="0" i="0" u="none" strike="noStrike" kern="1200" cap="none" spc="-120" normalizeH="0" baseline="0" dirty="0">
                <a:ln w="3175">
                  <a:noFill/>
                </a:ln>
                <a:gradFill>
                  <a:gsLst>
                    <a:gs pos="0">
                      <a:schemeClr val="accent2"/>
                    </a:gs>
                    <a:gs pos="100000">
                      <a:schemeClr val="accent2"/>
                    </a:gs>
                  </a:gsLst>
                  <a:lin ang="5400000" scaled="0"/>
                </a:gra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
        <p:nvSpPr>
          <p:cNvPr id="3" name="Text Placeholder 3"/>
          <p:cNvSpPr txBox="1">
            <a:spLocks/>
          </p:cNvSpPr>
          <p:nvPr userDrawn="1"/>
        </p:nvSpPr>
        <p:spPr>
          <a:xfrm>
            <a:off x="808475" y="3547454"/>
            <a:ext cx="8872538" cy="1274538"/>
          </a:xfrm>
          <a:prstGeom prst="rect">
            <a:avLst/>
          </a:prstGeom>
        </p:spPr>
        <p:txBody>
          <a:bodyPr lIns="0"/>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6600" dirty="0" smtClean="0">
                <a:solidFill>
                  <a:srgbClr val="5F5F5F">
                    <a:alpha val="99000"/>
                  </a:srgbClr>
                </a:solidFill>
              </a:rPr>
              <a:t>demo</a:t>
            </a:r>
            <a:endParaRPr lang="en-US" sz="6600" dirty="0">
              <a:solidFill>
                <a:srgbClr val="5F5F5F">
                  <a:alpha val="99000"/>
                </a:srgbClr>
              </a:solidFill>
            </a:endParaRPr>
          </a:p>
        </p:txBody>
      </p:sp>
    </p:spTree>
    <p:extLst>
      <p:ext uri="{BB962C8B-B14F-4D97-AF65-F5344CB8AC3E}">
        <p14:creationId xmlns:p14="http://schemas.microsoft.com/office/powerpoint/2010/main" val="211318211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solidFill>
                  <a:schemeClr val="tx1">
                    <a:alpha val="99000"/>
                  </a:schemeClr>
                </a:soli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621" y="3005011"/>
            <a:ext cx="2400418" cy="2135546"/>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Subtitle 2"/>
          <p:cNvSpPr>
            <a:spLocks noGrp="1"/>
          </p:cNvSpPr>
          <p:nvPr>
            <p:ph type="subTitle" idx="1" hasCustomPrompt="1"/>
          </p:nvPr>
        </p:nvSpPr>
        <p:spPr>
          <a:xfrm>
            <a:off x="3474720" y="3419856"/>
            <a:ext cx="6949440" cy="1243584"/>
          </a:xfrm>
        </p:spPr>
        <p:txBody>
          <a:bodyPr vert="horz" wrap="square" lIns="182880" tIns="182880" rIns="0" bIns="0" rtlCol="0" anchor="ctr" anchorCtr="0">
            <a:spAutoFit/>
          </a:bodyPr>
          <a:lstStyle>
            <a:lvl1pPr marL="574675" indent="-571500">
              <a:buNone/>
              <a:defRPr lang="en-US" sz="4400" spc="-100" dirty="0" smtClean="0">
                <a:solidFill>
                  <a:schemeClr val="tx1">
                    <a:alpha val="99000"/>
                  </a:schemeClr>
                </a:solidFill>
                <a:latin typeface="Segoe UI Light" pitchFamily="34" charset="0"/>
              </a:defRPr>
            </a:lvl1pPr>
            <a:lvl2pPr marL="346075" indent="-342900">
              <a:buNone/>
              <a:defRPr lang="en-US" spc="-50"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208" y="228600"/>
            <a:ext cx="11146536" cy="747897"/>
          </a:xfrm>
        </p:spPr>
        <p:txBody>
          <a:bodyPr vert="horz" wrap="square" lIns="0" tIns="0" rIns="0" bIns="0" rtlCol="0" anchor="t">
            <a:spAutoFit/>
          </a:bodyPr>
          <a:lstStyle>
            <a:lvl1pPr marL="0" indent="0">
              <a:buNone/>
              <a:defRPr lang="en-US" sz="54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5087852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6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525" indent="0">
              <a:buFont typeface="Wingdings" pitchFamily="2" charset="2"/>
              <a:buNone/>
              <a:tabLst/>
              <a:defRPr>
                <a:solidFill>
                  <a:schemeClr val="tx1">
                    <a:alpha val="99000"/>
                  </a:schemeClr>
                </a:solidFill>
                <a:latin typeface="+mn-lt"/>
              </a:defRPr>
            </a:lvl3pPr>
            <a:lvl4pPr marL="741362" indent="0">
              <a:buFont typeface="Wingdings" pitchFamily="2" charset="2"/>
              <a:buNone/>
              <a:defRPr>
                <a:solidFill>
                  <a:schemeClr val="tx1">
                    <a:alpha val="99000"/>
                  </a:schemeClr>
                </a:solidFill>
                <a:latin typeface="+mn-lt"/>
              </a:defRPr>
            </a:lvl4pPr>
            <a:lvl5pPr marL="914400"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97" r:id="rId1"/>
    <p:sldLayoutId id="2147484128" r:id="rId2"/>
    <p:sldLayoutId id="2147484084" r:id="rId3"/>
    <p:sldLayoutId id="2147484130" r:id="rId4"/>
    <p:sldLayoutId id="2147484085" r:id="rId5"/>
    <p:sldLayoutId id="2147484112" r:id="rId6"/>
    <p:sldLayoutId id="2147484086" r:id="rId7"/>
    <p:sldLayoutId id="2147484087" r:id="rId8"/>
    <p:sldLayoutId id="2147484088" r:id="rId9"/>
    <p:sldLayoutId id="2147484089" r:id="rId10"/>
    <p:sldLayoutId id="2147484113" r:id="rId11"/>
    <p:sldLayoutId id="2147484119" r:id="rId12"/>
    <p:sldLayoutId id="2147484090" r:id="rId13"/>
    <p:sldLayoutId id="2147484091" r:id="rId14"/>
    <p:sldLayoutId id="2147484092" r:id="rId15"/>
    <p:sldLayoutId id="2147484093" r:id="rId16"/>
    <p:sldLayoutId id="2147484094" r:id="rId17"/>
    <p:sldLayoutId id="2147484101" r:id="rId18"/>
    <p:sldLayoutId id="2147484096"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08325855"/>
      </p:ext>
    </p:extLst>
  </p:cSld>
  <p:clrMap bg1="dk1" tx1="lt1" bg2="dk2" tx2="lt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 id="2147484143" r:id="rId1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nickharris.ne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8" Type="http://schemas.openxmlformats.org/officeDocument/2006/relationships/hyperlink" Target="http://localhost:33779/WcfDataService1.svc/Drivers(1)" TargetMode="External"/><Relationship Id="rId13" Type="http://schemas.openxmlformats.org/officeDocument/2006/relationships/hyperlink" Target="http://localhost:33779/WcfDataService1.svc/Drivers(3)" TargetMode="External"/><Relationship Id="rId18" Type="http://schemas.openxmlformats.org/officeDocument/2006/relationships/hyperlink" Target="http://localhost:33779/WcfDataService1.svc/Drivers(8)" TargetMode="External"/><Relationship Id="rId3" Type="http://schemas.openxmlformats.org/officeDocument/2006/relationships/hyperlink" Target="http://localhost:33779/WcfDataService1.svc/%22" TargetMode="External"/><Relationship Id="rId21" Type="http://schemas.openxmlformats.org/officeDocument/2006/relationships/hyperlink" Target="http://schemas.datacontract.org/2004/07/ContosoWcfService.Models" TargetMode="External"/><Relationship Id="rId7" Type="http://schemas.openxmlformats.org/officeDocument/2006/relationships/hyperlink" Target="http://localhost:33779/WcfDataService1.svc/Drivers" TargetMode="External"/><Relationship Id="rId12" Type="http://schemas.openxmlformats.org/officeDocument/2006/relationships/hyperlink" Target="http://localhost:33779/WcfDataService1.svc/Drivers(2)" TargetMode="External"/><Relationship Id="rId17" Type="http://schemas.openxmlformats.org/officeDocument/2006/relationships/hyperlink" Target="http://localhost:33779/WcfDataService1.svc/Drivers(7)" TargetMode="External"/><Relationship Id="rId2" Type="http://schemas.openxmlformats.org/officeDocument/2006/relationships/notesSlide" Target="../notesSlides/notesSlide15.xml"/><Relationship Id="rId16" Type="http://schemas.openxmlformats.org/officeDocument/2006/relationships/hyperlink" Target="http://localhost:33779/WcfDataService1.svc/Drivers(6)" TargetMode="External"/><Relationship Id="rId20" Type="http://schemas.openxmlformats.org/officeDocument/2006/relationships/hyperlink" Target="http://www.w3.org/2001/XMLSchema%22" TargetMode="External"/><Relationship Id="rId1" Type="http://schemas.openxmlformats.org/officeDocument/2006/relationships/slideLayout" Target="../slideLayouts/slideLayout7.xml"/><Relationship Id="rId6" Type="http://schemas.openxmlformats.org/officeDocument/2006/relationships/hyperlink" Target="http://www.w3.org/2005/Atom%22" TargetMode="External"/><Relationship Id="rId11" Type="http://schemas.openxmlformats.org/officeDocument/2006/relationships/hyperlink" Target="http://schemas.microsoft.com/ado/2007/08/dataservices/scheme%22" TargetMode="External"/><Relationship Id="rId5" Type="http://schemas.openxmlformats.org/officeDocument/2006/relationships/hyperlink" Target="http://schemas.microsoft.com/ado/2007/08/dataservices/metadata%22" TargetMode="External"/><Relationship Id="rId15" Type="http://schemas.openxmlformats.org/officeDocument/2006/relationships/hyperlink" Target="http://localhost:33779/WcfDataService1.svc/Drivers(5)" TargetMode="External"/><Relationship Id="rId10" Type="http://schemas.openxmlformats.org/officeDocument/2006/relationships/hyperlink" Target="http://schemas.microsoft.com/ado/2007/08/dataservices/related/Todays%22" TargetMode="External"/><Relationship Id="rId19" Type="http://schemas.openxmlformats.org/officeDocument/2006/relationships/hyperlink" Target="http://tempuri.org/%22" TargetMode="External"/><Relationship Id="rId4" Type="http://schemas.openxmlformats.org/officeDocument/2006/relationships/hyperlink" Target="http://schemas.microsoft.com/ado/2007/08/dataservices%22" TargetMode="External"/><Relationship Id="rId9" Type="http://schemas.openxmlformats.org/officeDocument/2006/relationships/hyperlink" Target="http://schemas.microsoft.com/ado/2007/08/dataservices/related/DistributionCenter%22" TargetMode="External"/><Relationship Id="rId14" Type="http://schemas.openxmlformats.org/officeDocument/2006/relationships/hyperlink" Target="http://localhost:33779/WcfDataService1.svc/Drivers(4)" TargetMode="External"/><Relationship Id="rId22" Type="http://schemas.openxmlformats.org/officeDocument/2006/relationships/hyperlink" Target="http://www.w3.org/2001/XMLSchema-instance%22"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0.wmf"/><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6.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23.png"/><Relationship Id="rId4" Type="http://schemas.openxmlformats.org/officeDocument/2006/relationships/image" Target="../media/image22.tif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3069652"/>
            <a:ext cx="6485234" cy="2002536"/>
          </a:xfrm>
        </p:spPr>
        <p:txBody>
          <a:bodyPr anchor="t"/>
          <a:lstStyle/>
          <a:p>
            <a:r>
              <a:rPr lang="en-US" sz="4800" dirty="0" smtClean="0"/>
              <a:t>Building Mobile Phone Applications With Windows Azure</a:t>
            </a:r>
            <a:endParaRPr lang="en-US" sz="4800" dirty="0"/>
          </a:p>
        </p:txBody>
      </p:sp>
      <p:sp>
        <p:nvSpPr>
          <p:cNvPr id="5" name="Text Placeholder 1"/>
          <p:cNvSpPr>
            <a:spLocks noGrp="1"/>
          </p:cNvSpPr>
          <p:nvPr>
            <p:ph type="body" sz="quarter" idx="12"/>
          </p:nvPr>
        </p:nvSpPr>
        <p:spPr>
          <a:xfrm>
            <a:off x="546146" y="5199373"/>
            <a:ext cx="5904530" cy="1468094"/>
          </a:xfrm>
        </p:spPr>
        <p:txBody>
          <a:bodyPr/>
          <a:lstStyle/>
          <a:p>
            <a:r>
              <a:rPr lang="en-US" dirty="0" smtClean="0"/>
              <a:t>Nick Harris				Windows Azure Technical Evangelist</a:t>
            </a:r>
            <a:endParaRPr lang="en-US" dirty="0"/>
          </a:p>
          <a:p>
            <a:r>
              <a:rPr lang="en-US" dirty="0" smtClean="0"/>
              <a:t>Microsoft</a:t>
            </a:r>
          </a:p>
          <a:p>
            <a:r>
              <a:rPr lang="en-US" dirty="0" smtClean="0"/>
              <a:t>Twitter: @</a:t>
            </a:r>
            <a:r>
              <a:rPr lang="en-US" dirty="0" err="1" smtClean="0"/>
              <a:t>cloudnick</a:t>
            </a:r>
            <a:endParaRPr lang="en-US" dirty="0" smtClean="0"/>
          </a:p>
          <a:p>
            <a:r>
              <a:rPr lang="en-US" dirty="0" smtClean="0"/>
              <a:t>Blog: </a:t>
            </a:r>
            <a:r>
              <a:rPr lang="en-US" dirty="0" smtClean="0">
                <a:hlinkClick r:id="rId3"/>
              </a:rPr>
              <a:t>http://www.nickharris.net</a:t>
            </a:r>
            <a:r>
              <a:rPr lang="en-US" dirty="0" smtClean="0"/>
              <a:t> </a:t>
            </a:r>
            <a:endParaRPr lang="en-US" dirty="0"/>
          </a:p>
        </p:txBody>
      </p:sp>
    </p:spTree>
    <p:extLst>
      <p:ext uri="{BB962C8B-B14F-4D97-AF65-F5344CB8AC3E}">
        <p14:creationId xmlns:p14="http://schemas.microsoft.com/office/powerpoint/2010/main" val="196729943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a:t>
            </a:r>
            <a:r>
              <a:rPr lang="en-US" dirty="0" smtClean="0"/>
              <a:t>Windows Azure SQL Database</a:t>
            </a:r>
            <a:endParaRPr lang="en-US" dirty="0"/>
          </a:p>
        </p:txBody>
      </p:sp>
      <p:sp>
        <p:nvSpPr>
          <p:cNvPr id="3" name="Text Placeholder 2"/>
          <p:cNvSpPr>
            <a:spLocks noGrp="1"/>
          </p:cNvSpPr>
          <p:nvPr>
            <p:ph type="body" sz="quarter" idx="10"/>
          </p:nvPr>
        </p:nvSpPr>
        <p:spPr>
          <a:xfrm>
            <a:off x="519112" y="1447799"/>
            <a:ext cx="11149013" cy="5013680"/>
          </a:xfrm>
        </p:spPr>
        <p:txBody>
          <a:bodyPr/>
          <a:lstStyle/>
          <a:p>
            <a:pPr>
              <a:spcAft>
                <a:spcPts val="1800"/>
              </a:spcAft>
            </a:pPr>
            <a:r>
              <a:rPr lang="en-US" sz="3600" dirty="0">
                <a:solidFill>
                  <a:schemeClr val="accent1">
                    <a:alpha val="99000"/>
                  </a:schemeClr>
                </a:solidFill>
              </a:rPr>
              <a:t>Client sends </a:t>
            </a:r>
            <a:r>
              <a:rPr lang="en-US" sz="3600" dirty="0" smtClean="0">
                <a:solidFill>
                  <a:schemeClr val="accent1">
                    <a:alpha val="99000"/>
                  </a:schemeClr>
                </a:solidFill>
              </a:rPr>
              <a:t/>
            </a:r>
            <a:br>
              <a:rPr lang="en-US" sz="3600" dirty="0" smtClean="0">
                <a:solidFill>
                  <a:schemeClr val="accent1">
                    <a:alpha val="99000"/>
                  </a:schemeClr>
                </a:solidFill>
              </a:rPr>
            </a:br>
            <a:r>
              <a:rPr lang="en-US" sz="3600" dirty="0" smtClean="0">
                <a:solidFill>
                  <a:schemeClr val="accent1">
                    <a:alpha val="99000"/>
                  </a:schemeClr>
                </a:solidFill>
              </a:rPr>
              <a:t>request </a:t>
            </a:r>
            <a:r>
              <a:rPr lang="en-US" sz="3600" dirty="0">
                <a:solidFill>
                  <a:schemeClr val="accent1">
                    <a:alpha val="99000"/>
                  </a:schemeClr>
                </a:solidFill>
              </a:rPr>
              <a:t>to proxy</a:t>
            </a:r>
          </a:p>
          <a:p>
            <a:pPr>
              <a:spcAft>
                <a:spcPts val="1800"/>
              </a:spcAft>
            </a:pPr>
            <a:r>
              <a:rPr lang="en-US" sz="3600" dirty="0">
                <a:solidFill>
                  <a:schemeClr val="accent1">
                    <a:alpha val="99000"/>
                  </a:schemeClr>
                </a:solidFill>
              </a:rPr>
              <a:t>Proxy makes SQL call </a:t>
            </a:r>
            <a:r>
              <a:rPr lang="en-US" sz="3600" dirty="0" smtClean="0">
                <a:solidFill>
                  <a:schemeClr val="accent1">
                    <a:alpha val="99000"/>
                  </a:schemeClr>
                </a:solidFill>
              </a:rPr>
              <a:t/>
            </a:r>
            <a:br>
              <a:rPr lang="en-US" sz="3600" dirty="0" smtClean="0">
                <a:solidFill>
                  <a:schemeClr val="accent1">
                    <a:alpha val="99000"/>
                  </a:schemeClr>
                </a:solidFill>
              </a:rPr>
            </a:br>
            <a:r>
              <a:rPr lang="en-US" sz="3600" dirty="0" smtClean="0">
                <a:solidFill>
                  <a:schemeClr val="accent1">
                    <a:alpha val="99000"/>
                  </a:schemeClr>
                </a:solidFill>
              </a:rPr>
              <a:t>against </a:t>
            </a:r>
            <a:r>
              <a:rPr lang="en-US" sz="3600" dirty="0">
                <a:solidFill>
                  <a:schemeClr val="accent1">
                    <a:alpha val="99000"/>
                  </a:schemeClr>
                </a:solidFill>
              </a:rPr>
              <a:t>SQL </a:t>
            </a:r>
            <a:r>
              <a:rPr lang="en-US" sz="3600" dirty="0" smtClean="0">
                <a:solidFill>
                  <a:schemeClr val="accent1">
                    <a:alpha val="99000"/>
                  </a:schemeClr>
                </a:solidFill>
              </a:rPr>
              <a:t>Database</a:t>
            </a:r>
            <a:endParaRPr lang="en-US" sz="3600" dirty="0">
              <a:solidFill>
                <a:schemeClr val="accent1">
                  <a:alpha val="99000"/>
                </a:schemeClr>
              </a:solidFill>
            </a:endParaRPr>
          </a:p>
          <a:p>
            <a:pPr>
              <a:spcAft>
                <a:spcPts val="1800"/>
              </a:spcAft>
            </a:pPr>
            <a:r>
              <a:rPr lang="en-US" sz="3600" dirty="0">
                <a:solidFill>
                  <a:schemeClr val="accent1">
                    <a:alpha val="99000"/>
                  </a:schemeClr>
                </a:solidFill>
              </a:rPr>
              <a:t>SQL </a:t>
            </a:r>
            <a:r>
              <a:rPr lang="en-US" sz="3600" dirty="0" smtClean="0">
                <a:solidFill>
                  <a:schemeClr val="accent1">
                    <a:alpha val="99000"/>
                  </a:schemeClr>
                </a:solidFill>
              </a:rPr>
              <a:t>Database</a:t>
            </a:r>
            <a:br>
              <a:rPr lang="en-US" sz="3600" dirty="0" smtClean="0">
                <a:solidFill>
                  <a:schemeClr val="accent1">
                    <a:alpha val="99000"/>
                  </a:schemeClr>
                </a:solidFill>
              </a:rPr>
            </a:br>
            <a:r>
              <a:rPr lang="en-US" sz="3600" dirty="0" smtClean="0">
                <a:solidFill>
                  <a:schemeClr val="accent1">
                    <a:alpha val="99000"/>
                  </a:schemeClr>
                </a:solidFill>
              </a:rPr>
              <a:t>returns a </a:t>
            </a:r>
            <a:r>
              <a:rPr lang="en-US" sz="3600" dirty="0">
                <a:solidFill>
                  <a:schemeClr val="accent1">
                    <a:alpha val="99000"/>
                  </a:schemeClr>
                </a:solidFill>
              </a:rPr>
              <a:t>response</a:t>
            </a:r>
          </a:p>
          <a:p>
            <a:pPr>
              <a:spcAft>
                <a:spcPts val="1800"/>
              </a:spcAft>
            </a:pPr>
            <a:r>
              <a:rPr lang="en-US" sz="3600" dirty="0">
                <a:solidFill>
                  <a:schemeClr val="accent1">
                    <a:alpha val="99000"/>
                  </a:schemeClr>
                </a:solidFill>
              </a:rPr>
              <a:t>Proxy returns </a:t>
            </a:r>
            <a:r>
              <a:rPr lang="en-US" sz="3600" dirty="0" smtClean="0">
                <a:solidFill>
                  <a:schemeClr val="accent1">
                    <a:alpha val="99000"/>
                  </a:schemeClr>
                </a:solidFill>
              </a:rPr>
              <a:t/>
            </a:r>
            <a:br>
              <a:rPr lang="en-US" sz="3600" dirty="0" smtClean="0">
                <a:solidFill>
                  <a:schemeClr val="accent1">
                    <a:alpha val="99000"/>
                  </a:schemeClr>
                </a:solidFill>
              </a:rPr>
            </a:br>
            <a:r>
              <a:rPr lang="en-US" sz="3600" dirty="0" smtClean="0">
                <a:solidFill>
                  <a:schemeClr val="accent1">
                    <a:alpha val="99000"/>
                  </a:schemeClr>
                </a:solidFill>
              </a:rPr>
              <a:t>response to device</a:t>
            </a:r>
            <a:endParaRPr lang="en-US" sz="3600" dirty="0">
              <a:solidFill>
                <a:schemeClr val="accent1">
                  <a:alpha val="99000"/>
                </a:schemeClr>
              </a:solidFill>
            </a:endParaRPr>
          </a:p>
        </p:txBody>
      </p:sp>
      <p:sp>
        <p:nvSpPr>
          <p:cNvPr id="20" name="Rectangle 19"/>
          <p:cNvSpPr/>
          <p:nvPr/>
        </p:nvSpPr>
        <p:spPr bwMode="auto">
          <a:xfrm>
            <a:off x="5824665" y="1308296"/>
            <a:ext cx="5843460" cy="5070992"/>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23" name="Group 22"/>
          <p:cNvGrpSpPr/>
          <p:nvPr/>
        </p:nvGrpSpPr>
        <p:grpSpPr>
          <a:xfrm>
            <a:off x="5973014" y="1482166"/>
            <a:ext cx="5546762" cy="3351175"/>
            <a:chOff x="214313" y="2174875"/>
            <a:chExt cx="990600" cy="598488"/>
          </a:xfrm>
          <a:solidFill>
            <a:schemeClr val="bg1"/>
          </a:solidFill>
        </p:grpSpPr>
        <p:sp>
          <p:nvSpPr>
            <p:cNvPr id="29"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1" name="Straight Connector 30"/>
          <p:cNvCxnSpPr/>
          <p:nvPr/>
        </p:nvCxnSpPr>
        <p:spPr>
          <a:xfrm flipH="1" flipV="1">
            <a:off x="7942402" y="3932727"/>
            <a:ext cx="1363514" cy="1865450"/>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32" name="TextBox 31"/>
          <p:cNvSpPr txBox="1"/>
          <p:nvPr/>
        </p:nvSpPr>
        <p:spPr>
          <a:xfrm>
            <a:off x="8286832" y="4897777"/>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bg1">
                    <a:alpha val="99000"/>
                  </a:schemeClr>
                </a:solidFill>
              </a:rPr>
              <a:t>(1)</a:t>
            </a:r>
          </a:p>
        </p:txBody>
      </p:sp>
      <p:sp>
        <p:nvSpPr>
          <p:cNvPr id="33" name="TextBox 32"/>
          <p:cNvSpPr txBox="1"/>
          <p:nvPr/>
        </p:nvSpPr>
        <p:spPr>
          <a:xfrm>
            <a:off x="9219567" y="3130050"/>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(3)</a:t>
            </a:r>
            <a:endParaRPr lang="en-US" sz="2800" dirty="0">
              <a:solidFill>
                <a:schemeClr val="accent4">
                  <a:alpha val="99000"/>
                </a:schemeClr>
              </a:solidFill>
            </a:endParaRPr>
          </a:p>
        </p:txBody>
      </p:sp>
      <p:grpSp>
        <p:nvGrpSpPr>
          <p:cNvPr id="34" name="Group 33"/>
          <p:cNvGrpSpPr/>
          <p:nvPr/>
        </p:nvGrpSpPr>
        <p:grpSpPr>
          <a:xfrm>
            <a:off x="9405777" y="4982934"/>
            <a:ext cx="681067" cy="1300737"/>
            <a:chOff x="-498475" y="1609726"/>
            <a:chExt cx="950913" cy="1816099"/>
          </a:xfrm>
        </p:grpSpPr>
        <p:sp>
          <p:nvSpPr>
            <p:cNvPr id="35"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Group 36"/>
          <p:cNvGrpSpPr/>
          <p:nvPr/>
        </p:nvGrpSpPr>
        <p:grpSpPr>
          <a:xfrm>
            <a:off x="6796771" y="3218234"/>
            <a:ext cx="1666994" cy="1380302"/>
            <a:chOff x="6736308" y="3134493"/>
            <a:chExt cx="1666994" cy="1380302"/>
          </a:xfrm>
        </p:grpSpPr>
        <p:grpSp>
          <p:nvGrpSpPr>
            <p:cNvPr id="38" name="Group 37"/>
            <p:cNvGrpSpPr/>
            <p:nvPr/>
          </p:nvGrpSpPr>
          <p:grpSpPr bwMode="black">
            <a:xfrm>
              <a:off x="6891720" y="3134493"/>
              <a:ext cx="1356170" cy="1103304"/>
              <a:chOff x="5184775" y="225425"/>
              <a:chExt cx="1500188" cy="1220788"/>
            </a:xfrm>
            <a:solidFill>
              <a:schemeClr val="accent1"/>
            </a:solidFill>
          </p:grpSpPr>
          <p:sp>
            <p:nvSpPr>
              <p:cNvPr id="40"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1"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2"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39" name="Text Placeholder 2"/>
            <p:cNvSpPr txBox="1">
              <a:spLocks/>
            </p:cNvSpPr>
            <p:nvPr/>
          </p:nvSpPr>
          <p:spPr>
            <a:xfrm>
              <a:off x="6736308" y="4237796"/>
              <a:ext cx="1666994"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accent1">
                      <a:alpha val="99000"/>
                    </a:schemeClr>
                  </a:solidFill>
                  <a:latin typeface="+mj-lt"/>
                </a:rPr>
                <a:t>Web Role</a:t>
              </a:r>
              <a:endParaRPr lang="en-US" spc="-100" dirty="0">
                <a:solidFill>
                  <a:schemeClr val="accent1">
                    <a:alpha val="99000"/>
                  </a:schemeClr>
                </a:solidFill>
                <a:latin typeface="+mj-lt"/>
              </a:endParaRPr>
            </a:p>
          </p:txBody>
        </p:sp>
      </p:grpSp>
      <p:cxnSp>
        <p:nvCxnSpPr>
          <p:cNvPr id="47" name="Straight Connector 46"/>
          <p:cNvCxnSpPr/>
          <p:nvPr/>
        </p:nvCxnSpPr>
        <p:spPr>
          <a:xfrm>
            <a:off x="8128000" y="3823688"/>
            <a:ext cx="1177916" cy="1618262"/>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48" name="TextBox 47"/>
          <p:cNvSpPr txBox="1"/>
          <p:nvPr/>
        </p:nvSpPr>
        <p:spPr>
          <a:xfrm>
            <a:off x="8648862" y="2460559"/>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(2)</a:t>
            </a:r>
            <a:endParaRPr lang="en-US" sz="2800" dirty="0">
              <a:solidFill>
                <a:schemeClr val="accent4">
                  <a:alpha val="99000"/>
                </a:schemeClr>
              </a:solidFill>
            </a:endParaRPr>
          </a:p>
        </p:txBody>
      </p:sp>
      <p:cxnSp>
        <p:nvCxnSpPr>
          <p:cNvPr id="49" name="Straight Connector 48"/>
          <p:cNvCxnSpPr/>
          <p:nvPr/>
        </p:nvCxnSpPr>
        <p:spPr>
          <a:xfrm flipV="1">
            <a:off x="8308353" y="2481094"/>
            <a:ext cx="1648872" cy="813731"/>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50" name="TextBox 49"/>
          <p:cNvSpPr txBox="1"/>
          <p:nvPr/>
        </p:nvSpPr>
        <p:spPr>
          <a:xfrm>
            <a:off x="8714509" y="4131322"/>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(4)</a:t>
            </a:r>
            <a:endParaRPr lang="en-US" sz="2800" dirty="0">
              <a:solidFill>
                <a:schemeClr val="accent4">
                  <a:alpha val="99000"/>
                </a:schemeClr>
              </a:solidFill>
            </a:endParaRPr>
          </a:p>
        </p:txBody>
      </p:sp>
      <p:cxnSp>
        <p:nvCxnSpPr>
          <p:cNvPr id="64" name="Straight Connector 63"/>
          <p:cNvCxnSpPr/>
          <p:nvPr/>
        </p:nvCxnSpPr>
        <p:spPr>
          <a:xfrm flipH="1">
            <a:off x="8314703" y="2747794"/>
            <a:ext cx="1648872" cy="813731"/>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grpSp>
        <p:nvGrpSpPr>
          <p:cNvPr id="67" name="Group 66"/>
          <p:cNvGrpSpPr/>
          <p:nvPr/>
        </p:nvGrpSpPr>
        <p:grpSpPr>
          <a:xfrm>
            <a:off x="10057648" y="1836712"/>
            <a:ext cx="747996" cy="1345569"/>
            <a:chOff x="9561930" y="-1676400"/>
            <a:chExt cx="747996" cy="1345569"/>
          </a:xfrm>
        </p:grpSpPr>
        <p:sp>
          <p:nvSpPr>
            <p:cNvPr id="68" name="Freeform 67"/>
            <p:cNvSpPr>
              <a:spLocks noEditPoints="1"/>
            </p:cNvSpPr>
            <p:nvPr/>
          </p:nvSpPr>
          <p:spPr bwMode="auto">
            <a:xfrm rot="10800000">
              <a:off x="9561930" y="-1676400"/>
              <a:ext cx="747996" cy="1345569"/>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0795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69" name="Freeform 68"/>
            <p:cNvSpPr>
              <a:spLocks noEditPoints="1"/>
            </p:cNvSpPr>
            <p:nvPr/>
          </p:nvSpPr>
          <p:spPr bwMode="auto">
            <a:xfrm>
              <a:off x="9561930" y="-1676400"/>
              <a:ext cx="747996" cy="1345569"/>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1"/>
            </a:solidFill>
            <a:ln w="50800">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52025519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22" presetClass="entr" presetSubtype="4"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down)">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par>
                                <p:cTn id="22" presetID="22" presetClass="entr" presetSubtype="8" fill="hold"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ipe(left)">
                                      <p:cBhvr>
                                        <p:cTn id="24" dur="500"/>
                                        <p:tgtEl>
                                          <p:spTgt spid="4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22" presetClass="entr" presetSubtype="2" fill="hold" nodeType="with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wipe(right)">
                                      <p:cBhvr>
                                        <p:cTn id="35" dur="500"/>
                                        <p:tgtEl>
                                          <p:spTgt spid="6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500"/>
                                        <p:tgtEl>
                                          <p:spTgt spid="3">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500"/>
                                        <p:tgtEl>
                                          <p:spTgt spid="50"/>
                                        </p:tgtEl>
                                      </p:cBhvr>
                                    </p:animEffect>
                                  </p:childTnLst>
                                </p:cTn>
                              </p:par>
                              <p:par>
                                <p:cTn id="44" presetID="22" presetClass="entr" presetSubtype="1" fill="hold"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wipe(up)">
                                      <p:cBhvr>
                                        <p:cTn id="4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48" grpId="0"/>
      <p:bldP spid="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Using Shared Access Signatures </a:t>
            </a:r>
          </a:p>
        </p:txBody>
      </p:sp>
      <p:sp>
        <p:nvSpPr>
          <p:cNvPr id="3" name="Text Placeholder 2"/>
          <p:cNvSpPr>
            <a:spLocks noGrp="1"/>
          </p:cNvSpPr>
          <p:nvPr>
            <p:ph type="body" sz="quarter" idx="10"/>
          </p:nvPr>
        </p:nvSpPr>
        <p:spPr/>
        <p:txBody>
          <a:bodyPr/>
          <a:lstStyle/>
          <a:p>
            <a:pPr>
              <a:spcAft>
                <a:spcPts val="2400"/>
              </a:spcAft>
            </a:pPr>
            <a:r>
              <a:rPr lang="en-US" dirty="0">
                <a:solidFill>
                  <a:schemeClr val="accent1">
                    <a:alpha val="99000"/>
                  </a:schemeClr>
                </a:solidFill>
              </a:rPr>
              <a:t>Client makes request </a:t>
            </a:r>
            <a:r>
              <a:rPr lang="en-US" dirty="0" smtClean="0">
                <a:solidFill>
                  <a:schemeClr val="accent1">
                    <a:alpha val="99000"/>
                  </a:schemeClr>
                </a:solidFill>
              </a:rPr>
              <a:t/>
            </a:r>
            <a:br>
              <a:rPr lang="en-US" dirty="0" smtClean="0">
                <a:solidFill>
                  <a:schemeClr val="accent1">
                    <a:alpha val="99000"/>
                  </a:schemeClr>
                </a:solidFill>
              </a:rPr>
            </a:br>
            <a:r>
              <a:rPr lang="en-US" dirty="0" smtClean="0">
                <a:solidFill>
                  <a:schemeClr val="accent1">
                    <a:alpha val="99000"/>
                  </a:schemeClr>
                </a:solidFill>
              </a:rPr>
              <a:t>of </a:t>
            </a:r>
            <a:r>
              <a:rPr lang="en-US" dirty="0">
                <a:solidFill>
                  <a:schemeClr val="accent1">
                    <a:alpha val="99000"/>
                  </a:schemeClr>
                </a:solidFill>
              </a:rPr>
              <a:t>Web Role for SAS</a:t>
            </a:r>
          </a:p>
          <a:p>
            <a:pPr>
              <a:spcAft>
                <a:spcPts val="2400"/>
              </a:spcAft>
            </a:pPr>
            <a:r>
              <a:rPr lang="en-US" dirty="0">
                <a:solidFill>
                  <a:schemeClr val="accent1">
                    <a:alpha val="99000"/>
                  </a:schemeClr>
                </a:solidFill>
              </a:rPr>
              <a:t>Web Role sends </a:t>
            </a:r>
            <a:r>
              <a:rPr lang="en-US" dirty="0" smtClean="0">
                <a:solidFill>
                  <a:schemeClr val="accent1">
                    <a:alpha val="99000"/>
                  </a:schemeClr>
                </a:solidFill>
              </a:rPr>
              <a:t/>
            </a:r>
            <a:br>
              <a:rPr lang="en-US" dirty="0" smtClean="0">
                <a:solidFill>
                  <a:schemeClr val="accent1">
                    <a:alpha val="99000"/>
                  </a:schemeClr>
                </a:solidFill>
              </a:rPr>
            </a:br>
            <a:r>
              <a:rPr lang="en-US" dirty="0" smtClean="0">
                <a:solidFill>
                  <a:schemeClr val="accent1">
                    <a:alpha val="99000"/>
                  </a:schemeClr>
                </a:solidFill>
              </a:rPr>
              <a:t>client </a:t>
            </a:r>
            <a:r>
              <a:rPr lang="en-US" dirty="0">
                <a:solidFill>
                  <a:schemeClr val="accent1">
                    <a:alpha val="99000"/>
                  </a:schemeClr>
                </a:solidFill>
              </a:rPr>
              <a:t>SAS</a:t>
            </a:r>
          </a:p>
          <a:p>
            <a:pPr>
              <a:spcAft>
                <a:spcPts val="2400"/>
              </a:spcAft>
            </a:pPr>
            <a:r>
              <a:rPr lang="en-US" dirty="0">
                <a:solidFill>
                  <a:schemeClr val="accent1">
                    <a:alpha val="99000"/>
                  </a:schemeClr>
                </a:solidFill>
              </a:rPr>
              <a:t>Client makes request</a:t>
            </a:r>
          </a:p>
          <a:p>
            <a:pPr>
              <a:spcAft>
                <a:spcPts val="2400"/>
              </a:spcAft>
            </a:pPr>
            <a:r>
              <a:rPr lang="en-US" dirty="0">
                <a:solidFill>
                  <a:schemeClr val="accent1">
                    <a:alpha val="99000"/>
                  </a:schemeClr>
                </a:solidFill>
              </a:rPr>
              <a:t>Client gets response</a:t>
            </a:r>
          </a:p>
        </p:txBody>
      </p:sp>
      <p:sp>
        <p:nvSpPr>
          <p:cNvPr id="25" name="Rectangle 24"/>
          <p:cNvSpPr/>
          <p:nvPr/>
        </p:nvSpPr>
        <p:spPr bwMode="auto">
          <a:xfrm>
            <a:off x="5824665" y="1308296"/>
            <a:ext cx="5843460" cy="5070992"/>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27" name="Group 26"/>
          <p:cNvGrpSpPr/>
          <p:nvPr/>
        </p:nvGrpSpPr>
        <p:grpSpPr>
          <a:xfrm>
            <a:off x="5973014" y="1482166"/>
            <a:ext cx="5546762" cy="3351175"/>
            <a:chOff x="214313" y="2174875"/>
            <a:chExt cx="990600" cy="598488"/>
          </a:xfrm>
          <a:solidFill>
            <a:schemeClr val="bg1"/>
          </a:solidFill>
        </p:grpSpPr>
        <p:sp>
          <p:nvSpPr>
            <p:cNvPr id="28"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1" name="Straight Connector 30"/>
          <p:cNvCxnSpPr/>
          <p:nvPr/>
        </p:nvCxnSpPr>
        <p:spPr>
          <a:xfrm flipH="1" flipV="1">
            <a:off x="7942402" y="3932727"/>
            <a:ext cx="1363514" cy="1865450"/>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32" name="TextBox 31"/>
          <p:cNvSpPr txBox="1"/>
          <p:nvPr/>
        </p:nvSpPr>
        <p:spPr>
          <a:xfrm>
            <a:off x="8286832" y="4897777"/>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bg1">
                    <a:alpha val="99000"/>
                  </a:schemeClr>
                </a:solidFill>
              </a:rPr>
              <a:t>(1)</a:t>
            </a:r>
          </a:p>
        </p:txBody>
      </p:sp>
      <p:sp>
        <p:nvSpPr>
          <p:cNvPr id="35" name="TextBox 34"/>
          <p:cNvSpPr txBox="1"/>
          <p:nvPr/>
        </p:nvSpPr>
        <p:spPr>
          <a:xfrm>
            <a:off x="9466141" y="3671861"/>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(3)</a:t>
            </a:r>
            <a:endParaRPr lang="en-US" sz="2800" dirty="0">
              <a:solidFill>
                <a:schemeClr val="accent4">
                  <a:alpha val="99000"/>
                </a:schemeClr>
              </a:solidFill>
            </a:endParaRPr>
          </a:p>
        </p:txBody>
      </p:sp>
      <p:grpSp>
        <p:nvGrpSpPr>
          <p:cNvPr id="46" name="Group 45"/>
          <p:cNvGrpSpPr/>
          <p:nvPr/>
        </p:nvGrpSpPr>
        <p:grpSpPr>
          <a:xfrm>
            <a:off x="9405777" y="4982934"/>
            <a:ext cx="681067" cy="1300737"/>
            <a:chOff x="-498475" y="1609726"/>
            <a:chExt cx="950913" cy="1816099"/>
          </a:xfrm>
        </p:grpSpPr>
        <p:sp>
          <p:nvSpPr>
            <p:cNvPr id="47"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9" name="Group 48"/>
          <p:cNvGrpSpPr/>
          <p:nvPr/>
        </p:nvGrpSpPr>
        <p:grpSpPr>
          <a:xfrm>
            <a:off x="6796771" y="3218234"/>
            <a:ext cx="1666994" cy="1380302"/>
            <a:chOff x="6736308" y="3134493"/>
            <a:chExt cx="1666994" cy="1380302"/>
          </a:xfrm>
        </p:grpSpPr>
        <p:grpSp>
          <p:nvGrpSpPr>
            <p:cNvPr id="50" name="Group 49"/>
            <p:cNvGrpSpPr/>
            <p:nvPr/>
          </p:nvGrpSpPr>
          <p:grpSpPr bwMode="black">
            <a:xfrm>
              <a:off x="6891720" y="3134493"/>
              <a:ext cx="1356170" cy="1103304"/>
              <a:chOff x="5184775" y="225425"/>
              <a:chExt cx="1500188" cy="1220788"/>
            </a:xfrm>
            <a:solidFill>
              <a:schemeClr val="accent1"/>
            </a:solidFill>
          </p:grpSpPr>
          <p:sp>
            <p:nvSpPr>
              <p:cNvPr id="52"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3"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4"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1" name="Text Placeholder 2"/>
            <p:cNvSpPr txBox="1">
              <a:spLocks/>
            </p:cNvSpPr>
            <p:nvPr/>
          </p:nvSpPr>
          <p:spPr>
            <a:xfrm>
              <a:off x="6736308" y="4237796"/>
              <a:ext cx="1666994"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accent1">
                      <a:alpha val="99000"/>
                    </a:schemeClr>
                  </a:solidFill>
                  <a:latin typeface="+mj-lt"/>
                </a:rPr>
                <a:t>Web Role</a:t>
              </a:r>
              <a:endParaRPr lang="en-US" spc="-100" dirty="0">
                <a:solidFill>
                  <a:schemeClr val="accent1">
                    <a:alpha val="99000"/>
                  </a:schemeClr>
                </a:solidFill>
                <a:latin typeface="+mj-lt"/>
              </a:endParaRPr>
            </a:p>
          </p:txBody>
        </p:sp>
      </p:grpSp>
      <p:grpSp>
        <p:nvGrpSpPr>
          <p:cNvPr id="55" name="Group 54"/>
          <p:cNvGrpSpPr/>
          <p:nvPr/>
        </p:nvGrpSpPr>
        <p:grpSpPr>
          <a:xfrm>
            <a:off x="10003006" y="1836135"/>
            <a:ext cx="1116787" cy="1390006"/>
            <a:chOff x="5428343" y="-1303307"/>
            <a:chExt cx="971072" cy="1208642"/>
          </a:xfrm>
        </p:grpSpPr>
        <p:sp>
          <p:nvSpPr>
            <p:cNvPr id="56" name="Freeform 55"/>
            <p:cNvSpPr/>
            <p:nvPr/>
          </p:nvSpPr>
          <p:spPr bwMode="auto">
            <a:xfrm>
              <a:off x="5476777" y="-1263305"/>
              <a:ext cx="883542" cy="1120430"/>
            </a:xfrm>
            <a:custGeom>
              <a:avLst/>
              <a:gdLst>
                <a:gd name="connsiteX0" fmla="*/ 2479 w 883542"/>
                <a:gd name="connsiteY0" fmla="*/ 22674 h 1120430"/>
                <a:gd name="connsiteX1" fmla="*/ 2479 w 883542"/>
                <a:gd name="connsiteY1" fmla="*/ 70299 h 1120430"/>
                <a:gd name="connsiteX2" fmla="*/ 7242 w 883542"/>
                <a:gd name="connsiteY2" fmla="*/ 106017 h 1120430"/>
                <a:gd name="connsiteX3" fmla="*/ 14386 w 883542"/>
                <a:gd name="connsiteY3" fmla="*/ 127449 h 1120430"/>
                <a:gd name="connsiteX4" fmla="*/ 16767 w 883542"/>
                <a:gd name="connsiteY4" fmla="*/ 294136 h 1120430"/>
                <a:gd name="connsiteX5" fmla="*/ 12004 w 883542"/>
                <a:gd name="connsiteY5" fmla="*/ 441774 h 1120430"/>
                <a:gd name="connsiteX6" fmla="*/ 7242 w 883542"/>
                <a:gd name="connsiteY6" fmla="*/ 601317 h 1120430"/>
                <a:gd name="connsiteX7" fmla="*/ 12004 w 883542"/>
                <a:gd name="connsiteY7" fmla="*/ 667992 h 1120430"/>
                <a:gd name="connsiteX8" fmla="*/ 16767 w 883542"/>
                <a:gd name="connsiteY8" fmla="*/ 687042 h 1120430"/>
                <a:gd name="connsiteX9" fmla="*/ 21529 w 883542"/>
                <a:gd name="connsiteY9" fmla="*/ 708474 h 1120430"/>
                <a:gd name="connsiteX10" fmla="*/ 21529 w 883542"/>
                <a:gd name="connsiteY10" fmla="*/ 827536 h 1120430"/>
                <a:gd name="connsiteX11" fmla="*/ 19148 w 883542"/>
                <a:gd name="connsiteY11" fmla="*/ 837061 h 1120430"/>
                <a:gd name="connsiteX12" fmla="*/ 16767 w 883542"/>
                <a:gd name="connsiteY12" fmla="*/ 901355 h 1120430"/>
                <a:gd name="connsiteX13" fmla="*/ 16767 w 883542"/>
                <a:gd name="connsiteY13" fmla="*/ 1044230 h 1120430"/>
                <a:gd name="connsiteX14" fmla="*/ 19148 w 883542"/>
                <a:gd name="connsiteY14" fmla="*/ 1058517 h 1120430"/>
                <a:gd name="connsiteX15" fmla="*/ 23911 w 883542"/>
                <a:gd name="connsiteY15" fmla="*/ 1108524 h 1120430"/>
                <a:gd name="connsiteX16" fmla="*/ 119161 w 883542"/>
                <a:gd name="connsiteY16" fmla="*/ 1110905 h 1120430"/>
                <a:gd name="connsiteX17" fmla="*/ 126304 w 883542"/>
                <a:gd name="connsiteY17" fmla="*/ 1113286 h 1120430"/>
                <a:gd name="connsiteX18" fmla="*/ 150117 w 883542"/>
                <a:gd name="connsiteY18" fmla="*/ 1118049 h 1120430"/>
                <a:gd name="connsiteX19" fmla="*/ 159642 w 883542"/>
                <a:gd name="connsiteY19" fmla="*/ 1120430 h 1120430"/>
                <a:gd name="connsiteX20" fmla="*/ 450154 w 883542"/>
                <a:gd name="connsiteY20" fmla="*/ 1118049 h 1120430"/>
                <a:gd name="connsiteX21" fmla="*/ 459679 w 883542"/>
                <a:gd name="connsiteY21" fmla="*/ 1115667 h 1120430"/>
                <a:gd name="connsiteX22" fmla="*/ 566836 w 883542"/>
                <a:gd name="connsiteY22" fmla="*/ 1113286 h 1120430"/>
                <a:gd name="connsiteX23" fmla="*/ 588267 w 883542"/>
                <a:gd name="connsiteY23" fmla="*/ 1110905 h 1120430"/>
                <a:gd name="connsiteX24" fmla="*/ 602554 w 883542"/>
                <a:gd name="connsiteY24" fmla="*/ 1108524 h 1120430"/>
                <a:gd name="connsiteX25" fmla="*/ 678754 w 883542"/>
                <a:gd name="connsiteY25" fmla="*/ 1106142 h 1120430"/>
                <a:gd name="connsiteX26" fmla="*/ 685898 w 883542"/>
                <a:gd name="connsiteY26" fmla="*/ 1103761 h 1120430"/>
                <a:gd name="connsiteX27" fmla="*/ 874017 w 883542"/>
                <a:gd name="connsiteY27" fmla="*/ 1101380 h 1120430"/>
                <a:gd name="connsiteX28" fmla="*/ 871636 w 883542"/>
                <a:gd name="connsiteY28" fmla="*/ 1082330 h 1120430"/>
                <a:gd name="connsiteX29" fmla="*/ 864492 w 883542"/>
                <a:gd name="connsiteY29" fmla="*/ 1048992 h 1120430"/>
                <a:gd name="connsiteX30" fmla="*/ 862111 w 883542"/>
                <a:gd name="connsiteY30" fmla="*/ 1041849 h 1120430"/>
                <a:gd name="connsiteX31" fmla="*/ 857348 w 883542"/>
                <a:gd name="connsiteY31" fmla="*/ 1034705 h 1120430"/>
                <a:gd name="connsiteX32" fmla="*/ 852586 w 883542"/>
                <a:gd name="connsiteY32" fmla="*/ 1020417 h 1120430"/>
                <a:gd name="connsiteX33" fmla="*/ 847823 w 883542"/>
                <a:gd name="connsiteY33" fmla="*/ 998986 h 1120430"/>
                <a:gd name="connsiteX34" fmla="*/ 850204 w 883542"/>
                <a:gd name="connsiteY34" fmla="*/ 865636 h 1120430"/>
                <a:gd name="connsiteX35" fmla="*/ 852586 w 883542"/>
                <a:gd name="connsiteY35" fmla="*/ 841824 h 1120430"/>
                <a:gd name="connsiteX36" fmla="*/ 854967 w 883542"/>
                <a:gd name="connsiteY36" fmla="*/ 834680 h 1120430"/>
                <a:gd name="connsiteX37" fmla="*/ 859729 w 883542"/>
                <a:gd name="connsiteY37" fmla="*/ 782292 h 1120430"/>
                <a:gd name="connsiteX38" fmla="*/ 862111 w 883542"/>
                <a:gd name="connsiteY38" fmla="*/ 756099 h 1120430"/>
                <a:gd name="connsiteX39" fmla="*/ 864492 w 883542"/>
                <a:gd name="connsiteY39" fmla="*/ 725142 h 1120430"/>
                <a:gd name="connsiteX40" fmla="*/ 869254 w 883542"/>
                <a:gd name="connsiteY40" fmla="*/ 708474 h 1120430"/>
                <a:gd name="connsiteX41" fmla="*/ 871636 w 883542"/>
                <a:gd name="connsiteY41" fmla="*/ 684661 h 1120430"/>
                <a:gd name="connsiteX42" fmla="*/ 876398 w 883542"/>
                <a:gd name="connsiteY42" fmla="*/ 665611 h 1120430"/>
                <a:gd name="connsiteX43" fmla="*/ 881161 w 883542"/>
                <a:gd name="connsiteY43" fmla="*/ 639417 h 1120430"/>
                <a:gd name="connsiteX44" fmla="*/ 883542 w 883542"/>
                <a:gd name="connsiteY44" fmla="*/ 601317 h 1120430"/>
                <a:gd name="connsiteX45" fmla="*/ 878779 w 883542"/>
                <a:gd name="connsiteY45" fmla="*/ 496542 h 1120430"/>
                <a:gd name="connsiteX46" fmla="*/ 876398 w 883542"/>
                <a:gd name="connsiteY46" fmla="*/ 487017 h 1120430"/>
                <a:gd name="connsiteX47" fmla="*/ 874017 w 883542"/>
                <a:gd name="connsiteY47" fmla="*/ 472730 h 1120430"/>
                <a:gd name="connsiteX48" fmla="*/ 869254 w 883542"/>
                <a:gd name="connsiteY48" fmla="*/ 453680 h 1120430"/>
                <a:gd name="connsiteX49" fmla="*/ 862111 w 883542"/>
                <a:gd name="connsiteY49" fmla="*/ 417961 h 1120430"/>
                <a:gd name="connsiteX50" fmla="*/ 857348 w 883542"/>
                <a:gd name="connsiteY50" fmla="*/ 384624 h 1120430"/>
                <a:gd name="connsiteX51" fmla="*/ 854967 w 883542"/>
                <a:gd name="connsiteY51" fmla="*/ 375099 h 1120430"/>
                <a:gd name="connsiteX52" fmla="*/ 857348 w 883542"/>
                <a:gd name="connsiteY52" fmla="*/ 346524 h 1120430"/>
                <a:gd name="connsiteX53" fmla="*/ 854967 w 883542"/>
                <a:gd name="connsiteY53" fmla="*/ 332236 h 1120430"/>
                <a:gd name="connsiteX54" fmla="*/ 843061 w 883542"/>
                <a:gd name="connsiteY54" fmla="*/ 313186 h 1120430"/>
                <a:gd name="connsiteX55" fmla="*/ 835917 w 883542"/>
                <a:gd name="connsiteY55" fmla="*/ 306042 h 1120430"/>
                <a:gd name="connsiteX56" fmla="*/ 828773 w 883542"/>
                <a:gd name="connsiteY56" fmla="*/ 301280 h 1120430"/>
                <a:gd name="connsiteX57" fmla="*/ 819248 w 883542"/>
                <a:gd name="connsiteY57" fmla="*/ 286992 h 1120430"/>
                <a:gd name="connsiteX58" fmla="*/ 816867 w 883542"/>
                <a:gd name="connsiteY58" fmla="*/ 279849 h 1120430"/>
                <a:gd name="connsiteX59" fmla="*/ 809723 w 883542"/>
                <a:gd name="connsiteY59" fmla="*/ 275086 h 1120430"/>
                <a:gd name="connsiteX60" fmla="*/ 795436 w 883542"/>
                <a:gd name="connsiteY60" fmla="*/ 260799 h 1120430"/>
                <a:gd name="connsiteX61" fmla="*/ 776386 w 883542"/>
                <a:gd name="connsiteY61" fmla="*/ 248892 h 1120430"/>
                <a:gd name="connsiteX62" fmla="*/ 766861 w 883542"/>
                <a:gd name="connsiteY62" fmla="*/ 241749 h 1120430"/>
                <a:gd name="connsiteX63" fmla="*/ 757336 w 883542"/>
                <a:gd name="connsiteY63" fmla="*/ 229842 h 1120430"/>
                <a:gd name="connsiteX64" fmla="*/ 743048 w 883542"/>
                <a:gd name="connsiteY64" fmla="*/ 213174 h 1120430"/>
                <a:gd name="connsiteX65" fmla="*/ 731142 w 883542"/>
                <a:gd name="connsiteY65" fmla="*/ 203649 h 1120430"/>
                <a:gd name="connsiteX66" fmla="*/ 723998 w 883542"/>
                <a:gd name="connsiteY66" fmla="*/ 196505 h 1120430"/>
                <a:gd name="connsiteX67" fmla="*/ 714473 w 883542"/>
                <a:gd name="connsiteY67" fmla="*/ 191742 h 1120430"/>
                <a:gd name="connsiteX68" fmla="*/ 707329 w 883542"/>
                <a:gd name="connsiteY68" fmla="*/ 184599 h 1120430"/>
                <a:gd name="connsiteX69" fmla="*/ 690661 w 883542"/>
                <a:gd name="connsiteY69" fmla="*/ 175074 h 1120430"/>
                <a:gd name="connsiteX70" fmla="*/ 678754 w 883542"/>
                <a:gd name="connsiteY70" fmla="*/ 165549 h 1120430"/>
                <a:gd name="connsiteX71" fmla="*/ 671611 w 883542"/>
                <a:gd name="connsiteY71" fmla="*/ 160786 h 1120430"/>
                <a:gd name="connsiteX72" fmla="*/ 657323 w 883542"/>
                <a:gd name="connsiteY72" fmla="*/ 141736 h 1120430"/>
                <a:gd name="connsiteX73" fmla="*/ 650179 w 883542"/>
                <a:gd name="connsiteY73" fmla="*/ 132211 h 1120430"/>
                <a:gd name="connsiteX74" fmla="*/ 643036 w 883542"/>
                <a:gd name="connsiteY74" fmla="*/ 122686 h 1120430"/>
                <a:gd name="connsiteX75" fmla="*/ 638273 w 883542"/>
                <a:gd name="connsiteY75" fmla="*/ 115542 h 1120430"/>
                <a:gd name="connsiteX76" fmla="*/ 631129 w 883542"/>
                <a:gd name="connsiteY76" fmla="*/ 110780 h 1120430"/>
                <a:gd name="connsiteX77" fmla="*/ 623986 w 883542"/>
                <a:gd name="connsiteY77" fmla="*/ 101255 h 1120430"/>
                <a:gd name="connsiteX78" fmla="*/ 616842 w 883542"/>
                <a:gd name="connsiteY78" fmla="*/ 96492 h 1120430"/>
                <a:gd name="connsiteX79" fmla="*/ 612079 w 883542"/>
                <a:gd name="connsiteY79" fmla="*/ 89349 h 1120430"/>
                <a:gd name="connsiteX80" fmla="*/ 590648 w 883542"/>
                <a:gd name="connsiteY80" fmla="*/ 72680 h 1120430"/>
                <a:gd name="connsiteX81" fmla="*/ 578742 w 883542"/>
                <a:gd name="connsiteY81" fmla="*/ 56011 h 1120430"/>
                <a:gd name="connsiteX82" fmla="*/ 571598 w 883542"/>
                <a:gd name="connsiteY82" fmla="*/ 48867 h 1120430"/>
                <a:gd name="connsiteX83" fmla="*/ 562073 w 883542"/>
                <a:gd name="connsiteY83" fmla="*/ 44105 h 1120430"/>
                <a:gd name="connsiteX84" fmla="*/ 550167 w 883542"/>
                <a:gd name="connsiteY84" fmla="*/ 36961 h 1120430"/>
                <a:gd name="connsiteX85" fmla="*/ 533498 w 883542"/>
                <a:gd name="connsiteY85" fmla="*/ 22674 h 1120430"/>
                <a:gd name="connsiteX86" fmla="*/ 523973 w 883542"/>
                <a:gd name="connsiteY86" fmla="*/ 13149 h 1120430"/>
                <a:gd name="connsiteX87" fmla="*/ 500161 w 883542"/>
                <a:gd name="connsiteY87" fmla="*/ 6005 h 1120430"/>
                <a:gd name="connsiteX88" fmla="*/ 493017 w 883542"/>
                <a:gd name="connsiteY88" fmla="*/ 1242 h 1120430"/>
                <a:gd name="connsiteX89" fmla="*/ 431104 w 883542"/>
                <a:gd name="connsiteY89" fmla="*/ 8386 h 1120430"/>
                <a:gd name="connsiteX90" fmla="*/ 340617 w 883542"/>
                <a:gd name="connsiteY90" fmla="*/ 15530 h 1120430"/>
                <a:gd name="connsiteX91" fmla="*/ 219173 w 883542"/>
                <a:gd name="connsiteY91" fmla="*/ 17911 h 1120430"/>
                <a:gd name="connsiteX92" fmla="*/ 23911 w 883542"/>
                <a:gd name="connsiteY92" fmla="*/ 20292 h 1120430"/>
                <a:gd name="connsiteX93" fmla="*/ 2479 w 883542"/>
                <a:gd name="connsiteY93" fmla="*/ 22674 h 112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883542" h="1120430">
                  <a:moveTo>
                    <a:pt x="2479" y="22674"/>
                  </a:moveTo>
                  <a:cubicBezTo>
                    <a:pt x="-1093" y="31009"/>
                    <a:pt x="-550" y="32437"/>
                    <a:pt x="2479" y="70299"/>
                  </a:cubicBezTo>
                  <a:cubicBezTo>
                    <a:pt x="4824" y="99608"/>
                    <a:pt x="3520" y="85543"/>
                    <a:pt x="7242" y="106017"/>
                  </a:cubicBezTo>
                  <a:cubicBezTo>
                    <a:pt x="10450" y="123663"/>
                    <a:pt x="6733" y="115971"/>
                    <a:pt x="14386" y="127449"/>
                  </a:cubicBezTo>
                  <a:cubicBezTo>
                    <a:pt x="15180" y="183011"/>
                    <a:pt x="17188" y="238570"/>
                    <a:pt x="16767" y="294136"/>
                  </a:cubicBezTo>
                  <a:cubicBezTo>
                    <a:pt x="16394" y="343373"/>
                    <a:pt x="13511" y="392559"/>
                    <a:pt x="12004" y="441774"/>
                  </a:cubicBezTo>
                  <a:cubicBezTo>
                    <a:pt x="2787" y="742863"/>
                    <a:pt x="15843" y="334647"/>
                    <a:pt x="7242" y="601317"/>
                  </a:cubicBezTo>
                  <a:cubicBezTo>
                    <a:pt x="8083" y="614773"/>
                    <a:pt x="10171" y="652413"/>
                    <a:pt x="12004" y="667992"/>
                  </a:cubicBezTo>
                  <a:cubicBezTo>
                    <a:pt x="13456" y="680336"/>
                    <a:pt x="13988" y="677314"/>
                    <a:pt x="16767" y="687042"/>
                  </a:cubicBezTo>
                  <a:cubicBezTo>
                    <a:pt x="19009" y="694889"/>
                    <a:pt x="19893" y="700290"/>
                    <a:pt x="21529" y="708474"/>
                  </a:cubicBezTo>
                  <a:cubicBezTo>
                    <a:pt x="25988" y="761964"/>
                    <a:pt x="25519" y="743763"/>
                    <a:pt x="21529" y="827536"/>
                  </a:cubicBezTo>
                  <a:cubicBezTo>
                    <a:pt x="21373" y="830805"/>
                    <a:pt x="19942" y="833886"/>
                    <a:pt x="19148" y="837061"/>
                  </a:cubicBezTo>
                  <a:cubicBezTo>
                    <a:pt x="18354" y="858492"/>
                    <a:pt x="17388" y="879918"/>
                    <a:pt x="16767" y="901355"/>
                  </a:cubicBezTo>
                  <a:cubicBezTo>
                    <a:pt x="14879" y="966511"/>
                    <a:pt x="12179" y="989167"/>
                    <a:pt x="16767" y="1044230"/>
                  </a:cubicBezTo>
                  <a:cubicBezTo>
                    <a:pt x="17168" y="1049041"/>
                    <a:pt x="18615" y="1053719"/>
                    <a:pt x="19148" y="1058517"/>
                  </a:cubicBezTo>
                  <a:cubicBezTo>
                    <a:pt x="20997" y="1075159"/>
                    <a:pt x="9078" y="1100754"/>
                    <a:pt x="23911" y="1108524"/>
                  </a:cubicBezTo>
                  <a:cubicBezTo>
                    <a:pt x="52045" y="1123261"/>
                    <a:pt x="87411" y="1110111"/>
                    <a:pt x="119161" y="1110905"/>
                  </a:cubicBezTo>
                  <a:cubicBezTo>
                    <a:pt x="121542" y="1111699"/>
                    <a:pt x="123858" y="1112722"/>
                    <a:pt x="126304" y="1113286"/>
                  </a:cubicBezTo>
                  <a:cubicBezTo>
                    <a:pt x="134192" y="1115106"/>
                    <a:pt x="142264" y="1116086"/>
                    <a:pt x="150117" y="1118049"/>
                  </a:cubicBezTo>
                  <a:lnTo>
                    <a:pt x="159642" y="1120430"/>
                  </a:lnTo>
                  <a:lnTo>
                    <a:pt x="450154" y="1118049"/>
                  </a:lnTo>
                  <a:cubicBezTo>
                    <a:pt x="453426" y="1117997"/>
                    <a:pt x="456409" y="1115800"/>
                    <a:pt x="459679" y="1115667"/>
                  </a:cubicBezTo>
                  <a:cubicBezTo>
                    <a:pt x="495377" y="1114210"/>
                    <a:pt x="531117" y="1114080"/>
                    <a:pt x="566836" y="1113286"/>
                  </a:cubicBezTo>
                  <a:cubicBezTo>
                    <a:pt x="573980" y="1112492"/>
                    <a:pt x="581142" y="1111855"/>
                    <a:pt x="588267" y="1110905"/>
                  </a:cubicBezTo>
                  <a:cubicBezTo>
                    <a:pt x="593053" y="1110267"/>
                    <a:pt x="597733" y="1108778"/>
                    <a:pt x="602554" y="1108524"/>
                  </a:cubicBezTo>
                  <a:cubicBezTo>
                    <a:pt x="627931" y="1107188"/>
                    <a:pt x="653354" y="1106936"/>
                    <a:pt x="678754" y="1106142"/>
                  </a:cubicBezTo>
                  <a:cubicBezTo>
                    <a:pt x="681135" y="1105348"/>
                    <a:pt x="683389" y="1103822"/>
                    <a:pt x="685898" y="1103761"/>
                  </a:cubicBezTo>
                  <a:cubicBezTo>
                    <a:pt x="748591" y="1102232"/>
                    <a:pt x="811719" y="1108568"/>
                    <a:pt x="874017" y="1101380"/>
                  </a:cubicBezTo>
                  <a:cubicBezTo>
                    <a:pt x="880374" y="1100646"/>
                    <a:pt x="872688" y="1088642"/>
                    <a:pt x="871636" y="1082330"/>
                  </a:cubicBezTo>
                  <a:cubicBezTo>
                    <a:pt x="870544" y="1075779"/>
                    <a:pt x="867092" y="1058094"/>
                    <a:pt x="864492" y="1048992"/>
                  </a:cubicBezTo>
                  <a:cubicBezTo>
                    <a:pt x="863803" y="1046579"/>
                    <a:pt x="863233" y="1044094"/>
                    <a:pt x="862111" y="1041849"/>
                  </a:cubicBezTo>
                  <a:cubicBezTo>
                    <a:pt x="860831" y="1039289"/>
                    <a:pt x="858936" y="1037086"/>
                    <a:pt x="857348" y="1034705"/>
                  </a:cubicBezTo>
                  <a:cubicBezTo>
                    <a:pt x="855761" y="1029942"/>
                    <a:pt x="853571" y="1025340"/>
                    <a:pt x="852586" y="1020417"/>
                  </a:cubicBezTo>
                  <a:cubicBezTo>
                    <a:pt x="849562" y="1005302"/>
                    <a:pt x="851186" y="1012437"/>
                    <a:pt x="847823" y="998986"/>
                  </a:cubicBezTo>
                  <a:cubicBezTo>
                    <a:pt x="848617" y="954536"/>
                    <a:pt x="848857" y="910073"/>
                    <a:pt x="850204" y="865636"/>
                  </a:cubicBezTo>
                  <a:cubicBezTo>
                    <a:pt x="850446" y="857663"/>
                    <a:pt x="851373" y="849708"/>
                    <a:pt x="852586" y="841824"/>
                  </a:cubicBezTo>
                  <a:cubicBezTo>
                    <a:pt x="852968" y="839343"/>
                    <a:pt x="854173" y="837061"/>
                    <a:pt x="854967" y="834680"/>
                  </a:cubicBezTo>
                  <a:cubicBezTo>
                    <a:pt x="859274" y="800218"/>
                    <a:pt x="855944" y="829598"/>
                    <a:pt x="859729" y="782292"/>
                  </a:cubicBezTo>
                  <a:cubicBezTo>
                    <a:pt x="860428" y="773553"/>
                    <a:pt x="861383" y="764836"/>
                    <a:pt x="862111" y="756099"/>
                  </a:cubicBezTo>
                  <a:cubicBezTo>
                    <a:pt x="862971" y="745785"/>
                    <a:pt x="863283" y="735421"/>
                    <a:pt x="864492" y="725142"/>
                  </a:cubicBezTo>
                  <a:cubicBezTo>
                    <a:pt x="865036" y="720520"/>
                    <a:pt x="867714" y="713094"/>
                    <a:pt x="869254" y="708474"/>
                  </a:cubicBezTo>
                  <a:cubicBezTo>
                    <a:pt x="870048" y="700536"/>
                    <a:pt x="870325" y="692530"/>
                    <a:pt x="871636" y="684661"/>
                  </a:cubicBezTo>
                  <a:cubicBezTo>
                    <a:pt x="872712" y="678205"/>
                    <a:pt x="875114" y="672029"/>
                    <a:pt x="876398" y="665611"/>
                  </a:cubicBezTo>
                  <a:cubicBezTo>
                    <a:pt x="879726" y="648970"/>
                    <a:pt x="878113" y="657697"/>
                    <a:pt x="881161" y="639417"/>
                  </a:cubicBezTo>
                  <a:cubicBezTo>
                    <a:pt x="881955" y="626717"/>
                    <a:pt x="883542" y="614042"/>
                    <a:pt x="883542" y="601317"/>
                  </a:cubicBezTo>
                  <a:cubicBezTo>
                    <a:pt x="883542" y="592963"/>
                    <a:pt x="880276" y="513009"/>
                    <a:pt x="878779" y="496542"/>
                  </a:cubicBezTo>
                  <a:cubicBezTo>
                    <a:pt x="878483" y="493283"/>
                    <a:pt x="877040" y="490226"/>
                    <a:pt x="876398" y="487017"/>
                  </a:cubicBezTo>
                  <a:cubicBezTo>
                    <a:pt x="875451" y="482283"/>
                    <a:pt x="875029" y="477451"/>
                    <a:pt x="874017" y="472730"/>
                  </a:cubicBezTo>
                  <a:cubicBezTo>
                    <a:pt x="872645" y="466330"/>
                    <a:pt x="870180" y="460160"/>
                    <a:pt x="869254" y="453680"/>
                  </a:cubicBezTo>
                  <a:cubicBezTo>
                    <a:pt x="864449" y="420044"/>
                    <a:pt x="869981" y="454686"/>
                    <a:pt x="862111" y="417961"/>
                  </a:cubicBezTo>
                  <a:cubicBezTo>
                    <a:pt x="858734" y="402201"/>
                    <a:pt x="860252" y="402051"/>
                    <a:pt x="857348" y="384624"/>
                  </a:cubicBezTo>
                  <a:cubicBezTo>
                    <a:pt x="856810" y="381396"/>
                    <a:pt x="855761" y="378274"/>
                    <a:pt x="854967" y="375099"/>
                  </a:cubicBezTo>
                  <a:cubicBezTo>
                    <a:pt x="855761" y="365574"/>
                    <a:pt x="857348" y="356082"/>
                    <a:pt x="857348" y="346524"/>
                  </a:cubicBezTo>
                  <a:cubicBezTo>
                    <a:pt x="857348" y="341696"/>
                    <a:pt x="856354" y="336861"/>
                    <a:pt x="854967" y="332236"/>
                  </a:cubicBezTo>
                  <a:cubicBezTo>
                    <a:pt x="853091" y="325984"/>
                    <a:pt x="847121" y="317923"/>
                    <a:pt x="843061" y="313186"/>
                  </a:cubicBezTo>
                  <a:cubicBezTo>
                    <a:pt x="840869" y="310629"/>
                    <a:pt x="838504" y="308198"/>
                    <a:pt x="835917" y="306042"/>
                  </a:cubicBezTo>
                  <a:cubicBezTo>
                    <a:pt x="833718" y="304210"/>
                    <a:pt x="831154" y="302867"/>
                    <a:pt x="828773" y="301280"/>
                  </a:cubicBezTo>
                  <a:cubicBezTo>
                    <a:pt x="823112" y="284295"/>
                    <a:pt x="831139" y="304827"/>
                    <a:pt x="819248" y="286992"/>
                  </a:cubicBezTo>
                  <a:cubicBezTo>
                    <a:pt x="817856" y="284904"/>
                    <a:pt x="818435" y="281809"/>
                    <a:pt x="816867" y="279849"/>
                  </a:cubicBezTo>
                  <a:cubicBezTo>
                    <a:pt x="815079" y="277614"/>
                    <a:pt x="811862" y="276987"/>
                    <a:pt x="809723" y="275086"/>
                  </a:cubicBezTo>
                  <a:cubicBezTo>
                    <a:pt x="804689" y="270612"/>
                    <a:pt x="801211" y="264264"/>
                    <a:pt x="795436" y="260799"/>
                  </a:cubicBezTo>
                  <a:cubicBezTo>
                    <a:pt x="788463" y="256615"/>
                    <a:pt x="782812" y="253482"/>
                    <a:pt x="776386" y="248892"/>
                  </a:cubicBezTo>
                  <a:cubicBezTo>
                    <a:pt x="773157" y="246585"/>
                    <a:pt x="770036" y="244130"/>
                    <a:pt x="766861" y="241749"/>
                  </a:cubicBezTo>
                  <a:cubicBezTo>
                    <a:pt x="762224" y="227842"/>
                    <a:pt x="768106" y="240613"/>
                    <a:pt x="757336" y="229842"/>
                  </a:cubicBezTo>
                  <a:cubicBezTo>
                    <a:pt x="735470" y="207975"/>
                    <a:pt x="763775" y="231310"/>
                    <a:pt x="743048" y="213174"/>
                  </a:cubicBezTo>
                  <a:cubicBezTo>
                    <a:pt x="739223" y="209827"/>
                    <a:pt x="734967" y="206996"/>
                    <a:pt x="731142" y="203649"/>
                  </a:cubicBezTo>
                  <a:cubicBezTo>
                    <a:pt x="728608" y="201431"/>
                    <a:pt x="726738" y="198463"/>
                    <a:pt x="723998" y="196505"/>
                  </a:cubicBezTo>
                  <a:cubicBezTo>
                    <a:pt x="721109" y="194442"/>
                    <a:pt x="717362" y="193805"/>
                    <a:pt x="714473" y="191742"/>
                  </a:cubicBezTo>
                  <a:cubicBezTo>
                    <a:pt x="711733" y="189785"/>
                    <a:pt x="709916" y="186755"/>
                    <a:pt x="707329" y="184599"/>
                  </a:cubicBezTo>
                  <a:cubicBezTo>
                    <a:pt x="697578" y="176473"/>
                    <a:pt x="702317" y="182844"/>
                    <a:pt x="690661" y="175074"/>
                  </a:cubicBezTo>
                  <a:cubicBezTo>
                    <a:pt x="686432" y="172255"/>
                    <a:pt x="682820" y="168599"/>
                    <a:pt x="678754" y="165549"/>
                  </a:cubicBezTo>
                  <a:cubicBezTo>
                    <a:pt x="676465" y="163832"/>
                    <a:pt x="673525" y="162913"/>
                    <a:pt x="671611" y="160786"/>
                  </a:cubicBezTo>
                  <a:cubicBezTo>
                    <a:pt x="666301" y="154886"/>
                    <a:pt x="662086" y="148086"/>
                    <a:pt x="657323" y="141736"/>
                  </a:cubicBezTo>
                  <a:lnTo>
                    <a:pt x="650179" y="132211"/>
                  </a:lnTo>
                  <a:cubicBezTo>
                    <a:pt x="647798" y="129036"/>
                    <a:pt x="645237" y="125988"/>
                    <a:pt x="643036" y="122686"/>
                  </a:cubicBezTo>
                  <a:cubicBezTo>
                    <a:pt x="641448" y="120305"/>
                    <a:pt x="640297" y="117566"/>
                    <a:pt x="638273" y="115542"/>
                  </a:cubicBezTo>
                  <a:cubicBezTo>
                    <a:pt x="636249" y="113518"/>
                    <a:pt x="633510" y="112367"/>
                    <a:pt x="631129" y="110780"/>
                  </a:cubicBezTo>
                  <a:cubicBezTo>
                    <a:pt x="628748" y="107605"/>
                    <a:pt x="626792" y="104061"/>
                    <a:pt x="623986" y="101255"/>
                  </a:cubicBezTo>
                  <a:cubicBezTo>
                    <a:pt x="621962" y="99231"/>
                    <a:pt x="618866" y="98516"/>
                    <a:pt x="616842" y="96492"/>
                  </a:cubicBezTo>
                  <a:cubicBezTo>
                    <a:pt x="614818" y="94468"/>
                    <a:pt x="613980" y="91488"/>
                    <a:pt x="612079" y="89349"/>
                  </a:cubicBezTo>
                  <a:cubicBezTo>
                    <a:pt x="598551" y="74131"/>
                    <a:pt x="603237" y="76876"/>
                    <a:pt x="590648" y="72680"/>
                  </a:cubicBezTo>
                  <a:cubicBezTo>
                    <a:pt x="586877" y="67023"/>
                    <a:pt x="583176" y="61184"/>
                    <a:pt x="578742" y="56011"/>
                  </a:cubicBezTo>
                  <a:cubicBezTo>
                    <a:pt x="576550" y="53454"/>
                    <a:pt x="574338" y="50824"/>
                    <a:pt x="571598" y="48867"/>
                  </a:cubicBezTo>
                  <a:cubicBezTo>
                    <a:pt x="568709" y="46804"/>
                    <a:pt x="565176" y="45829"/>
                    <a:pt x="562073" y="44105"/>
                  </a:cubicBezTo>
                  <a:cubicBezTo>
                    <a:pt x="558027" y="41857"/>
                    <a:pt x="554136" y="39342"/>
                    <a:pt x="550167" y="36961"/>
                  </a:cubicBezTo>
                  <a:cubicBezTo>
                    <a:pt x="534627" y="16242"/>
                    <a:pt x="552177" y="36683"/>
                    <a:pt x="533498" y="22674"/>
                  </a:cubicBezTo>
                  <a:cubicBezTo>
                    <a:pt x="529906" y="19980"/>
                    <a:pt x="527823" y="15459"/>
                    <a:pt x="523973" y="13149"/>
                  </a:cubicBezTo>
                  <a:cubicBezTo>
                    <a:pt x="519829" y="10663"/>
                    <a:pt x="505919" y="7444"/>
                    <a:pt x="500161" y="6005"/>
                  </a:cubicBezTo>
                  <a:cubicBezTo>
                    <a:pt x="497780" y="4417"/>
                    <a:pt x="495876" y="1378"/>
                    <a:pt x="493017" y="1242"/>
                  </a:cubicBezTo>
                  <a:cubicBezTo>
                    <a:pt x="412737" y="-2580"/>
                    <a:pt x="478162" y="3158"/>
                    <a:pt x="431104" y="8386"/>
                  </a:cubicBezTo>
                  <a:cubicBezTo>
                    <a:pt x="399553" y="11891"/>
                    <a:pt x="375715" y="14842"/>
                    <a:pt x="340617" y="15530"/>
                  </a:cubicBezTo>
                  <a:lnTo>
                    <a:pt x="219173" y="17911"/>
                  </a:lnTo>
                  <a:lnTo>
                    <a:pt x="23911" y="20292"/>
                  </a:lnTo>
                  <a:cubicBezTo>
                    <a:pt x="7274" y="23066"/>
                    <a:pt x="6051" y="14339"/>
                    <a:pt x="2479" y="22674"/>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 name="Freeform 8"/>
            <p:cNvSpPr>
              <a:spLocks noEditPoints="1"/>
            </p:cNvSpPr>
            <p:nvPr/>
          </p:nvSpPr>
          <p:spPr bwMode="auto">
            <a:xfrm>
              <a:off x="5428343" y="-1303307"/>
              <a:ext cx="971072" cy="1208642"/>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58" name="Straight Connector 57"/>
          <p:cNvCxnSpPr/>
          <p:nvPr/>
        </p:nvCxnSpPr>
        <p:spPr>
          <a:xfrm flipH="1">
            <a:off x="9912281" y="3288669"/>
            <a:ext cx="622187" cy="1628158"/>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cxnSp>
        <p:nvCxnSpPr>
          <p:cNvPr id="59" name="Straight Connector 58"/>
          <p:cNvCxnSpPr/>
          <p:nvPr/>
        </p:nvCxnSpPr>
        <p:spPr>
          <a:xfrm>
            <a:off x="8128000" y="3823688"/>
            <a:ext cx="1177916" cy="1618262"/>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60" name="TextBox 59"/>
          <p:cNvSpPr txBox="1"/>
          <p:nvPr/>
        </p:nvSpPr>
        <p:spPr>
          <a:xfrm>
            <a:off x="8801182" y="4167649"/>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(2)</a:t>
            </a:r>
            <a:endParaRPr lang="en-US" sz="2800" dirty="0">
              <a:solidFill>
                <a:schemeClr val="accent4">
                  <a:alpha val="99000"/>
                </a:schemeClr>
              </a:solidFill>
            </a:endParaRPr>
          </a:p>
        </p:txBody>
      </p:sp>
      <p:cxnSp>
        <p:nvCxnSpPr>
          <p:cNvPr id="61" name="Straight Connector 60"/>
          <p:cNvCxnSpPr/>
          <p:nvPr/>
        </p:nvCxnSpPr>
        <p:spPr>
          <a:xfrm flipV="1">
            <a:off x="9667176" y="3288669"/>
            <a:ext cx="622187" cy="1628158"/>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62" name="TextBox 61"/>
          <p:cNvSpPr txBox="1"/>
          <p:nvPr/>
        </p:nvSpPr>
        <p:spPr>
          <a:xfrm>
            <a:off x="10334376" y="4102748"/>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(4)</a:t>
            </a:r>
            <a:endParaRPr lang="en-US" sz="2800" dirty="0">
              <a:solidFill>
                <a:schemeClr val="bg1">
                  <a:alpha val="99000"/>
                </a:schemeClr>
              </a:solidFill>
            </a:endParaRPr>
          </a:p>
        </p:txBody>
      </p:sp>
    </p:spTree>
    <p:extLst>
      <p:ext uri="{BB962C8B-B14F-4D97-AF65-F5344CB8AC3E}">
        <p14:creationId xmlns:p14="http://schemas.microsoft.com/office/powerpoint/2010/main" val="63087426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22" presetClass="entr" presetSubtype="4"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down)">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22" presetClass="entr" presetSubtype="1"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ipe(up)">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par>
                                <p:cTn id="33" presetID="22" presetClass="entr" presetSubtype="4" fill="hold" nodeType="with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down)">
                                      <p:cBhvr>
                                        <p:cTn id="35" dur="500"/>
                                        <p:tgtEl>
                                          <p:spTgt spid="6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500"/>
                                        <p:tgtEl>
                                          <p:spTgt spid="3">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500"/>
                                        <p:tgtEl>
                                          <p:spTgt spid="62"/>
                                        </p:tgtEl>
                                      </p:cBhvr>
                                    </p:animEffect>
                                  </p:childTnLst>
                                </p:cTn>
                              </p:par>
                              <p:par>
                                <p:cTn id="44" presetID="22" presetClass="entr" presetSubtype="1" fill="hold"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wipe(up)">
                                      <p:cBhvr>
                                        <p:cTn id="4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2" grpId="0"/>
      <p:bldP spid="35" grpId="0"/>
      <p:bldP spid="60" grpId="0"/>
      <p:bldP spid="6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463338" cy="747897"/>
          </a:xfrm>
        </p:spPr>
        <p:txBody>
          <a:bodyPr/>
          <a:lstStyle/>
          <a:p>
            <a:r>
              <a:rPr lang="en-US" dirty="0"/>
              <a:t>Storage: Offloading work through queues</a:t>
            </a:r>
          </a:p>
        </p:txBody>
      </p:sp>
      <p:sp>
        <p:nvSpPr>
          <p:cNvPr id="3" name="Text Placeholder 2"/>
          <p:cNvSpPr>
            <a:spLocks noGrp="1"/>
          </p:cNvSpPr>
          <p:nvPr>
            <p:ph type="body" sz="quarter" idx="10"/>
          </p:nvPr>
        </p:nvSpPr>
        <p:spPr/>
        <p:txBody>
          <a:bodyPr/>
          <a:lstStyle/>
          <a:p>
            <a:pPr>
              <a:spcAft>
                <a:spcPts val="1800"/>
              </a:spcAft>
            </a:pPr>
            <a:r>
              <a:rPr lang="en-US" dirty="0">
                <a:solidFill>
                  <a:schemeClr val="accent1">
                    <a:alpha val="99000"/>
                  </a:schemeClr>
                </a:solidFill>
              </a:rPr>
              <a:t>Client writes a </a:t>
            </a:r>
            <a:r>
              <a:rPr lang="en-US" dirty="0" smtClean="0">
                <a:solidFill>
                  <a:schemeClr val="accent1">
                    <a:alpha val="99000"/>
                  </a:schemeClr>
                </a:solidFill>
              </a:rPr>
              <a:t/>
            </a:r>
            <a:br>
              <a:rPr lang="en-US" dirty="0" smtClean="0">
                <a:solidFill>
                  <a:schemeClr val="accent1">
                    <a:alpha val="99000"/>
                  </a:schemeClr>
                </a:solidFill>
              </a:rPr>
            </a:br>
            <a:r>
              <a:rPr lang="en-US" dirty="0" smtClean="0">
                <a:solidFill>
                  <a:schemeClr val="accent1">
                    <a:alpha val="99000"/>
                  </a:schemeClr>
                </a:solidFill>
              </a:rPr>
              <a:t>message </a:t>
            </a:r>
            <a:r>
              <a:rPr lang="en-US" dirty="0">
                <a:solidFill>
                  <a:schemeClr val="accent1">
                    <a:alpha val="99000"/>
                  </a:schemeClr>
                </a:solidFill>
              </a:rPr>
              <a:t>to a queue</a:t>
            </a:r>
          </a:p>
          <a:p>
            <a:pPr>
              <a:spcAft>
                <a:spcPts val="1800"/>
              </a:spcAft>
            </a:pPr>
            <a:r>
              <a:rPr lang="en-US" dirty="0">
                <a:solidFill>
                  <a:schemeClr val="accent1">
                    <a:alpha val="99000"/>
                  </a:schemeClr>
                </a:solidFill>
              </a:rPr>
              <a:t>Worker role is </a:t>
            </a:r>
            <a:r>
              <a:rPr lang="en-US" dirty="0" smtClean="0">
                <a:solidFill>
                  <a:schemeClr val="accent1">
                    <a:alpha val="99000"/>
                  </a:schemeClr>
                </a:solidFill>
              </a:rPr>
              <a:t/>
            </a:r>
            <a:br>
              <a:rPr lang="en-US" dirty="0" smtClean="0">
                <a:solidFill>
                  <a:schemeClr val="accent1">
                    <a:alpha val="99000"/>
                  </a:schemeClr>
                </a:solidFill>
              </a:rPr>
            </a:br>
            <a:r>
              <a:rPr lang="en-US" dirty="0" smtClean="0">
                <a:solidFill>
                  <a:schemeClr val="accent1">
                    <a:alpha val="99000"/>
                  </a:schemeClr>
                </a:solidFill>
              </a:rPr>
              <a:t>polling </a:t>
            </a:r>
            <a:r>
              <a:rPr lang="en-US" dirty="0">
                <a:solidFill>
                  <a:schemeClr val="accent1">
                    <a:alpha val="99000"/>
                  </a:schemeClr>
                </a:solidFill>
              </a:rPr>
              <a:t>the queue</a:t>
            </a:r>
          </a:p>
          <a:p>
            <a:pPr>
              <a:spcAft>
                <a:spcPts val="1800"/>
              </a:spcAft>
            </a:pPr>
            <a:r>
              <a:rPr lang="en-US" dirty="0">
                <a:solidFill>
                  <a:schemeClr val="accent1">
                    <a:alpha val="99000"/>
                  </a:schemeClr>
                </a:solidFill>
              </a:rPr>
              <a:t>Worker role finds </a:t>
            </a:r>
            <a:r>
              <a:rPr lang="en-US" dirty="0" smtClean="0">
                <a:solidFill>
                  <a:schemeClr val="accent1">
                    <a:alpha val="99000"/>
                  </a:schemeClr>
                </a:solidFill>
              </a:rPr>
              <a:t/>
            </a:r>
            <a:br>
              <a:rPr lang="en-US" dirty="0" smtClean="0">
                <a:solidFill>
                  <a:schemeClr val="accent1">
                    <a:alpha val="99000"/>
                  </a:schemeClr>
                </a:solidFill>
              </a:rPr>
            </a:br>
            <a:r>
              <a:rPr lang="en-US" dirty="0" smtClean="0">
                <a:solidFill>
                  <a:schemeClr val="accent1">
                    <a:alpha val="99000"/>
                  </a:schemeClr>
                </a:solidFill>
              </a:rPr>
              <a:t>the </a:t>
            </a:r>
            <a:r>
              <a:rPr lang="en-US" dirty="0">
                <a:solidFill>
                  <a:schemeClr val="accent1">
                    <a:alpha val="99000"/>
                  </a:schemeClr>
                </a:solidFill>
              </a:rPr>
              <a:t>message</a:t>
            </a:r>
          </a:p>
        </p:txBody>
      </p:sp>
      <p:sp>
        <p:nvSpPr>
          <p:cNvPr id="32" name="Rectangle 31"/>
          <p:cNvSpPr/>
          <p:nvPr/>
        </p:nvSpPr>
        <p:spPr bwMode="auto">
          <a:xfrm>
            <a:off x="5824665" y="1308296"/>
            <a:ext cx="5843460" cy="5070992"/>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33" name="Group 32"/>
          <p:cNvGrpSpPr/>
          <p:nvPr/>
        </p:nvGrpSpPr>
        <p:grpSpPr>
          <a:xfrm>
            <a:off x="5973014" y="1482166"/>
            <a:ext cx="5546762" cy="3351175"/>
            <a:chOff x="214313" y="2174875"/>
            <a:chExt cx="990600" cy="598488"/>
          </a:xfrm>
          <a:solidFill>
            <a:schemeClr val="bg1"/>
          </a:solidFill>
        </p:grpSpPr>
        <p:sp>
          <p:nvSpPr>
            <p:cNvPr id="34"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6" name="Straight Connector 35"/>
          <p:cNvCxnSpPr/>
          <p:nvPr/>
        </p:nvCxnSpPr>
        <p:spPr>
          <a:xfrm flipH="1" flipV="1">
            <a:off x="8221941" y="4381500"/>
            <a:ext cx="1083975" cy="1416677"/>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37" name="TextBox 36"/>
          <p:cNvSpPr txBox="1"/>
          <p:nvPr/>
        </p:nvSpPr>
        <p:spPr>
          <a:xfrm>
            <a:off x="8286832" y="5018007"/>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bg1">
                    <a:alpha val="99000"/>
                  </a:schemeClr>
                </a:solidFill>
              </a:rPr>
              <a:t>(1)</a:t>
            </a:r>
          </a:p>
        </p:txBody>
      </p:sp>
      <p:sp>
        <p:nvSpPr>
          <p:cNvPr id="38" name="TextBox 37"/>
          <p:cNvSpPr txBox="1"/>
          <p:nvPr/>
        </p:nvSpPr>
        <p:spPr>
          <a:xfrm>
            <a:off x="9050751" y="3228526"/>
            <a:ext cx="411972"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(2)</a:t>
            </a:r>
            <a:endParaRPr lang="en-US" sz="2800" dirty="0">
              <a:solidFill>
                <a:schemeClr val="accent4">
                  <a:alpha val="99000"/>
                </a:schemeClr>
              </a:solidFill>
            </a:endParaRPr>
          </a:p>
        </p:txBody>
      </p:sp>
      <p:grpSp>
        <p:nvGrpSpPr>
          <p:cNvPr id="39" name="Group 38"/>
          <p:cNvGrpSpPr/>
          <p:nvPr/>
        </p:nvGrpSpPr>
        <p:grpSpPr>
          <a:xfrm>
            <a:off x="9405777" y="4982934"/>
            <a:ext cx="681067" cy="1300737"/>
            <a:chOff x="-498475" y="1609726"/>
            <a:chExt cx="950913" cy="1816099"/>
          </a:xfrm>
        </p:grpSpPr>
        <p:sp>
          <p:nvSpPr>
            <p:cNvPr id="40"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9" name="TextBox 48"/>
          <p:cNvSpPr txBox="1"/>
          <p:nvPr/>
        </p:nvSpPr>
        <p:spPr>
          <a:xfrm>
            <a:off x="8480046" y="2559035"/>
            <a:ext cx="411972"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accent4">
                    <a:alpha val="99000"/>
                  </a:schemeClr>
                </a:solidFill>
              </a:rPr>
              <a:t>(3)</a:t>
            </a:r>
            <a:endParaRPr lang="en-US" sz="2800" dirty="0">
              <a:solidFill>
                <a:schemeClr val="accent4">
                  <a:alpha val="99000"/>
                </a:schemeClr>
              </a:solidFill>
            </a:endParaRPr>
          </a:p>
        </p:txBody>
      </p:sp>
      <p:cxnSp>
        <p:nvCxnSpPr>
          <p:cNvPr id="50" name="Straight Connector 49"/>
          <p:cNvCxnSpPr/>
          <p:nvPr/>
        </p:nvCxnSpPr>
        <p:spPr>
          <a:xfrm flipV="1">
            <a:off x="7499350" y="2579571"/>
            <a:ext cx="2289059" cy="1128829"/>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cxnSp>
        <p:nvCxnSpPr>
          <p:cNvPr id="52" name="Straight Connector 51"/>
          <p:cNvCxnSpPr/>
          <p:nvPr/>
        </p:nvCxnSpPr>
        <p:spPr>
          <a:xfrm flipH="1">
            <a:off x="7988300" y="2846270"/>
            <a:ext cx="1806459" cy="906580"/>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grpSp>
        <p:nvGrpSpPr>
          <p:cNvPr id="63" name="Group 62"/>
          <p:cNvGrpSpPr/>
          <p:nvPr/>
        </p:nvGrpSpPr>
        <p:grpSpPr>
          <a:xfrm>
            <a:off x="9746310" y="1914523"/>
            <a:ext cx="1511582" cy="1430970"/>
            <a:chOff x="9746310" y="-1752600"/>
            <a:chExt cx="1511582" cy="1430970"/>
          </a:xfrm>
        </p:grpSpPr>
        <p:sp>
          <p:nvSpPr>
            <p:cNvPr id="64" name="Freeform 86"/>
            <p:cNvSpPr>
              <a:spLocks noEditPoints="1"/>
            </p:cNvSpPr>
            <p:nvPr/>
          </p:nvSpPr>
          <p:spPr bwMode="black">
            <a:xfrm>
              <a:off x="9901722" y="-1644995"/>
              <a:ext cx="990219" cy="99569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w="101600">
              <a:solidFill>
                <a:schemeClr val="bg1"/>
              </a:solidFill>
            </a:ln>
            <a:extLst/>
          </p:spPr>
          <p:txBody>
            <a:bodyPr vert="horz" wrap="square" lIns="91440" tIns="45720" rIns="91440" bIns="45720" numCol="1" anchor="t" anchorCtr="0" compatLnSpc="1">
              <a:prstTxWarp prst="textNoShape">
                <a:avLst/>
              </a:prstTxWarp>
            </a:bodyPr>
            <a:lstStyle/>
            <a:p>
              <a:endParaRPr lang="en-US" sz="1600"/>
            </a:p>
          </p:txBody>
        </p:sp>
        <p:sp>
          <p:nvSpPr>
            <p:cNvPr id="65" name="Freeform 86"/>
            <p:cNvSpPr>
              <a:spLocks noEditPoints="1"/>
            </p:cNvSpPr>
            <p:nvPr/>
          </p:nvSpPr>
          <p:spPr bwMode="black">
            <a:xfrm>
              <a:off x="9901722" y="-1644995"/>
              <a:ext cx="990219" cy="99569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6" name="Oval 87"/>
            <p:cNvSpPr>
              <a:spLocks noChangeArrowheads="1"/>
            </p:cNvSpPr>
            <p:nvPr/>
          </p:nvSpPr>
          <p:spPr bwMode="black">
            <a:xfrm>
              <a:off x="10304986" y="-1221752"/>
              <a:ext cx="183693" cy="18364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7" name="Freeform 88"/>
            <p:cNvSpPr>
              <a:spLocks noEditPoints="1"/>
            </p:cNvSpPr>
            <p:nvPr/>
          </p:nvSpPr>
          <p:spPr bwMode="black">
            <a:xfrm>
              <a:off x="10755607" y="-1752600"/>
              <a:ext cx="502285" cy="540892"/>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8" name="Text Placeholder 2"/>
            <p:cNvSpPr txBox="1">
              <a:spLocks/>
            </p:cNvSpPr>
            <p:nvPr/>
          </p:nvSpPr>
          <p:spPr>
            <a:xfrm>
              <a:off x="9746310" y="-635229"/>
              <a:ext cx="1381235" cy="313599"/>
            </a:xfrm>
            <a:prstGeom prst="rect">
              <a:avLst/>
            </a:prstGeom>
            <a:solidFill>
              <a:srgbClr val="FFFFFF"/>
            </a:solidFill>
          </p:spPr>
          <p:txBody>
            <a:bodyPr vert="horz" wrap="square" lIns="0" tIns="0" rIns="0" bIns="0" rtlCol="0" anchor="ctr" anchorCtr="0">
              <a:no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accent1">
                      <a:alpha val="99000"/>
                    </a:schemeClr>
                  </a:solidFill>
                  <a:latin typeface="+mj-lt"/>
                </a:rPr>
                <a:t>Worker Role</a:t>
              </a:r>
              <a:endParaRPr lang="en-US" spc="-100" dirty="0">
                <a:solidFill>
                  <a:schemeClr val="accent1">
                    <a:alpha val="99000"/>
                  </a:schemeClr>
                </a:solidFill>
                <a:latin typeface="+mj-lt"/>
              </a:endParaRPr>
            </a:p>
          </p:txBody>
        </p:sp>
      </p:grpSp>
      <p:grpSp>
        <p:nvGrpSpPr>
          <p:cNvPr id="69" name="Group 68"/>
          <p:cNvGrpSpPr/>
          <p:nvPr/>
        </p:nvGrpSpPr>
        <p:grpSpPr>
          <a:xfrm>
            <a:off x="6413983" y="3843792"/>
            <a:ext cx="1872849" cy="426277"/>
            <a:chOff x="8079777" y="5723467"/>
            <a:chExt cx="672244" cy="269455"/>
          </a:xfrm>
          <a:noFill/>
        </p:grpSpPr>
        <p:sp>
          <p:nvSpPr>
            <p:cNvPr id="70" name="Rectangle 69"/>
            <p:cNvSpPr/>
            <p:nvPr/>
          </p:nvSpPr>
          <p:spPr bwMode="auto">
            <a:xfrm>
              <a:off x="8079777"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sp>
          <p:nvSpPr>
            <p:cNvPr id="71" name="Rectangle 70"/>
            <p:cNvSpPr/>
            <p:nvPr/>
          </p:nvSpPr>
          <p:spPr bwMode="auto">
            <a:xfrm>
              <a:off x="8247838"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sp>
          <p:nvSpPr>
            <p:cNvPr id="72" name="Rectangle 71"/>
            <p:cNvSpPr/>
            <p:nvPr/>
          </p:nvSpPr>
          <p:spPr bwMode="auto">
            <a:xfrm>
              <a:off x="8415899"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sp>
          <p:nvSpPr>
            <p:cNvPr id="73" name="Rectangle 72"/>
            <p:cNvSpPr/>
            <p:nvPr/>
          </p:nvSpPr>
          <p:spPr bwMode="auto">
            <a:xfrm>
              <a:off x="8583960" y="5723467"/>
              <a:ext cx="168061"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grpSp>
      <p:sp>
        <p:nvSpPr>
          <p:cNvPr id="18" name="Isosceles Triangle 17"/>
          <p:cNvSpPr/>
          <p:nvPr/>
        </p:nvSpPr>
        <p:spPr bwMode="auto">
          <a:xfrm>
            <a:off x="10304986" y="2898775"/>
            <a:ext cx="216964" cy="16192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0559798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22" presetClass="entr" presetSubtype="4"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22" presetClass="entr" presetSubtype="2" fill="hold" nodeType="with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wipe(right)">
                                      <p:cBhvr>
                                        <p:cTn id="24" dur="500"/>
                                        <p:tgtEl>
                                          <p:spTgt spid="5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par>
                                <p:cTn id="33" presetID="22" presetClass="entr" presetSubtype="8"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ipe(left)">
                                      <p:cBhvr>
                                        <p:cTn id="3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130796" y="2510452"/>
            <a:ext cx="10237787" cy="1994392"/>
          </a:xfrm>
        </p:spPr>
        <p:txBody>
          <a:bodyPr/>
          <a:lstStyle/>
          <a:p>
            <a:r>
              <a:rPr lang="en-US" dirty="0">
                <a:gradFill>
                  <a:gsLst>
                    <a:gs pos="1250">
                      <a:srgbClr val="FFFFFF"/>
                    </a:gs>
                    <a:gs pos="100000">
                      <a:srgbClr val="FFFFFF"/>
                    </a:gs>
                  </a:gsLst>
                  <a:lin ang="5400000" scaled="0"/>
                </a:gradFill>
              </a:rPr>
              <a:t>Storage </a:t>
            </a:r>
            <a:r>
              <a:rPr lang="en-US" dirty="0" err="1">
                <a:gradFill>
                  <a:gsLst>
                    <a:gs pos="1250">
                      <a:srgbClr val="FFFFFF"/>
                    </a:gs>
                    <a:gs pos="100000">
                      <a:srgbClr val="FFFFFF"/>
                    </a:gs>
                  </a:gsLst>
                  <a:lin ang="5400000" scaled="0"/>
                </a:gradFill>
              </a:rPr>
              <a:t>NuGet</a:t>
            </a:r>
            <a:r>
              <a:rPr lang="en-US" dirty="0">
                <a:gradFill>
                  <a:gsLst>
                    <a:gs pos="1250">
                      <a:srgbClr val="FFFFFF"/>
                    </a:gs>
                    <a:gs pos="100000">
                      <a:srgbClr val="FFFFFF"/>
                    </a:gs>
                  </a:gsLst>
                  <a:lin ang="5400000" scaled="0"/>
                </a:gradFill>
              </a:rPr>
              <a:t> Packages for Windows Phone</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45074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Identity</a:t>
            </a:r>
            <a:endParaRPr lang="en-US" dirty="0"/>
          </a:p>
        </p:txBody>
      </p:sp>
    </p:spTree>
    <p:extLst>
      <p:ext uri="{BB962C8B-B14F-4D97-AF65-F5344CB8AC3E}">
        <p14:creationId xmlns:p14="http://schemas.microsoft.com/office/powerpoint/2010/main" val="262466881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Identity: What are the options?</a:t>
            </a:r>
          </a:p>
        </p:txBody>
      </p:sp>
      <p:sp>
        <p:nvSpPr>
          <p:cNvPr id="3" name="Text Placeholder 2"/>
          <p:cNvSpPr>
            <a:spLocks noGrp="1"/>
          </p:cNvSpPr>
          <p:nvPr>
            <p:ph type="body" sz="quarter" idx="10"/>
          </p:nvPr>
        </p:nvSpPr>
        <p:spPr>
          <a:xfrm>
            <a:off x="519112" y="1447799"/>
            <a:ext cx="11149013" cy="4395049"/>
          </a:xfrm>
        </p:spPr>
        <p:txBody>
          <a:bodyPr/>
          <a:lstStyle/>
          <a:p>
            <a:r>
              <a:rPr lang="en-US" sz="3600" dirty="0" smtClean="0">
                <a:solidFill>
                  <a:schemeClr val="accent3">
                    <a:alpha val="99000"/>
                  </a:schemeClr>
                </a:solidFill>
              </a:rPr>
              <a:t>Create your own</a:t>
            </a:r>
          </a:p>
          <a:p>
            <a:pPr lvl="1">
              <a:spcAft>
                <a:spcPts val="600"/>
              </a:spcAft>
            </a:pPr>
            <a:r>
              <a:rPr lang="en-US" sz="2000" dirty="0" smtClean="0"/>
              <a:t>Username + password, token, etc.</a:t>
            </a:r>
          </a:p>
          <a:p>
            <a:pPr lvl="1">
              <a:spcAft>
                <a:spcPts val="600"/>
              </a:spcAft>
            </a:pPr>
            <a:r>
              <a:rPr lang="en-US" sz="2000" dirty="0" smtClean="0"/>
              <a:t>ASP.NET Membership Providers</a:t>
            </a:r>
          </a:p>
          <a:p>
            <a:pPr lvl="1"/>
            <a:endParaRPr lang="en-US" sz="2000" dirty="0" smtClean="0"/>
          </a:p>
          <a:p>
            <a:r>
              <a:rPr lang="en-US" sz="3600" dirty="0">
                <a:solidFill>
                  <a:schemeClr val="accent3">
                    <a:alpha val="99000"/>
                  </a:schemeClr>
                </a:solidFill>
              </a:rPr>
              <a:t>Use a single existing identity system</a:t>
            </a:r>
          </a:p>
          <a:p>
            <a:pPr lvl="1">
              <a:spcAft>
                <a:spcPts val="600"/>
              </a:spcAft>
            </a:pPr>
            <a:r>
              <a:rPr lang="en-US" sz="2000" dirty="0" smtClean="0"/>
              <a:t>Live Id, Facebook, etc.</a:t>
            </a:r>
          </a:p>
          <a:p>
            <a:pPr lvl="1">
              <a:spcAft>
                <a:spcPts val="600"/>
              </a:spcAft>
            </a:pPr>
            <a:r>
              <a:rPr lang="en-US" sz="2000" dirty="0" smtClean="0"/>
              <a:t>Develop directly against </a:t>
            </a:r>
            <a:r>
              <a:rPr lang="en-US" sz="2000" dirty="0" err="1" smtClean="0"/>
              <a:t>IdP</a:t>
            </a:r>
            <a:r>
              <a:rPr lang="en-US" sz="2000" dirty="0" smtClean="0"/>
              <a:t> protocol</a:t>
            </a:r>
          </a:p>
          <a:p>
            <a:pPr lvl="1"/>
            <a:endParaRPr lang="en-US" sz="2000" dirty="0" smtClean="0"/>
          </a:p>
          <a:p>
            <a:r>
              <a:rPr lang="en-US" sz="3600" dirty="0">
                <a:solidFill>
                  <a:schemeClr val="accent3">
                    <a:alpha val="99000"/>
                  </a:schemeClr>
                </a:solidFill>
              </a:rPr>
              <a:t>Outsource identity management</a:t>
            </a:r>
          </a:p>
          <a:p>
            <a:pPr lvl="1"/>
            <a:r>
              <a:rPr lang="en-US" sz="2000" dirty="0" smtClean="0"/>
              <a:t>Access Control Service</a:t>
            </a:r>
            <a:endParaRPr lang="en-US" sz="2000" dirty="0"/>
          </a:p>
        </p:txBody>
      </p:sp>
      <p:sp>
        <p:nvSpPr>
          <p:cNvPr id="6" name="Freeform 164"/>
          <p:cNvSpPr>
            <a:spLocks noEditPoints="1"/>
          </p:cNvSpPr>
          <p:nvPr/>
        </p:nvSpPr>
        <p:spPr bwMode="black">
          <a:xfrm>
            <a:off x="8629650" y="2008653"/>
            <a:ext cx="2442561" cy="338638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85631031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669713" cy="664797"/>
          </a:xfrm>
        </p:spPr>
        <p:txBody>
          <a:bodyPr/>
          <a:lstStyle/>
          <a:p>
            <a:r>
              <a:rPr lang="en-US" sz="4800" dirty="0" smtClean="0"/>
              <a:t>Security challenge</a:t>
            </a:r>
            <a:endParaRPr lang="en-US" sz="4800" dirty="0"/>
          </a:p>
        </p:txBody>
      </p:sp>
      <p:sp>
        <p:nvSpPr>
          <p:cNvPr id="76" name="Rectangle 75"/>
          <p:cNvSpPr/>
          <p:nvPr/>
        </p:nvSpPr>
        <p:spPr bwMode="auto">
          <a:xfrm>
            <a:off x="4921620" y="4590874"/>
            <a:ext cx="1553636" cy="1325929"/>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r>
              <a:rPr lang="en-US" spc="-50" dirty="0" smtClean="0">
                <a:gradFill>
                  <a:gsLst>
                    <a:gs pos="0">
                      <a:srgbClr val="FFFFFF"/>
                    </a:gs>
                    <a:gs pos="100000">
                      <a:srgbClr val="FFFFFF"/>
                    </a:gs>
                  </a:gsLst>
                  <a:lin ang="5400000" scaled="0"/>
                </a:gradFill>
                <a:ea typeface="Segoe UI" pitchFamily="34" charset="0"/>
                <a:cs typeface="Segoe UI" pitchFamily="34" charset="0"/>
              </a:rPr>
              <a:t>Your App</a:t>
            </a:r>
            <a:endParaRPr lang="en-US" spc="-50" dirty="0">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p:cNvGrpSpPr/>
          <p:nvPr/>
        </p:nvGrpSpPr>
        <p:grpSpPr>
          <a:xfrm>
            <a:off x="3467004" y="3937872"/>
            <a:ext cx="1306624" cy="1306003"/>
            <a:chOff x="3421993" y="2031094"/>
            <a:chExt cx="1306624" cy="1306003"/>
          </a:xfrm>
          <a:solidFill>
            <a:srgbClr val="FF0000"/>
          </a:solidFill>
        </p:grpSpPr>
        <p:sp>
          <p:nvSpPr>
            <p:cNvPr id="3" name="Teardrop 2"/>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3467004" y="2523599"/>
              <a:ext cx="1228629" cy="738664"/>
            </a:xfrm>
            <a:prstGeom prst="rect">
              <a:avLst/>
            </a:prstGeom>
            <a:noFill/>
          </p:spPr>
          <p:txBody>
            <a:bodyPr wrap="square" lIns="0" tIns="0" rIns="0" bIns="0" rtlCol="0">
              <a:spAutoFit/>
            </a:bodyPr>
            <a:lstStyle/>
            <a:p>
              <a:pPr algn="ctr"/>
              <a:r>
                <a:rPr lang="en-US" sz="1600" spc="-70" dirty="0" smtClean="0">
                  <a:solidFill>
                    <a:schemeClr val="bg1"/>
                  </a:solidFill>
                </a:rPr>
                <a:t>Authentication</a:t>
              </a:r>
            </a:p>
            <a:p>
              <a:pPr algn="ctr"/>
              <a:r>
                <a:rPr lang="en-US" sz="1600" spc="-70" dirty="0" smtClean="0">
                  <a:solidFill>
                    <a:schemeClr val="bg1"/>
                  </a:solidFill>
                </a:rPr>
                <a:t>Authorization </a:t>
              </a:r>
            </a:p>
            <a:p>
              <a:pPr algn="ctr"/>
              <a:endParaRPr lang="en-US" sz="1600" spc="-70" dirty="0" smtClean="0">
                <a:solidFill>
                  <a:schemeClr val="bg1"/>
                </a:solidFill>
              </a:endParaRPr>
            </a:p>
          </p:txBody>
        </p:sp>
      </p:grpSp>
      <p:grpSp>
        <p:nvGrpSpPr>
          <p:cNvPr id="7" name="Group 6"/>
          <p:cNvGrpSpPr/>
          <p:nvPr/>
        </p:nvGrpSpPr>
        <p:grpSpPr>
          <a:xfrm rot="6191800">
            <a:off x="4720756" y="3056410"/>
            <a:ext cx="1306624" cy="1306003"/>
            <a:chOff x="3421993" y="2031094"/>
            <a:chExt cx="1306624" cy="1306003"/>
          </a:xfrm>
          <a:solidFill>
            <a:srgbClr val="FF0000"/>
          </a:solidFill>
        </p:grpSpPr>
        <p:sp>
          <p:nvSpPr>
            <p:cNvPr id="8" name="Teardrop 7"/>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rot="15408200">
              <a:off x="3341130" y="2589092"/>
              <a:ext cx="1228629" cy="246221"/>
            </a:xfrm>
            <a:prstGeom prst="rect">
              <a:avLst/>
            </a:prstGeom>
            <a:noFill/>
          </p:spPr>
          <p:txBody>
            <a:bodyPr wrap="square" lIns="0" tIns="0" rIns="0" bIns="0" rtlCol="0">
              <a:spAutoFit/>
            </a:bodyPr>
            <a:lstStyle/>
            <a:p>
              <a:pPr algn="ctr"/>
              <a:r>
                <a:rPr lang="en-US" sz="1600" spc="-70" dirty="0" smtClean="0">
                  <a:solidFill>
                    <a:schemeClr val="bg1"/>
                  </a:solidFill>
                </a:rPr>
                <a:t>User store</a:t>
              </a:r>
            </a:p>
          </p:txBody>
        </p:sp>
      </p:grpSp>
      <p:grpSp>
        <p:nvGrpSpPr>
          <p:cNvPr id="10" name="Group 9"/>
          <p:cNvGrpSpPr/>
          <p:nvPr/>
        </p:nvGrpSpPr>
        <p:grpSpPr>
          <a:xfrm rot="1553053">
            <a:off x="3731543" y="1853942"/>
            <a:ext cx="1306624" cy="1306003"/>
            <a:chOff x="3421993" y="2031094"/>
            <a:chExt cx="1306624" cy="1306003"/>
          </a:xfrm>
          <a:solidFill>
            <a:srgbClr val="FF0000"/>
          </a:solidFill>
        </p:grpSpPr>
        <p:sp>
          <p:nvSpPr>
            <p:cNvPr id="11" name="Teardrop 10"/>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p:cNvSpPr txBox="1"/>
            <p:nvPr/>
          </p:nvSpPr>
          <p:spPr>
            <a:xfrm rot="20046947">
              <a:off x="3467004" y="2523599"/>
              <a:ext cx="1228629" cy="492443"/>
            </a:xfrm>
            <a:prstGeom prst="rect">
              <a:avLst/>
            </a:prstGeom>
            <a:noFill/>
          </p:spPr>
          <p:txBody>
            <a:bodyPr wrap="square" lIns="0" tIns="0" rIns="0" bIns="0" rtlCol="0">
              <a:spAutoFit/>
            </a:bodyPr>
            <a:lstStyle/>
            <a:p>
              <a:pPr algn="ctr"/>
              <a:r>
                <a:rPr lang="en-US" sz="1600" spc="-70" dirty="0" smtClean="0">
                  <a:solidFill>
                    <a:schemeClr val="bg1"/>
                  </a:solidFill>
                </a:rPr>
                <a:t>Management</a:t>
              </a:r>
            </a:p>
            <a:p>
              <a:pPr algn="ctr"/>
              <a:r>
                <a:rPr lang="en-US" sz="1600" spc="-70" dirty="0" smtClean="0">
                  <a:solidFill>
                    <a:schemeClr val="bg1"/>
                  </a:solidFill>
                </a:rPr>
                <a:t>UI</a:t>
              </a:r>
            </a:p>
          </p:txBody>
        </p:sp>
      </p:grpSp>
      <p:grpSp>
        <p:nvGrpSpPr>
          <p:cNvPr id="13" name="Group 12"/>
          <p:cNvGrpSpPr/>
          <p:nvPr/>
        </p:nvGrpSpPr>
        <p:grpSpPr>
          <a:xfrm rot="17756510">
            <a:off x="2344600" y="2547385"/>
            <a:ext cx="1306624" cy="1353041"/>
            <a:chOff x="3421993" y="2031094"/>
            <a:chExt cx="1306624" cy="1353041"/>
          </a:xfrm>
          <a:solidFill>
            <a:srgbClr val="FF0000"/>
          </a:solidFill>
        </p:grpSpPr>
        <p:sp>
          <p:nvSpPr>
            <p:cNvPr id="14" name="Teardrop 13"/>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p:cNvSpPr txBox="1"/>
            <p:nvPr/>
          </p:nvSpPr>
          <p:spPr>
            <a:xfrm rot="3843490">
              <a:off x="3467003" y="2523599"/>
              <a:ext cx="1228629" cy="492443"/>
            </a:xfrm>
            <a:prstGeom prst="rect">
              <a:avLst/>
            </a:prstGeom>
            <a:noFill/>
          </p:spPr>
          <p:txBody>
            <a:bodyPr wrap="square" lIns="0" tIns="0" rIns="0" bIns="0" rtlCol="0">
              <a:spAutoFit/>
            </a:bodyPr>
            <a:lstStyle/>
            <a:p>
              <a:pPr algn="ctr"/>
              <a:r>
                <a:rPr lang="en-US" sz="1600" spc="-70" dirty="0" smtClean="0">
                  <a:solidFill>
                    <a:schemeClr val="bg1"/>
                  </a:solidFill>
                </a:rPr>
                <a:t>Forget password?</a:t>
              </a:r>
            </a:p>
          </p:txBody>
        </p:sp>
      </p:grpSp>
      <p:grpSp>
        <p:nvGrpSpPr>
          <p:cNvPr id="16" name="Group 15"/>
          <p:cNvGrpSpPr/>
          <p:nvPr/>
        </p:nvGrpSpPr>
        <p:grpSpPr>
          <a:xfrm rot="892930">
            <a:off x="1306473" y="1335564"/>
            <a:ext cx="1306624" cy="1306003"/>
            <a:chOff x="3421993" y="2031094"/>
            <a:chExt cx="1306624" cy="1306003"/>
          </a:xfrm>
          <a:solidFill>
            <a:srgbClr val="FF0000"/>
          </a:solidFill>
        </p:grpSpPr>
        <p:sp>
          <p:nvSpPr>
            <p:cNvPr id="17" name="Teardrop 16"/>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rot="20707070">
              <a:off x="3467003" y="2523599"/>
              <a:ext cx="1228629" cy="492443"/>
            </a:xfrm>
            <a:prstGeom prst="rect">
              <a:avLst/>
            </a:prstGeom>
            <a:noFill/>
          </p:spPr>
          <p:txBody>
            <a:bodyPr wrap="square" lIns="0" tIns="0" rIns="0" bIns="0" rtlCol="0">
              <a:spAutoFit/>
            </a:bodyPr>
            <a:lstStyle/>
            <a:p>
              <a:pPr algn="ctr"/>
              <a:r>
                <a:rPr lang="en-US" sz="1600" spc="-70" dirty="0" smtClean="0">
                  <a:solidFill>
                    <a:schemeClr val="bg1"/>
                  </a:solidFill>
                </a:rPr>
                <a:t>Customer</a:t>
              </a:r>
            </a:p>
            <a:p>
              <a:pPr algn="ctr"/>
              <a:r>
                <a:rPr lang="en-US" sz="1600" spc="-70" dirty="0" smtClean="0">
                  <a:solidFill>
                    <a:schemeClr val="bg1"/>
                  </a:solidFill>
                </a:rPr>
                <a:t>support</a:t>
              </a:r>
            </a:p>
          </p:txBody>
        </p:sp>
      </p:grpSp>
      <p:grpSp>
        <p:nvGrpSpPr>
          <p:cNvPr id="19" name="Group 18"/>
          <p:cNvGrpSpPr/>
          <p:nvPr/>
        </p:nvGrpSpPr>
        <p:grpSpPr>
          <a:xfrm rot="5653086">
            <a:off x="5554792" y="1746904"/>
            <a:ext cx="1306624" cy="1306003"/>
            <a:chOff x="3421993" y="2031094"/>
            <a:chExt cx="1306624" cy="1306003"/>
          </a:xfrm>
          <a:solidFill>
            <a:srgbClr val="FF0000"/>
          </a:solidFill>
        </p:grpSpPr>
        <p:sp>
          <p:nvSpPr>
            <p:cNvPr id="20" name="Teardrop 19"/>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p:cNvSpPr txBox="1"/>
            <p:nvPr/>
          </p:nvSpPr>
          <p:spPr>
            <a:xfrm rot="15946914">
              <a:off x="3440975" y="2429801"/>
              <a:ext cx="1228629" cy="492443"/>
            </a:xfrm>
            <a:prstGeom prst="rect">
              <a:avLst/>
            </a:prstGeom>
            <a:noFill/>
          </p:spPr>
          <p:txBody>
            <a:bodyPr wrap="square" lIns="0" tIns="0" rIns="0" bIns="0" rtlCol="0">
              <a:spAutoFit/>
            </a:bodyPr>
            <a:lstStyle/>
            <a:p>
              <a:pPr algn="ctr"/>
              <a:r>
                <a:rPr lang="en-US" sz="1600" spc="-70" dirty="0" smtClean="0">
                  <a:solidFill>
                    <a:schemeClr val="bg1"/>
                  </a:solidFill>
                </a:rPr>
                <a:t>Data protection</a:t>
              </a:r>
            </a:p>
          </p:txBody>
        </p:sp>
      </p:grpSp>
      <p:grpSp>
        <p:nvGrpSpPr>
          <p:cNvPr id="22" name="Group 21"/>
          <p:cNvGrpSpPr/>
          <p:nvPr/>
        </p:nvGrpSpPr>
        <p:grpSpPr>
          <a:xfrm rot="8046198">
            <a:off x="6698121" y="4512822"/>
            <a:ext cx="1306624" cy="1306003"/>
            <a:chOff x="3421993" y="2031094"/>
            <a:chExt cx="1306624" cy="1306003"/>
          </a:xfrm>
          <a:solidFill>
            <a:srgbClr val="FF0000"/>
          </a:solidFill>
        </p:grpSpPr>
        <p:sp>
          <p:nvSpPr>
            <p:cNvPr id="23" name="Teardrop 22"/>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rot="13553802">
              <a:off x="3460990" y="2437876"/>
              <a:ext cx="1228629" cy="492443"/>
            </a:xfrm>
            <a:prstGeom prst="rect">
              <a:avLst/>
            </a:prstGeom>
            <a:noFill/>
          </p:spPr>
          <p:txBody>
            <a:bodyPr wrap="square" lIns="0" tIns="0" rIns="0" bIns="0" rtlCol="0">
              <a:spAutoFit/>
            </a:bodyPr>
            <a:lstStyle/>
            <a:p>
              <a:pPr algn="ctr"/>
              <a:r>
                <a:rPr lang="en-US" sz="1600" spc="-70" dirty="0" smtClean="0">
                  <a:solidFill>
                    <a:schemeClr val="bg1"/>
                  </a:solidFill>
                </a:rPr>
                <a:t>Integration</a:t>
              </a:r>
            </a:p>
            <a:p>
              <a:pPr algn="ctr"/>
              <a:r>
                <a:rPr lang="en-US" sz="1600" spc="-70" dirty="0">
                  <a:solidFill>
                    <a:schemeClr val="bg1"/>
                  </a:solidFill>
                </a:rPr>
                <a:t>w</a:t>
              </a:r>
              <a:r>
                <a:rPr lang="en-US" sz="1600" spc="-70" dirty="0" smtClean="0">
                  <a:solidFill>
                    <a:schemeClr val="bg1"/>
                  </a:solidFill>
                </a:rPr>
                <a:t>ith AD</a:t>
              </a:r>
            </a:p>
          </p:txBody>
        </p:sp>
      </p:grpSp>
      <p:grpSp>
        <p:nvGrpSpPr>
          <p:cNvPr id="25" name="Group 24"/>
          <p:cNvGrpSpPr/>
          <p:nvPr/>
        </p:nvGrpSpPr>
        <p:grpSpPr>
          <a:xfrm rot="5685360">
            <a:off x="7748684" y="3367560"/>
            <a:ext cx="1306624" cy="1306003"/>
            <a:chOff x="3421993" y="2031094"/>
            <a:chExt cx="1306624" cy="1306003"/>
          </a:xfrm>
          <a:solidFill>
            <a:srgbClr val="FF0000"/>
          </a:solidFill>
        </p:grpSpPr>
        <p:sp>
          <p:nvSpPr>
            <p:cNvPr id="26" name="Teardrop 25"/>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rot="15914640">
              <a:off x="3426124" y="2563887"/>
              <a:ext cx="1228629" cy="246221"/>
            </a:xfrm>
            <a:prstGeom prst="rect">
              <a:avLst/>
            </a:prstGeom>
            <a:noFill/>
          </p:spPr>
          <p:txBody>
            <a:bodyPr wrap="square" lIns="0" tIns="0" rIns="0" bIns="0" rtlCol="0">
              <a:spAutoFit/>
            </a:bodyPr>
            <a:lstStyle/>
            <a:p>
              <a:pPr algn="ctr"/>
              <a:r>
                <a:rPr lang="en-US" sz="1600" spc="-70" dirty="0" smtClean="0">
                  <a:solidFill>
                    <a:schemeClr val="bg1"/>
                  </a:solidFill>
                </a:rPr>
                <a:t>LDAP</a:t>
              </a:r>
            </a:p>
          </p:txBody>
        </p:sp>
      </p:grpSp>
      <p:grpSp>
        <p:nvGrpSpPr>
          <p:cNvPr id="28" name="Group 27"/>
          <p:cNvGrpSpPr/>
          <p:nvPr/>
        </p:nvGrpSpPr>
        <p:grpSpPr>
          <a:xfrm rot="2032907">
            <a:off x="6167108" y="3056410"/>
            <a:ext cx="1306624" cy="1306003"/>
            <a:chOff x="3421993" y="2031094"/>
            <a:chExt cx="1306624" cy="1306003"/>
          </a:xfrm>
          <a:solidFill>
            <a:srgbClr val="FF0000"/>
          </a:solidFill>
        </p:grpSpPr>
        <p:sp>
          <p:nvSpPr>
            <p:cNvPr id="29" name="Teardrop 28"/>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TextBox 29"/>
            <p:cNvSpPr txBox="1"/>
            <p:nvPr/>
          </p:nvSpPr>
          <p:spPr>
            <a:xfrm rot="19567093">
              <a:off x="3459140" y="2554644"/>
              <a:ext cx="1228629" cy="246221"/>
            </a:xfrm>
            <a:prstGeom prst="rect">
              <a:avLst/>
            </a:prstGeom>
            <a:noFill/>
          </p:spPr>
          <p:txBody>
            <a:bodyPr wrap="square" lIns="0" tIns="0" rIns="0" bIns="0" rtlCol="0">
              <a:spAutoFit/>
            </a:bodyPr>
            <a:lstStyle/>
            <a:p>
              <a:pPr algn="ctr"/>
              <a:r>
                <a:rPr lang="en-US" sz="1600" spc="-70" dirty="0" smtClean="0">
                  <a:solidFill>
                    <a:schemeClr val="bg1"/>
                  </a:solidFill>
                </a:rPr>
                <a:t>User mapping</a:t>
              </a:r>
            </a:p>
          </p:txBody>
        </p:sp>
      </p:grpSp>
      <p:grpSp>
        <p:nvGrpSpPr>
          <p:cNvPr id="31" name="Group 30"/>
          <p:cNvGrpSpPr/>
          <p:nvPr/>
        </p:nvGrpSpPr>
        <p:grpSpPr>
          <a:xfrm rot="11776384">
            <a:off x="8941607" y="4407680"/>
            <a:ext cx="1306624" cy="1306003"/>
            <a:chOff x="3421993" y="2031094"/>
            <a:chExt cx="1306624" cy="1306003"/>
          </a:xfrm>
          <a:solidFill>
            <a:srgbClr val="FF0000"/>
          </a:solidFill>
        </p:grpSpPr>
        <p:sp>
          <p:nvSpPr>
            <p:cNvPr id="32" name="Teardrop 31"/>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rot="9823616">
              <a:off x="3463452" y="2584804"/>
              <a:ext cx="1228629" cy="215444"/>
            </a:xfrm>
            <a:prstGeom prst="rect">
              <a:avLst/>
            </a:prstGeom>
            <a:noFill/>
          </p:spPr>
          <p:txBody>
            <a:bodyPr wrap="square" lIns="0" tIns="0" rIns="0" bIns="0" rtlCol="0">
              <a:spAutoFit/>
            </a:bodyPr>
            <a:lstStyle/>
            <a:p>
              <a:pPr algn="ctr"/>
              <a:r>
                <a:rPr lang="en-US" sz="1400" spc="-70" dirty="0" smtClean="0">
                  <a:solidFill>
                    <a:schemeClr val="bg1"/>
                  </a:solidFill>
                </a:rPr>
                <a:t>Synchronization</a:t>
              </a:r>
            </a:p>
          </p:txBody>
        </p:sp>
      </p:grpSp>
      <p:grpSp>
        <p:nvGrpSpPr>
          <p:cNvPr id="34" name="Group 33"/>
          <p:cNvGrpSpPr/>
          <p:nvPr/>
        </p:nvGrpSpPr>
        <p:grpSpPr>
          <a:xfrm rot="18851906">
            <a:off x="3418432" y="5364234"/>
            <a:ext cx="1306624" cy="1411242"/>
            <a:chOff x="3415353" y="2024265"/>
            <a:chExt cx="1306624" cy="1411242"/>
          </a:xfrm>
          <a:solidFill>
            <a:srgbClr val="FF0000"/>
          </a:solidFill>
        </p:grpSpPr>
        <p:sp>
          <p:nvSpPr>
            <p:cNvPr id="35" name="Teardrop 34"/>
            <p:cNvSpPr/>
            <p:nvPr/>
          </p:nvSpPr>
          <p:spPr bwMode="auto">
            <a:xfrm rot="4490722">
              <a:off x="3415663" y="2023955"/>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TextBox 35"/>
            <p:cNvSpPr txBox="1"/>
            <p:nvPr/>
          </p:nvSpPr>
          <p:spPr>
            <a:xfrm rot="2748094">
              <a:off x="3359523" y="2328750"/>
              <a:ext cx="1228629" cy="984885"/>
            </a:xfrm>
            <a:prstGeom prst="rect">
              <a:avLst/>
            </a:prstGeom>
            <a:noFill/>
          </p:spPr>
          <p:txBody>
            <a:bodyPr wrap="square" lIns="0" tIns="0" rIns="0" bIns="0" rtlCol="0">
              <a:spAutoFit/>
            </a:bodyPr>
            <a:lstStyle/>
            <a:p>
              <a:pPr algn="ctr"/>
              <a:r>
                <a:rPr lang="en-US" sz="1600" spc="-70" dirty="0" smtClean="0">
                  <a:solidFill>
                    <a:schemeClr val="bg1"/>
                  </a:solidFill>
                </a:rPr>
                <a:t>Integration</a:t>
              </a:r>
            </a:p>
            <a:p>
              <a:pPr algn="ctr"/>
              <a:r>
                <a:rPr lang="en-US" sz="1600" spc="-70" dirty="0" smtClean="0">
                  <a:solidFill>
                    <a:schemeClr val="bg1"/>
                  </a:solidFill>
                </a:rPr>
                <a:t>With</a:t>
              </a:r>
            </a:p>
            <a:p>
              <a:pPr algn="ctr"/>
              <a:r>
                <a:rPr lang="en-US" sz="1600" spc="-70" dirty="0" smtClean="0">
                  <a:solidFill>
                    <a:schemeClr val="bg1"/>
                  </a:solidFill>
                </a:rPr>
                <a:t>Facebook </a:t>
              </a:r>
            </a:p>
            <a:p>
              <a:pPr algn="ctr"/>
              <a:endParaRPr lang="en-US" sz="1600" spc="-70" dirty="0" smtClean="0">
                <a:solidFill>
                  <a:schemeClr val="bg1"/>
                </a:solidFill>
              </a:endParaRPr>
            </a:p>
          </p:txBody>
        </p:sp>
      </p:grpSp>
      <p:grpSp>
        <p:nvGrpSpPr>
          <p:cNvPr id="37" name="Group 36"/>
          <p:cNvGrpSpPr/>
          <p:nvPr/>
        </p:nvGrpSpPr>
        <p:grpSpPr>
          <a:xfrm rot="1014789">
            <a:off x="879898" y="3511252"/>
            <a:ext cx="1306624" cy="1306003"/>
            <a:chOff x="3421993" y="2031094"/>
            <a:chExt cx="1306624" cy="1306003"/>
          </a:xfrm>
          <a:solidFill>
            <a:srgbClr val="FF0000"/>
          </a:solidFill>
        </p:grpSpPr>
        <p:sp>
          <p:nvSpPr>
            <p:cNvPr id="38" name="Teardrop 37"/>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rot="20585211">
              <a:off x="3468047" y="2440968"/>
              <a:ext cx="1228629" cy="492443"/>
            </a:xfrm>
            <a:prstGeom prst="rect">
              <a:avLst/>
            </a:prstGeom>
            <a:noFill/>
          </p:spPr>
          <p:txBody>
            <a:bodyPr wrap="square" lIns="0" tIns="0" rIns="0" bIns="0" rtlCol="0">
              <a:spAutoFit/>
            </a:bodyPr>
            <a:lstStyle/>
            <a:p>
              <a:pPr algn="ctr"/>
              <a:r>
                <a:rPr lang="en-US" sz="1600" spc="-70" dirty="0" smtClean="0">
                  <a:solidFill>
                    <a:schemeClr val="bg1"/>
                  </a:solidFill>
                </a:rPr>
                <a:t>More</a:t>
              </a:r>
            </a:p>
            <a:p>
              <a:pPr algn="ctr"/>
              <a:r>
                <a:rPr lang="en-US" sz="1600" spc="-70" dirty="0" smtClean="0">
                  <a:solidFill>
                    <a:schemeClr val="bg1"/>
                  </a:solidFill>
                </a:rPr>
                <a:t>User mapping</a:t>
              </a:r>
            </a:p>
          </p:txBody>
        </p:sp>
      </p:grpSp>
      <p:grpSp>
        <p:nvGrpSpPr>
          <p:cNvPr id="40" name="Group 39"/>
          <p:cNvGrpSpPr/>
          <p:nvPr/>
        </p:nvGrpSpPr>
        <p:grpSpPr>
          <a:xfrm rot="21367263">
            <a:off x="1990884" y="4639252"/>
            <a:ext cx="1306624" cy="1306003"/>
            <a:chOff x="3421993" y="2031094"/>
            <a:chExt cx="1306624" cy="1306003"/>
          </a:xfrm>
          <a:solidFill>
            <a:srgbClr val="FF0000"/>
          </a:solidFill>
        </p:grpSpPr>
        <p:sp>
          <p:nvSpPr>
            <p:cNvPr id="41" name="Teardrop 40"/>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rot="232737">
              <a:off x="3468047" y="2440968"/>
              <a:ext cx="1228629" cy="492443"/>
            </a:xfrm>
            <a:prstGeom prst="rect">
              <a:avLst/>
            </a:prstGeom>
            <a:noFill/>
          </p:spPr>
          <p:txBody>
            <a:bodyPr wrap="square" lIns="0" tIns="0" rIns="0" bIns="0" rtlCol="0">
              <a:spAutoFit/>
            </a:bodyPr>
            <a:lstStyle/>
            <a:p>
              <a:pPr algn="ctr"/>
              <a:r>
                <a:rPr lang="en-US" sz="1600" spc="-70" dirty="0" smtClean="0">
                  <a:solidFill>
                    <a:schemeClr val="bg1"/>
                  </a:solidFill>
                </a:rPr>
                <a:t>Facebook</a:t>
              </a:r>
            </a:p>
            <a:p>
              <a:pPr algn="ctr"/>
              <a:r>
                <a:rPr lang="en-US" sz="1600" spc="-70" dirty="0" err="1" smtClean="0">
                  <a:solidFill>
                    <a:schemeClr val="bg1"/>
                  </a:solidFill>
                </a:rPr>
                <a:t>Auth</a:t>
              </a:r>
              <a:r>
                <a:rPr lang="en-US" sz="1600" spc="-70" dirty="0" smtClean="0">
                  <a:solidFill>
                    <a:schemeClr val="bg1"/>
                  </a:solidFill>
                </a:rPr>
                <a:t> API</a:t>
              </a:r>
            </a:p>
          </p:txBody>
        </p:sp>
      </p:grpSp>
      <p:grpSp>
        <p:nvGrpSpPr>
          <p:cNvPr id="6" name="Group 5"/>
          <p:cNvGrpSpPr/>
          <p:nvPr/>
        </p:nvGrpSpPr>
        <p:grpSpPr>
          <a:xfrm>
            <a:off x="676262" y="5379565"/>
            <a:ext cx="1306003" cy="1306624"/>
            <a:chOff x="676262" y="5379565"/>
            <a:chExt cx="1306003" cy="1306624"/>
          </a:xfrm>
        </p:grpSpPr>
        <p:sp>
          <p:nvSpPr>
            <p:cNvPr id="43" name="Teardrop 42"/>
            <p:cNvSpPr/>
            <p:nvPr/>
          </p:nvSpPr>
          <p:spPr bwMode="auto">
            <a:xfrm>
              <a:off x="676262" y="5379565"/>
              <a:ext cx="1306003" cy="1306624"/>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a:off x="719429" y="5830510"/>
              <a:ext cx="1228629" cy="430887"/>
            </a:xfrm>
            <a:prstGeom prst="rect">
              <a:avLst/>
            </a:prstGeom>
            <a:noFill/>
          </p:spPr>
          <p:txBody>
            <a:bodyPr wrap="square" lIns="0" tIns="0" rIns="0" bIns="0" rtlCol="0">
              <a:spAutoFit/>
            </a:bodyPr>
            <a:lstStyle/>
            <a:p>
              <a:pPr algn="ctr"/>
              <a:r>
                <a:rPr lang="en-US" sz="1400" spc="-70" dirty="0" smtClean="0">
                  <a:solidFill>
                    <a:schemeClr val="bg1"/>
                  </a:solidFill>
                </a:rPr>
                <a:t>More</a:t>
              </a:r>
            </a:p>
            <a:p>
              <a:pPr algn="ctr"/>
              <a:r>
                <a:rPr lang="en-US" sz="1400" spc="-70" dirty="0" smtClean="0">
                  <a:solidFill>
                    <a:schemeClr val="bg1"/>
                  </a:solidFill>
                </a:rPr>
                <a:t>Synchronization</a:t>
              </a:r>
            </a:p>
          </p:txBody>
        </p:sp>
      </p:grpSp>
      <p:grpSp>
        <p:nvGrpSpPr>
          <p:cNvPr id="52" name="Group 51"/>
          <p:cNvGrpSpPr/>
          <p:nvPr/>
        </p:nvGrpSpPr>
        <p:grpSpPr>
          <a:xfrm>
            <a:off x="76041" y="1035540"/>
            <a:ext cx="10662936" cy="4414594"/>
            <a:chOff x="76041" y="1035540"/>
            <a:chExt cx="10662936" cy="4414594"/>
          </a:xfrm>
        </p:grpSpPr>
        <p:sp>
          <p:nvSpPr>
            <p:cNvPr id="45" name="Down Arrow 44"/>
            <p:cNvSpPr/>
            <p:nvPr/>
          </p:nvSpPr>
          <p:spPr bwMode="auto">
            <a:xfrm rot="2881822">
              <a:off x="7506691" y="2393580"/>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 name="Down Arrow 52"/>
            <p:cNvSpPr/>
            <p:nvPr/>
          </p:nvSpPr>
          <p:spPr bwMode="auto">
            <a:xfrm rot="2881822">
              <a:off x="6947407" y="1156448"/>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 name="Down Arrow 53"/>
            <p:cNvSpPr/>
            <p:nvPr/>
          </p:nvSpPr>
          <p:spPr bwMode="auto">
            <a:xfrm rot="2881822">
              <a:off x="9970342" y="3643909"/>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 name="Down Arrow 54"/>
            <p:cNvSpPr/>
            <p:nvPr/>
          </p:nvSpPr>
          <p:spPr bwMode="auto">
            <a:xfrm rot="19639102">
              <a:off x="3604288" y="1035540"/>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 name="Down Arrow 55"/>
            <p:cNvSpPr/>
            <p:nvPr/>
          </p:nvSpPr>
          <p:spPr bwMode="auto">
            <a:xfrm rot="19414251">
              <a:off x="634234" y="2705846"/>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7" name="Down Arrow 56"/>
            <p:cNvSpPr/>
            <p:nvPr/>
          </p:nvSpPr>
          <p:spPr bwMode="auto">
            <a:xfrm rot="18550563">
              <a:off x="263651" y="4681499"/>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221563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ppt_w</p:attrName>
                                        </p:attrNameLst>
                                      </p:cBhvr>
                                      <p:tavLst>
                                        <p:tav tm="0">
                                          <p:val>
                                            <p:fltVal val="0"/>
                                          </p:val>
                                        </p:tav>
                                        <p:tav tm="100000">
                                          <p:val>
                                            <p:strVal val="#ppt_w"/>
                                          </p:val>
                                        </p:tav>
                                      </p:tavLst>
                                    </p:anim>
                                    <p:anim calcmode="lin" valueType="num">
                                      <p:cBhvr>
                                        <p:cTn id="8" dur="250" fill="hold"/>
                                        <p:tgtEl>
                                          <p:spTgt spid="5"/>
                                        </p:tgtEl>
                                        <p:attrNameLst>
                                          <p:attrName>ppt_h</p:attrName>
                                        </p:attrNameLst>
                                      </p:cBhvr>
                                      <p:tavLst>
                                        <p:tav tm="0">
                                          <p:val>
                                            <p:fltVal val="0"/>
                                          </p:val>
                                        </p:tav>
                                        <p:tav tm="100000">
                                          <p:val>
                                            <p:strVal val="#ppt_h"/>
                                          </p:val>
                                        </p:tav>
                                      </p:tavLst>
                                    </p:anim>
                                    <p:animEffect transition="in" filter="fade">
                                      <p:cBhvr>
                                        <p:cTn id="9" dur="25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250" fill="hold"/>
                                        <p:tgtEl>
                                          <p:spTgt spid="7"/>
                                        </p:tgtEl>
                                        <p:attrNameLst>
                                          <p:attrName>ppt_w</p:attrName>
                                        </p:attrNameLst>
                                      </p:cBhvr>
                                      <p:tavLst>
                                        <p:tav tm="0">
                                          <p:val>
                                            <p:fltVal val="0"/>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animEffect transition="in" filter="fade">
                                      <p:cBhvr>
                                        <p:cTn id="16" dur="25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250" fill="hold"/>
                                        <p:tgtEl>
                                          <p:spTgt spid="19"/>
                                        </p:tgtEl>
                                        <p:attrNameLst>
                                          <p:attrName>ppt_w</p:attrName>
                                        </p:attrNameLst>
                                      </p:cBhvr>
                                      <p:tavLst>
                                        <p:tav tm="0">
                                          <p:val>
                                            <p:fltVal val="0"/>
                                          </p:val>
                                        </p:tav>
                                        <p:tav tm="100000">
                                          <p:val>
                                            <p:strVal val="#ppt_w"/>
                                          </p:val>
                                        </p:tav>
                                      </p:tavLst>
                                    </p:anim>
                                    <p:anim calcmode="lin" valueType="num">
                                      <p:cBhvr>
                                        <p:cTn id="22" dur="250" fill="hold"/>
                                        <p:tgtEl>
                                          <p:spTgt spid="19"/>
                                        </p:tgtEl>
                                        <p:attrNameLst>
                                          <p:attrName>ppt_h</p:attrName>
                                        </p:attrNameLst>
                                      </p:cBhvr>
                                      <p:tavLst>
                                        <p:tav tm="0">
                                          <p:val>
                                            <p:fltVal val="0"/>
                                          </p:val>
                                        </p:tav>
                                        <p:tav tm="100000">
                                          <p:val>
                                            <p:strVal val="#ppt_h"/>
                                          </p:val>
                                        </p:tav>
                                      </p:tavLst>
                                    </p:anim>
                                    <p:animEffect transition="in" filter="fade">
                                      <p:cBhvr>
                                        <p:cTn id="23" dur="25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250" fill="hold"/>
                                        <p:tgtEl>
                                          <p:spTgt spid="10"/>
                                        </p:tgtEl>
                                        <p:attrNameLst>
                                          <p:attrName>ppt_w</p:attrName>
                                        </p:attrNameLst>
                                      </p:cBhvr>
                                      <p:tavLst>
                                        <p:tav tm="0">
                                          <p:val>
                                            <p:fltVal val="0"/>
                                          </p:val>
                                        </p:tav>
                                        <p:tav tm="100000">
                                          <p:val>
                                            <p:strVal val="#ppt_w"/>
                                          </p:val>
                                        </p:tav>
                                      </p:tavLst>
                                    </p:anim>
                                    <p:anim calcmode="lin" valueType="num">
                                      <p:cBhvr>
                                        <p:cTn id="29" dur="250" fill="hold"/>
                                        <p:tgtEl>
                                          <p:spTgt spid="10"/>
                                        </p:tgtEl>
                                        <p:attrNameLst>
                                          <p:attrName>ppt_h</p:attrName>
                                        </p:attrNameLst>
                                      </p:cBhvr>
                                      <p:tavLst>
                                        <p:tav tm="0">
                                          <p:val>
                                            <p:fltVal val="0"/>
                                          </p:val>
                                        </p:tav>
                                        <p:tav tm="100000">
                                          <p:val>
                                            <p:strVal val="#ppt_h"/>
                                          </p:val>
                                        </p:tav>
                                      </p:tavLst>
                                    </p:anim>
                                    <p:animEffect transition="in" filter="fade">
                                      <p:cBhvr>
                                        <p:cTn id="30" dur="25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250" fill="hold"/>
                                        <p:tgtEl>
                                          <p:spTgt spid="13"/>
                                        </p:tgtEl>
                                        <p:attrNameLst>
                                          <p:attrName>ppt_w</p:attrName>
                                        </p:attrNameLst>
                                      </p:cBhvr>
                                      <p:tavLst>
                                        <p:tav tm="0">
                                          <p:val>
                                            <p:fltVal val="0"/>
                                          </p:val>
                                        </p:tav>
                                        <p:tav tm="100000">
                                          <p:val>
                                            <p:strVal val="#ppt_w"/>
                                          </p:val>
                                        </p:tav>
                                      </p:tavLst>
                                    </p:anim>
                                    <p:anim calcmode="lin" valueType="num">
                                      <p:cBhvr>
                                        <p:cTn id="36" dur="250" fill="hold"/>
                                        <p:tgtEl>
                                          <p:spTgt spid="13"/>
                                        </p:tgtEl>
                                        <p:attrNameLst>
                                          <p:attrName>ppt_h</p:attrName>
                                        </p:attrNameLst>
                                      </p:cBhvr>
                                      <p:tavLst>
                                        <p:tav tm="0">
                                          <p:val>
                                            <p:fltVal val="0"/>
                                          </p:val>
                                        </p:tav>
                                        <p:tav tm="100000">
                                          <p:val>
                                            <p:strVal val="#ppt_h"/>
                                          </p:val>
                                        </p:tav>
                                      </p:tavLst>
                                    </p:anim>
                                    <p:animEffect transition="in" filter="fade">
                                      <p:cBhvr>
                                        <p:cTn id="37" dur="25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250" fill="hold"/>
                                        <p:tgtEl>
                                          <p:spTgt spid="16"/>
                                        </p:tgtEl>
                                        <p:attrNameLst>
                                          <p:attrName>ppt_w</p:attrName>
                                        </p:attrNameLst>
                                      </p:cBhvr>
                                      <p:tavLst>
                                        <p:tav tm="0">
                                          <p:val>
                                            <p:fltVal val="0"/>
                                          </p:val>
                                        </p:tav>
                                        <p:tav tm="100000">
                                          <p:val>
                                            <p:strVal val="#ppt_w"/>
                                          </p:val>
                                        </p:tav>
                                      </p:tavLst>
                                    </p:anim>
                                    <p:anim calcmode="lin" valueType="num">
                                      <p:cBhvr>
                                        <p:cTn id="43" dur="250" fill="hold"/>
                                        <p:tgtEl>
                                          <p:spTgt spid="16"/>
                                        </p:tgtEl>
                                        <p:attrNameLst>
                                          <p:attrName>ppt_h</p:attrName>
                                        </p:attrNameLst>
                                      </p:cBhvr>
                                      <p:tavLst>
                                        <p:tav tm="0">
                                          <p:val>
                                            <p:fltVal val="0"/>
                                          </p:val>
                                        </p:tav>
                                        <p:tav tm="100000">
                                          <p:val>
                                            <p:strVal val="#ppt_h"/>
                                          </p:val>
                                        </p:tav>
                                      </p:tavLst>
                                    </p:anim>
                                    <p:animEffect transition="in" filter="fade">
                                      <p:cBhvr>
                                        <p:cTn id="44" dur="25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p:cTn id="49" dur="250" fill="hold"/>
                                        <p:tgtEl>
                                          <p:spTgt spid="22"/>
                                        </p:tgtEl>
                                        <p:attrNameLst>
                                          <p:attrName>ppt_w</p:attrName>
                                        </p:attrNameLst>
                                      </p:cBhvr>
                                      <p:tavLst>
                                        <p:tav tm="0">
                                          <p:val>
                                            <p:fltVal val="0"/>
                                          </p:val>
                                        </p:tav>
                                        <p:tav tm="100000">
                                          <p:val>
                                            <p:strVal val="#ppt_w"/>
                                          </p:val>
                                        </p:tav>
                                      </p:tavLst>
                                    </p:anim>
                                    <p:anim calcmode="lin" valueType="num">
                                      <p:cBhvr>
                                        <p:cTn id="50" dur="250" fill="hold"/>
                                        <p:tgtEl>
                                          <p:spTgt spid="22"/>
                                        </p:tgtEl>
                                        <p:attrNameLst>
                                          <p:attrName>ppt_h</p:attrName>
                                        </p:attrNameLst>
                                      </p:cBhvr>
                                      <p:tavLst>
                                        <p:tav tm="0">
                                          <p:val>
                                            <p:fltVal val="0"/>
                                          </p:val>
                                        </p:tav>
                                        <p:tav tm="100000">
                                          <p:val>
                                            <p:strVal val="#ppt_h"/>
                                          </p:val>
                                        </p:tav>
                                      </p:tavLst>
                                    </p:anim>
                                    <p:animEffect transition="in" filter="fade">
                                      <p:cBhvr>
                                        <p:cTn id="51" dur="25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p:cTn id="56" dur="250" fill="hold"/>
                                        <p:tgtEl>
                                          <p:spTgt spid="25"/>
                                        </p:tgtEl>
                                        <p:attrNameLst>
                                          <p:attrName>ppt_w</p:attrName>
                                        </p:attrNameLst>
                                      </p:cBhvr>
                                      <p:tavLst>
                                        <p:tav tm="0">
                                          <p:val>
                                            <p:fltVal val="0"/>
                                          </p:val>
                                        </p:tav>
                                        <p:tav tm="100000">
                                          <p:val>
                                            <p:strVal val="#ppt_w"/>
                                          </p:val>
                                        </p:tav>
                                      </p:tavLst>
                                    </p:anim>
                                    <p:anim calcmode="lin" valueType="num">
                                      <p:cBhvr>
                                        <p:cTn id="57" dur="250" fill="hold"/>
                                        <p:tgtEl>
                                          <p:spTgt spid="25"/>
                                        </p:tgtEl>
                                        <p:attrNameLst>
                                          <p:attrName>ppt_h</p:attrName>
                                        </p:attrNameLst>
                                      </p:cBhvr>
                                      <p:tavLst>
                                        <p:tav tm="0">
                                          <p:val>
                                            <p:fltVal val="0"/>
                                          </p:val>
                                        </p:tav>
                                        <p:tav tm="100000">
                                          <p:val>
                                            <p:strVal val="#ppt_h"/>
                                          </p:val>
                                        </p:tav>
                                      </p:tavLst>
                                    </p:anim>
                                    <p:animEffect transition="in" filter="fade">
                                      <p:cBhvr>
                                        <p:cTn id="58" dur="25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p:cTn id="63" dur="250" fill="hold"/>
                                        <p:tgtEl>
                                          <p:spTgt spid="28"/>
                                        </p:tgtEl>
                                        <p:attrNameLst>
                                          <p:attrName>ppt_w</p:attrName>
                                        </p:attrNameLst>
                                      </p:cBhvr>
                                      <p:tavLst>
                                        <p:tav tm="0">
                                          <p:val>
                                            <p:fltVal val="0"/>
                                          </p:val>
                                        </p:tav>
                                        <p:tav tm="100000">
                                          <p:val>
                                            <p:strVal val="#ppt_w"/>
                                          </p:val>
                                        </p:tav>
                                      </p:tavLst>
                                    </p:anim>
                                    <p:anim calcmode="lin" valueType="num">
                                      <p:cBhvr>
                                        <p:cTn id="64" dur="250" fill="hold"/>
                                        <p:tgtEl>
                                          <p:spTgt spid="28"/>
                                        </p:tgtEl>
                                        <p:attrNameLst>
                                          <p:attrName>ppt_h</p:attrName>
                                        </p:attrNameLst>
                                      </p:cBhvr>
                                      <p:tavLst>
                                        <p:tav tm="0">
                                          <p:val>
                                            <p:fltVal val="0"/>
                                          </p:val>
                                        </p:tav>
                                        <p:tav tm="100000">
                                          <p:val>
                                            <p:strVal val="#ppt_h"/>
                                          </p:val>
                                        </p:tav>
                                      </p:tavLst>
                                    </p:anim>
                                    <p:animEffect transition="in" filter="fade">
                                      <p:cBhvr>
                                        <p:cTn id="65" dur="25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31"/>
                                        </p:tgtEl>
                                        <p:attrNameLst>
                                          <p:attrName>style.visibility</p:attrName>
                                        </p:attrNameLst>
                                      </p:cBhvr>
                                      <p:to>
                                        <p:strVal val="visible"/>
                                      </p:to>
                                    </p:set>
                                    <p:anim calcmode="lin" valueType="num">
                                      <p:cBhvr>
                                        <p:cTn id="70" dur="250" fill="hold"/>
                                        <p:tgtEl>
                                          <p:spTgt spid="31"/>
                                        </p:tgtEl>
                                        <p:attrNameLst>
                                          <p:attrName>ppt_w</p:attrName>
                                        </p:attrNameLst>
                                      </p:cBhvr>
                                      <p:tavLst>
                                        <p:tav tm="0">
                                          <p:val>
                                            <p:fltVal val="0"/>
                                          </p:val>
                                        </p:tav>
                                        <p:tav tm="100000">
                                          <p:val>
                                            <p:strVal val="#ppt_w"/>
                                          </p:val>
                                        </p:tav>
                                      </p:tavLst>
                                    </p:anim>
                                    <p:anim calcmode="lin" valueType="num">
                                      <p:cBhvr>
                                        <p:cTn id="71" dur="250" fill="hold"/>
                                        <p:tgtEl>
                                          <p:spTgt spid="31"/>
                                        </p:tgtEl>
                                        <p:attrNameLst>
                                          <p:attrName>ppt_h</p:attrName>
                                        </p:attrNameLst>
                                      </p:cBhvr>
                                      <p:tavLst>
                                        <p:tav tm="0">
                                          <p:val>
                                            <p:fltVal val="0"/>
                                          </p:val>
                                        </p:tav>
                                        <p:tav tm="100000">
                                          <p:val>
                                            <p:strVal val="#ppt_h"/>
                                          </p:val>
                                        </p:tav>
                                      </p:tavLst>
                                    </p:anim>
                                    <p:animEffect transition="in" filter="fade">
                                      <p:cBhvr>
                                        <p:cTn id="72" dur="250"/>
                                        <p:tgtEl>
                                          <p:spTgt spid="31"/>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34"/>
                                        </p:tgtEl>
                                        <p:attrNameLst>
                                          <p:attrName>style.visibility</p:attrName>
                                        </p:attrNameLst>
                                      </p:cBhvr>
                                      <p:to>
                                        <p:strVal val="visible"/>
                                      </p:to>
                                    </p:set>
                                    <p:anim calcmode="lin" valueType="num">
                                      <p:cBhvr>
                                        <p:cTn id="77" dur="250" fill="hold"/>
                                        <p:tgtEl>
                                          <p:spTgt spid="34"/>
                                        </p:tgtEl>
                                        <p:attrNameLst>
                                          <p:attrName>ppt_w</p:attrName>
                                        </p:attrNameLst>
                                      </p:cBhvr>
                                      <p:tavLst>
                                        <p:tav tm="0">
                                          <p:val>
                                            <p:fltVal val="0"/>
                                          </p:val>
                                        </p:tav>
                                        <p:tav tm="100000">
                                          <p:val>
                                            <p:strVal val="#ppt_w"/>
                                          </p:val>
                                        </p:tav>
                                      </p:tavLst>
                                    </p:anim>
                                    <p:anim calcmode="lin" valueType="num">
                                      <p:cBhvr>
                                        <p:cTn id="78" dur="250" fill="hold"/>
                                        <p:tgtEl>
                                          <p:spTgt spid="34"/>
                                        </p:tgtEl>
                                        <p:attrNameLst>
                                          <p:attrName>ppt_h</p:attrName>
                                        </p:attrNameLst>
                                      </p:cBhvr>
                                      <p:tavLst>
                                        <p:tav tm="0">
                                          <p:val>
                                            <p:fltVal val="0"/>
                                          </p:val>
                                        </p:tav>
                                        <p:tav tm="100000">
                                          <p:val>
                                            <p:strVal val="#ppt_h"/>
                                          </p:val>
                                        </p:tav>
                                      </p:tavLst>
                                    </p:anim>
                                    <p:animEffect transition="in" filter="fade">
                                      <p:cBhvr>
                                        <p:cTn id="79" dur="250"/>
                                        <p:tgtEl>
                                          <p:spTgt spid="34"/>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nodeType="clickEffect">
                                  <p:stCondLst>
                                    <p:cond delay="0"/>
                                  </p:stCondLst>
                                  <p:childTnLst>
                                    <p:set>
                                      <p:cBhvr>
                                        <p:cTn id="83" dur="1" fill="hold">
                                          <p:stCondLst>
                                            <p:cond delay="0"/>
                                          </p:stCondLst>
                                        </p:cTn>
                                        <p:tgtEl>
                                          <p:spTgt spid="40"/>
                                        </p:tgtEl>
                                        <p:attrNameLst>
                                          <p:attrName>style.visibility</p:attrName>
                                        </p:attrNameLst>
                                      </p:cBhvr>
                                      <p:to>
                                        <p:strVal val="visible"/>
                                      </p:to>
                                    </p:set>
                                    <p:anim calcmode="lin" valueType="num">
                                      <p:cBhvr>
                                        <p:cTn id="84" dur="250" fill="hold"/>
                                        <p:tgtEl>
                                          <p:spTgt spid="40"/>
                                        </p:tgtEl>
                                        <p:attrNameLst>
                                          <p:attrName>ppt_w</p:attrName>
                                        </p:attrNameLst>
                                      </p:cBhvr>
                                      <p:tavLst>
                                        <p:tav tm="0">
                                          <p:val>
                                            <p:fltVal val="0"/>
                                          </p:val>
                                        </p:tav>
                                        <p:tav tm="100000">
                                          <p:val>
                                            <p:strVal val="#ppt_w"/>
                                          </p:val>
                                        </p:tav>
                                      </p:tavLst>
                                    </p:anim>
                                    <p:anim calcmode="lin" valueType="num">
                                      <p:cBhvr>
                                        <p:cTn id="85" dur="250" fill="hold"/>
                                        <p:tgtEl>
                                          <p:spTgt spid="40"/>
                                        </p:tgtEl>
                                        <p:attrNameLst>
                                          <p:attrName>ppt_h</p:attrName>
                                        </p:attrNameLst>
                                      </p:cBhvr>
                                      <p:tavLst>
                                        <p:tav tm="0">
                                          <p:val>
                                            <p:fltVal val="0"/>
                                          </p:val>
                                        </p:tav>
                                        <p:tav tm="100000">
                                          <p:val>
                                            <p:strVal val="#ppt_h"/>
                                          </p:val>
                                        </p:tav>
                                      </p:tavLst>
                                    </p:anim>
                                    <p:animEffect transition="in" filter="fade">
                                      <p:cBhvr>
                                        <p:cTn id="86" dur="250"/>
                                        <p:tgtEl>
                                          <p:spTgt spid="40"/>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nodeType="clickEffect">
                                  <p:stCondLst>
                                    <p:cond delay="0"/>
                                  </p:stCondLst>
                                  <p:childTnLst>
                                    <p:set>
                                      <p:cBhvr>
                                        <p:cTn id="90" dur="1" fill="hold">
                                          <p:stCondLst>
                                            <p:cond delay="0"/>
                                          </p:stCondLst>
                                        </p:cTn>
                                        <p:tgtEl>
                                          <p:spTgt spid="37"/>
                                        </p:tgtEl>
                                        <p:attrNameLst>
                                          <p:attrName>style.visibility</p:attrName>
                                        </p:attrNameLst>
                                      </p:cBhvr>
                                      <p:to>
                                        <p:strVal val="visible"/>
                                      </p:to>
                                    </p:set>
                                    <p:anim calcmode="lin" valueType="num">
                                      <p:cBhvr>
                                        <p:cTn id="91" dur="250" fill="hold"/>
                                        <p:tgtEl>
                                          <p:spTgt spid="37"/>
                                        </p:tgtEl>
                                        <p:attrNameLst>
                                          <p:attrName>ppt_w</p:attrName>
                                        </p:attrNameLst>
                                      </p:cBhvr>
                                      <p:tavLst>
                                        <p:tav tm="0">
                                          <p:val>
                                            <p:fltVal val="0"/>
                                          </p:val>
                                        </p:tav>
                                        <p:tav tm="100000">
                                          <p:val>
                                            <p:strVal val="#ppt_w"/>
                                          </p:val>
                                        </p:tav>
                                      </p:tavLst>
                                    </p:anim>
                                    <p:anim calcmode="lin" valueType="num">
                                      <p:cBhvr>
                                        <p:cTn id="92" dur="250" fill="hold"/>
                                        <p:tgtEl>
                                          <p:spTgt spid="37"/>
                                        </p:tgtEl>
                                        <p:attrNameLst>
                                          <p:attrName>ppt_h</p:attrName>
                                        </p:attrNameLst>
                                      </p:cBhvr>
                                      <p:tavLst>
                                        <p:tav tm="0">
                                          <p:val>
                                            <p:fltVal val="0"/>
                                          </p:val>
                                        </p:tav>
                                        <p:tav tm="100000">
                                          <p:val>
                                            <p:strVal val="#ppt_h"/>
                                          </p:val>
                                        </p:tav>
                                      </p:tavLst>
                                    </p:anim>
                                    <p:animEffect transition="in" filter="fade">
                                      <p:cBhvr>
                                        <p:cTn id="93" dur="250"/>
                                        <p:tgtEl>
                                          <p:spTgt spid="37"/>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nodeType="clickEffect">
                                  <p:stCondLst>
                                    <p:cond delay="0"/>
                                  </p:stCondLst>
                                  <p:childTnLst>
                                    <p:set>
                                      <p:cBhvr>
                                        <p:cTn id="97" dur="1" fill="hold">
                                          <p:stCondLst>
                                            <p:cond delay="0"/>
                                          </p:stCondLst>
                                        </p:cTn>
                                        <p:tgtEl>
                                          <p:spTgt spid="6"/>
                                        </p:tgtEl>
                                        <p:attrNameLst>
                                          <p:attrName>style.visibility</p:attrName>
                                        </p:attrNameLst>
                                      </p:cBhvr>
                                      <p:to>
                                        <p:strVal val="visible"/>
                                      </p:to>
                                    </p:set>
                                    <p:anim calcmode="lin" valueType="num">
                                      <p:cBhvr>
                                        <p:cTn id="98" dur="250" fill="hold"/>
                                        <p:tgtEl>
                                          <p:spTgt spid="6"/>
                                        </p:tgtEl>
                                        <p:attrNameLst>
                                          <p:attrName>ppt_w</p:attrName>
                                        </p:attrNameLst>
                                      </p:cBhvr>
                                      <p:tavLst>
                                        <p:tav tm="0">
                                          <p:val>
                                            <p:fltVal val="0"/>
                                          </p:val>
                                        </p:tav>
                                        <p:tav tm="100000">
                                          <p:val>
                                            <p:strVal val="#ppt_w"/>
                                          </p:val>
                                        </p:tav>
                                      </p:tavLst>
                                    </p:anim>
                                    <p:anim calcmode="lin" valueType="num">
                                      <p:cBhvr>
                                        <p:cTn id="99" dur="250" fill="hold"/>
                                        <p:tgtEl>
                                          <p:spTgt spid="6"/>
                                        </p:tgtEl>
                                        <p:attrNameLst>
                                          <p:attrName>ppt_h</p:attrName>
                                        </p:attrNameLst>
                                      </p:cBhvr>
                                      <p:tavLst>
                                        <p:tav tm="0">
                                          <p:val>
                                            <p:fltVal val="0"/>
                                          </p:val>
                                        </p:tav>
                                        <p:tav tm="100000">
                                          <p:val>
                                            <p:strVal val="#ppt_h"/>
                                          </p:val>
                                        </p:tav>
                                      </p:tavLst>
                                    </p:anim>
                                    <p:animEffect transition="in" filter="fade">
                                      <p:cBhvr>
                                        <p:cTn id="100" dur="250"/>
                                        <p:tgtEl>
                                          <p:spTgt spid="6"/>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16" fill="hold" nodeType="clickEffect">
                                  <p:stCondLst>
                                    <p:cond delay="0"/>
                                  </p:stCondLst>
                                  <p:childTnLst>
                                    <p:set>
                                      <p:cBhvr>
                                        <p:cTn id="104" dur="1" fill="hold">
                                          <p:stCondLst>
                                            <p:cond delay="0"/>
                                          </p:stCondLst>
                                        </p:cTn>
                                        <p:tgtEl>
                                          <p:spTgt spid="52"/>
                                        </p:tgtEl>
                                        <p:attrNameLst>
                                          <p:attrName>style.visibility</p:attrName>
                                        </p:attrNameLst>
                                      </p:cBhvr>
                                      <p:to>
                                        <p:strVal val="visible"/>
                                      </p:to>
                                    </p:set>
                                    <p:anim calcmode="lin" valueType="num">
                                      <p:cBhvr>
                                        <p:cTn id="105" dur="500" fill="hold"/>
                                        <p:tgtEl>
                                          <p:spTgt spid="52"/>
                                        </p:tgtEl>
                                        <p:attrNameLst>
                                          <p:attrName>ppt_w</p:attrName>
                                        </p:attrNameLst>
                                      </p:cBhvr>
                                      <p:tavLst>
                                        <p:tav tm="0">
                                          <p:val>
                                            <p:fltVal val="0"/>
                                          </p:val>
                                        </p:tav>
                                        <p:tav tm="100000">
                                          <p:val>
                                            <p:strVal val="#ppt_w"/>
                                          </p:val>
                                        </p:tav>
                                      </p:tavLst>
                                    </p:anim>
                                    <p:anim calcmode="lin" valueType="num">
                                      <p:cBhvr>
                                        <p:cTn id="106" dur="500" fill="hold"/>
                                        <p:tgtEl>
                                          <p:spTgt spid="52"/>
                                        </p:tgtEl>
                                        <p:attrNameLst>
                                          <p:attrName>ppt_h</p:attrName>
                                        </p:attrNameLst>
                                      </p:cBhvr>
                                      <p:tavLst>
                                        <p:tav tm="0">
                                          <p:val>
                                            <p:fltVal val="0"/>
                                          </p:val>
                                        </p:tav>
                                        <p:tav tm="100000">
                                          <p:val>
                                            <p:strVal val="#ppt_h"/>
                                          </p:val>
                                        </p:tav>
                                      </p:tavLst>
                                    </p:anim>
                                    <p:animEffect transition="in" filter="fade">
                                      <p:cBhvr>
                                        <p:cTn id="10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669713" cy="664797"/>
          </a:xfrm>
        </p:spPr>
        <p:txBody>
          <a:bodyPr/>
          <a:lstStyle/>
          <a:p>
            <a:r>
              <a:rPr lang="en-US" sz="4800" dirty="0" smtClean="0"/>
              <a:t>Solution: Claim-based architecture</a:t>
            </a:r>
            <a:endParaRPr lang="en-US" sz="4800" dirty="0"/>
          </a:p>
        </p:txBody>
      </p:sp>
      <p:sp>
        <p:nvSpPr>
          <p:cNvPr id="76" name="Rectangle 75"/>
          <p:cNvSpPr/>
          <p:nvPr/>
        </p:nvSpPr>
        <p:spPr bwMode="auto">
          <a:xfrm>
            <a:off x="4921620" y="4590874"/>
            <a:ext cx="1553636" cy="1325929"/>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r>
              <a:rPr lang="en-US" spc="-50" dirty="0" smtClean="0">
                <a:gradFill>
                  <a:gsLst>
                    <a:gs pos="0">
                      <a:srgbClr val="FFFFFF"/>
                    </a:gs>
                    <a:gs pos="100000">
                      <a:srgbClr val="FFFFFF"/>
                    </a:gs>
                  </a:gsLst>
                  <a:lin ang="5400000" scaled="0"/>
                </a:gradFill>
                <a:ea typeface="Segoe UI" pitchFamily="34" charset="0"/>
                <a:cs typeface="Segoe UI" pitchFamily="34" charset="0"/>
              </a:rPr>
              <a:t>Your App</a:t>
            </a:r>
            <a:endParaRPr lang="en-US" spc="-50" dirty="0">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4921620" y="1794133"/>
            <a:ext cx="1553636" cy="132592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8000" spc="-50" dirty="0" smtClean="0">
                <a:gradFill>
                  <a:gsLst>
                    <a:gs pos="0">
                      <a:srgbClr val="FFFFFF"/>
                    </a:gs>
                    <a:gs pos="100000">
                      <a:srgbClr val="FFFFFF"/>
                    </a:gs>
                  </a:gsLst>
                  <a:lin ang="5400000" scaled="0"/>
                </a:gradFill>
                <a:ea typeface="Segoe UI" pitchFamily="34" charset="0"/>
                <a:cs typeface="Segoe UI" pitchFamily="34" charset="0"/>
              </a:rPr>
              <a:t>?</a:t>
            </a:r>
            <a:endParaRPr lang="en-US" sz="8000" spc="-50" dirty="0">
              <a:gradFill>
                <a:gsLst>
                  <a:gs pos="0">
                    <a:srgbClr val="FFFFFF"/>
                  </a:gs>
                  <a:gs pos="100000">
                    <a:srgbClr val="FFFFFF"/>
                  </a:gs>
                </a:gsLst>
                <a:lin ang="5400000" scaled="0"/>
              </a:gradFill>
              <a:ea typeface="Segoe UI" pitchFamily="34" charset="0"/>
              <a:cs typeface="Segoe UI" pitchFamily="34" charset="0"/>
            </a:endParaRPr>
          </a:p>
        </p:txBody>
      </p:sp>
      <p:sp>
        <p:nvSpPr>
          <p:cNvPr id="46" name="Down Arrow 45"/>
          <p:cNvSpPr/>
          <p:nvPr/>
        </p:nvSpPr>
        <p:spPr bwMode="auto">
          <a:xfrm>
            <a:off x="5495925" y="3120062"/>
            <a:ext cx="466725" cy="1470812"/>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 name="TextBox 46"/>
          <p:cNvSpPr txBox="1"/>
          <p:nvPr/>
        </p:nvSpPr>
        <p:spPr>
          <a:xfrm>
            <a:off x="5962650" y="3371850"/>
            <a:ext cx="3124200" cy="738664"/>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a:t>
            </a:r>
            <a:r>
              <a:rPr lang="en-US" sz="2400" b="1" spc="-70" dirty="0" smtClean="0">
                <a:gradFill>
                  <a:gsLst>
                    <a:gs pos="2917">
                      <a:schemeClr val="tx1"/>
                    </a:gs>
                    <a:gs pos="30000">
                      <a:schemeClr val="tx1"/>
                    </a:gs>
                  </a:gsLst>
                  <a:lin ang="5400000" scaled="0"/>
                </a:gradFill>
              </a:rPr>
              <a:t>User</a:t>
            </a:r>
            <a:r>
              <a:rPr lang="en-US" sz="2400" spc="-70" dirty="0" smtClean="0">
                <a:gradFill>
                  <a:gsLst>
                    <a:gs pos="2917">
                      <a:schemeClr val="tx1"/>
                    </a:gs>
                    <a:gs pos="30000">
                      <a:schemeClr val="tx1"/>
                    </a:gs>
                  </a:gsLst>
                  <a:lin ang="5400000" scaled="0"/>
                </a:gradFill>
              </a:rPr>
              <a:t> is </a:t>
            </a:r>
            <a:r>
              <a:rPr lang="en-US" sz="2400" i="1" spc="-70" dirty="0" smtClean="0">
                <a:gradFill>
                  <a:gsLst>
                    <a:gs pos="2917">
                      <a:schemeClr val="tx1"/>
                    </a:gs>
                    <a:gs pos="30000">
                      <a:schemeClr val="tx1"/>
                    </a:gs>
                  </a:gsLst>
                  <a:lin ang="5400000" scaled="0"/>
                </a:gradFill>
              </a:rPr>
              <a:t>Joe</a:t>
            </a:r>
            <a:r>
              <a:rPr lang="en-US" sz="2400" spc="-70" dirty="0" smtClean="0">
                <a:gradFill>
                  <a:gsLst>
                    <a:gs pos="2917">
                      <a:schemeClr val="tx1"/>
                    </a:gs>
                    <a:gs pos="30000">
                      <a:schemeClr val="tx1"/>
                    </a:gs>
                  </a:gsLst>
                  <a:lin ang="5400000" scaled="0"/>
                </a:gradFill>
              </a:rPr>
              <a:t>”</a:t>
            </a:r>
          </a:p>
          <a:p>
            <a:r>
              <a:rPr lang="en-US" sz="2400" spc="-70" dirty="0" smtClean="0">
                <a:gradFill>
                  <a:gsLst>
                    <a:gs pos="2917">
                      <a:schemeClr val="tx1"/>
                    </a:gs>
                    <a:gs pos="30000">
                      <a:schemeClr val="tx1"/>
                    </a:gs>
                  </a:gsLst>
                  <a:lin ang="5400000" scaled="0"/>
                </a:gradFill>
              </a:rPr>
              <a:t>“</a:t>
            </a:r>
            <a:r>
              <a:rPr lang="en-US" sz="2400" b="1" spc="-70" dirty="0" smtClean="0">
                <a:gradFill>
                  <a:gsLst>
                    <a:gs pos="2917">
                      <a:schemeClr val="tx1"/>
                    </a:gs>
                    <a:gs pos="30000">
                      <a:schemeClr val="tx1"/>
                    </a:gs>
                  </a:gsLst>
                  <a:lin ang="5400000" scaled="0"/>
                </a:gradFill>
              </a:rPr>
              <a:t>Role</a:t>
            </a:r>
            <a:r>
              <a:rPr lang="en-US" sz="2400" spc="-70" dirty="0" smtClean="0">
                <a:gradFill>
                  <a:gsLst>
                    <a:gs pos="2917">
                      <a:schemeClr val="tx1"/>
                    </a:gs>
                    <a:gs pos="30000">
                      <a:schemeClr val="tx1"/>
                    </a:gs>
                  </a:gsLst>
                  <a:lin ang="5400000" scaled="0"/>
                </a:gradFill>
              </a:rPr>
              <a:t> is </a:t>
            </a:r>
            <a:r>
              <a:rPr lang="en-US" sz="2400" i="1" spc="-70" dirty="0" smtClean="0">
                <a:gradFill>
                  <a:gsLst>
                    <a:gs pos="2917">
                      <a:schemeClr val="tx1"/>
                    </a:gs>
                    <a:gs pos="30000">
                      <a:schemeClr val="tx1"/>
                    </a:gs>
                  </a:gsLst>
                  <a:lin ang="5400000" scaled="0"/>
                </a:gradFill>
              </a:rPr>
              <a:t>Administrator</a:t>
            </a:r>
            <a:r>
              <a:rPr lang="en-US" sz="2400" spc="-70" dirty="0" smtClean="0">
                <a:gradFill>
                  <a:gsLst>
                    <a:gs pos="2917">
                      <a:schemeClr val="tx1"/>
                    </a:gs>
                    <a:gs pos="30000">
                      <a:schemeClr val="tx1"/>
                    </a:gs>
                  </a:gsLst>
                  <a:lin ang="5400000" scaled="0"/>
                </a:gradFill>
              </a:rPr>
              <a:t>”</a:t>
            </a:r>
          </a:p>
        </p:txBody>
      </p:sp>
      <p:sp>
        <p:nvSpPr>
          <p:cNvPr id="60" name="Teardrop 59"/>
          <p:cNvSpPr/>
          <p:nvPr/>
        </p:nvSpPr>
        <p:spPr bwMode="auto">
          <a:xfrm rot="647232">
            <a:off x="4234660" y="2450010"/>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2" name="Teardrop 61"/>
          <p:cNvSpPr/>
          <p:nvPr/>
        </p:nvSpPr>
        <p:spPr bwMode="auto">
          <a:xfrm rot="5400000">
            <a:off x="3929661" y="1834354"/>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3" name="Teardrop 62"/>
          <p:cNvSpPr/>
          <p:nvPr/>
        </p:nvSpPr>
        <p:spPr bwMode="auto">
          <a:xfrm rot="10093150">
            <a:off x="5920584" y="1125687"/>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4" name="Teardrop 63"/>
          <p:cNvSpPr/>
          <p:nvPr/>
        </p:nvSpPr>
        <p:spPr bwMode="auto">
          <a:xfrm rot="12802695">
            <a:off x="6590645" y="1978071"/>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5" name="Teardrop 64"/>
          <p:cNvSpPr/>
          <p:nvPr/>
        </p:nvSpPr>
        <p:spPr bwMode="auto">
          <a:xfrm rot="647232">
            <a:off x="3301209" y="2138565"/>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6" name="Teardrop 65"/>
          <p:cNvSpPr/>
          <p:nvPr/>
        </p:nvSpPr>
        <p:spPr bwMode="auto">
          <a:xfrm rot="12443630">
            <a:off x="6639433" y="983161"/>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7" name="Teardrop 66"/>
          <p:cNvSpPr/>
          <p:nvPr/>
        </p:nvSpPr>
        <p:spPr bwMode="auto">
          <a:xfrm rot="6466026">
            <a:off x="4790769" y="1093476"/>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8" name="Teardrop 67"/>
          <p:cNvSpPr/>
          <p:nvPr/>
        </p:nvSpPr>
        <p:spPr bwMode="auto">
          <a:xfrm rot="15654305">
            <a:off x="7207004" y="2407574"/>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9" name="Teardrop 68"/>
          <p:cNvSpPr/>
          <p:nvPr/>
        </p:nvSpPr>
        <p:spPr bwMode="auto">
          <a:xfrm rot="10093150">
            <a:off x="7061879" y="1416039"/>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0" name="Teardrop 69"/>
          <p:cNvSpPr/>
          <p:nvPr/>
        </p:nvSpPr>
        <p:spPr bwMode="auto">
          <a:xfrm rot="1639235">
            <a:off x="4094028" y="1134041"/>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 name="Rectangle 70"/>
          <p:cNvSpPr/>
          <p:nvPr/>
        </p:nvSpPr>
        <p:spPr bwMode="auto">
          <a:xfrm>
            <a:off x="4921620" y="1794133"/>
            <a:ext cx="1553636" cy="132592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z="2000" spc="-50" dirty="0" smtClean="0">
              <a:gradFill>
                <a:gsLst>
                  <a:gs pos="0">
                    <a:srgbClr val="FFFFFF"/>
                  </a:gs>
                  <a:gs pos="100000">
                    <a:srgbClr val="FFFFFF"/>
                  </a:gs>
                </a:gsLst>
                <a:lin ang="5400000" scaled="0"/>
              </a:gradFill>
              <a:ea typeface="Segoe UI" pitchFamily="34" charset="0"/>
              <a:cs typeface="Segoe UI" pitchFamily="34" charset="0"/>
            </a:endParaRPr>
          </a:p>
          <a:p>
            <a:pPr algn="ctr" defTabSz="914099" fontAlgn="base">
              <a:spcBef>
                <a:spcPct val="0"/>
              </a:spcBef>
              <a:spcAft>
                <a:spcPct val="0"/>
              </a:spcAft>
            </a:pPr>
            <a:endParaRPr lang="en-US" sz="2000" spc="-50" dirty="0">
              <a:gradFill>
                <a:gsLst>
                  <a:gs pos="0">
                    <a:srgbClr val="FFFFFF"/>
                  </a:gs>
                  <a:gs pos="100000">
                    <a:srgbClr val="FFFFFF"/>
                  </a:gs>
                </a:gsLst>
                <a:lin ang="5400000" scaled="0"/>
              </a:gradFill>
              <a:ea typeface="Segoe UI" pitchFamily="34" charset="0"/>
              <a:cs typeface="Segoe UI" pitchFamily="34" charset="0"/>
            </a:endParaRPr>
          </a:p>
          <a:p>
            <a:pPr algn="ctr" defTabSz="914099" fontAlgn="base">
              <a:spcBef>
                <a:spcPct val="0"/>
              </a:spcBef>
              <a:spcAft>
                <a:spcPct val="0"/>
              </a:spcAft>
            </a:pPr>
            <a:endParaRPr lang="en-US" sz="2000" spc="-50" dirty="0" smtClean="0">
              <a:gradFill>
                <a:gsLst>
                  <a:gs pos="0">
                    <a:srgbClr val="FFFFFF"/>
                  </a:gs>
                  <a:gs pos="100000">
                    <a:srgbClr val="FFFFFF"/>
                  </a:gs>
                </a:gsLst>
                <a:lin ang="5400000" scaled="0"/>
              </a:gradFill>
              <a:ea typeface="Segoe UI" pitchFamily="34" charset="0"/>
              <a:cs typeface="Segoe UI" pitchFamily="34" charset="0"/>
            </a:endParaRPr>
          </a:p>
          <a:p>
            <a:pPr algn="ctr" defTabSz="914099" fontAlgn="base">
              <a:spcBef>
                <a:spcPct val="0"/>
              </a:spcBef>
              <a:spcAft>
                <a:spcPct val="0"/>
              </a:spcAft>
            </a:pPr>
            <a:endParaRPr lang="en-US" sz="2000" spc="-50" dirty="0">
              <a:gradFill>
                <a:gsLst>
                  <a:gs pos="0">
                    <a:srgbClr val="FFFFFF"/>
                  </a:gs>
                  <a:gs pos="100000">
                    <a:srgbClr val="FFFFFF"/>
                  </a:gs>
                </a:gsLst>
                <a:lin ang="5400000" scaled="0"/>
              </a:gradFill>
              <a:ea typeface="Segoe UI" pitchFamily="34" charset="0"/>
              <a:cs typeface="Segoe UI" pitchFamily="34" charset="0"/>
            </a:endParaRPr>
          </a:p>
          <a:p>
            <a:pPr algn="ctr" defTabSz="914099" fontAlgn="base">
              <a:spcBef>
                <a:spcPct val="0"/>
              </a:spcBef>
              <a:spcAft>
                <a:spcPct val="0"/>
              </a:spcAft>
            </a:pPr>
            <a:r>
              <a:rPr lang="en-US" sz="2000" spc="-50" dirty="0" smtClean="0">
                <a:gradFill>
                  <a:gsLst>
                    <a:gs pos="0">
                      <a:srgbClr val="FFFFFF"/>
                    </a:gs>
                    <a:gs pos="100000">
                      <a:srgbClr val="FFFFFF"/>
                    </a:gs>
                  </a:gsLst>
                  <a:lin ang="5400000" scaled="0"/>
                </a:gradFill>
                <a:ea typeface="Segoe UI" pitchFamily="34" charset="0"/>
                <a:cs typeface="Segoe UI" pitchFamily="34" charset="0"/>
              </a:rPr>
              <a:t>ACS</a:t>
            </a:r>
          </a:p>
          <a:p>
            <a:pPr algn="ctr" defTabSz="914099" fontAlgn="base">
              <a:spcBef>
                <a:spcPct val="0"/>
              </a:spcBef>
              <a:spcAft>
                <a:spcPct val="0"/>
              </a:spcAft>
            </a:pPr>
            <a:r>
              <a:rPr lang="en-US" sz="2000" spc="-50" dirty="0" smtClean="0">
                <a:gradFill>
                  <a:gsLst>
                    <a:gs pos="0">
                      <a:srgbClr val="FFFFFF"/>
                    </a:gs>
                    <a:gs pos="100000">
                      <a:srgbClr val="FFFFFF"/>
                    </a:gs>
                  </a:gsLst>
                  <a:lin ang="5400000" scaled="0"/>
                </a:gradFill>
                <a:ea typeface="Segoe UI" pitchFamily="34" charset="0"/>
                <a:cs typeface="Segoe UI" pitchFamily="34" charset="0"/>
              </a:rPr>
              <a:t>+ WIF </a:t>
            </a:r>
          </a:p>
          <a:p>
            <a:pPr algn="ctr" defTabSz="914099" fontAlgn="base">
              <a:spcBef>
                <a:spcPct val="0"/>
              </a:spcBef>
              <a:spcAft>
                <a:spcPct val="0"/>
              </a:spcAft>
            </a:pPr>
            <a:endParaRPr lang="en-US" sz="2400" spc="-5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382747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197300" y="2676651"/>
            <a:ext cx="10237787" cy="1828193"/>
          </a:xfrm>
        </p:spPr>
        <p:txBody>
          <a:bodyPr/>
          <a:lstStyle/>
          <a:p>
            <a:r>
              <a:rPr lang="en-US" sz="6600" dirty="0"/>
              <a:t>Using ACS from Windows Phone using </a:t>
            </a:r>
            <a:r>
              <a:rPr lang="en-US" sz="6600" dirty="0" err="1"/>
              <a:t>NuGet</a:t>
            </a:r>
            <a:endParaRPr lang="en-US" sz="6600"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28387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Communications</a:t>
            </a:r>
            <a:endParaRPr lang="en-US" sz="6600" dirty="0"/>
          </a:p>
        </p:txBody>
      </p:sp>
    </p:spTree>
    <p:extLst>
      <p:ext uri="{BB962C8B-B14F-4D97-AF65-F5344CB8AC3E}">
        <p14:creationId xmlns:p14="http://schemas.microsoft.com/office/powerpoint/2010/main" val="100533904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474719" y="1779490"/>
            <a:ext cx="7736205" cy="4524315"/>
          </a:xfrm>
        </p:spPr>
        <p:txBody>
          <a:bodyPr/>
          <a:lstStyle/>
          <a:p>
            <a:pPr marL="0" indent="3175">
              <a:spcBef>
                <a:spcPts val="1800"/>
              </a:spcBef>
            </a:pPr>
            <a:r>
              <a:rPr lang="en-US" sz="4000" dirty="0"/>
              <a:t>This session is focused on </a:t>
            </a:r>
            <a:r>
              <a:rPr lang="en-US" sz="4000" dirty="0" smtClean="0"/>
              <a:t/>
            </a:r>
            <a:br>
              <a:rPr lang="en-US" sz="4000" dirty="0" smtClean="0"/>
            </a:br>
            <a:r>
              <a:rPr lang="en-US" sz="4000" dirty="0" smtClean="0"/>
              <a:t>building device </a:t>
            </a:r>
            <a:r>
              <a:rPr lang="en-US" sz="4000" dirty="0"/>
              <a:t>applications </a:t>
            </a:r>
            <a:r>
              <a:rPr lang="en-US" sz="4000" dirty="0" smtClean="0"/>
              <a:t/>
            </a:r>
            <a:br>
              <a:rPr lang="en-US" sz="4000" dirty="0" smtClean="0"/>
            </a:br>
            <a:r>
              <a:rPr lang="en-US" sz="4000" dirty="0" smtClean="0"/>
              <a:t>with </a:t>
            </a:r>
            <a:r>
              <a:rPr lang="en-US" sz="4000" dirty="0"/>
              <a:t>Windows Azure</a:t>
            </a:r>
          </a:p>
          <a:p>
            <a:pPr marL="0" indent="3175">
              <a:spcBef>
                <a:spcPts val="1800"/>
              </a:spcBef>
            </a:pPr>
            <a:r>
              <a:rPr lang="en-US" sz="4000" dirty="0"/>
              <a:t>We’ll talk about storage, </a:t>
            </a:r>
            <a:r>
              <a:rPr lang="en-US" sz="4000" dirty="0" smtClean="0"/>
              <a:t/>
            </a:r>
            <a:br>
              <a:rPr lang="en-US" sz="4000" dirty="0" smtClean="0"/>
            </a:br>
            <a:r>
              <a:rPr lang="en-US" sz="4000" dirty="0" smtClean="0"/>
              <a:t>identity</a:t>
            </a:r>
            <a:r>
              <a:rPr lang="en-US" sz="4000" dirty="0"/>
              <a:t>, communications, </a:t>
            </a:r>
            <a:r>
              <a:rPr lang="en-US" sz="4000" dirty="0" smtClean="0"/>
              <a:t/>
            </a:r>
            <a:br>
              <a:rPr lang="en-US" sz="4000" dirty="0" smtClean="0"/>
            </a:br>
            <a:r>
              <a:rPr lang="en-US" sz="4000" dirty="0" smtClean="0"/>
              <a:t>platform services, and </a:t>
            </a:r>
            <a:r>
              <a:rPr lang="en-US" sz="4000" dirty="0"/>
              <a:t>tools</a:t>
            </a:r>
          </a:p>
          <a:p>
            <a:pPr marL="0" indent="3175">
              <a:spcBef>
                <a:spcPts val="1800"/>
              </a:spcBef>
            </a:pPr>
            <a:r>
              <a:rPr lang="en-US" sz="4000" dirty="0"/>
              <a:t>Several </a:t>
            </a:r>
            <a:r>
              <a:rPr lang="en-US" sz="4000" dirty="0" smtClean="0"/>
              <a:t>demos</a:t>
            </a:r>
            <a:endParaRPr lang="en-US" sz="4000" dirty="0"/>
          </a:p>
        </p:txBody>
      </p:sp>
      <p:sp>
        <p:nvSpPr>
          <p:cNvPr id="5" name="Text Placeholder 4"/>
          <p:cNvSpPr>
            <a:spLocks noGrp="1"/>
          </p:cNvSpPr>
          <p:nvPr>
            <p:ph type="body" sz="quarter" idx="11"/>
          </p:nvPr>
        </p:nvSpPr>
        <p:spPr/>
        <p:txBody>
          <a:bodyPr/>
          <a:lstStyle/>
          <a:p>
            <a:r>
              <a:rPr lang="en-US" dirty="0"/>
              <a:t>Agenda</a:t>
            </a:r>
          </a:p>
        </p:txBody>
      </p:sp>
    </p:spTree>
    <p:extLst>
      <p:ext uri="{BB962C8B-B14F-4D97-AF65-F5344CB8AC3E}">
        <p14:creationId xmlns:p14="http://schemas.microsoft.com/office/powerpoint/2010/main" val="119182411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17526" y="1744595"/>
            <a:ext cx="11158538" cy="400850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2" name="Rounded Rectangle 21"/>
          <p:cNvSpPr/>
          <p:nvPr/>
        </p:nvSpPr>
        <p:spPr bwMode="auto">
          <a:xfrm>
            <a:off x="757239" y="2851713"/>
            <a:ext cx="5216525" cy="259845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28" name="Rounded Rectangle 27"/>
          <p:cNvSpPr/>
          <p:nvPr/>
        </p:nvSpPr>
        <p:spPr bwMode="auto">
          <a:xfrm>
            <a:off x="6219827" y="2851713"/>
            <a:ext cx="5216525" cy="259845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21" name="TextBox 20"/>
          <p:cNvSpPr txBox="1"/>
          <p:nvPr/>
        </p:nvSpPr>
        <p:spPr>
          <a:xfrm>
            <a:off x="1277145" y="1916048"/>
            <a:ext cx="9639300" cy="707886"/>
          </a:xfrm>
          <a:prstGeom prst="rect">
            <a:avLst/>
          </a:prstGeom>
          <a:noFill/>
        </p:spPr>
        <p:txBody>
          <a:bodyPr wrap="square" rtlCol="0">
            <a:spAutoFit/>
          </a:bodyPr>
          <a:lstStyle/>
          <a:p>
            <a:pPr algn="ctr"/>
            <a:r>
              <a:rPr lang="en-US" sz="4000" spc="-100" dirty="0">
                <a:gradFill>
                  <a:gsLst>
                    <a:gs pos="0">
                      <a:srgbClr val="595959"/>
                    </a:gs>
                    <a:gs pos="86000">
                      <a:srgbClr val="595959"/>
                    </a:gs>
                  </a:gsLst>
                  <a:lin ang="5400000" scaled="0"/>
                </a:gradFill>
                <a:latin typeface="Segoe UI Light" pitchFamily="34" charset="0"/>
              </a:rPr>
              <a:t>Two forms of communication with devices</a:t>
            </a:r>
          </a:p>
        </p:txBody>
      </p:sp>
      <p:sp>
        <p:nvSpPr>
          <p:cNvPr id="2" name="Title 1"/>
          <p:cNvSpPr>
            <a:spLocks noGrp="1"/>
          </p:cNvSpPr>
          <p:nvPr>
            <p:ph type="title"/>
          </p:nvPr>
        </p:nvSpPr>
        <p:spPr/>
        <p:txBody>
          <a:bodyPr/>
          <a:lstStyle/>
          <a:p>
            <a:r>
              <a:rPr lang="en-US" smtClean="0"/>
              <a:t>Communications</a:t>
            </a:r>
            <a:endParaRPr lang="en-US" dirty="0"/>
          </a:p>
        </p:txBody>
      </p:sp>
      <p:sp>
        <p:nvSpPr>
          <p:cNvPr id="18" name="TextBox 17"/>
          <p:cNvSpPr txBox="1"/>
          <p:nvPr/>
        </p:nvSpPr>
        <p:spPr>
          <a:xfrm>
            <a:off x="1516860" y="4807970"/>
            <a:ext cx="3487358" cy="553998"/>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p>
            <a:pPr algn="ctr"/>
            <a:r>
              <a:rPr lang="en-US" sz="3600" dirty="0">
                <a:solidFill>
                  <a:schemeClr val="bg1">
                    <a:alpha val="99000"/>
                  </a:schemeClr>
                </a:solidFill>
              </a:rPr>
              <a:t>Device-initiated</a:t>
            </a:r>
            <a:endParaRPr lang="en-US" sz="1600" dirty="0">
              <a:solidFill>
                <a:schemeClr val="bg1">
                  <a:alpha val="99000"/>
                </a:schemeClr>
              </a:solidFill>
            </a:endParaRPr>
          </a:p>
        </p:txBody>
      </p:sp>
      <p:sp>
        <p:nvSpPr>
          <p:cNvPr id="27" name="TextBox 26"/>
          <p:cNvSpPr txBox="1"/>
          <p:nvPr/>
        </p:nvSpPr>
        <p:spPr>
          <a:xfrm>
            <a:off x="6979448" y="4807970"/>
            <a:ext cx="3487358" cy="553998"/>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p>
            <a:pPr algn="ctr"/>
            <a:r>
              <a:rPr lang="en-US" sz="3600" dirty="0">
                <a:solidFill>
                  <a:schemeClr val="bg1">
                    <a:alpha val="99000"/>
                  </a:schemeClr>
                </a:solidFill>
              </a:rPr>
              <a:t>Cloud-initiated</a:t>
            </a:r>
          </a:p>
        </p:txBody>
      </p:sp>
      <p:grpSp>
        <p:nvGrpSpPr>
          <p:cNvPr id="43" name="Group 42"/>
          <p:cNvGrpSpPr/>
          <p:nvPr/>
        </p:nvGrpSpPr>
        <p:grpSpPr>
          <a:xfrm>
            <a:off x="7048095" y="3199890"/>
            <a:ext cx="3559989" cy="1199050"/>
            <a:chOff x="1277145" y="3199890"/>
            <a:chExt cx="3559989" cy="1199050"/>
          </a:xfrm>
        </p:grpSpPr>
        <p:sp>
          <p:nvSpPr>
            <p:cNvPr id="31" name="Freeform 7"/>
            <p:cNvSpPr>
              <a:spLocks/>
            </p:cNvSpPr>
            <p:nvPr/>
          </p:nvSpPr>
          <p:spPr bwMode="auto">
            <a:xfrm>
              <a:off x="1277145" y="3199890"/>
              <a:ext cx="2247105" cy="119905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9"/>
            <p:cNvSpPr>
              <a:spLocks/>
            </p:cNvSpPr>
            <p:nvPr/>
          </p:nvSpPr>
          <p:spPr bwMode="black">
            <a:xfrm>
              <a:off x="3496114" y="3308050"/>
              <a:ext cx="1341020" cy="982729"/>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42" name="Group 41"/>
          <p:cNvGrpSpPr/>
          <p:nvPr/>
        </p:nvGrpSpPr>
        <p:grpSpPr>
          <a:xfrm>
            <a:off x="1053256" y="3308050"/>
            <a:ext cx="4586390" cy="1090890"/>
            <a:chOff x="6494330" y="3308050"/>
            <a:chExt cx="4586390" cy="1090890"/>
          </a:xfrm>
        </p:grpSpPr>
        <p:grpSp>
          <p:nvGrpSpPr>
            <p:cNvPr id="40" name="Group 39"/>
            <p:cNvGrpSpPr/>
            <p:nvPr/>
          </p:nvGrpSpPr>
          <p:grpSpPr>
            <a:xfrm>
              <a:off x="6494330" y="3308050"/>
              <a:ext cx="3279068" cy="1090890"/>
              <a:chOff x="2718479" y="1405333"/>
              <a:chExt cx="1210997" cy="402878"/>
            </a:xfrm>
          </p:grpSpPr>
          <p:grpSp>
            <p:nvGrpSpPr>
              <p:cNvPr id="33" name="Group 32"/>
              <p:cNvGrpSpPr/>
              <p:nvPr/>
            </p:nvGrpSpPr>
            <p:grpSpPr bwMode="black">
              <a:xfrm>
                <a:off x="2718479" y="1405333"/>
                <a:ext cx="408356" cy="402878"/>
                <a:chOff x="2916435" y="3914152"/>
                <a:chExt cx="930763" cy="918513"/>
              </a:xfrm>
            </p:grpSpPr>
            <p:pic>
              <p:nvPicPr>
                <p:cNvPr id="34" name="Picture 3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35"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grpSp>
          <p:sp>
            <p:nvSpPr>
              <p:cNvPr id="36" name="Freeform 20"/>
              <p:cNvSpPr>
                <a:spLocks noEditPoints="1"/>
              </p:cNvSpPr>
              <p:nvPr/>
            </p:nvSpPr>
            <p:spPr bwMode="black">
              <a:xfrm>
                <a:off x="3184647" y="1411891"/>
                <a:ext cx="508115" cy="353260"/>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grpSp>
            <p:nvGrpSpPr>
              <p:cNvPr id="37" name="Group 36"/>
              <p:cNvGrpSpPr/>
              <p:nvPr/>
            </p:nvGrpSpPr>
            <p:grpSpPr>
              <a:xfrm>
                <a:off x="3745682" y="1415325"/>
                <a:ext cx="183794" cy="351019"/>
                <a:chOff x="-498475" y="1609726"/>
                <a:chExt cx="950913" cy="1816099"/>
              </a:xfrm>
            </p:grpSpPr>
            <p:sp>
              <p:nvSpPr>
                <p:cNvPr id="38"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41" name="Freeform 99"/>
            <p:cNvSpPr>
              <a:spLocks/>
            </p:cNvSpPr>
            <p:nvPr/>
          </p:nvSpPr>
          <p:spPr bwMode="black">
            <a:xfrm>
              <a:off x="9739700" y="3308050"/>
              <a:ext cx="1341020" cy="982729"/>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8650267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Communications: </a:t>
            </a:r>
            <a:r>
              <a:rPr lang="en-US" dirty="0"/>
              <a:t>Device-initiated</a:t>
            </a:r>
          </a:p>
        </p:txBody>
      </p:sp>
      <p:sp>
        <p:nvSpPr>
          <p:cNvPr id="3" name="Text Placeholder 2"/>
          <p:cNvSpPr>
            <a:spLocks noGrp="1"/>
          </p:cNvSpPr>
          <p:nvPr>
            <p:ph type="body" sz="quarter" idx="10"/>
          </p:nvPr>
        </p:nvSpPr>
        <p:spPr>
          <a:xfrm>
            <a:off x="5942725" y="1447799"/>
            <a:ext cx="5725400" cy="2148280"/>
          </a:xfrm>
        </p:spPr>
        <p:txBody>
          <a:bodyPr/>
          <a:lstStyle/>
          <a:p>
            <a:r>
              <a:rPr lang="en-US" sz="3200" dirty="0">
                <a:solidFill>
                  <a:schemeClr val="accent1">
                    <a:alpha val="99000"/>
                  </a:schemeClr>
                </a:solidFill>
              </a:rPr>
              <a:t>Device-initiated options</a:t>
            </a:r>
          </a:p>
          <a:p>
            <a:pPr marL="0" lvl="1"/>
            <a:r>
              <a:rPr lang="en-US" sz="1800" dirty="0" smtClean="0"/>
              <a:t>HTTP-based, request/response</a:t>
            </a:r>
          </a:p>
          <a:p>
            <a:pPr marL="0" lvl="1"/>
            <a:r>
              <a:rPr lang="en-US" sz="1800" dirty="0" smtClean="0"/>
              <a:t>Framework choices (WCF, Web API, </a:t>
            </a:r>
            <a:r>
              <a:rPr lang="en-US" sz="1800" dirty="0" err="1" smtClean="0"/>
              <a:t>OData</a:t>
            </a:r>
            <a:r>
              <a:rPr lang="en-US" sz="1800" dirty="0" smtClean="0"/>
              <a:t>, </a:t>
            </a:r>
            <a:r>
              <a:rPr lang="en-US" sz="1800" dirty="0" err="1" smtClean="0"/>
              <a:t>WebRequest</a:t>
            </a:r>
            <a:r>
              <a:rPr lang="en-US" sz="1800" dirty="0" smtClean="0"/>
              <a:t>, etc.)</a:t>
            </a:r>
          </a:p>
          <a:p>
            <a:pPr marL="0" lvl="1"/>
            <a:r>
              <a:rPr lang="en-US" sz="1800" dirty="0" smtClean="0"/>
              <a:t>Wire format choices (SOAP, JSON, POX, etc.)</a:t>
            </a:r>
          </a:p>
          <a:p>
            <a:endParaRPr lang="en-US" sz="3200" dirty="0"/>
          </a:p>
        </p:txBody>
      </p:sp>
      <p:sp>
        <p:nvSpPr>
          <p:cNvPr id="4" name="TextBox 3"/>
          <p:cNvSpPr txBox="1"/>
          <p:nvPr/>
        </p:nvSpPr>
        <p:spPr>
          <a:xfrm>
            <a:off x="519113" y="1958873"/>
            <a:ext cx="2031471" cy="4236522"/>
          </a:xfrm>
          <a:prstGeom prst="rect">
            <a:avLst/>
          </a:prstGeom>
          <a:noFill/>
        </p:spPr>
        <p:txBody>
          <a:bodyPr wrap="square" lIns="121899" tIns="60949" rIns="121899" bIns="60949" rtlCol="0">
            <a:spAutoFit/>
          </a:bodyPr>
          <a:lstStyle/>
          <a:p>
            <a:endParaRPr lang="en-US" sz="110" dirty="0"/>
          </a:p>
          <a:p>
            <a:r>
              <a:rPr lang="en-US" sz="110" b="1" dirty="0"/>
              <a:t>&lt;?xml version="1.0" encoding="utf-8" standalone="yes" ?&gt; </a:t>
            </a:r>
            <a:br>
              <a:rPr lang="en-US" sz="110" b="1" dirty="0"/>
            </a:br>
            <a:r>
              <a:rPr lang="en-US" sz="110" b="1" dirty="0"/>
              <a:t>- &lt;feed </a:t>
            </a:r>
            <a:r>
              <a:rPr lang="en-US" sz="110" b="1" dirty="0" err="1"/>
              <a:t>xml:base</a:t>
            </a:r>
            <a:r>
              <a:rPr lang="en-US" sz="110" b="1" dirty="0"/>
              <a:t>="</a:t>
            </a:r>
            <a:r>
              <a:rPr lang="en-US" sz="110" b="1" dirty="0">
                <a:hlinkClick r:id="rId3"/>
              </a:rPr>
              <a:t>http://localhost:33779/WcfDataService1.svc/"</a:t>
            </a:r>
            <a:r>
              <a:rPr lang="en-US" sz="110" b="1" dirty="0"/>
              <a:t> </a:t>
            </a:r>
            <a:r>
              <a:rPr lang="en-US" sz="110" b="1" dirty="0" err="1"/>
              <a:t>xmlns:d</a:t>
            </a:r>
            <a:r>
              <a:rPr lang="en-US" sz="110" b="1" dirty="0"/>
              <a:t>="</a:t>
            </a:r>
            <a:r>
              <a:rPr lang="en-US" sz="110" b="1" dirty="0">
                <a:hlinkClick r:id="rId4"/>
              </a:rPr>
              <a:t>http://schemas.microsoft.com/ado/2007/08/</a:t>
            </a:r>
            <a:r>
              <a:rPr lang="en-US" sz="110" b="1" dirty="0" err="1">
                <a:hlinkClick r:id="rId4"/>
              </a:rPr>
              <a:t>dataservices</a:t>
            </a:r>
            <a:r>
              <a:rPr lang="en-US" sz="110" b="1" dirty="0">
                <a:hlinkClick r:id="rId4"/>
              </a:rPr>
              <a:t>"</a:t>
            </a:r>
            <a:r>
              <a:rPr lang="en-US" sz="110" b="1" dirty="0"/>
              <a:t> </a:t>
            </a:r>
            <a:r>
              <a:rPr lang="en-US" sz="110" b="1" dirty="0" err="1"/>
              <a:t>xmlns:m</a:t>
            </a:r>
            <a:r>
              <a:rPr lang="en-US" sz="110" b="1" dirty="0"/>
              <a:t>="</a:t>
            </a:r>
            <a:r>
              <a:rPr lang="en-US" sz="110" b="1" dirty="0">
                <a:hlinkClick r:id="rId5"/>
              </a:rPr>
              <a:t>http://schemas.microsoft.com/ado/2007/08/</a:t>
            </a:r>
            <a:r>
              <a:rPr lang="en-US" sz="110" b="1" dirty="0" err="1">
                <a:hlinkClick r:id="rId5"/>
              </a:rPr>
              <a:t>dataservices</a:t>
            </a:r>
            <a:r>
              <a:rPr lang="en-US" sz="110" b="1" dirty="0">
                <a:hlinkClick r:id="rId5"/>
              </a:rPr>
              <a:t>/metadata"</a:t>
            </a:r>
            <a:r>
              <a:rPr lang="en-US" sz="110" b="1" dirty="0"/>
              <a:t> </a:t>
            </a:r>
            <a:r>
              <a:rPr lang="en-US" sz="110" b="1" dirty="0" err="1"/>
              <a:t>xmlns</a:t>
            </a:r>
            <a:r>
              <a:rPr lang="en-US" sz="110" b="1" dirty="0"/>
              <a:t>="</a:t>
            </a:r>
            <a:r>
              <a:rPr lang="en-US" sz="110" b="1" dirty="0">
                <a:hlinkClick r:id="rId6"/>
              </a:rPr>
              <a:t>http://www.w3.org/2005/Atom"</a:t>
            </a:r>
            <a:r>
              <a:rPr lang="en-US" sz="110" b="1" dirty="0"/>
              <a:t>&gt; </a:t>
            </a:r>
            <a:br>
              <a:rPr lang="en-US" sz="110" b="1" dirty="0"/>
            </a:br>
            <a:r>
              <a:rPr lang="en-US" sz="110" b="1" dirty="0"/>
              <a:t>&lt;title type="text"&gt;Drivers&lt;/title&gt; </a:t>
            </a:r>
            <a:br>
              <a:rPr lang="en-US" sz="110" b="1" dirty="0"/>
            </a:br>
            <a:r>
              <a:rPr lang="en-US" sz="110" b="1" dirty="0"/>
              <a:t>&lt;id&gt;</a:t>
            </a:r>
            <a:r>
              <a:rPr lang="en-US" sz="110" b="1" dirty="0">
                <a:hlinkClick r:id="rId7"/>
              </a:rPr>
              <a:t>http://localhost:33779/WcfDataService1.svc/Drivers</a:t>
            </a:r>
            <a:r>
              <a:rPr lang="en-US" sz="110" b="1" dirty="0"/>
              <a:t>&lt;/id&gt; </a:t>
            </a:r>
            <a:br>
              <a:rPr lang="en-US" sz="110" b="1" dirty="0"/>
            </a:br>
            <a:r>
              <a:rPr lang="en-US" sz="110" b="1" dirty="0"/>
              <a:t>&lt;updated&gt;2010-05-24T22:12:38Z&lt;/updated&gt; </a:t>
            </a:r>
            <a:br>
              <a:rPr lang="en-US" sz="110" b="1" dirty="0"/>
            </a:br>
            <a:r>
              <a:rPr lang="en-US" sz="110" b="1" dirty="0"/>
              <a:t>&lt;link </a:t>
            </a:r>
            <a:r>
              <a:rPr lang="en-US" sz="110" b="1" dirty="0" err="1"/>
              <a:t>rel</a:t>
            </a:r>
            <a:r>
              <a:rPr lang="en-US" sz="110" b="1" dirty="0"/>
              <a:t>="self" title="Drivers" </a:t>
            </a:r>
            <a:r>
              <a:rPr lang="en-US" sz="110" b="1" dirty="0" err="1"/>
              <a:t>href</a:t>
            </a:r>
            <a:r>
              <a:rPr lang="en-US" sz="110" b="1" dirty="0"/>
              <a:t>="Drivers" /&gt; </a:t>
            </a:r>
            <a:br>
              <a:rPr lang="en-US" sz="110" b="1" dirty="0"/>
            </a:br>
            <a:r>
              <a:rPr lang="en-US" sz="110" b="1" dirty="0"/>
              <a:t>- &lt;entry&gt; </a:t>
            </a:r>
            <a:br>
              <a:rPr lang="en-US" sz="110" b="1" dirty="0"/>
            </a:br>
            <a:r>
              <a:rPr lang="en-US" sz="110" b="1" dirty="0"/>
              <a:t>&lt;id&gt;</a:t>
            </a:r>
            <a:r>
              <a:rPr lang="en-US" sz="110" b="1" dirty="0">
                <a:hlinkClick r:id="rId8"/>
              </a:rPr>
              <a:t>http://localhost:33779/WcfDataService1.svc/Drivers(1)</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="Drivers(1)"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="Drivers(1)/</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="Drivers(1)/Todays"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m:type="Edm.Int32"&gt;1&lt;/d:DriverId&gt; </a:t>
            </a:r>
            <a:br>
              <a:rPr lang="en-US" sz="110" b="1" dirty="0"/>
            </a:br>
            <a:r>
              <a:rPr lang="en-US" sz="110" b="1" dirty="0"/>
              <a:t>&lt;</a:t>
            </a:r>
            <a:r>
              <a:rPr lang="en-US" sz="110" b="1" dirty="0" err="1"/>
              <a:t>d:DistributionCenterId</a:t>
            </a:r>
            <a:r>
              <a:rPr lang="en-US" sz="110" b="1" dirty="0"/>
              <a:t> m:type="Edm.Int32"&gt;1&lt;/d:DistributionCenterId&gt; </a:t>
            </a:r>
            <a:br>
              <a:rPr lang="en-US" sz="110" b="1" dirty="0"/>
            </a:br>
            <a:r>
              <a:rPr lang="en-US" sz="110" b="1" dirty="0"/>
              <a:t>&lt;</a:t>
            </a:r>
            <a:r>
              <a:rPr lang="en-US" sz="110" b="1" dirty="0" err="1"/>
              <a:t>d:FirstName</a:t>
            </a:r>
            <a:r>
              <a:rPr lang="en-US" sz="110" b="1" dirty="0"/>
              <a:t>&gt;Rob&lt;/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&gt;Tiffany&lt;/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 &lt;entry&gt; </a:t>
            </a:r>
            <a:br>
              <a:rPr lang="en-US" sz="110" b="1" dirty="0"/>
            </a:br>
            <a:r>
              <a:rPr lang="en-US" sz="110" b="1" dirty="0"/>
              <a:t>&lt;id&gt;</a:t>
            </a:r>
            <a:r>
              <a:rPr lang="en-US" sz="110" b="1" dirty="0">
                <a:hlinkClick r:id="rId12"/>
              </a:rPr>
              <a:t>http://localhost:33779/WcfDataService1.svc/Drivers(2)</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="Drivers(2)"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="Drivers(2)/</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="Drivers(2)/Todays"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m:type="Edm.Int32"&gt;2&lt;/d:DriverId&gt; </a:t>
            </a:r>
            <a:br>
              <a:rPr lang="en-US" sz="110" b="1" dirty="0"/>
            </a:br>
            <a:r>
              <a:rPr lang="en-US" sz="110" b="1" dirty="0"/>
              <a:t>&lt;</a:t>
            </a:r>
            <a:r>
              <a:rPr lang="en-US" sz="110" b="1" dirty="0" err="1"/>
              <a:t>d:DistributionCenterId</a:t>
            </a:r>
            <a:r>
              <a:rPr lang="en-US" sz="110" b="1" dirty="0"/>
              <a:t> m:type="Edm.Int32"&gt;1&lt;/d:DistributionCenterId&gt; </a:t>
            </a:r>
            <a:br>
              <a:rPr lang="en-US" sz="110" b="1" dirty="0"/>
            </a:br>
            <a:r>
              <a:rPr lang="en-US" sz="110" b="1" dirty="0"/>
              <a:t>&lt;</a:t>
            </a:r>
            <a:r>
              <a:rPr lang="en-US" sz="110" b="1" dirty="0" err="1"/>
              <a:t>d:FirstName</a:t>
            </a:r>
            <a:r>
              <a:rPr lang="en-US" sz="110" b="1" dirty="0"/>
              <a:t>&gt;</a:t>
            </a:r>
            <a:r>
              <a:rPr lang="en-US" sz="110" b="1" dirty="0" err="1"/>
              <a:t>Loke</a:t>
            </a:r>
            <a:r>
              <a:rPr lang="en-US" sz="110" b="1" dirty="0"/>
              <a:t> </a:t>
            </a:r>
            <a:r>
              <a:rPr lang="en-US" sz="110" b="1" dirty="0" err="1"/>
              <a:t>Uei</a:t>
            </a:r>
            <a:r>
              <a:rPr lang="en-US" sz="110" b="1" dirty="0"/>
              <a:t>&lt;/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&gt;Tan&lt;/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 &lt;entry&gt; </a:t>
            </a:r>
            <a:br>
              <a:rPr lang="en-US" sz="110" b="1" dirty="0"/>
            </a:br>
            <a:r>
              <a:rPr lang="en-US" sz="110" b="1" dirty="0"/>
              <a:t>&lt;id&gt;</a:t>
            </a:r>
            <a:r>
              <a:rPr lang="en-US" sz="110" b="1" dirty="0">
                <a:hlinkClick r:id="rId13"/>
              </a:rPr>
              <a:t>http://localhost:33779/WcfDataService1.svc/Drivers(3)</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="Drivers(3)"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="Drivers(3)/</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="Drivers(3)/Todays"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m:type="Edm.Int32"&gt;3&lt;/d:DriverId&gt; </a:t>
            </a:r>
            <a:br>
              <a:rPr lang="en-US" sz="110" b="1" dirty="0"/>
            </a:br>
            <a:r>
              <a:rPr lang="en-US" sz="110" b="1" dirty="0"/>
              <a:t>&lt;</a:t>
            </a:r>
            <a:r>
              <a:rPr lang="en-US" sz="110" b="1" dirty="0" err="1"/>
              <a:t>d:DistributionCenterId</a:t>
            </a:r>
            <a:r>
              <a:rPr lang="en-US" sz="110" b="1" dirty="0"/>
              <a:t> m:type="Edm.Int32"&gt;1&lt;/d:DistributionCenterId&gt; </a:t>
            </a:r>
            <a:br>
              <a:rPr lang="en-US" sz="110" b="1" dirty="0"/>
            </a:br>
            <a:r>
              <a:rPr lang="en-US" sz="110" b="1" dirty="0"/>
              <a:t>&lt;</a:t>
            </a:r>
            <a:r>
              <a:rPr lang="en-US" sz="110" b="1" dirty="0" err="1"/>
              <a:t>d:FirstName</a:t>
            </a:r>
            <a:r>
              <a:rPr lang="en-US" sz="110" b="1" dirty="0"/>
              <a:t>&gt;Dan&lt;/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&gt;Bouie&lt;/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 &lt;entry&gt; </a:t>
            </a:r>
            <a:br>
              <a:rPr lang="en-US" sz="110" b="1" dirty="0"/>
            </a:br>
            <a:r>
              <a:rPr lang="en-US" sz="110" b="1" dirty="0"/>
              <a:t>&lt;id&gt;</a:t>
            </a:r>
            <a:r>
              <a:rPr lang="en-US" sz="110" b="1" dirty="0">
                <a:hlinkClick r:id="rId14"/>
              </a:rPr>
              <a:t>http://localhost:33779/WcfDataService1.svc/Drivers(4)</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="Drivers(4)"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="Drivers(4)/</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="Drivers(4)/Todays"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m:type="Edm.Int32"&gt;4&lt;/d:DriverId&gt; </a:t>
            </a:r>
            <a:br>
              <a:rPr lang="en-US" sz="110" b="1" dirty="0"/>
            </a:br>
            <a:r>
              <a:rPr lang="en-US" sz="110" b="1" dirty="0"/>
              <a:t>&lt;</a:t>
            </a:r>
            <a:r>
              <a:rPr lang="en-US" sz="110" b="1" dirty="0" err="1"/>
              <a:t>d:DistributionCenterId</a:t>
            </a:r>
            <a:r>
              <a:rPr lang="en-US" sz="110" b="1" dirty="0"/>
              <a:t> m:type="Edm.Int32"&gt;1&lt;/d:DistributionCenterId&gt; </a:t>
            </a:r>
            <a:br>
              <a:rPr lang="en-US" sz="110" b="1" dirty="0"/>
            </a:br>
            <a:r>
              <a:rPr lang="en-US" sz="110" b="1" dirty="0"/>
              <a:t>&lt;</a:t>
            </a:r>
            <a:r>
              <a:rPr lang="en-US" sz="110" b="1" dirty="0" err="1"/>
              <a:t>d:FirstName</a:t>
            </a:r>
            <a:r>
              <a:rPr lang="en-US" sz="110" b="1" dirty="0"/>
              <a:t>&gt;John&lt;/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&gt;Dietz&lt;/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 &lt;entry&gt; </a:t>
            </a:r>
            <a:br>
              <a:rPr lang="en-US" sz="110" b="1" dirty="0"/>
            </a:br>
            <a:r>
              <a:rPr lang="en-US" sz="110" b="1" dirty="0"/>
              <a:t>&lt;id&gt;</a:t>
            </a:r>
            <a:r>
              <a:rPr lang="en-US" sz="110" b="1" dirty="0">
                <a:hlinkClick r:id="rId15"/>
              </a:rPr>
              <a:t>http://localhost:33779/WcfDataService1.svc/Drivers(5)</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="Drivers(5)"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="Drivers(5)/</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="Drivers(5)/Todays"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m:type="Edm.Int32"&gt;5&lt;/d:DriverId&gt; </a:t>
            </a:r>
            <a:br>
              <a:rPr lang="en-US" sz="110" b="1" dirty="0"/>
            </a:br>
            <a:r>
              <a:rPr lang="en-US" sz="110" b="1" dirty="0"/>
              <a:t>&lt;</a:t>
            </a:r>
            <a:r>
              <a:rPr lang="en-US" sz="110" b="1" dirty="0" err="1"/>
              <a:t>d:DistributionCenterId</a:t>
            </a:r>
            <a:r>
              <a:rPr lang="en-US" sz="110" b="1" dirty="0"/>
              <a:t> m:type="Edm.Int32"&gt;2&lt;/d:DistributionCenterId&gt; </a:t>
            </a:r>
            <a:br>
              <a:rPr lang="en-US" sz="110" b="1" dirty="0"/>
            </a:br>
            <a:r>
              <a:rPr lang="en-US" sz="110" b="1" dirty="0"/>
              <a:t>&lt;</a:t>
            </a:r>
            <a:r>
              <a:rPr lang="en-US" sz="110" b="1" dirty="0" err="1"/>
              <a:t>d:FirstName</a:t>
            </a:r>
            <a:r>
              <a:rPr lang="en-US" sz="110" b="1" dirty="0"/>
              <a:t>&gt;Derek&lt;/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&gt;Snyder&lt;/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 &lt;entry&gt; </a:t>
            </a:r>
            <a:br>
              <a:rPr lang="en-US" sz="110" b="1" dirty="0"/>
            </a:br>
            <a:r>
              <a:rPr lang="en-US" sz="110" b="1" dirty="0"/>
              <a:t>&lt;id&gt;</a:t>
            </a:r>
            <a:r>
              <a:rPr lang="en-US" sz="110" b="1" dirty="0">
                <a:hlinkClick r:id="rId16"/>
              </a:rPr>
              <a:t>http://localhost:33779/WcfDataService1.svc/Drivers(6)</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="Drivers(6)"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="Drivers(6)/</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="Drivers(6)/Todays"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m:type="Edm.Int32"&gt;6&lt;/d:DriverId&gt; </a:t>
            </a:r>
            <a:br>
              <a:rPr lang="en-US" sz="110" b="1" dirty="0"/>
            </a:br>
            <a:r>
              <a:rPr lang="en-US" sz="110" b="1" dirty="0"/>
              <a:t>&lt;</a:t>
            </a:r>
            <a:r>
              <a:rPr lang="en-US" sz="110" b="1" dirty="0" err="1"/>
              <a:t>d:DistributionCenterId</a:t>
            </a:r>
            <a:r>
              <a:rPr lang="en-US" sz="110" b="1" dirty="0"/>
              <a:t> m:type="Edm.Int32"&gt;2&lt;/d:DistributionCenterId&gt; </a:t>
            </a:r>
            <a:br>
              <a:rPr lang="en-US" sz="110" b="1" dirty="0"/>
            </a:br>
            <a:r>
              <a:rPr lang="en-US" sz="110" b="1" dirty="0"/>
              <a:t>&lt;</a:t>
            </a:r>
            <a:r>
              <a:rPr lang="en-US" sz="110" b="1" dirty="0" err="1"/>
              <a:t>d:FirstName</a:t>
            </a:r>
            <a:r>
              <a:rPr lang="en-US" sz="110" b="1" dirty="0"/>
              <a:t>&gt;Steve&lt;/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a:t>
            </a:r>
            <a:r>
              <a:rPr lang="en-US" sz="110" b="1" dirty="0" err="1"/>
              <a:t>Hegenderfer</a:t>
            </a:r>
            <a:r>
              <a:rPr lang="en-US" sz="110" b="1" dirty="0"/>
              <a:t>&lt;/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 &lt;entry&gt; </a:t>
            </a:r>
            <a:br>
              <a:rPr lang="en-US" sz="110" b="1" dirty="0"/>
            </a:br>
            <a:r>
              <a:rPr lang="en-US" sz="110" b="1" dirty="0"/>
              <a:t>&lt;id&gt;</a:t>
            </a:r>
            <a:r>
              <a:rPr lang="en-US" sz="110" b="1" dirty="0">
                <a:hlinkClick r:id="rId17"/>
              </a:rPr>
              <a:t>http://localhost:33779/WcfDataService1.svc/Drivers(7)</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="Drivers(7)"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="Drivers(7)/</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="Drivers(7)/Todays"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m:type="Edm.Int32"&gt;7&lt;/d:DriverId&gt; </a:t>
            </a:r>
            <a:br>
              <a:rPr lang="en-US" sz="110" b="1" dirty="0"/>
            </a:br>
            <a:r>
              <a:rPr lang="en-US" sz="110" b="1" dirty="0"/>
              <a:t>&lt;</a:t>
            </a:r>
            <a:r>
              <a:rPr lang="en-US" sz="110" b="1" dirty="0" err="1"/>
              <a:t>d:DistributionCenterId</a:t>
            </a:r>
            <a:r>
              <a:rPr lang="en-US" sz="110" b="1" dirty="0"/>
              <a:t> m:type="Edm.Int32"&gt;2&lt;/d:DistributionCenterId&gt; </a:t>
            </a:r>
            <a:br>
              <a:rPr lang="en-US" sz="110" b="1" dirty="0"/>
            </a:br>
            <a:r>
              <a:rPr lang="en-US" sz="110" b="1" dirty="0"/>
              <a:t>&lt;</a:t>
            </a:r>
            <a:r>
              <a:rPr lang="en-US" sz="110" b="1" dirty="0" err="1"/>
              <a:t>d:FirstName</a:t>
            </a:r>
            <a:r>
              <a:rPr lang="en-US" sz="110" b="1" dirty="0"/>
              <a:t>&gt;Chip&lt;/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a:t>
            </a:r>
            <a:r>
              <a:rPr lang="en-US" sz="110" b="1" dirty="0" err="1"/>
              <a:t>Vollers</a:t>
            </a:r>
            <a:r>
              <a:rPr lang="en-US" sz="110" b="1" dirty="0"/>
              <a:t>&lt;/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 &lt;entry&gt; </a:t>
            </a:r>
            <a:br>
              <a:rPr lang="en-US" sz="110" b="1" dirty="0"/>
            </a:br>
            <a:r>
              <a:rPr lang="en-US" sz="110" b="1" dirty="0"/>
              <a:t>&lt;id&gt;</a:t>
            </a:r>
            <a:r>
              <a:rPr lang="en-US" sz="110" b="1" dirty="0">
                <a:hlinkClick r:id="rId18"/>
              </a:rPr>
              <a:t>http://localhost:33779/WcfDataService1.svc/Drivers(8)</a:t>
            </a:r>
            <a:r>
              <a:rPr lang="en-US" sz="110" b="1" dirty="0"/>
              <a:t>&lt;/id&gt; </a:t>
            </a:r>
            <a:br>
              <a:rPr lang="en-US" sz="110" b="1" dirty="0"/>
            </a:br>
            <a:r>
              <a:rPr lang="en-US" sz="110" b="1" dirty="0"/>
              <a:t>&lt;title type="text" /&gt; </a:t>
            </a:r>
            <a:br>
              <a:rPr lang="en-US" sz="110" b="1" dirty="0"/>
            </a:br>
            <a:r>
              <a:rPr lang="en-US" sz="110" b="1" dirty="0"/>
              <a:t>&lt;updated&gt;2010-05-24T22:12:38Z&lt;/updated&gt; </a:t>
            </a:r>
            <a:br>
              <a:rPr lang="en-US" sz="110" b="1" dirty="0"/>
            </a:br>
            <a:r>
              <a:rPr lang="en-US" sz="110" b="1" dirty="0"/>
              <a:t>- &lt;author&gt; </a:t>
            </a:r>
            <a:br>
              <a:rPr lang="en-US" sz="110" b="1" dirty="0"/>
            </a:br>
            <a:r>
              <a:rPr lang="en-US" sz="110" b="1" dirty="0"/>
              <a:t>&lt;name /&gt; </a:t>
            </a:r>
            <a:br>
              <a:rPr lang="en-US" sz="110" b="1" dirty="0"/>
            </a:br>
            <a:r>
              <a:rPr lang="en-US" sz="110" b="1" dirty="0"/>
              <a:t>&lt;/author&gt; </a:t>
            </a:r>
            <a:br>
              <a:rPr lang="en-US" sz="110" b="1" dirty="0"/>
            </a:br>
            <a:r>
              <a:rPr lang="en-US" sz="110" b="1" dirty="0"/>
              <a:t>&lt;link </a:t>
            </a:r>
            <a:r>
              <a:rPr lang="en-US" sz="110" b="1" dirty="0" err="1"/>
              <a:t>rel</a:t>
            </a:r>
            <a:r>
              <a:rPr lang="en-US" sz="110" b="1" dirty="0"/>
              <a:t>="edit" title="Driver" </a:t>
            </a:r>
            <a:r>
              <a:rPr lang="en-US" sz="110" b="1" dirty="0" err="1"/>
              <a:t>href</a:t>
            </a:r>
            <a:r>
              <a:rPr lang="en-US" sz="110" b="1" dirty="0"/>
              <a:t>="Drivers(8)" /&gt; </a:t>
            </a:r>
            <a:br>
              <a:rPr lang="en-US" sz="110" b="1" dirty="0"/>
            </a:br>
            <a:r>
              <a:rPr lang="en-US" sz="110" b="1" dirty="0"/>
              <a:t>&lt;link </a:t>
            </a:r>
            <a:r>
              <a:rPr lang="en-US" sz="110" b="1" dirty="0" err="1"/>
              <a:t>rel</a:t>
            </a:r>
            <a:r>
              <a:rPr lang="en-US" sz="110" b="1" dirty="0"/>
              <a:t>="</a:t>
            </a:r>
            <a:r>
              <a:rPr lang="en-US" sz="110" b="1" dirty="0">
                <a:hlinkClick r:id="rId9"/>
              </a:rPr>
              <a:t>http://schemas.microsoft.com/ado/2007/08/</a:t>
            </a:r>
            <a:r>
              <a:rPr lang="en-US" sz="110" b="1" dirty="0" err="1">
                <a:hlinkClick r:id="rId9"/>
              </a:rPr>
              <a:t>dataservices</a:t>
            </a:r>
            <a:r>
              <a:rPr lang="en-US" sz="110" b="1" dirty="0">
                <a:hlinkClick r:id="rId9"/>
              </a:rPr>
              <a:t>/related/</a:t>
            </a:r>
            <a:r>
              <a:rPr lang="en-US" sz="110" b="1" dirty="0" err="1">
                <a:hlinkClick r:id="rId9"/>
              </a:rPr>
              <a:t>DistributionCenter</a:t>
            </a:r>
            <a:r>
              <a:rPr lang="en-US" sz="110" b="1" dirty="0">
                <a:hlinkClick r:id="rId9"/>
              </a:rPr>
              <a:t>"</a:t>
            </a:r>
            <a:r>
              <a:rPr lang="en-US" sz="110" b="1" dirty="0"/>
              <a:t> type="application/</a:t>
            </a:r>
            <a:r>
              <a:rPr lang="en-US" sz="110" b="1" dirty="0" err="1"/>
              <a:t>atom+xml;type</a:t>
            </a:r>
            <a:r>
              <a:rPr lang="en-US" sz="110" b="1" dirty="0"/>
              <a:t>=entry" title="</a:t>
            </a:r>
            <a:r>
              <a:rPr lang="en-US" sz="110" b="1" dirty="0" err="1"/>
              <a:t>DistributionCenter</a:t>
            </a:r>
            <a:r>
              <a:rPr lang="en-US" sz="110" b="1" dirty="0"/>
              <a:t>" </a:t>
            </a:r>
            <a:r>
              <a:rPr lang="en-US" sz="110" b="1" dirty="0" err="1"/>
              <a:t>href</a:t>
            </a:r>
            <a:r>
              <a:rPr lang="en-US" sz="110" b="1" dirty="0"/>
              <a:t>="Drivers(8)/</a:t>
            </a:r>
            <a:r>
              <a:rPr lang="en-US" sz="110" b="1" dirty="0" err="1"/>
              <a:t>DistributionCenter</a:t>
            </a:r>
            <a:r>
              <a:rPr lang="en-US" sz="110" b="1" dirty="0"/>
              <a:t>" /&gt; </a:t>
            </a:r>
            <a:br>
              <a:rPr lang="en-US" sz="110" b="1" dirty="0"/>
            </a:br>
            <a:r>
              <a:rPr lang="en-US" sz="110" b="1" dirty="0"/>
              <a:t>&lt;link </a:t>
            </a:r>
            <a:r>
              <a:rPr lang="en-US" sz="110" b="1" dirty="0" err="1"/>
              <a:t>rel</a:t>
            </a:r>
            <a:r>
              <a:rPr lang="en-US" sz="110" b="1" dirty="0"/>
              <a:t>="</a:t>
            </a:r>
            <a:r>
              <a:rPr lang="en-US" sz="110" b="1" dirty="0">
                <a:hlinkClick r:id="rId10"/>
              </a:rPr>
              <a:t>http://schemas.microsoft.com/ado/2007/08/</a:t>
            </a:r>
            <a:r>
              <a:rPr lang="en-US" sz="110" b="1" dirty="0" err="1">
                <a:hlinkClick r:id="rId10"/>
              </a:rPr>
              <a:t>dataservices</a:t>
            </a:r>
            <a:r>
              <a:rPr lang="en-US" sz="110" b="1" dirty="0">
                <a:hlinkClick r:id="rId10"/>
              </a:rPr>
              <a:t>/related/Todays"</a:t>
            </a:r>
            <a:r>
              <a:rPr lang="en-US" sz="110" b="1" dirty="0"/>
              <a:t> type="application/</a:t>
            </a:r>
            <a:r>
              <a:rPr lang="en-US" sz="110" b="1" dirty="0" err="1"/>
              <a:t>atom+xml;type</a:t>
            </a:r>
            <a:r>
              <a:rPr lang="en-US" sz="110" b="1" dirty="0"/>
              <a:t>=feed" title="Todays" </a:t>
            </a:r>
            <a:r>
              <a:rPr lang="en-US" sz="110" b="1" dirty="0" err="1"/>
              <a:t>href</a:t>
            </a:r>
            <a:r>
              <a:rPr lang="en-US" sz="110" b="1" dirty="0"/>
              <a:t>="Drivers(8)/Todays" /&gt; </a:t>
            </a:r>
            <a:br>
              <a:rPr lang="en-US" sz="110" b="1" dirty="0"/>
            </a:br>
            <a:r>
              <a:rPr lang="en-US" sz="110" b="1" dirty="0"/>
              <a:t>&lt;category term="</a:t>
            </a:r>
            <a:r>
              <a:rPr lang="en-US" sz="110" b="1" dirty="0" err="1"/>
              <a:t>ContosoBottlingModel.Driver</a:t>
            </a:r>
            <a:r>
              <a:rPr lang="en-US" sz="110" b="1" dirty="0"/>
              <a:t>" scheme="</a:t>
            </a:r>
            <a:r>
              <a:rPr lang="en-US" sz="110" b="1" dirty="0">
                <a:hlinkClick r:id="rId11"/>
              </a:rPr>
              <a:t>http://schemas.microsoft.com/ado/2007/08/</a:t>
            </a:r>
            <a:r>
              <a:rPr lang="en-US" sz="110" b="1" dirty="0" err="1">
                <a:hlinkClick r:id="rId11"/>
              </a:rPr>
              <a:t>dataservices</a:t>
            </a:r>
            <a:r>
              <a:rPr lang="en-US" sz="110" b="1" dirty="0">
                <a:hlinkClick r:id="rId11"/>
              </a:rPr>
              <a:t>/scheme"</a:t>
            </a:r>
            <a:r>
              <a:rPr lang="en-US" sz="110" b="1" dirty="0"/>
              <a:t> /&gt; </a:t>
            </a:r>
            <a:br>
              <a:rPr lang="en-US" sz="110" b="1" dirty="0"/>
            </a:br>
            <a:r>
              <a:rPr lang="en-US" sz="110" b="1" dirty="0"/>
              <a:t>- &lt;content type="application/xml"&gt; </a:t>
            </a:r>
            <a:br>
              <a:rPr lang="en-US" sz="110" b="1" dirty="0"/>
            </a:br>
            <a:r>
              <a:rPr lang="en-US" sz="110" b="1" dirty="0"/>
              <a:t>- &lt;</a:t>
            </a:r>
            <a:r>
              <a:rPr lang="en-US" sz="110" b="1" dirty="0" err="1"/>
              <a:t>m:properties</a:t>
            </a:r>
            <a:r>
              <a:rPr lang="en-US" sz="110" b="1" dirty="0"/>
              <a:t>&gt; </a:t>
            </a:r>
            <a:br>
              <a:rPr lang="en-US" sz="110" b="1" dirty="0"/>
            </a:br>
            <a:r>
              <a:rPr lang="en-US" sz="110" b="1" dirty="0"/>
              <a:t>&lt;</a:t>
            </a:r>
            <a:r>
              <a:rPr lang="en-US" sz="110" b="1" dirty="0" err="1"/>
              <a:t>d:DriverId</a:t>
            </a:r>
            <a:r>
              <a:rPr lang="en-US" sz="110" b="1" dirty="0"/>
              <a:t> m:type="Edm.Int32"&gt;8&lt;/d:DriverId&gt; </a:t>
            </a:r>
            <a:br>
              <a:rPr lang="en-US" sz="110" b="1" dirty="0"/>
            </a:br>
            <a:r>
              <a:rPr lang="en-US" sz="110" b="1" dirty="0"/>
              <a:t>&lt;</a:t>
            </a:r>
            <a:r>
              <a:rPr lang="en-US" sz="110" b="1" dirty="0" err="1"/>
              <a:t>d:DistributionCenterId</a:t>
            </a:r>
            <a:r>
              <a:rPr lang="en-US" sz="110" b="1" dirty="0"/>
              <a:t> m:type="Edm.Int32"&gt;2&lt;/d:DistributionCenterId&gt; </a:t>
            </a:r>
            <a:br>
              <a:rPr lang="en-US" sz="110" b="1" dirty="0"/>
            </a:br>
            <a:r>
              <a:rPr lang="en-US" sz="110" b="1" dirty="0"/>
              <a:t>&lt;</a:t>
            </a:r>
            <a:r>
              <a:rPr lang="en-US" sz="110" b="1" dirty="0" err="1"/>
              <a:t>d:FirstName</a:t>
            </a:r>
            <a:r>
              <a:rPr lang="en-US" sz="110" b="1" dirty="0"/>
              <a:t>&gt;James&lt;/</a:t>
            </a:r>
            <a:r>
              <a:rPr lang="en-US" sz="110" b="1" dirty="0" err="1"/>
              <a:t>d:FirstName</a:t>
            </a:r>
            <a:r>
              <a:rPr lang="en-US" sz="110" b="1" dirty="0"/>
              <a:t>&gt; </a:t>
            </a:r>
            <a:br>
              <a:rPr lang="en-US" sz="110" b="1" dirty="0"/>
            </a:br>
            <a:r>
              <a:rPr lang="en-US" sz="110" b="1" dirty="0"/>
              <a:t>&lt;</a:t>
            </a:r>
            <a:r>
              <a:rPr lang="en-US" sz="110" b="1" dirty="0" err="1"/>
              <a:t>d:LastName</a:t>
            </a:r>
            <a:r>
              <a:rPr lang="en-US" sz="110" b="1" dirty="0"/>
              <a:t>&gt;Pratt&lt;/</a:t>
            </a:r>
            <a:r>
              <a:rPr lang="en-US" sz="110" b="1" dirty="0" err="1"/>
              <a:t>d:LastName</a:t>
            </a:r>
            <a:r>
              <a:rPr lang="en-US" sz="110" b="1" dirty="0"/>
              <a:t>&gt; </a:t>
            </a:r>
            <a:br>
              <a:rPr lang="en-US" sz="110" b="1" dirty="0"/>
            </a:br>
            <a:r>
              <a:rPr lang="en-US" sz="110" b="1" dirty="0"/>
              <a:t>&lt;/</a:t>
            </a:r>
            <a:r>
              <a:rPr lang="en-US" sz="110" b="1" dirty="0" err="1"/>
              <a:t>m:properties</a:t>
            </a:r>
            <a:r>
              <a:rPr lang="en-US" sz="110" b="1" dirty="0"/>
              <a:t>&gt; </a:t>
            </a:r>
            <a:br>
              <a:rPr lang="en-US" sz="110" b="1" dirty="0"/>
            </a:br>
            <a:r>
              <a:rPr lang="en-US" sz="110" b="1" dirty="0"/>
              <a:t>&lt;/content&gt; </a:t>
            </a:r>
            <a:br>
              <a:rPr lang="en-US" sz="110" b="1" dirty="0"/>
            </a:br>
            <a:r>
              <a:rPr lang="en-US" sz="110" b="1" dirty="0"/>
              <a:t>&lt;/entry&gt; </a:t>
            </a:r>
            <a:br>
              <a:rPr lang="en-US" sz="110" b="1" dirty="0"/>
            </a:br>
            <a:r>
              <a:rPr lang="en-US" sz="110" b="1" dirty="0"/>
              <a:t>&lt;/feed&gt;</a:t>
            </a:r>
            <a:endParaRPr lang="en-US" sz="110" dirty="0"/>
          </a:p>
          <a:p>
            <a:r>
              <a:rPr lang="en-US" sz="110" b="1" dirty="0"/>
              <a:t>The same list of 8 Customers using SOAP and a </a:t>
            </a:r>
            <a:r>
              <a:rPr lang="en-US" sz="110" b="1" dirty="0" err="1"/>
              <a:t>DataSet</a:t>
            </a:r>
            <a:r>
              <a:rPr lang="en-US" sz="110" b="1" dirty="0"/>
              <a:t> dropped us down to 3 kb but still too big for my taste.</a:t>
            </a:r>
            <a:r>
              <a:rPr lang="en-US" sz="110" dirty="0"/>
              <a:t> </a:t>
            </a:r>
          </a:p>
          <a:p>
            <a:r>
              <a:rPr lang="en-US" sz="110" b="1" dirty="0"/>
              <a:t>&lt;?xml version="1.0" encoding="utf-8"?&gt; </a:t>
            </a:r>
            <a:br>
              <a:rPr lang="en-US" sz="110" b="1" dirty="0"/>
            </a:br>
            <a:r>
              <a:rPr lang="en-US" sz="110" b="1" dirty="0"/>
              <a:t>&lt;</a:t>
            </a:r>
            <a:r>
              <a:rPr lang="en-US" sz="110" b="1" dirty="0" err="1"/>
              <a:t>DataSet</a:t>
            </a:r>
            <a:r>
              <a:rPr lang="en-US" sz="110" b="1" dirty="0"/>
              <a:t> </a:t>
            </a:r>
            <a:r>
              <a:rPr lang="en-US" sz="110" b="1" dirty="0" err="1"/>
              <a:t>xmlns</a:t>
            </a:r>
            <a:r>
              <a:rPr lang="en-US" sz="110" b="1" dirty="0"/>
              <a:t>="</a:t>
            </a:r>
            <a:r>
              <a:rPr lang="en-US" sz="110" b="1" dirty="0">
                <a:hlinkClick r:id="rId19"/>
              </a:rPr>
              <a:t>http://tempuri.org/"</a:t>
            </a:r>
            <a:r>
              <a:rPr lang="en-US" sz="110" b="1" dirty="0"/>
              <a:t>&gt; </a:t>
            </a:r>
            <a:br>
              <a:rPr lang="en-US" sz="110" b="1" dirty="0"/>
            </a:br>
            <a:r>
              <a:rPr lang="en-US" sz="110" b="1" dirty="0"/>
              <a:t>&lt;</a:t>
            </a:r>
            <a:r>
              <a:rPr lang="en-US" sz="110" b="1" dirty="0" err="1"/>
              <a:t>xs:schema</a:t>
            </a:r>
            <a:r>
              <a:rPr lang="en-US" sz="110" b="1" dirty="0"/>
              <a:t> id="</a:t>
            </a:r>
            <a:r>
              <a:rPr lang="en-US" sz="110" b="1" dirty="0" err="1"/>
              <a:t>NewDataSet</a:t>
            </a:r>
            <a:r>
              <a:rPr lang="en-US" sz="110" b="1" dirty="0"/>
              <a:t>" </a:t>
            </a:r>
            <a:r>
              <a:rPr lang="en-US" sz="110" b="1" dirty="0" err="1"/>
              <a:t>xmlns</a:t>
            </a:r>
            <a:r>
              <a:rPr lang="en-US" sz="110" b="1" dirty="0"/>
              <a:t>="" </a:t>
            </a:r>
            <a:r>
              <a:rPr lang="en-US" sz="110" b="1" dirty="0" err="1"/>
              <a:t>xmlns:xs</a:t>
            </a:r>
            <a:r>
              <a:rPr lang="en-US" sz="110" b="1" dirty="0"/>
              <a:t>="</a:t>
            </a:r>
            <a:r>
              <a:rPr lang="en-US" sz="110" b="1" dirty="0">
                <a:hlinkClick r:id="rId20"/>
              </a:rPr>
              <a:t>http://www.w3.org/2001/XMLSchema"</a:t>
            </a:r>
            <a:r>
              <a:rPr lang="en-US" sz="110" b="1" dirty="0"/>
              <a:t> </a:t>
            </a:r>
            <a:r>
              <a:rPr lang="en-US" sz="110" b="1" dirty="0" err="1"/>
              <a:t>xmlns:msdata</a:t>
            </a:r>
            <a:r>
              <a:rPr lang="en-US" sz="110" b="1" dirty="0"/>
              <a:t>="</a:t>
            </a:r>
            <a:r>
              <a:rPr lang="en-US" sz="110" b="1" dirty="0" err="1"/>
              <a:t>urn:schemas-microsoft-com:xml-msdata</a:t>
            </a:r>
            <a:r>
              <a:rPr lang="en-US" sz="110" b="1" dirty="0"/>
              <a:t>"&gt; </a:t>
            </a:r>
            <a:br>
              <a:rPr lang="en-US" sz="110" b="1" dirty="0"/>
            </a:br>
            <a:r>
              <a:rPr lang="en-US" sz="110" b="1" dirty="0"/>
              <a:t>&lt;</a:t>
            </a:r>
            <a:r>
              <a:rPr lang="en-US" sz="110" b="1" dirty="0" err="1"/>
              <a:t>xs:element</a:t>
            </a:r>
            <a:r>
              <a:rPr lang="en-US" sz="110" b="1" dirty="0"/>
              <a:t> name="</a:t>
            </a:r>
            <a:r>
              <a:rPr lang="en-US" sz="110" b="1" dirty="0" err="1"/>
              <a:t>NewDataSet</a:t>
            </a:r>
            <a:r>
              <a:rPr lang="en-US" sz="110" b="1" dirty="0"/>
              <a:t>" </a:t>
            </a:r>
            <a:r>
              <a:rPr lang="en-US" sz="110" b="1" dirty="0" err="1"/>
              <a:t>msdata:IsDataSet</a:t>
            </a:r>
            <a:r>
              <a:rPr lang="en-US" sz="110" b="1" dirty="0"/>
              <a:t>="true" </a:t>
            </a:r>
            <a:r>
              <a:rPr lang="en-US" sz="110" b="1" dirty="0" err="1"/>
              <a:t>msdata:UseCurrentLocale</a:t>
            </a:r>
            <a:r>
              <a:rPr lang="en-US" sz="110" b="1" dirty="0"/>
              <a:t>="true"&gt; </a:t>
            </a:r>
            <a:br>
              <a:rPr lang="en-US" sz="110" b="1" dirty="0"/>
            </a:br>
            <a:r>
              <a:rPr lang="en-US" sz="110" b="1" dirty="0"/>
              <a:t>&lt;</a:t>
            </a:r>
            <a:r>
              <a:rPr lang="en-US" sz="110" b="1" dirty="0" err="1"/>
              <a:t>xs:complexType</a:t>
            </a:r>
            <a:r>
              <a:rPr lang="en-US" sz="110" b="1" dirty="0"/>
              <a:t>&gt; </a:t>
            </a:r>
            <a:br>
              <a:rPr lang="en-US" sz="110" b="1" dirty="0"/>
            </a:br>
            <a:r>
              <a:rPr lang="en-US" sz="110" b="1" dirty="0"/>
              <a:t>&lt;</a:t>
            </a:r>
            <a:r>
              <a:rPr lang="en-US" sz="110" b="1" dirty="0" err="1"/>
              <a:t>xs:choice</a:t>
            </a:r>
            <a:r>
              <a:rPr lang="en-US" sz="110" b="1" dirty="0"/>
              <a:t> </a:t>
            </a:r>
            <a:r>
              <a:rPr lang="en-US" sz="110" b="1" dirty="0" err="1"/>
              <a:t>minOccurs</a:t>
            </a:r>
            <a:r>
              <a:rPr lang="en-US" sz="110" b="1" dirty="0"/>
              <a:t>="0" </a:t>
            </a:r>
            <a:r>
              <a:rPr lang="en-US" sz="110" b="1" dirty="0" err="1"/>
              <a:t>maxOccurs</a:t>
            </a:r>
            <a:r>
              <a:rPr lang="en-US" sz="110" b="1" dirty="0"/>
              <a:t>="unbounded"&gt; </a:t>
            </a:r>
            <a:br>
              <a:rPr lang="en-US" sz="110" b="1" dirty="0"/>
            </a:br>
            <a:r>
              <a:rPr lang="en-US" sz="110" b="1" dirty="0"/>
              <a:t>&lt;</a:t>
            </a:r>
            <a:r>
              <a:rPr lang="en-US" sz="110" b="1" dirty="0" err="1"/>
              <a:t>xs:element</a:t>
            </a:r>
            <a:r>
              <a:rPr lang="en-US" sz="110" b="1" dirty="0"/>
              <a:t> name="Driver"&gt; </a:t>
            </a:r>
            <a:br>
              <a:rPr lang="en-US" sz="110" b="1" dirty="0"/>
            </a:br>
            <a:r>
              <a:rPr lang="en-US" sz="110" b="1" dirty="0"/>
              <a:t>&lt;</a:t>
            </a:r>
            <a:r>
              <a:rPr lang="en-US" sz="110" b="1" dirty="0" err="1"/>
              <a:t>xs:complexType</a:t>
            </a:r>
            <a:r>
              <a:rPr lang="en-US" sz="110" b="1" dirty="0"/>
              <a:t>&gt; </a:t>
            </a:r>
            <a:br>
              <a:rPr lang="en-US" sz="110" b="1" dirty="0"/>
            </a:br>
            <a:r>
              <a:rPr lang="en-US" sz="110" b="1" dirty="0"/>
              <a:t>&lt;</a:t>
            </a:r>
            <a:r>
              <a:rPr lang="en-US" sz="110" b="1" dirty="0" err="1"/>
              <a:t>xs:sequence</a:t>
            </a:r>
            <a:r>
              <a:rPr lang="en-US" sz="110" b="1" dirty="0"/>
              <a:t>&gt; </a:t>
            </a:r>
            <a:br>
              <a:rPr lang="en-US" sz="110" b="1" dirty="0"/>
            </a:br>
            <a:r>
              <a:rPr lang="en-US" sz="110" b="1" dirty="0"/>
              <a:t>&lt;</a:t>
            </a:r>
            <a:r>
              <a:rPr lang="en-US" sz="110" b="1" dirty="0" err="1"/>
              <a:t>xs:element</a:t>
            </a:r>
            <a:r>
              <a:rPr lang="en-US" sz="110" b="1" dirty="0"/>
              <a:t> name="</a:t>
            </a:r>
            <a:r>
              <a:rPr lang="en-US" sz="110" b="1" dirty="0" err="1"/>
              <a:t>DriverId</a:t>
            </a:r>
            <a:r>
              <a:rPr lang="en-US" sz="110" b="1" dirty="0"/>
              <a:t>" type="</a:t>
            </a:r>
            <a:r>
              <a:rPr lang="en-US" sz="110" b="1" dirty="0" err="1"/>
              <a:t>xs:int</a:t>
            </a:r>
            <a:r>
              <a:rPr lang="en-US" sz="110" b="1" dirty="0"/>
              <a:t>" </a:t>
            </a:r>
            <a:r>
              <a:rPr lang="en-US" sz="110" b="1" dirty="0" err="1"/>
              <a:t>minOccurs</a:t>
            </a:r>
            <a:r>
              <a:rPr lang="en-US" sz="110" b="1" dirty="0"/>
              <a:t>="0" /&gt; </a:t>
            </a:r>
            <a:br>
              <a:rPr lang="en-US" sz="110" b="1" dirty="0"/>
            </a:br>
            <a:r>
              <a:rPr lang="en-US" sz="110" b="1" dirty="0"/>
              <a:t>&lt;</a:t>
            </a:r>
            <a:r>
              <a:rPr lang="en-US" sz="110" b="1" dirty="0" err="1"/>
              <a:t>xs:element</a:t>
            </a:r>
            <a:r>
              <a:rPr lang="en-US" sz="110" b="1" dirty="0"/>
              <a:t> name="</a:t>
            </a:r>
            <a:r>
              <a:rPr lang="en-US" sz="110" b="1" dirty="0" err="1"/>
              <a:t>DistributionCenterId</a:t>
            </a:r>
            <a:r>
              <a:rPr lang="en-US" sz="110" b="1" dirty="0"/>
              <a:t>" type="</a:t>
            </a:r>
            <a:r>
              <a:rPr lang="en-US" sz="110" b="1" dirty="0" err="1"/>
              <a:t>xs:int</a:t>
            </a:r>
            <a:r>
              <a:rPr lang="en-US" sz="110" b="1" dirty="0"/>
              <a:t>" </a:t>
            </a:r>
            <a:r>
              <a:rPr lang="en-US" sz="110" b="1" dirty="0" err="1"/>
              <a:t>minOccurs</a:t>
            </a:r>
            <a:r>
              <a:rPr lang="en-US" sz="110" b="1" dirty="0"/>
              <a:t>="0" /&gt; </a:t>
            </a:r>
            <a:br>
              <a:rPr lang="en-US" sz="110" b="1" dirty="0"/>
            </a:br>
            <a:r>
              <a:rPr lang="en-US" sz="110" b="1" dirty="0"/>
              <a:t>&lt;</a:t>
            </a:r>
            <a:r>
              <a:rPr lang="en-US" sz="110" b="1" dirty="0" err="1"/>
              <a:t>xs:element</a:t>
            </a:r>
            <a:r>
              <a:rPr lang="en-US" sz="110" b="1" dirty="0"/>
              <a:t> name="</a:t>
            </a:r>
            <a:r>
              <a:rPr lang="en-US" sz="110" b="1" dirty="0" err="1"/>
              <a:t>FirstName</a:t>
            </a:r>
            <a:r>
              <a:rPr lang="en-US" sz="110" b="1" dirty="0"/>
              <a:t>" type="</a:t>
            </a:r>
            <a:r>
              <a:rPr lang="en-US" sz="110" b="1" dirty="0" err="1"/>
              <a:t>xs:string</a:t>
            </a:r>
            <a:r>
              <a:rPr lang="en-US" sz="110" b="1" dirty="0"/>
              <a:t>" </a:t>
            </a:r>
            <a:r>
              <a:rPr lang="en-US" sz="110" b="1" dirty="0" err="1"/>
              <a:t>minOccurs</a:t>
            </a:r>
            <a:r>
              <a:rPr lang="en-US" sz="110" b="1" dirty="0"/>
              <a:t>="0" /&gt; </a:t>
            </a:r>
            <a:br>
              <a:rPr lang="en-US" sz="110" b="1" dirty="0"/>
            </a:br>
            <a:r>
              <a:rPr lang="en-US" sz="110" b="1" dirty="0"/>
              <a:t>&lt;</a:t>
            </a:r>
            <a:r>
              <a:rPr lang="en-US" sz="110" b="1" dirty="0" err="1"/>
              <a:t>xs:element</a:t>
            </a:r>
            <a:r>
              <a:rPr lang="en-US" sz="110" b="1" dirty="0"/>
              <a:t> name="</a:t>
            </a:r>
            <a:r>
              <a:rPr lang="en-US" sz="110" b="1" dirty="0" err="1"/>
              <a:t>LastName</a:t>
            </a:r>
            <a:r>
              <a:rPr lang="en-US" sz="110" b="1" dirty="0"/>
              <a:t>" type="</a:t>
            </a:r>
            <a:r>
              <a:rPr lang="en-US" sz="110" b="1" dirty="0" err="1"/>
              <a:t>xs:string</a:t>
            </a:r>
            <a:r>
              <a:rPr lang="en-US" sz="110" b="1" dirty="0"/>
              <a:t>" </a:t>
            </a:r>
            <a:r>
              <a:rPr lang="en-US" sz="110" b="1" dirty="0" err="1"/>
              <a:t>minOccurs</a:t>
            </a:r>
            <a:r>
              <a:rPr lang="en-US" sz="110" b="1" dirty="0"/>
              <a:t>="0" /&gt; </a:t>
            </a:r>
            <a:br>
              <a:rPr lang="en-US" sz="110" b="1" dirty="0"/>
            </a:br>
            <a:r>
              <a:rPr lang="en-US" sz="110" b="1" dirty="0"/>
              <a:t>&lt;/</a:t>
            </a:r>
            <a:r>
              <a:rPr lang="en-US" sz="110" b="1" dirty="0" err="1"/>
              <a:t>xs:sequence</a:t>
            </a:r>
            <a:r>
              <a:rPr lang="en-US" sz="110" b="1" dirty="0"/>
              <a:t>&gt; </a:t>
            </a:r>
            <a:br>
              <a:rPr lang="en-US" sz="110" b="1" dirty="0"/>
            </a:br>
            <a:r>
              <a:rPr lang="en-US" sz="110" b="1" dirty="0"/>
              <a:t>&lt;/</a:t>
            </a:r>
            <a:r>
              <a:rPr lang="en-US" sz="110" b="1" dirty="0" err="1"/>
              <a:t>xs:complexType</a:t>
            </a:r>
            <a:r>
              <a:rPr lang="en-US" sz="110" b="1" dirty="0"/>
              <a:t>&gt; </a:t>
            </a:r>
            <a:br>
              <a:rPr lang="en-US" sz="110" b="1" dirty="0"/>
            </a:br>
            <a:r>
              <a:rPr lang="en-US" sz="110" b="1" dirty="0"/>
              <a:t>&lt;/</a:t>
            </a:r>
            <a:r>
              <a:rPr lang="en-US" sz="110" b="1" dirty="0" err="1"/>
              <a:t>xs:element</a:t>
            </a:r>
            <a:r>
              <a:rPr lang="en-US" sz="110" b="1" dirty="0"/>
              <a:t>&gt; </a:t>
            </a:r>
            <a:br>
              <a:rPr lang="en-US" sz="110" b="1" dirty="0"/>
            </a:br>
            <a:r>
              <a:rPr lang="en-US" sz="110" b="1" dirty="0"/>
              <a:t>&lt;/</a:t>
            </a:r>
            <a:r>
              <a:rPr lang="en-US" sz="110" b="1" dirty="0" err="1"/>
              <a:t>xs:choice</a:t>
            </a:r>
            <a:r>
              <a:rPr lang="en-US" sz="110" b="1" dirty="0"/>
              <a:t>&gt; </a:t>
            </a:r>
            <a:br>
              <a:rPr lang="en-US" sz="110" b="1" dirty="0"/>
            </a:br>
            <a:r>
              <a:rPr lang="en-US" sz="110" b="1" dirty="0"/>
              <a:t>&lt;/</a:t>
            </a:r>
            <a:r>
              <a:rPr lang="en-US" sz="110" b="1" dirty="0" err="1"/>
              <a:t>xs:complexType</a:t>
            </a:r>
            <a:r>
              <a:rPr lang="en-US" sz="110" b="1" dirty="0"/>
              <a:t>&gt; </a:t>
            </a:r>
            <a:br>
              <a:rPr lang="en-US" sz="110" b="1" dirty="0"/>
            </a:br>
            <a:r>
              <a:rPr lang="en-US" sz="110" b="1" dirty="0"/>
              <a:t>&lt;/</a:t>
            </a:r>
            <a:r>
              <a:rPr lang="en-US" sz="110" b="1" dirty="0" err="1"/>
              <a:t>xs:element</a:t>
            </a:r>
            <a:r>
              <a:rPr lang="en-US" sz="110" b="1" dirty="0"/>
              <a:t>&gt; </a:t>
            </a:r>
            <a:br>
              <a:rPr lang="en-US" sz="110" b="1" dirty="0"/>
            </a:br>
            <a:r>
              <a:rPr lang="en-US" sz="110" b="1" dirty="0"/>
              <a:t>&lt;/</a:t>
            </a:r>
            <a:r>
              <a:rPr lang="en-US" sz="110" b="1" dirty="0" err="1"/>
              <a:t>xs:schema</a:t>
            </a:r>
            <a:r>
              <a:rPr lang="en-US" sz="110" b="1" dirty="0"/>
              <a:t>&gt; </a:t>
            </a:r>
            <a:br>
              <a:rPr lang="en-US" sz="110" b="1" dirty="0"/>
            </a:br>
            <a:r>
              <a:rPr lang="en-US" sz="110" b="1" dirty="0"/>
              <a:t>&lt;</a:t>
            </a:r>
            <a:r>
              <a:rPr lang="en-US" sz="110" b="1" dirty="0" err="1"/>
              <a:t>diffgr:diffgram</a:t>
            </a:r>
            <a:r>
              <a:rPr lang="en-US" sz="110" b="1" dirty="0"/>
              <a:t> </a:t>
            </a:r>
            <a:r>
              <a:rPr lang="en-US" sz="110" b="1" dirty="0" err="1"/>
              <a:t>xmlns:msdata</a:t>
            </a:r>
            <a:r>
              <a:rPr lang="en-US" sz="110" b="1" dirty="0"/>
              <a:t>="</a:t>
            </a:r>
            <a:r>
              <a:rPr lang="en-US" sz="110" b="1" dirty="0" err="1"/>
              <a:t>urn:schemas-microsoft-com:xml-msdata</a:t>
            </a:r>
            <a:r>
              <a:rPr lang="en-US" sz="110" b="1" dirty="0"/>
              <a:t>" </a:t>
            </a:r>
            <a:r>
              <a:rPr lang="en-US" sz="110" b="1" dirty="0" err="1"/>
              <a:t>xmlns:diffgr</a:t>
            </a:r>
            <a:r>
              <a:rPr lang="en-US" sz="110" b="1" dirty="0"/>
              <a:t>="urn:schemas-microsoft-com:xml-diffgram-v1"&gt; </a:t>
            </a:r>
            <a:br>
              <a:rPr lang="en-US" sz="110" b="1" dirty="0"/>
            </a:br>
            <a:r>
              <a:rPr lang="en-US" sz="110" b="1" dirty="0"/>
              <a:t>&lt;</a:t>
            </a:r>
            <a:r>
              <a:rPr lang="en-US" sz="110" b="1" dirty="0" err="1"/>
              <a:t>NewDataSet</a:t>
            </a:r>
            <a:r>
              <a:rPr lang="en-US" sz="110" b="1" dirty="0"/>
              <a:t> </a:t>
            </a:r>
            <a:r>
              <a:rPr lang="en-US" sz="110" b="1" dirty="0" err="1"/>
              <a:t>xmlns</a:t>
            </a:r>
            <a:r>
              <a:rPr lang="en-US" sz="110" b="1" dirty="0"/>
              <a:t>=""&gt; </a:t>
            </a:r>
            <a:br>
              <a:rPr lang="en-US" sz="110" b="1" dirty="0"/>
            </a:br>
            <a:r>
              <a:rPr lang="en-US" sz="110" b="1" dirty="0"/>
              <a:t>&lt;Driver </a:t>
            </a:r>
            <a:r>
              <a:rPr lang="en-US" sz="110" b="1" dirty="0" err="1"/>
              <a:t>diffgr:id</a:t>
            </a:r>
            <a:r>
              <a:rPr lang="en-US" sz="110" b="1" dirty="0"/>
              <a:t>="Driver1" </a:t>
            </a:r>
            <a:r>
              <a:rPr lang="en-US" sz="110" b="1" dirty="0" err="1"/>
              <a:t>msdata:rowOrder</a:t>
            </a:r>
            <a:r>
              <a:rPr lang="en-US" sz="110" b="1" dirty="0"/>
              <a:t>="0"&gt; </a:t>
            </a:r>
            <a:br>
              <a:rPr lang="en-US" sz="110" b="1" dirty="0"/>
            </a:br>
            <a:r>
              <a:rPr lang="en-US" sz="110" b="1" dirty="0"/>
              <a:t>&lt;</a:t>
            </a:r>
            <a:r>
              <a:rPr lang="en-US" sz="110" b="1" dirty="0" err="1"/>
              <a:t>DriverId</a:t>
            </a:r>
            <a:r>
              <a:rPr lang="en-US" sz="110" b="1" dirty="0"/>
              <a:t>&gt;1&lt;/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&gt;1&lt;/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&gt;Rob&lt;/</a:t>
            </a:r>
            <a:r>
              <a:rPr lang="en-US" sz="110" b="1" dirty="0" err="1"/>
              <a:t>FirstName</a:t>
            </a:r>
            <a:r>
              <a:rPr lang="en-US" sz="110" b="1" dirty="0"/>
              <a:t>&gt; </a:t>
            </a:r>
            <a:br>
              <a:rPr lang="en-US" sz="110" b="1" dirty="0"/>
            </a:br>
            <a:r>
              <a:rPr lang="en-US" sz="110" b="1" dirty="0"/>
              <a:t>&lt;</a:t>
            </a:r>
            <a:r>
              <a:rPr lang="en-US" sz="110" b="1" dirty="0" err="1"/>
              <a:t>LastName</a:t>
            </a:r>
            <a:r>
              <a:rPr lang="en-US" sz="110" b="1" dirty="0"/>
              <a:t>&gt;Tiffany&lt;/</a:t>
            </a:r>
            <a:r>
              <a:rPr lang="en-US" sz="110" b="1" dirty="0" err="1"/>
              <a:t>LastName</a:t>
            </a:r>
            <a:r>
              <a:rPr lang="en-US" sz="110" b="1" dirty="0"/>
              <a:t>&gt; </a:t>
            </a:r>
            <a:br>
              <a:rPr lang="en-US" sz="110" b="1" dirty="0"/>
            </a:br>
            <a:r>
              <a:rPr lang="en-US" sz="110" b="1" dirty="0"/>
              <a:t>&lt;/Driver&gt; </a:t>
            </a:r>
            <a:br>
              <a:rPr lang="en-US" sz="110" b="1" dirty="0"/>
            </a:br>
            <a:r>
              <a:rPr lang="en-US" sz="110" b="1" dirty="0"/>
              <a:t>&lt;Driver </a:t>
            </a:r>
            <a:r>
              <a:rPr lang="en-US" sz="110" b="1" dirty="0" err="1"/>
              <a:t>diffgr:id</a:t>
            </a:r>
            <a:r>
              <a:rPr lang="en-US" sz="110" b="1" dirty="0"/>
              <a:t>="Driver2" </a:t>
            </a:r>
            <a:r>
              <a:rPr lang="en-US" sz="110" b="1" dirty="0" err="1"/>
              <a:t>msdata:rowOrder</a:t>
            </a:r>
            <a:r>
              <a:rPr lang="en-US" sz="110" b="1" dirty="0"/>
              <a:t>="1"&gt; </a:t>
            </a:r>
            <a:br>
              <a:rPr lang="en-US" sz="110" b="1" dirty="0"/>
            </a:br>
            <a:r>
              <a:rPr lang="en-US" sz="110" b="1" dirty="0"/>
              <a:t>&lt;</a:t>
            </a:r>
            <a:r>
              <a:rPr lang="en-US" sz="110" b="1" dirty="0" err="1"/>
              <a:t>DriverId</a:t>
            </a:r>
            <a:r>
              <a:rPr lang="en-US" sz="110" b="1" dirty="0"/>
              <a:t>&gt;2&lt;/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&gt;1&lt;/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a:t>
            </a:r>
            <a:r>
              <a:rPr lang="en-US" sz="110" b="1" dirty="0" err="1"/>
              <a:t>Loke</a:t>
            </a:r>
            <a:r>
              <a:rPr lang="en-US" sz="110" b="1" dirty="0"/>
              <a:t> </a:t>
            </a:r>
            <a:r>
              <a:rPr lang="en-US" sz="110" b="1" dirty="0" err="1"/>
              <a:t>Uei</a:t>
            </a:r>
            <a:r>
              <a:rPr lang="en-US" sz="110" b="1" dirty="0"/>
              <a:t>&lt;/</a:t>
            </a:r>
            <a:r>
              <a:rPr lang="en-US" sz="110" b="1" dirty="0" err="1"/>
              <a:t>FirstName</a:t>
            </a:r>
            <a:r>
              <a:rPr lang="en-US" sz="110" b="1" dirty="0"/>
              <a:t>&gt; </a:t>
            </a:r>
            <a:br>
              <a:rPr lang="en-US" sz="110" b="1" dirty="0"/>
            </a:br>
            <a:r>
              <a:rPr lang="en-US" sz="110" b="1" dirty="0"/>
              <a:t>&lt;</a:t>
            </a:r>
            <a:r>
              <a:rPr lang="en-US" sz="110" b="1" dirty="0" err="1"/>
              <a:t>LastName</a:t>
            </a:r>
            <a:r>
              <a:rPr lang="en-US" sz="110" b="1" dirty="0"/>
              <a:t>&gt;Tan&lt;/</a:t>
            </a:r>
            <a:r>
              <a:rPr lang="en-US" sz="110" b="1" dirty="0" err="1"/>
              <a:t>LastName</a:t>
            </a:r>
            <a:r>
              <a:rPr lang="en-US" sz="110" b="1" dirty="0"/>
              <a:t>&gt; </a:t>
            </a:r>
            <a:br>
              <a:rPr lang="en-US" sz="110" b="1" dirty="0"/>
            </a:br>
            <a:r>
              <a:rPr lang="en-US" sz="110" b="1" dirty="0"/>
              <a:t>&lt;/Driver&gt; </a:t>
            </a:r>
            <a:br>
              <a:rPr lang="en-US" sz="110" b="1" dirty="0"/>
            </a:br>
            <a:r>
              <a:rPr lang="en-US" sz="110" b="1" dirty="0"/>
              <a:t>&lt;Driver </a:t>
            </a:r>
            <a:r>
              <a:rPr lang="en-US" sz="110" b="1" dirty="0" err="1"/>
              <a:t>diffgr:id</a:t>
            </a:r>
            <a:r>
              <a:rPr lang="en-US" sz="110" b="1" dirty="0"/>
              <a:t>="Driver3" </a:t>
            </a:r>
            <a:r>
              <a:rPr lang="en-US" sz="110" b="1" dirty="0" err="1"/>
              <a:t>msdata:rowOrder</a:t>
            </a:r>
            <a:r>
              <a:rPr lang="en-US" sz="110" b="1" dirty="0"/>
              <a:t>="2"&gt; </a:t>
            </a:r>
            <a:br>
              <a:rPr lang="en-US" sz="110" b="1" dirty="0"/>
            </a:br>
            <a:r>
              <a:rPr lang="en-US" sz="110" b="1" dirty="0"/>
              <a:t>&lt;</a:t>
            </a:r>
            <a:r>
              <a:rPr lang="en-US" sz="110" b="1" dirty="0" err="1"/>
              <a:t>DriverId</a:t>
            </a:r>
            <a:r>
              <a:rPr lang="en-US" sz="110" b="1" dirty="0"/>
              <a:t>&gt;3&lt;/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&gt;1&lt;/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&gt;Dan&lt;/</a:t>
            </a:r>
            <a:r>
              <a:rPr lang="en-US" sz="110" b="1" dirty="0" err="1"/>
              <a:t>FirstName</a:t>
            </a:r>
            <a:r>
              <a:rPr lang="en-US" sz="110" b="1" dirty="0"/>
              <a:t>&gt; </a:t>
            </a:r>
            <a:br>
              <a:rPr lang="en-US" sz="110" b="1" dirty="0"/>
            </a:br>
            <a:r>
              <a:rPr lang="en-US" sz="110" b="1" dirty="0"/>
              <a:t>&lt;</a:t>
            </a:r>
            <a:r>
              <a:rPr lang="en-US" sz="110" b="1" dirty="0" err="1"/>
              <a:t>LastName</a:t>
            </a:r>
            <a:r>
              <a:rPr lang="en-US" sz="110" b="1" dirty="0"/>
              <a:t>&gt;Bouie&lt;/</a:t>
            </a:r>
            <a:r>
              <a:rPr lang="en-US" sz="110" b="1" dirty="0" err="1"/>
              <a:t>LastName</a:t>
            </a:r>
            <a:r>
              <a:rPr lang="en-US" sz="110" b="1" dirty="0"/>
              <a:t>&gt; </a:t>
            </a:r>
            <a:br>
              <a:rPr lang="en-US" sz="110" b="1" dirty="0"/>
            </a:br>
            <a:r>
              <a:rPr lang="en-US" sz="110" b="1" dirty="0"/>
              <a:t>&lt;/Driver&gt; </a:t>
            </a:r>
            <a:br>
              <a:rPr lang="en-US" sz="110" b="1" dirty="0"/>
            </a:br>
            <a:r>
              <a:rPr lang="en-US" sz="110" b="1" dirty="0"/>
              <a:t>&lt;Driver </a:t>
            </a:r>
            <a:r>
              <a:rPr lang="en-US" sz="110" b="1" dirty="0" err="1"/>
              <a:t>diffgr:id</a:t>
            </a:r>
            <a:r>
              <a:rPr lang="en-US" sz="110" b="1" dirty="0"/>
              <a:t>="Driver4" </a:t>
            </a:r>
            <a:r>
              <a:rPr lang="en-US" sz="110" b="1" dirty="0" err="1"/>
              <a:t>msdata:rowOrder</a:t>
            </a:r>
            <a:r>
              <a:rPr lang="en-US" sz="110" b="1" dirty="0"/>
              <a:t>="3"&gt; </a:t>
            </a:r>
            <a:br>
              <a:rPr lang="en-US" sz="110" b="1" dirty="0"/>
            </a:br>
            <a:r>
              <a:rPr lang="en-US" sz="110" b="1" dirty="0"/>
              <a:t>&lt;</a:t>
            </a:r>
            <a:r>
              <a:rPr lang="en-US" sz="110" b="1" dirty="0" err="1"/>
              <a:t>DriverId</a:t>
            </a:r>
            <a:r>
              <a:rPr lang="en-US" sz="110" b="1" dirty="0"/>
              <a:t>&gt;4&lt;/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&gt;1&lt;/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&gt;John&lt;/</a:t>
            </a:r>
            <a:r>
              <a:rPr lang="en-US" sz="110" b="1" dirty="0" err="1"/>
              <a:t>FirstName</a:t>
            </a:r>
            <a:r>
              <a:rPr lang="en-US" sz="110" b="1" dirty="0"/>
              <a:t>&gt; </a:t>
            </a:r>
            <a:br>
              <a:rPr lang="en-US" sz="110" b="1" dirty="0"/>
            </a:br>
            <a:r>
              <a:rPr lang="en-US" sz="110" b="1" dirty="0"/>
              <a:t>&lt;</a:t>
            </a:r>
            <a:r>
              <a:rPr lang="en-US" sz="110" b="1" dirty="0" err="1"/>
              <a:t>LastName</a:t>
            </a:r>
            <a:r>
              <a:rPr lang="en-US" sz="110" b="1" dirty="0"/>
              <a:t>&gt;Dietz&lt;/</a:t>
            </a:r>
            <a:r>
              <a:rPr lang="en-US" sz="110" b="1" dirty="0" err="1"/>
              <a:t>LastName</a:t>
            </a:r>
            <a:r>
              <a:rPr lang="en-US" sz="110" b="1" dirty="0"/>
              <a:t>&gt; </a:t>
            </a:r>
            <a:br>
              <a:rPr lang="en-US" sz="110" b="1" dirty="0"/>
            </a:br>
            <a:r>
              <a:rPr lang="en-US" sz="110" b="1" dirty="0"/>
              <a:t>&lt;/Driver&gt; </a:t>
            </a:r>
            <a:br>
              <a:rPr lang="en-US" sz="110" b="1" dirty="0"/>
            </a:br>
            <a:r>
              <a:rPr lang="en-US" sz="110" b="1" dirty="0"/>
              <a:t>&lt;Driver </a:t>
            </a:r>
            <a:r>
              <a:rPr lang="en-US" sz="110" b="1" dirty="0" err="1"/>
              <a:t>diffgr:id</a:t>
            </a:r>
            <a:r>
              <a:rPr lang="en-US" sz="110" b="1" dirty="0"/>
              <a:t>="Driver5" </a:t>
            </a:r>
            <a:r>
              <a:rPr lang="en-US" sz="110" b="1" dirty="0" err="1"/>
              <a:t>msdata:rowOrder</a:t>
            </a:r>
            <a:r>
              <a:rPr lang="en-US" sz="110" b="1" dirty="0"/>
              <a:t>="4"&gt; </a:t>
            </a:r>
            <a:br>
              <a:rPr lang="en-US" sz="110" b="1" dirty="0"/>
            </a:br>
            <a:r>
              <a:rPr lang="en-US" sz="110" b="1" dirty="0"/>
              <a:t>&lt;</a:t>
            </a:r>
            <a:r>
              <a:rPr lang="en-US" sz="110" b="1" dirty="0" err="1"/>
              <a:t>DriverId</a:t>
            </a:r>
            <a:r>
              <a:rPr lang="en-US" sz="110" b="1" dirty="0"/>
              <a:t>&gt;5&lt;/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&gt;2&lt;/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&gt;Derek&lt;/</a:t>
            </a:r>
            <a:r>
              <a:rPr lang="en-US" sz="110" b="1" dirty="0" err="1"/>
              <a:t>FirstName</a:t>
            </a:r>
            <a:r>
              <a:rPr lang="en-US" sz="110" b="1" dirty="0"/>
              <a:t>&gt; </a:t>
            </a:r>
            <a:br>
              <a:rPr lang="en-US" sz="110" b="1" dirty="0"/>
            </a:br>
            <a:r>
              <a:rPr lang="en-US" sz="110" b="1" dirty="0"/>
              <a:t>&lt;</a:t>
            </a:r>
            <a:r>
              <a:rPr lang="en-US" sz="110" b="1" dirty="0" err="1"/>
              <a:t>LastName</a:t>
            </a:r>
            <a:r>
              <a:rPr lang="en-US" sz="110" b="1" dirty="0"/>
              <a:t>&gt;Snyder&lt;/</a:t>
            </a:r>
            <a:r>
              <a:rPr lang="en-US" sz="110" b="1" dirty="0" err="1"/>
              <a:t>LastName</a:t>
            </a:r>
            <a:r>
              <a:rPr lang="en-US" sz="110" b="1" dirty="0"/>
              <a:t>&gt; </a:t>
            </a:r>
            <a:br>
              <a:rPr lang="en-US" sz="110" b="1" dirty="0"/>
            </a:br>
            <a:r>
              <a:rPr lang="en-US" sz="110" b="1" dirty="0"/>
              <a:t>&lt;/Driver&gt; </a:t>
            </a:r>
            <a:br>
              <a:rPr lang="en-US" sz="110" b="1" dirty="0"/>
            </a:br>
            <a:r>
              <a:rPr lang="en-US" sz="110" b="1" dirty="0"/>
              <a:t>&lt;Driver </a:t>
            </a:r>
            <a:r>
              <a:rPr lang="en-US" sz="110" b="1" dirty="0" err="1"/>
              <a:t>diffgr:id</a:t>
            </a:r>
            <a:r>
              <a:rPr lang="en-US" sz="110" b="1" dirty="0"/>
              <a:t>="Driver6" </a:t>
            </a:r>
            <a:r>
              <a:rPr lang="en-US" sz="110" b="1" dirty="0" err="1"/>
              <a:t>msdata:rowOrder</a:t>
            </a:r>
            <a:r>
              <a:rPr lang="en-US" sz="110" b="1" dirty="0"/>
              <a:t>="5"&gt; </a:t>
            </a:r>
            <a:br>
              <a:rPr lang="en-US" sz="110" b="1" dirty="0"/>
            </a:br>
            <a:r>
              <a:rPr lang="en-US" sz="110" b="1" dirty="0"/>
              <a:t>&lt;</a:t>
            </a:r>
            <a:r>
              <a:rPr lang="en-US" sz="110" b="1" dirty="0" err="1"/>
              <a:t>DriverId</a:t>
            </a:r>
            <a:r>
              <a:rPr lang="en-US" sz="110" b="1" dirty="0"/>
              <a:t>&gt;6&lt;/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&gt;2&lt;/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&gt;Steve&lt;/</a:t>
            </a:r>
            <a:r>
              <a:rPr lang="en-US" sz="110" b="1" dirty="0" err="1"/>
              <a:t>FirstName</a:t>
            </a:r>
            <a:r>
              <a:rPr lang="en-US" sz="110" b="1" dirty="0"/>
              <a:t>&gt; </a:t>
            </a:r>
            <a:br>
              <a:rPr lang="en-US" sz="110" b="1" dirty="0"/>
            </a:br>
            <a:r>
              <a:rPr lang="en-US" sz="110" b="1" dirty="0"/>
              <a:t>&lt;</a:t>
            </a:r>
            <a:r>
              <a:rPr lang="en-US" sz="110" b="1" dirty="0" err="1"/>
              <a:t>LastName</a:t>
            </a:r>
            <a:r>
              <a:rPr lang="en-US" sz="110" b="1" dirty="0"/>
              <a:t>&gt;</a:t>
            </a:r>
            <a:r>
              <a:rPr lang="en-US" sz="110" b="1" dirty="0" err="1"/>
              <a:t>Hegenderfer</a:t>
            </a:r>
            <a:r>
              <a:rPr lang="en-US" sz="110" b="1" dirty="0"/>
              <a:t>&lt;/</a:t>
            </a:r>
            <a:r>
              <a:rPr lang="en-US" sz="110" b="1" dirty="0" err="1"/>
              <a:t>LastName</a:t>
            </a:r>
            <a:r>
              <a:rPr lang="en-US" sz="110" b="1" dirty="0"/>
              <a:t>&gt; </a:t>
            </a:r>
            <a:br>
              <a:rPr lang="en-US" sz="110" b="1" dirty="0"/>
            </a:br>
            <a:r>
              <a:rPr lang="en-US" sz="110" b="1" dirty="0"/>
              <a:t>&lt;/Driver&gt; </a:t>
            </a:r>
            <a:br>
              <a:rPr lang="en-US" sz="110" b="1" dirty="0"/>
            </a:br>
            <a:r>
              <a:rPr lang="en-US" sz="110" b="1" dirty="0"/>
              <a:t>&lt;Driver </a:t>
            </a:r>
            <a:r>
              <a:rPr lang="en-US" sz="110" b="1" dirty="0" err="1"/>
              <a:t>diffgr:id</a:t>
            </a:r>
            <a:r>
              <a:rPr lang="en-US" sz="110" b="1" dirty="0"/>
              <a:t>="Driver7" </a:t>
            </a:r>
            <a:r>
              <a:rPr lang="en-US" sz="110" b="1" dirty="0" err="1"/>
              <a:t>msdata:rowOrder</a:t>
            </a:r>
            <a:r>
              <a:rPr lang="en-US" sz="110" b="1" dirty="0"/>
              <a:t>="6"&gt; </a:t>
            </a:r>
            <a:br>
              <a:rPr lang="en-US" sz="110" b="1" dirty="0"/>
            </a:br>
            <a:r>
              <a:rPr lang="en-US" sz="110" b="1" dirty="0"/>
              <a:t>&lt;</a:t>
            </a:r>
            <a:r>
              <a:rPr lang="en-US" sz="110" b="1" dirty="0" err="1"/>
              <a:t>DriverId</a:t>
            </a:r>
            <a:r>
              <a:rPr lang="en-US" sz="110" b="1" dirty="0"/>
              <a:t>&gt;7&lt;/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&gt;2&lt;/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&gt;Chip&lt;/</a:t>
            </a:r>
            <a:r>
              <a:rPr lang="en-US" sz="110" b="1" dirty="0" err="1"/>
              <a:t>FirstName</a:t>
            </a:r>
            <a:r>
              <a:rPr lang="en-US" sz="110" b="1" dirty="0"/>
              <a:t>&gt; </a:t>
            </a:r>
            <a:br>
              <a:rPr lang="en-US" sz="110" b="1" dirty="0"/>
            </a:br>
            <a:r>
              <a:rPr lang="en-US" sz="110" b="1" dirty="0"/>
              <a:t>&lt;</a:t>
            </a:r>
            <a:r>
              <a:rPr lang="en-US" sz="110" b="1" dirty="0" err="1"/>
              <a:t>LastName</a:t>
            </a:r>
            <a:r>
              <a:rPr lang="en-US" sz="110" b="1" dirty="0"/>
              <a:t>&gt;</a:t>
            </a:r>
            <a:r>
              <a:rPr lang="en-US" sz="110" b="1" dirty="0" err="1"/>
              <a:t>Vollers</a:t>
            </a:r>
            <a:r>
              <a:rPr lang="en-US" sz="110" b="1" dirty="0"/>
              <a:t>&lt;/</a:t>
            </a:r>
            <a:r>
              <a:rPr lang="en-US" sz="110" b="1" dirty="0" err="1"/>
              <a:t>LastName</a:t>
            </a:r>
            <a:r>
              <a:rPr lang="en-US" sz="110" b="1" dirty="0"/>
              <a:t>&gt; </a:t>
            </a:r>
            <a:br>
              <a:rPr lang="en-US" sz="110" b="1" dirty="0"/>
            </a:br>
            <a:r>
              <a:rPr lang="en-US" sz="110" b="1" dirty="0"/>
              <a:t>&lt;/Driver&gt; </a:t>
            </a:r>
            <a:br>
              <a:rPr lang="en-US" sz="110" b="1" dirty="0"/>
            </a:br>
            <a:r>
              <a:rPr lang="en-US" sz="110" b="1" dirty="0"/>
              <a:t>&lt;Driver </a:t>
            </a:r>
            <a:r>
              <a:rPr lang="en-US" sz="110" b="1" dirty="0" err="1"/>
              <a:t>diffgr:id</a:t>
            </a:r>
            <a:r>
              <a:rPr lang="en-US" sz="110" b="1" dirty="0"/>
              <a:t>="Driver8" </a:t>
            </a:r>
            <a:r>
              <a:rPr lang="en-US" sz="110" b="1" dirty="0" err="1"/>
              <a:t>msdata:rowOrder</a:t>
            </a:r>
            <a:r>
              <a:rPr lang="en-US" sz="110" b="1" dirty="0"/>
              <a:t>="7"&gt; </a:t>
            </a:r>
            <a:br>
              <a:rPr lang="en-US" sz="110" b="1" dirty="0"/>
            </a:br>
            <a:r>
              <a:rPr lang="en-US" sz="110" b="1" dirty="0"/>
              <a:t>&lt;</a:t>
            </a:r>
            <a:r>
              <a:rPr lang="en-US" sz="110" b="1" dirty="0" err="1"/>
              <a:t>DriverId</a:t>
            </a:r>
            <a:r>
              <a:rPr lang="en-US" sz="110" b="1" dirty="0"/>
              <a:t>&gt;8&lt;/</a:t>
            </a:r>
            <a:r>
              <a:rPr lang="en-US" sz="110" b="1" dirty="0" err="1"/>
              <a:t>DriverId</a:t>
            </a:r>
            <a:r>
              <a:rPr lang="en-US" sz="110" b="1" dirty="0"/>
              <a:t>&gt; </a:t>
            </a:r>
            <a:br>
              <a:rPr lang="en-US" sz="110" b="1" dirty="0"/>
            </a:br>
            <a:r>
              <a:rPr lang="en-US" sz="110" b="1" dirty="0"/>
              <a:t>&lt;</a:t>
            </a:r>
            <a:r>
              <a:rPr lang="en-US" sz="110" b="1" dirty="0" err="1"/>
              <a:t>DistributionCenterId</a:t>
            </a:r>
            <a:r>
              <a:rPr lang="en-US" sz="110" b="1" dirty="0"/>
              <a:t>&gt;2&lt;/</a:t>
            </a:r>
            <a:r>
              <a:rPr lang="en-US" sz="110" b="1" dirty="0" err="1"/>
              <a:t>DistributionCenterId</a:t>
            </a:r>
            <a:r>
              <a:rPr lang="en-US" sz="110" b="1" dirty="0"/>
              <a:t>&gt; </a:t>
            </a:r>
            <a:br>
              <a:rPr lang="en-US" sz="110" b="1" dirty="0"/>
            </a:br>
            <a:r>
              <a:rPr lang="en-US" sz="110" b="1" dirty="0"/>
              <a:t>&lt;</a:t>
            </a:r>
            <a:r>
              <a:rPr lang="en-US" sz="110" b="1" dirty="0" err="1"/>
              <a:t>FirstName</a:t>
            </a:r>
            <a:r>
              <a:rPr lang="en-US" sz="110" b="1" dirty="0"/>
              <a:t>&gt;James&lt;/</a:t>
            </a:r>
            <a:r>
              <a:rPr lang="en-US" sz="110" b="1" dirty="0" err="1"/>
              <a:t>FirstName</a:t>
            </a:r>
            <a:r>
              <a:rPr lang="en-US" sz="110" b="1" dirty="0"/>
              <a:t>&gt; </a:t>
            </a:r>
            <a:br>
              <a:rPr lang="en-US" sz="110" b="1" dirty="0"/>
            </a:br>
            <a:r>
              <a:rPr lang="en-US" sz="110" b="1" dirty="0"/>
              <a:t>&lt;</a:t>
            </a:r>
            <a:r>
              <a:rPr lang="en-US" sz="110" b="1" dirty="0" err="1"/>
              <a:t>LastName</a:t>
            </a:r>
            <a:r>
              <a:rPr lang="en-US" sz="110" b="1" dirty="0"/>
              <a:t>&gt;Pratt&lt;/</a:t>
            </a:r>
            <a:r>
              <a:rPr lang="en-US" sz="110" b="1" dirty="0" err="1"/>
              <a:t>LastName</a:t>
            </a:r>
            <a:r>
              <a:rPr lang="en-US" sz="110" b="1" dirty="0"/>
              <a:t>&gt; </a:t>
            </a:r>
            <a:br>
              <a:rPr lang="en-US" sz="110" b="1" dirty="0"/>
            </a:br>
            <a:r>
              <a:rPr lang="en-US" sz="110" b="1" dirty="0"/>
              <a:t>&lt;/Driver&gt; </a:t>
            </a:r>
            <a:br>
              <a:rPr lang="en-US" sz="110" b="1" dirty="0"/>
            </a:br>
            <a:r>
              <a:rPr lang="en-US" sz="110" b="1" dirty="0"/>
              <a:t>&lt;/</a:t>
            </a:r>
            <a:r>
              <a:rPr lang="en-US" sz="110" b="1" dirty="0" err="1"/>
              <a:t>NewDataSet</a:t>
            </a:r>
            <a:r>
              <a:rPr lang="en-US" sz="110" b="1" dirty="0"/>
              <a:t>&gt; </a:t>
            </a:r>
            <a:br>
              <a:rPr lang="en-US" sz="110" b="1" dirty="0"/>
            </a:br>
            <a:r>
              <a:rPr lang="en-US" sz="110" b="1" dirty="0"/>
              <a:t>&lt;/</a:t>
            </a:r>
            <a:r>
              <a:rPr lang="en-US" sz="110" b="1" dirty="0" err="1"/>
              <a:t>diffgr:diffgram</a:t>
            </a:r>
            <a:r>
              <a:rPr lang="en-US" sz="110" b="1" dirty="0"/>
              <a:t>&gt; </a:t>
            </a:r>
            <a:br>
              <a:rPr lang="en-US" sz="110" b="1" dirty="0"/>
            </a:br>
            <a:r>
              <a:rPr lang="en-US" sz="110" b="1" dirty="0"/>
              <a:t>&lt;/</a:t>
            </a:r>
            <a:r>
              <a:rPr lang="en-US" sz="110" b="1" dirty="0" err="1"/>
              <a:t>DataSet</a:t>
            </a:r>
            <a:r>
              <a:rPr lang="en-US" sz="110" b="1" dirty="0"/>
              <a:t>&gt;</a:t>
            </a:r>
            <a:endParaRPr lang="en-US" sz="110" dirty="0"/>
          </a:p>
          <a:p>
            <a:endParaRPr lang="en-US" sz="110" dirty="0"/>
          </a:p>
        </p:txBody>
      </p:sp>
      <p:sp>
        <p:nvSpPr>
          <p:cNvPr id="5" name="TextBox 4"/>
          <p:cNvSpPr txBox="1"/>
          <p:nvPr/>
        </p:nvSpPr>
        <p:spPr>
          <a:xfrm>
            <a:off x="2550584" y="1958873"/>
            <a:ext cx="3044531" cy="4124184"/>
          </a:xfrm>
          <a:custGeom>
            <a:avLst/>
            <a:gdLst>
              <a:gd name="connsiteX0" fmla="*/ 0 w 2667000"/>
              <a:gd name="connsiteY0" fmla="*/ 0 h 1215717"/>
              <a:gd name="connsiteX1" fmla="*/ 2667000 w 2667000"/>
              <a:gd name="connsiteY1" fmla="*/ 0 h 1215717"/>
              <a:gd name="connsiteX2" fmla="*/ 2667000 w 2667000"/>
              <a:gd name="connsiteY2" fmla="*/ 1215717 h 1215717"/>
              <a:gd name="connsiteX3" fmla="*/ 0 w 2667000"/>
              <a:gd name="connsiteY3" fmla="*/ 1215717 h 1215717"/>
              <a:gd name="connsiteX4" fmla="*/ 0 w 2667000"/>
              <a:gd name="connsiteY4" fmla="*/ 0 h 1215717"/>
              <a:gd name="connsiteX0" fmla="*/ 0 w 2667000"/>
              <a:gd name="connsiteY0" fmla="*/ 0 h 3730317"/>
              <a:gd name="connsiteX1" fmla="*/ 2667000 w 2667000"/>
              <a:gd name="connsiteY1" fmla="*/ 0 h 3730317"/>
              <a:gd name="connsiteX2" fmla="*/ 2659380 w 2667000"/>
              <a:gd name="connsiteY2" fmla="*/ 3730317 h 3730317"/>
              <a:gd name="connsiteX3" fmla="*/ 0 w 2667000"/>
              <a:gd name="connsiteY3" fmla="*/ 1215717 h 3730317"/>
              <a:gd name="connsiteX4" fmla="*/ 0 w 2667000"/>
              <a:gd name="connsiteY4" fmla="*/ 0 h 3730317"/>
              <a:gd name="connsiteX0" fmla="*/ 7620 w 2674620"/>
              <a:gd name="connsiteY0" fmla="*/ 0 h 3730317"/>
              <a:gd name="connsiteX1" fmla="*/ 2674620 w 2674620"/>
              <a:gd name="connsiteY1" fmla="*/ 0 h 3730317"/>
              <a:gd name="connsiteX2" fmla="*/ 2667000 w 2674620"/>
              <a:gd name="connsiteY2" fmla="*/ 3730317 h 3730317"/>
              <a:gd name="connsiteX3" fmla="*/ 0 w 2674620"/>
              <a:gd name="connsiteY3" fmla="*/ 3722697 h 3730317"/>
              <a:gd name="connsiteX4" fmla="*/ 7620 w 2674620"/>
              <a:gd name="connsiteY4" fmla="*/ 0 h 3730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620" h="3730317">
                <a:moveTo>
                  <a:pt x="7620" y="0"/>
                </a:moveTo>
                <a:lnTo>
                  <a:pt x="2674620" y="0"/>
                </a:lnTo>
                <a:lnTo>
                  <a:pt x="2667000" y="3730317"/>
                </a:lnTo>
                <a:lnTo>
                  <a:pt x="0" y="3722697"/>
                </a:lnTo>
                <a:lnTo>
                  <a:pt x="7620" y="0"/>
                </a:lnTo>
                <a:close/>
              </a:path>
            </a:pathLst>
          </a:custGeom>
          <a:noFill/>
        </p:spPr>
        <p:txBody>
          <a:bodyPr wrap="square" lIns="121899" tIns="60949" rIns="121899" bIns="60949" rtlCol="0">
            <a:spAutoFit/>
          </a:bodyPr>
          <a:lstStyle/>
          <a:p>
            <a:r>
              <a:rPr lang="en-US" sz="500" b="1" dirty="0"/>
              <a:t>&lt;</a:t>
            </a:r>
            <a:r>
              <a:rPr lang="en-US" sz="500" b="1" dirty="0" err="1"/>
              <a:t>ArrayOfDriver</a:t>
            </a:r>
            <a:r>
              <a:rPr lang="en-US" sz="500" b="1" dirty="0"/>
              <a:t> </a:t>
            </a:r>
            <a:r>
              <a:rPr lang="en-US" sz="500" b="1" dirty="0" err="1"/>
              <a:t>xmlns</a:t>
            </a:r>
            <a:r>
              <a:rPr lang="en-US" sz="500" b="1" dirty="0"/>
              <a:t>=</a:t>
            </a:r>
            <a:r>
              <a:rPr lang="en-US" sz="500" b="1" dirty="0">
                <a:hlinkClick r:id="rId21"/>
              </a:rPr>
              <a:t>http://schemas.datacontract.org/2004/07/ContosoWcfService.Models</a:t>
            </a:r>
            <a:endParaRPr lang="en-US" sz="500" dirty="0"/>
          </a:p>
          <a:p>
            <a:r>
              <a:rPr lang="en-US" sz="500" b="1" dirty="0" err="1"/>
              <a:t>xmlns:i</a:t>
            </a:r>
            <a:r>
              <a:rPr lang="en-US" sz="500" b="1" dirty="0"/>
              <a:t>="</a:t>
            </a:r>
            <a:r>
              <a:rPr lang="en-US" sz="500" b="1" dirty="0">
                <a:hlinkClick r:id="rId22"/>
              </a:rPr>
              <a:t>http://www.w3.org/2001/XMLSchema-instance"</a:t>
            </a:r>
            <a:r>
              <a:rPr lang="en-US" sz="500" b="1" dirty="0"/>
              <a:t>&gt;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&gt;1&lt;/</a:t>
            </a:r>
            <a:r>
              <a:rPr lang="en-US" sz="500" b="1" dirty="0" err="1"/>
              <a:t>DriverId</a:t>
            </a:r>
            <a:r>
              <a:rPr lang="en-US" sz="500" b="1" dirty="0"/>
              <a:t>&gt; </a:t>
            </a:r>
            <a:br>
              <a:rPr lang="en-US" sz="500" b="1" dirty="0"/>
            </a:br>
            <a:r>
              <a:rPr lang="en-US" sz="500" b="1" dirty="0"/>
              <a:t>&lt;</a:t>
            </a:r>
            <a:r>
              <a:rPr lang="en-US" sz="500" b="1" dirty="0" err="1"/>
              <a:t>FirstName</a:t>
            </a:r>
            <a:r>
              <a:rPr lang="en-US" sz="500" b="1" dirty="0"/>
              <a:t>&gt;Rob&lt;/</a:t>
            </a:r>
            <a:r>
              <a:rPr lang="en-US" sz="500" b="1" dirty="0" err="1"/>
              <a:t>FirstName</a:t>
            </a:r>
            <a:r>
              <a:rPr lang="en-US" sz="500" b="1" dirty="0"/>
              <a:t>&gt; </a:t>
            </a:r>
            <a:br>
              <a:rPr lang="en-US" sz="500" b="1" dirty="0"/>
            </a:br>
            <a:r>
              <a:rPr lang="en-US" sz="500" b="1" dirty="0"/>
              <a:t>&lt;</a:t>
            </a:r>
            <a:r>
              <a:rPr lang="en-US" sz="500" b="1" dirty="0" err="1"/>
              <a:t>LastName</a:t>
            </a:r>
            <a:r>
              <a:rPr lang="en-US" sz="500" b="1" dirty="0"/>
              <a:t>&gt;Tiffany&lt;/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&gt;2&lt;/</a:t>
            </a:r>
            <a:r>
              <a:rPr lang="en-US" sz="500" b="1" dirty="0" err="1"/>
              <a:t>DriverId</a:t>
            </a:r>
            <a:r>
              <a:rPr lang="en-US" sz="500" b="1" dirty="0"/>
              <a:t>&gt; </a:t>
            </a:r>
            <a:br>
              <a:rPr lang="en-US" sz="500" b="1" dirty="0"/>
            </a:br>
            <a:r>
              <a:rPr lang="en-US" sz="500" b="1" dirty="0"/>
              <a:t>&lt;</a:t>
            </a:r>
            <a:r>
              <a:rPr lang="en-US" sz="500" b="1" dirty="0" err="1"/>
              <a:t>FirstName</a:t>
            </a:r>
            <a:r>
              <a:rPr lang="en-US" sz="500" b="1" dirty="0"/>
              <a:t>&gt;</a:t>
            </a:r>
            <a:r>
              <a:rPr lang="en-US" sz="500" b="1" dirty="0" err="1"/>
              <a:t>Loke</a:t>
            </a:r>
            <a:r>
              <a:rPr lang="en-US" sz="500" b="1" dirty="0"/>
              <a:t> </a:t>
            </a:r>
            <a:r>
              <a:rPr lang="en-US" sz="500" b="1" dirty="0" err="1"/>
              <a:t>Uei</a:t>
            </a:r>
            <a:r>
              <a:rPr lang="en-US" sz="500" b="1" dirty="0"/>
              <a:t>&lt;/</a:t>
            </a:r>
            <a:r>
              <a:rPr lang="en-US" sz="500" b="1" dirty="0" err="1"/>
              <a:t>FirstName</a:t>
            </a:r>
            <a:r>
              <a:rPr lang="en-US" sz="500" b="1" dirty="0"/>
              <a:t>&gt; </a:t>
            </a:r>
            <a:br>
              <a:rPr lang="en-US" sz="500" b="1" dirty="0"/>
            </a:br>
            <a:r>
              <a:rPr lang="en-US" sz="500" b="1" dirty="0"/>
              <a:t>&lt;</a:t>
            </a:r>
            <a:r>
              <a:rPr lang="en-US" sz="500" b="1" dirty="0" err="1"/>
              <a:t>LastName</a:t>
            </a:r>
            <a:r>
              <a:rPr lang="en-US" sz="500" b="1" dirty="0"/>
              <a:t>&gt;Tan&lt;/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&gt;3&lt;/</a:t>
            </a:r>
            <a:r>
              <a:rPr lang="en-US" sz="500" b="1" dirty="0" err="1"/>
              <a:t>DriverId</a:t>
            </a:r>
            <a:r>
              <a:rPr lang="en-US" sz="500" b="1" dirty="0"/>
              <a:t>&gt; </a:t>
            </a:r>
            <a:br>
              <a:rPr lang="en-US" sz="500" b="1" dirty="0"/>
            </a:br>
            <a:r>
              <a:rPr lang="en-US" sz="500" b="1" dirty="0"/>
              <a:t>&lt;</a:t>
            </a:r>
            <a:r>
              <a:rPr lang="en-US" sz="500" b="1" dirty="0" err="1"/>
              <a:t>FirstName</a:t>
            </a:r>
            <a:r>
              <a:rPr lang="en-US" sz="500" b="1" dirty="0"/>
              <a:t>&gt;Dan&lt;/</a:t>
            </a:r>
            <a:r>
              <a:rPr lang="en-US" sz="500" b="1" dirty="0" err="1"/>
              <a:t>FirstName</a:t>
            </a:r>
            <a:r>
              <a:rPr lang="en-US" sz="500" b="1" dirty="0"/>
              <a:t>&gt; </a:t>
            </a:r>
            <a:br>
              <a:rPr lang="en-US" sz="500" b="1" dirty="0"/>
            </a:br>
            <a:r>
              <a:rPr lang="en-US" sz="500" b="1" dirty="0"/>
              <a:t>&lt;</a:t>
            </a:r>
            <a:r>
              <a:rPr lang="en-US" sz="500" b="1" dirty="0" err="1"/>
              <a:t>LastName</a:t>
            </a:r>
            <a:r>
              <a:rPr lang="en-US" sz="500" b="1" dirty="0"/>
              <a:t>&gt;Bouie&lt;/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&gt;1&lt;/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&gt;4&lt;/</a:t>
            </a:r>
            <a:r>
              <a:rPr lang="en-US" sz="500" b="1" dirty="0" err="1"/>
              <a:t>DriverId</a:t>
            </a:r>
            <a:r>
              <a:rPr lang="en-US" sz="500" b="1" dirty="0"/>
              <a:t>&gt; </a:t>
            </a:r>
            <a:br>
              <a:rPr lang="en-US" sz="500" b="1" dirty="0"/>
            </a:br>
            <a:r>
              <a:rPr lang="en-US" sz="500" b="1" dirty="0"/>
              <a:t>&lt;</a:t>
            </a:r>
            <a:r>
              <a:rPr lang="en-US" sz="500" b="1" dirty="0" err="1"/>
              <a:t>FirstName</a:t>
            </a:r>
            <a:r>
              <a:rPr lang="en-US" sz="500" b="1" dirty="0"/>
              <a:t>&gt;John&lt;/</a:t>
            </a:r>
            <a:r>
              <a:rPr lang="en-US" sz="500" b="1" dirty="0" err="1"/>
              <a:t>FirstName</a:t>
            </a:r>
            <a:r>
              <a:rPr lang="en-US" sz="500" b="1" dirty="0"/>
              <a:t>&gt; </a:t>
            </a:r>
            <a:br>
              <a:rPr lang="en-US" sz="500" b="1" dirty="0"/>
            </a:br>
            <a:r>
              <a:rPr lang="en-US" sz="500" b="1" dirty="0"/>
              <a:t>&lt;</a:t>
            </a:r>
            <a:r>
              <a:rPr lang="en-US" sz="500" b="1" dirty="0" err="1"/>
              <a:t>LastName</a:t>
            </a:r>
            <a:r>
              <a:rPr lang="en-US" sz="500" b="1" dirty="0"/>
              <a:t>&gt;Dietz&lt;/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&gt;5&lt;/</a:t>
            </a:r>
            <a:r>
              <a:rPr lang="en-US" sz="500" b="1" dirty="0" err="1"/>
              <a:t>DriverId</a:t>
            </a:r>
            <a:r>
              <a:rPr lang="en-US" sz="500" b="1" dirty="0"/>
              <a:t>&gt; </a:t>
            </a:r>
            <a:br>
              <a:rPr lang="en-US" sz="500" b="1" dirty="0"/>
            </a:br>
            <a:r>
              <a:rPr lang="en-US" sz="500" b="1" dirty="0"/>
              <a:t>&lt;</a:t>
            </a:r>
            <a:r>
              <a:rPr lang="en-US" sz="500" b="1" dirty="0" err="1"/>
              <a:t>FirstName</a:t>
            </a:r>
            <a:r>
              <a:rPr lang="en-US" sz="500" b="1" dirty="0"/>
              <a:t>&gt;Derek&lt;/</a:t>
            </a:r>
            <a:r>
              <a:rPr lang="en-US" sz="500" b="1" dirty="0" err="1"/>
              <a:t>FirstName</a:t>
            </a:r>
            <a:r>
              <a:rPr lang="en-US" sz="500" b="1" dirty="0"/>
              <a:t>&gt; </a:t>
            </a:r>
            <a:br>
              <a:rPr lang="en-US" sz="500" b="1" dirty="0"/>
            </a:br>
            <a:r>
              <a:rPr lang="en-US" sz="500" b="1" dirty="0"/>
              <a:t>&lt;</a:t>
            </a:r>
            <a:r>
              <a:rPr lang="en-US" sz="500" b="1" dirty="0" err="1"/>
              <a:t>LastName</a:t>
            </a:r>
            <a:r>
              <a:rPr lang="en-US" sz="500" b="1" dirty="0"/>
              <a:t>&gt;Snyder&lt;/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&gt;6&lt;/</a:t>
            </a:r>
            <a:r>
              <a:rPr lang="en-US" sz="500" b="1" dirty="0" err="1"/>
              <a:t>DriverId</a:t>
            </a:r>
            <a:r>
              <a:rPr lang="en-US" sz="500" b="1" dirty="0"/>
              <a:t>&gt; </a:t>
            </a:r>
            <a:br>
              <a:rPr lang="en-US" sz="500" b="1" dirty="0"/>
            </a:br>
            <a:r>
              <a:rPr lang="en-US" sz="500" b="1" dirty="0"/>
              <a:t>&lt;</a:t>
            </a:r>
            <a:r>
              <a:rPr lang="en-US" sz="500" b="1" dirty="0" err="1"/>
              <a:t>FirstName</a:t>
            </a:r>
            <a:r>
              <a:rPr lang="en-US" sz="500" b="1" dirty="0"/>
              <a:t>&gt;Steve&lt;/</a:t>
            </a:r>
            <a:r>
              <a:rPr lang="en-US" sz="500" b="1" dirty="0" err="1"/>
              <a:t>FirstName</a:t>
            </a:r>
            <a:r>
              <a:rPr lang="en-US" sz="500" b="1" dirty="0"/>
              <a:t>&gt; </a:t>
            </a:r>
            <a:br>
              <a:rPr lang="en-US" sz="500" b="1" dirty="0"/>
            </a:br>
            <a:r>
              <a:rPr lang="en-US" sz="500" b="1" dirty="0"/>
              <a:t>&lt;</a:t>
            </a:r>
            <a:r>
              <a:rPr lang="en-US" sz="500" b="1" dirty="0" err="1"/>
              <a:t>LastName</a:t>
            </a:r>
            <a:r>
              <a:rPr lang="en-US" sz="500" b="1" dirty="0"/>
              <a:t>&gt;</a:t>
            </a:r>
            <a:r>
              <a:rPr lang="en-US" sz="500" b="1" dirty="0" err="1"/>
              <a:t>Hegenderfer</a:t>
            </a:r>
            <a:r>
              <a:rPr lang="en-US" sz="500" b="1" dirty="0"/>
              <a:t>&lt;/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&gt;7&lt;/</a:t>
            </a:r>
            <a:r>
              <a:rPr lang="en-US" sz="500" b="1" dirty="0" err="1"/>
              <a:t>DriverId</a:t>
            </a:r>
            <a:r>
              <a:rPr lang="en-US" sz="500" b="1" dirty="0"/>
              <a:t>&gt; </a:t>
            </a:r>
            <a:br>
              <a:rPr lang="en-US" sz="500" b="1" dirty="0"/>
            </a:br>
            <a:r>
              <a:rPr lang="en-US" sz="500" b="1" dirty="0"/>
              <a:t>&lt;</a:t>
            </a:r>
            <a:r>
              <a:rPr lang="en-US" sz="500" b="1" dirty="0" err="1"/>
              <a:t>FirstName</a:t>
            </a:r>
            <a:r>
              <a:rPr lang="en-US" sz="500" b="1" dirty="0"/>
              <a:t>&gt;Chip&lt;/</a:t>
            </a:r>
            <a:r>
              <a:rPr lang="en-US" sz="500" b="1" dirty="0" err="1"/>
              <a:t>FirstName</a:t>
            </a:r>
            <a:r>
              <a:rPr lang="en-US" sz="500" b="1" dirty="0"/>
              <a:t>&gt; </a:t>
            </a:r>
            <a:br>
              <a:rPr lang="en-US" sz="500" b="1" dirty="0"/>
            </a:br>
            <a:r>
              <a:rPr lang="en-US" sz="500" b="1" dirty="0"/>
              <a:t>&lt;</a:t>
            </a:r>
            <a:r>
              <a:rPr lang="en-US" sz="500" b="1" dirty="0" err="1"/>
              <a:t>LastName</a:t>
            </a:r>
            <a:r>
              <a:rPr lang="en-US" sz="500" b="1" dirty="0"/>
              <a:t>&gt;</a:t>
            </a:r>
            <a:r>
              <a:rPr lang="en-US" sz="500" b="1" dirty="0" err="1"/>
              <a:t>Vollers</a:t>
            </a:r>
            <a:r>
              <a:rPr lang="en-US" sz="500" b="1" dirty="0"/>
              <a:t>&lt;/</a:t>
            </a:r>
            <a:r>
              <a:rPr lang="en-US" sz="500" b="1" dirty="0" err="1"/>
              <a:t>LastName</a:t>
            </a:r>
            <a:r>
              <a:rPr lang="en-US" sz="500" b="1" dirty="0"/>
              <a:t>&gt; </a:t>
            </a:r>
            <a:br>
              <a:rPr lang="en-US" sz="500" b="1" dirty="0"/>
            </a:br>
            <a:r>
              <a:rPr lang="en-US" sz="500" b="1" dirty="0"/>
              <a:t>&lt;/Driver&gt; </a:t>
            </a:r>
            <a:br>
              <a:rPr lang="en-US" sz="500" b="1" dirty="0"/>
            </a:br>
            <a:r>
              <a:rPr lang="en-US" sz="500" b="1" dirty="0"/>
              <a:t>&lt;Driver&gt; </a:t>
            </a:r>
            <a:br>
              <a:rPr lang="en-US" sz="500" b="1" dirty="0"/>
            </a:br>
            <a:r>
              <a:rPr lang="en-US" sz="500" b="1" dirty="0"/>
              <a:t>&lt;</a:t>
            </a:r>
            <a:r>
              <a:rPr lang="en-US" sz="500" b="1" dirty="0" err="1"/>
              <a:t>DistributionCenterId</a:t>
            </a:r>
            <a:r>
              <a:rPr lang="en-US" sz="500" b="1" dirty="0"/>
              <a:t>&gt;2&lt;/</a:t>
            </a:r>
            <a:r>
              <a:rPr lang="en-US" sz="500" b="1" dirty="0" err="1"/>
              <a:t>DistributionCenterId</a:t>
            </a:r>
            <a:r>
              <a:rPr lang="en-US" sz="500" b="1" dirty="0"/>
              <a:t>&gt; </a:t>
            </a:r>
            <a:br>
              <a:rPr lang="en-US" sz="500" b="1" dirty="0"/>
            </a:br>
            <a:r>
              <a:rPr lang="en-US" sz="500" b="1" dirty="0"/>
              <a:t>&lt;</a:t>
            </a:r>
            <a:r>
              <a:rPr lang="en-US" sz="500" b="1" dirty="0" err="1"/>
              <a:t>DriverId</a:t>
            </a:r>
            <a:r>
              <a:rPr lang="en-US" sz="500" b="1" dirty="0"/>
              <a:t>&gt;8&lt;/</a:t>
            </a:r>
            <a:r>
              <a:rPr lang="en-US" sz="500" b="1" dirty="0" err="1"/>
              <a:t>DriverId</a:t>
            </a:r>
            <a:r>
              <a:rPr lang="en-US" sz="500" b="1" dirty="0"/>
              <a:t>&gt; </a:t>
            </a:r>
            <a:br>
              <a:rPr lang="en-US" sz="500" b="1" dirty="0"/>
            </a:br>
            <a:r>
              <a:rPr lang="en-US" sz="500" b="1" dirty="0"/>
              <a:t>&lt;</a:t>
            </a:r>
            <a:r>
              <a:rPr lang="en-US" sz="500" b="1" dirty="0" err="1"/>
              <a:t>FirstName</a:t>
            </a:r>
            <a:r>
              <a:rPr lang="en-US" sz="500" b="1" dirty="0"/>
              <a:t>&gt;James&lt;/</a:t>
            </a:r>
            <a:r>
              <a:rPr lang="en-US" sz="500" b="1" dirty="0" err="1"/>
              <a:t>FirstName</a:t>
            </a:r>
            <a:r>
              <a:rPr lang="en-US" sz="500" b="1" dirty="0"/>
              <a:t>&gt; </a:t>
            </a:r>
            <a:br>
              <a:rPr lang="en-US" sz="500" b="1" dirty="0"/>
            </a:br>
            <a:r>
              <a:rPr lang="en-US" sz="500" b="1" dirty="0"/>
              <a:t>&lt;</a:t>
            </a:r>
            <a:r>
              <a:rPr lang="en-US" sz="500" b="1" dirty="0" err="1"/>
              <a:t>LastName</a:t>
            </a:r>
            <a:r>
              <a:rPr lang="en-US" sz="500" b="1" dirty="0"/>
              <a:t>&gt;Pratt&lt;/</a:t>
            </a:r>
            <a:r>
              <a:rPr lang="en-US" sz="500" b="1" dirty="0" err="1"/>
              <a:t>LastName</a:t>
            </a:r>
            <a:r>
              <a:rPr lang="en-US" sz="500" b="1" dirty="0"/>
              <a:t>&gt; </a:t>
            </a:r>
            <a:br>
              <a:rPr lang="en-US" sz="500" b="1" dirty="0"/>
            </a:br>
            <a:r>
              <a:rPr lang="en-US" sz="500" b="1" dirty="0"/>
              <a:t>&lt;/Driver&gt; </a:t>
            </a:r>
            <a:br>
              <a:rPr lang="en-US" sz="500" b="1" dirty="0"/>
            </a:br>
            <a:r>
              <a:rPr lang="en-US" sz="500" b="1" dirty="0"/>
              <a:t>&lt;/</a:t>
            </a:r>
            <a:r>
              <a:rPr lang="en-US" sz="500" b="1" dirty="0" err="1"/>
              <a:t>ArrayOfDriver</a:t>
            </a:r>
            <a:r>
              <a:rPr lang="en-US" sz="500" b="1" dirty="0"/>
              <a:t>&gt;</a:t>
            </a:r>
            <a:endParaRPr lang="en-US" sz="500" dirty="0"/>
          </a:p>
          <a:p>
            <a:endParaRPr lang="en-US" sz="500" dirty="0"/>
          </a:p>
        </p:txBody>
      </p:sp>
      <p:sp>
        <p:nvSpPr>
          <p:cNvPr id="6" name="TextBox 5"/>
          <p:cNvSpPr txBox="1"/>
          <p:nvPr/>
        </p:nvSpPr>
        <p:spPr>
          <a:xfrm>
            <a:off x="5942725" y="3814489"/>
            <a:ext cx="5728918" cy="1477305"/>
          </a:xfrm>
          <a:custGeom>
            <a:avLst/>
            <a:gdLst>
              <a:gd name="connsiteX0" fmla="*/ 0 w 2667000"/>
              <a:gd name="connsiteY0" fmla="*/ 0 h 1215717"/>
              <a:gd name="connsiteX1" fmla="*/ 2667000 w 2667000"/>
              <a:gd name="connsiteY1" fmla="*/ 0 h 1215717"/>
              <a:gd name="connsiteX2" fmla="*/ 2667000 w 2667000"/>
              <a:gd name="connsiteY2" fmla="*/ 1215717 h 1215717"/>
              <a:gd name="connsiteX3" fmla="*/ 0 w 2667000"/>
              <a:gd name="connsiteY3" fmla="*/ 1215717 h 1215717"/>
              <a:gd name="connsiteX4" fmla="*/ 0 w 2667000"/>
              <a:gd name="connsiteY4" fmla="*/ 0 h 1215717"/>
              <a:gd name="connsiteX0" fmla="*/ 0 w 2667000"/>
              <a:gd name="connsiteY0" fmla="*/ 0 h 3730317"/>
              <a:gd name="connsiteX1" fmla="*/ 2667000 w 2667000"/>
              <a:gd name="connsiteY1" fmla="*/ 0 h 3730317"/>
              <a:gd name="connsiteX2" fmla="*/ 2659380 w 2667000"/>
              <a:gd name="connsiteY2" fmla="*/ 3730317 h 3730317"/>
              <a:gd name="connsiteX3" fmla="*/ 0 w 2667000"/>
              <a:gd name="connsiteY3" fmla="*/ 1215717 h 3730317"/>
              <a:gd name="connsiteX4" fmla="*/ 0 w 2667000"/>
              <a:gd name="connsiteY4" fmla="*/ 0 h 3730317"/>
              <a:gd name="connsiteX0" fmla="*/ 7620 w 2674620"/>
              <a:gd name="connsiteY0" fmla="*/ 0 h 3730317"/>
              <a:gd name="connsiteX1" fmla="*/ 2674620 w 2674620"/>
              <a:gd name="connsiteY1" fmla="*/ 0 h 3730317"/>
              <a:gd name="connsiteX2" fmla="*/ 2667000 w 2674620"/>
              <a:gd name="connsiteY2" fmla="*/ 3730317 h 3730317"/>
              <a:gd name="connsiteX3" fmla="*/ 0 w 2674620"/>
              <a:gd name="connsiteY3" fmla="*/ 3722697 h 3730317"/>
              <a:gd name="connsiteX4" fmla="*/ 7620 w 2674620"/>
              <a:gd name="connsiteY4" fmla="*/ 0 h 3730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4620" h="3730317">
                <a:moveTo>
                  <a:pt x="7620" y="0"/>
                </a:moveTo>
                <a:lnTo>
                  <a:pt x="2674620" y="0"/>
                </a:lnTo>
                <a:lnTo>
                  <a:pt x="2667000" y="3730317"/>
                </a:lnTo>
                <a:lnTo>
                  <a:pt x="0" y="3722697"/>
                </a:lnTo>
                <a:lnTo>
                  <a:pt x="7620" y="0"/>
                </a:lnTo>
                <a:close/>
              </a:path>
            </a:pathLst>
          </a:custGeom>
          <a:noFill/>
        </p:spPr>
        <p:txBody>
          <a:bodyPr wrap="square" lIns="121899" tIns="60949" rIns="121899" bIns="60949" rtlCol="0">
            <a:spAutoFit/>
          </a:bodyPr>
          <a:lstStyle/>
          <a:p>
            <a:r>
              <a:rPr lang="en-US" sz="1100" b="1" dirty="0"/>
              <a:t>[{"DistributionCenterId":1,"DriverId":1,"FirstName":"Rob","LastName":"Tiffany"},</a:t>
            </a:r>
          </a:p>
          <a:p>
            <a:r>
              <a:rPr lang="en-US" sz="1100" b="1" dirty="0"/>
              <a:t> {"DistributionCenterId":1,"DriverId":2,"FirstName":"Loke </a:t>
            </a:r>
            <a:r>
              <a:rPr lang="en-US" sz="1100" b="1" dirty="0" err="1"/>
              <a:t>Uei</a:t>
            </a:r>
            <a:r>
              <a:rPr lang="en-US" sz="1100" b="1" dirty="0"/>
              <a:t>","LastName":"Tan"},</a:t>
            </a:r>
          </a:p>
          <a:p>
            <a:r>
              <a:rPr lang="en-US" sz="1100" b="1" dirty="0"/>
              <a:t> {"DistributionCenterId":1,"DriverId":3,"FirstName":"Dan","LastName":"Bouie"},</a:t>
            </a:r>
          </a:p>
          <a:p>
            <a:r>
              <a:rPr lang="en-US" sz="1100" b="1" dirty="0"/>
              <a:t> {"DistributionCenterId":1,"DriverId":4,"FirstName":"John","LastName":"Dietz"},</a:t>
            </a:r>
          </a:p>
          <a:p>
            <a:r>
              <a:rPr lang="en-US" sz="1100" b="1" dirty="0"/>
              <a:t> {"DistributionCenterId":2,"DriverId":5,"FirstName":"Derek","LastName":"Snyder"},</a:t>
            </a:r>
          </a:p>
          <a:p>
            <a:r>
              <a:rPr lang="en-US" sz="1100" b="1" dirty="0"/>
              <a:t> {"DistributionCenterId":2,"DriverId":6,"FirstName":"Steve","LastName":“Harris"},</a:t>
            </a:r>
          </a:p>
          <a:p>
            <a:r>
              <a:rPr lang="en-US" sz="1100" b="1" dirty="0"/>
              <a:t> {"DistributionCenterId":2,"DriverId":7,"FirstName":"Chip","LastName":"Vollers"},</a:t>
            </a:r>
          </a:p>
          <a:p>
            <a:r>
              <a:rPr lang="en-US" sz="1100" b="1" dirty="0"/>
              <a:t> {"DistributionCenterId":2,"DriverId":8,"FirstName":"James","LastName":"Pratt"}]</a:t>
            </a:r>
            <a:endParaRPr lang="en-US" sz="1100" dirty="0"/>
          </a:p>
        </p:txBody>
      </p:sp>
      <p:grpSp>
        <p:nvGrpSpPr>
          <p:cNvPr id="15" name="Group 14"/>
          <p:cNvGrpSpPr/>
          <p:nvPr/>
        </p:nvGrpSpPr>
        <p:grpSpPr>
          <a:xfrm>
            <a:off x="519113" y="1206538"/>
            <a:ext cx="1890712" cy="4988857"/>
            <a:chOff x="519113" y="1483618"/>
            <a:chExt cx="1554480" cy="4988857"/>
          </a:xfrm>
        </p:grpSpPr>
        <p:sp>
          <p:nvSpPr>
            <p:cNvPr id="7" name="Rectangle 6"/>
            <p:cNvSpPr/>
            <p:nvPr/>
          </p:nvSpPr>
          <p:spPr>
            <a:xfrm>
              <a:off x="519113" y="1483618"/>
              <a:ext cx="1554480" cy="640080"/>
            </a:xfrm>
            <a:prstGeom prst="rect">
              <a:avLst/>
            </a:prstGeom>
            <a:solidFill>
              <a:schemeClr val="accent1">
                <a:alpha val="87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1800" dirty="0" err="1" smtClean="0">
                  <a:solidFill>
                    <a:schemeClr val="lt1">
                      <a:alpha val="99000"/>
                    </a:schemeClr>
                  </a:solidFill>
                </a:rPr>
                <a:t>OData</a:t>
              </a:r>
              <a:r>
                <a:rPr lang="en-US" sz="1800" dirty="0" smtClean="0">
                  <a:solidFill>
                    <a:schemeClr val="lt1">
                      <a:alpha val="99000"/>
                    </a:schemeClr>
                  </a:solidFill>
                </a:rPr>
                <a:t> </a:t>
              </a:r>
              <a:r>
                <a:rPr lang="en-US" sz="1800" dirty="0" smtClean="0">
                  <a:solidFill>
                    <a:schemeClr val="lt1">
                      <a:alpha val="99000"/>
                    </a:schemeClr>
                  </a:solidFill>
                </a:rPr>
                <a:t>– XML 8.5kb</a:t>
              </a:r>
              <a:endParaRPr lang="en-US" sz="1800" dirty="0">
                <a:solidFill>
                  <a:schemeClr val="lt1">
                    <a:alpha val="99000"/>
                  </a:schemeClr>
                </a:solidFill>
              </a:endParaRPr>
            </a:p>
          </p:txBody>
        </p:sp>
        <p:sp>
          <p:nvSpPr>
            <p:cNvPr id="12" name="Rectangle 11"/>
            <p:cNvSpPr/>
            <p:nvPr/>
          </p:nvSpPr>
          <p:spPr>
            <a:xfrm>
              <a:off x="519113" y="2123697"/>
              <a:ext cx="1554480" cy="4348778"/>
            </a:xfrm>
            <a:prstGeom prst="rect">
              <a:avLst/>
            </a:prstGeom>
            <a:solidFill>
              <a:schemeClr val="accent1">
                <a:alpha val="2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1800" dirty="0" smtClean="0">
                  <a:solidFill>
                    <a:schemeClr val="lt1">
                      <a:alpha val="99000"/>
                    </a:schemeClr>
                  </a:solidFill>
                </a:rPr>
                <a:t> </a:t>
              </a:r>
              <a:endParaRPr lang="en-US" sz="1800" dirty="0">
                <a:solidFill>
                  <a:schemeClr val="lt1">
                    <a:alpha val="99000"/>
                  </a:schemeClr>
                </a:solidFill>
              </a:endParaRPr>
            </a:p>
          </p:txBody>
        </p:sp>
      </p:grpSp>
      <p:grpSp>
        <p:nvGrpSpPr>
          <p:cNvPr id="16" name="Group 15"/>
          <p:cNvGrpSpPr/>
          <p:nvPr/>
        </p:nvGrpSpPr>
        <p:grpSpPr>
          <a:xfrm>
            <a:off x="2550584" y="1206538"/>
            <a:ext cx="3044531" cy="4988857"/>
            <a:chOff x="2550584" y="1483618"/>
            <a:chExt cx="3044531" cy="4988857"/>
          </a:xfrm>
        </p:grpSpPr>
        <p:sp>
          <p:nvSpPr>
            <p:cNvPr id="8" name="Rectangle 7"/>
            <p:cNvSpPr/>
            <p:nvPr/>
          </p:nvSpPr>
          <p:spPr>
            <a:xfrm>
              <a:off x="2550584" y="1483618"/>
              <a:ext cx="3044531" cy="640080"/>
            </a:xfrm>
            <a:prstGeom prst="rect">
              <a:avLst/>
            </a:prstGeom>
            <a:solidFill>
              <a:schemeClr val="accent1">
                <a:alpha val="87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1800" dirty="0">
                  <a:solidFill>
                    <a:schemeClr val="lt1">
                      <a:alpha val="99000"/>
                    </a:schemeClr>
                  </a:solidFill>
                </a:rPr>
                <a:t>REST-XML </a:t>
              </a:r>
              <a:r>
                <a:rPr lang="en-US" sz="1800" dirty="0" smtClean="0">
                  <a:solidFill>
                    <a:schemeClr val="lt1">
                      <a:alpha val="99000"/>
                    </a:schemeClr>
                  </a:solidFill>
                </a:rPr>
                <a:t>1.2kb</a:t>
              </a:r>
              <a:endParaRPr lang="en-US" sz="1800" dirty="0">
                <a:solidFill>
                  <a:schemeClr val="lt1">
                    <a:alpha val="99000"/>
                  </a:schemeClr>
                </a:solidFill>
              </a:endParaRPr>
            </a:p>
          </p:txBody>
        </p:sp>
        <p:sp>
          <p:nvSpPr>
            <p:cNvPr id="13" name="Rectangle 12"/>
            <p:cNvSpPr/>
            <p:nvPr/>
          </p:nvSpPr>
          <p:spPr>
            <a:xfrm>
              <a:off x="2550584" y="2123697"/>
              <a:ext cx="3044531" cy="4348778"/>
            </a:xfrm>
            <a:prstGeom prst="rect">
              <a:avLst/>
            </a:prstGeom>
            <a:solidFill>
              <a:schemeClr val="accent1">
                <a:alpha val="2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1800" dirty="0" smtClean="0">
                  <a:solidFill>
                    <a:schemeClr val="lt1">
                      <a:alpha val="99000"/>
                    </a:schemeClr>
                  </a:solidFill>
                </a:rPr>
                <a:t> </a:t>
              </a:r>
              <a:endParaRPr lang="en-US" sz="1800" dirty="0">
                <a:solidFill>
                  <a:schemeClr val="lt1">
                    <a:alpha val="99000"/>
                  </a:schemeClr>
                </a:solidFill>
              </a:endParaRPr>
            </a:p>
          </p:txBody>
        </p:sp>
      </p:grpSp>
      <p:grpSp>
        <p:nvGrpSpPr>
          <p:cNvPr id="17" name="Group 16"/>
          <p:cNvGrpSpPr/>
          <p:nvPr/>
        </p:nvGrpSpPr>
        <p:grpSpPr>
          <a:xfrm>
            <a:off x="5942725" y="3173564"/>
            <a:ext cx="5728918" cy="2283406"/>
            <a:chOff x="5942725" y="3450644"/>
            <a:chExt cx="5728918" cy="2283406"/>
          </a:xfrm>
        </p:grpSpPr>
        <p:sp>
          <p:nvSpPr>
            <p:cNvPr id="9" name="Rectangle 8"/>
            <p:cNvSpPr/>
            <p:nvPr/>
          </p:nvSpPr>
          <p:spPr>
            <a:xfrm>
              <a:off x="5942725" y="3450644"/>
              <a:ext cx="5728918" cy="640080"/>
            </a:xfrm>
            <a:prstGeom prst="rect">
              <a:avLst/>
            </a:prstGeom>
            <a:solidFill>
              <a:schemeClr val="accent1">
                <a:alpha val="87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1800" dirty="0" smtClean="0">
                  <a:solidFill>
                    <a:schemeClr val="lt1">
                      <a:alpha val="99000"/>
                    </a:schemeClr>
                  </a:solidFill>
                </a:rPr>
                <a:t>JSON 639 bytes</a:t>
              </a:r>
              <a:endParaRPr lang="en-US" sz="1800" dirty="0">
                <a:solidFill>
                  <a:schemeClr val="lt1">
                    <a:alpha val="99000"/>
                  </a:schemeClr>
                </a:solidFill>
              </a:endParaRPr>
            </a:p>
          </p:txBody>
        </p:sp>
        <p:sp>
          <p:nvSpPr>
            <p:cNvPr id="14" name="Rectangle 13"/>
            <p:cNvSpPr/>
            <p:nvPr/>
          </p:nvSpPr>
          <p:spPr>
            <a:xfrm>
              <a:off x="5942725" y="4090724"/>
              <a:ext cx="5728918" cy="1643326"/>
            </a:xfrm>
            <a:prstGeom prst="rect">
              <a:avLst/>
            </a:prstGeom>
            <a:solidFill>
              <a:schemeClr val="accent1">
                <a:alpha val="2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121899" tIns="60949" rIns="121899" bIns="60949" rtlCol="0" anchor="ctr"/>
            <a:lstStyle/>
            <a:p>
              <a:pPr algn="ctr"/>
              <a:r>
                <a:rPr lang="en-US" sz="1800" dirty="0" smtClean="0">
                  <a:solidFill>
                    <a:schemeClr val="lt1">
                      <a:alpha val="99000"/>
                    </a:schemeClr>
                  </a:solidFill>
                </a:rPr>
                <a:t> </a:t>
              </a:r>
              <a:endParaRPr lang="en-US" sz="1800" dirty="0">
                <a:solidFill>
                  <a:schemeClr val="lt1">
                    <a:alpha val="99000"/>
                  </a:schemeClr>
                </a:solidFill>
              </a:endParaRPr>
            </a:p>
          </p:txBody>
        </p:sp>
      </p:grpSp>
    </p:spTree>
    <p:extLst>
      <p:ext uri="{BB962C8B-B14F-4D97-AF65-F5344CB8AC3E}">
        <p14:creationId xmlns:p14="http://schemas.microsoft.com/office/powerpoint/2010/main" val="92187085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par>
                          <p:cTn id="26" fill="hold">
                            <p:stCondLst>
                              <p:cond delay="500"/>
                            </p:stCondLst>
                            <p:childTnLst>
                              <p:par>
                                <p:cTn id="27" presetID="10" presetClass="entr" presetSubtype="0" fill="hold" grpId="0"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Communications: Cloud-initiated</a:t>
            </a:r>
          </a:p>
        </p:txBody>
      </p:sp>
      <p:sp>
        <p:nvSpPr>
          <p:cNvPr id="3" name="Text Placeholder 2"/>
          <p:cNvSpPr>
            <a:spLocks noGrp="1"/>
          </p:cNvSpPr>
          <p:nvPr>
            <p:ph type="body" sz="quarter" idx="10"/>
          </p:nvPr>
        </p:nvSpPr>
        <p:spPr>
          <a:xfrm>
            <a:off x="519112" y="881727"/>
            <a:ext cx="11149013" cy="553998"/>
          </a:xfrm>
        </p:spPr>
        <p:txBody>
          <a:bodyPr/>
          <a:lstStyle/>
          <a:p>
            <a:pPr algn="ctr"/>
            <a:r>
              <a:rPr lang="en-US" dirty="0" smtClean="0">
                <a:solidFill>
                  <a:schemeClr val="accent1">
                    <a:alpha val="99000"/>
                  </a:schemeClr>
                </a:solidFill>
              </a:rPr>
              <a:t>Push Notifications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786" y="1450296"/>
            <a:ext cx="6009973" cy="3163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2"/>
          <p:cNvSpPr txBox="1">
            <a:spLocks/>
          </p:cNvSpPr>
          <p:nvPr/>
        </p:nvSpPr>
        <p:spPr>
          <a:xfrm>
            <a:off x="447785" y="4680149"/>
            <a:ext cx="6353177" cy="1637371"/>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4"/>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4"/>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4"/>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Aft>
                <a:spcPts val="1200"/>
              </a:spcAft>
            </a:pPr>
            <a:r>
              <a:rPr lang="en-US" sz="2400" dirty="0"/>
              <a:t>Single connecting between the </a:t>
            </a:r>
            <a:br>
              <a:rPr lang="en-US" sz="2400" dirty="0"/>
            </a:br>
            <a:r>
              <a:rPr lang="en-US" sz="2400" dirty="0"/>
              <a:t>device and the notification service</a:t>
            </a:r>
          </a:p>
          <a:p>
            <a:pPr lvl="1">
              <a:spcAft>
                <a:spcPts val="1200"/>
              </a:spcAft>
            </a:pPr>
            <a:r>
              <a:rPr lang="en-US" sz="2400" dirty="0"/>
              <a:t>Bandwidth- and battery-friendly</a:t>
            </a:r>
          </a:p>
          <a:p>
            <a:pPr lvl="1">
              <a:spcAft>
                <a:spcPts val="1200"/>
              </a:spcAft>
            </a:pPr>
            <a:r>
              <a:rPr lang="en-US" sz="2400" dirty="0"/>
              <a:t>Note: no guarantee of delivery</a:t>
            </a:r>
          </a:p>
        </p:txBody>
      </p:sp>
      <p:sp>
        <p:nvSpPr>
          <p:cNvPr id="8" name="Rounded Rectangular Callout 7"/>
          <p:cNvSpPr/>
          <p:nvPr/>
        </p:nvSpPr>
        <p:spPr bwMode="auto">
          <a:xfrm>
            <a:off x="8918175" y="2182616"/>
            <a:ext cx="2153264" cy="1271409"/>
          </a:xfrm>
          <a:prstGeom prst="wedgeRoundRectCallout">
            <a:avLst>
              <a:gd name="adj1" fmla="val -63299"/>
              <a:gd name="adj2" fmla="val 27700"/>
              <a:gd name="adj3" fmla="val 1666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ts val="200"/>
              </a:spcBef>
              <a:spcAft>
                <a:spcPct val="0"/>
              </a:spcAft>
            </a:pPr>
            <a:r>
              <a:rPr lang="en-US" sz="2800" dirty="0">
                <a:solidFill>
                  <a:srgbClr val="FFFFFF"/>
                </a:solidFill>
              </a:rPr>
              <a:t>!</a:t>
            </a:r>
            <a:r>
              <a:rPr lang="en-US" sz="2800" dirty="0" err="1">
                <a:solidFill>
                  <a:srgbClr val="FFFFFF"/>
                </a:solidFill>
              </a:rPr>
              <a:t>Raaawww</a:t>
            </a:r>
            <a:endParaRPr lang="en-US" sz="2800" dirty="0">
              <a:ln>
                <a:solidFill>
                  <a:srgbClr val="FFFFFF">
                    <a:alpha val="0"/>
                  </a:srgbClr>
                </a:solidFill>
              </a:ln>
              <a:solidFill>
                <a:srgbClr val="FFFFFF"/>
              </a:solidFill>
            </a:endParaRPr>
          </a:p>
        </p:txBody>
      </p:sp>
      <p:pic>
        <p:nvPicPr>
          <p:cNvPr id="9" name="Picture 2" descr="C:\Users\nickha\AppData\Local\Microsoft\Windows\Temporary Internet Files\Content.IE5\68B68X8Q\MC900445094[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800962" y="2422481"/>
            <a:ext cx="1658939" cy="148590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6800961" y="4362571"/>
            <a:ext cx="5049454" cy="2233773"/>
          </a:xfrm>
          <a:prstGeom prst="rect">
            <a:avLst/>
          </a:prstGeom>
        </p:spPr>
        <p:txBody>
          <a:bodyPr vert="horz" wrap="square" lIns="0" tIns="0" rIns="0" bIns="0" rtlCol="0">
            <a:spAutoFit/>
          </a:bodyPr>
          <a:lstStyle>
            <a:lvl1pPr marL="2382" indent="0" algn="l" defTabSz="685864" rtl="0" eaLnBrk="1" latinLnBrk="0" hangingPunct="1">
              <a:lnSpc>
                <a:spcPct val="90000"/>
              </a:lnSpc>
              <a:spcBef>
                <a:spcPts val="0"/>
              </a:spcBef>
              <a:spcAft>
                <a:spcPts val="675"/>
              </a:spcAft>
              <a:buSzPct val="80000"/>
              <a:buFont typeface="Arial" pitchFamily="34" charset="0"/>
              <a:buNone/>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indent="0" algn="l" defTabSz="685864" rtl="0" eaLnBrk="1" latinLnBrk="0" hangingPunct="1">
              <a:lnSpc>
                <a:spcPct val="90000"/>
              </a:lnSpc>
              <a:spcBef>
                <a:spcPts val="0"/>
              </a:spcBef>
              <a:buSzPct val="80000"/>
              <a:buFont typeface="Arial" pitchFamily="34" charset="0"/>
              <a:buNone/>
              <a:defRPr sz="1500" kern="1200" spc="-38" baseline="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Tx/>
              <a:buBlip>
                <a:blip r:embed="rId4"/>
              </a:buBlip>
              <a:defRPr sz="18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Tx/>
              <a:buBlip>
                <a:blip r:embed="rId4"/>
              </a:buBlip>
              <a:defRPr sz="15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Tx/>
              <a:buBlip>
                <a:blip r:embed="rId4"/>
              </a:buBlip>
              <a:defRPr sz="15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a:r>
              <a:rPr lang="en-US" sz="2400" spc="-67" dirty="0">
                <a:latin typeface="+mn-lt"/>
              </a:rPr>
              <a:t>Push data to your application</a:t>
            </a:r>
          </a:p>
          <a:p>
            <a:pPr marL="0"/>
            <a:r>
              <a:rPr lang="en-US" sz="2400" spc="-67" dirty="0">
                <a:latin typeface="+mn-lt"/>
              </a:rPr>
              <a:t>If app is not currently running MPNS discards the message.</a:t>
            </a:r>
          </a:p>
          <a:p>
            <a:pPr marL="0"/>
            <a:r>
              <a:rPr lang="en-US" sz="2400" spc="-67" dirty="0">
                <a:latin typeface="+mn-lt"/>
              </a:rPr>
              <a:t>Watch out for max payload size.  If exceeds use to drive app to pull content from service</a:t>
            </a:r>
          </a:p>
        </p:txBody>
      </p:sp>
    </p:spTree>
    <p:extLst>
      <p:ext uri="{BB962C8B-B14F-4D97-AF65-F5344CB8AC3E}">
        <p14:creationId xmlns:p14="http://schemas.microsoft.com/office/powerpoint/2010/main" val="41814379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Communications: </a:t>
            </a:r>
            <a:r>
              <a:rPr lang="en-US" dirty="0"/>
              <a:t>Subscribing to Push</a:t>
            </a:r>
          </a:p>
        </p:txBody>
      </p:sp>
      <p:sp>
        <p:nvSpPr>
          <p:cNvPr id="3" name="Text Placeholder 2"/>
          <p:cNvSpPr>
            <a:spLocks noGrp="1"/>
          </p:cNvSpPr>
          <p:nvPr>
            <p:ph type="body" sz="quarter" idx="10"/>
          </p:nvPr>
        </p:nvSpPr>
        <p:spPr>
          <a:xfrm>
            <a:off x="519112" y="1447799"/>
            <a:ext cx="11149013" cy="4767459"/>
          </a:xfrm>
        </p:spPr>
        <p:txBody>
          <a:bodyPr/>
          <a:lstStyle/>
          <a:p>
            <a:pPr>
              <a:spcAft>
                <a:spcPts val="1800"/>
              </a:spcAft>
            </a:pPr>
            <a:r>
              <a:rPr lang="en-US" dirty="0" smtClean="0">
                <a:solidFill>
                  <a:schemeClr val="accent1">
                    <a:alpha val="99000"/>
                  </a:schemeClr>
                </a:solidFill>
              </a:rPr>
              <a:t>Device requests a channel</a:t>
            </a:r>
          </a:p>
          <a:p>
            <a:pPr>
              <a:spcAft>
                <a:spcPts val="1800"/>
              </a:spcAft>
            </a:pPr>
            <a:r>
              <a:rPr lang="en-US" dirty="0" smtClean="0">
                <a:solidFill>
                  <a:schemeClr val="accent1">
                    <a:alpha val="99000"/>
                  </a:schemeClr>
                </a:solidFill>
              </a:rPr>
              <a:t>*NS returns channel</a:t>
            </a:r>
          </a:p>
          <a:p>
            <a:r>
              <a:rPr lang="en-US" dirty="0" smtClean="0">
                <a:solidFill>
                  <a:schemeClr val="accent1">
                    <a:alpha val="99000"/>
                  </a:schemeClr>
                </a:solidFill>
              </a:rPr>
              <a:t>Device sends URL to cloud</a:t>
            </a:r>
          </a:p>
          <a:p>
            <a:pPr marL="0" lvl="1"/>
            <a:r>
              <a:rPr lang="en-US" dirty="0" smtClean="0"/>
              <a:t>Channel URL is stored in cloud</a:t>
            </a:r>
          </a:p>
          <a:p>
            <a:pPr lvl="1"/>
            <a:endParaRPr lang="en-US" dirty="0" smtClean="0"/>
          </a:p>
          <a:p>
            <a:pPr>
              <a:spcAft>
                <a:spcPts val="1800"/>
              </a:spcAft>
            </a:pPr>
            <a:r>
              <a:rPr lang="en-US" dirty="0" smtClean="0">
                <a:solidFill>
                  <a:schemeClr val="accent1">
                    <a:alpha val="99000"/>
                  </a:schemeClr>
                </a:solidFill>
              </a:rPr>
              <a:t>Cloud sends notification</a:t>
            </a:r>
          </a:p>
          <a:p>
            <a:r>
              <a:rPr lang="en-US" dirty="0" smtClean="0">
                <a:solidFill>
                  <a:schemeClr val="accent1">
                    <a:alpha val="99000"/>
                  </a:schemeClr>
                </a:solidFill>
              </a:rPr>
              <a:t>*NS pushes to device</a:t>
            </a:r>
          </a:p>
        </p:txBody>
      </p:sp>
      <p:sp>
        <p:nvSpPr>
          <p:cNvPr id="15" name="Rectangle 14"/>
          <p:cNvSpPr/>
          <p:nvPr/>
        </p:nvSpPr>
        <p:spPr bwMode="auto">
          <a:xfrm>
            <a:off x="6095999" y="1308296"/>
            <a:ext cx="5572125" cy="5070992"/>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20" name="Freeform 7"/>
          <p:cNvSpPr>
            <a:spLocks/>
          </p:cNvSpPr>
          <p:nvPr/>
        </p:nvSpPr>
        <p:spPr bwMode="auto">
          <a:xfrm>
            <a:off x="6442022" y="2622339"/>
            <a:ext cx="3253175" cy="173588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21" name="Straight Connector 20"/>
          <p:cNvCxnSpPr/>
          <p:nvPr/>
        </p:nvCxnSpPr>
        <p:spPr>
          <a:xfrm flipH="1" flipV="1">
            <a:off x="8826467" y="3627681"/>
            <a:ext cx="681757" cy="1954385"/>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grpSp>
        <p:nvGrpSpPr>
          <p:cNvPr id="25" name="Group 24"/>
          <p:cNvGrpSpPr/>
          <p:nvPr/>
        </p:nvGrpSpPr>
        <p:grpSpPr>
          <a:xfrm>
            <a:off x="9608085" y="4766823"/>
            <a:ext cx="681067" cy="1300737"/>
            <a:chOff x="-498475" y="1609726"/>
            <a:chExt cx="950913" cy="1816099"/>
          </a:xfrm>
        </p:grpSpPr>
        <p:sp>
          <p:nvSpPr>
            <p:cNvPr id="26"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 name="Group 27"/>
          <p:cNvGrpSpPr/>
          <p:nvPr/>
        </p:nvGrpSpPr>
        <p:grpSpPr>
          <a:xfrm>
            <a:off x="7557755" y="2956580"/>
            <a:ext cx="1666994" cy="1380302"/>
            <a:chOff x="6736308" y="3134493"/>
            <a:chExt cx="1666994" cy="1380302"/>
          </a:xfrm>
        </p:grpSpPr>
        <p:grpSp>
          <p:nvGrpSpPr>
            <p:cNvPr id="29" name="Group 28"/>
            <p:cNvGrpSpPr/>
            <p:nvPr/>
          </p:nvGrpSpPr>
          <p:grpSpPr bwMode="black">
            <a:xfrm>
              <a:off x="6891720" y="3134493"/>
              <a:ext cx="1356170" cy="1103304"/>
              <a:chOff x="5184775" y="225425"/>
              <a:chExt cx="1500188" cy="1220788"/>
            </a:xfrm>
            <a:solidFill>
              <a:schemeClr val="accent1"/>
            </a:solidFill>
          </p:grpSpPr>
          <p:sp>
            <p:nvSpPr>
              <p:cNvPr id="3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30" name="Text Placeholder 2"/>
            <p:cNvSpPr txBox="1">
              <a:spLocks/>
            </p:cNvSpPr>
            <p:nvPr/>
          </p:nvSpPr>
          <p:spPr>
            <a:xfrm>
              <a:off x="6736308" y="4237796"/>
              <a:ext cx="1666994"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accent1">
                      <a:alpha val="99000"/>
                    </a:schemeClr>
                  </a:solidFill>
                  <a:latin typeface="+mj-lt"/>
                </a:rPr>
                <a:t>Web Role</a:t>
              </a:r>
              <a:endParaRPr lang="en-US" spc="-100" dirty="0">
                <a:solidFill>
                  <a:schemeClr val="accent1">
                    <a:alpha val="99000"/>
                  </a:schemeClr>
                </a:solidFill>
                <a:latin typeface="+mj-lt"/>
              </a:endParaRPr>
            </a:p>
          </p:txBody>
        </p:sp>
      </p:grpSp>
      <p:sp>
        <p:nvSpPr>
          <p:cNvPr id="37" name="Freeform 8"/>
          <p:cNvSpPr>
            <a:spLocks noEditPoints="1"/>
          </p:cNvSpPr>
          <p:nvPr/>
        </p:nvSpPr>
        <p:spPr bwMode="auto">
          <a:xfrm>
            <a:off x="10205314" y="1620024"/>
            <a:ext cx="1116787" cy="1390006"/>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39" name="Straight Connector 38"/>
          <p:cNvCxnSpPr/>
          <p:nvPr/>
        </p:nvCxnSpPr>
        <p:spPr>
          <a:xfrm flipH="1">
            <a:off x="10114589" y="3072558"/>
            <a:ext cx="622187" cy="1628158"/>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cxnSp>
        <p:nvCxnSpPr>
          <p:cNvPr id="40" name="Straight Connector 39"/>
          <p:cNvCxnSpPr/>
          <p:nvPr/>
        </p:nvCxnSpPr>
        <p:spPr>
          <a:xfrm flipV="1">
            <a:off x="9161127" y="2315027"/>
            <a:ext cx="953462" cy="704704"/>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cxnSp>
        <p:nvCxnSpPr>
          <p:cNvPr id="42" name="Straight Connector 41"/>
          <p:cNvCxnSpPr/>
          <p:nvPr/>
        </p:nvCxnSpPr>
        <p:spPr>
          <a:xfrm flipV="1">
            <a:off x="9869484" y="3072558"/>
            <a:ext cx="622187" cy="1628158"/>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44" name="Text Placeholder 2"/>
          <p:cNvSpPr txBox="1">
            <a:spLocks/>
          </p:cNvSpPr>
          <p:nvPr/>
        </p:nvSpPr>
        <p:spPr>
          <a:xfrm>
            <a:off x="10320729" y="2390380"/>
            <a:ext cx="885957"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bg1">
                    <a:alpha val="99000"/>
                  </a:schemeClr>
                </a:solidFill>
                <a:latin typeface="+mj-lt"/>
              </a:rPr>
              <a:t>*NS</a:t>
            </a:r>
            <a:endParaRPr lang="en-US" spc="-100" dirty="0">
              <a:solidFill>
                <a:schemeClr val="bg1">
                  <a:alpha val="99000"/>
                </a:schemeClr>
              </a:solidFill>
              <a:latin typeface="+mj-lt"/>
            </a:endParaRPr>
          </a:p>
        </p:txBody>
      </p:sp>
      <p:sp>
        <p:nvSpPr>
          <p:cNvPr id="22" name="TextBox 21"/>
          <p:cNvSpPr txBox="1"/>
          <p:nvPr/>
        </p:nvSpPr>
        <p:spPr>
          <a:xfrm>
            <a:off x="9663498" y="3645930"/>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bg1">
                    <a:alpha val="99000"/>
                  </a:schemeClr>
                </a:solidFill>
              </a:rPr>
              <a:t>(1)</a:t>
            </a:r>
          </a:p>
        </p:txBody>
      </p:sp>
      <p:sp>
        <p:nvSpPr>
          <p:cNvPr id="24" name="TextBox 23"/>
          <p:cNvSpPr txBox="1"/>
          <p:nvPr/>
        </p:nvSpPr>
        <p:spPr>
          <a:xfrm>
            <a:off x="10557721" y="3645930"/>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(2)</a:t>
            </a:r>
            <a:endParaRPr lang="en-US" sz="2800" dirty="0">
              <a:solidFill>
                <a:schemeClr val="bg1">
                  <a:alpha val="99000"/>
                </a:schemeClr>
              </a:solidFill>
            </a:endParaRPr>
          </a:p>
        </p:txBody>
      </p:sp>
      <p:sp>
        <p:nvSpPr>
          <p:cNvPr id="34" name="TextBox 33"/>
          <p:cNvSpPr txBox="1"/>
          <p:nvPr/>
        </p:nvSpPr>
        <p:spPr>
          <a:xfrm>
            <a:off x="8733566" y="4652766"/>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(3)</a:t>
            </a:r>
            <a:endParaRPr lang="en-US" sz="2800" dirty="0">
              <a:solidFill>
                <a:schemeClr val="bg1">
                  <a:alpha val="99000"/>
                </a:schemeClr>
              </a:solidFill>
            </a:endParaRPr>
          </a:p>
        </p:txBody>
      </p:sp>
      <p:sp>
        <p:nvSpPr>
          <p:cNvPr id="35" name="TextBox 34"/>
          <p:cNvSpPr txBox="1"/>
          <p:nvPr/>
        </p:nvSpPr>
        <p:spPr>
          <a:xfrm>
            <a:off x="9302238" y="2125364"/>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(4)</a:t>
            </a:r>
            <a:endParaRPr lang="en-US" sz="2800" dirty="0">
              <a:solidFill>
                <a:schemeClr val="bg1">
                  <a:alpha val="99000"/>
                </a:schemeClr>
              </a:solidFill>
            </a:endParaRPr>
          </a:p>
        </p:txBody>
      </p:sp>
      <p:sp>
        <p:nvSpPr>
          <p:cNvPr id="36" name="TextBox 35"/>
          <p:cNvSpPr txBox="1"/>
          <p:nvPr/>
        </p:nvSpPr>
        <p:spPr>
          <a:xfrm>
            <a:off x="10557721" y="3645930"/>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(5)</a:t>
            </a:r>
            <a:endParaRPr lang="en-US" sz="2800" dirty="0">
              <a:solidFill>
                <a:schemeClr val="bg1">
                  <a:alpha val="99000"/>
                </a:schemeClr>
              </a:solidFill>
            </a:endParaRPr>
          </a:p>
        </p:txBody>
      </p:sp>
    </p:spTree>
    <p:extLst>
      <p:ext uri="{BB962C8B-B14F-4D97-AF65-F5344CB8AC3E}">
        <p14:creationId xmlns:p14="http://schemas.microsoft.com/office/powerpoint/2010/main" val="323330651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wipe(down)">
                                      <p:cBhvr>
                                        <p:cTn id="10" dur="5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ipe(up)">
                                      <p:cBhvr>
                                        <p:cTn id="21" dur="500"/>
                                        <p:tgtEl>
                                          <p:spTgt spid="3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down)">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42"/>
                                        </p:tgtEl>
                                      </p:cBhvr>
                                    </p:animEffect>
                                    <p:set>
                                      <p:cBhvr>
                                        <p:cTn id="43" dur="1" fill="hold">
                                          <p:stCondLst>
                                            <p:cond delay="499"/>
                                          </p:stCondLst>
                                        </p:cTn>
                                        <p:tgtEl>
                                          <p:spTgt spid="42"/>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39"/>
                                        </p:tgtEl>
                                      </p:cBhvr>
                                    </p:animEffect>
                                    <p:set>
                                      <p:cBhvr>
                                        <p:cTn id="46" dur="1" fill="hold">
                                          <p:stCondLst>
                                            <p:cond delay="499"/>
                                          </p:stCondLst>
                                        </p:cTn>
                                        <p:tgtEl>
                                          <p:spTgt spid="39"/>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21"/>
                                        </p:tgtEl>
                                      </p:cBhvr>
                                    </p:animEffect>
                                    <p:set>
                                      <p:cBhvr>
                                        <p:cTn id="49" dur="1" fill="hold">
                                          <p:stCondLst>
                                            <p:cond delay="499"/>
                                          </p:stCondLst>
                                        </p:cTn>
                                        <p:tgtEl>
                                          <p:spTgt spid="21"/>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22"/>
                                        </p:tgtEl>
                                      </p:cBhvr>
                                    </p:animEffect>
                                    <p:set>
                                      <p:cBhvr>
                                        <p:cTn id="52" dur="1" fill="hold">
                                          <p:stCondLst>
                                            <p:cond delay="499"/>
                                          </p:stCondLst>
                                        </p:cTn>
                                        <p:tgtEl>
                                          <p:spTgt spid="22"/>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24"/>
                                        </p:tgtEl>
                                      </p:cBhvr>
                                    </p:animEffect>
                                    <p:set>
                                      <p:cBhvr>
                                        <p:cTn id="55" dur="1" fill="hold">
                                          <p:stCondLst>
                                            <p:cond delay="499"/>
                                          </p:stCondLst>
                                        </p:cTn>
                                        <p:tgtEl>
                                          <p:spTgt spid="24"/>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34"/>
                                        </p:tgtEl>
                                      </p:cBhvr>
                                    </p:animEffect>
                                    <p:set>
                                      <p:cBhvr>
                                        <p:cTn id="58" dur="1" fill="hold">
                                          <p:stCondLst>
                                            <p:cond delay="499"/>
                                          </p:stCondLst>
                                        </p:cTn>
                                        <p:tgtEl>
                                          <p:spTgt spid="3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animEffect transition="in" filter="fade">
                                      <p:cBhvr>
                                        <p:cTn id="63" dur="500"/>
                                        <p:tgtEl>
                                          <p:spTgt spid="3">
                                            <p:txEl>
                                              <p:pRg st="5" end="5"/>
                                            </p:txEl>
                                          </p:spTgt>
                                        </p:tgtEl>
                                      </p:cBhvr>
                                    </p:animEffect>
                                  </p:childTnLst>
                                </p:cTn>
                              </p:par>
                              <p:par>
                                <p:cTn id="64" presetID="22" presetClass="entr" presetSubtype="8" fill="hold" nodeType="with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left)">
                                      <p:cBhvr>
                                        <p:cTn id="66" dur="500"/>
                                        <p:tgtEl>
                                          <p:spTgt spid="4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500"/>
                                        <p:tgtEl>
                                          <p:spTgt spid="35"/>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
                                            <p:txEl>
                                              <p:pRg st="6" end="6"/>
                                            </p:txEl>
                                          </p:spTgt>
                                        </p:tgtEl>
                                        <p:attrNameLst>
                                          <p:attrName>style.visibility</p:attrName>
                                        </p:attrNameLst>
                                      </p:cBhvr>
                                      <p:to>
                                        <p:strVal val="visible"/>
                                      </p:to>
                                    </p:set>
                                    <p:animEffect transition="in" filter="fade">
                                      <p:cBhvr>
                                        <p:cTn id="74" dur="500"/>
                                        <p:tgtEl>
                                          <p:spTgt spid="3">
                                            <p:txEl>
                                              <p:pRg st="6" end="6"/>
                                            </p:txEl>
                                          </p:spTgt>
                                        </p:tgtEl>
                                      </p:cBhvr>
                                    </p:animEffect>
                                  </p:childTnLst>
                                </p:cTn>
                              </p:par>
                              <p:par>
                                <p:cTn id="75" presetID="22" presetClass="entr" presetSubtype="1"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wipe(up)">
                                      <p:cBhvr>
                                        <p:cTn id="77" dur="500"/>
                                        <p:tgtEl>
                                          <p:spTgt spid="3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fade">
                                      <p:cBhvr>
                                        <p:cTn id="8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4" grpId="0"/>
      <p:bldP spid="24" grpId="1"/>
      <p:bldP spid="34" grpId="0"/>
      <p:bldP spid="34" grpId="1"/>
      <p:bldP spid="35" grpId="0"/>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Communications: </a:t>
            </a:r>
            <a:r>
              <a:rPr lang="en-US" sz="4800" dirty="0"/>
              <a:t>Cloud-initiated to device?</a:t>
            </a:r>
          </a:p>
        </p:txBody>
      </p:sp>
      <p:sp>
        <p:nvSpPr>
          <p:cNvPr id="3" name="Text Placeholder 2"/>
          <p:cNvSpPr>
            <a:spLocks noGrp="1"/>
          </p:cNvSpPr>
          <p:nvPr>
            <p:ph type="body" sz="quarter" idx="10"/>
          </p:nvPr>
        </p:nvSpPr>
        <p:spPr>
          <a:xfrm>
            <a:off x="519112" y="1447799"/>
            <a:ext cx="11149013" cy="4721292"/>
          </a:xfrm>
        </p:spPr>
        <p:txBody>
          <a:bodyPr/>
          <a:lstStyle/>
          <a:p>
            <a:r>
              <a:rPr lang="en-US" sz="3200" dirty="0" smtClean="0">
                <a:solidFill>
                  <a:schemeClr val="accent1">
                    <a:alpha val="99000"/>
                  </a:schemeClr>
                </a:solidFill>
              </a:rPr>
              <a:t>Common pattern</a:t>
            </a:r>
          </a:p>
          <a:p>
            <a:pPr marL="0" lvl="1"/>
            <a:r>
              <a:rPr lang="en-US" sz="1600" dirty="0" smtClean="0"/>
              <a:t>Use cloud-initiated push to tell </a:t>
            </a:r>
            <a:br>
              <a:rPr lang="en-US" sz="1600" dirty="0" smtClean="0"/>
            </a:br>
            <a:r>
              <a:rPr lang="en-US" sz="1600" dirty="0" smtClean="0"/>
              <a:t>the device to call to a service</a:t>
            </a:r>
          </a:p>
          <a:p>
            <a:pPr lvl="1"/>
            <a:endParaRPr lang="en-US" sz="1600" dirty="0" smtClean="0"/>
          </a:p>
          <a:p>
            <a:pPr>
              <a:spcAft>
                <a:spcPts val="1200"/>
              </a:spcAft>
            </a:pPr>
            <a:r>
              <a:rPr lang="en-US" sz="3200" dirty="0" smtClean="0">
                <a:solidFill>
                  <a:schemeClr val="accent1">
                    <a:alpha val="99000"/>
                  </a:schemeClr>
                </a:solidFill>
              </a:rPr>
              <a:t>Cloud sends notification</a:t>
            </a:r>
          </a:p>
          <a:p>
            <a:pPr>
              <a:spcAft>
                <a:spcPts val="1200"/>
              </a:spcAft>
            </a:pPr>
            <a:r>
              <a:rPr lang="en-US" sz="3200" dirty="0" smtClean="0">
                <a:solidFill>
                  <a:schemeClr val="accent1">
                    <a:alpha val="99000"/>
                  </a:schemeClr>
                </a:solidFill>
              </a:rPr>
              <a:t>Notification services </a:t>
            </a:r>
            <a:br>
              <a:rPr lang="en-US" sz="3200" dirty="0" smtClean="0">
                <a:solidFill>
                  <a:schemeClr val="accent1">
                    <a:alpha val="99000"/>
                  </a:schemeClr>
                </a:solidFill>
              </a:rPr>
            </a:br>
            <a:r>
              <a:rPr lang="en-US" sz="3200" dirty="0" smtClean="0">
                <a:solidFill>
                  <a:schemeClr val="accent1">
                    <a:alpha val="99000"/>
                  </a:schemeClr>
                </a:solidFill>
              </a:rPr>
              <a:t>pushes to device</a:t>
            </a:r>
          </a:p>
          <a:p>
            <a:pPr>
              <a:spcAft>
                <a:spcPts val="1200"/>
              </a:spcAft>
            </a:pPr>
            <a:r>
              <a:rPr lang="en-US" sz="3200" dirty="0" smtClean="0">
                <a:solidFill>
                  <a:schemeClr val="accent1">
                    <a:alpha val="99000"/>
                  </a:schemeClr>
                </a:solidFill>
              </a:rPr>
              <a:t>Device receives message</a:t>
            </a:r>
            <a:br>
              <a:rPr lang="en-US" sz="3200" dirty="0" smtClean="0">
                <a:solidFill>
                  <a:schemeClr val="accent1">
                    <a:alpha val="99000"/>
                  </a:schemeClr>
                </a:solidFill>
              </a:rPr>
            </a:br>
            <a:r>
              <a:rPr lang="en-US" sz="3200" dirty="0" smtClean="0">
                <a:solidFill>
                  <a:schemeClr val="accent1">
                    <a:alpha val="99000"/>
                  </a:schemeClr>
                </a:solidFill>
              </a:rPr>
              <a:t>and calls to a service</a:t>
            </a:r>
          </a:p>
          <a:p>
            <a:pPr>
              <a:spcAft>
                <a:spcPts val="1200"/>
              </a:spcAft>
            </a:pPr>
            <a:r>
              <a:rPr lang="en-US" sz="3200" dirty="0" smtClean="0">
                <a:solidFill>
                  <a:schemeClr val="accent1">
                    <a:alpha val="99000"/>
                  </a:schemeClr>
                </a:solidFill>
              </a:rPr>
              <a:t>Web Role sends a response</a:t>
            </a:r>
          </a:p>
        </p:txBody>
      </p:sp>
      <p:sp>
        <p:nvSpPr>
          <p:cNvPr id="15" name="Rectangle 14"/>
          <p:cNvSpPr/>
          <p:nvPr/>
        </p:nvSpPr>
        <p:spPr bwMode="auto">
          <a:xfrm>
            <a:off x="6095999" y="1308296"/>
            <a:ext cx="5572125" cy="5070992"/>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16" name="Freeform 7"/>
          <p:cNvSpPr>
            <a:spLocks/>
          </p:cNvSpPr>
          <p:nvPr/>
        </p:nvSpPr>
        <p:spPr bwMode="auto">
          <a:xfrm>
            <a:off x="6442022" y="2622339"/>
            <a:ext cx="3253175" cy="173588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8" name="Group 17"/>
          <p:cNvGrpSpPr/>
          <p:nvPr/>
        </p:nvGrpSpPr>
        <p:grpSpPr>
          <a:xfrm>
            <a:off x="9608085" y="4766823"/>
            <a:ext cx="681067" cy="1300737"/>
            <a:chOff x="-498475" y="1609726"/>
            <a:chExt cx="950913" cy="1816099"/>
          </a:xfrm>
        </p:grpSpPr>
        <p:sp>
          <p:nvSpPr>
            <p:cNvPr id="19"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p:cNvGrpSpPr/>
          <p:nvPr/>
        </p:nvGrpSpPr>
        <p:grpSpPr>
          <a:xfrm>
            <a:off x="7557755" y="2956580"/>
            <a:ext cx="1666994" cy="1380302"/>
            <a:chOff x="6736308" y="3134493"/>
            <a:chExt cx="1666994" cy="1380302"/>
          </a:xfrm>
        </p:grpSpPr>
        <p:grpSp>
          <p:nvGrpSpPr>
            <p:cNvPr id="22" name="Group 21"/>
            <p:cNvGrpSpPr/>
            <p:nvPr/>
          </p:nvGrpSpPr>
          <p:grpSpPr bwMode="black">
            <a:xfrm>
              <a:off x="6891720" y="3134493"/>
              <a:ext cx="1356170" cy="1103304"/>
              <a:chOff x="5184775" y="225425"/>
              <a:chExt cx="1500188" cy="1220788"/>
            </a:xfrm>
            <a:solidFill>
              <a:schemeClr val="accent1"/>
            </a:solidFill>
          </p:grpSpPr>
          <p:sp>
            <p:nvSpPr>
              <p:cNvPr id="24"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5"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6"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23" name="Text Placeholder 2"/>
            <p:cNvSpPr txBox="1">
              <a:spLocks/>
            </p:cNvSpPr>
            <p:nvPr/>
          </p:nvSpPr>
          <p:spPr>
            <a:xfrm>
              <a:off x="6736308" y="4237796"/>
              <a:ext cx="1666994"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accent1">
                      <a:alpha val="99000"/>
                    </a:schemeClr>
                  </a:solidFill>
                  <a:latin typeface="+mj-lt"/>
                </a:rPr>
                <a:t>Web Role</a:t>
              </a:r>
              <a:endParaRPr lang="en-US" spc="-100" dirty="0">
                <a:solidFill>
                  <a:schemeClr val="accent1">
                    <a:alpha val="99000"/>
                  </a:schemeClr>
                </a:solidFill>
                <a:latin typeface="+mj-lt"/>
              </a:endParaRPr>
            </a:p>
          </p:txBody>
        </p:sp>
      </p:grpSp>
      <p:sp>
        <p:nvSpPr>
          <p:cNvPr id="27" name="Freeform 8"/>
          <p:cNvSpPr>
            <a:spLocks noEditPoints="1"/>
          </p:cNvSpPr>
          <p:nvPr/>
        </p:nvSpPr>
        <p:spPr bwMode="auto">
          <a:xfrm>
            <a:off x="10205314" y="1620024"/>
            <a:ext cx="1116787" cy="1390006"/>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29" name="Straight Connector 28"/>
          <p:cNvCxnSpPr/>
          <p:nvPr/>
        </p:nvCxnSpPr>
        <p:spPr>
          <a:xfrm flipV="1">
            <a:off x="9161127" y="2315027"/>
            <a:ext cx="953462" cy="704704"/>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cxnSp>
        <p:nvCxnSpPr>
          <p:cNvPr id="17" name="Straight Connector 16"/>
          <p:cNvCxnSpPr/>
          <p:nvPr/>
        </p:nvCxnSpPr>
        <p:spPr>
          <a:xfrm flipH="1">
            <a:off x="9948618" y="3082691"/>
            <a:ext cx="1022292" cy="1629009"/>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cxnSp>
        <p:nvCxnSpPr>
          <p:cNvPr id="28" name="Straight Connector 27"/>
          <p:cNvCxnSpPr/>
          <p:nvPr/>
        </p:nvCxnSpPr>
        <p:spPr>
          <a:xfrm>
            <a:off x="8763000" y="3671073"/>
            <a:ext cx="707697" cy="1857927"/>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cxnSp>
        <p:nvCxnSpPr>
          <p:cNvPr id="30" name="Straight Connector 29"/>
          <p:cNvCxnSpPr/>
          <p:nvPr/>
        </p:nvCxnSpPr>
        <p:spPr>
          <a:xfrm flipH="1" flipV="1">
            <a:off x="8913655" y="3478411"/>
            <a:ext cx="622187" cy="1628158"/>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31" name="Text Placeholder 2"/>
          <p:cNvSpPr txBox="1">
            <a:spLocks/>
          </p:cNvSpPr>
          <p:nvPr/>
        </p:nvSpPr>
        <p:spPr>
          <a:xfrm>
            <a:off x="10320729" y="2390380"/>
            <a:ext cx="885957"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bg1">
                    <a:alpha val="99000"/>
                  </a:schemeClr>
                </a:solidFill>
                <a:latin typeface="+mj-lt"/>
              </a:rPr>
              <a:t>*NS</a:t>
            </a:r>
            <a:endParaRPr lang="en-US" spc="-100" dirty="0">
              <a:solidFill>
                <a:schemeClr val="bg1">
                  <a:alpha val="99000"/>
                </a:schemeClr>
              </a:solidFill>
              <a:latin typeface="+mj-lt"/>
            </a:endParaRPr>
          </a:p>
        </p:txBody>
      </p:sp>
      <p:sp>
        <p:nvSpPr>
          <p:cNvPr id="32" name="TextBox 31"/>
          <p:cNvSpPr txBox="1"/>
          <p:nvPr/>
        </p:nvSpPr>
        <p:spPr>
          <a:xfrm>
            <a:off x="9373524" y="4155204"/>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(3)</a:t>
            </a:r>
            <a:endParaRPr lang="en-US" sz="2800" dirty="0">
              <a:solidFill>
                <a:schemeClr val="bg1">
                  <a:alpha val="99000"/>
                </a:schemeClr>
              </a:solidFill>
            </a:endParaRPr>
          </a:p>
        </p:txBody>
      </p:sp>
      <p:sp>
        <p:nvSpPr>
          <p:cNvPr id="33" name="TextBox 32"/>
          <p:cNvSpPr txBox="1"/>
          <p:nvPr/>
        </p:nvSpPr>
        <p:spPr>
          <a:xfrm>
            <a:off x="10614871" y="3645930"/>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(2)</a:t>
            </a:r>
            <a:endParaRPr lang="en-US" sz="2800" dirty="0">
              <a:solidFill>
                <a:schemeClr val="bg1">
                  <a:alpha val="99000"/>
                </a:schemeClr>
              </a:solidFill>
            </a:endParaRPr>
          </a:p>
        </p:txBody>
      </p:sp>
      <p:sp>
        <p:nvSpPr>
          <p:cNvPr id="34" name="TextBox 33"/>
          <p:cNvSpPr txBox="1"/>
          <p:nvPr/>
        </p:nvSpPr>
        <p:spPr>
          <a:xfrm>
            <a:off x="8733566" y="4652766"/>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(4)</a:t>
            </a:r>
            <a:endParaRPr lang="en-US" sz="2800" dirty="0">
              <a:solidFill>
                <a:schemeClr val="bg1">
                  <a:alpha val="99000"/>
                </a:schemeClr>
              </a:solidFill>
            </a:endParaRPr>
          </a:p>
        </p:txBody>
      </p:sp>
      <p:sp>
        <p:nvSpPr>
          <p:cNvPr id="35" name="TextBox 34"/>
          <p:cNvSpPr txBox="1"/>
          <p:nvPr/>
        </p:nvSpPr>
        <p:spPr>
          <a:xfrm>
            <a:off x="9302238" y="2125364"/>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smtClean="0">
                <a:solidFill>
                  <a:schemeClr val="bg1">
                    <a:alpha val="99000"/>
                  </a:schemeClr>
                </a:solidFill>
              </a:rPr>
              <a:t>(1)</a:t>
            </a:r>
            <a:endParaRPr lang="en-US" sz="2800" dirty="0">
              <a:solidFill>
                <a:schemeClr val="bg1">
                  <a:alpha val="99000"/>
                </a:schemeClr>
              </a:solidFill>
            </a:endParaRPr>
          </a:p>
        </p:txBody>
      </p:sp>
    </p:spTree>
    <p:extLst>
      <p:ext uri="{BB962C8B-B14F-4D97-AF65-F5344CB8AC3E}">
        <p14:creationId xmlns:p14="http://schemas.microsoft.com/office/powerpoint/2010/main" val="322375726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up)">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down)">
                                      <p:cBhvr>
                                        <p:cTn id="32" dur="500"/>
                                        <p:tgtEl>
                                          <p:spTgt spid="3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par>
                                <p:cTn id="41" presetID="22" presetClass="entr" presetSubtype="1"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500"/>
                                        <p:tgtEl>
                                          <p:spTgt spid="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Notifications: </a:t>
            </a:r>
            <a:r>
              <a:rPr lang="en-US" dirty="0"/>
              <a:t>Different services</a:t>
            </a:r>
          </a:p>
        </p:txBody>
      </p:sp>
      <p:sp>
        <p:nvSpPr>
          <p:cNvPr id="3" name="Text Placeholder 2"/>
          <p:cNvSpPr>
            <a:spLocks noGrp="1"/>
          </p:cNvSpPr>
          <p:nvPr>
            <p:ph type="body" sz="quarter" idx="10"/>
          </p:nvPr>
        </p:nvSpPr>
        <p:spPr/>
        <p:txBody>
          <a:bodyPr/>
          <a:lstStyle/>
          <a:p>
            <a:endParaRPr lang="en-US"/>
          </a:p>
        </p:txBody>
      </p:sp>
      <p:grpSp>
        <p:nvGrpSpPr>
          <p:cNvPr id="20" name="Group 19"/>
          <p:cNvGrpSpPr/>
          <p:nvPr/>
        </p:nvGrpSpPr>
        <p:grpSpPr>
          <a:xfrm>
            <a:off x="519112" y="1294241"/>
            <a:ext cx="10805379" cy="1147437"/>
            <a:chOff x="519112" y="1294241"/>
            <a:chExt cx="10805379" cy="1147437"/>
          </a:xfrm>
        </p:grpSpPr>
        <p:sp>
          <p:nvSpPr>
            <p:cNvPr id="6" name="Rectangle 5"/>
            <p:cNvSpPr/>
            <p:nvPr/>
          </p:nvSpPr>
          <p:spPr bwMode="auto">
            <a:xfrm>
              <a:off x="519112" y="1294241"/>
              <a:ext cx="3711653" cy="1147437"/>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3600" dirty="0">
                  <a:solidFill>
                    <a:schemeClr val="bg1">
                      <a:alpha val="99000"/>
                    </a:schemeClr>
                  </a:solidFill>
                  <a:latin typeface="Segoe UI Light" pitchFamily="34" charset="0"/>
                </a:rPr>
                <a:t>Windows 8: </a:t>
              </a:r>
            </a:p>
          </p:txBody>
        </p:sp>
        <p:sp>
          <p:nvSpPr>
            <p:cNvPr id="12" name="Text Placeholder 2"/>
            <p:cNvSpPr txBox="1">
              <a:spLocks/>
            </p:cNvSpPr>
            <p:nvPr/>
          </p:nvSpPr>
          <p:spPr>
            <a:xfrm>
              <a:off x="4496556" y="1646360"/>
              <a:ext cx="6827935" cy="4431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t>Windows Push Notification Service </a:t>
              </a:r>
              <a:r>
                <a:rPr lang="en-US" sz="3200" dirty="0" smtClean="0">
                  <a:solidFill>
                    <a:schemeClr val="accent1">
                      <a:alpha val="99000"/>
                    </a:schemeClr>
                  </a:solidFill>
                </a:rPr>
                <a:t>(WNS)</a:t>
              </a:r>
            </a:p>
          </p:txBody>
        </p:sp>
      </p:grpSp>
      <p:grpSp>
        <p:nvGrpSpPr>
          <p:cNvPr id="19" name="Group 18"/>
          <p:cNvGrpSpPr/>
          <p:nvPr/>
        </p:nvGrpSpPr>
        <p:grpSpPr>
          <a:xfrm>
            <a:off x="519112" y="2555692"/>
            <a:ext cx="10805379" cy="1147437"/>
            <a:chOff x="519112" y="2555692"/>
            <a:chExt cx="10805379" cy="1147437"/>
          </a:xfrm>
        </p:grpSpPr>
        <p:sp>
          <p:nvSpPr>
            <p:cNvPr id="7" name="Rectangle 6"/>
            <p:cNvSpPr/>
            <p:nvPr/>
          </p:nvSpPr>
          <p:spPr bwMode="auto">
            <a:xfrm>
              <a:off x="519112" y="2555692"/>
              <a:ext cx="3711653" cy="1147437"/>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3600" dirty="0">
                  <a:solidFill>
                    <a:schemeClr val="bg1">
                      <a:alpha val="99000"/>
                    </a:schemeClr>
                  </a:solidFill>
                  <a:latin typeface="Segoe UI Light" pitchFamily="34" charset="0"/>
                </a:rPr>
                <a:t>Windows Phone: </a:t>
              </a:r>
            </a:p>
          </p:txBody>
        </p:sp>
        <p:sp>
          <p:nvSpPr>
            <p:cNvPr id="13" name="Text Placeholder 2"/>
            <p:cNvSpPr txBox="1">
              <a:spLocks/>
            </p:cNvSpPr>
            <p:nvPr/>
          </p:nvSpPr>
          <p:spPr>
            <a:xfrm>
              <a:off x="4496556" y="2907811"/>
              <a:ext cx="6827935" cy="4431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t>Microsoft Push Notification Service </a:t>
              </a:r>
              <a:r>
                <a:rPr lang="en-US" sz="3200" dirty="0">
                  <a:solidFill>
                    <a:schemeClr val="accent1">
                      <a:alpha val="99000"/>
                    </a:schemeClr>
                  </a:solidFill>
                </a:rPr>
                <a:t>(MPNS)</a:t>
              </a:r>
            </a:p>
          </p:txBody>
        </p:sp>
      </p:grpSp>
      <p:grpSp>
        <p:nvGrpSpPr>
          <p:cNvPr id="18" name="Group 17"/>
          <p:cNvGrpSpPr/>
          <p:nvPr/>
        </p:nvGrpSpPr>
        <p:grpSpPr>
          <a:xfrm>
            <a:off x="519112" y="3817142"/>
            <a:ext cx="10805379" cy="1147437"/>
            <a:chOff x="519112" y="3817142"/>
            <a:chExt cx="10805379" cy="1147437"/>
          </a:xfrm>
        </p:grpSpPr>
        <p:sp>
          <p:nvSpPr>
            <p:cNvPr id="8" name="Rectangle 7"/>
            <p:cNvSpPr/>
            <p:nvPr/>
          </p:nvSpPr>
          <p:spPr bwMode="auto">
            <a:xfrm>
              <a:off x="519112" y="3817142"/>
              <a:ext cx="3711653" cy="1147437"/>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3600" dirty="0" err="1">
                  <a:solidFill>
                    <a:schemeClr val="bg1">
                      <a:alpha val="99000"/>
                    </a:schemeClr>
                  </a:solidFill>
                  <a:latin typeface="Segoe UI Light" pitchFamily="34" charset="0"/>
                </a:rPr>
                <a:t>iOS</a:t>
              </a:r>
              <a:r>
                <a:rPr lang="en-US" sz="3600" dirty="0">
                  <a:solidFill>
                    <a:schemeClr val="bg1">
                      <a:alpha val="99000"/>
                    </a:schemeClr>
                  </a:solidFill>
                  <a:latin typeface="Segoe UI Light" pitchFamily="34" charset="0"/>
                </a:rPr>
                <a:t>: </a:t>
              </a:r>
            </a:p>
          </p:txBody>
        </p:sp>
        <p:sp>
          <p:nvSpPr>
            <p:cNvPr id="14" name="Text Placeholder 2"/>
            <p:cNvSpPr txBox="1">
              <a:spLocks/>
            </p:cNvSpPr>
            <p:nvPr/>
          </p:nvSpPr>
          <p:spPr>
            <a:xfrm>
              <a:off x="4496556" y="4169261"/>
              <a:ext cx="6827935" cy="4431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t>Apple Push Notification Service </a:t>
              </a:r>
              <a:r>
                <a:rPr lang="en-US" sz="3200" dirty="0">
                  <a:solidFill>
                    <a:schemeClr val="accent1">
                      <a:alpha val="99000"/>
                    </a:schemeClr>
                  </a:solidFill>
                </a:rPr>
                <a:t>(APNS)</a:t>
              </a:r>
            </a:p>
          </p:txBody>
        </p:sp>
      </p:grpSp>
      <p:grpSp>
        <p:nvGrpSpPr>
          <p:cNvPr id="17" name="Group 16"/>
          <p:cNvGrpSpPr/>
          <p:nvPr/>
        </p:nvGrpSpPr>
        <p:grpSpPr>
          <a:xfrm>
            <a:off x="519112" y="5078593"/>
            <a:ext cx="10805379" cy="1147437"/>
            <a:chOff x="519112" y="5078593"/>
            <a:chExt cx="10805379" cy="1147437"/>
          </a:xfrm>
        </p:grpSpPr>
        <p:sp>
          <p:nvSpPr>
            <p:cNvPr id="9" name="Rectangle 8"/>
            <p:cNvSpPr/>
            <p:nvPr/>
          </p:nvSpPr>
          <p:spPr bwMode="auto">
            <a:xfrm>
              <a:off x="519112" y="5078593"/>
              <a:ext cx="3711653" cy="1147437"/>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3600" dirty="0">
                  <a:solidFill>
                    <a:schemeClr val="bg1">
                      <a:alpha val="99000"/>
                    </a:schemeClr>
                  </a:solidFill>
                  <a:latin typeface="Segoe UI Light" pitchFamily="34" charset="0"/>
                </a:rPr>
                <a:t>Android: </a:t>
              </a:r>
            </a:p>
          </p:txBody>
        </p:sp>
        <p:sp>
          <p:nvSpPr>
            <p:cNvPr id="15" name="Text Placeholder 2"/>
            <p:cNvSpPr txBox="1">
              <a:spLocks/>
            </p:cNvSpPr>
            <p:nvPr/>
          </p:nvSpPr>
          <p:spPr>
            <a:xfrm>
              <a:off x="4496556" y="5430712"/>
              <a:ext cx="6827935" cy="4431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t>Cloud To Device Messaging </a:t>
              </a:r>
              <a:r>
                <a:rPr lang="en-US" sz="3200" dirty="0">
                  <a:solidFill>
                    <a:schemeClr val="accent1">
                      <a:alpha val="99000"/>
                    </a:schemeClr>
                  </a:solidFill>
                </a:rPr>
                <a:t>(C2DM)</a:t>
              </a:r>
            </a:p>
          </p:txBody>
        </p:sp>
      </p:grpSp>
    </p:spTree>
    <p:extLst>
      <p:ext uri="{BB962C8B-B14F-4D97-AF65-F5344CB8AC3E}">
        <p14:creationId xmlns:p14="http://schemas.microsoft.com/office/powerpoint/2010/main" val="226247027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800" dirty="0" smtClean="0">
              <a:solidFill>
                <a:srgbClr val="00AEEF">
                  <a:alpha val="99000"/>
                </a:srgbClr>
              </a:solidFill>
            </a:endParaRPr>
          </a:p>
        </p:txBody>
      </p:sp>
      <p:sp>
        <p:nvSpPr>
          <p:cNvPr id="2" name="Title 1"/>
          <p:cNvSpPr>
            <a:spLocks noGrp="1"/>
          </p:cNvSpPr>
          <p:nvPr>
            <p:ph type="title"/>
          </p:nvPr>
        </p:nvSpPr>
        <p:spPr>
          <a:xfrm>
            <a:off x="197300" y="2676651"/>
            <a:ext cx="10237787" cy="1828193"/>
          </a:xfrm>
        </p:spPr>
        <p:txBody>
          <a:bodyPr/>
          <a:lstStyle/>
          <a:p>
            <a:r>
              <a:rPr lang="en-US" sz="6600" dirty="0" smtClean="0"/>
              <a:t>Push Notifications </a:t>
            </a:r>
            <a:br>
              <a:rPr lang="en-US" sz="6600" dirty="0" smtClean="0"/>
            </a:br>
            <a:r>
              <a:rPr lang="en-US" sz="6600" dirty="0" smtClean="0"/>
              <a:t>on WP using </a:t>
            </a:r>
            <a:r>
              <a:rPr lang="en-US" sz="6600" dirty="0" err="1" smtClean="0"/>
              <a:t>NuGet</a:t>
            </a:r>
            <a:endParaRPr lang="en-US" sz="6600"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729147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Services</a:t>
            </a:r>
            <a:endParaRPr lang="en-US" dirty="0"/>
          </a:p>
        </p:txBody>
      </p:sp>
    </p:spTree>
    <p:extLst>
      <p:ext uri="{BB962C8B-B14F-4D97-AF65-F5344CB8AC3E}">
        <p14:creationId xmlns:p14="http://schemas.microsoft.com/office/powerpoint/2010/main" val="123207419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755009" y="2608263"/>
            <a:ext cx="4764088" cy="1497012"/>
          </a:xfrm>
        </p:spPr>
        <p:txBody>
          <a:bodyPr/>
          <a:lstStyle/>
          <a:p>
            <a:pPr algn="r"/>
            <a:r>
              <a:rPr lang="en-US" dirty="0" smtClean="0"/>
              <a:t>Application</a:t>
            </a:r>
            <a:br>
              <a:rPr lang="en-US" dirty="0" smtClean="0"/>
            </a:br>
            <a:r>
              <a:rPr lang="en-US" dirty="0" smtClean="0"/>
              <a:t>Building Blocks</a:t>
            </a:r>
            <a:endParaRPr lang="en-US" dirty="0"/>
          </a:p>
        </p:txBody>
      </p:sp>
      <p:grpSp>
        <p:nvGrpSpPr>
          <p:cNvPr id="37" name="Group 36"/>
          <p:cNvGrpSpPr/>
          <p:nvPr/>
        </p:nvGrpSpPr>
        <p:grpSpPr>
          <a:xfrm>
            <a:off x="5674401" y="622717"/>
            <a:ext cx="1896557" cy="1772642"/>
            <a:chOff x="5665775" y="2466267"/>
            <a:chExt cx="1896557" cy="1772642"/>
          </a:xfrm>
        </p:grpSpPr>
        <p:sp>
          <p:nvSpPr>
            <p:cNvPr id="17" name="Rectangle 16"/>
            <p:cNvSpPr/>
            <p:nvPr/>
          </p:nvSpPr>
          <p:spPr bwMode="auto">
            <a:xfrm>
              <a:off x="5665775"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Storage</a:t>
              </a: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737675" y="622717"/>
            <a:ext cx="1896557" cy="1772642"/>
            <a:chOff x="1685919" y="596839"/>
            <a:chExt cx="1896557" cy="1772642"/>
          </a:xfrm>
        </p:grpSpPr>
        <p:sp>
          <p:nvSpPr>
            <p:cNvPr id="8" name="Rectangle 7"/>
            <p:cNvSpPr/>
            <p:nvPr/>
          </p:nvSpPr>
          <p:spPr bwMode="auto">
            <a:xfrm>
              <a:off x="1685919" y="59683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Big data</a:t>
              </a: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5673977" y="2467965"/>
            <a:ext cx="1896557" cy="1772642"/>
            <a:chOff x="3671322" y="4341709"/>
            <a:chExt cx="1896557" cy="1772642"/>
          </a:xfrm>
        </p:grpSpPr>
        <p:sp>
          <p:nvSpPr>
            <p:cNvPr id="26" name="Rectangle 25"/>
            <p:cNvSpPr/>
            <p:nvPr/>
          </p:nvSpPr>
          <p:spPr bwMode="auto">
            <a:xfrm>
              <a:off x="3671322" y="434170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Caching</a:t>
              </a: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5673978" y="4315831"/>
            <a:ext cx="1896557" cy="1772642"/>
            <a:chOff x="5656726" y="4341709"/>
            <a:chExt cx="1896557" cy="1772642"/>
          </a:xfrm>
        </p:grpSpPr>
        <p:sp>
          <p:nvSpPr>
            <p:cNvPr id="29" name="Rectangle 28"/>
            <p:cNvSpPr/>
            <p:nvPr/>
          </p:nvSpPr>
          <p:spPr bwMode="auto">
            <a:xfrm>
              <a:off x="5656726" y="434170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CDN</a:t>
              </a: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705827" y="622717"/>
            <a:ext cx="1896557" cy="1772642"/>
            <a:chOff x="3671323" y="596839"/>
            <a:chExt cx="1896557" cy="1772642"/>
          </a:xfrm>
        </p:grpSpPr>
        <p:sp>
          <p:nvSpPr>
            <p:cNvPr id="11" name="Rectangle 10"/>
            <p:cNvSpPr/>
            <p:nvPr/>
          </p:nvSpPr>
          <p:spPr bwMode="auto">
            <a:xfrm>
              <a:off x="3671323" y="59683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Database</a:t>
              </a: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628379" y="2467965"/>
            <a:ext cx="1896557" cy="1772642"/>
            <a:chOff x="9645631" y="2476591"/>
            <a:chExt cx="1896557" cy="1772642"/>
          </a:xfrm>
        </p:grpSpPr>
        <p:sp>
          <p:nvSpPr>
            <p:cNvPr id="23" name="Rectangle 22"/>
            <p:cNvSpPr/>
            <p:nvPr/>
          </p:nvSpPr>
          <p:spPr bwMode="auto">
            <a:xfrm>
              <a:off x="9645631" y="2476591"/>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Identity</a:t>
              </a:r>
            </a:p>
          </p:txBody>
        </p:sp>
        <p:pic>
          <p:nvPicPr>
            <p:cNvPr id="1031"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3705827" y="4315831"/>
            <a:ext cx="1896557" cy="1772642"/>
            <a:chOff x="5665775" y="596839"/>
            <a:chExt cx="1896557" cy="1772642"/>
          </a:xfrm>
        </p:grpSpPr>
        <p:sp>
          <p:nvSpPr>
            <p:cNvPr id="14" name="Rectangle 13"/>
            <p:cNvSpPr/>
            <p:nvPr/>
          </p:nvSpPr>
          <p:spPr bwMode="auto">
            <a:xfrm>
              <a:off x="5665775" y="59683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Media</a:t>
              </a:r>
            </a:p>
          </p:txBody>
        </p:sp>
        <p:pic>
          <p:nvPicPr>
            <p:cNvPr id="1032" name="Picture 8" descr="C:\Users\Jonahs\Dropbox\Projects SCOTT\MEET Windows Azure\source\Background\tile-icon-medi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p:cNvGrpSpPr/>
          <p:nvPr/>
        </p:nvGrpSpPr>
        <p:grpSpPr>
          <a:xfrm>
            <a:off x="7651179" y="2466267"/>
            <a:ext cx="1896557" cy="1772642"/>
            <a:chOff x="7651179" y="2466267"/>
            <a:chExt cx="1896557" cy="1772642"/>
          </a:xfrm>
        </p:grpSpPr>
        <p:sp>
          <p:nvSpPr>
            <p:cNvPr id="20" name="Rectangle 19"/>
            <p:cNvSpPr/>
            <p:nvPr/>
          </p:nvSpPr>
          <p:spPr bwMode="auto">
            <a:xfrm>
              <a:off x="7651179"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Messaging</a:t>
              </a:r>
            </a:p>
          </p:txBody>
        </p:sp>
        <p:pic>
          <p:nvPicPr>
            <p:cNvPr id="1033" name="Picture 9" descr="C:\Users\Jonahs\Dropbox\Projects SCOTT\MEET Windows Azure\source\Background\tile-icon-messagi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3712"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7651178" y="4315831"/>
            <a:ext cx="1896557" cy="1772642"/>
            <a:chOff x="7651178" y="4341709"/>
            <a:chExt cx="1896557" cy="1772642"/>
          </a:xfrm>
        </p:grpSpPr>
        <p:sp>
          <p:nvSpPr>
            <p:cNvPr id="32" name="Rectangle 31"/>
            <p:cNvSpPr/>
            <p:nvPr/>
          </p:nvSpPr>
          <p:spPr bwMode="auto">
            <a:xfrm>
              <a:off x="7651178" y="434170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Networking</a:t>
              </a:r>
            </a:p>
          </p:txBody>
        </p:sp>
        <p:pic>
          <p:nvPicPr>
            <p:cNvPr id="1034" name="Picture 10" descr="C:\Users\Jonahs\Dropbox\Projects SCOTT\MEET Windows Azure\source\Background\tile-icon-networ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7659356" y="622717"/>
            <a:ext cx="1896557" cy="1772642"/>
            <a:chOff x="5665775" y="2466267"/>
            <a:chExt cx="1896557" cy="1772642"/>
          </a:xfrm>
        </p:grpSpPr>
        <p:sp>
          <p:nvSpPr>
            <p:cNvPr id="31" name="Rectangle 30"/>
            <p:cNvSpPr/>
            <p:nvPr/>
          </p:nvSpPr>
          <p:spPr bwMode="auto">
            <a:xfrm>
              <a:off x="5665775"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Traffic</a:t>
              </a:r>
            </a:p>
          </p:txBody>
        </p:sp>
        <p:pic>
          <p:nvPicPr>
            <p:cNvPr id="3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22013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1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15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2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3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nodeType="withEffect">
                                  <p:stCondLst>
                                    <p:cond delay="3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4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nodeType="withEffect">
                                  <p:stCondLst>
                                    <p:cond delay="45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50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&amp; Resources</a:t>
            </a:r>
            <a:endParaRPr lang="en-US" dirty="0"/>
          </a:p>
        </p:txBody>
      </p:sp>
    </p:spTree>
    <p:extLst>
      <p:ext uri="{BB962C8B-B14F-4D97-AF65-F5344CB8AC3E}">
        <p14:creationId xmlns:p14="http://schemas.microsoft.com/office/powerpoint/2010/main" val="1745745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Features in Action</a:t>
            </a:r>
            <a:endParaRPr lang="en-US" dirty="0"/>
          </a:p>
        </p:txBody>
      </p:sp>
      <p:grpSp>
        <p:nvGrpSpPr>
          <p:cNvPr id="44" name="Group 43"/>
          <p:cNvGrpSpPr/>
          <p:nvPr/>
        </p:nvGrpSpPr>
        <p:grpSpPr>
          <a:xfrm>
            <a:off x="457200" y="2034627"/>
            <a:ext cx="2723211" cy="2725342"/>
            <a:chOff x="457200" y="5407398"/>
            <a:chExt cx="2723211" cy="2725342"/>
          </a:xfrm>
        </p:grpSpPr>
        <p:sp>
          <p:nvSpPr>
            <p:cNvPr id="16" name="Rounded Rectangle 15"/>
            <p:cNvSpPr/>
            <p:nvPr/>
          </p:nvSpPr>
          <p:spPr bwMode="auto">
            <a:xfrm>
              <a:off x="457200" y="5407398"/>
              <a:ext cx="2723211" cy="2725342"/>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17" name="Rectangle 16"/>
            <p:cNvSpPr/>
            <p:nvPr/>
          </p:nvSpPr>
          <p:spPr>
            <a:xfrm>
              <a:off x="595949" y="7629997"/>
              <a:ext cx="2453752" cy="424732"/>
            </a:xfrm>
            <a:prstGeom prst="rect">
              <a:avLst/>
            </a:prstGeom>
          </p:spPr>
          <p:txBody>
            <a:bodyPr wrap="square">
              <a:spAutoFit/>
            </a:bodyPr>
            <a:lstStyle/>
            <a:p>
              <a:pPr defTabSz="914361">
                <a:lnSpc>
                  <a:spcPct val="90000"/>
                </a:lnSpc>
                <a:defRPr/>
              </a:pPr>
              <a:r>
                <a:rPr lang="en-US" kern="0" dirty="0">
                  <a:gradFill>
                    <a:gsLst>
                      <a:gs pos="0">
                        <a:srgbClr val="FFFFFF"/>
                      </a:gs>
                      <a:gs pos="100000">
                        <a:srgbClr val="FFFFFF"/>
                      </a:gs>
                    </a:gsLst>
                    <a:lin ang="5400000" scaled="0"/>
                  </a:gradFill>
                  <a:latin typeface="+mj-lt"/>
                </a:rPr>
                <a:t>Storage</a:t>
              </a:r>
            </a:p>
          </p:txBody>
        </p:sp>
        <p:sp>
          <p:nvSpPr>
            <p:cNvPr id="29" name="Freeform 6"/>
            <p:cNvSpPr>
              <a:spLocks noEditPoints="1"/>
            </p:cNvSpPr>
            <p:nvPr/>
          </p:nvSpPr>
          <p:spPr bwMode="auto">
            <a:xfrm>
              <a:off x="1512636" y="5864082"/>
              <a:ext cx="612338" cy="1101536"/>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p:cNvGrpSpPr/>
          <p:nvPr/>
        </p:nvGrpSpPr>
        <p:grpSpPr>
          <a:xfrm>
            <a:off x="6159067" y="2034627"/>
            <a:ext cx="2723211" cy="2725342"/>
            <a:chOff x="6159067" y="5407398"/>
            <a:chExt cx="2723211" cy="2725342"/>
          </a:xfrm>
        </p:grpSpPr>
        <p:sp>
          <p:nvSpPr>
            <p:cNvPr id="23" name="Rounded Rectangle 22"/>
            <p:cNvSpPr/>
            <p:nvPr/>
          </p:nvSpPr>
          <p:spPr bwMode="auto">
            <a:xfrm>
              <a:off x="6159067" y="5407398"/>
              <a:ext cx="2723211" cy="2725342"/>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24" name="Rectangle 23"/>
            <p:cNvSpPr/>
            <p:nvPr/>
          </p:nvSpPr>
          <p:spPr>
            <a:xfrm>
              <a:off x="6297816" y="7629997"/>
              <a:ext cx="2453752" cy="424732"/>
            </a:xfrm>
            <a:prstGeom prst="rect">
              <a:avLst/>
            </a:prstGeom>
          </p:spPr>
          <p:txBody>
            <a:bodyPr wrap="square">
              <a:spAutoFit/>
            </a:bodyPr>
            <a:lstStyle/>
            <a:p>
              <a:pPr defTabSz="914361">
                <a:lnSpc>
                  <a:spcPct val="90000"/>
                </a:lnSpc>
                <a:defRPr/>
              </a:pPr>
              <a:r>
                <a:rPr lang="en-US" kern="0" dirty="0">
                  <a:gradFill>
                    <a:gsLst>
                      <a:gs pos="0">
                        <a:srgbClr val="FFFFFF"/>
                      </a:gs>
                      <a:gs pos="100000">
                        <a:srgbClr val="FFFFFF"/>
                      </a:gs>
                    </a:gsLst>
                    <a:lin ang="5400000" scaled="0"/>
                  </a:gradFill>
                  <a:latin typeface="+mj-lt"/>
                </a:rPr>
                <a:t>Communications</a:t>
              </a:r>
            </a:p>
          </p:txBody>
        </p:sp>
        <p:grpSp>
          <p:nvGrpSpPr>
            <p:cNvPr id="31" name="Group 30"/>
            <p:cNvGrpSpPr/>
            <p:nvPr/>
          </p:nvGrpSpPr>
          <p:grpSpPr bwMode="black">
            <a:xfrm>
              <a:off x="7242871" y="5867400"/>
              <a:ext cx="555603" cy="1178245"/>
              <a:chOff x="8920162" y="3943878"/>
              <a:chExt cx="419101" cy="889001"/>
            </a:xfrm>
            <a:solidFill>
              <a:schemeClr val="bg1"/>
            </a:solidFill>
          </p:grpSpPr>
          <p:sp>
            <p:nvSpPr>
              <p:cNvPr id="32" name="Oval 16"/>
              <p:cNvSpPr>
                <a:spLocks noChangeArrowheads="1"/>
              </p:cNvSpPr>
              <p:nvPr/>
            </p:nvSpPr>
            <p:spPr bwMode="black">
              <a:xfrm>
                <a:off x="9148762" y="3943878"/>
                <a:ext cx="149225" cy="146050"/>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p:cNvSpPr>
              <p:nvPr/>
            </p:nvSpPr>
            <p:spPr bwMode="black">
              <a:xfrm>
                <a:off x="9017000" y="4123266"/>
                <a:ext cx="322263" cy="709613"/>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Freeform 18"/>
              <p:cNvSpPr>
                <a:spLocks/>
              </p:cNvSpPr>
              <p:nvPr/>
            </p:nvSpPr>
            <p:spPr bwMode="black">
              <a:xfrm>
                <a:off x="9051925" y="4089928"/>
                <a:ext cx="265113" cy="206375"/>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Freeform 19"/>
              <p:cNvSpPr>
                <a:spLocks/>
              </p:cNvSpPr>
              <p:nvPr/>
            </p:nvSpPr>
            <p:spPr bwMode="black">
              <a:xfrm>
                <a:off x="8953500" y="3958166"/>
                <a:ext cx="90488" cy="165100"/>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6" name="Freeform 20"/>
              <p:cNvSpPr>
                <a:spLocks/>
              </p:cNvSpPr>
              <p:nvPr/>
            </p:nvSpPr>
            <p:spPr bwMode="black">
              <a:xfrm>
                <a:off x="9055100" y="4010553"/>
                <a:ext cx="68263" cy="60325"/>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37" name="Freeform 21"/>
              <p:cNvSpPr>
                <a:spLocks/>
              </p:cNvSpPr>
              <p:nvPr/>
            </p:nvSpPr>
            <p:spPr bwMode="black">
              <a:xfrm>
                <a:off x="8920162" y="3943878"/>
                <a:ext cx="19050" cy="19526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grpSp>
      <p:grpSp>
        <p:nvGrpSpPr>
          <p:cNvPr id="47" name="Group 46"/>
          <p:cNvGrpSpPr/>
          <p:nvPr/>
        </p:nvGrpSpPr>
        <p:grpSpPr>
          <a:xfrm>
            <a:off x="9010001" y="2034627"/>
            <a:ext cx="2723211" cy="2725342"/>
            <a:chOff x="9010001" y="5407398"/>
            <a:chExt cx="2723211" cy="2725342"/>
          </a:xfrm>
        </p:grpSpPr>
        <p:sp>
          <p:nvSpPr>
            <p:cNvPr id="26" name="Rounded Rectangle 25"/>
            <p:cNvSpPr/>
            <p:nvPr/>
          </p:nvSpPr>
          <p:spPr bwMode="auto">
            <a:xfrm>
              <a:off x="9010001" y="5407398"/>
              <a:ext cx="2723211" cy="2725342"/>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27" name="Rectangle 26"/>
            <p:cNvSpPr/>
            <p:nvPr/>
          </p:nvSpPr>
          <p:spPr>
            <a:xfrm>
              <a:off x="9148750" y="7633875"/>
              <a:ext cx="2584462" cy="424732"/>
            </a:xfrm>
            <a:prstGeom prst="rect">
              <a:avLst/>
            </a:prstGeom>
          </p:spPr>
          <p:txBody>
            <a:bodyPr wrap="square">
              <a:spAutoFit/>
            </a:bodyPr>
            <a:lstStyle/>
            <a:p>
              <a:pPr defTabSz="914361">
                <a:lnSpc>
                  <a:spcPct val="90000"/>
                </a:lnSpc>
                <a:defRPr/>
              </a:pPr>
              <a:r>
                <a:rPr lang="en-US" kern="0" dirty="0" smtClean="0">
                  <a:gradFill>
                    <a:gsLst>
                      <a:gs pos="0">
                        <a:srgbClr val="FFFFFF"/>
                      </a:gs>
                      <a:gs pos="100000">
                        <a:srgbClr val="FFFFFF"/>
                      </a:gs>
                    </a:gsLst>
                    <a:lin ang="5400000" scaled="0"/>
                  </a:gradFill>
                  <a:latin typeface="+mj-lt"/>
                </a:rPr>
                <a:t>Platform Services</a:t>
              </a:r>
              <a:endParaRPr lang="en-US" kern="0" dirty="0">
                <a:gradFill>
                  <a:gsLst>
                    <a:gs pos="0">
                      <a:srgbClr val="FFFFFF"/>
                    </a:gs>
                    <a:gs pos="100000">
                      <a:srgbClr val="FFFFFF"/>
                    </a:gs>
                  </a:gsLst>
                  <a:lin ang="5400000" scaled="0"/>
                </a:gradFill>
                <a:latin typeface="+mj-lt"/>
              </a:endParaRPr>
            </a:p>
          </p:txBody>
        </p:sp>
        <p:sp>
          <p:nvSpPr>
            <p:cNvPr id="38" name="Freeform 80"/>
            <p:cNvSpPr>
              <a:spLocks noEditPoints="1"/>
            </p:cNvSpPr>
            <p:nvPr/>
          </p:nvSpPr>
          <p:spPr bwMode="black">
            <a:xfrm>
              <a:off x="9876306" y="5795037"/>
              <a:ext cx="990600" cy="1201804"/>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 name="Group 2"/>
          <p:cNvGrpSpPr/>
          <p:nvPr/>
        </p:nvGrpSpPr>
        <p:grpSpPr>
          <a:xfrm>
            <a:off x="3308134" y="2034627"/>
            <a:ext cx="2723211" cy="2725342"/>
            <a:chOff x="3308134" y="2034627"/>
            <a:chExt cx="2723211" cy="2725342"/>
          </a:xfrm>
        </p:grpSpPr>
        <p:sp>
          <p:nvSpPr>
            <p:cNvPr id="20" name="Rounded Rectangle 19"/>
            <p:cNvSpPr/>
            <p:nvPr/>
          </p:nvSpPr>
          <p:spPr bwMode="auto">
            <a:xfrm>
              <a:off x="3308134" y="2034627"/>
              <a:ext cx="2723211" cy="2725342"/>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21" name="Rectangle 20"/>
            <p:cNvSpPr/>
            <p:nvPr/>
          </p:nvSpPr>
          <p:spPr>
            <a:xfrm>
              <a:off x="3446883" y="4257226"/>
              <a:ext cx="2453752" cy="424732"/>
            </a:xfrm>
            <a:prstGeom prst="rect">
              <a:avLst/>
            </a:prstGeom>
          </p:spPr>
          <p:txBody>
            <a:bodyPr wrap="square">
              <a:spAutoFit/>
            </a:bodyPr>
            <a:lstStyle/>
            <a:p>
              <a:pPr defTabSz="914361">
                <a:lnSpc>
                  <a:spcPct val="90000"/>
                </a:lnSpc>
                <a:defRPr/>
              </a:pPr>
              <a:r>
                <a:rPr lang="en-US" kern="0" dirty="0">
                  <a:gradFill>
                    <a:gsLst>
                      <a:gs pos="0">
                        <a:srgbClr val="FFFFFF"/>
                      </a:gs>
                      <a:gs pos="100000">
                        <a:srgbClr val="FFFFFF"/>
                      </a:gs>
                    </a:gsLst>
                    <a:lin ang="5400000" scaled="0"/>
                  </a:gradFill>
                  <a:latin typeface="+mj-lt"/>
                </a:rPr>
                <a:t>Identity</a:t>
              </a:r>
            </a:p>
          </p:txBody>
        </p:sp>
        <p:sp>
          <p:nvSpPr>
            <p:cNvPr id="25" name="Freeform 164"/>
            <p:cNvSpPr>
              <a:spLocks noEditPoints="1"/>
            </p:cNvSpPr>
            <p:nvPr/>
          </p:nvSpPr>
          <p:spPr bwMode="black">
            <a:xfrm>
              <a:off x="4231136" y="2491311"/>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6204531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1000"/>
                                        <p:tgtEl>
                                          <p:spTgt spid="46"/>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bwMode="auto">
          <a:xfrm>
            <a:off x="519112" y="2150248"/>
            <a:ext cx="3250970" cy="32535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15" name="Rounded Rectangle 14"/>
          <p:cNvSpPr/>
          <p:nvPr/>
        </p:nvSpPr>
        <p:spPr bwMode="auto">
          <a:xfrm>
            <a:off x="3884612" y="2150248"/>
            <a:ext cx="3250970" cy="32535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16" name="Rounded Rectangle 15"/>
          <p:cNvSpPr/>
          <p:nvPr/>
        </p:nvSpPr>
        <p:spPr bwMode="auto">
          <a:xfrm>
            <a:off x="7263652" y="2150248"/>
            <a:ext cx="4496548" cy="32535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dirty="0">
                <a:solidFill>
                  <a:schemeClr val="bg1">
                    <a:alpha val="99000"/>
                  </a:schemeClr>
                </a:solidFill>
                <a:latin typeface="+mj-lt"/>
                <a:ea typeface="Segoe UI" pitchFamily="34" charset="0"/>
                <a:cs typeface="Segoe UI" pitchFamily="34" charset="0"/>
              </a:rPr>
              <a:t> </a:t>
            </a:r>
          </a:p>
        </p:txBody>
      </p:sp>
      <p:sp>
        <p:nvSpPr>
          <p:cNvPr id="2" name="Title 1"/>
          <p:cNvSpPr>
            <a:spLocks noGrp="1"/>
          </p:cNvSpPr>
          <p:nvPr>
            <p:ph type="title"/>
          </p:nvPr>
        </p:nvSpPr>
        <p:spPr/>
        <p:txBody>
          <a:bodyPr/>
          <a:lstStyle/>
          <a:p>
            <a:r>
              <a:rPr lang="en-US" dirty="0" smtClean="0"/>
              <a:t>Windows Azure </a:t>
            </a:r>
            <a:r>
              <a:rPr lang="en-US" dirty="0"/>
              <a:t>Toolkits for Devices</a:t>
            </a:r>
          </a:p>
        </p:txBody>
      </p:sp>
      <p:sp>
        <p:nvSpPr>
          <p:cNvPr id="3" name="Text Placeholder 2"/>
          <p:cNvSpPr>
            <a:spLocks noGrp="1"/>
          </p:cNvSpPr>
          <p:nvPr>
            <p:ph type="body" sz="quarter" idx="10"/>
          </p:nvPr>
        </p:nvSpPr>
        <p:spPr>
          <a:xfrm>
            <a:off x="519112" y="1217330"/>
            <a:ext cx="11149013" cy="2043636"/>
          </a:xfrm>
        </p:spPr>
        <p:txBody>
          <a:bodyPr/>
          <a:lstStyle/>
          <a:p>
            <a:r>
              <a:rPr lang="en-US" dirty="0" smtClean="0"/>
              <a:t>Easier for device developers to use Windows Azure</a:t>
            </a:r>
          </a:p>
        </p:txBody>
      </p:sp>
      <p:pic>
        <p:nvPicPr>
          <p:cNvPr id="5" name="Picture 10" descr="D:\Clean\AndroidImage3.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305" t="3804" r="4369" b="8646"/>
          <a:stretch/>
        </p:blipFill>
        <p:spPr bwMode="auto">
          <a:xfrm>
            <a:off x="8056623" y="2754070"/>
            <a:ext cx="2910607" cy="20374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Clean\iOSImage3.tif"/>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899307" y="2762513"/>
            <a:ext cx="1221580" cy="213156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3" descr="C:\Users\wwegner\Desktop\WP7.png"/>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553253" y="2762513"/>
            <a:ext cx="1182688" cy="2028983"/>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p:cNvSpPr txBox="1">
            <a:spLocks/>
          </p:cNvSpPr>
          <p:nvPr/>
        </p:nvSpPr>
        <p:spPr>
          <a:xfrm>
            <a:off x="7441452" y="2239148"/>
            <a:ext cx="2778988" cy="4431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6"/>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3200" dirty="0" smtClean="0">
                <a:solidFill>
                  <a:schemeClr val="bg1">
                    <a:alpha val="99000"/>
                  </a:schemeClr>
                </a:solidFill>
                <a:latin typeface="Segoe UI Light" pitchFamily="34" charset="0"/>
              </a:rPr>
              <a:t>Android</a:t>
            </a:r>
          </a:p>
        </p:txBody>
      </p:sp>
      <p:sp>
        <p:nvSpPr>
          <p:cNvPr id="10" name="Text Placeholder 2"/>
          <p:cNvSpPr txBox="1">
            <a:spLocks/>
          </p:cNvSpPr>
          <p:nvPr/>
        </p:nvSpPr>
        <p:spPr>
          <a:xfrm>
            <a:off x="4062412" y="2239148"/>
            <a:ext cx="2778988" cy="4431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6"/>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3200" dirty="0" err="1" smtClean="0">
                <a:solidFill>
                  <a:schemeClr val="bg1">
                    <a:alpha val="99000"/>
                  </a:schemeClr>
                </a:solidFill>
                <a:latin typeface="Segoe UI Light" pitchFamily="34" charset="0"/>
              </a:rPr>
              <a:t>iOS</a:t>
            </a:r>
            <a:endParaRPr lang="en-US" sz="2400" dirty="0" smtClean="0">
              <a:solidFill>
                <a:schemeClr val="bg1">
                  <a:alpha val="99000"/>
                </a:schemeClr>
              </a:solidFill>
              <a:latin typeface="Segoe UI Light" pitchFamily="34" charset="0"/>
            </a:endParaRPr>
          </a:p>
        </p:txBody>
      </p:sp>
      <p:sp>
        <p:nvSpPr>
          <p:cNvPr id="11" name="Text Placeholder 2"/>
          <p:cNvSpPr txBox="1">
            <a:spLocks/>
          </p:cNvSpPr>
          <p:nvPr/>
        </p:nvSpPr>
        <p:spPr>
          <a:xfrm>
            <a:off x="696912" y="2239148"/>
            <a:ext cx="2778988" cy="4431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6"/>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3200" dirty="0" smtClean="0">
                <a:solidFill>
                  <a:schemeClr val="bg1">
                    <a:alpha val="99000"/>
                  </a:schemeClr>
                </a:solidFill>
                <a:latin typeface="Segoe UI Light" pitchFamily="34" charset="0"/>
              </a:rPr>
              <a:t>Windows Phone</a:t>
            </a:r>
            <a:endParaRPr lang="en-US" sz="2400" dirty="0" smtClean="0">
              <a:solidFill>
                <a:schemeClr val="bg1">
                  <a:alpha val="99000"/>
                </a:schemeClr>
              </a:solidFill>
              <a:latin typeface="Segoe UI Light" pitchFamily="34" charset="0"/>
            </a:endParaRPr>
          </a:p>
        </p:txBody>
      </p:sp>
      <p:sp>
        <p:nvSpPr>
          <p:cNvPr id="17" name="Text Placeholder 2"/>
          <p:cNvSpPr txBox="1">
            <a:spLocks/>
          </p:cNvSpPr>
          <p:nvPr/>
        </p:nvSpPr>
        <p:spPr>
          <a:xfrm>
            <a:off x="7441451" y="4989332"/>
            <a:ext cx="4226673" cy="2215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6"/>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600" u="sng" dirty="0" smtClean="0">
                <a:solidFill>
                  <a:schemeClr val="bg1">
                    <a:alpha val="99000"/>
                  </a:schemeClr>
                </a:solidFill>
              </a:rPr>
              <a:t>http://bit.ly/watandroid</a:t>
            </a:r>
            <a:endParaRPr lang="en-US" u="sng" dirty="0" smtClean="0">
              <a:solidFill>
                <a:schemeClr val="bg1">
                  <a:alpha val="99000"/>
                </a:schemeClr>
              </a:solidFill>
            </a:endParaRPr>
          </a:p>
        </p:txBody>
      </p:sp>
      <p:sp>
        <p:nvSpPr>
          <p:cNvPr id="18" name="Text Placeholder 2"/>
          <p:cNvSpPr txBox="1">
            <a:spLocks/>
          </p:cNvSpPr>
          <p:nvPr/>
        </p:nvSpPr>
        <p:spPr>
          <a:xfrm>
            <a:off x="4062412" y="4989332"/>
            <a:ext cx="2778988" cy="2215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6"/>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600" u="sng" dirty="0" smtClean="0">
                <a:solidFill>
                  <a:schemeClr val="bg1">
                    <a:alpha val="99000"/>
                  </a:schemeClr>
                </a:solidFill>
              </a:rPr>
              <a:t>http://bit.ly/watios</a:t>
            </a:r>
          </a:p>
        </p:txBody>
      </p:sp>
      <p:sp>
        <p:nvSpPr>
          <p:cNvPr id="19" name="Text Placeholder 2"/>
          <p:cNvSpPr txBox="1">
            <a:spLocks/>
          </p:cNvSpPr>
          <p:nvPr/>
        </p:nvSpPr>
        <p:spPr>
          <a:xfrm>
            <a:off x="696912" y="4989332"/>
            <a:ext cx="2778988" cy="2215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6"/>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6"/>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600" u="sng" dirty="0" smtClean="0">
                <a:solidFill>
                  <a:schemeClr val="bg1">
                    <a:alpha val="99000"/>
                  </a:schemeClr>
                </a:solidFill>
              </a:rPr>
              <a:t>http://bit.ly/watwp7</a:t>
            </a:r>
          </a:p>
        </p:txBody>
      </p:sp>
    </p:spTree>
    <p:extLst>
      <p:ext uri="{BB962C8B-B14F-4D97-AF65-F5344CB8AC3E}">
        <p14:creationId xmlns:p14="http://schemas.microsoft.com/office/powerpoint/2010/main" val="359699766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519113" y="1203610"/>
            <a:ext cx="11149012" cy="3876390"/>
          </a:xfrm>
          <a:prstGeom prst="rect">
            <a:avLst/>
          </a:prstGeom>
          <a:solidFill>
            <a:schemeClr val="accent2"/>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3600" dirty="0">
                <a:solidFill>
                  <a:schemeClr val="bg1">
                    <a:alpha val="99000"/>
                  </a:schemeClr>
                </a:solidFill>
                <a:latin typeface="Segoe UI Light" pitchFamily="34" charset="0"/>
              </a:rPr>
              <a:t>Devices + Cloud</a:t>
            </a:r>
          </a:p>
        </p:txBody>
      </p:sp>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sz="quarter" idx="10"/>
          </p:nvPr>
        </p:nvSpPr>
        <p:spPr>
          <a:xfrm>
            <a:off x="523875" y="5407557"/>
            <a:ext cx="11149013" cy="1021818"/>
          </a:xfrm>
        </p:spPr>
        <p:txBody>
          <a:bodyPr/>
          <a:lstStyle/>
          <a:p>
            <a:r>
              <a:rPr lang="en-US" dirty="0" smtClean="0"/>
              <a:t>Toolkits</a:t>
            </a:r>
            <a:endParaRPr lang="en-US" dirty="0"/>
          </a:p>
        </p:txBody>
      </p:sp>
      <p:grpSp>
        <p:nvGrpSpPr>
          <p:cNvPr id="59" name="Group 58"/>
          <p:cNvGrpSpPr/>
          <p:nvPr/>
        </p:nvGrpSpPr>
        <p:grpSpPr>
          <a:xfrm>
            <a:off x="776613" y="2074682"/>
            <a:ext cx="6400003" cy="2698341"/>
            <a:chOff x="776613" y="2190794"/>
            <a:chExt cx="6400003" cy="2698341"/>
          </a:xfrm>
        </p:grpSpPr>
        <p:grpSp>
          <p:nvGrpSpPr>
            <p:cNvPr id="5" name="Group 4"/>
            <p:cNvGrpSpPr/>
            <p:nvPr/>
          </p:nvGrpSpPr>
          <p:grpSpPr>
            <a:xfrm>
              <a:off x="4538952" y="2743168"/>
              <a:ext cx="2637664" cy="1593592"/>
              <a:chOff x="214313" y="2174875"/>
              <a:chExt cx="990600" cy="598488"/>
            </a:xfrm>
            <a:solidFill>
              <a:schemeClr val="bg1"/>
            </a:solidFill>
          </p:grpSpPr>
          <p:sp>
            <p:nvSpPr>
              <p:cNvPr id="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 name="Group 7"/>
            <p:cNvGrpSpPr/>
            <p:nvPr/>
          </p:nvGrpSpPr>
          <p:grpSpPr>
            <a:xfrm>
              <a:off x="776613" y="2190794"/>
              <a:ext cx="1412854" cy="2698341"/>
              <a:chOff x="-498475" y="1609726"/>
              <a:chExt cx="950913" cy="1816099"/>
            </a:xfrm>
          </p:grpSpPr>
          <p:sp>
            <p:nvSpPr>
              <p:cNvPr id="9"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 name="Cross 10"/>
            <p:cNvSpPr/>
            <p:nvPr/>
          </p:nvSpPr>
          <p:spPr bwMode="auto">
            <a:xfrm>
              <a:off x="2819979" y="2995733"/>
              <a:ext cx="1088461" cy="1088461"/>
            </a:xfrm>
            <a:prstGeom prst="plus">
              <a:avLst>
                <a:gd name="adj" fmla="val 3722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27" name="Rounded Rectangle 26"/>
          <p:cNvSpPr/>
          <p:nvPr/>
        </p:nvSpPr>
        <p:spPr bwMode="auto">
          <a:xfrm>
            <a:off x="7910894" y="1330095"/>
            <a:ext cx="1772017" cy="1773401"/>
          </a:xfrm>
          <a:prstGeom prst="roundRect">
            <a:avLst>
              <a:gd name="adj" fmla="val 0"/>
            </a:avLst>
          </a:prstGeom>
          <a:solidFill>
            <a:schemeClr val="bg1"/>
          </a:solidFill>
          <a:ln w="9525" cap="flat" cmpd="sng" algn="ctr">
            <a:noFill/>
            <a:prstDash val="solid"/>
          </a:ln>
          <a:effectLst/>
        </p:spPr>
        <p:txBody>
          <a:bodyPr rIns="0" rtlCol="0" anchor="t" anchorCtr="0"/>
          <a:lstStyle/>
          <a:p>
            <a:pPr algn="ctr" defTabSz="1218936"/>
            <a:r>
              <a:rPr lang="en-US" sz="1500" dirty="0">
                <a:solidFill>
                  <a:schemeClr val="bg1">
                    <a:alpha val="99000"/>
                  </a:schemeClr>
                </a:solidFill>
                <a:latin typeface="+mj-lt"/>
                <a:ea typeface="Segoe UI" pitchFamily="34" charset="0"/>
                <a:cs typeface="Segoe UI" pitchFamily="34" charset="0"/>
              </a:rPr>
              <a:t> </a:t>
            </a:r>
          </a:p>
        </p:txBody>
      </p:sp>
      <p:sp>
        <p:nvSpPr>
          <p:cNvPr id="28" name="Rectangle 27"/>
          <p:cNvSpPr/>
          <p:nvPr/>
        </p:nvSpPr>
        <p:spPr>
          <a:xfrm>
            <a:off x="8001179" y="2776357"/>
            <a:ext cx="1596679" cy="300082"/>
          </a:xfrm>
          <a:prstGeom prst="rect">
            <a:avLst/>
          </a:prstGeom>
        </p:spPr>
        <p:txBody>
          <a:bodyPr wrap="square" rIns="0">
            <a:spAutoFit/>
          </a:bodyPr>
          <a:lstStyle/>
          <a:p>
            <a:pPr defTabSz="914361">
              <a:lnSpc>
                <a:spcPct val="90000"/>
              </a:lnSpc>
              <a:defRPr/>
            </a:pPr>
            <a:r>
              <a:rPr lang="en-US" sz="1500" kern="0" dirty="0">
                <a:solidFill>
                  <a:schemeClr val="accent2">
                    <a:alpha val="99000"/>
                  </a:schemeClr>
                </a:solidFill>
                <a:latin typeface="+mj-lt"/>
              </a:rPr>
              <a:t>Storage</a:t>
            </a:r>
          </a:p>
        </p:txBody>
      </p:sp>
      <p:sp>
        <p:nvSpPr>
          <p:cNvPr id="29" name="Freeform 6"/>
          <p:cNvSpPr>
            <a:spLocks noEditPoints="1"/>
          </p:cNvSpPr>
          <p:nvPr/>
        </p:nvSpPr>
        <p:spPr bwMode="auto">
          <a:xfrm>
            <a:off x="8597675" y="1733943"/>
            <a:ext cx="398454" cy="71677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0" bIns="45720" numCol="1" anchor="t" anchorCtr="0" compatLnSpc="1">
            <a:prstTxWarp prst="textNoShape">
              <a:avLst/>
            </a:prstTxWarp>
          </a:bodyPr>
          <a:lstStyle/>
          <a:p>
            <a:endParaRPr lang="en-US" sz="1500" dirty="0">
              <a:latin typeface="+mj-lt"/>
            </a:endParaRPr>
          </a:p>
        </p:txBody>
      </p:sp>
      <p:sp>
        <p:nvSpPr>
          <p:cNvPr id="31" name="Rounded Rectangle 30"/>
          <p:cNvSpPr/>
          <p:nvPr/>
        </p:nvSpPr>
        <p:spPr bwMode="auto">
          <a:xfrm>
            <a:off x="9766020" y="1330095"/>
            <a:ext cx="1772017" cy="1773401"/>
          </a:xfrm>
          <a:prstGeom prst="roundRect">
            <a:avLst>
              <a:gd name="adj" fmla="val 0"/>
            </a:avLst>
          </a:prstGeom>
          <a:solidFill>
            <a:schemeClr val="bg1"/>
          </a:solidFill>
          <a:ln w="9525" cap="flat" cmpd="sng" algn="ctr">
            <a:noFill/>
            <a:prstDash val="solid"/>
          </a:ln>
          <a:effectLst/>
        </p:spPr>
        <p:txBody>
          <a:bodyPr rIns="0" rtlCol="0" anchor="t" anchorCtr="0"/>
          <a:lstStyle/>
          <a:p>
            <a:pPr algn="ctr" defTabSz="1218936"/>
            <a:r>
              <a:rPr lang="en-US" sz="1500" dirty="0">
                <a:solidFill>
                  <a:schemeClr val="bg1">
                    <a:alpha val="99000"/>
                  </a:schemeClr>
                </a:solidFill>
                <a:latin typeface="+mj-lt"/>
                <a:ea typeface="Segoe UI" pitchFamily="34" charset="0"/>
                <a:cs typeface="Segoe UI" pitchFamily="34" charset="0"/>
              </a:rPr>
              <a:t> </a:t>
            </a:r>
          </a:p>
        </p:txBody>
      </p:sp>
      <p:sp>
        <p:nvSpPr>
          <p:cNvPr id="32" name="Rectangle 31"/>
          <p:cNvSpPr/>
          <p:nvPr/>
        </p:nvSpPr>
        <p:spPr>
          <a:xfrm>
            <a:off x="9856305" y="2776357"/>
            <a:ext cx="1596679" cy="300082"/>
          </a:xfrm>
          <a:prstGeom prst="rect">
            <a:avLst/>
          </a:prstGeom>
        </p:spPr>
        <p:txBody>
          <a:bodyPr wrap="square" rIns="0">
            <a:spAutoFit/>
          </a:bodyPr>
          <a:lstStyle/>
          <a:p>
            <a:pPr defTabSz="914361">
              <a:lnSpc>
                <a:spcPct val="90000"/>
              </a:lnSpc>
              <a:defRPr/>
            </a:pPr>
            <a:r>
              <a:rPr lang="en-US" sz="1500" kern="0" dirty="0">
                <a:solidFill>
                  <a:schemeClr val="accent2">
                    <a:alpha val="99000"/>
                  </a:schemeClr>
                </a:solidFill>
                <a:latin typeface="+mj-lt"/>
              </a:rPr>
              <a:t>Identity</a:t>
            </a:r>
          </a:p>
        </p:txBody>
      </p:sp>
      <p:sp>
        <p:nvSpPr>
          <p:cNvPr id="35" name="Rounded Rectangle 34"/>
          <p:cNvSpPr/>
          <p:nvPr/>
        </p:nvSpPr>
        <p:spPr bwMode="auto">
          <a:xfrm>
            <a:off x="7913509" y="3180115"/>
            <a:ext cx="1772017" cy="1773401"/>
          </a:xfrm>
          <a:prstGeom prst="roundRect">
            <a:avLst>
              <a:gd name="adj" fmla="val 0"/>
            </a:avLst>
          </a:prstGeom>
          <a:solidFill>
            <a:schemeClr val="bg1"/>
          </a:solidFill>
          <a:ln w="9525" cap="flat" cmpd="sng" algn="ctr">
            <a:noFill/>
            <a:prstDash val="solid"/>
          </a:ln>
          <a:effectLst/>
        </p:spPr>
        <p:txBody>
          <a:bodyPr rIns="0" rtlCol="0" anchor="t" anchorCtr="0"/>
          <a:lstStyle/>
          <a:p>
            <a:pPr algn="ctr" defTabSz="1218936"/>
            <a:r>
              <a:rPr lang="en-US" sz="1500" dirty="0">
                <a:solidFill>
                  <a:schemeClr val="bg1">
                    <a:alpha val="99000"/>
                  </a:schemeClr>
                </a:solidFill>
                <a:latin typeface="+mj-lt"/>
                <a:ea typeface="Segoe UI" pitchFamily="34" charset="0"/>
                <a:cs typeface="Segoe UI" pitchFamily="34" charset="0"/>
              </a:rPr>
              <a:t> </a:t>
            </a:r>
          </a:p>
        </p:txBody>
      </p:sp>
      <p:sp>
        <p:nvSpPr>
          <p:cNvPr id="36" name="Rectangle 35"/>
          <p:cNvSpPr/>
          <p:nvPr/>
        </p:nvSpPr>
        <p:spPr>
          <a:xfrm>
            <a:off x="8003794" y="4626377"/>
            <a:ext cx="1596679" cy="300082"/>
          </a:xfrm>
          <a:prstGeom prst="rect">
            <a:avLst/>
          </a:prstGeom>
        </p:spPr>
        <p:txBody>
          <a:bodyPr wrap="square" rIns="0">
            <a:spAutoFit/>
          </a:bodyPr>
          <a:lstStyle/>
          <a:p>
            <a:pPr defTabSz="914361">
              <a:lnSpc>
                <a:spcPct val="90000"/>
              </a:lnSpc>
              <a:defRPr/>
            </a:pPr>
            <a:r>
              <a:rPr lang="en-US" sz="1500" kern="0" dirty="0">
                <a:solidFill>
                  <a:schemeClr val="accent2">
                    <a:alpha val="99000"/>
                  </a:schemeClr>
                </a:solidFill>
                <a:latin typeface="+mj-lt"/>
              </a:rPr>
              <a:t>Communications</a:t>
            </a:r>
          </a:p>
        </p:txBody>
      </p:sp>
      <p:grpSp>
        <p:nvGrpSpPr>
          <p:cNvPr id="37" name="Group 36"/>
          <p:cNvGrpSpPr/>
          <p:nvPr/>
        </p:nvGrpSpPr>
        <p:grpSpPr bwMode="black">
          <a:xfrm>
            <a:off x="8618749" y="3586122"/>
            <a:ext cx="361535" cy="766693"/>
            <a:chOff x="8920162" y="3943878"/>
            <a:chExt cx="419101" cy="889001"/>
          </a:xfrm>
          <a:solidFill>
            <a:schemeClr val="accent2"/>
          </a:solidFill>
        </p:grpSpPr>
        <p:sp>
          <p:nvSpPr>
            <p:cNvPr id="38" name="Oval 16"/>
            <p:cNvSpPr>
              <a:spLocks noChangeArrowheads="1"/>
            </p:cNvSpPr>
            <p:nvPr/>
          </p:nvSpPr>
          <p:spPr bwMode="black">
            <a:xfrm>
              <a:off x="9148762" y="3943878"/>
              <a:ext cx="149225" cy="146050"/>
            </a:xfrm>
            <a:prstGeom prst="ellipse">
              <a:avLst/>
            </a:prstGeom>
            <a:grpFill/>
            <a:ln>
              <a:noFill/>
            </a:ln>
            <a:extLst/>
          </p:spPr>
          <p:txBody>
            <a:bodyPr vert="horz" wrap="square" lIns="91440" tIns="45720" rIns="0" bIns="45720" numCol="1" anchor="t" anchorCtr="0" compatLnSpc="1">
              <a:prstTxWarp prst="textNoShape">
                <a:avLst/>
              </a:prstTxWarp>
            </a:bodyPr>
            <a:lstStyle/>
            <a:p>
              <a:endParaRPr lang="en-US" sz="1500">
                <a:latin typeface="+mj-lt"/>
              </a:endParaRPr>
            </a:p>
          </p:txBody>
        </p:sp>
        <p:sp>
          <p:nvSpPr>
            <p:cNvPr id="39" name="Freeform 17"/>
            <p:cNvSpPr>
              <a:spLocks/>
            </p:cNvSpPr>
            <p:nvPr/>
          </p:nvSpPr>
          <p:spPr bwMode="black">
            <a:xfrm>
              <a:off x="9017000" y="4123266"/>
              <a:ext cx="322263" cy="709613"/>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grpFill/>
            <a:ln>
              <a:noFill/>
            </a:ln>
            <a:extLst/>
          </p:spPr>
          <p:txBody>
            <a:bodyPr vert="horz" wrap="square" lIns="91440" tIns="45720" rIns="0" bIns="45720" numCol="1" anchor="t" anchorCtr="0" compatLnSpc="1">
              <a:prstTxWarp prst="textNoShape">
                <a:avLst/>
              </a:prstTxWarp>
            </a:bodyPr>
            <a:lstStyle/>
            <a:p>
              <a:endParaRPr lang="en-US" sz="1500">
                <a:latin typeface="+mj-lt"/>
              </a:endParaRPr>
            </a:p>
          </p:txBody>
        </p:sp>
        <p:sp>
          <p:nvSpPr>
            <p:cNvPr id="40" name="Freeform 18"/>
            <p:cNvSpPr>
              <a:spLocks/>
            </p:cNvSpPr>
            <p:nvPr/>
          </p:nvSpPr>
          <p:spPr bwMode="black">
            <a:xfrm>
              <a:off x="9051925" y="4089928"/>
              <a:ext cx="265113" cy="206375"/>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grpFill/>
            <a:ln>
              <a:noFill/>
            </a:ln>
            <a:extLst/>
          </p:spPr>
          <p:txBody>
            <a:bodyPr vert="horz" wrap="square" lIns="91440" tIns="45720" rIns="0" bIns="45720" numCol="1" anchor="t" anchorCtr="0" compatLnSpc="1">
              <a:prstTxWarp prst="textNoShape">
                <a:avLst/>
              </a:prstTxWarp>
            </a:bodyPr>
            <a:lstStyle/>
            <a:p>
              <a:endParaRPr lang="en-US" sz="1500">
                <a:latin typeface="+mj-lt"/>
              </a:endParaRPr>
            </a:p>
          </p:txBody>
        </p:sp>
        <p:sp>
          <p:nvSpPr>
            <p:cNvPr id="41" name="Freeform 19"/>
            <p:cNvSpPr>
              <a:spLocks/>
            </p:cNvSpPr>
            <p:nvPr/>
          </p:nvSpPr>
          <p:spPr bwMode="black">
            <a:xfrm>
              <a:off x="8953500" y="3958166"/>
              <a:ext cx="90488" cy="165100"/>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grpFill/>
            <a:ln>
              <a:noFill/>
            </a:ln>
            <a:extLst/>
          </p:spPr>
          <p:txBody>
            <a:bodyPr vert="horz" wrap="square" lIns="91440" tIns="45720" rIns="0" bIns="45720" numCol="1" anchor="t" anchorCtr="0" compatLnSpc="1">
              <a:prstTxWarp prst="textNoShape">
                <a:avLst/>
              </a:prstTxWarp>
            </a:bodyPr>
            <a:lstStyle/>
            <a:p>
              <a:endParaRPr lang="en-US" sz="1500">
                <a:latin typeface="+mj-lt"/>
              </a:endParaRPr>
            </a:p>
          </p:txBody>
        </p:sp>
        <p:sp>
          <p:nvSpPr>
            <p:cNvPr id="42" name="Freeform 20"/>
            <p:cNvSpPr>
              <a:spLocks/>
            </p:cNvSpPr>
            <p:nvPr/>
          </p:nvSpPr>
          <p:spPr bwMode="black">
            <a:xfrm>
              <a:off x="9055100" y="4010553"/>
              <a:ext cx="68263" cy="60325"/>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grpFill/>
            <a:ln>
              <a:noFill/>
            </a:ln>
            <a:extLst/>
          </p:spPr>
          <p:txBody>
            <a:bodyPr vert="horz" wrap="square" lIns="91440" tIns="45720" rIns="0" bIns="45720" numCol="1" anchor="t" anchorCtr="0" compatLnSpc="1">
              <a:prstTxWarp prst="textNoShape">
                <a:avLst/>
              </a:prstTxWarp>
            </a:bodyPr>
            <a:lstStyle/>
            <a:p>
              <a:endParaRPr lang="en-US" sz="1500">
                <a:latin typeface="+mj-lt"/>
              </a:endParaRPr>
            </a:p>
          </p:txBody>
        </p:sp>
        <p:sp>
          <p:nvSpPr>
            <p:cNvPr id="43" name="Freeform 21"/>
            <p:cNvSpPr>
              <a:spLocks/>
            </p:cNvSpPr>
            <p:nvPr/>
          </p:nvSpPr>
          <p:spPr bwMode="black">
            <a:xfrm>
              <a:off x="8920162" y="3943878"/>
              <a:ext cx="19050" cy="19526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grpFill/>
            <a:ln>
              <a:noFill/>
            </a:ln>
            <a:extLst/>
          </p:spPr>
          <p:txBody>
            <a:bodyPr vert="horz" wrap="square" lIns="91440" tIns="45720" rIns="0" bIns="45720" numCol="1" anchor="t" anchorCtr="0" compatLnSpc="1">
              <a:prstTxWarp prst="textNoShape">
                <a:avLst/>
              </a:prstTxWarp>
            </a:bodyPr>
            <a:lstStyle/>
            <a:p>
              <a:endParaRPr lang="en-US" sz="1500">
                <a:latin typeface="+mj-lt"/>
              </a:endParaRPr>
            </a:p>
          </p:txBody>
        </p:sp>
      </p:grpSp>
      <p:sp>
        <p:nvSpPr>
          <p:cNvPr id="45" name="Rounded Rectangle 44"/>
          <p:cNvSpPr/>
          <p:nvPr/>
        </p:nvSpPr>
        <p:spPr bwMode="auto">
          <a:xfrm>
            <a:off x="9768635" y="3180115"/>
            <a:ext cx="1772017" cy="1773401"/>
          </a:xfrm>
          <a:prstGeom prst="roundRect">
            <a:avLst>
              <a:gd name="adj" fmla="val 0"/>
            </a:avLst>
          </a:prstGeom>
          <a:solidFill>
            <a:schemeClr val="bg1"/>
          </a:solidFill>
          <a:ln w="9525" cap="flat" cmpd="sng" algn="ctr">
            <a:noFill/>
            <a:prstDash val="solid"/>
          </a:ln>
          <a:effectLst/>
        </p:spPr>
        <p:txBody>
          <a:bodyPr rIns="0" rtlCol="0" anchor="t" anchorCtr="0"/>
          <a:lstStyle/>
          <a:p>
            <a:pPr algn="ctr" defTabSz="1218936"/>
            <a:r>
              <a:rPr lang="en-US" sz="1500" dirty="0">
                <a:solidFill>
                  <a:schemeClr val="bg1">
                    <a:alpha val="99000"/>
                  </a:schemeClr>
                </a:solidFill>
                <a:latin typeface="+mj-lt"/>
                <a:ea typeface="Segoe UI" pitchFamily="34" charset="0"/>
                <a:cs typeface="Segoe UI" pitchFamily="34" charset="0"/>
              </a:rPr>
              <a:t> </a:t>
            </a:r>
          </a:p>
        </p:txBody>
      </p:sp>
      <p:sp>
        <p:nvSpPr>
          <p:cNvPr id="46" name="Rectangle 45"/>
          <p:cNvSpPr/>
          <p:nvPr/>
        </p:nvSpPr>
        <p:spPr>
          <a:xfrm>
            <a:off x="9858920" y="4636566"/>
            <a:ext cx="1596679" cy="300082"/>
          </a:xfrm>
          <a:prstGeom prst="rect">
            <a:avLst/>
          </a:prstGeom>
        </p:spPr>
        <p:txBody>
          <a:bodyPr wrap="square" rIns="0">
            <a:spAutoFit/>
          </a:bodyPr>
          <a:lstStyle/>
          <a:p>
            <a:pPr defTabSz="914361">
              <a:lnSpc>
                <a:spcPct val="90000"/>
              </a:lnSpc>
              <a:defRPr/>
            </a:pPr>
            <a:r>
              <a:rPr lang="en-US" sz="1500" kern="0" dirty="0">
                <a:solidFill>
                  <a:schemeClr val="accent2">
                    <a:alpha val="99000"/>
                  </a:schemeClr>
                </a:solidFill>
                <a:latin typeface="+mj-lt"/>
              </a:rPr>
              <a:t>Platform </a:t>
            </a:r>
            <a:r>
              <a:rPr lang="en-US" sz="1500" kern="0" dirty="0" smtClean="0">
                <a:solidFill>
                  <a:schemeClr val="accent2">
                    <a:alpha val="99000"/>
                  </a:schemeClr>
                </a:solidFill>
                <a:latin typeface="+mj-lt"/>
              </a:rPr>
              <a:t>Services</a:t>
            </a:r>
            <a:endParaRPr lang="en-US" sz="1500" kern="0" dirty="0">
              <a:solidFill>
                <a:schemeClr val="accent2">
                  <a:alpha val="99000"/>
                </a:schemeClr>
              </a:solidFill>
              <a:latin typeface="+mj-lt"/>
            </a:endParaRPr>
          </a:p>
        </p:txBody>
      </p:sp>
      <p:sp>
        <p:nvSpPr>
          <p:cNvPr id="47" name="Freeform 80"/>
          <p:cNvSpPr>
            <a:spLocks noEditPoints="1"/>
          </p:cNvSpPr>
          <p:nvPr/>
        </p:nvSpPr>
        <p:spPr bwMode="black">
          <a:xfrm>
            <a:off x="10332347" y="3539035"/>
            <a:ext cx="644592" cy="782024"/>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chemeClr val="accent2"/>
          </a:solidFill>
          <a:ln>
            <a:noFill/>
          </a:ln>
        </p:spPr>
        <p:txBody>
          <a:bodyPr vert="horz" wrap="square" lIns="91440" tIns="45720" rIns="0" bIns="45720" numCol="1" anchor="t" anchorCtr="0" compatLnSpc="1">
            <a:prstTxWarp prst="textNoShape">
              <a:avLst/>
            </a:prstTxWarp>
          </a:bodyPr>
          <a:lstStyle/>
          <a:p>
            <a:endParaRPr lang="en-US" sz="1500">
              <a:latin typeface="+mj-lt"/>
            </a:endParaRPr>
          </a:p>
        </p:txBody>
      </p:sp>
      <p:sp>
        <p:nvSpPr>
          <p:cNvPr id="34" name="Freeform 164"/>
          <p:cNvSpPr>
            <a:spLocks noEditPoints="1"/>
          </p:cNvSpPr>
          <p:nvPr/>
        </p:nvSpPr>
        <p:spPr bwMode="black">
          <a:xfrm>
            <a:off x="10378602" y="1733943"/>
            <a:ext cx="546852" cy="75815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accent2"/>
          </a:solidFill>
          <a:ln>
            <a:noFill/>
          </a:ln>
          <a:extLst/>
        </p:spPr>
        <p:txBody>
          <a:bodyPr vert="horz" wrap="square" lIns="91440" tIns="45720" rIns="0" bIns="45720" numCol="1" anchor="t" anchorCtr="0" compatLnSpc="1">
            <a:prstTxWarp prst="textNoShape">
              <a:avLst/>
            </a:prstTxWarp>
          </a:bodyPr>
          <a:lstStyle/>
          <a:p>
            <a:endParaRPr lang="en-US" sz="1500">
              <a:latin typeface="+mj-lt"/>
            </a:endParaRPr>
          </a:p>
        </p:txBody>
      </p:sp>
    </p:spTree>
    <p:extLst>
      <p:ext uri="{BB962C8B-B14F-4D97-AF65-F5344CB8AC3E}">
        <p14:creationId xmlns:p14="http://schemas.microsoft.com/office/powerpoint/2010/main" val="85376843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609442" y="5132816"/>
            <a:ext cx="7051386" cy="1953785"/>
          </a:xfrm>
          <a:prstGeom prst="rect">
            <a:avLst/>
          </a:prstGeom>
        </p:spPr>
        <p:txBody>
          <a:bodyPr lIns="121899" tIns="60949" rIns="121899" bIns="60949">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100" dirty="0">
              <a:solidFill>
                <a:schemeClr val="bg1"/>
              </a:solidFill>
            </a:endParaRPr>
          </a:p>
        </p:txBody>
      </p:sp>
      <p:sp>
        <p:nvSpPr>
          <p:cNvPr id="5" name="Title 4"/>
          <p:cNvSpPr>
            <a:spLocks noGrp="1"/>
          </p:cNvSpPr>
          <p:nvPr>
            <p:ph type="title"/>
          </p:nvPr>
        </p:nvSpPr>
        <p:spPr/>
        <p:txBody>
          <a:bodyPr/>
          <a:lstStyle/>
          <a:p>
            <a:r>
              <a:rPr lang="en-US" sz="6600" dirty="0" smtClean="0"/>
              <a:t>Summary</a:t>
            </a:r>
            <a:endParaRPr lang="en-US" sz="6600" dirty="0"/>
          </a:p>
        </p:txBody>
      </p:sp>
    </p:spTree>
    <p:extLst>
      <p:ext uri="{BB962C8B-B14F-4D97-AF65-F5344CB8AC3E}">
        <p14:creationId xmlns:p14="http://schemas.microsoft.com/office/powerpoint/2010/main" val="324209175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
        <p:nvSpPr>
          <p:cNvPr id="7" name="Freeform 7"/>
          <p:cNvSpPr>
            <a:spLocks noEditPoints="1"/>
          </p:cNvSpPr>
          <p:nvPr/>
        </p:nvSpPr>
        <p:spPr bwMode="auto">
          <a:xfrm>
            <a:off x="520700" y="3053539"/>
            <a:ext cx="3701554" cy="619091"/>
          </a:xfrm>
          <a:custGeom>
            <a:avLst/>
            <a:gdLst>
              <a:gd name="T0" fmla="*/ 347 w 2774"/>
              <a:gd name="T1" fmla="*/ 444 h 464"/>
              <a:gd name="T2" fmla="*/ 281 w 2774"/>
              <a:gd name="T3" fmla="*/ 444 h 464"/>
              <a:gd name="T4" fmla="*/ 186 w 2774"/>
              <a:gd name="T5" fmla="*/ 208 h 464"/>
              <a:gd name="T6" fmla="*/ 0 w 2774"/>
              <a:gd name="T7" fmla="*/ 444 h 464"/>
              <a:gd name="T8" fmla="*/ 271 w 2774"/>
              <a:gd name="T9" fmla="*/ 5 h 464"/>
              <a:gd name="T10" fmla="*/ 396 w 2774"/>
              <a:gd name="T11" fmla="*/ 5 h 464"/>
              <a:gd name="T12" fmla="*/ 473 w 2774"/>
              <a:gd name="T13" fmla="*/ 444 h 464"/>
              <a:gd name="T14" fmla="*/ 502 w 2774"/>
              <a:gd name="T15" fmla="*/ 443 h 464"/>
              <a:gd name="T16" fmla="*/ 693 w 2774"/>
              <a:gd name="T17" fmla="*/ 118 h 464"/>
              <a:gd name="T18" fmla="*/ 702 w 2774"/>
              <a:gd name="T19" fmla="*/ 77 h 464"/>
              <a:gd name="T20" fmla="*/ 600 w 2774"/>
              <a:gd name="T21" fmla="*/ 5 h 464"/>
              <a:gd name="T22" fmla="*/ 702 w 2774"/>
              <a:gd name="T23" fmla="*/ 77 h 464"/>
              <a:gd name="T24" fmla="*/ 869 w 2774"/>
              <a:gd name="T25" fmla="*/ 187 h 464"/>
              <a:gd name="T26" fmla="*/ 883 w 2774"/>
              <a:gd name="T27" fmla="*/ 324 h 464"/>
              <a:gd name="T28" fmla="*/ 805 w 2774"/>
              <a:gd name="T29" fmla="*/ 453 h 464"/>
              <a:gd name="T30" fmla="*/ 1024 w 2774"/>
              <a:gd name="T31" fmla="*/ 240 h 464"/>
              <a:gd name="T32" fmla="*/ 1252 w 2774"/>
              <a:gd name="T33" fmla="*/ 184 h 464"/>
              <a:gd name="T34" fmla="*/ 1569 w 2774"/>
              <a:gd name="T35" fmla="*/ 282 h 464"/>
              <a:gd name="T36" fmla="*/ 1454 w 2774"/>
              <a:gd name="T37" fmla="*/ 332 h 464"/>
              <a:gd name="T38" fmla="*/ 1725 w 2774"/>
              <a:gd name="T39" fmla="*/ 381 h 464"/>
              <a:gd name="T40" fmla="*/ 1596 w 2774"/>
              <a:gd name="T41" fmla="*/ 202 h 464"/>
              <a:gd name="T42" fmla="*/ 1904 w 2774"/>
              <a:gd name="T43" fmla="*/ 213 h 464"/>
              <a:gd name="T44" fmla="*/ 1753 w 2774"/>
              <a:gd name="T45" fmla="*/ 171 h 464"/>
              <a:gd name="T46" fmla="*/ 1893 w 2774"/>
              <a:gd name="T47" fmla="*/ 326 h 464"/>
              <a:gd name="T48" fmla="*/ 1545 w 2774"/>
              <a:gd name="T49" fmla="*/ 348 h 464"/>
              <a:gd name="T50" fmla="*/ 1231 w 2774"/>
              <a:gd name="T51" fmla="*/ 218 h 464"/>
              <a:gd name="T52" fmla="*/ 1103 w 2774"/>
              <a:gd name="T53" fmla="*/ 444 h 464"/>
              <a:gd name="T54" fmla="*/ 1065 w 2774"/>
              <a:gd name="T55" fmla="*/ 118 h 464"/>
              <a:gd name="T56" fmla="*/ 1161 w 2774"/>
              <a:gd name="T57" fmla="*/ 159 h 464"/>
              <a:gd name="T58" fmla="*/ 1271 w 2774"/>
              <a:gd name="T59" fmla="*/ 113 h 464"/>
              <a:gd name="T60" fmla="*/ 1360 w 2774"/>
              <a:gd name="T61" fmla="*/ 371 h 464"/>
              <a:gd name="T62" fmla="*/ 1360 w 2774"/>
              <a:gd name="T63" fmla="*/ 371 h 464"/>
              <a:gd name="T64" fmla="*/ 2128 w 2774"/>
              <a:gd name="T65" fmla="*/ 106 h 464"/>
              <a:gd name="T66" fmla="*/ 2058 w 2774"/>
              <a:gd name="T67" fmla="*/ 371 h 464"/>
              <a:gd name="T68" fmla="*/ 2058 w 2774"/>
              <a:gd name="T69" fmla="*/ 371 h 464"/>
              <a:gd name="T70" fmla="*/ 2611 w 2774"/>
              <a:gd name="T71" fmla="*/ 194 h 464"/>
              <a:gd name="T72" fmla="*/ 2579 w 2774"/>
              <a:gd name="T73" fmla="*/ 360 h 464"/>
              <a:gd name="T74" fmla="*/ 2612 w 2774"/>
              <a:gd name="T75" fmla="*/ 441 h 464"/>
              <a:gd name="T76" fmla="*/ 2466 w 2774"/>
              <a:gd name="T77" fmla="*/ 358 h 464"/>
              <a:gd name="T78" fmla="*/ 2437 w 2774"/>
              <a:gd name="T79" fmla="*/ 194 h 464"/>
              <a:gd name="T80" fmla="*/ 2266 w 2774"/>
              <a:gd name="T81" fmla="*/ 443 h 464"/>
              <a:gd name="T82" fmla="*/ 2261 w 2774"/>
              <a:gd name="T83" fmla="*/ 194 h 464"/>
              <a:gd name="T84" fmla="*/ 2336 w 2774"/>
              <a:gd name="T85" fmla="*/ 118 h 464"/>
              <a:gd name="T86" fmla="*/ 2509 w 2774"/>
              <a:gd name="T87" fmla="*/ 11 h 464"/>
              <a:gd name="T88" fmla="*/ 2451 w 2774"/>
              <a:gd name="T89" fmla="*/ 110 h 464"/>
              <a:gd name="T90" fmla="*/ 2518 w 2774"/>
              <a:gd name="T91" fmla="*/ 118 h 464"/>
              <a:gd name="T92" fmla="*/ 2644 w 2774"/>
              <a:gd name="T93" fmla="*/ 40 h 464"/>
              <a:gd name="T94" fmla="*/ 2683 w 2774"/>
              <a:gd name="T95" fmla="*/ 118 h 464"/>
              <a:gd name="T96" fmla="*/ 2738 w 2774"/>
              <a:gd name="T97" fmla="*/ 187 h 464"/>
              <a:gd name="T98" fmla="*/ 2738 w 2774"/>
              <a:gd name="T99" fmla="*/ 115 h 464"/>
              <a:gd name="T100" fmla="*/ 2738 w 2774"/>
              <a:gd name="T101" fmla="*/ 187 h 464"/>
              <a:gd name="T102" fmla="*/ 2707 w 2774"/>
              <a:gd name="T103" fmla="*/ 151 h 464"/>
              <a:gd name="T104" fmla="*/ 2768 w 2774"/>
              <a:gd name="T105" fmla="*/ 151 h 464"/>
              <a:gd name="T106" fmla="*/ 2743 w 2774"/>
              <a:gd name="T107" fmla="*/ 152 h 464"/>
              <a:gd name="T108" fmla="*/ 2744 w 2774"/>
              <a:gd name="T109" fmla="*/ 168 h 464"/>
              <a:gd name="T110" fmla="*/ 2730 w 2774"/>
              <a:gd name="T111" fmla="*/ 152 h 464"/>
              <a:gd name="T112" fmla="*/ 2721 w 2774"/>
              <a:gd name="T113" fmla="*/ 168 h 464"/>
              <a:gd name="T114" fmla="*/ 2743 w 2774"/>
              <a:gd name="T115" fmla="*/ 130 h 464"/>
              <a:gd name="T116" fmla="*/ 2743 w 2774"/>
              <a:gd name="T117" fmla="*/ 152 h 464"/>
              <a:gd name="T118" fmla="*/ 2734 w 2774"/>
              <a:gd name="T119" fmla="*/ 136 h 464"/>
              <a:gd name="T120" fmla="*/ 2737 w 2774"/>
              <a:gd name="T121" fmla="*/ 147 h 464"/>
              <a:gd name="T122" fmla="*/ 2742 w 2774"/>
              <a:gd name="T123" fmla="*/ 13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74" h="464">
                <a:moveTo>
                  <a:pt x="473" y="444"/>
                </a:moveTo>
                <a:cubicBezTo>
                  <a:pt x="347" y="444"/>
                  <a:pt x="347" y="444"/>
                  <a:pt x="347" y="444"/>
                </a:cubicBezTo>
                <a:cubicBezTo>
                  <a:pt x="399" y="208"/>
                  <a:pt x="399" y="208"/>
                  <a:pt x="399" y="208"/>
                </a:cubicBezTo>
                <a:cubicBezTo>
                  <a:pt x="281" y="444"/>
                  <a:pt x="281" y="444"/>
                  <a:pt x="281" y="444"/>
                </a:cubicBezTo>
                <a:cubicBezTo>
                  <a:pt x="191" y="444"/>
                  <a:pt x="191" y="444"/>
                  <a:pt x="191" y="444"/>
                </a:cubicBezTo>
                <a:cubicBezTo>
                  <a:pt x="186" y="208"/>
                  <a:pt x="186" y="208"/>
                  <a:pt x="186" y="208"/>
                </a:cubicBezTo>
                <a:cubicBezTo>
                  <a:pt x="127" y="444"/>
                  <a:pt x="127" y="444"/>
                  <a:pt x="127" y="444"/>
                </a:cubicBezTo>
                <a:cubicBezTo>
                  <a:pt x="0" y="444"/>
                  <a:pt x="0" y="444"/>
                  <a:pt x="0" y="444"/>
                </a:cubicBezTo>
                <a:cubicBezTo>
                  <a:pt x="98" y="5"/>
                  <a:pt x="98" y="5"/>
                  <a:pt x="98" y="5"/>
                </a:cubicBezTo>
                <a:cubicBezTo>
                  <a:pt x="271" y="5"/>
                  <a:pt x="271" y="5"/>
                  <a:pt x="271" y="5"/>
                </a:cubicBezTo>
                <a:cubicBezTo>
                  <a:pt x="279" y="250"/>
                  <a:pt x="279" y="250"/>
                  <a:pt x="279" y="250"/>
                </a:cubicBezTo>
                <a:cubicBezTo>
                  <a:pt x="396" y="5"/>
                  <a:pt x="396" y="5"/>
                  <a:pt x="396" y="5"/>
                </a:cubicBezTo>
                <a:cubicBezTo>
                  <a:pt x="570" y="5"/>
                  <a:pt x="570" y="5"/>
                  <a:pt x="570" y="5"/>
                </a:cubicBezTo>
                <a:lnTo>
                  <a:pt x="473" y="444"/>
                </a:lnTo>
                <a:close/>
                <a:moveTo>
                  <a:pt x="621" y="444"/>
                </a:moveTo>
                <a:cubicBezTo>
                  <a:pt x="502" y="443"/>
                  <a:pt x="502" y="443"/>
                  <a:pt x="502" y="443"/>
                </a:cubicBezTo>
                <a:cubicBezTo>
                  <a:pt x="576" y="118"/>
                  <a:pt x="576" y="118"/>
                  <a:pt x="576" y="118"/>
                </a:cubicBezTo>
                <a:cubicBezTo>
                  <a:pt x="693" y="118"/>
                  <a:pt x="693" y="118"/>
                  <a:pt x="693" y="118"/>
                </a:cubicBezTo>
                <a:lnTo>
                  <a:pt x="621" y="444"/>
                </a:lnTo>
                <a:close/>
                <a:moveTo>
                  <a:pt x="702" y="77"/>
                </a:moveTo>
                <a:cubicBezTo>
                  <a:pt x="585" y="77"/>
                  <a:pt x="585" y="77"/>
                  <a:pt x="585" y="77"/>
                </a:cubicBezTo>
                <a:cubicBezTo>
                  <a:pt x="600" y="5"/>
                  <a:pt x="600" y="5"/>
                  <a:pt x="600" y="5"/>
                </a:cubicBezTo>
                <a:cubicBezTo>
                  <a:pt x="718" y="5"/>
                  <a:pt x="718" y="5"/>
                  <a:pt x="718" y="5"/>
                </a:cubicBezTo>
                <a:lnTo>
                  <a:pt x="702" y="77"/>
                </a:lnTo>
                <a:close/>
                <a:moveTo>
                  <a:pt x="902" y="240"/>
                </a:moveTo>
                <a:cubicBezTo>
                  <a:pt x="904" y="235"/>
                  <a:pt x="908" y="186"/>
                  <a:pt x="869" y="187"/>
                </a:cubicBezTo>
                <a:cubicBezTo>
                  <a:pt x="797" y="190"/>
                  <a:pt x="746" y="369"/>
                  <a:pt x="826" y="371"/>
                </a:cubicBezTo>
                <a:cubicBezTo>
                  <a:pt x="862" y="372"/>
                  <a:pt x="879" y="329"/>
                  <a:pt x="883" y="324"/>
                </a:cubicBezTo>
                <a:cubicBezTo>
                  <a:pt x="1005" y="324"/>
                  <a:pt x="1005" y="324"/>
                  <a:pt x="1005" y="324"/>
                </a:cubicBezTo>
                <a:cubicBezTo>
                  <a:pt x="1005" y="326"/>
                  <a:pt x="968" y="456"/>
                  <a:pt x="805" y="453"/>
                </a:cubicBezTo>
                <a:cubicBezTo>
                  <a:pt x="586" y="448"/>
                  <a:pt x="642" y="98"/>
                  <a:pt x="891" y="110"/>
                </a:cubicBezTo>
                <a:cubicBezTo>
                  <a:pt x="1032" y="117"/>
                  <a:pt x="1025" y="235"/>
                  <a:pt x="1024" y="240"/>
                </a:cubicBezTo>
                <a:lnTo>
                  <a:pt x="902" y="240"/>
                </a:lnTo>
                <a:close/>
                <a:moveTo>
                  <a:pt x="1252" y="184"/>
                </a:moveTo>
                <a:cubicBezTo>
                  <a:pt x="1291" y="136"/>
                  <a:pt x="1352" y="102"/>
                  <a:pt x="1431" y="106"/>
                </a:cubicBezTo>
                <a:cubicBezTo>
                  <a:pt x="1542" y="112"/>
                  <a:pt x="1587" y="193"/>
                  <a:pt x="1569" y="282"/>
                </a:cubicBezTo>
                <a:cubicBezTo>
                  <a:pt x="1567" y="291"/>
                  <a:pt x="1561" y="294"/>
                  <a:pt x="1551" y="297"/>
                </a:cubicBezTo>
                <a:cubicBezTo>
                  <a:pt x="1454" y="332"/>
                  <a:pt x="1454" y="332"/>
                  <a:pt x="1454" y="332"/>
                </a:cubicBezTo>
                <a:cubicBezTo>
                  <a:pt x="1672" y="332"/>
                  <a:pt x="1672" y="332"/>
                  <a:pt x="1672" y="332"/>
                </a:cubicBezTo>
                <a:cubicBezTo>
                  <a:pt x="1672" y="332"/>
                  <a:pt x="1655" y="382"/>
                  <a:pt x="1725" y="381"/>
                </a:cubicBezTo>
                <a:cubicBezTo>
                  <a:pt x="1773" y="380"/>
                  <a:pt x="1792" y="326"/>
                  <a:pt x="1727" y="315"/>
                </a:cubicBezTo>
                <a:cubicBezTo>
                  <a:pt x="1698" y="310"/>
                  <a:pt x="1583" y="291"/>
                  <a:pt x="1596" y="202"/>
                </a:cubicBezTo>
                <a:cubicBezTo>
                  <a:pt x="1606" y="129"/>
                  <a:pt x="1682" y="103"/>
                  <a:pt x="1765" y="104"/>
                </a:cubicBezTo>
                <a:cubicBezTo>
                  <a:pt x="1934" y="107"/>
                  <a:pt x="1902" y="206"/>
                  <a:pt x="1904" y="213"/>
                </a:cubicBezTo>
                <a:cubicBezTo>
                  <a:pt x="1792" y="213"/>
                  <a:pt x="1792" y="213"/>
                  <a:pt x="1792" y="213"/>
                </a:cubicBezTo>
                <a:cubicBezTo>
                  <a:pt x="1792" y="213"/>
                  <a:pt x="1804" y="171"/>
                  <a:pt x="1753" y="171"/>
                </a:cubicBezTo>
                <a:cubicBezTo>
                  <a:pt x="1706" y="171"/>
                  <a:pt x="1695" y="213"/>
                  <a:pt x="1748" y="224"/>
                </a:cubicBezTo>
                <a:cubicBezTo>
                  <a:pt x="1814" y="238"/>
                  <a:pt x="1888" y="242"/>
                  <a:pt x="1893" y="326"/>
                </a:cubicBezTo>
                <a:cubicBezTo>
                  <a:pt x="1894" y="349"/>
                  <a:pt x="1880" y="458"/>
                  <a:pt x="1710" y="455"/>
                </a:cubicBezTo>
                <a:cubicBezTo>
                  <a:pt x="1558" y="454"/>
                  <a:pt x="1542" y="385"/>
                  <a:pt x="1545" y="348"/>
                </a:cubicBezTo>
                <a:cubicBezTo>
                  <a:pt x="1515" y="406"/>
                  <a:pt x="1445" y="457"/>
                  <a:pt x="1352" y="454"/>
                </a:cubicBezTo>
                <a:cubicBezTo>
                  <a:pt x="1209" y="449"/>
                  <a:pt x="1178" y="318"/>
                  <a:pt x="1231" y="218"/>
                </a:cubicBezTo>
                <a:cubicBezTo>
                  <a:pt x="1205" y="219"/>
                  <a:pt x="1152" y="231"/>
                  <a:pt x="1130" y="328"/>
                </a:cubicBezTo>
                <a:cubicBezTo>
                  <a:pt x="1103" y="444"/>
                  <a:pt x="1103" y="444"/>
                  <a:pt x="1103" y="444"/>
                </a:cubicBezTo>
                <a:cubicBezTo>
                  <a:pt x="991" y="444"/>
                  <a:pt x="991" y="444"/>
                  <a:pt x="991" y="444"/>
                </a:cubicBezTo>
                <a:cubicBezTo>
                  <a:pt x="1065" y="118"/>
                  <a:pt x="1065" y="118"/>
                  <a:pt x="1065" y="118"/>
                </a:cubicBezTo>
                <a:cubicBezTo>
                  <a:pt x="1171" y="118"/>
                  <a:pt x="1171" y="118"/>
                  <a:pt x="1171" y="118"/>
                </a:cubicBezTo>
                <a:cubicBezTo>
                  <a:pt x="1161" y="159"/>
                  <a:pt x="1161" y="159"/>
                  <a:pt x="1161" y="159"/>
                </a:cubicBezTo>
                <a:cubicBezTo>
                  <a:pt x="1176" y="141"/>
                  <a:pt x="1194" y="129"/>
                  <a:pt x="1216" y="122"/>
                </a:cubicBezTo>
                <a:cubicBezTo>
                  <a:pt x="1233" y="116"/>
                  <a:pt x="1251" y="113"/>
                  <a:pt x="1271" y="113"/>
                </a:cubicBezTo>
                <a:lnTo>
                  <a:pt x="1252" y="184"/>
                </a:lnTo>
                <a:close/>
                <a:moveTo>
                  <a:pt x="1360" y="371"/>
                </a:moveTo>
                <a:cubicBezTo>
                  <a:pt x="1442" y="388"/>
                  <a:pt x="1498" y="194"/>
                  <a:pt x="1422" y="182"/>
                </a:cubicBezTo>
                <a:cubicBezTo>
                  <a:pt x="1346" y="170"/>
                  <a:pt x="1285" y="355"/>
                  <a:pt x="1360" y="371"/>
                </a:cubicBezTo>
                <a:close/>
                <a:moveTo>
                  <a:pt x="2051" y="454"/>
                </a:moveTo>
                <a:cubicBezTo>
                  <a:pt x="1813" y="444"/>
                  <a:pt x="1884" y="94"/>
                  <a:pt x="2128" y="106"/>
                </a:cubicBezTo>
                <a:cubicBezTo>
                  <a:pt x="2358" y="117"/>
                  <a:pt x="2293" y="464"/>
                  <a:pt x="2051" y="454"/>
                </a:cubicBezTo>
                <a:close/>
                <a:moveTo>
                  <a:pt x="2058" y="371"/>
                </a:moveTo>
                <a:cubicBezTo>
                  <a:pt x="2141" y="388"/>
                  <a:pt x="2196" y="194"/>
                  <a:pt x="2120" y="182"/>
                </a:cubicBezTo>
                <a:cubicBezTo>
                  <a:pt x="2044" y="170"/>
                  <a:pt x="1983" y="355"/>
                  <a:pt x="2058" y="371"/>
                </a:cubicBezTo>
                <a:close/>
                <a:moveTo>
                  <a:pt x="2666" y="194"/>
                </a:moveTo>
                <a:cubicBezTo>
                  <a:pt x="2611" y="194"/>
                  <a:pt x="2611" y="194"/>
                  <a:pt x="2611" y="194"/>
                </a:cubicBezTo>
                <a:cubicBezTo>
                  <a:pt x="2580" y="336"/>
                  <a:pt x="2580" y="336"/>
                  <a:pt x="2580" y="336"/>
                </a:cubicBezTo>
                <a:cubicBezTo>
                  <a:pt x="2578" y="343"/>
                  <a:pt x="2576" y="351"/>
                  <a:pt x="2579" y="360"/>
                </a:cubicBezTo>
                <a:cubicBezTo>
                  <a:pt x="2584" y="372"/>
                  <a:pt x="2630" y="367"/>
                  <a:pt x="2630" y="367"/>
                </a:cubicBezTo>
                <a:cubicBezTo>
                  <a:pt x="2612" y="441"/>
                  <a:pt x="2612" y="441"/>
                  <a:pt x="2612" y="441"/>
                </a:cubicBezTo>
                <a:cubicBezTo>
                  <a:pt x="2612" y="441"/>
                  <a:pt x="2518" y="452"/>
                  <a:pt x="2486" y="430"/>
                </a:cubicBezTo>
                <a:cubicBezTo>
                  <a:pt x="2471" y="421"/>
                  <a:pt x="2456" y="401"/>
                  <a:pt x="2466" y="358"/>
                </a:cubicBezTo>
                <a:cubicBezTo>
                  <a:pt x="2502" y="194"/>
                  <a:pt x="2502" y="194"/>
                  <a:pt x="2502" y="194"/>
                </a:cubicBezTo>
                <a:cubicBezTo>
                  <a:pt x="2437" y="194"/>
                  <a:pt x="2437" y="194"/>
                  <a:pt x="2437" y="194"/>
                </a:cubicBezTo>
                <a:cubicBezTo>
                  <a:pt x="2382" y="443"/>
                  <a:pt x="2382" y="443"/>
                  <a:pt x="2382" y="443"/>
                </a:cubicBezTo>
                <a:cubicBezTo>
                  <a:pt x="2266" y="443"/>
                  <a:pt x="2266" y="443"/>
                  <a:pt x="2266" y="443"/>
                </a:cubicBezTo>
                <a:cubicBezTo>
                  <a:pt x="2321" y="194"/>
                  <a:pt x="2321" y="194"/>
                  <a:pt x="2321" y="194"/>
                </a:cubicBezTo>
                <a:cubicBezTo>
                  <a:pt x="2261" y="194"/>
                  <a:pt x="2261" y="194"/>
                  <a:pt x="2261" y="194"/>
                </a:cubicBezTo>
                <a:cubicBezTo>
                  <a:pt x="2278" y="118"/>
                  <a:pt x="2278" y="118"/>
                  <a:pt x="2278" y="118"/>
                </a:cubicBezTo>
                <a:cubicBezTo>
                  <a:pt x="2336" y="118"/>
                  <a:pt x="2336" y="118"/>
                  <a:pt x="2336" y="118"/>
                </a:cubicBezTo>
                <a:cubicBezTo>
                  <a:pt x="2347" y="69"/>
                  <a:pt x="2356" y="47"/>
                  <a:pt x="2381" y="28"/>
                </a:cubicBezTo>
                <a:cubicBezTo>
                  <a:pt x="2417" y="0"/>
                  <a:pt x="2509" y="11"/>
                  <a:pt x="2509" y="11"/>
                </a:cubicBezTo>
                <a:cubicBezTo>
                  <a:pt x="2496" y="72"/>
                  <a:pt x="2496" y="72"/>
                  <a:pt x="2496" y="72"/>
                </a:cubicBezTo>
                <a:cubicBezTo>
                  <a:pt x="2459" y="72"/>
                  <a:pt x="2456" y="85"/>
                  <a:pt x="2451" y="110"/>
                </a:cubicBezTo>
                <a:cubicBezTo>
                  <a:pt x="2449" y="118"/>
                  <a:pt x="2449" y="118"/>
                  <a:pt x="2449" y="118"/>
                </a:cubicBezTo>
                <a:cubicBezTo>
                  <a:pt x="2518" y="118"/>
                  <a:pt x="2518" y="118"/>
                  <a:pt x="2518" y="118"/>
                </a:cubicBezTo>
                <a:cubicBezTo>
                  <a:pt x="2536" y="40"/>
                  <a:pt x="2536" y="40"/>
                  <a:pt x="2536" y="40"/>
                </a:cubicBezTo>
                <a:cubicBezTo>
                  <a:pt x="2644" y="40"/>
                  <a:pt x="2644" y="40"/>
                  <a:pt x="2644" y="40"/>
                </a:cubicBezTo>
                <a:cubicBezTo>
                  <a:pt x="2627" y="118"/>
                  <a:pt x="2627" y="118"/>
                  <a:pt x="2627" y="118"/>
                </a:cubicBezTo>
                <a:cubicBezTo>
                  <a:pt x="2683" y="118"/>
                  <a:pt x="2683" y="118"/>
                  <a:pt x="2683" y="118"/>
                </a:cubicBezTo>
                <a:lnTo>
                  <a:pt x="2666" y="194"/>
                </a:lnTo>
                <a:close/>
                <a:moveTo>
                  <a:pt x="2738" y="187"/>
                </a:moveTo>
                <a:cubicBezTo>
                  <a:pt x="2718" y="187"/>
                  <a:pt x="2702" y="171"/>
                  <a:pt x="2702" y="151"/>
                </a:cubicBezTo>
                <a:cubicBezTo>
                  <a:pt x="2702" y="131"/>
                  <a:pt x="2718" y="115"/>
                  <a:pt x="2738" y="115"/>
                </a:cubicBezTo>
                <a:cubicBezTo>
                  <a:pt x="2757" y="115"/>
                  <a:pt x="2774" y="131"/>
                  <a:pt x="2774" y="151"/>
                </a:cubicBezTo>
                <a:cubicBezTo>
                  <a:pt x="2774" y="171"/>
                  <a:pt x="2757" y="187"/>
                  <a:pt x="2738" y="187"/>
                </a:cubicBezTo>
                <a:close/>
                <a:moveTo>
                  <a:pt x="2738" y="121"/>
                </a:moveTo>
                <a:cubicBezTo>
                  <a:pt x="2721" y="121"/>
                  <a:pt x="2707" y="134"/>
                  <a:pt x="2707" y="151"/>
                </a:cubicBezTo>
                <a:cubicBezTo>
                  <a:pt x="2707" y="168"/>
                  <a:pt x="2721" y="182"/>
                  <a:pt x="2738" y="182"/>
                </a:cubicBezTo>
                <a:cubicBezTo>
                  <a:pt x="2755" y="182"/>
                  <a:pt x="2768" y="168"/>
                  <a:pt x="2768" y="151"/>
                </a:cubicBezTo>
                <a:cubicBezTo>
                  <a:pt x="2768" y="134"/>
                  <a:pt x="2755" y="121"/>
                  <a:pt x="2738" y="121"/>
                </a:cubicBezTo>
                <a:close/>
                <a:moveTo>
                  <a:pt x="2743" y="152"/>
                </a:moveTo>
                <a:cubicBezTo>
                  <a:pt x="2750" y="168"/>
                  <a:pt x="2750" y="168"/>
                  <a:pt x="2750" y="168"/>
                </a:cubicBezTo>
                <a:cubicBezTo>
                  <a:pt x="2744" y="168"/>
                  <a:pt x="2744" y="168"/>
                  <a:pt x="2744" y="168"/>
                </a:cubicBezTo>
                <a:cubicBezTo>
                  <a:pt x="2737" y="152"/>
                  <a:pt x="2737" y="152"/>
                  <a:pt x="2737" y="152"/>
                </a:cubicBezTo>
                <a:cubicBezTo>
                  <a:pt x="2730" y="152"/>
                  <a:pt x="2730" y="152"/>
                  <a:pt x="2730" y="152"/>
                </a:cubicBezTo>
                <a:cubicBezTo>
                  <a:pt x="2726" y="168"/>
                  <a:pt x="2726" y="168"/>
                  <a:pt x="2726" y="168"/>
                </a:cubicBezTo>
                <a:cubicBezTo>
                  <a:pt x="2721" y="168"/>
                  <a:pt x="2721" y="168"/>
                  <a:pt x="2721" y="168"/>
                </a:cubicBezTo>
                <a:cubicBezTo>
                  <a:pt x="2729" y="131"/>
                  <a:pt x="2729" y="131"/>
                  <a:pt x="2729" y="131"/>
                </a:cubicBezTo>
                <a:cubicBezTo>
                  <a:pt x="2743" y="130"/>
                  <a:pt x="2743" y="130"/>
                  <a:pt x="2743" y="130"/>
                </a:cubicBezTo>
                <a:cubicBezTo>
                  <a:pt x="2752" y="130"/>
                  <a:pt x="2755" y="136"/>
                  <a:pt x="2755" y="141"/>
                </a:cubicBezTo>
                <a:cubicBezTo>
                  <a:pt x="2754" y="147"/>
                  <a:pt x="2749" y="152"/>
                  <a:pt x="2743" y="152"/>
                </a:cubicBezTo>
                <a:close/>
                <a:moveTo>
                  <a:pt x="2742" y="136"/>
                </a:moveTo>
                <a:cubicBezTo>
                  <a:pt x="2734" y="136"/>
                  <a:pt x="2734" y="136"/>
                  <a:pt x="2734" y="136"/>
                </a:cubicBezTo>
                <a:cubicBezTo>
                  <a:pt x="2732" y="147"/>
                  <a:pt x="2732" y="147"/>
                  <a:pt x="2732" y="147"/>
                </a:cubicBezTo>
                <a:cubicBezTo>
                  <a:pt x="2737" y="147"/>
                  <a:pt x="2737" y="147"/>
                  <a:pt x="2737" y="147"/>
                </a:cubicBezTo>
                <a:cubicBezTo>
                  <a:pt x="2742" y="147"/>
                  <a:pt x="2749" y="147"/>
                  <a:pt x="2749" y="141"/>
                </a:cubicBezTo>
                <a:cubicBezTo>
                  <a:pt x="2749" y="137"/>
                  <a:pt x="2747" y="136"/>
                  <a:pt x="2742" y="136"/>
                </a:cubicBezTo>
                <a:close/>
              </a:path>
            </a:pathLst>
          </a:custGeom>
          <a:solidFill>
            <a:srgbClr val="00A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4050612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Reasons for Device </a:t>
            </a:r>
            <a:r>
              <a:rPr lang="en-US" dirty="0"/>
              <a:t>+ </a:t>
            </a:r>
            <a:r>
              <a:rPr lang="en-US" dirty="0" smtClean="0"/>
              <a:t>Cloud</a:t>
            </a:r>
            <a:endParaRPr lang="en-US" dirty="0"/>
          </a:p>
        </p:txBody>
      </p:sp>
      <p:sp>
        <p:nvSpPr>
          <p:cNvPr id="3" name="Text Placeholder 2"/>
          <p:cNvSpPr>
            <a:spLocks noGrp="1"/>
          </p:cNvSpPr>
          <p:nvPr>
            <p:ph type="body" sz="quarter" idx="10"/>
          </p:nvPr>
        </p:nvSpPr>
        <p:spPr>
          <a:xfrm>
            <a:off x="7110248" y="1447799"/>
            <a:ext cx="4557877" cy="4955203"/>
          </a:xfrm>
        </p:spPr>
        <p:txBody>
          <a:bodyPr/>
          <a:lstStyle/>
          <a:p>
            <a:pPr>
              <a:spcAft>
                <a:spcPts val="3000"/>
              </a:spcAft>
            </a:pPr>
            <a:r>
              <a:rPr lang="en-US" sz="3200" dirty="0">
                <a:solidFill>
                  <a:schemeClr val="tx1">
                    <a:lumMod val="75000"/>
                    <a:lumOff val="25000"/>
                    <a:alpha val="99000"/>
                  </a:schemeClr>
                </a:solidFill>
              </a:rPr>
              <a:t>Allows new </a:t>
            </a:r>
            <a:r>
              <a:rPr lang="en-US" sz="3200" dirty="0" smtClean="0">
                <a:solidFill>
                  <a:schemeClr val="tx1">
                    <a:lumMod val="75000"/>
                    <a:lumOff val="25000"/>
                    <a:alpha val="99000"/>
                  </a:schemeClr>
                </a:solidFill>
              </a:rPr>
              <a:t/>
            </a:r>
            <a:br>
              <a:rPr lang="en-US" sz="3200" dirty="0" smtClean="0">
                <a:solidFill>
                  <a:schemeClr val="tx1">
                    <a:lumMod val="75000"/>
                    <a:lumOff val="25000"/>
                    <a:alpha val="99000"/>
                  </a:schemeClr>
                </a:solidFill>
              </a:rPr>
            </a:br>
            <a:r>
              <a:rPr lang="en-US" sz="3200" dirty="0" smtClean="0">
                <a:solidFill>
                  <a:schemeClr val="tx1">
                    <a:lumMod val="75000"/>
                    <a:lumOff val="25000"/>
                    <a:alpha val="99000"/>
                  </a:schemeClr>
                </a:solidFill>
              </a:rPr>
              <a:t>application </a:t>
            </a:r>
            <a:r>
              <a:rPr lang="en-US" sz="3200" dirty="0">
                <a:solidFill>
                  <a:schemeClr val="tx1">
                    <a:lumMod val="75000"/>
                    <a:lumOff val="25000"/>
                    <a:alpha val="99000"/>
                  </a:schemeClr>
                </a:solidFill>
              </a:rPr>
              <a:t>scenarios</a:t>
            </a:r>
          </a:p>
          <a:p>
            <a:pPr>
              <a:spcAft>
                <a:spcPts val="3000"/>
              </a:spcAft>
            </a:pPr>
            <a:r>
              <a:rPr lang="en-US" sz="3200" dirty="0">
                <a:solidFill>
                  <a:schemeClr val="tx1">
                    <a:lumMod val="75000"/>
                    <a:lumOff val="25000"/>
                    <a:alpha val="99000"/>
                  </a:schemeClr>
                </a:solidFill>
              </a:rPr>
              <a:t>The cloud levels </a:t>
            </a:r>
            <a:r>
              <a:rPr lang="en-US" sz="3200" dirty="0" smtClean="0">
                <a:solidFill>
                  <a:schemeClr val="tx1">
                    <a:lumMod val="75000"/>
                    <a:lumOff val="25000"/>
                    <a:alpha val="99000"/>
                  </a:schemeClr>
                </a:solidFill>
              </a:rPr>
              <a:t/>
            </a:r>
            <a:br>
              <a:rPr lang="en-US" sz="3200" dirty="0" smtClean="0">
                <a:solidFill>
                  <a:schemeClr val="tx1">
                    <a:lumMod val="75000"/>
                    <a:lumOff val="25000"/>
                    <a:alpha val="99000"/>
                  </a:schemeClr>
                </a:solidFill>
              </a:rPr>
            </a:br>
            <a:r>
              <a:rPr lang="en-US" sz="3200" dirty="0" smtClean="0">
                <a:solidFill>
                  <a:schemeClr val="tx1">
                    <a:lumMod val="75000"/>
                    <a:lumOff val="25000"/>
                    <a:alpha val="99000"/>
                  </a:schemeClr>
                </a:solidFill>
              </a:rPr>
              <a:t>the </a:t>
            </a:r>
            <a:r>
              <a:rPr lang="en-US" sz="3200" dirty="0">
                <a:solidFill>
                  <a:schemeClr val="tx1">
                    <a:lumMod val="75000"/>
                    <a:lumOff val="25000"/>
                    <a:alpha val="99000"/>
                  </a:schemeClr>
                </a:solidFill>
              </a:rPr>
              <a:t>playing field</a:t>
            </a:r>
          </a:p>
          <a:p>
            <a:pPr>
              <a:spcAft>
                <a:spcPts val="3000"/>
              </a:spcAft>
            </a:pPr>
            <a:r>
              <a:rPr lang="en-US" sz="3200" dirty="0" smtClean="0">
                <a:solidFill>
                  <a:schemeClr val="tx1">
                    <a:lumMod val="75000"/>
                    <a:lumOff val="25000"/>
                    <a:alpha val="99000"/>
                  </a:schemeClr>
                </a:solidFill>
              </a:rPr>
              <a:t>The </a:t>
            </a:r>
            <a:r>
              <a:rPr lang="en-US" sz="3200" dirty="0">
                <a:solidFill>
                  <a:schemeClr val="tx1">
                    <a:lumMod val="75000"/>
                    <a:lumOff val="25000"/>
                    <a:alpha val="99000"/>
                  </a:schemeClr>
                </a:solidFill>
              </a:rPr>
              <a:t>cloud provides a way </a:t>
            </a:r>
            <a:r>
              <a:rPr lang="en-US" sz="3200" dirty="0" smtClean="0">
                <a:solidFill>
                  <a:schemeClr val="tx1">
                    <a:lumMod val="75000"/>
                    <a:lumOff val="25000"/>
                    <a:alpha val="99000"/>
                  </a:schemeClr>
                </a:solidFill>
              </a:rPr>
              <a:t/>
            </a:r>
            <a:br>
              <a:rPr lang="en-US" sz="3200" dirty="0" smtClean="0">
                <a:solidFill>
                  <a:schemeClr val="tx1">
                    <a:lumMod val="75000"/>
                    <a:lumOff val="25000"/>
                    <a:alpha val="99000"/>
                  </a:schemeClr>
                </a:solidFill>
              </a:rPr>
            </a:br>
            <a:r>
              <a:rPr lang="en-US" sz="3200" dirty="0" smtClean="0">
                <a:solidFill>
                  <a:schemeClr val="tx1">
                    <a:lumMod val="75000"/>
                    <a:lumOff val="25000"/>
                    <a:alpha val="99000"/>
                  </a:schemeClr>
                </a:solidFill>
              </a:rPr>
              <a:t>to </a:t>
            </a:r>
            <a:r>
              <a:rPr lang="en-US" sz="3200" dirty="0">
                <a:solidFill>
                  <a:schemeClr val="tx1">
                    <a:lumMod val="75000"/>
                    <a:lumOff val="25000"/>
                    <a:alpha val="99000"/>
                  </a:schemeClr>
                </a:solidFill>
              </a:rPr>
              <a:t>reach across device platforms and a larger pool of resources </a:t>
            </a:r>
            <a:r>
              <a:rPr lang="en-US" sz="3200" dirty="0" smtClean="0">
                <a:solidFill>
                  <a:schemeClr val="tx1">
                    <a:lumMod val="75000"/>
                    <a:lumOff val="25000"/>
                    <a:alpha val="99000"/>
                  </a:schemeClr>
                </a:solidFill>
              </a:rPr>
              <a:t>from </a:t>
            </a:r>
            <a:r>
              <a:rPr lang="en-US" sz="3200" dirty="0">
                <a:solidFill>
                  <a:schemeClr val="tx1">
                    <a:lumMod val="75000"/>
                    <a:lumOff val="25000"/>
                    <a:alpha val="99000"/>
                  </a:schemeClr>
                </a:solidFill>
              </a:rPr>
              <a:t>which </a:t>
            </a:r>
            <a:r>
              <a:rPr lang="en-US" sz="3200" dirty="0" smtClean="0">
                <a:solidFill>
                  <a:schemeClr val="tx1">
                    <a:lumMod val="75000"/>
                    <a:lumOff val="25000"/>
                    <a:alpha val="99000"/>
                  </a:schemeClr>
                </a:solidFill>
              </a:rPr>
              <a:t/>
            </a:r>
            <a:br>
              <a:rPr lang="en-US" sz="3200" dirty="0" smtClean="0">
                <a:solidFill>
                  <a:schemeClr val="tx1">
                    <a:lumMod val="75000"/>
                    <a:lumOff val="25000"/>
                    <a:alpha val="99000"/>
                  </a:schemeClr>
                </a:solidFill>
              </a:rPr>
            </a:br>
            <a:r>
              <a:rPr lang="en-US" sz="3200" dirty="0" smtClean="0">
                <a:solidFill>
                  <a:schemeClr val="tx1">
                    <a:lumMod val="75000"/>
                    <a:lumOff val="25000"/>
                    <a:alpha val="99000"/>
                  </a:schemeClr>
                </a:solidFill>
              </a:rPr>
              <a:t>to pull</a:t>
            </a:r>
            <a:endParaRPr lang="en-US" sz="3200" dirty="0">
              <a:solidFill>
                <a:schemeClr val="tx1">
                  <a:lumMod val="75000"/>
                  <a:lumOff val="25000"/>
                  <a:alpha val="99000"/>
                </a:schemeClr>
              </a:solidFill>
            </a:endParaRPr>
          </a:p>
        </p:txBody>
      </p:sp>
      <p:sp>
        <p:nvSpPr>
          <p:cNvPr id="11" name="Rectangle 10"/>
          <p:cNvSpPr/>
          <p:nvPr/>
        </p:nvSpPr>
        <p:spPr bwMode="auto">
          <a:xfrm>
            <a:off x="494587" y="1461516"/>
            <a:ext cx="5354667" cy="3778141"/>
          </a:xfrm>
          <a:prstGeom prst="rect">
            <a:avLst/>
          </a:prstGeom>
          <a:solidFill>
            <a:schemeClr val="accent4"/>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4" name="Group 3"/>
          <p:cNvGrpSpPr/>
          <p:nvPr/>
        </p:nvGrpSpPr>
        <p:grpSpPr>
          <a:xfrm>
            <a:off x="729941" y="2256710"/>
            <a:ext cx="4883959" cy="2187753"/>
            <a:chOff x="820155" y="2655110"/>
            <a:chExt cx="5175783" cy="2318475"/>
          </a:xfrm>
        </p:grpSpPr>
        <p:grpSp>
          <p:nvGrpSpPr>
            <p:cNvPr id="12" name="Group 11"/>
            <p:cNvGrpSpPr/>
            <p:nvPr/>
          </p:nvGrpSpPr>
          <p:grpSpPr>
            <a:xfrm>
              <a:off x="3729598" y="3129722"/>
              <a:ext cx="2266340" cy="1369250"/>
              <a:chOff x="214313" y="2174875"/>
              <a:chExt cx="990600" cy="598488"/>
            </a:xfrm>
            <a:solidFill>
              <a:schemeClr val="bg1"/>
            </a:solidFill>
          </p:grpSpPr>
          <p:sp>
            <p:nvSpPr>
              <p:cNvPr id="13"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6" name="Group 15"/>
            <p:cNvGrpSpPr/>
            <p:nvPr/>
          </p:nvGrpSpPr>
          <p:grpSpPr>
            <a:xfrm>
              <a:off x="820155" y="2655110"/>
              <a:ext cx="1213956" cy="2318475"/>
              <a:chOff x="-498475" y="1609726"/>
              <a:chExt cx="950913" cy="1816099"/>
            </a:xfrm>
          </p:grpSpPr>
          <p:sp>
            <p:nvSpPr>
              <p:cNvPr id="17"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Cross 18"/>
            <p:cNvSpPr/>
            <p:nvPr/>
          </p:nvSpPr>
          <p:spPr bwMode="auto">
            <a:xfrm>
              <a:off x="2414240" y="3346732"/>
              <a:ext cx="935230" cy="935230"/>
            </a:xfrm>
            <a:prstGeom prst="plus">
              <a:avLst>
                <a:gd name="adj" fmla="val 3722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15" name="Text Placeholder 2"/>
          <p:cNvSpPr txBox="1">
            <a:spLocks/>
          </p:cNvSpPr>
          <p:nvPr/>
        </p:nvSpPr>
        <p:spPr>
          <a:xfrm>
            <a:off x="5849254" y="1402421"/>
            <a:ext cx="1037220" cy="9971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spcAft>
                <a:spcPts val="2400"/>
              </a:spcAft>
            </a:pPr>
            <a:r>
              <a:rPr lang="en-US" sz="7200" dirty="0" smtClean="0">
                <a:solidFill>
                  <a:schemeClr val="accent4">
                    <a:alpha val="99000"/>
                  </a:schemeClr>
                </a:solidFill>
              </a:rPr>
              <a:t>1</a:t>
            </a:r>
            <a:endParaRPr lang="en-US" sz="7200" dirty="0"/>
          </a:p>
        </p:txBody>
      </p:sp>
      <p:sp>
        <p:nvSpPr>
          <p:cNvPr id="20" name="Text Placeholder 2"/>
          <p:cNvSpPr txBox="1">
            <a:spLocks/>
          </p:cNvSpPr>
          <p:nvPr/>
        </p:nvSpPr>
        <p:spPr>
          <a:xfrm>
            <a:off x="5849254" y="2617478"/>
            <a:ext cx="1037220" cy="9971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spcAft>
                <a:spcPts val="2400"/>
              </a:spcAft>
            </a:pPr>
            <a:r>
              <a:rPr lang="en-US" sz="7200" dirty="0" smtClean="0">
                <a:solidFill>
                  <a:schemeClr val="accent4">
                    <a:alpha val="99000"/>
                  </a:schemeClr>
                </a:solidFill>
              </a:rPr>
              <a:t>2</a:t>
            </a:r>
            <a:endParaRPr lang="en-US" sz="7200" dirty="0"/>
          </a:p>
        </p:txBody>
      </p:sp>
      <p:sp>
        <p:nvSpPr>
          <p:cNvPr id="21" name="Text Placeholder 2"/>
          <p:cNvSpPr txBox="1">
            <a:spLocks/>
          </p:cNvSpPr>
          <p:nvPr/>
        </p:nvSpPr>
        <p:spPr>
          <a:xfrm>
            <a:off x="5849254" y="3865984"/>
            <a:ext cx="1037220" cy="9971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spcAft>
                <a:spcPts val="2400"/>
              </a:spcAft>
            </a:pPr>
            <a:r>
              <a:rPr lang="en-US" sz="7200" dirty="0" smtClean="0">
                <a:solidFill>
                  <a:schemeClr val="accent4">
                    <a:alpha val="99000"/>
                  </a:schemeClr>
                </a:solidFill>
              </a:rPr>
              <a:t>3</a:t>
            </a:r>
            <a:endParaRPr lang="en-US" sz="7200" dirty="0"/>
          </a:p>
        </p:txBody>
      </p:sp>
    </p:spTree>
    <p:extLst>
      <p:ext uri="{BB962C8B-B14F-4D97-AF65-F5344CB8AC3E}">
        <p14:creationId xmlns:p14="http://schemas.microsoft.com/office/powerpoint/2010/main" val="6969369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Windows Azure?</a:t>
            </a:r>
          </a:p>
        </p:txBody>
      </p:sp>
      <p:sp>
        <p:nvSpPr>
          <p:cNvPr id="3" name="Text Placeholder 2"/>
          <p:cNvSpPr>
            <a:spLocks noGrp="1"/>
          </p:cNvSpPr>
          <p:nvPr>
            <p:ph type="body" sz="quarter" idx="10"/>
          </p:nvPr>
        </p:nvSpPr>
        <p:spPr>
          <a:xfrm>
            <a:off x="519112" y="1447799"/>
            <a:ext cx="11149013" cy="4530471"/>
          </a:xfrm>
        </p:spPr>
        <p:txBody>
          <a:bodyPr/>
          <a:lstStyle/>
          <a:p>
            <a:pPr marL="3175">
              <a:spcBef>
                <a:spcPts val="0"/>
              </a:spcBef>
              <a:spcAft>
                <a:spcPts val="2400"/>
              </a:spcAft>
              <a:buSzPct val="80000"/>
            </a:pPr>
            <a:r>
              <a:rPr lang="en-US" sz="3600" spc="-100" dirty="0" err="1">
                <a:solidFill>
                  <a:schemeClr val="accent2">
                    <a:alpha val="99000"/>
                  </a:schemeClr>
                </a:solidFill>
                <a:latin typeface="Segoe UI Light" pitchFamily="34" charset="0"/>
              </a:rPr>
              <a:t>PaaS</a:t>
            </a:r>
            <a:r>
              <a:rPr lang="en-US" sz="3600" spc="-100" dirty="0">
                <a:solidFill>
                  <a:schemeClr val="accent2">
                    <a:alpha val="99000"/>
                  </a:schemeClr>
                </a:solidFill>
                <a:latin typeface="Segoe UI Light" pitchFamily="34" charset="0"/>
              </a:rPr>
              <a:t>: you built it, Windows Azure runs it</a:t>
            </a:r>
          </a:p>
          <a:p>
            <a:pPr marL="3175">
              <a:spcBef>
                <a:spcPts val="0"/>
              </a:spcBef>
              <a:spcAft>
                <a:spcPts val="2400"/>
              </a:spcAft>
              <a:buSzPct val="80000"/>
            </a:pPr>
            <a:r>
              <a:rPr lang="en-US" sz="3600" spc="-100" dirty="0">
                <a:solidFill>
                  <a:schemeClr val="accent2">
                    <a:alpha val="99000"/>
                  </a:schemeClr>
                </a:solidFill>
                <a:latin typeface="Segoe UI Light" pitchFamily="34" charset="0"/>
              </a:rPr>
              <a:t>Automatic O/S patching</a:t>
            </a:r>
          </a:p>
          <a:p>
            <a:pPr marL="3175">
              <a:spcBef>
                <a:spcPts val="0"/>
              </a:spcBef>
              <a:spcAft>
                <a:spcPts val="2400"/>
              </a:spcAft>
              <a:buSzPct val="80000"/>
            </a:pPr>
            <a:r>
              <a:rPr lang="en-US" sz="3600" spc="-100" dirty="0">
                <a:solidFill>
                  <a:schemeClr val="accent2">
                    <a:alpha val="99000"/>
                  </a:schemeClr>
                </a:solidFill>
                <a:latin typeface="Segoe UI Light" pitchFamily="34" charset="0"/>
              </a:rPr>
              <a:t>Elasticity and scale</a:t>
            </a:r>
          </a:p>
          <a:p>
            <a:pPr marL="3175">
              <a:spcBef>
                <a:spcPts val="0"/>
              </a:spcBef>
              <a:spcAft>
                <a:spcPts val="2400"/>
              </a:spcAft>
              <a:buSzPct val="80000"/>
            </a:pPr>
            <a:r>
              <a:rPr lang="en-US" sz="3600" spc="-100" dirty="0">
                <a:solidFill>
                  <a:schemeClr val="accent2">
                    <a:alpha val="99000"/>
                  </a:schemeClr>
                </a:solidFill>
                <a:latin typeface="Segoe UI Light" pitchFamily="34" charset="0"/>
              </a:rPr>
              <a:t>Utility billing</a:t>
            </a:r>
          </a:p>
          <a:p>
            <a:pPr marL="3175">
              <a:spcBef>
                <a:spcPts val="0"/>
              </a:spcBef>
              <a:spcAft>
                <a:spcPts val="2400"/>
              </a:spcAft>
              <a:buSzPct val="80000"/>
            </a:pPr>
            <a:r>
              <a:rPr lang="en-US" sz="3600" spc="-100" dirty="0">
                <a:solidFill>
                  <a:schemeClr val="accent2">
                    <a:alpha val="99000"/>
                  </a:schemeClr>
                </a:solidFill>
                <a:latin typeface="Segoe UI Light" pitchFamily="34" charset="0"/>
              </a:rPr>
              <a:t>Higher-level services</a:t>
            </a:r>
          </a:p>
          <a:p>
            <a:pPr marL="3175">
              <a:spcBef>
                <a:spcPts val="0"/>
              </a:spcBef>
              <a:spcAft>
                <a:spcPts val="2400"/>
              </a:spcAft>
              <a:buSzPct val="80000"/>
            </a:pPr>
            <a:r>
              <a:rPr lang="en-US" sz="3600" spc="-100" dirty="0">
                <a:solidFill>
                  <a:schemeClr val="accent2">
                    <a:alpha val="99000"/>
                  </a:schemeClr>
                </a:solidFill>
                <a:latin typeface="Segoe UI Light" pitchFamily="34" charset="0"/>
              </a:rPr>
              <a:t>ACS, Caching, CDN, Traffic Manager</a:t>
            </a:r>
          </a:p>
        </p:txBody>
      </p:sp>
      <p:sp>
        <p:nvSpPr>
          <p:cNvPr id="6" name="Freeform 83"/>
          <p:cNvSpPr>
            <a:spLocks noEditPoints="1"/>
          </p:cNvSpPr>
          <p:nvPr/>
        </p:nvSpPr>
        <p:spPr bwMode="black">
          <a:xfrm>
            <a:off x="8413409" y="2254457"/>
            <a:ext cx="2805454" cy="2961518"/>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144173599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622149"/>
            <a:ext cx="6858000" cy="1107996"/>
          </a:xfrm>
        </p:spPr>
        <p:txBody>
          <a:bodyPr/>
          <a:lstStyle/>
          <a:p>
            <a:r>
              <a:rPr lang="en-US" sz="8000" dirty="0">
                <a:solidFill>
                  <a:schemeClr val="accent2">
                    <a:alpha val="99000"/>
                  </a:schemeClr>
                </a:solidFill>
              </a:rPr>
              <a:t>Storage</a:t>
            </a:r>
          </a:p>
        </p:txBody>
      </p:sp>
    </p:spTree>
    <p:extLst>
      <p:ext uri="{BB962C8B-B14F-4D97-AF65-F5344CB8AC3E}">
        <p14:creationId xmlns:p14="http://schemas.microsoft.com/office/powerpoint/2010/main" val="4040201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bwMode="auto">
          <a:xfrm>
            <a:off x="3347452" y="1345519"/>
            <a:ext cx="5965372" cy="1131875"/>
          </a:xfrm>
          <a:prstGeom prst="roundRect">
            <a:avLst>
              <a:gd name="adj" fmla="val 0"/>
            </a:avLst>
          </a:prstGeom>
          <a:solidFill>
            <a:schemeClr val="accent1"/>
          </a:solidFill>
          <a:ln w="9525" cap="flat" cmpd="sng" algn="ctr">
            <a:noFill/>
            <a:prstDash val="solid"/>
          </a:ln>
          <a:effectLst/>
        </p:spPr>
        <p:txBody>
          <a:bodyPr rtlCol="0" anchor="t" anchorCtr="0"/>
          <a:lstStyle/>
          <a:p>
            <a:pPr algn="ctr" defTabSz="1218936"/>
            <a:r>
              <a:rPr lang="en-US" sz="1400" dirty="0">
                <a:solidFill>
                  <a:schemeClr val="bg1">
                    <a:alpha val="99000"/>
                  </a:schemeClr>
                </a:solidFill>
                <a:latin typeface="Segoe UI"/>
                <a:ea typeface="Segoe UI" pitchFamily="34" charset="0"/>
                <a:cs typeface="Segoe UI" pitchFamily="34" charset="0"/>
              </a:rPr>
              <a:t> </a:t>
            </a:r>
          </a:p>
        </p:txBody>
      </p:sp>
      <p:sp>
        <p:nvSpPr>
          <p:cNvPr id="47" name="Rounded Rectangle 46"/>
          <p:cNvSpPr/>
          <p:nvPr/>
        </p:nvSpPr>
        <p:spPr bwMode="auto">
          <a:xfrm>
            <a:off x="3347452" y="2565571"/>
            <a:ext cx="5965372" cy="1131874"/>
          </a:xfrm>
          <a:prstGeom prst="roundRect">
            <a:avLst>
              <a:gd name="adj" fmla="val 0"/>
            </a:avLst>
          </a:prstGeom>
          <a:solidFill>
            <a:schemeClr val="accent1"/>
          </a:solidFill>
          <a:ln w="9525" cap="flat" cmpd="sng" algn="ctr">
            <a:noFill/>
            <a:prstDash val="solid"/>
          </a:ln>
          <a:effectLst/>
        </p:spPr>
        <p:txBody>
          <a:bodyPr rtlCol="0" anchor="t" anchorCtr="0"/>
          <a:lstStyle/>
          <a:p>
            <a:pPr algn="ctr" defTabSz="1218936"/>
            <a:r>
              <a:rPr lang="en-US" sz="1400" dirty="0">
                <a:solidFill>
                  <a:schemeClr val="bg1">
                    <a:alpha val="99000"/>
                  </a:schemeClr>
                </a:solidFill>
                <a:latin typeface="Segoe UI"/>
                <a:ea typeface="Segoe UI" pitchFamily="34" charset="0"/>
                <a:cs typeface="Segoe UI" pitchFamily="34" charset="0"/>
              </a:rPr>
              <a:t> </a:t>
            </a:r>
          </a:p>
        </p:txBody>
      </p:sp>
      <p:sp>
        <p:nvSpPr>
          <p:cNvPr id="68" name="Rounded Rectangle 67"/>
          <p:cNvSpPr/>
          <p:nvPr/>
        </p:nvSpPr>
        <p:spPr bwMode="auto">
          <a:xfrm>
            <a:off x="3347452" y="3785621"/>
            <a:ext cx="5965372" cy="1131875"/>
          </a:xfrm>
          <a:prstGeom prst="roundRect">
            <a:avLst>
              <a:gd name="adj" fmla="val 0"/>
            </a:avLst>
          </a:prstGeom>
          <a:solidFill>
            <a:schemeClr val="accent1"/>
          </a:solidFill>
          <a:ln w="9525" cap="flat" cmpd="sng" algn="ctr">
            <a:noFill/>
            <a:prstDash val="solid"/>
          </a:ln>
          <a:effectLst/>
        </p:spPr>
        <p:txBody>
          <a:bodyPr rtlCol="0" anchor="t" anchorCtr="0"/>
          <a:lstStyle/>
          <a:p>
            <a:pPr algn="ctr" defTabSz="1218936"/>
            <a:r>
              <a:rPr lang="en-US" sz="1400" dirty="0">
                <a:solidFill>
                  <a:schemeClr val="bg1">
                    <a:alpha val="99000"/>
                  </a:schemeClr>
                </a:solidFill>
                <a:latin typeface="Segoe UI"/>
                <a:ea typeface="Segoe UI" pitchFamily="34" charset="0"/>
                <a:cs typeface="Segoe UI" pitchFamily="34" charset="0"/>
              </a:rPr>
              <a:t> </a:t>
            </a:r>
          </a:p>
        </p:txBody>
      </p:sp>
      <p:sp>
        <p:nvSpPr>
          <p:cNvPr id="88" name="Rounded Rectangle 87"/>
          <p:cNvSpPr/>
          <p:nvPr/>
        </p:nvSpPr>
        <p:spPr bwMode="auto">
          <a:xfrm>
            <a:off x="3347452" y="5022182"/>
            <a:ext cx="5965372" cy="1645920"/>
          </a:xfrm>
          <a:prstGeom prst="roundRect">
            <a:avLst>
              <a:gd name="adj" fmla="val 0"/>
            </a:avLst>
          </a:prstGeom>
          <a:solidFill>
            <a:schemeClr val="accent1"/>
          </a:solidFill>
          <a:ln w="9525" cap="flat" cmpd="sng" algn="ctr">
            <a:noFill/>
            <a:prstDash val="solid"/>
          </a:ln>
          <a:effectLst/>
        </p:spPr>
        <p:txBody>
          <a:bodyPr rtlCol="0" anchor="t" anchorCtr="0"/>
          <a:lstStyle/>
          <a:p>
            <a:pPr algn="ctr" defTabSz="1218936"/>
            <a:r>
              <a:rPr lang="en-US" sz="1400" dirty="0">
                <a:solidFill>
                  <a:schemeClr val="bg1">
                    <a:alpha val="99000"/>
                  </a:schemeClr>
                </a:solidFill>
                <a:latin typeface="Segoe UI"/>
                <a:ea typeface="Segoe UI" pitchFamily="34" charset="0"/>
                <a:cs typeface="Segoe UI" pitchFamily="34" charset="0"/>
              </a:rPr>
              <a:t> </a:t>
            </a:r>
          </a:p>
        </p:txBody>
      </p:sp>
      <p:sp>
        <p:nvSpPr>
          <p:cNvPr id="2" name="Title 1"/>
          <p:cNvSpPr>
            <a:spLocks noGrp="1"/>
          </p:cNvSpPr>
          <p:nvPr>
            <p:ph type="title"/>
          </p:nvPr>
        </p:nvSpPr>
        <p:spPr/>
        <p:txBody>
          <a:bodyPr/>
          <a:lstStyle/>
          <a:p>
            <a:r>
              <a:rPr lang="en-US" dirty="0"/>
              <a:t>Storage: What are our options?</a:t>
            </a:r>
          </a:p>
        </p:txBody>
      </p:sp>
      <p:sp>
        <p:nvSpPr>
          <p:cNvPr id="32" name="Content Placeholder 4"/>
          <p:cNvSpPr txBox="1">
            <a:spLocks/>
          </p:cNvSpPr>
          <p:nvPr/>
        </p:nvSpPr>
        <p:spPr>
          <a:xfrm>
            <a:off x="4509780" y="1428000"/>
            <a:ext cx="5057204" cy="1029513"/>
          </a:xfrm>
          <a:prstGeom prst="rect">
            <a:avLst/>
          </a:prstGeom>
        </p:spPr>
        <p:txBody>
          <a:bodyPr vert="horz" wrap="square" lIns="9144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300"/>
              </a:spcAft>
              <a:buNone/>
            </a:pPr>
            <a:r>
              <a:rPr lang="en-US" sz="1800" spc="-51" dirty="0">
                <a:solidFill>
                  <a:schemeClr val="bg1">
                    <a:alpha val="99000"/>
                  </a:schemeClr>
                </a:solidFill>
              </a:rPr>
              <a:t>Benefits: </a:t>
            </a:r>
          </a:p>
          <a:p>
            <a:pPr marL="0" lvl="1" indent="0">
              <a:spcBef>
                <a:spcPts val="0"/>
              </a:spcBef>
              <a:spcAft>
                <a:spcPts val="600"/>
              </a:spcAft>
              <a:buNone/>
            </a:pPr>
            <a:r>
              <a:rPr lang="en-US" sz="2400" spc="-51" dirty="0">
                <a:solidFill>
                  <a:schemeClr val="bg1">
                    <a:alpha val="99000"/>
                  </a:schemeClr>
                </a:solidFill>
                <a:latin typeface="Segoe UI Light" pitchFamily="34" charset="0"/>
              </a:rPr>
              <a:t>Non-relational structured storage</a:t>
            </a:r>
          </a:p>
          <a:p>
            <a:pPr marL="0" lvl="1" indent="0">
              <a:spcBef>
                <a:spcPts val="0"/>
              </a:spcBef>
              <a:spcAft>
                <a:spcPts val="600"/>
              </a:spcAft>
              <a:buNone/>
            </a:pPr>
            <a:r>
              <a:rPr lang="en-US" sz="2400" spc="-51" dirty="0">
                <a:solidFill>
                  <a:schemeClr val="bg1">
                    <a:alpha val="99000"/>
                  </a:schemeClr>
                </a:solidFill>
                <a:latin typeface="Segoe UI Light" pitchFamily="34" charset="0"/>
              </a:rPr>
              <a:t>Massive scale-out</a:t>
            </a:r>
          </a:p>
        </p:txBody>
      </p:sp>
      <p:sp>
        <p:nvSpPr>
          <p:cNvPr id="26" name="Rectangle 25"/>
          <p:cNvSpPr/>
          <p:nvPr/>
        </p:nvSpPr>
        <p:spPr>
          <a:xfrm>
            <a:off x="605702" y="1369944"/>
            <a:ext cx="2687959" cy="1080296"/>
          </a:xfrm>
          <a:prstGeom prst="rect">
            <a:avLst/>
          </a:prstGeom>
        </p:spPr>
        <p:txBody>
          <a:bodyPr wrap="square" lIns="182880" tIns="91440" anchor="t" anchorCtr="0">
            <a:spAutoFit/>
          </a:bodyPr>
          <a:lstStyle/>
          <a:p>
            <a:pPr algn="r" defTabSz="914361">
              <a:lnSpc>
                <a:spcPct val="90000"/>
              </a:lnSpc>
              <a:defRPr/>
            </a:pPr>
            <a:r>
              <a:rPr lang="en-US" sz="2800" kern="0" dirty="0">
                <a:solidFill>
                  <a:schemeClr val="tx1">
                    <a:lumMod val="75000"/>
                    <a:lumOff val="25000"/>
                    <a:alpha val="99000"/>
                  </a:schemeClr>
                </a:solidFill>
                <a:latin typeface="Segoe UI Light" pitchFamily="34" charset="0"/>
              </a:rPr>
              <a:t>Windows Azure </a:t>
            </a:r>
            <a:r>
              <a:rPr lang="en-US" sz="4000" kern="0" dirty="0" smtClean="0">
                <a:solidFill>
                  <a:schemeClr val="accent1">
                    <a:alpha val="99000"/>
                  </a:schemeClr>
                </a:solidFill>
                <a:latin typeface="+mj-lt"/>
              </a:rPr>
              <a:t>Tables</a:t>
            </a:r>
            <a:endParaRPr lang="en-US" sz="3200" kern="0" dirty="0">
              <a:solidFill>
                <a:schemeClr val="accent1">
                  <a:alpha val="99000"/>
                </a:schemeClr>
              </a:solidFill>
              <a:latin typeface="+mj-lt"/>
            </a:endParaRPr>
          </a:p>
        </p:txBody>
      </p:sp>
      <p:grpSp>
        <p:nvGrpSpPr>
          <p:cNvPr id="34" name="Group 33"/>
          <p:cNvGrpSpPr/>
          <p:nvPr/>
        </p:nvGrpSpPr>
        <p:grpSpPr>
          <a:xfrm>
            <a:off x="3533074" y="1504553"/>
            <a:ext cx="739530" cy="813806"/>
            <a:chOff x="-1290162" y="842737"/>
            <a:chExt cx="986944" cy="1086067"/>
          </a:xfrm>
        </p:grpSpPr>
        <p:sp>
          <p:nvSpPr>
            <p:cNvPr id="36" name="Rectangle 35"/>
            <p:cNvSpPr/>
            <p:nvPr/>
          </p:nvSpPr>
          <p:spPr>
            <a:xfrm>
              <a:off x="-1278789" y="842737"/>
              <a:ext cx="975571" cy="1086067"/>
            </a:xfrm>
            <a:prstGeom prst="rect">
              <a:avLst/>
            </a:prstGeom>
            <a:noFill/>
            <a:ln w="38100">
              <a:solidFill>
                <a:schemeClr val="bg1"/>
              </a:solidFill>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ln>
                  <a:solidFill>
                    <a:schemeClr val="accent4"/>
                  </a:solidFill>
                </a:ln>
                <a:solidFill>
                  <a:schemeClr val="accent4"/>
                </a:solidFill>
              </a:endParaRPr>
            </a:p>
          </p:txBody>
        </p:sp>
        <p:cxnSp>
          <p:nvCxnSpPr>
            <p:cNvPr id="43" name="Straight Connector 42"/>
            <p:cNvCxnSpPr/>
            <p:nvPr/>
          </p:nvCxnSpPr>
          <p:spPr>
            <a:xfrm>
              <a:off x="-1088825"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4" name="Straight Connector 43"/>
            <p:cNvCxnSpPr/>
            <p:nvPr/>
          </p:nvCxnSpPr>
          <p:spPr>
            <a:xfrm>
              <a:off x="-885244"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5" name="Straight Connector 44"/>
            <p:cNvCxnSpPr/>
            <p:nvPr/>
          </p:nvCxnSpPr>
          <p:spPr>
            <a:xfrm>
              <a:off x="-681663"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6" name="Straight Connector 45"/>
            <p:cNvCxnSpPr/>
            <p:nvPr/>
          </p:nvCxnSpPr>
          <p:spPr>
            <a:xfrm>
              <a:off x="-478083" y="842737"/>
              <a:ext cx="0" cy="1086067"/>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39" name="Straight Connector 38"/>
            <p:cNvCxnSpPr/>
            <p:nvPr/>
          </p:nvCxnSpPr>
          <p:spPr>
            <a:xfrm rot="16200000">
              <a:off x="-802701" y="1228665"/>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0" name="Straight Connector 39"/>
            <p:cNvCxnSpPr/>
            <p:nvPr/>
          </p:nvCxnSpPr>
          <p:spPr>
            <a:xfrm rot="16200000">
              <a:off x="-802701" y="1015066"/>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1" name="Straight Connector 40"/>
            <p:cNvCxnSpPr/>
            <p:nvPr/>
          </p:nvCxnSpPr>
          <p:spPr>
            <a:xfrm rot="16200000">
              <a:off x="-802701" y="801468"/>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cxnSp>
          <p:nvCxnSpPr>
            <p:cNvPr id="42" name="Straight Connector 41"/>
            <p:cNvCxnSpPr/>
            <p:nvPr/>
          </p:nvCxnSpPr>
          <p:spPr>
            <a:xfrm rot="16200000">
              <a:off x="-802701" y="587869"/>
              <a:ext cx="0" cy="974921"/>
            </a:xfrm>
            <a:prstGeom prst="line">
              <a:avLst/>
            </a:prstGeom>
            <a:noFill/>
            <a:ln w="38100">
              <a:solidFill>
                <a:schemeClr val="bg1"/>
              </a:solidFill>
            </a:ln>
          </p:spPr>
          <p:style>
            <a:lnRef idx="2">
              <a:schemeClr val="dk1"/>
            </a:lnRef>
            <a:fillRef idx="1">
              <a:schemeClr val="lt1"/>
            </a:fillRef>
            <a:effectRef idx="0">
              <a:schemeClr val="dk1"/>
            </a:effectRef>
            <a:fontRef idx="minor">
              <a:schemeClr val="dk1"/>
            </a:fontRef>
          </p:style>
        </p:cxnSp>
      </p:grpSp>
      <p:sp>
        <p:nvSpPr>
          <p:cNvPr id="38" name="Content Placeholder 4"/>
          <p:cNvSpPr txBox="1">
            <a:spLocks/>
          </p:cNvSpPr>
          <p:nvPr/>
        </p:nvSpPr>
        <p:spPr>
          <a:xfrm>
            <a:off x="4509780" y="2648052"/>
            <a:ext cx="5057204" cy="658642"/>
          </a:xfrm>
          <a:prstGeom prst="rect">
            <a:avLst/>
          </a:prstGeom>
        </p:spPr>
        <p:txBody>
          <a:bodyPr vert="horz" wrap="square" lIns="9144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600"/>
              </a:spcAft>
              <a:buNone/>
            </a:pPr>
            <a:r>
              <a:rPr lang="en-US" sz="1800" spc="-51" dirty="0">
                <a:solidFill>
                  <a:schemeClr val="bg1">
                    <a:alpha val="99000"/>
                  </a:schemeClr>
                </a:solidFill>
              </a:rPr>
              <a:t>Benefits: </a:t>
            </a:r>
          </a:p>
          <a:p>
            <a:pPr marL="0" lvl="1" indent="0">
              <a:spcBef>
                <a:spcPts val="0"/>
              </a:spcBef>
              <a:spcAft>
                <a:spcPts val="600"/>
              </a:spcAft>
              <a:buNone/>
            </a:pPr>
            <a:r>
              <a:rPr lang="en-US" sz="2400" spc="-51" dirty="0">
                <a:solidFill>
                  <a:schemeClr val="bg1">
                    <a:alpha val="99000"/>
                  </a:schemeClr>
                </a:solidFill>
                <a:latin typeface="Segoe UI Light" pitchFamily="34" charset="0"/>
              </a:rPr>
              <a:t>Big files</a:t>
            </a:r>
          </a:p>
        </p:txBody>
      </p:sp>
      <p:sp>
        <p:nvSpPr>
          <p:cNvPr id="48" name="Rectangle 47"/>
          <p:cNvSpPr/>
          <p:nvPr/>
        </p:nvSpPr>
        <p:spPr>
          <a:xfrm>
            <a:off x="605702" y="2589996"/>
            <a:ext cx="2687959" cy="1080295"/>
          </a:xfrm>
          <a:prstGeom prst="rect">
            <a:avLst/>
          </a:prstGeom>
        </p:spPr>
        <p:txBody>
          <a:bodyPr wrap="square" lIns="182880" tIns="91440" anchor="t" anchorCtr="0">
            <a:spAutoFit/>
          </a:bodyPr>
          <a:lstStyle/>
          <a:p>
            <a:pPr algn="r" defTabSz="914361">
              <a:lnSpc>
                <a:spcPct val="90000"/>
              </a:lnSpc>
              <a:defRPr/>
            </a:pPr>
            <a:r>
              <a:rPr lang="en-US" sz="2800" kern="0" dirty="0">
                <a:solidFill>
                  <a:schemeClr val="tx1">
                    <a:lumMod val="75000"/>
                    <a:lumOff val="25000"/>
                    <a:alpha val="99000"/>
                  </a:schemeClr>
                </a:solidFill>
                <a:latin typeface="Segoe UI Light" pitchFamily="34" charset="0"/>
              </a:rPr>
              <a:t>Windows Azure </a:t>
            </a:r>
            <a:r>
              <a:rPr lang="en-US" sz="4000" kern="0" dirty="0">
                <a:solidFill>
                  <a:schemeClr val="accent1">
                    <a:alpha val="99000"/>
                  </a:schemeClr>
                </a:solidFill>
                <a:latin typeface="+mj-lt"/>
              </a:rPr>
              <a:t>Blobs</a:t>
            </a:r>
            <a:endParaRPr lang="en-US" sz="3200" kern="0" dirty="0">
              <a:solidFill>
                <a:schemeClr val="accent1">
                  <a:alpha val="99000"/>
                </a:schemeClr>
              </a:solidFill>
              <a:latin typeface="+mj-lt"/>
            </a:endParaRPr>
          </a:p>
        </p:txBody>
      </p:sp>
      <p:sp>
        <p:nvSpPr>
          <p:cNvPr id="80" name="Freeform 8"/>
          <p:cNvSpPr>
            <a:spLocks noEditPoints="1"/>
          </p:cNvSpPr>
          <p:nvPr/>
        </p:nvSpPr>
        <p:spPr bwMode="auto">
          <a:xfrm>
            <a:off x="3533073" y="2722263"/>
            <a:ext cx="655726" cy="816148"/>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67" name="Content Placeholder 4"/>
          <p:cNvSpPr txBox="1">
            <a:spLocks/>
          </p:cNvSpPr>
          <p:nvPr/>
        </p:nvSpPr>
        <p:spPr>
          <a:xfrm>
            <a:off x="4509780" y="3868102"/>
            <a:ext cx="5057204" cy="1029513"/>
          </a:xfrm>
          <a:prstGeom prst="rect">
            <a:avLst/>
          </a:prstGeom>
        </p:spPr>
        <p:txBody>
          <a:bodyPr vert="horz" wrap="square" lIns="9144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300"/>
              </a:spcAft>
              <a:buNone/>
            </a:pPr>
            <a:r>
              <a:rPr lang="en-US" sz="1800" spc="-51" dirty="0">
                <a:solidFill>
                  <a:schemeClr val="bg1">
                    <a:alpha val="99000"/>
                  </a:schemeClr>
                </a:solidFill>
              </a:rPr>
              <a:t>Benefits: </a:t>
            </a:r>
          </a:p>
          <a:p>
            <a:pPr marL="0" lvl="1" indent="0">
              <a:spcBef>
                <a:spcPts val="0"/>
              </a:spcBef>
              <a:spcAft>
                <a:spcPts val="600"/>
              </a:spcAft>
              <a:buNone/>
            </a:pPr>
            <a:r>
              <a:rPr lang="fr-FR" sz="2400" spc="-51" dirty="0">
                <a:solidFill>
                  <a:schemeClr val="bg1">
                    <a:alpha val="99000"/>
                  </a:schemeClr>
                </a:solidFill>
                <a:latin typeface="Segoe UI Light" pitchFamily="34" charset="0"/>
              </a:rPr>
              <a:t>Persistent </a:t>
            </a:r>
            <a:r>
              <a:rPr lang="fr-FR" sz="2400" spc="-51" dirty="0" err="1">
                <a:solidFill>
                  <a:schemeClr val="bg1">
                    <a:alpha val="99000"/>
                  </a:schemeClr>
                </a:solidFill>
                <a:latin typeface="Segoe UI Light" pitchFamily="34" charset="0"/>
              </a:rPr>
              <a:t>Async</a:t>
            </a:r>
            <a:r>
              <a:rPr lang="fr-FR" sz="2400" spc="-51" dirty="0">
                <a:solidFill>
                  <a:schemeClr val="bg1">
                    <a:alpha val="99000"/>
                  </a:schemeClr>
                </a:solidFill>
                <a:latin typeface="Segoe UI Light" pitchFamily="34" charset="0"/>
              </a:rPr>
              <a:t> Messaging</a:t>
            </a:r>
          </a:p>
          <a:p>
            <a:pPr marL="0" lvl="1" indent="0">
              <a:spcBef>
                <a:spcPts val="0"/>
              </a:spcBef>
              <a:spcAft>
                <a:spcPts val="600"/>
              </a:spcAft>
              <a:buNone/>
            </a:pPr>
            <a:r>
              <a:rPr lang="fr-FR" sz="2400" spc="-51" dirty="0" err="1">
                <a:solidFill>
                  <a:schemeClr val="bg1">
                    <a:alpha val="99000"/>
                  </a:schemeClr>
                </a:solidFill>
                <a:latin typeface="Segoe UI Light" pitchFamily="34" charset="0"/>
              </a:rPr>
              <a:t>Enqueue</a:t>
            </a:r>
            <a:r>
              <a:rPr lang="fr-FR" sz="2400" spc="-51" dirty="0">
                <a:solidFill>
                  <a:schemeClr val="bg1">
                    <a:alpha val="99000"/>
                  </a:schemeClr>
                </a:solidFill>
                <a:latin typeface="Segoe UI Light" pitchFamily="34" charset="0"/>
              </a:rPr>
              <a:t>, </a:t>
            </a:r>
            <a:r>
              <a:rPr lang="fr-FR" sz="2400" spc="-51" dirty="0" err="1">
                <a:solidFill>
                  <a:schemeClr val="bg1">
                    <a:alpha val="99000"/>
                  </a:schemeClr>
                </a:solidFill>
                <a:latin typeface="Segoe UI Light" pitchFamily="34" charset="0"/>
              </a:rPr>
              <a:t>Dequeue</a:t>
            </a:r>
            <a:endParaRPr lang="fr-FR" sz="2400" spc="-51" dirty="0">
              <a:solidFill>
                <a:schemeClr val="bg1">
                  <a:alpha val="99000"/>
                </a:schemeClr>
              </a:solidFill>
              <a:latin typeface="Segoe UI Light" pitchFamily="34" charset="0"/>
            </a:endParaRPr>
          </a:p>
        </p:txBody>
      </p:sp>
      <p:sp>
        <p:nvSpPr>
          <p:cNvPr id="69" name="Rectangle 68"/>
          <p:cNvSpPr/>
          <p:nvPr/>
        </p:nvSpPr>
        <p:spPr>
          <a:xfrm>
            <a:off x="605702" y="3810046"/>
            <a:ext cx="2687959" cy="1080296"/>
          </a:xfrm>
          <a:prstGeom prst="rect">
            <a:avLst/>
          </a:prstGeom>
        </p:spPr>
        <p:txBody>
          <a:bodyPr wrap="square" lIns="182880" tIns="91440" anchor="t" anchorCtr="0">
            <a:spAutoFit/>
          </a:bodyPr>
          <a:lstStyle/>
          <a:p>
            <a:pPr algn="r" defTabSz="914361">
              <a:lnSpc>
                <a:spcPct val="90000"/>
              </a:lnSpc>
              <a:defRPr/>
            </a:pPr>
            <a:r>
              <a:rPr lang="en-US" sz="2800" kern="0" dirty="0">
                <a:solidFill>
                  <a:schemeClr val="tx1">
                    <a:lumMod val="75000"/>
                    <a:lumOff val="25000"/>
                    <a:alpha val="99000"/>
                  </a:schemeClr>
                </a:solidFill>
                <a:latin typeface="Segoe UI Light" pitchFamily="34" charset="0"/>
              </a:rPr>
              <a:t>Windows Azure </a:t>
            </a:r>
            <a:r>
              <a:rPr lang="en-US" sz="4000" kern="0" dirty="0">
                <a:solidFill>
                  <a:schemeClr val="accent1">
                    <a:alpha val="99000"/>
                  </a:schemeClr>
                </a:solidFill>
                <a:latin typeface="+mj-lt"/>
              </a:rPr>
              <a:t>Queues</a:t>
            </a:r>
            <a:endParaRPr lang="en-US" sz="3200" kern="0" dirty="0">
              <a:solidFill>
                <a:schemeClr val="accent1">
                  <a:alpha val="99000"/>
                </a:schemeClr>
              </a:solidFill>
              <a:latin typeface="+mj-lt"/>
            </a:endParaRPr>
          </a:p>
        </p:txBody>
      </p:sp>
      <p:grpSp>
        <p:nvGrpSpPr>
          <p:cNvPr id="81" name="Group 80"/>
          <p:cNvGrpSpPr/>
          <p:nvPr/>
        </p:nvGrpSpPr>
        <p:grpSpPr>
          <a:xfrm flipV="1">
            <a:off x="3524673" y="4264858"/>
            <a:ext cx="761828" cy="173398"/>
            <a:chOff x="8079777" y="5723467"/>
            <a:chExt cx="672244" cy="269455"/>
          </a:xfrm>
          <a:noFill/>
        </p:grpSpPr>
        <p:sp>
          <p:nvSpPr>
            <p:cNvPr id="82" name="Rectangle 81"/>
            <p:cNvSpPr/>
            <p:nvPr/>
          </p:nvSpPr>
          <p:spPr bwMode="auto">
            <a:xfrm>
              <a:off x="8079777" y="5723467"/>
              <a:ext cx="336122"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1600" dirty="0">
                <a:solidFill>
                  <a:schemeClr val="accent1"/>
                </a:solidFill>
                <a:latin typeface="+mj-lt"/>
              </a:endParaRPr>
            </a:p>
          </p:txBody>
        </p:sp>
        <p:sp>
          <p:nvSpPr>
            <p:cNvPr id="83" name="Rectangle 82"/>
            <p:cNvSpPr/>
            <p:nvPr/>
          </p:nvSpPr>
          <p:spPr bwMode="auto">
            <a:xfrm>
              <a:off x="8247838" y="5723467"/>
              <a:ext cx="336122"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1600" dirty="0">
                <a:solidFill>
                  <a:schemeClr val="accent1"/>
                </a:solidFill>
                <a:latin typeface="+mj-lt"/>
              </a:endParaRPr>
            </a:p>
          </p:txBody>
        </p:sp>
        <p:sp>
          <p:nvSpPr>
            <p:cNvPr id="84" name="Rectangle 83"/>
            <p:cNvSpPr/>
            <p:nvPr/>
          </p:nvSpPr>
          <p:spPr bwMode="auto">
            <a:xfrm>
              <a:off x="8415899" y="5723467"/>
              <a:ext cx="336122"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1600" dirty="0">
                <a:solidFill>
                  <a:schemeClr val="accent1"/>
                </a:solidFill>
                <a:latin typeface="+mj-lt"/>
              </a:endParaRPr>
            </a:p>
          </p:txBody>
        </p:sp>
        <p:sp>
          <p:nvSpPr>
            <p:cNvPr id="85" name="Rectangle 84"/>
            <p:cNvSpPr/>
            <p:nvPr/>
          </p:nvSpPr>
          <p:spPr bwMode="auto">
            <a:xfrm>
              <a:off x="8583960" y="5723467"/>
              <a:ext cx="168061" cy="269455"/>
            </a:xfrm>
            <a:prstGeom prst="rect">
              <a:avLst/>
            </a:prstGeom>
            <a:grpFill/>
            <a:ln w="31750">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1600" dirty="0">
                <a:solidFill>
                  <a:schemeClr val="accent1"/>
                </a:solidFill>
                <a:latin typeface="+mj-lt"/>
              </a:endParaRPr>
            </a:p>
          </p:txBody>
        </p:sp>
      </p:grpSp>
      <p:sp>
        <p:nvSpPr>
          <p:cNvPr id="87" name="Content Placeholder 4"/>
          <p:cNvSpPr txBox="1">
            <a:spLocks/>
          </p:cNvSpPr>
          <p:nvPr/>
        </p:nvSpPr>
        <p:spPr>
          <a:xfrm>
            <a:off x="4509780" y="5104663"/>
            <a:ext cx="5057204" cy="1438855"/>
          </a:xfrm>
          <a:prstGeom prst="rect">
            <a:avLst/>
          </a:prstGeom>
        </p:spPr>
        <p:txBody>
          <a:bodyPr vert="horz" wrap="square" lIns="9144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300"/>
              </a:spcAft>
              <a:buNone/>
            </a:pPr>
            <a:r>
              <a:rPr lang="en-US" sz="1800" spc="-51" dirty="0">
                <a:solidFill>
                  <a:schemeClr val="bg1">
                    <a:alpha val="99000"/>
                  </a:schemeClr>
                </a:solidFill>
              </a:rPr>
              <a:t>Benefits: </a:t>
            </a:r>
          </a:p>
          <a:p>
            <a:pPr marL="0" lvl="1" indent="0">
              <a:spcBef>
                <a:spcPts val="0"/>
              </a:spcBef>
              <a:spcAft>
                <a:spcPts val="600"/>
              </a:spcAft>
              <a:buNone/>
            </a:pPr>
            <a:r>
              <a:rPr lang="en-US" sz="2400" spc="-51" dirty="0">
                <a:solidFill>
                  <a:schemeClr val="bg1">
                    <a:alpha val="99000"/>
                  </a:schemeClr>
                </a:solidFill>
                <a:latin typeface="Segoe UI Light" pitchFamily="34" charset="0"/>
              </a:rPr>
              <a:t>Relational database</a:t>
            </a:r>
          </a:p>
          <a:p>
            <a:pPr marL="0" lvl="1" indent="0">
              <a:spcBef>
                <a:spcPts val="0"/>
              </a:spcBef>
              <a:spcAft>
                <a:spcPts val="600"/>
              </a:spcAft>
              <a:buNone/>
            </a:pPr>
            <a:r>
              <a:rPr lang="en-US" sz="2400" spc="-51" dirty="0">
                <a:solidFill>
                  <a:schemeClr val="bg1">
                    <a:alpha val="99000"/>
                  </a:schemeClr>
                </a:solidFill>
                <a:latin typeface="Segoe UI Light" pitchFamily="34" charset="0"/>
              </a:rPr>
              <a:t>Highly available</a:t>
            </a:r>
          </a:p>
          <a:p>
            <a:pPr marL="0" lvl="1" indent="0">
              <a:spcBef>
                <a:spcPts val="0"/>
              </a:spcBef>
              <a:spcAft>
                <a:spcPts val="600"/>
              </a:spcAft>
              <a:buNone/>
            </a:pPr>
            <a:r>
              <a:rPr lang="en-US" sz="2400" spc="-51" dirty="0">
                <a:solidFill>
                  <a:schemeClr val="bg1">
                    <a:alpha val="99000"/>
                  </a:schemeClr>
                </a:solidFill>
                <a:latin typeface="Segoe UI Light" pitchFamily="34" charset="0"/>
              </a:rPr>
              <a:t>Managed for you as a service</a:t>
            </a:r>
          </a:p>
        </p:txBody>
      </p:sp>
      <p:sp>
        <p:nvSpPr>
          <p:cNvPr id="89" name="Rectangle 88"/>
          <p:cNvSpPr/>
          <p:nvPr/>
        </p:nvSpPr>
        <p:spPr>
          <a:xfrm>
            <a:off x="-209238" y="5046607"/>
            <a:ext cx="3502899" cy="1080296"/>
          </a:xfrm>
          <a:prstGeom prst="rect">
            <a:avLst/>
          </a:prstGeom>
        </p:spPr>
        <p:txBody>
          <a:bodyPr wrap="square" lIns="182880" tIns="91440" anchor="t" anchorCtr="0">
            <a:spAutoFit/>
          </a:bodyPr>
          <a:lstStyle/>
          <a:p>
            <a:pPr algn="r" defTabSz="914361">
              <a:lnSpc>
                <a:spcPct val="90000"/>
              </a:lnSpc>
              <a:defRPr/>
            </a:pPr>
            <a:r>
              <a:rPr lang="en-US" sz="2800" kern="0" dirty="0" smtClean="0">
                <a:solidFill>
                  <a:schemeClr val="tx1">
                    <a:lumMod val="75000"/>
                    <a:lumOff val="25000"/>
                    <a:alpha val="99000"/>
                  </a:schemeClr>
                </a:solidFill>
                <a:latin typeface="Segoe UI Light" pitchFamily="34" charset="0"/>
              </a:rPr>
              <a:t>Windows Azure SQL</a:t>
            </a:r>
            <a:r>
              <a:rPr lang="en-US" sz="2800" kern="0" dirty="0">
                <a:solidFill>
                  <a:schemeClr val="tx1">
                    <a:lumMod val="75000"/>
                    <a:lumOff val="25000"/>
                    <a:alpha val="99000"/>
                  </a:schemeClr>
                </a:solidFill>
                <a:latin typeface="Segoe UI Light" pitchFamily="34" charset="0"/>
              </a:rPr>
              <a:t/>
            </a:r>
            <a:br>
              <a:rPr lang="en-US" sz="2800" kern="0" dirty="0">
                <a:solidFill>
                  <a:schemeClr val="tx1">
                    <a:lumMod val="75000"/>
                    <a:lumOff val="25000"/>
                    <a:alpha val="99000"/>
                  </a:schemeClr>
                </a:solidFill>
                <a:latin typeface="Segoe UI Light" pitchFamily="34" charset="0"/>
              </a:rPr>
            </a:br>
            <a:r>
              <a:rPr lang="en-US" sz="4000" kern="0" dirty="0" smtClean="0">
                <a:solidFill>
                  <a:schemeClr val="accent1">
                    <a:alpha val="99000"/>
                  </a:schemeClr>
                </a:solidFill>
                <a:latin typeface="+mj-lt"/>
              </a:rPr>
              <a:t>Database</a:t>
            </a:r>
            <a:endParaRPr lang="en-US" sz="4000" kern="0" dirty="0">
              <a:solidFill>
                <a:schemeClr val="accent1">
                  <a:alpha val="99000"/>
                </a:schemeClr>
              </a:solidFill>
              <a:latin typeface="+mj-lt"/>
            </a:endParaRPr>
          </a:p>
        </p:txBody>
      </p:sp>
      <p:sp>
        <p:nvSpPr>
          <p:cNvPr id="35" name="Freeform 6"/>
          <p:cNvSpPr>
            <a:spLocks noEditPoints="1"/>
          </p:cNvSpPr>
          <p:nvPr/>
        </p:nvSpPr>
        <p:spPr bwMode="auto">
          <a:xfrm>
            <a:off x="3665110" y="5159103"/>
            <a:ext cx="475459" cy="855303"/>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51715575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p:txBody>
          <a:bodyPr/>
          <a:lstStyle/>
          <a:p>
            <a:r>
              <a:rPr lang="en-US" dirty="0"/>
              <a:t>Storage: Secrets</a:t>
            </a:r>
          </a:p>
        </p:txBody>
      </p:sp>
      <p:sp>
        <p:nvSpPr>
          <p:cNvPr id="13" name="Text Placeholder 2"/>
          <p:cNvSpPr>
            <a:spLocks noGrp="1"/>
          </p:cNvSpPr>
          <p:nvPr>
            <p:ph type="body" sz="quarter" idx="10"/>
          </p:nvPr>
        </p:nvSpPr>
        <p:spPr/>
        <p:txBody>
          <a:bodyPr/>
          <a:lstStyle/>
          <a:p>
            <a:r>
              <a:rPr lang="en-US" dirty="0" smtClean="0">
                <a:solidFill>
                  <a:schemeClr val="accent1">
                    <a:alpha val="99000"/>
                  </a:schemeClr>
                </a:solidFill>
              </a:rPr>
              <a:t>Windows Azure</a:t>
            </a:r>
          </a:p>
          <a:p>
            <a:pPr lvl="1">
              <a:spcAft>
                <a:spcPts val="600"/>
              </a:spcAft>
            </a:pPr>
            <a:r>
              <a:rPr lang="en-US" dirty="0" smtClean="0"/>
              <a:t>Storage name</a:t>
            </a:r>
          </a:p>
          <a:p>
            <a:pPr lvl="1">
              <a:spcAft>
                <a:spcPts val="600"/>
              </a:spcAft>
            </a:pPr>
            <a:r>
              <a:rPr lang="en-US" dirty="0" smtClean="0"/>
              <a:t>Storage key</a:t>
            </a:r>
          </a:p>
          <a:p>
            <a:pPr lvl="1"/>
            <a:endParaRPr lang="en-US" dirty="0" smtClean="0"/>
          </a:p>
          <a:p>
            <a:r>
              <a:rPr lang="en-US" dirty="0" smtClean="0">
                <a:solidFill>
                  <a:schemeClr val="accent1">
                    <a:alpha val="99000"/>
                  </a:schemeClr>
                </a:solidFill>
              </a:rPr>
              <a:t>Windows Azure </a:t>
            </a:r>
          </a:p>
          <a:p>
            <a:r>
              <a:rPr lang="en-US" dirty="0" smtClean="0">
                <a:solidFill>
                  <a:schemeClr val="accent1">
                    <a:alpha val="99000"/>
                  </a:schemeClr>
                </a:solidFill>
              </a:rPr>
              <a:t>SQL Database</a:t>
            </a:r>
            <a:endParaRPr lang="en-US" dirty="0">
              <a:solidFill>
                <a:schemeClr val="accent1">
                  <a:alpha val="99000"/>
                </a:schemeClr>
              </a:solidFill>
            </a:endParaRPr>
          </a:p>
          <a:p>
            <a:pPr lvl="1">
              <a:spcAft>
                <a:spcPts val="600"/>
              </a:spcAft>
            </a:pPr>
            <a:r>
              <a:rPr lang="en-US" dirty="0"/>
              <a:t>Username</a:t>
            </a:r>
          </a:p>
          <a:p>
            <a:pPr lvl="1">
              <a:spcAft>
                <a:spcPts val="600"/>
              </a:spcAft>
            </a:pPr>
            <a:r>
              <a:rPr lang="en-US" dirty="0"/>
              <a:t>Password</a:t>
            </a:r>
          </a:p>
          <a:p>
            <a:pPr lvl="1"/>
            <a:endParaRPr lang="en-US" dirty="0" smtClean="0"/>
          </a:p>
        </p:txBody>
      </p:sp>
      <p:grpSp>
        <p:nvGrpSpPr>
          <p:cNvPr id="6" name="1"/>
          <p:cNvGrpSpPr/>
          <p:nvPr/>
        </p:nvGrpSpPr>
        <p:grpSpPr>
          <a:xfrm>
            <a:off x="4634157" y="1320800"/>
            <a:ext cx="7033968" cy="4991100"/>
            <a:chOff x="5154857" y="977901"/>
            <a:chExt cx="7033968" cy="4991100"/>
          </a:xfrm>
        </p:grpSpPr>
        <p:pic>
          <p:nvPicPr>
            <p:cNvPr id="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4857" y="977901"/>
              <a:ext cx="7033968" cy="4991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a:xfrm>
              <a:off x="8379817" y="4940300"/>
              <a:ext cx="3555074"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a:p>
          </p:txBody>
        </p:sp>
      </p:grpSp>
      <p:grpSp>
        <p:nvGrpSpPr>
          <p:cNvPr id="7" name="Group 6"/>
          <p:cNvGrpSpPr/>
          <p:nvPr/>
        </p:nvGrpSpPr>
        <p:grpSpPr>
          <a:xfrm>
            <a:off x="4467024" y="1193801"/>
            <a:ext cx="7343976" cy="5264149"/>
            <a:chOff x="4467024" y="1193801"/>
            <a:chExt cx="7343976" cy="5264149"/>
          </a:xfrm>
        </p:grpSpPr>
        <p:sp>
          <p:nvSpPr>
            <p:cNvPr id="22" name="1 mask"/>
            <p:cNvSpPr/>
            <p:nvPr/>
          </p:nvSpPr>
          <p:spPr bwMode="auto">
            <a:xfrm>
              <a:off x="4467024" y="1193801"/>
              <a:ext cx="7343976" cy="5264149"/>
            </a:xfrm>
            <a:prstGeom prst="rect">
              <a:avLst/>
            </a:prstGeom>
            <a:solidFill>
              <a:schemeClr val="bg1">
                <a:alpha val="74000"/>
              </a:schemeClr>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23" name="2"/>
            <p:cNvGrpSpPr/>
            <p:nvPr/>
          </p:nvGrpSpPr>
          <p:grpSpPr>
            <a:xfrm>
              <a:off x="4634157" y="2550685"/>
              <a:ext cx="7033968" cy="2531330"/>
              <a:chOff x="5231038" y="2235199"/>
              <a:chExt cx="6881607" cy="2476500"/>
            </a:xfrm>
          </p:grpSpPr>
          <p:pic>
            <p:nvPicPr>
              <p:cNvPr id="2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1038" y="2235199"/>
                <a:ext cx="6881607"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4"/>
              <p:cNvSpPr/>
              <p:nvPr/>
            </p:nvSpPr>
            <p:spPr>
              <a:xfrm>
                <a:off x="5307217" y="2641599"/>
                <a:ext cx="6703854" cy="142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a:p>
            </p:txBody>
          </p:sp>
        </p:grpSp>
      </p:grpSp>
      <p:grpSp>
        <p:nvGrpSpPr>
          <p:cNvPr id="8" name="Group 7"/>
          <p:cNvGrpSpPr/>
          <p:nvPr/>
        </p:nvGrpSpPr>
        <p:grpSpPr>
          <a:xfrm>
            <a:off x="4467024" y="1155701"/>
            <a:ext cx="7343976" cy="5264149"/>
            <a:chOff x="4467024" y="1155701"/>
            <a:chExt cx="7343976" cy="5264149"/>
          </a:xfrm>
        </p:grpSpPr>
        <p:sp>
          <p:nvSpPr>
            <p:cNvPr id="29" name="1 mask"/>
            <p:cNvSpPr/>
            <p:nvPr/>
          </p:nvSpPr>
          <p:spPr bwMode="auto">
            <a:xfrm>
              <a:off x="4467024" y="1155701"/>
              <a:ext cx="7343976" cy="5264149"/>
            </a:xfrm>
            <a:prstGeom prst="rect">
              <a:avLst/>
            </a:prstGeom>
            <a:solidFill>
              <a:schemeClr val="bg1">
                <a:alpha val="74000"/>
              </a:schemeClr>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26" name="3"/>
            <p:cNvGrpSpPr/>
            <p:nvPr/>
          </p:nvGrpSpPr>
          <p:grpSpPr>
            <a:xfrm>
              <a:off x="4634157" y="1459286"/>
              <a:ext cx="7033968" cy="4714128"/>
              <a:chOff x="5624636" y="1193801"/>
              <a:chExt cx="6310256" cy="4229100"/>
            </a:xfrm>
          </p:grpSpPr>
          <p:pic>
            <p:nvPicPr>
              <p:cNvPr id="2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4636" y="1193801"/>
                <a:ext cx="6310256"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le 27"/>
              <p:cNvSpPr/>
              <p:nvPr/>
            </p:nvSpPr>
            <p:spPr>
              <a:xfrm>
                <a:off x="5924277" y="2133599"/>
                <a:ext cx="3250353" cy="203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n-US"/>
              </a:p>
            </p:txBody>
          </p:sp>
        </p:grpSp>
      </p:grpSp>
      <p:sp>
        <p:nvSpPr>
          <p:cNvPr id="30" name="Rectangle 29"/>
          <p:cNvSpPr/>
          <p:nvPr/>
        </p:nvSpPr>
        <p:spPr>
          <a:xfrm>
            <a:off x="4665675" y="2941073"/>
            <a:ext cx="6959588" cy="3196202"/>
          </a:xfrm>
          <a:prstGeom prst="rect">
            <a:avLst/>
          </a:prstGeom>
          <a:solidFill>
            <a:schemeClr val="bg1">
              <a:lumMod val="95000"/>
            </a:schemeClr>
          </a:solidFill>
        </p:spPr>
        <p:txBody>
          <a:bodyPr wrap="square" lIns="0" tIns="60949" rIns="121899" bIns="60949" anchor="ctr" anchorCtr="0">
            <a:noAutofit/>
          </a:bodyPr>
          <a:lstStyle/>
          <a:p>
            <a:pPr marL="65082" algn="ctr"/>
            <a:r>
              <a:rPr lang="en-US" sz="3200" dirty="0">
                <a:solidFill>
                  <a:srgbClr val="FF0000">
                    <a:alpha val="99000"/>
                  </a:srgbClr>
                </a:solidFill>
                <a:latin typeface="Segoe UI Light" pitchFamily="34" charset="0"/>
              </a:rPr>
              <a:t>Once </a:t>
            </a:r>
            <a:r>
              <a:rPr lang="en-US" sz="3200" dirty="0" smtClean="0">
                <a:solidFill>
                  <a:srgbClr val="FF0000">
                    <a:alpha val="99000"/>
                  </a:srgbClr>
                </a:solidFill>
                <a:latin typeface="Segoe UI Light" pitchFamily="34" charset="0"/>
              </a:rPr>
              <a:t>you </a:t>
            </a:r>
            <a:r>
              <a:rPr lang="en-US" sz="3200" dirty="0">
                <a:solidFill>
                  <a:srgbClr val="FF0000">
                    <a:alpha val="99000"/>
                  </a:srgbClr>
                </a:solidFill>
                <a:latin typeface="Segoe UI Light" pitchFamily="34" charset="0"/>
              </a:rPr>
              <a:t>share </a:t>
            </a:r>
            <a:r>
              <a:rPr lang="en-US" sz="3200" dirty="0" smtClean="0">
                <a:solidFill>
                  <a:srgbClr val="FF0000">
                    <a:alpha val="99000"/>
                  </a:srgbClr>
                </a:solidFill>
                <a:latin typeface="Segoe UI Light" pitchFamily="34" charset="0"/>
              </a:rPr>
              <a:t>your </a:t>
            </a:r>
            <a:r>
              <a:rPr lang="en-US" sz="3200" dirty="0">
                <a:solidFill>
                  <a:srgbClr val="FF0000">
                    <a:alpha val="99000"/>
                  </a:srgbClr>
                </a:solidFill>
                <a:latin typeface="Segoe UI Light" pitchFamily="34" charset="0"/>
              </a:rPr>
              <a:t>secret, </a:t>
            </a:r>
            <a:r>
              <a:rPr lang="en-US" sz="3200" dirty="0" smtClean="0">
                <a:solidFill>
                  <a:srgbClr val="FF0000">
                    <a:alpha val="99000"/>
                  </a:srgbClr>
                </a:solidFill>
                <a:latin typeface="Segoe UI Light" pitchFamily="34" charset="0"/>
              </a:rPr>
              <a:t/>
            </a:r>
            <a:br>
              <a:rPr lang="en-US" sz="3200" dirty="0" smtClean="0">
                <a:solidFill>
                  <a:srgbClr val="FF0000">
                    <a:alpha val="99000"/>
                  </a:srgbClr>
                </a:solidFill>
                <a:latin typeface="Segoe UI Light" pitchFamily="34" charset="0"/>
              </a:rPr>
            </a:br>
            <a:r>
              <a:rPr lang="en-US" sz="3200" dirty="0" smtClean="0">
                <a:solidFill>
                  <a:srgbClr val="FF0000">
                    <a:alpha val="99000"/>
                  </a:srgbClr>
                </a:solidFill>
                <a:latin typeface="Segoe UI Light" pitchFamily="34" charset="0"/>
              </a:rPr>
              <a:t>it’s </a:t>
            </a:r>
            <a:r>
              <a:rPr lang="en-US" sz="3200" dirty="0">
                <a:solidFill>
                  <a:srgbClr val="FF0000">
                    <a:alpha val="99000"/>
                  </a:srgbClr>
                </a:solidFill>
                <a:latin typeface="Segoe UI Light" pitchFamily="34" charset="0"/>
              </a:rPr>
              <a:t>no longer secret</a:t>
            </a:r>
          </a:p>
        </p:txBody>
      </p:sp>
    </p:spTree>
    <p:extLst>
      <p:ext uri="{BB962C8B-B14F-4D97-AF65-F5344CB8AC3E}">
        <p14:creationId xmlns:p14="http://schemas.microsoft.com/office/powerpoint/2010/main" val="113939029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bwMode="auto">
          <a:xfrm>
            <a:off x="5824665" y="1308296"/>
            <a:ext cx="5843460" cy="5070992"/>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29" name="Group 28"/>
          <p:cNvGrpSpPr/>
          <p:nvPr/>
        </p:nvGrpSpPr>
        <p:grpSpPr>
          <a:xfrm>
            <a:off x="5973014" y="1482166"/>
            <a:ext cx="5546762" cy="3351175"/>
            <a:chOff x="214313" y="2174875"/>
            <a:chExt cx="990600" cy="598488"/>
          </a:xfrm>
          <a:solidFill>
            <a:schemeClr val="bg1"/>
          </a:solidFill>
        </p:grpSpPr>
        <p:sp>
          <p:nvSpPr>
            <p:cNvPr id="30"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519112" y="228600"/>
            <a:ext cx="11463338" cy="747897"/>
          </a:xfrm>
        </p:spPr>
        <p:txBody>
          <a:bodyPr/>
          <a:lstStyle/>
          <a:p>
            <a:r>
              <a:rPr lang="en-US" dirty="0"/>
              <a:t>Storage: How do we keep secrets secret?</a:t>
            </a:r>
          </a:p>
        </p:txBody>
      </p:sp>
      <p:sp>
        <p:nvSpPr>
          <p:cNvPr id="3" name="Text Placeholder 2"/>
          <p:cNvSpPr>
            <a:spLocks noGrp="1"/>
          </p:cNvSpPr>
          <p:nvPr>
            <p:ph type="body" sz="quarter" idx="10"/>
          </p:nvPr>
        </p:nvSpPr>
        <p:spPr/>
        <p:txBody>
          <a:bodyPr/>
          <a:lstStyle/>
          <a:p>
            <a:pPr>
              <a:spcAft>
                <a:spcPts val="2400"/>
              </a:spcAft>
            </a:pPr>
            <a:r>
              <a:rPr lang="en-US" dirty="0" smtClean="0">
                <a:solidFill>
                  <a:schemeClr val="accent1">
                    <a:alpha val="99000"/>
                  </a:schemeClr>
                </a:solidFill>
              </a:rPr>
              <a:t>Proxy the requests</a:t>
            </a:r>
          </a:p>
          <a:p>
            <a:pPr>
              <a:spcAft>
                <a:spcPts val="2400"/>
              </a:spcAft>
            </a:pPr>
            <a:r>
              <a:rPr lang="en-US" dirty="0" smtClean="0">
                <a:solidFill>
                  <a:schemeClr val="accent1">
                    <a:alpha val="99000"/>
                  </a:schemeClr>
                </a:solidFill>
              </a:rPr>
              <a:t>Client sends data </a:t>
            </a:r>
            <a:br>
              <a:rPr lang="en-US" dirty="0" smtClean="0">
                <a:solidFill>
                  <a:schemeClr val="accent1">
                    <a:alpha val="99000"/>
                  </a:schemeClr>
                </a:solidFill>
              </a:rPr>
            </a:br>
            <a:r>
              <a:rPr lang="en-US" dirty="0" smtClean="0">
                <a:solidFill>
                  <a:schemeClr val="accent1">
                    <a:alpha val="99000"/>
                  </a:schemeClr>
                </a:solidFill>
              </a:rPr>
              <a:t>to web role</a:t>
            </a:r>
          </a:p>
          <a:p>
            <a:pPr>
              <a:spcAft>
                <a:spcPts val="2400"/>
              </a:spcAft>
            </a:pPr>
            <a:r>
              <a:rPr lang="en-US" dirty="0" smtClean="0">
                <a:solidFill>
                  <a:schemeClr val="accent1">
                    <a:alpha val="99000"/>
                  </a:schemeClr>
                </a:solidFill>
              </a:rPr>
              <a:t>Web role sends </a:t>
            </a:r>
            <a:br>
              <a:rPr lang="en-US" dirty="0" smtClean="0">
                <a:solidFill>
                  <a:schemeClr val="accent1">
                    <a:alpha val="99000"/>
                  </a:schemeClr>
                </a:solidFill>
              </a:rPr>
            </a:br>
            <a:r>
              <a:rPr lang="en-US" dirty="0" smtClean="0">
                <a:solidFill>
                  <a:schemeClr val="accent1">
                    <a:alpha val="99000"/>
                  </a:schemeClr>
                </a:solidFill>
              </a:rPr>
              <a:t>data to storage</a:t>
            </a:r>
            <a:endParaRPr lang="en-US" dirty="0">
              <a:solidFill>
                <a:schemeClr val="accent1">
                  <a:alpha val="99000"/>
                </a:schemeClr>
              </a:solidFill>
            </a:endParaRPr>
          </a:p>
        </p:txBody>
      </p:sp>
      <p:cxnSp>
        <p:nvCxnSpPr>
          <p:cNvPr id="5" name="Straight Connector 4"/>
          <p:cNvCxnSpPr/>
          <p:nvPr/>
        </p:nvCxnSpPr>
        <p:spPr>
          <a:xfrm flipH="1" flipV="1">
            <a:off x="8186874" y="3848612"/>
            <a:ext cx="1119042" cy="1949563"/>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sp>
        <p:nvSpPr>
          <p:cNvPr id="8" name="TextBox 7"/>
          <p:cNvSpPr txBox="1"/>
          <p:nvPr/>
        </p:nvSpPr>
        <p:spPr>
          <a:xfrm>
            <a:off x="8286832" y="4897777"/>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bg1">
                    <a:alpha val="99000"/>
                  </a:schemeClr>
                </a:solidFill>
              </a:rPr>
              <a:t>(1)</a:t>
            </a:r>
          </a:p>
        </p:txBody>
      </p:sp>
      <p:sp>
        <p:nvSpPr>
          <p:cNvPr id="9" name="TextBox 8"/>
          <p:cNvSpPr txBox="1"/>
          <p:nvPr/>
        </p:nvSpPr>
        <p:spPr>
          <a:xfrm>
            <a:off x="8680329" y="2600681"/>
            <a:ext cx="411971" cy="43088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lIns="0" tIns="0" rIns="0" bIns="0" rtlCol="0">
            <a:spAutoFit/>
          </a:bodyPr>
          <a:lstStyle/>
          <a:p>
            <a:r>
              <a:rPr lang="en-US" sz="2800" dirty="0">
                <a:solidFill>
                  <a:schemeClr val="accent4">
                    <a:alpha val="99000"/>
                  </a:schemeClr>
                </a:solidFill>
              </a:rPr>
              <a:t>(2)</a:t>
            </a:r>
          </a:p>
        </p:txBody>
      </p:sp>
      <p:grpSp>
        <p:nvGrpSpPr>
          <p:cNvPr id="32" name="Group 31"/>
          <p:cNvGrpSpPr/>
          <p:nvPr/>
        </p:nvGrpSpPr>
        <p:grpSpPr>
          <a:xfrm>
            <a:off x="9917211" y="1853213"/>
            <a:ext cx="1232105" cy="1355851"/>
            <a:chOff x="-1290162" y="842737"/>
            <a:chExt cx="986944" cy="1086067"/>
          </a:xfrm>
          <a:solidFill>
            <a:srgbClr val="FFFFFF"/>
          </a:solidFill>
        </p:grpSpPr>
        <p:sp>
          <p:nvSpPr>
            <p:cNvPr id="33" name="Rectangle 32"/>
            <p:cNvSpPr/>
            <p:nvPr/>
          </p:nvSpPr>
          <p:spPr>
            <a:xfrm>
              <a:off x="-1278789" y="842737"/>
              <a:ext cx="975571" cy="1086067"/>
            </a:xfrm>
            <a:prstGeom prst="rect">
              <a:avLst/>
            </a:prstGeom>
            <a:grpFill/>
            <a:ln w="50800">
              <a:solidFill>
                <a:schemeClr val="accent1"/>
              </a:solidFill>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ln>
                  <a:solidFill>
                    <a:schemeClr val="accent4"/>
                  </a:solidFill>
                </a:ln>
                <a:solidFill>
                  <a:schemeClr val="accent4"/>
                </a:solidFill>
              </a:endParaRPr>
            </a:p>
          </p:txBody>
        </p:sp>
        <p:cxnSp>
          <p:nvCxnSpPr>
            <p:cNvPr id="34" name="Straight Connector 33"/>
            <p:cNvCxnSpPr/>
            <p:nvPr/>
          </p:nvCxnSpPr>
          <p:spPr>
            <a:xfrm>
              <a:off x="-1088825" y="842737"/>
              <a:ext cx="0" cy="1086067"/>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cxnSp>
          <p:nvCxnSpPr>
            <p:cNvPr id="35" name="Straight Connector 34"/>
            <p:cNvCxnSpPr/>
            <p:nvPr/>
          </p:nvCxnSpPr>
          <p:spPr>
            <a:xfrm>
              <a:off x="-885244" y="842737"/>
              <a:ext cx="0" cy="1086067"/>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cxnSp>
          <p:nvCxnSpPr>
            <p:cNvPr id="36" name="Straight Connector 35"/>
            <p:cNvCxnSpPr/>
            <p:nvPr/>
          </p:nvCxnSpPr>
          <p:spPr>
            <a:xfrm>
              <a:off x="-681663" y="842737"/>
              <a:ext cx="0" cy="1086067"/>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cxnSp>
          <p:nvCxnSpPr>
            <p:cNvPr id="37" name="Straight Connector 36"/>
            <p:cNvCxnSpPr/>
            <p:nvPr/>
          </p:nvCxnSpPr>
          <p:spPr>
            <a:xfrm>
              <a:off x="-478083" y="842737"/>
              <a:ext cx="0" cy="1086067"/>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cxnSp>
          <p:nvCxnSpPr>
            <p:cNvPr id="38" name="Straight Connector 37"/>
            <p:cNvCxnSpPr/>
            <p:nvPr/>
          </p:nvCxnSpPr>
          <p:spPr>
            <a:xfrm rot="16200000">
              <a:off x="-802701" y="1228665"/>
              <a:ext cx="0" cy="974921"/>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cxnSp>
          <p:nvCxnSpPr>
            <p:cNvPr id="39" name="Straight Connector 38"/>
            <p:cNvCxnSpPr/>
            <p:nvPr/>
          </p:nvCxnSpPr>
          <p:spPr>
            <a:xfrm rot="16200000">
              <a:off x="-802701" y="1015066"/>
              <a:ext cx="0" cy="974921"/>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cxnSp>
          <p:nvCxnSpPr>
            <p:cNvPr id="40" name="Straight Connector 39"/>
            <p:cNvCxnSpPr/>
            <p:nvPr/>
          </p:nvCxnSpPr>
          <p:spPr>
            <a:xfrm rot="16200000">
              <a:off x="-802701" y="801468"/>
              <a:ext cx="0" cy="974921"/>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cxnSp>
          <p:nvCxnSpPr>
            <p:cNvPr id="41" name="Straight Connector 40"/>
            <p:cNvCxnSpPr/>
            <p:nvPr/>
          </p:nvCxnSpPr>
          <p:spPr>
            <a:xfrm rot="16200000">
              <a:off x="-802701" y="587869"/>
              <a:ext cx="0" cy="974921"/>
            </a:xfrm>
            <a:prstGeom prst="line">
              <a:avLst/>
            </a:prstGeom>
            <a:grpFill/>
            <a:ln w="50800">
              <a:solidFill>
                <a:schemeClr val="accent1"/>
              </a:solidFill>
            </a:ln>
          </p:spPr>
          <p:style>
            <a:lnRef idx="2">
              <a:schemeClr val="dk1"/>
            </a:lnRef>
            <a:fillRef idx="1">
              <a:schemeClr val="lt1"/>
            </a:fillRef>
            <a:effectRef idx="0">
              <a:schemeClr val="dk1"/>
            </a:effectRef>
            <a:fontRef idx="minor">
              <a:schemeClr val="dk1"/>
            </a:fontRef>
          </p:style>
        </p:cxnSp>
      </p:grpSp>
      <p:grpSp>
        <p:nvGrpSpPr>
          <p:cNvPr id="42" name="Group 41"/>
          <p:cNvGrpSpPr/>
          <p:nvPr/>
        </p:nvGrpSpPr>
        <p:grpSpPr>
          <a:xfrm>
            <a:off x="9148739" y="-694587"/>
            <a:ext cx="1872849" cy="426277"/>
            <a:chOff x="8079777" y="5723467"/>
            <a:chExt cx="672244" cy="269455"/>
          </a:xfrm>
          <a:noFill/>
        </p:grpSpPr>
        <p:sp>
          <p:nvSpPr>
            <p:cNvPr id="43" name="Rectangle 42"/>
            <p:cNvSpPr/>
            <p:nvPr/>
          </p:nvSpPr>
          <p:spPr bwMode="auto">
            <a:xfrm>
              <a:off x="8079777"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sp>
          <p:nvSpPr>
            <p:cNvPr id="44" name="Rectangle 43"/>
            <p:cNvSpPr/>
            <p:nvPr/>
          </p:nvSpPr>
          <p:spPr bwMode="auto">
            <a:xfrm>
              <a:off x="8247838"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sp>
          <p:nvSpPr>
            <p:cNvPr id="45" name="Rectangle 44"/>
            <p:cNvSpPr/>
            <p:nvPr/>
          </p:nvSpPr>
          <p:spPr bwMode="auto">
            <a:xfrm>
              <a:off x="8415899" y="5723467"/>
              <a:ext cx="336122"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sp>
          <p:nvSpPr>
            <p:cNvPr id="46" name="Rectangle 45"/>
            <p:cNvSpPr/>
            <p:nvPr/>
          </p:nvSpPr>
          <p:spPr bwMode="auto">
            <a:xfrm>
              <a:off x="8583960" y="5723467"/>
              <a:ext cx="168061" cy="269455"/>
            </a:xfrm>
            <a:prstGeom prst="rect">
              <a:avLst/>
            </a:prstGeom>
            <a:grpFill/>
            <a:ln w="50800">
              <a:solidFill>
                <a:schemeClr val="accent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accent1"/>
                </a:solidFill>
                <a:latin typeface="+mj-lt"/>
              </a:endParaRPr>
            </a:p>
          </p:txBody>
        </p:sp>
      </p:grpSp>
      <p:grpSp>
        <p:nvGrpSpPr>
          <p:cNvPr id="59" name="Group 58"/>
          <p:cNvGrpSpPr/>
          <p:nvPr/>
        </p:nvGrpSpPr>
        <p:grpSpPr>
          <a:xfrm>
            <a:off x="6796771" y="3218234"/>
            <a:ext cx="1666994" cy="1380302"/>
            <a:chOff x="6736308" y="3134493"/>
            <a:chExt cx="1666994" cy="1380302"/>
          </a:xfrm>
        </p:grpSpPr>
        <p:grpSp>
          <p:nvGrpSpPr>
            <p:cNvPr id="52" name="Group 51"/>
            <p:cNvGrpSpPr/>
            <p:nvPr/>
          </p:nvGrpSpPr>
          <p:grpSpPr bwMode="black">
            <a:xfrm>
              <a:off x="6891720" y="3134493"/>
              <a:ext cx="1356170" cy="1103304"/>
              <a:chOff x="5184775" y="225425"/>
              <a:chExt cx="1500188" cy="1220788"/>
            </a:xfrm>
            <a:solidFill>
              <a:schemeClr val="accent1"/>
            </a:solidFill>
          </p:grpSpPr>
          <p:sp>
            <p:nvSpPr>
              <p:cNvPr id="53"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4"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5"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8" name="Text Placeholder 2"/>
            <p:cNvSpPr txBox="1">
              <a:spLocks/>
            </p:cNvSpPr>
            <p:nvPr/>
          </p:nvSpPr>
          <p:spPr>
            <a:xfrm>
              <a:off x="6736308" y="4237796"/>
              <a:ext cx="1666994" cy="276999"/>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ctr">
                <a:spcAft>
                  <a:spcPts val="1800"/>
                </a:spcAft>
              </a:pPr>
              <a:r>
                <a:rPr lang="en-US" spc="-100" dirty="0" smtClean="0">
                  <a:solidFill>
                    <a:schemeClr val="accent1">
                      <a:alpha val="99000"/>
                    </a:schemeClr>
                  </a:solidFill>
                  <a:latin typeface="+mj-lt"/>
                </a:rPr>
                <a:t>Web Role</a:t>
              </a:r>
              <a:endParaRPr lang="en-US" spc="-100" dirty="0">
                <a:solidFill>
                  <a:schemeClr val="accent1">
                    <a:alpha val="99000"/>
                  </a:schemeClr>
                </a:solidFill>
                <a:latin typeface="+mj-lt"/>
              </a:endParaRPr>
            </a:p>
          </p:txBody>
        </p:sp>
      </p:grpSp>
      <p:grpSp>
        <p:nvGrpSpPr>
          <p:cNvPr id="62" name="Group 61"/>
          <p:cNvGrpSpPr/>
          <p:nvPr/>
        </p:nvGrpSpPr>
        <p:grpSpPr>
          <a:xfrm>
            <a:off x="10003006" y="1836135"/>
            <a:ext cx="1116787" cy="1390006"/>
            <a:chOff x="5428343" y="-1303307"/>
            <a:chExt cx="971072" cy="1208642"/>
          </a:xfrm>
        </p:grpSpPr>
        <p:sp>
          <p:nvSpPr>
            <p:cNvPr id="61" name="Freeform 60"/>
            <p:cNvSpPr/>
            <p:nvPr/>
          </p:nvSpPr>
          <p:spPr bwMode="auto">
            <a:xfrm>
              <a:off x="5476777" y="-1263305"/>
              <a:ext cx="883542" cy="1120430"/>
            </a:xfrm>
            <a:custGeom>
              <a:avLst/>
              <a:gdLst>
                <a:gd name="connsiteX0" fmla="*/ 2479 w 883542"/>
                <a:gd name="connsiteY0" fmla="*/ 22674 h 1120430"/>
                <a:gd name="connsiteX1" fmla="*/ 2479 w 883542"/>
                <a:gd name="connsiteY1" fmla="*/ 70299 h 1120430"/>
                <a:gd name="connsiteX2" fmla="*/ 7242 w 883542"/>
                <a:gd name="connsiteY2" fmla="*/ 106017 h 1120430"/>
                <a:gd name="connsiteX3" fmla="*/ 14386 w 883542"/>
                <a:gd name="connsiteY3" fmla="*/ 127449 h 1120430"/>
                <a:gd name="connsiteX4" fmla="*/ 16767 w 883542"/>
                <a:gd name="connsiteY4" fmla="*/ 294136 h 1120430"/>
                <a:gd name="connsiteX5" fmla="*/ 12004 w 883542"/>
                <a:gd name="connsiteY5" fmla="*/ 441774 h 1120430"/>
                <a:gd name="connsiteX6" fmla="*/ 7242 w 883542"/>
                <a:gd name="connsiteY6" fmla="*/ 601317 h 1120430"/>
                <a:gd name="connsiteX7" fmla="*/ 12004 w 883542"/>
                <a:gd name="connsiteY7" fmla="*/ 667992 h 1120430"/>
                <a:gd name="connsiteX8" fmla="*/ 16767 w 883542"/>
                <a:gd name="connsiteY8" fmla="*/ 687042 h 1120430"/>
                <a:gd name="connsiteX9" fmla="*/ 21529 w 883542"/>
                <a:gd name="connsiteY9" fmla="*/ 708474 h 1120430"/>
                <a:gd name="connsiteX10" fmla="*/ 21529 w 883542"/>
                <a:gd name="connsiteY10" fmla="*/ 827536 h 1120430"/>
                <a:gd name="connsiteX11" fmla="*/ 19148 w 883542"/>
                <a:gd name="connsiteY11" fmla="*/ 837061 h 1120430"/>
                <a:gd name="connsiteX12" fmla="*/ 16767 w 883542"/>
                <a:gd name="connsiteY12" fmla="*/ 901355 h 1120430"/>
                <a:gd name="connsiteX13" fmla="*/ 16767 w 883542"/>
                <a:gd name="connsiteY13" fmla="*/ 1044230 h 1120430"/>
                <a:gd name="connsiteX14" fmla="*/ 19148 w 883542"/>
                <a:gd name="connsiteY14" fmla="*/ 1058517 h 1120430"/>
                <a:gd name="connsiteX15" fmla="*/ 23911 w 883542"/>
                <a:gd name="connsiteY15" fmla="*/ 1108524 h 1120430"/>
                <a:gd name="connsiteX16" fmla="*/ 119161 w 883542"/>
                <a:gd name="connsiteY16" fmla="*/ 1110905 h 1120430"/>
                <a:gd name="connsiteX17" fmla="*/ 126304 w 883542"/>
                <a:gd name="connsiteY17" fmla="*/ 1113286 h 1120430"/>
                <a:gd name="connsiteX18" fmla="*/ 150117 w 883542"/>
                <a:gd name="connsiteY18" fmla="*/ 1118049 h 1120430"/>
                <a:gd name="connsiteX19" fmla="*/ 159642 w 883542"/>
                <a:gd name="connsiteY19" fmla="*/ 1120430 h 1120430"/>
                <a:gd name="connsiteX20" fmla="*/ 450154 w 883542"/>
                <a:gd name="connsiteY20" fmla="*/ 1118049 h 1120430"/>
                <a:gd name="connsiteX21" fmla="*/ 459679 w 883542"/>
                <a:gd name="connsiteY21" fmla="*/ 1115667 h 1120430"/>
                <a:gd name="connsiteX22" fmla="*/ 566836 w 883542"/>
                <a:gd name="connsiteY22" fmla="*/ 1113286 h 1120430"/>
                <a:gd name="connsiteX23" fmla="*/ 588267 w 883542"/>
                <a:gd name="connsiteY23" fmla="*/ 1110905 h 1120430"/>
                <a:gd name="connsiteX24" fmla="*/ 602554 w 883542"/>
                <a:gd name="connsiteY24" fmla="*/ 1108524 h 1120430"/>
                <a:gd name="connsiteX25" fmla="*/ 678754 w 883542"/>
                <a:gd name="connsiteY25" fmla="*/ 1106142 h 1120430"/>
                <a:gd name="connsiteX26" fmla="*/ 685898 w 883542"/>
                <a:gd name="connsiteY26" fmla="*/ 1103761 h 1120430"/>
                <a:gd name="connsiteX27" fmla="*/ 874017 w 883542"/>
                <a:gd name="connsiteY27" fmla="*/ 1101380 h 1120430"/>
                <a:gd name="connsiteX28" fmla="*/ 871636 w 883542"/>
                <a:gd name="connsiteY28" fmla="*/ 1082330 h 1120430"/>
                <a:gd name="connsiteX29" fmla="*/ 864492 w 883542"/>
                <a:gd name="connsiteY29" fmla="*/ 1048992 h 1120430"/>
                <a:gd name="connsiteX30" fmla="*/ 862111 w 883542"/>
                <a:gd name="connsiteY30" fmla="*/ 1041849 h 1120430"/>
                <a:gd name="connsiteX31" fmla="*/ 857348 w 883542"/>
                <a:gd name="connsiteY31" fmla="*/ 1034705 h 1120430"/>
                <a:gd name="connsiteX32" fmla="*/ 852586 w 883542"/>
                <a:gd name="connsiteY32" fmla="*/ 1020417 h 1120430"/>
                <a:gd name="connsiteX33" fmla="*/ 847823 w 883542"/>
                <a:gd name="connsiteY33" fmla="*/ 998986 h 1120430"/>
                <a:gd name="connsiteX34" fmla="*/ 850204 w 883542"/>
                <a:gd name="connsiteY34" fmla="*/ 865636 h 1120430"/>
                <a:gd name="connsiteX35" fmla="*/ 852586 w 883542"/>
                <a:gd name="connsiteY35" fmla="*/ 841824 h 1120430"/>
                <a:gd name="connsiteX36" fmla="*/ 854967 w 883542"/>
                <a:gd name="connsiteY36" fmla="*/ 834680 h 1120430"/>
                <a:gd name="connsiteX37" fmla="*/ 859729 w 883542"/>
                <a:gd name="connsiteY37" fmla="*/ 782292 h 1120430"/>
                <a:gd name="connsiteX38" fmla="*/ 862111 w 883542"/>
                <a:gd name="connsiteY38" fmla="*/ 756099 h 1120430"/>
                <a:gd name="connsiteX39" fmla="*/ 864492 w 883542"/>
                <a:gd name="connsiteY39" fmla="*/ 725142 h 1120430"/>
                <a:gd name="connsiteX40" fmla="*/ 869254 w 883542"/>
                <a:gd name="connsiteY40" fmla="*/ 708474 h 1120430"/>
                <a:gd name="connsiteX41" fmla="*/ 871636 w 883542"/>
                <a:gd name="connsiteY41" fmla="*/ 684661 h 1120430"/>
                <a:gd name="connsiteX42" fmla="*/ 876398 w 883542"/>
                <a:gd name="connsiteY42" fmla="*/ 665611 h 1120430"/>
                <a:gd name="connsiteX43" fmla="*/ 881161 w 883542"/>
                <a:gd name="connsiteY43" fmla="*/ 639417 h 1120430"/>
                <a:gd name="connsiteX44" fmla="*/ 883542 w 883542"/>
                <a:gd name="connsiteY44" fmla="*/ 601317 h 1120430"/>
                <a:gd name="connsiteX45" fmla="*/ 878779 w 883542"/>
                <a:gd name="connsiteY45" fmla="*/ 496542 h 1120430"/>
                <a:gd name="connsiteX46" fmla="*/ 876398 w 883542"/>
                <a:gd name="connsiteY46" fmla="*/ 487017 h 1120430"/>
                <a:gd name="connsiteX47" fmla="*/ 874017 w 883542"/>
                <a:gd name="connsiteY47" fmla="*/ 472730 h 1120430"/>
                <a:gd name="connsiteX48" fmla="*/ 869254 w 883542"/>
                <a:gd name="connsiteY48" fmla="*/ 453680 h 1120430"/>
                <a:gd name="connsiteX49" fmla="*/ 862111 w 883542"/>
                <a:gd name="connsiteY49" fmla="*/ 417961 h 1120430"/>
                <a:gd name="connsiteX50" fmla="*/ 857348 w 883542"/>
                <a:gd name="connsiteY50" fmla="*/ 384624 h 1120430"/>
                <a:gd name="connsiteX51" fmla="*/ 854967 w 883542"/>
                <a:gd name="connsiteY51" fmla="*/ 375099 h 1120430"/>
                <a:gd name="connsiteX52" fmla="*/ 857348 w 883542"/>
                <a:gd name="connsiteY52" fmla="*/ 346524 h 1120430"/>
                <a:gd name="connsiteX53" fmla="*/ 854967 w 883542"/>
                <a:gd name="connsiteY53" fmla="*/ 332236 h 1120430"/>
                <a:gd name="connsiteX54" fmla="*/ 843061 w 883542"/>
                <a:gd name="connsiteY54" fmla="*/ 313186 h 1120430"/>
                <a:gd name="connsiteX55" fmla="*/ 835917 w 883542"/>
                <a:gd name="connsiteY55" fmla="*/ 306042 h 1120430"/>
                <a:gd name="connsiteX56" fmla="*/ 828773 w 883542"/>
                <a:gd name="connsiteY56" fmla="*/ 301280 h 1120430"/>
                <a:gd name="connsiteX57" fmla="*/ 819248 w 883542"/>
                <a:gd name="connsiteY57" fmla="*/ 286992 h 1120430"/>
                <a:gd name="connsiteX58" fmla="*/ 816867 w 883542"/>
                <a:gd name="connsiteY58" fmla="*/ 279849 h 1120430"/>
                <a:gd name="connsiteX59" fmla="*/ 809723 w 883542"/>
                <a:gd name="connsiteY59" fmla="*/ 275086 h 1120430"/>
                <a:gd name="connsiteX60" fmla="*/ 795436 w 883542"/>
                <a:gd name="connsiteY60" fmla="*/ 260799 h 1120430"/>
                <a:gd name="connsiteX61" fmla="*/ 776386 w 883542"/>
                <a:gd name="connsiteY61" fmla="*/ 248892 h 1120430"/>
                <a:gd name="connsiteX62" fmla="*/ 766861 w 883542"/>
                <a:gd name="connsiteY62" fmla="*/ 241749 h 1120430"/>
                <a:gd name="connsiteX63" fmla="*/ 757336 w 883542"/>
                <a:gd name="connsiteY63" fmla="*/ 229842 h 1120430"/>
                <a:gd name="connsiteX64" fmla="*/ 743048 w 883542"/>
                <a:gd name="connsiteY64" fmla="*/ 213174 h 1120430"/>
                <a:gd name="connsiteX65" fmla="*/ 731142 w 883542"/>
                <a:gd name="connsiteY65" fmla="*/ 203649 h 1120430"/>
                <a:gd name="connsiteX66" fmla="*/ 723998 w 883542"/>
                <a:gd name="connsiteY66" fmla="*/ 196505 h 1120430"/>
                <a:gd name="connsiteX67" fmla="*/ 714473 w 883542"/>
                <a:gd name="connsiteY67" fmla="*/ 191742 h 1120430"/>
                <a:gd name="connsiteX68" fmla="*/ 707329 w 883542"/>
                <a:gd name="connsiteY68" fmla="*/ 184599 h 1120430"/>
                <a:gd name="connsiteX69" fmla="*/ 690661 w 883542"/>
                <a:gd name="connsiteY69" fmla="*/ 175074 h 1120430"/>
                <a:gd name="connsiteX70" fmla="*/ 678754 w 883542"/>
                <a:gd name="connsiteY70" fmla="*/ 165549 h 1120430"/>
                <a:gd name="connsiteX71" fmla="*/ 671611 w 883542"/>
                <a:gd name="connsiteY71" fmla="*/ 160786 h 1120430"/>
                <a:gd name="connsiteX72" fmla="*/ 657323 w 883542"/>
                <a:gd name="connsiteY72" fmla="*/ 141736 h 1120430"/>
                <a:gd name="connsiteX73" fmla="*/ 650179 w 883542"/>
                <a:gd name="connsiteY73" fmla="*/ 132211 h 1120430"/>
                <a:gd name="connsiteX74" fmla="*/ 643036 w 883542"/>
                <a:gd name="connsiteY74" fmla="*/ 122686 h 1120430"/>
                <a:gd name="connsiteX75" fmla="*/ 638273 w 883542"/>
                <a:gd name="connsiteY75" fmla="*/ 115542 h 1120430"/>
                <a:gd name="connsiteX76" fmla="*/ 631129 w 883542"/>
                <a:gd name="connsiteY76" fmla="*/ 110780 h 1120430"/>
                <a:gd name="connsiteX77" fmla="*/ 623986 w 883542"/>
                <a:gd name="connsiteY77" fmla="*/ 101255 h 1120430"/>
                <a:gd name="connsiteX78" fmla="*/ 616842 w 883542"/>
                <a:gd name="connsiteY78" fmla="*/ 96492 h 1120430"/>
                <a:gd name="connsiteX79" fmla="*/ 612079 w 883542"/>
                <a:gd name="connsiteY79" fmla="*/ 89349 h 1120430"/>
                <a:gd name="connsiteX80" fmla="*/ 590648 w 883542"/>
                <a:gd name="connsiteY80" fmla="*/ 72680 h 1120430"/>
                <a:gd name="connsiteX81" fmla="*/ 578742 w 883542"/>
                <a:gd name="connsiteY81" fmla="*/ 56011 h 1120430"/>
                <a:gd name="connsiteX82" fmla="*/ 571598 w 883542"/>
                <a:gd name="connsiteY82" fmla="*/ 48867 h 1120430"/>
                <a:gd name="connsiteX83" fmla="*/ 562073 w 883542"/>
                <a:gd name="connsiteY83" fmla="*/ 44105 h 1120430"/>
                <a:gd name="connsiteX84" fmla="*/ 550167 w 883542"/>
                <a:gd name="connsiteY84" fmla="*/ 36961 h 1120430"/>
                <a:gd name="connsiteX85" fmla="*/ 533498 w 883542"/>
                <a:gd name="connsiteY85" fmla="*/ 22674 h 1120430"/>
                <a:gd name="connsiteX86" fmla="*/ 523973 w 883542"/>
                <a:gd name="connsiteY86" fmla="*/ 13149 h 1120430"/>
                <a:gd name="connsiteX87" fmla="*/ 500161 w 883542"/>
                <a:gd name="connsiteY87" fmla="*/ 6005 h 1120430"/>
                <a:gd name="connsiteX88" fmla="*/ 493017 w 883542"/>
                <a:gd name="connsiteY88" fmla="*/ 1242 h 1120430"/>
                <a:gd name="connsiteX89" fmla="*/ 431104 w 883542"/>
                <a:gd name="connsiteY89" fmla="*/ 8386 h 1120430"/>
                <a:gd name="connsiteX90" fmla="*/ 340617 w 883542"/>
                <a:gd name="connsiteY90" fmla="*/ 15530 h 1120430"/>
                <a:gd name="connsiteX91" fmla="*/ 219173 w 883542"/>
                <a:gd name="connsiteY91" fmla="*/ 17911 h 1120430"/>
                <a:gd name="connsiteX92" fmla="*/ 23911 w 883542"/>
                <a:gd name="connsiteY92" fmla="*/ 20292 h 1120430"/>
                <a:gd name="connsiteX93" fmla="*/ 2479 w 883542"/>
                <a:gd name="connsiteY93" fmla="*/ 22674 h 112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883542" h="1120430">
                  <a:moveTo>
                    <a:pt x="2479" y="22674"/>
                  </a:moveTo>
                  <a:cubicBezTo>
                    <a:pt x="-1093" y="31009"/>
                    <a:pt x="-550" y="32437"/>
                    <a:pt x="2479" y="70299"/>
                  </a:cubicBezTo>
                  <a:cubicBezTo>
                    <a:pt x="4824" y="99608"/>
                    <a:pt x="3520" y="85543"/>
                    <a:pt x="7242" y="106017"/>
                  </a:cubicBezTo>
                  <a:cubicBezTo>
                    <a:pt x="10450" y="123663"/>
                    <a:pt x="6733" y="115971"/>
                    <a:pt x="14386" y="127449"/>
                  </a:cubicBezTo>
                  <a:cubicBezTo>
                    <a:pt x="15180" y="183011"/>
                    <a:pt x="17188" y="238570"/>
                    <a:pt x="16767" y="294136"/>
                  </a:cubicBezTo>
                  <a:cubicBezTo>
                    <a:pt x="16394" y="343373"/>
                    <a:pt x="13511" y="392559"/>
                    <a:pt x="12004" y="441774"/>
                  </a:cubicBezTo>
                  <a:cubicBezTo>
                    <a:pt x="2787" y="742863"/>
                    <a:pt x="15843" y="334647"/>
                    <a:pt x="7242" y="601317"/>
                  </a:cubicBezTo>
                  <a:cubicBezTo>
                    <a:pt x="8083" y="614773"/>
                    <a:pt x="10171" y="652413"/>
                    <a:pt x="12004" y="667992"/>
                  </a:cubicBezTo>
                  <a:cubicBezTo>
                    <a:pt x="13456" y="680336"/>
                    <a:pt x="13988" y="677314"/>
                    <a:pt x="16767" y="687042"/>
                  </a:cubicBezTo>
                  <a:cubicBezTo>
                    <a:pt x="19009" y="694889"/>
                    <a:pt x="19893" y="700290"/>
                    <a:pt x="21529" y="708474"/>
                  </a:cubicBezTo>
                  <a:cubicBezTo>
                    <a:pt x="25988" y="761964"/>
                    <a:pt x="25519" y="743763"/>
                    <a:pt x="21529" y="827536"/>
                  </a:cubicBezTo>
                  <a:cubicBezTo>
                    <a:pt x="21373" y="830805"/>
                    <a:pt x="19942" y="833886"/>
                    <a:pt x="19148" y="837061"/>
                  </a:cubicBezTo>
                  <a:cubicBezTo>
                    <a:pt x="18354" y="858492"/>
                    <a:pt x="17388" y="879918"/>
                    <a:pt x="16767" y="901355"/>
                  </a:cubicBezTo>
                  <a:cubicBezTo>
                    <a:pt x="14879" y="966511"/>
                    <a:pt x="12179" y="989167"/>
                    <a:pt x="16767" y="1044230"/>
                  </a:cubicBezTo>
                  <a:cubicBezTo>
                    <a:pt x="17168" y="1049041"/>
                    <a:pt x="18615" y="1053719"/>
                    <a:pt x="19148" y="1058517"/>
                  </a:cubicBezTo>
                  <a:cubicBezTo>
                    <a:pt x="20997" y="1075159"/>
                    <a:pt x="9078" y="1100754"/>
                    <a:pt x="23911" y="1108524"/>
                  </a:cubicBezTo>
                  <a:cubicBezTo>
                    <a:pt x="52045" y="1123261"/>
                    <a:pt x="87411" y="1110111"/>
                    <a:pt x="119161" y="1110905"/>
                  </a:cubicBezTo>
                  <a:cubicBezTo>
                    <a:pt x="121542" y="1111699"/>
                    <a:pt x="123858" y="1112722"/>
                    <a:pt x="126304" y="1113286"/>
                  </a:cubicBezTo>
                  <a:cubicBezTo>
                    <a:pt x="134192" y="1115106"/>
                    <a:pt x="142264" y="1116086"/>
                    <a:pt x="150117" y="1118049"/>
                  </a:cubicBezTo>
                  <a:lnTo>
                    <a:pt x="159642" y="1120430"/>
                  </a:lnTo>
                  <a:lnTo>
                    <a:pt x="450154" y="1118049"/>
                  </a:lnTo>
                  <a:cubicBezTo>
                    <a:pt x="453426" y="1117997"/>
                    <a:pt x="456409" y="1115800"/>
                    <a:pt x="459679" y="1115667"/>
                  </a:cubicBezTo>
                  <a:cubicBezTo>
                    <a:pt x="495377" y="1114210"/>
                    <a:pt x="531117" y="1114080"/>
                    <a:pt x="566836" y="1113286"/>
                  </a:cubicBezTo>
                  <a:cubicBezTo>
                    <a:pt x="573980" y="1112492"/>
                    <a:pt x="581142" y="1111855"/>
                    <a:pt x="588267" y="1110905"/>
                  </a:cubicBezTo>
                  <a:cubicBezTo>
                    <a:pt x="593053" y="1110267"/>
                    <a:pt x="597733" y="1108778"/>
                    <a:pt x="602554" y="1108524"/>
                  </a:cubicBezTo>
                  <a:cubicBezTo>
                    <a:pt x="627931" y="1107188"/>
                    <a:pt x="653354" y="1106936"/>
                    <a:pt x="678754" y="1106142"/>
                  </a:cubicBezTo>
                  <a:cubicBezTo>
                    <a:pt x="681135" y="1105348"/>
                    <a:pt x="683389" y="1103822"/>
                    <a:pt x="685898" y="1103761"/>
                  </a:cubicBezTo>
                  <a:cubicBezTo>
                    <a:pt x="748591" y="1102232"/>
                    <a:pt x="811719" y="1108568"/>
                    <a:pt x="874017" y="1101380"/>
                  </a:cubicBezTo>
                  <a:cubicBezTo>
                    <a:pt x="880374" y="1100646"/>
                    <a:pt x="872688" y="1088642"/>
                    <a:pt x="871636" y="1082330"/>
                  </a:cubicBezTo>
                  <a:cubicBezTo>
                    <a:pt x="870544" y="1075779"/>
                    <a:pt x="867092" y="1058094"/>
                    <a:pt x="864492" y="1048992"/>
                  </a:cubicBezTo>
                  <a:cubicBezTo>
                    <a:pt x="863803" y="1046579"/>
                    <a:pt x="863233" y="1044094"/>
                    <a:pt x="862111" y="1041849"/>
                  </a:cubicBezTo>
                  <a:cubicBezTo>
                    <a:pt x="860831" y="1039289"/>
                    <a:pt x="858936" y="1037086"/>
                    <a:pt x="857348" y="1034705"/>
                  </a:cubicBezTo>
                  <a:cubicBezTo>
                    <a:pt x="855761" y="1029942"/>
                    <a:pt x="853571" y="1025340"/>
                    <a:pt x="852586" y="1020417"/>
                  </a:cubicBezTo>
                  <a:cubicBezTo>
                    <a:pt x="849562" y="1005302"/>
                    <a:pt x="851186" y="1012437"/>
                    <a:pt x="847823" y="998986"/>
                  </a:cubicBezTo>
                  <a:cubicBezTo>
                    <a:pt x="848617" y="954536"/>
                    <a:pt x="848857" y="910073"/>
                    <a:pt x="850204" y="865636"/>
                  </a:cubicBezTo>
                  <a:cubicBezTo>
                    <a:pt x="850446" y="857663"/>
                    <a:pt x="851373" y="849708"/>
                    <a:pt x="852586" y="841824"/>
                  </a:cubicBezTo>
                  <a:cubicBezTo>
                    <a:pt x="852968" y="839343"/>
                    <a:pt x="854173" y="837061"/>
                    <a:pt x="854967" y="834680"/>
                  </a:cubicBezTo>
                  <a:cubicBezTo>
                    <a:pt x="859274" y="800218"/>
                    <a:pt x="855944" y="829598"/>
                    <a:pt x="859729" y="782292"/>
                  </a:cubicBezTo>
                  <a:cubicBezTo>
                    <a:pt x="860428" y="773553"/>
                    <a:pt x="861383" y="764836"/>
                    <a:pt x="862111" y="756099"/>
                  </a:cubicBezTo>
                  <a:cubicBezTo>
                    <a:pt x="862971" y="745785"/>
                    <a:pt x="863283" y="735421"/>
                    <a:pt x="864492" y="725142"/>
                  </a:cubicBezTo>
                  <a:cubicBezTo>
                    <a:pt x="865036" y="720520"/>
                    <a:pt x="867714" y="713094"/>
                    <a:pt x="869254" y="708474"/>
                  </a:cubicBezTo>
                  <a:cubicBezTo>
                    <a:pt x="870048" y="700536"/>
                    <a:pt x="870325" y="692530"/>
                    <a:pt x="871636" y="684661"/>
                  </a:cubicBezTo>
                  <a:cubicBezTo>
                    <a:pt x="872712" y="678205"/>
                    <a:pt x="875114" y="672029"/>
                    <a:pt x="876398" y="665611"/>
                  </a:cubicBezTo>
                  <a:cubicBezTo>
                    <a:pt x="879726" y="648970"/>
                    <a:pt x="878113" y="657697"/>
                    <a:pt x="881161" y="639417"/>
                  </a:cubicBezTo>
                  <a:cubicBezTo>
                    <a:pt x="881955" y="626717"/>
                    <a:pt x="883542" y="614042"/>
                    <a:pt x="883542" y="601317"/>
                  </a:cubicBezTo>
                  <a:cubicBezTo>
                    <a:pt x="883542" y="592963"/>
                    <a:pt x="880276" y="513009"/>
                    <a:pt x="878779" y="496542"/>
                  </a:cubicBezTo>
                  <a:cubicBezTo>
                    <a:pt x="878483" y="493283"/>
                    <a:pt x="877040" y="490226"/>
                    <a:pt x="876398" y="487017"/>
                  </a:cubicBezTo>
                  <a:cubicBezTo>
                    <a:pt x="875451" y="482283"/>
                    <a:pt x="875029" y="477451"/>
                    <a:pt x="874017" y="472730"/>
                  </a:cubicBezTo>
                  <a:cubicBezTo>
                    <a:pt x="872645" y="466330"/>
                    <a:pt x="870180" y="460160"/>
                    <a:pt x="869254" y="453680"/>
                  </a:cubicBezTo>
                  <a:cubicBezTo>
                    <a:pt x="864449" y="420044"/>
                    <a:pt x="869981" y="454686"/>
                    <a:pt x="862111" y="417961"/>
                  </a:cubicBezTo>
                  <a:cubicBezTo>
                    <a:pt x="858734" y="402201"/>
                    <a:pt x="860252" y="402051"/>
                    <a:pt x="857348" y="384624"/>
                  </a:cubicBezTo>
                  <a:cubicBezTo>
                    <a:pt x="856810" y="381396"/>
                    <a:pt x="855761" y="378274"/>
                    <a:pt x="854967" y="375099"/>
                  </a:cubicBezTo>
                  <a:cubicBezTo>
                    <a:pt x="855761" y="365574"/>
                    <a:pt x="857348" y="356082"/>
                    <a:pt x="857348" y="346524"/>
                  </a:cubicBezTo>
                  <a:cubicBezTo>
                    <a:pt x="857348" y="341696"/>
                    <a:pt x="856354" y="336861"/>
                    <a:pt x="854967" y="332236"/>
                  </a:cubicBezTo>
                  <a:cubicBezTo>
                    <a:pt x="853091" y="325984"/>
                    <a:pt x="847121" y="317923"/>
                    <a:pt x="843061" y="313186"/>
                  </a:cubicBezTo>
                  <a:cubicBezTo>
                    <a:pt x="840869" y="310629"/>
                    <a:pt x="838504" y="308198"/>
                    <a:pt x="835917" y="306042"/>
                  </a:cubicBezTo>
                  <a:cubicBezTo>
                    <a:pt x="833718" y="304210"/>
                    <a:pt x="831154" y="302867"/>
                    <a:pt x="828773" y="301280"/>
                  </a:cubicBezTo>
                  <a:cubicBezTo>
                    <a:pt x="823112" y="284295"/>
                    <a:pt x="831139" y="304827"/>
                    <a:pt x="819248" y="286992"/>
                  </a:cubicBezTo>
                  <a:cubicBezTo>
                    <a:pt x="817856" y="284904"/>
                    <a:pt x="818435" y="281809"/>
                    <a:pt x="816867" y="279849"/>
                  </a:cubicBezTo>
                  <a:cubicBezTo>
                    <a:pt x="815079" y="277614"/>
                    <a:pt x="811862" y="276987"/>
                    <a:pt x="809723" y="275086"/>
                  </a:cubicBezTo>
                  <a:cubicBezTo>
                    <a:pt x="804689" y="270612"/>
                    <a:pt x="801211" y="264264"/>
                    <a:pt x="795436" y="260799"/>
                  </a:cubicBezTo>
                  <a:cubicBezTo>
                    <a:pt x="788463" y="256615"/>
                    <a:pt x="782812" y="253482"/>
                    <a:pt x="776386" y="248892"/>
                  </a:cubicBezTo>
                  <a:cubicBezTo>
                    <a:pt x="773157" y="246585"/>
                    <a:pt x="770036" y="244130"/>
                    <a:pt x="766861" y="241749"/>
                  </a:cubicBezTo>
                  <a:cubicBezTo>
                    <a:pt x="762224" y="227842"/>
                    <a:pt x="768106" y="240613"/>
                    <a:pt x="757336" y="229842"/>
                  </a:cubicBezTo>
                  <a:cubicBezTo>
                    <a:pt x="735470" y="207975"/>
                    <a:pt x="763775" y="231310"/>
                    <a:pt x="743048" y="213174"/>
                  </a:cubicBezTo>
                  <a:cubicBezTo>
                    <a:pt x="739223" y="209827"/>
                    <a:pt x="734967" y="206996"/>
                    <a:pt x="731142" y="203649"/>
                  </a:cubicBezTo>
                  <a:cubicBezTo>
                    <a:pt x="728608" y="201431"/>
                    <a:pt x="726738" y="198463"/>
                    <a:pt x="723998" y="196505"/>
                  </a:cubicBezTo>
                  <a:cubicBezTo>
                    <a:pt x="721109" y="194442"/>
                    <a:pt x="717362" y="193805"/>
                    <a:pt x="714473" y="191742"/>
                  </a:cubicBezTo>
                  <a:cubicBezTo>
                    <a:pt x="711733" y="189785"/>
                    <a:pt x="709916" y="186755"/>
                    <a:pt x="707329" y="184599"/>
                  </a:cubicBezTo>
                  <a:cubicBezTo>
                    <a:pt x="697578" y="176473"/>
                    <a:pt x="702317" y="182844"/>
                    <a:pt x="690661" y="175074"/>
                  </a:cubicBezTo>
                  <a:cubicBezTo>
                    <a:pt x="686432" y="172255"/>
                    <a:pt x="682820" y="168599"/>
                    <a:pt x="678754" y="165549"/>
                  </a:cubicBezTo>
                  <a:cubicBezTo>
                    <a:pt x="676465" y="163832"/>
                    <a:pt x="673525" y="162913"/>
                    <a:pt x="671611" y="160786"/>
                  </a:cubicBezTo>
                  <a:cubicBezTo>
                    <a:pt x="666301" y="154886"/>
                    <a:pt x="662086" y="148086"/>
                    <a:pt x="657323" y="141736"/>
                  </a:cubicBezTo>
                  <a:lnTo>
                    <a:pt x="650179" y="132211"/>
                  </a:lnTo>
                  <a:cubicBezTo>
                    <a:pt x="647798" y="129036"/>
                    <a:pt x="645237" y="125988"/>
                    <a:pt x="643036" y="122686"/>
                  </a:cubicBezTo>
                  <a:cubicBezTo>
                    <a:pt x="641448" y="120305"/>
                    <a:pt x="640297" y="117566"/>
                    <a:pt x="638273" y="115542"/>
                  </a:cubicBezTo>
                  <a:cubicBezTo>
                    <a:pt x="636249" y="113518"/>
                    <a:pt x="633510" y="112367"/>
                    <a:pt x="631129" y="110780"/>
                  </a:cubicBezTo>
                  <a:cubicBezTo>
                    <a:pt x="628748" y="107605"/>
                    <a:pt x="626792" y="104061"/>
                    <a:pt x="623986" y="101255"/>
                  </a:cubicBezTo>
                  <a:cubicBezTo>
                    <a:pt x="621962" y="99231"/>
                    <a:pt x="618866" y="98516"/>
                    <a:pt x="616842" y="96492"/>
                  </a:cubicBezTo>
                  <a:cubicBezTo>
                    <a:pt x="614818" y="94468"/>
                    <a:pt x="613980" y="91488"/>
                    <a:pt x="612079" y="89349"/>
                  </a:cubicBezTo>
                  <a:cubicBezTo>
                    <a:pt x="598551" y="74131"/>
                    <a:pt x="603237" y="76876"/>
                    <a:pt x="590648" y="72680"/>
                  </a:cubicBezTo>
                  <a:cubicBezTo>
                    <a:pt x="586877" y="67023"/>
                    <a:pt x="583176" y="61184"/>
                    <a:pt x="578742" y="56011"/>
                  </a:cubicBezTo>
                  <a:cubicBezTo>
                    <a:pt x="576550" y="53454"/>
                    <a:pt x="574338" y="50824"/>
                    <a:pt x="571598" y="48867"/>
                  </a:cubicBezTo>
                  <a:cubicBezTo>
                    <a:pt x="568709" y="46804"/>
                    <a:pt x="565176" y="45829"/>
                    <a:pt x="562073" y="44105"/>
                  </a:cubicBezTo>
                  <a:cubicBezTo>
                    <a:pt x="558027" y="41857"/>
                    <a:pt x="554136" y="39342"/>
                    <a:pt x="550167" y="36961"/>
                  </a:cubicBezTo>
                  <a:cubicBezTo>
                    <a:pt x="534627" y="16242"/>
                    <a:pt x="552177" y="36683"/>
                    <a:pt x="533498" y="22674"/>
                  </a:cubicBezTo>
                  <a:cubicBezTo>
                    <a:pt x="529906" y="19980"/>
                    <a:pt x="527823" y="15459"/>
                    <a:pt x="523973" y="13149"/>
                  </a:cubicBezTo>
                  <a:cubicBezTo>
                    <a:pt x="519829" y="10663"/>
                    <a:pt x="505919" y="7444"/>
                    <a:pt x="500161" y="6005"/>
                  </a:cubicBezTo>
                  <a:cubicBezTo>
                    <a:pt x="497780" y="4417"/>
                    <a:pt x="495876" y="1378"/>
                    <a:pt x="493017" y="1242"/>
                  </a:cubicBezTo>
                  <a:cubicBezTo>
                    <a:pt x="412737" y="-2580"/>
                    <a:pt x="478162" y="3158"/>
                    <a:pt x="431104" y="8386"/>
                  </a:cubicBezTo>
                  <a:cubicBezTo>
                    <a:pt x="399553" y="11891"/>
                    <a:pt x="375715" y="14842"/>
                    <a:pt x="340617" y="15530"/>
                  </a:cubicBezTo>
                  <a:lnTo>
                    <a:pt x="219173" y="17911"/>
                  </a:lnTo>
                  <a:lnTo>
                    <a:pt x="23911" y="20292"/>
                  </a:lnTo>
                  <a:cubicBezTo>
                    <a:pt x="7274" y="23066"/>
                    <a:pt x="6051" y="14339"/>
                    <a:pt x="2479" y="22674"/>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 name="Freeform 8"/>
            <p:cNvSpPr>
              <a:spLocks noEditPoints="1"/>
            </p:cNvSpPr>
            <p:nvPr/>
          </p:nvSpPr>
          <p:spPr bwMode="auto">
            <a:xfrm>
              <a:off x="5428343" y="-1303307"/>
              <a:ext cx="971072" cy="1208642"/>
            </a:xfrm>
            <a:custGeom>
              <a:avLst/>
              <a:gdLst>
                <a:gd name="T0" fmla="*/ 55 w 58"/>
                <a:gd name="T1" fmla="*/ 19 h 72"/>
                <a:gd name="T2" fmla="*/ 37 w 58"/>
                <a:gd name="T3" fmla="*/ 2 h 72"/>
                <a:gd name="T4" fmla="*/ 32 w 58"/>
                <a:gd name="T5" fmla="*/ 0 h 72"/>
                <a:gd name="T6" fmla="*/ 6 w 58"/>
                <a:gd name="T7" fmla="*/ 0 h 72"/>
                <a:gd name="T8" fmla="*/ 0 w 58"/>
                <a:gd name="T9" fmla="*/ 5 h 72"/>
                <a:gd name="T10" fmla="*/ 0 w 58"/>
                <a:gd name="T11" fmla="*/ 65 h 72"/>
                <a:gd name="T12" fmla="*/ 6 w 58"/>
                <a:gd name="T13" fmla="*/ 72 h 72"/>
                <a:gd name="T14" fmla="*/ 50 w 58"/>
                <a:gd name="T15" fmla="*/ 72 h 72"/>
                <a:gd name="T16" fmla="*/ 57 w 58"/>
                <a:gd name="T17" fmla="*/ 65 h 72"/>
                <a:gd name="T18" fmla="*/ 57 w 58"/>
                <a:gd name="T19" fmla="*/ 24 h 72"/>
                <a:gd name="T20" fmla="*/ 55 w 58"/>
                <a:gd name="T21" fmla="*/ 19 h 72"/>
                <a:gd name="T22" fmla="*/ 52 w 58"/>
                <a:gd name="T23" fmla="*/ 66 h 72"/>
                <a:gd name="T24" fmla="*/ 5 w 58"/>
                <a:gd name="T25" fmla="*/ 66 h 72"/>
                <a:gd name="T26" fmla="*/ 5 w 58"/>
                <a:gd name="T27" fmla="*/ 5 h 72"/>
                <a:gd name="T28" fmla="*/ 26 w 58"/>
                <a:gd name="T29" fmla="*/ 5 h 72"/>
                <a:gd name="T30" fmla="*/ 26 w 58"/>
                <a:gd name="T31" fmla="*/ 24 h 72"/>
                <a:gd name="T32" fmla="*/ 32 w 58"/>
                <a:gd name="T33" fmla="*/ 31 h 72"/>
                <a:gd name="T34" fmla="*/ 52 w 58"/>
                <a:gd name="T35" fmla="*/ 31 h 72"/>
                <a:gd name="T36" fmla="*/ 52 w 58"/>
                <a:gd name="T37" fmla="*/ 66 h 72"/>
                <a:gd name="T38" fmla="*/ 32 w 58"/>
                <a:gd name="T39" fmla="*/ 24 h 72"/>
                <a:gd name="T40" fmla="*/ 32 w 58"/>
                <a:gd name="T41" fmla="*/ 5 h 72"/>
                <a:gd name="T42" fmla="*/ 52 w 58"/>
                <a:gd name="T43" fmla="*/ 24 h 72"/>
                <a:gd name="T44" fmla="*/ 32 w 58"/>
                <a:gd name="T4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72">
                  <a:moveTo>
                    <a:pt x="55" y="19"/>
                  </a:moveTo>
                  <a:cubicBezTo>
                    <a:pt x="37" y="2"/>
                    <a:pt x="37" y="2"/>
                    <a:pt x="37" y="2"/>
                  </a:cubicBezTo>
                  <a:cubicBezTo>
                    <a:pt x="35" y="0"/>
                    <a:pt x="34" y="0"/>
                    <a:pt x="32" y="0"/>
                  </a:cubicBezTo>
                  <a:cubicBezTo>
                    <a:pt x="6" y="0"/>
                    <a:pt x="6" y="0"/>
                    <a:pt x="6" y="0"/>
                  </a:cubicBezTo>
                  <a:cubicBezTo>
                    <a:pt x="3" y="0"/>
                    <a:pt x="0" y="2"/>
                    <a:pt x="0" y="5"/>
                  </a:cubicBezTo>
                  <a:cubicBezTo>
                    <a:pt x="0" y="65"/>
                    <a:pt x="0" y="65"/>
                    <a:pt x="0" y="65"/>
                  </a:cubicBezTo>
                  <a:cubicBezTo>
                    <a:pt x="0" y="68"/>
                    <a:pt x="3" y="72"/>
                    <a:pt x="6" y="72"/>
                  </a:cubicBezTo>
                  <a:cubicBezTo>
                    <a:pt x="50" y="72"/>
                    <a:pt x="50" y="72"/>
                    <a:pt x="50" y="72"/>
                  </a:cubicBezTo>
                  <a:cubicBezTo>
                    <a:pt x="54" y="72"/>
                    <a:pt x="57" y="68"/>
                    <a:pt x="57" y="65"/>
                  </a:cubicBezTo>
                  <a:cubicBezTo>
                    <a:pt x="57" y="24"/>
                    <a:pt x="57" y="24"/>
                    <a:pt x="57" y="24"/>
                  </a:cubicBezTo>
                  <a:cubicBezTo>
                    <a:pt x="57" y="24"/>
                    <a:pt x="58" y="22"/>
                    <a:pt x="55" y="19"/>
                  </a:cubicBezTo>
                  <a:close/>
                  <a:moveTo>
                    <a:pt x="52" y="66"/>
                  </a:moveTo>
                  <a:cubicBezTo>
                    <a:pt x="8" y="66"/>
                    <a:pt x="5" y="66"/>
                    <a:pt x="5" y="66"/>
                  </a:cubicBezTo>
                  <a:cubicBezTo>
                    <a:pt x="5" y="6"/>
                    <a:pt x="5" y="5"/>
                    <a:pt x="5" y="5"/>
                  </a:cubicBezTo>
                  <a:cubicBezTo>
                    <a:pt x="25" y="5"/>
                    <a:pt x="26" y="5"/>
                    <a:pt x="26" y="5"/>
                  </a:cubicBezTo>
                  <a:cubicBezTo>
                    <a:pt x="26" y="23"/>
                    <a:pt x="26" y="24"/>
                    <a:pt x="26" y="24"/>
                  </a:cubicBezTo>
                  <a:cubicBezTo>
                    <a:pt x="26" y="27"/>
                    <a:pt x="28" y="31"/>
                    <a:pt x="32" y="31"/>
                  </a:cubicBezTo>
                  <a:cubicBezTo>
                    <a:pt x="50" y="31"/>
                    <a:pt x="52" y="31"/>
                    <a:pt x="52" y="31"/>
                  </a:cubicBezTo>
                  <a:lnTo>
                    <a:pt x="52" y="66"/>
                  </a:lnTo>
                  <a:close/>
                  <a:moveTo>
                    <a:pt x="32" y="24"/>
                  </a:moveTo>
                  <a:cubicBezTo>
                    <a:pt x="32" y="5"/>
                    <a:pt x="32" y="5"/>
                    <a:pt x="32" y="5"/>
                  </a:cubicBezTo>
                  <a:cubicBezTo>
                    <a:pt x="52" y="24"/>
                    <a:pt x="52" y="24"/>
                    <a:pt x="52" y="24"/>
                  </a:cubicBezTo>
                  <a:lnTo>
                    <a:pt x="32" y="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64" name="Straight Connector 63"/>
          <p:cNvCxnSpPr/>
          <p:nvPr/>
        </p:nvCxnSpPr>
        <p:spPr>
          <a:xfrm flipV="1">
            <a:off x="8362140" y="2676898"/>
            <a:ext cx="1488457" cy="790679"/>
          </a:xfrm>
          <a:prstGeom prst="line">
            <a:avLst/>
          </a:prstGeom>
          <a:ln w="50800">
            <a:solidFill>
              <a:schemeClr val="accent4"/>
            </a:solidFill>
            <a:tailEnd type="arrow"/>
          </a:ln>
        </p:spPr>
        <p:style>
          <a:lnRef idx="2">
            <a:schemeClr val="accent4"/>
          </a:lnRef>
          <a:fillRef idx="1">
            <a:schemeClr val="lt1"/>
          </a:fillRef>
          <a:effectRef idx="0">
            <a:schemeClr val="accent4"/>
          </a:effectRef>
          <a:fontRef idx="minor">
            <a:schemeClr val="dk1"/>
          </a:fontRef>
        </p:style>
      </p:cxnSp>
      <p:grpSp>
        <p:nvGrpSpPr>
          <p:cNvPr id="68" name="Group 67"/>
          <p:cNvGrpSpPr/>
          <p:nvPr/>
        </p:nvGrpSpPr>
        <p:grpSpPr>
          <a:xfrm>
            <a:off x="9405777" y="4982934"/>
            <a:ext cx="681067" cy="1300737"/>
            <a:chOff x="-498475" y="1609726"/>
            <a:chExt cx="950913" cy="1816099"/>
          </a:xfrm>
        </p:grpSpPr>
        <p:sp>
          <p:nvSpPr>
            <p:cNvPr id="69" name="Freeform 17"/>
            <p:cNvSpPr>
              <a:spLocks/>
            </p:cNvSpPr>
            <p:nvPr/>
          </p:nvSpPr>
          <p:spPr bwMode="auto">
            <a:xfrm>
              <a:off x="247650" y="3240088"/>
              <a:ext cx="47625" cy="44450"/>
            </a:xfrm>
            <a:custGeom>
              <a:avLst/>
              <a:gdLst>
                <a:gd name="T0" fmla="*/ 7 w 12"/>
                <a:gd name="T1" fmla="*/ 0 h 11"/>
                <a:gd name="T2" fmla="*/ 6 w 12"/>
                <a:gd name="T3" fmla="*/ 0 h 11"/>
                <a:gd name="T4" fmla="*/ 1 w 12"/>
                <a:gd name="T5" fmla="*/ 4 h 11"/>
                <a:gd name="T6" fmla="*/ 5 w 12"/>
                <a:gd name="T7" fmla="*/ 11 h 11"/>
                <a:gd name="T8" fmla="*/ 6 w 12"/>
                <a:gd name="T9" fmla="*/ 11 h 11"/>
                <a:gd name="T10" fmla="*/ 12 w 12"/>
                <a:gd name="T11" fmla="*/ 7 h 11"/>
                <a:gd name="T12" fmla="*/ 11 w 12"/>
                <a:gd name="T13" fmla="*/ 2 h 11"/>
                <a:gd name="T14" fmla="*/ 7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0"/>
                  </a:moveTo>
                  <a:cubicBezTo>
                    <a:pt x="7" y="0"/>
                    <a:pt x="7" y="0"/>
                    <a:pt x="6" y="0"/>
                  </a:cubicBezTo>
                  <a:cubicBezTo>
                    <a:pt x="4" y="0"/>
                    <a:pt x="1" y="2"/>
                    <a:pt x="1" y="4"/>
                  </a:cubicBezTo>
                  <a:cubicBezTo>
                    <a:pt x="0" y="7"/>
                    <a:pt x="2" y="10"/>
                    <a:pt x="5" y="11"/>
                  </a:cubicBezTo>
                  <a:cubicBezTo>
                    <a:pt x="5" y="11"/>
                    <a:pt x="6" y="11"/>
                    <a:pt x="6" y="11"/>
                  </a:cubicBezTo>
                  <a:cubicBezTo>
                    <a:pt x="9" y="11"/>
                    <a:pt x="11" y="9"/>
                    <a:pt x="12" y="7"/>
                  </a:cubicBezTo>
                  <a:cubicBezTo>
                    <a:pt x="12" y="5"/>
                    <a:pt x="12" y="4"/>
                    <a:pt x="11" y="2"/>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8"/>
            <p:cNvSpPr>
              <a:spLocks noEditPoints="1"/>
            </p:cNvSpPr>
            <p:nvPr/>
          </p:nvSpPr>
          <p:spPr bwMode="auto">
            <a:xfrm>
              <a:off x="-498475" y="1609726"/>
              <a:ext cx="950913" cy="181609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7285273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wipe(left)">
                                      <p:cBhvr>
                                        <p:cTn id="18" dur="500"/>
                                        <p:tgtEl>
                                          <p:spTgt spid="6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fade">
                                      <p:cBhvr>
                                        <p:cTn id="29" dur="500"/>
                                        <p:tgtEl>
                                          <p:spTgt spid="62"/>
                                        </p:tgtEl>
                                      </p:cBhvr>
                                    </p:animEffect>
                                  </p:childTnLst>
                                </p:cTn>
                              </p:par>
                              <p:par>
                                <p:cTn id="30" presetID="10" presetClass="exit" presetSubtype="0" fill="hold" nodeType="withEffect">
                                  <p:stCondLst>
                                    <p:cond delay="0"/>
                                  </p:stCondLst>
                                  <p:childTnLst>
                                    <p:animEffect transition="out" filter="fade">
                                      <p:cBhvr>
                                        <p:cTn id="31" dur="500"/>
                                        <p:tgtEl>
                                          <p:spTgt spid="32"/>
                                        </p:tgtEl>
                                      </p:cBhvr>
                                    </p:animEffect>
                                    <p:set>
                                      <p:cBhvr>
                                        <p:cTn id="32"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heme/theme1.xml><?xml version="1.0" encoding="utf-8"?>
<a:theme xmlns:a="http://schemas.openxmlformats.org/drawingml/2006/main" name="Windows_Azure_DevCamp_16x9_Template">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Windows Azure DevCamp</TermName>
          <TermId xmlns="http://schemas.microsoft.com/office/infopath/2007/PartnerControls">38d59bd9-3a19-4709-9504-ae728298cb6f</TermId>
        </TermInfo>
      </Terms>
    </Event1TaxHTField0>
    <AudienceTaxHTField0 xmlns="8b529f77-48ab-4581-b468-93f09345b8aa">
      <Terms xmlns="http://schemas.microsoft.com/office/infopath/2007/PartnerControls">
        <TermInfo xmlns="http://schemas.microsoft.com/office/infopath/2007/PartnerControls">
          <TermName xmlns="http://schemas.microsoft.com/office/infopath/2007/PartnerControls">Developers</TermName>
          <TermId xmlns="http://schemas.microsoft.com/office/infopath/2007/PartnerControls">389e14a2-def5-4335-8627-c0368c2934a2</TermId>
        </TermInfo>
      </Terms>
    </AudienceTaxHTField0>
    <MS_x0020_Content_x0020_Owner xmlns="2295e2e7-0eeb-498e-8716-217bb2ee6ee3">
      <UserInfo>
        <DisplayName/>
        <AccountId xsi:nil="true"/>
        <AccountType/>
      </UserInfo>
    </MS_x0020_Content_x0020_Owner>
    <TaxCatchAll xmlns="2295e2e7-0eeb-498e-8716-217bb2ee6ee3">
      <Value>245</Value>
      <Value>34</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2295e2e7-0eeb-498e-8716-217bb2ee6ee3"/>
    <ds:schemaRef ds:uri="http://purl.org/dc/elements/1.1/"/>
    <ds:schemaRef ds:uri="http://schemas.microsoft.com/office/2006/metadata/properties"/>
    <ds:schemaRef ds:uri="http://schemas.microsoft.com/office/infopath/2007/PartnerControls"/>
    <ds:schemaRef ds:uri="8b529f77-48ab-4581-b468-93f09345b8a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Windows_Azure_DevCamp_16x9_Template</Template>
  <TotalTime>247</TotalTime>
  <Words>1563</Words>
  <Application>Microsoft Office PowerPoint</Application>
  <PresentationFormat>Custom</PresentationFormat>
  <Paragraphs>326</Paragraphs>
  <Slides>33</Slides>
  <Notes>26</Notes>
  <HiddenSlides>0</HiddenSlides>
  <MMClips>0</MMClip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Windows_Azure_DevCamp_16x9_Template</vt:lpstr>
      <vt:lpstr>Accent Color Transition Slides</vt:lpstr>
      <vt:lpstr>Building Mobile Phone Applications With Windows Azure</vt:lpstr>
      <vt:lpstr>PowerPoint Presentation</vt:lpstr>
      <vt:lpstr>Features in Action</vt:lpstr>
      <vt:lpstr>Three Reasons for Device + Cloud</vt:lpstr>
      <vt:lpstr>Why Windows Azure?</vt:lpstr>
      <vt:lpstr>Storage</vt:lpstr>
      <vt:lpstr>Storage: What are our options?</vt:lpstr>
      <vt:lpstr>Storage: Secrets</vt:lpstr>
      <vt:lpstr>Storage: How do we keep secrets secret?</vt:lpstr>
      <vt:lpstr>Storage: Windows Azure SQL Database</vt:lpstr>
      <vt:lpstr>Storage: Using Shared Access Signatures </vt:lpstr>
      <vt:lpstr>Storage: Offloading work through queues</vt:lpstr>
      <vt:lpstr>Storage NuGet Packages for Windows Phone</vt:lpstr>
      <vt:lpstr>Identity</vt:lpstr>
      <vt:lpstr>Identity: What are the options?</vt:lpstr>
      <vt:lpstr>Security challenge</vt:lpstr>
      <vt:lpstr>Solution: Claim-based architecture</vt:lpstr>
      <vt:lpstr>Using ACS from Windows Phone using NuGet</vt:lpstr>
      <vt:lpstr>Communications</vt:lpstr>
      <vt:lpstr>Communications</vt:lpstr>
      <vt:lpstr>Communications: Device-initiated</vt:lpstr>
      <vt:lpstr>Communications: Cloud-initiated</vt:lpstr>
      <vt:lpstr>Communications: Subscribing to Push</vt:lpstr>
      <vt:lpstr>Communications: Cloud-initiated to device?</vt:lpstr>
      <vt:lpstr>Notifications: Different services</vt:lpstr>
      <vt:lpstr>Push Notifications  on WP using NuGet</vt:lpstr>
      <vt:lpstr>Platform Services</vt:lpstr>
      <vt:lpstr>Application Building Blocks</vt:lpstr>
      <vt:lpstr>Tools &amp; Resources</vt:lpstr>
      <vt:lpstr>Windows Azure Toolkits for Devices</vt:lpstr>
      <vt:lpstr>Summary</vt:lpstr>
      <vt:lpstr>Summary</vt:lpstr>
      <vt:lpstr>PowerPoint Presentation</vt:lpstr>
    </vt:vector>
  </TitlesOfParts>
  <Manager>&lt;Content Manager Name Here&gt;</Manager>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Windows Azure DevCamp</dc:subject>
  <dc:creator>Nick Harris</dc:creator>
  <cp:keywords>&lt;Any Related Keywords&gt;</cp:keywords>
  <dc:description>Template: Shane O'Sullivan, Artitudes Design
Formatting:
Event Date:
Event Location:
Audience Type:</dc:description>
  <cp:lastModifiedBy>Nick Harris</cp:lastModifiedBy>
  <cp:revision>27</cp:revision>
  <dcterms:created xsi:type="dcterms:W3CDTF">2012-06-28T21:58:46Z</dcterms:created>
  <dcterms:modified xsi:type="dcterms:W3CDTF">2012-08-13T18:10:18Z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245;#Windows Azure DevCamp|38d59bd9-3a19-4709-9504-ae728298cb6f</vt:lpwstr>
  </property>
  <property fmtid="{D5CDD505-2E9C-101B-9397-08002B2CF9AE}" pid="5" name="Audience">
    <vt:lpwstr>34;#Developers|389e14a2-def5-4335-8627-c0368c2934a2</vt:lpwstr>
  </property>
</Properties>
</file>