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5" r:id="rId7"/>
    <p:sldId id="266" r:id="rId8"/>
    <p:sldId id="267" r:id="rId9"/>
    <p:sldId id="268" r:id="rId10"/>
    <p:sldId id="269" r:id="rId11"/>
    <p:sldId id="270" r:id="rId12"/>
    <p:sldId id="272" r:id="rId13"/>
    <p:sldId id="271" r:id="rId14"/>
    <p:sldId id="273" r:id="rId15"/>
    <p:sldId id="274" r:id="rId16"/>
    <p:sldId id="275"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7/1/2022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7/1/2022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7/1/2022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ED0-4095-4D32-B859-EAC0A09C8C56}"/>
              </a:ext>
            </a:extLst>
          </p:cNvPr>
          <p:cNvSpPr>
            <a:spLocks noGrp="1"/>
          </p:cNvSpPr>
          <p:nvPr>
            <p:ph type="ctrTitle"/>
          </p:nvPr>
        </p:nvSpPr>
        <p:spPr/>
        <p:txBody>
          <a:bodyPr/>
          <a:lstStyle/>
          <a:p>
            <a:r>
              <a:rPr lang="en-IN" dirty="0" err="1"/>
              <a:t>AERial</a:t>
            </a:r>
            <a:r>
              <a:rPr lang="en-IN" dirty="0"/>
              <a:t> surveillance</a:t>
            </a:r>
          </a:p>
        </p:txBody>
      </p:sp>
    </p:spTree>
    <p:extLst>
      <p:ext uri="{BB962C8B-B14F-4D97-AF65-F5344CB8AC3E}">
        <p14:creationId xmlns:p14="http://schemas.microsoft.com/office/powerpoint/2010/main" val="3822441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58DC-737F-4B5A-AD30-ED7F027813BB}"/>
              </a:ext>
            </a:extLst>
          </p:cNvPr>
          <p:cNvSpPr>
            <a:spLocks noGrp="1"/>
          </p:cNvSpPr>
          <p:nvPr>
            <p:ph type="title"/>
          </p:nvPr>
        </p:nvSpPr>
        <p:spPr>
          <a:xfrm>
            <a:off x="1069848" y="484632"/>
            <a:ext cx="10058400" cy="1609344"/>
          </a:xfrm>
        </p:spPr>
        <p:txBody>
          <a:bodyPr>
            <a:normAutofit/>
          </a:bodyPr>
          <a:lstStyle/>
          <a:p>
            <a:r>
              <a:rPr lang="en-IN" dirty="0"/>
              <a:t>IMPLEMENTATION</a:t>
            </a:r>
          </a:p>
        </p:txBody>
      </p:sp>
      <p:sp>
        <p:nvSpPr>
          <p:cNvPr id="3" name="Content Placeholder 2">
            <a:extLst>
              <a:ext uri="{FF2B5EF4-FFF2-40B4-BE49-F238E27FC236}">
                <a16:creationId xmlns:a16="http://schemas.microsoft.com/office/drawing/2014/main" id="{D68FECD9-22B6-4E4D-BB1F-1BFF2A5CC23D}"/>
              </a:ext>
            </a:extLst>
          </p:cNvPr>
          <p:cNvSpPr>
            <a:spLocks noGrp="1"/>
          </p:cNvSpPr>
          <p:nvPr>
            <p:ph idx="1"/>
          </p:nvPr>
        </p:nvSpPr>
        <p:spPr>
          <a:xfrm>
            <a:off x="1069848" y="2121408"/>
            <a:ext cx="4773168" cy="4050792"/>
          </a:xfrm>
        </p:spPr>
        <p:txBody>
          <a:bodyPr>
            <a:normAutofit lnSpcReduction="10000"/>
          </a:bodyPr>
          <a:lstStyle/>
          <a:p>
            <a:r>
              <a:rPr lang="en-IN" sz="1500" dirty="0"/>
              <a:t>As we have already covered the Object Detection for Aerial images during the previous phases, We have mainly focussed on the  pre-processing of the  image during this phase.</a:t>
            </a:r>
          </a:p>
          <a:p>
            <a:r>
              <a:rPr lang="en-US" u="sng" dirty="0">
                <a:cs typeface="Times New Roman" panose="02020603050405020304" pitchFamily="18" charset="0"/>
              </a:rPr>
              <a:t>Image Enhancement:</a:t>
            </a:r>
            <a:endParaRPr lang="en-US" dirty="0">
              <a:cs typeface="Times New Roman" panose="02020603050405020304" pitchFamily="18" charset="0"/>
            </a:endParaRPr>
          </a:p>
          <a:p>
            <a:r>
              <a:rPr lang="en-IN" dirty="0"/>
              <a:t> </a:t>
            </a:r>
            <a:r>
              <a:rPr lang="en-US" dirty="0">
                <a:cs typeface="Times New Roman" panose="02020603050405020304" pitchFamily="18" charset="0"/>
              </a:rPr>
              <a:t>Initially we are going to convert given Input Image into Array of values.</a:t>
            </a:r>
          </a:p>
          <a:p>
            <a:r>
              <a:rPr lang="en-US" dirty="0">
                <a:cs typeface="Times New Roman" panose="02020603050405020304" pitchFamily="18" charset="0"/>
              </a:rPr>
              <a:t>We are going to apply single scale </a:t>
            </a:r>
            <a:r>
              <a:rPr lang="en-US" dirty="0" err="1">
                <a:cs typeface="Times New Roman" panose="02020603050405020304" pitchFamily="18" charset="0"/>
              </a:rPr>
              <a:t>retinex</a:t>
            </a:r>
            <a:r>
              <a:rPr lang="en-US" dirty="0">
                <a:cs typeface="Times New Roman" panose="02020603050405020304" pitchFamily="18" charset="0"/>
              </a:rPr>
              <a:t> on Array, which basically deals with converting BGR values into HSV values and it only alters values of V channels present in image to increase Contrast of Image.</a:t>
            </a:r>
          </a:p>
          <a:p>
            <a:endParaRPr lang="en-IN" dirty="0"/>
          </a:p>
        </p:txBody>
      </p:sp>
      <p:pic>
        <p:nvPicPr>
          <p:cNvPr id="4" name="Picture 3">
            <a:extLst>
              <a:ext uri="{FF2B5EF4-FFF2-40B4-BE49-F238E27FC236}">
                <a16:creationId xmlns:a16="http://schemas.microsoft.com/office/drawing/2014/main" id="{C26B9C90-EED2-49B0-92E7-F1309A31C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080" y="2595217"/>
            <a:ext cx="4773168" cy="3176326"/>
          </a:xfrm>
          <a:prstGeom prst="rect">
            <a:avLst/>
          </a:prstGeom>
        </p:spPr>
      </p:pic>
    </p:spTree>
    <p:extLst>
      <p:ext uri="{BB962C8B-B14F-4D97-AF65-F5344CB8AC3E}">
        <p14:creationId xmlns:p14="http://schemas.microsoft.com/office/powerpoint/2010/main" val="143251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F403-8268-4034-B6BC-F7F329A8C98E}"/>
              </a:ext>
            </a:extLst>
          </p:cNvPr>
          <p:cNvSpPr>
            <a:spLocks noGrp="1"/>
          </p:cNvSpPr>
          <p:nvPr>
            <p:ph type="title"/>
          </p:nvPr>
        </p:nvSpPr>
        <p:spPr>
          <a:xfrm>
            <a:off x="1069848" y="484632"/>
            <a:ext cx="10058400" cy="1609344"/>
          </a:xfrm>
        </p:spPr>
        <p:txBody>
          <a:bodyPr>
            <a:normAutofit/>
          </a:bodyPr>
          <a:lstStyle/>
          <a:p>
            <a:r>
              <a:rPr lang="en-IN" dirty="0"/>
              <a:t>Step-2</a:t>
            </a:r>
          </a:p>
        </p:txBody>
      </p:sp>
      <p:sp>
        <p:nvSpPr>
          <p:cNvPr id="8" name="Content Placeholder 7">
            <a:extLst>
              <a:ext uri="{FF2B5EF4-FFF2-40B4-BE49-F238E27FC236}">
                <a16:creationId xmlns:a16="http://schemas.microsoft.com/office/drawing/2014/main" id="{4DCC94C3-DAB1-D49C-D004-9484326E126E}"/>
              </a:ext>
            </a:extLst>
          </p:cNvPr>
          <p:cNvSpPr>
            <a:spLocks noGrp="1"/>
          </p:cNvSpPr>
          <p:nvPr>
            <p:ph idx="1"/>
          </p:nvPr>
        </p:nvSpPr>
        <p:spPr>
          <a:xfrm>
            <a:off x="1069848" y="2121408"/>
            <a:ext cx="4773168" cy="4050792"/>
          </a:xfrm>
        </p:spPr>
        <p:txBody>
          <a:bodyPr>
            <a:normAutofit/>
          </a:bodyPr>
          <a:lstStyle/>
          <a:p>
            <a:r>
              <a:rPr lang="en-US" dirty="0">
                <a:latin typeface="Times New Roman" panose="02020603050405020304" pitchFamily="18" charset="0"/>
                <a:cs typeface="Times New Roman" panose="02020603050405020304" pitchFamily="18" charset="0"/>
              </a:rPr>
              <a:t>Output Image of Single Scale </a:t>
            </a:r>
            <a:r>
              <a:rPr lang="en-US" dirty="0" err="1">
                <a:latin typeface="Times New Roman" panose="02020603050405020304" pitchFamily="18" charset="0"/>
                <a:cs typeface="Times New Roman" panose="02020603050405020304" pitchFamily="18" charset="0"/>
              </a:rPr>
              <a:t>retinex</a:t>
            </a:r>
            <a:r>
              <a:rPr lang="en-US" dirty="0">
                <a:latin typeface="Times New Roman" panose="02020603050405020304" pitchFamily="18" charset="0"/>
                <a:cs typeface="Times New Roman" panose="02020603050405020304" pitchFamily="18" charset="0"/>
              </a:rPr>
              <a:t> method is given to Multi Scale </a:t>
            </a:r>
            <a:r>
              <a:rPr lang="en-US" dirty="0" err="1">
                <a:latin typeface="Times New Roman" panose="02020603050405020304" pitchFamily="18" charset="0"/>
                <a:cs typeface="Times New Roman" panose="02020603050405020304" pitchFamily="18" charset="0"/>
              </a:rPr>
              <a:t>Retinex</a:t>
            </a:r>
            <a:r>
              <a:rPr lang="en-US" dirty="0">
                <a:latin typeface="Times New Roman" panose="02020603050405020304" pitchFamily="18" charset="0"/>
                <a:cs typeface="Times New Roman" panose="02020603050405020304" pitchFamily="18" charset="0"/>
              </a:rPr>
              <a:t> Method ,where it merges the Single </a:t>
            </a:r>
            <a:r>
              <a:rPr lang="en-US" dirty="0" err="1">
                <a:latin typeface="Times New Roman" panose="02020603050405020304" pitchFamily="18" charset="0"/>
                <a:cs typeface="Times New Roman" panose="02020603050405020304" pitchFamily="18" charset="0"/>
              </a:rPr>
              <a:t>Retinex</a:t>
            </a:r>
            <a:r>
              <a:rPr lang="en-US" dirty="0">
                <a:latin typeface="Times New Roman" panose="02020603050405020304" pitchFamily="18" charset="0"/>
                <a:cs typeface="Times New Roman" panose="02020603050405020304" pitchFamily="18" charset="0"/>
              </a:rPr>
              <a:t> Values For a list of sigma values. And it takes average of </a:t>
            </a:r>
            <a:r>
              <a:rPr lang="en-US" dirty="0" err="1">
                <a:latin typeface="Times New Roman" panose="02020603050405020304" pitchFamily="18" charset="0"/>
                <a:cs typeface="Times New Roman" panose="02020603050405020304" pitchFamily="18" charset="0"/>
              </a:rPr>
              <a:t>Retinex</a:t>
            </a:r>
            <a:r>
              <a:rPr lang="en-US" dirty="0">
                <a:latin typeface="Times New Roman" panose="02020603050405020304" pitchFamily="18" charset="0"/>
                <a:cs typeface="Times New Roman" panose="02020603050405020304" pitchFamily="18" charset="0"/>
              </a:rPr>
              <a:t> with respect to no of values present in list.</a:t>
            </a:r>
          </a:p>
          <a:p>
            <a:r>
              <a:rPr lang="en-US" dirty="0">
                <a:latin typeface="Times New Roman" panose="02020603050405020304" pitchFamily="18" charset="0"/>
                <a:cs typeface="Times New Roman" panose="02020603050405020304" pitchFamily="18" charset="0"/>
              </a:rPr>
              <a:t>Then we are going to apply color restoration and simplest color balance algorithm to restore color lost while processing and to balance color of image given out of MSRCR algorithm. </a:t>
            </a:r>
          </a:p>
          <a:p>
            <a:endParaRPr lang="en-US" dirty="0"/>
          </a:p>
        </p:txBody>
      </p:sp>
      <p:pic>
        <p:nvPicPr>
          <p:cNvPr id="4" name="Content Placeholder 3">
            <a:extLst>
              <a:ext uri="{FF2B5EF4-FFF2-40B4-BE49-F238E27FC236}">
                <a16:creationId xmlns:a16="http://schemas.microsoft.com/office/drawing/2014/main" id="{20043B64-C2D4-46CF-A304-6E2A2DEC9385}"/>
              </a:ext>
            </a:extLst>
          </p:cNvPr>
          <p:cNvPicPr>
            <a:picLocks noChangeAspect="1"/>
          </p:cNvPicPr>
          <p:nvPr/>
        </p:nvPicPr>
        <p:blipFill>
          <a:blip r:embed="rId2"/>
          <a:stretch>
            <a:fillRect/>
          </a:stretch>
        </p:blipFill>
        <p:spPr>
          <a:xfrm>
            <a:off x="6355080" y="2304728"/>
            <a:ext cx="4501179" cy="3543201"/>
          </a:xfrm>
          <a:prstGeom prst="rect">
            <a:avLst/>
          </a:prstGeom>
        </p:spPr>
      </p:pic>
    </p:spTree>
    <p:extLst>
      <p:ext uri="{BB962C8B-B14F-4D97-AF65-F5344CB8AC3E}">
        <p14:creationId xmlns:p14="http://schemas.microsoft.com/office/powerpoint/2010/main" val="363462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6DFA9-C405-46D8-BEFC-AC1B82B983AF}"/>
              </a:ext>
            </a:extLst>
          </p:cNvPr>
          <p:cNvSpPr>
            <a:spLocks noGrp="1"/>
          </p:cNvSpPr>
          <p:nvPr>
            <p:ph type="title"/>
          </p:nvPr>
        </p:nvSpPr>
        <p:spPr>
          <a:xfrm>
            <a:off x="8156350" y="484632"/>
            <a:ext cx="3544035" cy="1609344"/>
          </a:xfrm>
          <a:ln>
            <a:noFill/>
          </a:ln>
        </p:spPr>
        <p:txBody>
          <a:bodyPr>
            <a:normAutofit/>
          </a:bodyPr>
          <a:lstStyle/>
          <a:p>
            <a:r>
              <a:rPr lang="en-IN" sz="3200"/>
              <a:t>Step-3</a:t>
            </a:r>
          </a:p>
        </p:txBody>
      </p:sp>
      <p:pic>
        <p:nvPicPr>
          <p:cNvPr id="4" name="Picture 3">
            <a:extLst>
              <a:ext uri="{FF2B5EF4-FFF2-40B4-BE49-F238E27FC236}">
                <a16:creationId xmlns:a16="http://schemas.microsoft.com/office/drawing/2014/main" id="{9617598E-4885-4EEA-BA1B-B43CBA9387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9" y="1145776"/>
            <a:ext cx="6882269" cy="4576708"/>
          </a:xfrm>
          <a:prstGeom prst="rect">
            <a:avLst/>
          </a:prstGeom>
        </p:spPr>
      </p:pic>
      <p:sp>
        <p:nvSpPr>
          <p:cNvPr id="3" name="Content Placeholder 2">
            <a:extLst>
              <a:ext uri="{FF2B5EF4-FFF2-40B4-BE49-F238E27FC236}">
                <a16:creationId xmlns:a16="http://schemas.microsoft.com/office/drawing/2014/main" id="{24852E95-B36C-4E5B-88B5-A92A4C85F7FD}"/>
              </a:ext>
            </a:extLst>
          </p:cNvPr>
          <p:cNvSpPr>
            <a:spLocks noGrp="1"/>
          </p:cNvSpPr>
          <p:nvPr>
            <p:ph idx="1"/>
          </p:nvPr>
        </p:nvSpPr>
        <p:spPr>
          <a:xfrm>
            <a:off x="8156351" y="2121408"/>
            <a:ext cx="3544034" cy="4050792"/>
          </a:xfrm>
        </p:spPr>
        <p:txBody>
          <a:bodyPr>
            <a:normAutofit/>
          </a:bodyPr>
          <a:lstStyle/>
          <a:p>
            <a:r>
              <a:rPr lang="en-US" sz="1600">
                <a:latin typeface="Times New Roman" panose="02020603050405020304" pitchFamily="18" charset="0"/>
                <a:cs typeface="Times New Roman" panose="02020603050405020304" pitchFamily="18" charset="0"/>
              </a:rPr>
              <a:t>After Color Balancing we are going to circulate the same Intensity over of image by using the histogram equalization to get complete output of Proposed method for Image Enhancement.</a:t>
            </a:r>
          </a:p>
          <a:p>
            <a:endParaRPr lang="en-IN" sz="1600"/>
          </a:p>
        </p:txBody>
      </p:sp>
      <p:grpSp>
        <p:nvGrpSpPr>
          <p:cNvPr id="11" name="Group 1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375783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D876-D32A-453F-86CA-AE9B7FD3B4A6}"/>
              </a:ext>
            </a:extLst>
          </p:cNvPr>
          <p:cNvSpPr>
            <a:spLocks noGrp="1"/>
          </p:cNvSpPr>
          <p:nvPr>
            <p:ph type="title"/>
          </p:nvPr>
        </p:nvSpPr>
        <p:spPr>
          <a:xfrm>
            <a:off x="1069848" y="484632"/>
            <a:ext cx="10058400" cy="1609344"/>
          </a:xfrm>
        </p:spPr>
        <p:txBody>
          <a:bodyPr>
            <a:normAutofit/>
          </a:bodyPr>
          <a:lstStyle/>
          <a:p>
            <a:r>
              <a:rPr lang="en-IN" dirty="0"/>
              <a:t>Step-3</a:t>
            </a:r>
          </a:p>
        </p:txBody>
      </p:sp>
      <p:sp>
        <p:nvSpPr>
          <p:cNvPr id="3" name="Content Placeholder 2">
            <a:extLst>
              <a:ext uri="{FF2B5EF4-FFF2-40B4-BE49-F238E27FC236}">
                <a16:creationId xmlns:a16="http://schemas.microsoft.com/office/drawing/2014/main" id="{FB32EA06-0FCA-4381-93FB-DDB2AD45BEF2}"/>
              </a:ext>
            </a:extLst>
          </p:cNvPr>
          <p:cNvSpPr>
            <a:spLocks noGrp="1"/>
          </p:cNvSpPr>
          <p:nvPr>
            <p:ph idx="1"/>
          </p:nvPr>
        </p:nvSpPr>
        <p:spPr>
          <a:xfrm>
            <a:off x="1069848" y="2121408"/>
            <a:ext cx="4759452" cy="4050792"/>
          </a:xfrm>
        </p:spPr>
        <p:txBody>
          <a:bodyPr>
            <a:normAutofit/>
          </a:bodyPr>
          <a:lstStyle/>
          <a:p>
            <a:r>
              <a:rPr lang="en-US" dirty="0">
                <a:latin typeface="Times New Roman" panose="02020603050405020304" pitchFamily="18" charset="0"/>
                <a:cs typeface="Times New Roman" panose="02020603050405020304" pitchFamily="18" charset="0"/>
              </a:rPr>
              <a:t>Now after the pre-processing of the image is complete, we now perform the object detection on the enhanced image which will provide a higher accuracy object detection.</a:t>
            </a:r>
          </a:p>
          <a:p>
            <a:r>
              <a:rPr lang="en-US" u="sng" dirty="0">
                <a:latin typeface="Times New Roman" panose="02020603050405020304" pitchFamily="18" charset="0"/>
                <a:cs typeface="Times New Roman" panose="02020603050405020304" pitchFamily="18" charset="0"/>
              </a:rPr>
              <a:t>Object Detection: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To detect objects in Image we are going to take help of deep neural networks in which methods are already present in cv2 module. Where it creates 4 dimensional blob from given input image. </a:t>
            </a:r>
          </a:p>
          <a:p>
            <a:pPr lvl="1"/>
            <a:r>
              <a:rPr lang="en-US" dirty="0">
                <a:latin typeface="Times New Roman" panose="02020603050405020304" pitchFamily="18" charset="0"/>
                <a:cs typeface="Times New Roman" panose="02020603050405020304" pitchFamily="18" charset="0"/>
              </a:rPr>
              <a:t>For every detection in Image its going draw a rectangular box around object.</a:t>
            </a:r>
          </a:p>
          <a:p>
            <a:endParaRPr lang="en-IN" dirty="0"/>
          </a:p>
        </p:txBody>
      </p:sp>
      <p:pic>
        <p:nvPicPr>
          <p:cNvPr id="12" name="Picture 11">
            <a:extLst>
              <a:ext uri="{FF2B5EF4-FFF2-40B4-BE49-F238E27FC236}">
                <a16:creationId xmlns:a16="http://schemas.microsoft.com/office/drawing/2014/main" id="{A2446C35-30FF-45B0-85BA-04F39697A715}"/>
              </a:ext>
            </a:extLst>
          </p:cNvPr>
          <p:cNvPicPr>
            <a:picLocks noChangeAspect="1"/>
          </p:cNvPicPr>
          <p:nvPr/>
        </p:nvPicPr>
        <p:blipFill rotWithShape="1">
          <a:blip r:embed="rId2">
            <a:extLst>
              <a:ext uri="{28A0092B-C50C-407E-A947-70E740481C1C}">
                <a14:useLocalDpi xmlns:a14="http://schemas.microsoft.com/office/drawing/2010/main" val="0"/>
              </a:ext>
            </a:extLst>
          </a:blip>
          <a:srcRect l="7966" r="12295"/>
          <a:stretch/>
        </p:blipFill>
        <p:spPr>
          <a:xfrm>
            <a:off x="6361113" y="2193036"/>
            <a:ext cx="4773168" cy="3980688"/>
          </a:xfrm>
          <a:prstGeom prst="rect">
            <a:avLst/>
          </a:prstGeom>
        </p:spPr>
      </p:pic>
    </p:spTree>
    <p:extLst>
      <p:ext uri="{BB962C8B-B14F-4D97-AF65-F5344CB8AC3E}">
        <p14:creationId xmlns:p14="http://schemas.microsoft.com/office/powerpoint/2010/main" val="187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1A49-494A-4270-9C77-9EF4913FD521}"/>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9C6E722B-AAFF-409B-858E-E5F314E5A422}"/>
              </a:ext>
            </a:extLst>
          </p:cNvPr>
          <p:cNvSpPr>
            <a:spLocks noGrp="1"/>
          </p:cNvSpPr>
          <p:nvPr>
            <p:ph idx="1"/>
          </p:nvPr>
        </p:nvSpPr>
        <p:spPr/>
        <p:txBody>
          <a:bodyPr/>
          <a:lstStyle/>
          <a:p>
            <a:pPr marL="0" indent="0" algn="just">
              <a:buNone/>
            </a:pPr>
            <a:r>
              <a:rPr lang="en-US" dirty="0">
                <a:cs typeface="Times New Roman" panose="02020603050405020304" pitchFamily="18" charset="0"/>
              </a:rPr>
              <a:t>Here we considered 3 different methods for enhancement of Image</a:t>
            </a:r>
          </a:p>
          <a:p>
            <a:pPr marL="0" indent="0" algn="just">
              <a:buNone/>
            </a:pPr>
            <a:r>
              <a:rPr lang="en-US" dirty="0">
                <a:cs typeface="Times New Roman" panose="02020603050405020304" pitchFamily="18" charset="0"/>
              </a:rPr>
              <a:t>     1. MSRCR</a:t>
            </a:r>
          </a:p>
          <a:p>
            <a:pPr marL="0" indent="0" algn="just">
              <a:buNone/>
            </a:pPr>
            <a:r>
              <a:rPr lang="en-US" dirty="0">
                <a:cs typeface="Times New Roman" panose="02020603050405020304" pitchFamily="18" charset="0"/>
              </a:rPr>
              <a:t>     2. AMSRCR</a:t>
            </a:r>
          </a:p>
          <a:p>
            <a:pPr marL="0" indent="0" algn="just">
              <a:buNone/>
            </a:pPr>
            <a:r>
              <a:rPr lang="en-US" dirty="0">
                <a:cs typeface="Times New Roman" panose="02020603050405020304" pitchFamily="18" charset="0"/>
              </a:rPr>
              <a:t>     3. MSRCP</a:t>
            </a:r>
          </a:p>
          <a:p>
            <a:pPr marL="0" indent="0" algn="just">
              <a:buNone/>
            </a:pPr>
            <a:endParaRPr lang="en-US" dirty="0">
              <a:cs typeface="Times New Roman" panose="02020603050405020304" pitchFamily="18" charset="0"/>
            </a:endParaRPr>
          </a:p>
          <a:p>
            <a:pPr marL="0" indent="0" algn="just">
              <a:buNone/>
            </a:pPr>
            <a:r>
              <a:rPr lang="en-US" dirty="0">
                <a:cs typeface="Times New Roman" panose="02020603050405020304" pitchFamily="18" charset="0"/>
              </a:rPr>
              <a:t> MSRCR enhances only contrast where as AMSRCR upgraded version of  MSRCR where AMSRCR doesn’t do color </a:t>
            </a:r>
            <a:r>
              <a:rPr lang="en-US" dirty="0" err="1">
                <a:cs typeface="Times New Roman" panose="02020603050405020304" pitchFamily="18" charset="0"/>
              </a:rPr>
              <a:t>balancing.But</a:t>
            </a:r>
            <a:r>
              <a:rPr lang="en-US" dirty="0">
                <a:cs typeface="Times New Roman" panose="02020603050405020304" pitchFamily="18" charset="0"/>
              </a:rPr>
              <a:t> MSRCP is a method which takes care of both contrast along with intensity which makes it better algorithm for processing .We made use of all 3 but choose </a:t>
            </a:r>
            <a:r>
              <a:rPr lang="en-US" dirty="0" err="1">
                <a:cs typeface="Times New Roman" panose="02020603050405020304" pitchFamily="18" charset="0"/>
              </a:rPr>
              <a:t>msrcp</a:t>
            </a:r>
            <a:r>
              <a:rPr lang="en-US" dirty="0">
                <a:cs typeface="Times New Roman" panose="02020603050405020304" pitchFamily="18" charset="0"/>
              </a:rPr>
              <a:t> for the further processing like histogram equalization and object detection to get best possible output.</a:t>
            </a:r>
          </a:p>
          <a:p>
            <a:endParaRPr lang="en-IN" dirty="0"/>
          </a:p>
        </p:txBody>
      </p:sp>
    </p:spTree>
    <p:extLst>
      <p:ext uri="{BB962C8B-B14F-4D97-AF65-F5344CB8AC3E}">
        <p14:creationId xmlns:p14="http://schemas.microsoft.com/office/powerpoint/2010/main" val="284679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84D0-4CF9-4692-A513-B2E68D1494E3}"/>
              </a:ext>
            </a:extLst>
          </p:cNvPr>
          <p:cNvSpPr>
            <a:spLocks noGrp="1"/>
          </p:cNvSpPr>
          <p:nvPr>
            <p:ph type="title"/>
          </p:nvPr>
        </p:nvSpPr>
        <p:spPr>
          <a:xfrm>
            <a:off x="1069848" y="484632"/>
            <a:ext cx="10058400" cy="1609344"/>
          </a:xfrm>
        </p:spPr>
        <p:txBody>
          <a:bodyPr/>
          <a:lstStyle/>
          <a:p>
            <a:r>
              <a:rPr lang="en-IN" dirty="0"/>
              <a:t>Result in a Nutshell</a:t>
            </a:r>
          </a:p>
        </p:txBody>
      </p:sp>
      <p:pic>
        <p:nvPicPr>
          <p:cNvPr id="4" name="Content Placeholder 6">
            <a:extLst>
              <a:ext uri="{FF2B5EF4-FFF2-40B4-BE49-F238E27FC236}">
                <a16:creationId xmlns:a16="http://schemas.microsoft.com/office/drawing/2014/main" id="{17F99F3A-A738-4188-A3A8-A260B396BF94}"/>
              </a:ext>
            </a:extLst>
          </p:cNvPr>
          <p:cNvPicPr>
            <a:picLocks noGrp="1" noChangeAspect="1"/>
          </p:cNvPicPr>
          <p:nvPr>
            <p:ph idx="1"/>
          </p:nvPr>
        </p:nvPicPr>
        <p:blipFill>
          <a:blip r:embed="rId2"/>
          <a:stretch>
            <a:fillRect/>
          </a:stretch>
        </p:blipFill>
        <p:spPr>
          <a:xfrm>
            <a:off x="1069975" y="2170219"/>
            <a:ext cx="10058400" cy="3952661"/>
          </a:xfrm>
        </p:spPr>
      </p:pic>
    </p:spTree>
    <p:extLst>
      <p:ext uri="{BB962C8B-B14F-4D97-AF65-F5344CB8AC3E}">
        <p14:creationId xmlns:p14="http://schemas.microsoft.com/office/powerpoint/2010/main" val="3006583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FC0AEFD-DABD-47B0-B916-010BF8BD8BD9}"/>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a:blipFill dpi="0" rotWithShape="1">
                  <a:blip r:embed="rId4">
                    <a:extLst/>
                  </a:blip>
                  <a:srcRect/>
                  <a:tile tx="6350" ty="-127000" sx="65000" sy="64000" flip="none" algn="tl"/>
                </a:blipFill>
              </a:rPr>
              <a:t>Demo with a sample image</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891547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9043EA6-8130-4964-BBF4-11EC791B01F6}"/>
              </a:ext>
            </a:extLst>
          </p:cNvPr>
          <p:cNvSpPr>
            <a:spLocks noGrp="1"/>
          </p:cNvSpPr>
          <p:nvPr>
            <p:ph type="title"/>
          </p:nvPr>
        </p:nvSpPr>
        <p:spPr>
          <a:xfrm>
            <a:off x="1051560" y="643468"/>
            <a:ext cx="9966960" cy="3592432"/>
          </a:xfrm>
        </p:spPr>
        <p:txBody>
          <a:bodyPr vert="horz" lIns="91440" tIns="45720" rIns="91440" bIns="45720" rtlCol="0" anchor="ctr">
            <a:normAutofit/>
          </a:bodyPr>
          <a:lstStyle/>
          <a:p>
            <a:pPr>
              <a:lnSpc>
                <a:spcPct val="80000"/>
              </a:lnSpc>
            </a:pPr>
            <a:r>
              <a:rPr lang="en-US" sz="9600">
                <a:blipFill dpi="0" rotWithShape="1">
                  <a:blip r:embed="rId4">
                    <a:extLst/>
                  </a:blip>
                  <a:srcRect/>
                  <a:tile tx="6350" ty="-127000" sx="65000" sy="64000" flip="none" algn="tl"/>
                </a:blipFill>
              </a:rPr>
              <a:t>Thank you</a:t>
            </a:r>
          </a:p>
        </p:txBody>
      </p:sp>
      <p:sp>
        <p:nvSpPr>
          <p:cNvPr id="19" name="Rectangle 18">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2" name="Oval 21">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53161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7B6ECC3-8180-4001-A4A7-3D7855C85DDA}"/>
              </a:ext>
            </a:extLst>
          </p:cNvPr>
          <p:cNvSpPr>
            <a:spLocks noGrp="1"/>
          </p:cNvSpPr>
          <p:nvPr>
            <p:ph idx="1"/>
          </p:nvPr>
        </p:nvSpPr>
        <p:spPr>
          <a:xfrm>
            <a:off x="6081089" y="725394"/>
            <a:ext cx="5142658" cy="5407212"/>
          </a:xfrm>
        </p:spPr>
        <p:txBody>
          <a:bodyPr anchor="ctr">
            <a:normAutofit/>
          </a:bodyPr>
          <a:lstStyle/>
          <a:p>
            <a:r>
              <a:rPr lang="en-IN" dirty="0"/>
              <a:t>Batch : A18</a:t>
            </a:r>
          </a:p>
          <a:p>
            <a:r>
              <a:rPr lang="en-IN" dirty="0"/>
              <a:t>College:  SDM College of Engineering and Technology</a:t>
            </a:r>
          </a:p>
          <a:p>
            <a:r>
              <a:rPr lang="en-IN" dirty="0"/>
              <a:t>Guide:  </a:t>
            </a:r>
            <a:r>
              <a:rPr lang="en-IN" dirty="0" err="1"/>
              <a:t>Dr.</a:t>
            </a:r>
            <a:r>
              <a:rPr lang="en-IN" dirty="0"/>
              <a:t> Archana N </a:t>
            </a:r>
          </a:p>
        </p:txBody>
      </p:sp>
    </p:spTree>
    <p:extLst>
      <p:ext uri="{BB962C8B-B14F-4D97-AF65-F5344CB8AC3E}">
        <p14:creationId xmlns:p14="http://schemas.microsoft.com/office/powerpoint/2010/main" val="228762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90E7EA39-0FD2-476E-8EA1-B831A8AD27AF}"/>
              </a:ext>
            </a:extLst>
          </p:cNvPr>
          <p:cNvSpPr>
            <a:spLocks noGrp="1"/>
          </p:cNvSpPr>
          <p:nvPr>
            <p:ph type="title"/>
          </p:nvPr>
        </p:nvSpPr>
        <p:spPr>
          <a:xfrm>
            <a:off x="1490145" y="2376862"/>
            <a:ext cx="2640646" cy="2104273"/>
          </a:xfrm>
          <a:noFill/>
        </p:spPr>
        <p:txBody>
          <a:bodyPr>
            <a:normAutofit/>
          </a:bodyPr>
          <a:lstStyle/>
          <a:p>
            <a:pPr algn="ctr"/>
            <a:r>
              <a:rPr lang="en-IN" sz="3000">
                <a:solidFill>
                  <a:srgbClr val="FFFFFF"/>
                </a:solidFill>
              </a:rPr>
              <a:t>Team members</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CE84209-A0EA-4ED3-979A-01E45AFCB76E}"/>
              </a:ext>
            </a:extLst>
          </p:cNvPr>
          <p:cNvSpPr>
            <a:spLocks noGrp="1"/>
          </p:cNvSpPr>
          <p:nvPr>
            <p:ph idx="1"/>
          </p:nvPr>
        </p:nvSpPr>
        <p:spPr>
          <a:xfrm>
            <a:off x="6081089" y="725394"/>
            <a:ext cx="5142658" cy="5407212"/>
          </a:xfrm>
        </p:spPr>
        <p:txBody>
          <a:bodyPr anchor="ctr">
            <a:normAutofit/>
          </a:bodyPr>
          <a:lstStyle/>
          <a:p>
            <a:pPr marL="0" indent="0">
              <a:buNone/>
            </a:pPr>
            <a:r>
              <a:rPr lang="en-US" b="1" dirty="0"/>
              <a:t>NAMES					USN</a:t>
            </a:r>
          </a:p>
          <a:p>
            <a:pPr marL="457200" indent="-457200">
              <a:buFont typeface="+mj-lt"/>
              <a:buAutoNum type="arabicPeriod"/>
            </a:pPr>
            <a:r>
              <a:rPr lang="en-US" dirty="0"/>
              <a:t> ABUL HASSAN SHAIKH			2SD18CS004</a:t>
            </a:r>
          </a:p>
          <a:p>
            <a:pPr marL="457200" indent="-457200">
              <a:buFont typeface="+mj-lt"/>
              <a:buAutoNum type="arabicPeriod"/>
            </a:pPr>
            <a:r>
              <a:rPr lang="en-US" dirty="0"/>
              <a:t>AKSHAY REVANKAR			2SD18CS010</a:t>
            </a:r>
          </a:p>
          <a:p>
            <a:pPr marL="457200" indent="-457200">
              <a:buFont typeface="+mj-lt"/>
              <a:buAutoNum type="arabicPeriod"/>
            </a:pPr>
            <a:r>
              <a:rPr lang="en-US" dirty="0"/>
              <a:t>MANISH SAKARAY 				2SD18CS054</a:t>
            </a:r>
          </a:p>
          <a:p>
            <a:pPr marL="457200" indent="-457200">
              <a:buFont typeface="+mj-lt"/>
              <a:buAutoNum type="arabicPeriod"/>
            </a:pPr>
            <a:r>
              <a:rPr lang="en-US" dirty="0"/>
              <a:t>PRATEEK LOKESH KUMBAR		2SD18CS076</a:t>
            </a:r>
            <a:endParaRPr lang="en-IN" dirty="0"/>
          </a:p>
          <a:p>
            <a:endParaRPr lang="en-IN" dirty="0"/>
          </a:p>
        </p:txBody>
      </p:sp>
    </p:spTree>
    <p:extLst>
      <p:ext uri="{BB962C8B-B14F-4D97-AF65-F5344CB8AC3E}">
        <p14:creationId xmlns:p14="http://schemas.microsoft.com/office/powerpoint/2010/main" val="402303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06A1-70FB-43D5-8F73-30194B98EADE}"/>
              </a:ext>
            </a:extLst>
          </p:cNvPr>
          <p:cNvSpPr>
            <a:spLocks noGrp="1"/>
          </p:cNvSpPr>
          <p:nvPr>
            <p:ph type="title"/>
          </p:nvPr>
        </p:nvSpPr>
        <p:spPr/>
        <p:txBody>
          <a:bodyPr/>
          <a:lstStyle/>
          <a:p>
            <a:r>
              <a:rPr lang="en-IN" dirty="0"/>
              <a:t>Objective of the project</a:t>
            </a:r>
          </a:p>
        </p:txBody>
      </p:sp>
      <p:sp>
        <p:nvSpPr>
          <p:cNvPr id="3" name="Content Placeholder 2">
            <a:extLst>
              <a:ext uri="{FF2B5EF4-FFF2-40B4-BE49-F238E27FC236}">
                <a16:creationId xmlns:a16="http://schemas.microsoft.com/office/drawing/2014/main" id="{39C1D195-506D-421C-A4BA-919F81C2F787}"/>
              </a:ext>
            </a:extLst>
          </p:cNvPr>
          <p:cNvSpPr>
            <a:spLocks noGrp="1"/>
          </p:cNvSpPr>
          <p:nvPr>
            <p:ph idx="1"/>
          </p:nvPr>
        </p:nvSpPr>
        <p:spPr/>
        <p:txBody>
          <a:bodyPr/>
          <a:lstStyle/>
          <a:p>
            <a:pPr marL="194945" marR="5080">
              <a:lnSpc>
                <a:spcPts val="2160"/>
              </a:lnSpc>
              <a:spcBef>
                <a:spcPts val="375"/>
              </a:spcBef>
              <a:buClr>
                <a:srgbClr val="9E3611"/>
              </a:buClr>
              <a:buFont typeface="Wingdings"/>
              <a:buChar char=""/>
              <a:tabLst>
                <a:tab pos="195580" algn="l"/>
              </a:tabLst>
            </a:pPr>
            <a:r>
              <a:rPr lang="en-US" spc="40" dirty="0">
                <a:latin typeface="Trebuchet MS"/>
                <a:cs typeface="Trebuchet MS"/>
              </a:rPr>
              <a:t>The</a:t>
            </a:r>
            <a:r>
              <a:rPr lang="en-US" spc="-105" dirty="0">
                <a:latin typeface="Trebuchet MS"/>
                <a:cs typeface="Trebuchet MS"/>
              </a:rPr>
              <a:t> </a:t>
            </a:r>
            <a:r>
              <a:rPr lang="en-US" spc="35" dirty="0">
                <a:latin typeface="Trebuchet MS"/>
                <a:cs typeface="Trebuchet MS"/>
              </a:rPr>
              <a:t>main</a:t>
            </a:r>
            <a:r>
              <a:rPr lang="en-US" spc="-114" dirty="0">
                <a:latin typeface="Trebuchet MS"/>
                <a:cs typeface="Trebuchet MS"/>
              </a:rPr>
              <a:t> </a:t>
            </a:r>
            <a:r>
              <a:rPr lang="en-US" spc="10" dirty="0">
                <a:latin typeface="Trebuchet MS"/>
                <a:cs typeface="Trebuchet MS"/>
              </a:rPr>
              <a:t>objective</a:t>
            </a:r>
            <a:r>
              <a:rPr lang="en-US" spc="-135" dirty="0">
                <a:latin typeface="Trebuchet MS"/>
                <a:cs typeface="Trebuchet MS"/>
              </a:rPr>
              <a:t> </a:t>
            </a:r>
            <a:r>
              <a:rPr lang="en-US" spc="-45" dirty="0">
                <a:latin typeface="Trebuchet MS"/>
                <a:cs typeface="Trebuchet MS"/>
              </a:rPr>
              <a:t>of</a:t>
            </a:r>
            <a:r>
              <a:rPr lang="en-US" spc="-95" dirty="0">
                <a:latin typeface="Trebuchet MS"/>
                <a:cs typeface="Trebuchet MS"/>
              </a:rPr>
              <a:t> </a:t>
            </a:r>
            <a:r>
              <a:rPr lang="en-US" spc="-25" dirty="0">
                <a:latin typeface="Trebuchet MS"/>
                <a:cs typeface="Trebuchet MS"/>
              </a:rPr>
              <a:t>the</a:t>
            </a:r>
            <a:r>
              <a:rPr lang="en-US" spc="-100" dirty="0">
                <a:latin typeface="Trebuchet MS"/>
                <a:cs typeface="Trebuchet MS"/>
              </a:rPr>
              <a:t> </a:t>
            </a:r>
            <a:r>
              <a:rPr lang="en-US" spc="-10" dirty="0">
                <a:latin typeface="Trebuchet MS"/>
                <a:cs typeface="Trebuchet MS"/>
              </a:rPr>
              <a:t>project</a:t>
            </a:r>
            <a:r>
              <a:rPr lang="en-US" spc="-114" dirty="0">
                <a:latin typeface="Trebuchet MS"/>
                <a:cs typeface="Trebuchet MS"/>
              </a:rPr>
              <a:t> </a:t>
            </a:r>
            <a:r>
              <a:rPr lang="en-US" spc="60" dirty="0">
                <a:latin typeface="Trebuchet MS"/>
                <a:cs typeface="Trebuchet MS"/>
              </a:rPr>
              <a:t>is</a:t>
            </a:r>
            <a:r>
              <a:rPr lang="en-US" spc="-100" dirty="0">
                <a:latin typeface="Trebuchet MS"/>
                <a:cs typeface="Trebuchet MS"/>
              </a:rPr>
              <a:t> </a:t>
            </a:r>
            <a:r>
              <a:rPr lang="en-US" spc="-60" dirty="0">
                <a:latin typeface="Trebuchet MS"/>
                <a:cs typeface="Trebuchet MS"/>
              </a:rPr>
              <a:t>to</a:t>
            </a:r>
            <a:r>
              <a:rPr lang="en-US" spc="-110" dirty="0">
                <a:latin typeface="Trebuchet MS"/>
                <a:cs typeface="Trebuchet MS"/>
              </a:rPr>
              <a:t> </a:t>
            </a:r>
            <a:r>
              <a:rPr lang="en-US" spc="-15" dirty="0">
                <a:latin typeface="Trebuchet MS"/>
                <a:cs typeface="Trebuchet MS"/>
              </a:rPr>
              <a:t>detect</a:t>
            </a:r>
            <a:r>
              <a:rPr lang="en-US" spc="-120" dirty="0">
                <a:latin typeface="Trebuchet MS"/>
                <a:cs typeface="Trebuchet MS"/>
              </a:rPr>
              <a:t> </a:t>
            </a:r>
            <a:r>
              <a:rPr lang="en-US" spc="-5" dirty="0">
                <a:latin typeface="Trebuchet MS"/>
                <a:cs typeface="Trebuchet MS"/>
              </a:rPr>
              <a:t>potential</a:t>
            </a:r>
            <a:r>
              <a:rPr lang="en-US" spc="-100" dirty="0">
                <a:latin typeface="Trebuchet MS"/>
                <a:cs typeface="Trebuchet MS"/>
              </a:rPr>
              <a:t> </a:t>
            </a:r>
            <a:r>
              <a:rPr lang="en-US" spc="-30" dirty="0">
                <a:latin typeface="Trebuchet MS"/>
                <a:cs typeface="Trebuchet MS"/>
              </a:rPr>
              <a:t>threats</a:t>
            </a:r>
            <a:r>
              <a:rPr lang="en-US" spc="-120" dirty="0">
                <a:latin typeface="Trebuchet MS"/>
                <a:cs typeface="Trebuchet MS"/>
              </a:rPr>
              <a:t> </a:t>
            </a:r>
            <a:r>
              <a:rPr lang="en-US" spc="35" dirty="0">
                <a:latin typeface="Trebuchet MS"/>
                <a:cs typeface="Trebuchet MS"/>
              </a:rPr>
              <a:t>in</a:t>
            </a:r>
            <a:r>
              <a:rPr lang="en-US" spc="-110" dirty="0">
                <a:latin typeface="Trebuchet MS"/>
                <a:cs typeface="Trebuchet MS"/>
              </a:rPr>
              <a:t> </a:t>
            </a:r>
            <a:r>
              <a:rPr lang="en-US" spc="-25" dirty="0">
                <a:latin typeface="Trebuchet MS"/>
                <a:cs typeface="Trebuchet MS"/>
              </a:rPr>
              <a:t>the</a:t>
            </a:r>
            <a:r>
              <a:rPr lang="en-US" spc="-105" dirty="0">
                <a:latin typeface="Trebuchet MS"/>
                <a:cs typeface="Trebuchet MS"/>
              </a:rPr>
              <a:t> </a:t>
            </a:r>
            <a:r>
              <a:rPr lang="en-US" dirty="0">
                <a:latin typeface="Trebuchet MS"/>
                <a:cs typeface="Trebuchet MS"/>
              </a:rPr>
              <a:t>remote</a:t>
            </a:r>
            <a:r>
              <a:rPr lang="en-US" spc="-114" dirty="0">
                <a:latin typeface="Trebuchet MS"/>
                <a:cs typeface="Trebuchet MS"/>
              </a:rPr>
              <a:t> </a:t>
            </a:r>
            <a:r>
              <a:rPr lang="en-US" spc="30" dirty="0">
                <a:latin typeface="Trebuchet MS"/>
                <a:cs typeface="Trebuchet MS"/>
              </a:rPr>
              <a:t>areas  </a:t>
            </a:r>
            <a:r>
              <a:rPr lang="en-US" spc="75" dirty="0">
                <a:latin typeface="Trebuchet MS"/>
                <a:cs typeface="Trebuchet MS"/>
              </a:rPr>
              <a:t>(Mainly</a:t>
            </a:r>
            <a:r>
              <a:rPr lang="en-US" spc="-120" dirty="0">
                <a:latin typeface="Trebuchet MS"/>
                <a:cs typeface="Trebuchet MS"/>
              </a:rPr>
              <a:t> </a:t>
            </a:r>
            <a:r>
              <a:rPr lang="en-US" spc="-25" dirty="0">
                <a:latin typeface="Trebuchet MS"/>
                <a:cs typeface="Trebuchet MS"/>
              </a:rPr>
              <a:t>the</a:t>
            </a:r>
            <a:r>
              <a:rPr lang="en-US" spc="-105" dirty="0">
                <a:latin typeface="Trebuchet MS"/>
                <a:cs typeface="Trebuchet MS"/>
              </a:rPr>
              <a:t> </a:t>
            </a:r>
            <a:r>
              <a:rPr lang="en-US" spc="30" dirty="0">
                <a:latin typeface="Trebuchet MS"/>
                <a:cs typeface="Trebuchet MS"/>
              </a:rPr>
              <a:t>areas</a:t>
            </a:r>
            <a:r>
              <a:rPr lang="en-US" spc="-120" dirty="0">
                <a:latin typeface="Trebuchet MS"/>
                <a:cs typeface="Trebuchet MS"/>
              </a:rPr>
              <a:t> </a:t>
            </a:r>
            <a:r>
              <a:rPr lang="en-US" spc="35" dirty="0">
                <a:latin typeface="Trebuchet MS"/>
                <a:cs typeface="Trebuchet MS"/>
              </a:rPr>
              <a:t>which</a:t>
            </a:r>
            <a:r>
              <a:rPr lang="en-US" spc="-114" dirty="0">
                <a:latin typeface="Trebuchet MS"/>
                <a:cs typeface="Trebuchet MS"/>
              </a:rPr>
              <a:t> </a:t>
            </a:r>
            <a:r>
              <a:rPr lang="en-US" spc="10" dirty="0">
                <a:latin typeface="Trebuchet MS"/>
                <a:cs typeface="Trebuchet MS"/>
              </a:rPr>
              <a:t>are</a:t>
            </a:r>
            <a:r>
              <a:rPr lang="en-US" spc="-114" dirty="0">
                <a:latin typeface="Trebuchet MS"/>
                <a:cs typeface="Trebuchet MS"/>
              </a:rPr>
              <a:t> </a:t>
            </a:r>
            <a:r>
              <a:rPr lang="en-US" spc="-20" dirty="0">
                <a:latin typeface="Trebuchet MS"/>
                <a:cs typeface="Trebuchet MS"/>
              </a:rPr>
              <a:t>not</a:t>
            </a:r>
            <a:r>
              <a:rPr lang="en-US" spc="-100" dirty="0">
                <a:latin typeface="Trebuchet MS"/>
                <a:cs typeface="Trebuchet MS"/>
              </a:rPr>
              <a:t> </a:t>
            </a:r>
            <a:r>
              <a:rPr lang="en-US" spc="65" dirty="0">
                <a:latin typeface="Trebuchet MS"/>
                <a:cs typeface="Trebuchet MS"/>
              </a:rPr>
              <a:t>under</a:t>
            </a:r>
            <a:r>
              <a:rPr lang="en-US" spc="-95" dirty="0">
                <a:latin typeface="Trebuchet MS"/>
                <a:cs typeface="Trebuchet MS"/>
              </a:rPr>
              <a:t> </a:t>
            </a:r>
            <a:r>
              <a:rPr lang="en-US" spc="40" dirty="0">
                <a:latin typeface="Trebuchet MS"/>
                <a:cs typeface="Trebuchet MS"/>
              </a:rPr>
              <a:t>surveillance)</a:t>
            </a:r>
            <a:r>
              <a:rPr lang="en-US" spc="-140" dirty="0">
                <a:latin typeface="Trebuchet MS"/>
                <a:cs typeface="Trebuchet MS"/>
              </a:rPr>
              <a:t> </a:t>
            </a:r>
            <a:r>
              <a:rPr lang="en-US" spc="35" dirty="0">
                <a:latin typeface="Trebuchet MS"/>
                <a:cs typeface="Trebuchet MS"/>
              </a:rPr>
              <a:t>which</a:t>
            </a:r>
            <a:r>
              <a:rPr lang="en-US" spc="-125" dirty="0">
                <a:latin typeface="Trebuchet MS"/>
                <a:cs typeface="Trebuchet MS"/>
              </a:rPr>
              <a:t> </a:t>
            </a:r>
            <a:r>
              <a:rPr lang="en-US" spc="35" dirty="0">
                <a:latin typeface="Trebuchet MS"/>
                <a:cs typeface="Trebuchet MS"/>
              </a:rPr>
              <a:t>might</a:t>
            </a:r>
            <a:r>
              <a:rPr lang="en-US" spc="-100" dirty="0">
                <a:latin typeface="Trebuchet MS"/>
                <a:cs typeface="Trebuchet MS"/>
              </a:rPr>
              <a:t> </a:t>
            </a:r>
            <a:r>
              <a:rPr lang="en-US" spc="50" dirty="0">
                <a:latin typeface="Trebuchet MS"/>
                <a:cs typeface="Trebuchet MS"/>
              </a:rPr>
              <a:t>lead</a:t>
            </a:r>
            <a:r>
              <a:rPr lang="en-US" spc="-105" dirty="0">
                <a:latin typeface="Trebuchet MS"/>
                <a:cs typeface="Trebuchet MS"/>
              </a:rPr>
              <a:t> </a:t>
            </a:r>
            <a:r>
              <a:rPr lang="en-US" spc="-60" dirty="0">
                <a:latin typeface="Trebuchet MS"/>
                <a:cs typeface="Trebuchet MS"/>
              </a:rPr>
              <a:t>to</a:t>
            </a:r>
            <a:r>
              <a:rPr lang="en-US" spc="-110" dirty="0">
                <a:latin typeface="Trebuchet MS"/>
                <a:cs typeface="Trebuchet MS"/>
              </a:rPr>
              <a:t> </a:t>
            </a:r>
            <a:r>
              <a:rPr lang="en-US" spc="35" dirty="0">
                <a:latin typeface="Trebuchet MS"/>
                <a:cs typeface="Trebuchet MS"/>
              </a:rPr>
              <a:t>hazardous  </a:t>
            </a:r>
            <a:r>
              <a:rPr lang="en-US" spc="-10" dirty="0">
                <a:latin typeface="Trebuchet MS"/>
                <a:cs typeface="Trebuchet MS"/>
              </a:rPr>
              <a:t>situations.</a:t>
            </a:r>
            <a:endParaRPr lang="en-US" dirty="0">
              <a:latin typeface="Trebuchet MS"/>
              <a:cs typeface="Trebuchet MS"/>
            </a:endParaRPr>
          </a:p>
          <a:p>
            <a:pPr marL="194945" marR="180340">
              <a:spcBef>
                <a:spcPts val="1165"/>
              </a:spcBef>
              <a:buClr>
                <a:srgbClr val="9E3611"/>
              </a:buClr>
              <a:buFont typeface="Wingdings"/>
              <a:buChar char=""/>
              <a:tabLst>
                <a:tab pos="195580" algn="l"/>
              </a:tabLst>
            </a:pPr>
            <a:r>
              <a:rPr lang="en-US" spc="35" dirty="0">
                <a:latin typeface="Trebuchet MS"/>
                <a:cs typeface="Trebuchet MS"/>
              </a:rPr>
              <a:t>Basically</a:t>
            </a:r>
            <a:r>
              <a:rPr lang="en-US" spc="-135" dirty="0">
                <a:latin typeface="Trebuchet MS"/>
                <a:cs typeface="Trebuchet MS"/>
              </a:rPr>
              <a:t> </a:t>
            </a:r>
            <a:r>
              <a:rPr lang="en-US" spc="-20" dirty="0">
                <a:latin typeface="Trebuchet MS"/>
                <a:cs typeface="Trebuchet MS"/>
              </a:rPr>
              <a:t>with</a:t>
            </a:r>
            <a:r>
              <a:rPr lang="en-US" spc="-105" dirty="0">
                <a:latin typeface="Trebuchet MS"/>
                <a:cs typeface="Trebuchet MS"/>
              </a:rPr>
              <a:t> </a:t>
            </a:r>
            <a:r>
              <a:rPr lang="en-US" spc="-25" dirty="0">
                <a:latin typeface="Trebuchet MS"/>
                <a:cs typeface="Trebuchet MS"/>
              </a:rPr>
              <a:t>the</a:t>
            </a:r>
            <a:r>
              <a:rPr lang="en-US" spc="-105" dirty="0">
                <a:latin typeface="Trebuchet MS"/>
                <a:cs typeface="Trebuchet MS"/>
              </a:rPr>
              <a:t> </a:t>
            </a:r>
            <a:r>
              <a:rPr lang="en-US" spc="60" dirty="0">
                <a:latin typeface="Trebuchet MS"/>
                <a:cs typeface="Trebuchet MS"/>
              </a:rPr>
              <a:t>help</a:t>
            </a:r>
            <a:r>
              <a:rPr lang="en-US" spc="-105" dirty="0">
                <a:latin typeface="Trebuchet MS"/>
                <a:cs typeface="Trebuchet MS"/>
              </a:rPr>
              <a:t> </a:t>
            </a:r>
            <a:r>
              <a:rPr lang="en-US" spc="-45" dirty="0">
                <a:latin typeface="Trebuchet MS"/>
                <a:cs typeface="Trebuchet MS"/>
              </a:rPr>
              <a:t>of</a:t>
            </a:r>
            <a:r>
              <a:rPr lang="en-US" spc="-105" dirty="0">
                <a:latin typeface="Trebuchet MS"/>
                <a:cs typeface="Trebuchet MS"/>
              </a:rPr>
              <a:t> </a:t>
            </a:r>
            <a:r>
              <a:rPr lang="en-US" spc="-35" dirty="0">
                <a:latin typeface="Trebuchet MS"/>
                <a:cs typeface="Trebuchet MS"/>
              </a:rPr>
              <a:t>this,</a:t>
            </a:r>
            <a:r>
              <a:rPr lang="en-US" spc="-270" dirty="0">
                <a:latin typeface="Trebuchet MS"/>
                <a:cs typeface="Trebuchet MS"/>
              </a:rPr>
              <a:t> </a:t>
            </a:r>
            <a:r>
              <a:rPr lang="en-US" spc="30" dirty="0">
                <a:latin typeface="Trebuchet MS"/>
                <a:cs typeface="Trebuchet MS"/>
              </a:rPr>
              <a:t>we</a:t>
            </a:r>
            <a:r>
              <a:rPr lang="en-US" spc="-100" dirty="0">
                <a:latin typeface="Trebuchet MS"/>
                <a:cs typeface="Trebuchet MS"/>
              </a:rPr>
              <a:t> </a:t>
            </a:r>
            <a:r>
              <a:rPr lang="en-US" spc="40" dirty="0">
                <a:latin typeface="Trebuchet MS"/>
                <a:cs typeface="Trebuchet MS"/>
              </a:rPr>
              <a:t>can</a:t>
            </a:r>
            <a:r>
              <a:rPr lang="en-US" spc="-114" dirty="0">
                <a:latin typeface="Trebuchet MS"/>
                <a:cs typeface="Trebuchet MS"/>
              </a:rPr>
              <a:t> </a:t>
            </a:r>
            <a:r>
              <a:rPr lang="en-US" spc="65" dirty="0">
                <a:latin typeface="Trebuchet MS"/>
                <a:cs typeface="Trebuchet MS"/>
              </a:rPr>
              <a:t>come</a:t>
            </a:r>
            <a:r>
              <a:rPr lang="en-US" spc="-105" dirty="0">
                <a:latin typeface="Trebuchet MS"/>
                <a:cs typeface="Trebuchet MS"/>
              </a:rPr>
              <a:t> </a:t>
            </a:r>
            <a:r>
              <a:rPr lang="en-US" spc="-60" dirty="0">
                <a:latin typeface="Trebuchet MS"/>
                <a:cs typeface="Trebuchet MS"/>
              </a:rPr>
              <a:t>to</a:t>
            </a:r>
            <a:r>
              <a:rPr lang="en-US" spc="-114" dirty="0">
                <a:latin typeface="Trebuchet MS"/>
                <a:cs typeface="Trebuchet MS"/>
              </a:rPr>
              <a:t> </a:t>
            </a:r>
            <a:r>
              <a:rPr lang="en-US" spc="60" dirty="0">
                <a:latin typeface="Trebuchet MS"/>
                <a:cs typeface="Trebuchet MS"/>
              </a:rPr>
              <a:t>know</a:t>
            </a:r>
            <a:r>
              <a:rPr lang="en-US" spc="-114" dirty="0">
                <a:latin typeface="Trebuchet MS"/>
                <a:cs typeface="Trebuchet MS"/>
              </a:rPr>
              <a:t> </a:t>
            </a:r>
            <a:r>
              <a:rPr lang="en-US" spc="20" dirty="0">
                <a:latin typeface="Trebuchet MS"/>
                <a:cs typeface="Trebuchet MS"/>
              </a:rPr>
              <a:t>about</a:t>
            </a:r>
            <a:r>
              <a:rPr lang="en-US" spc="-125" dirty="0">
                <a:latin typeface="Trebuchet MS"/>
                <a:cs typeface="Trebuchet MS"/>
              </a:rPr>
              <a:t> </a:t>
            </a:r>
            <a:r>
              <a:rPr lang="en-US" spc="-25" dirty="0">
                <a:latin typeface="Trebuchet MS"/>
                <a:cs typeface="Trebuchet MS"/>
              </a:rPr>
              <a:t>the</a:t>
            </a:r>
            <a:r>
              <a:rPr lang="en-US" spc="-105" dirty="0">
                <a:latin typeface="Trebuchet MS"/>
                <a:cs typeface="Trebuchet MS"/>
              </a:rPr>
              <a:t> </a:t>
            </a:r>
            <a:r>
              <a:rPr lang="en-US" spc="70" dirty="0">
                <a:latin typeface="Trebuchet MS"/>
                <a:cs typeface="Trebuchet MS"/>
              </a:rPr>
              <a:t>dangerous</a:t>
            </a:r>
            <a:r>
              <a:rPr lang="en-US" spc="-125" dirty="0">
                <a:latin typeface="Trebuchet MS"/>
                <a:cs typeface="Trebuchet MS"/>
              </a:rPr>
              <a:t> </a:t>
            </a:r>
            <a:r>
              <a:rPr lang="en-US" spc="60" dirty="0">
                <a:latin typeface="Trebuchet MS"/>
                <a:cs typeface="Trebuchet MS"/>
              </a:rPr>
              <a:t>plans</a:t>
            </a:r>
            <a:r>
              <a:rPr lang="en-US" spc="-105" dirty="0">
                <a:latin typeface="Trebuchet MS"/>
                <a:cs typeface="Trebuchet MS"/>
              </a:rPr>
              <a:t> </a:t>
            </a:r>
            <a:r>
              <a:rPr lang="en-US" spc="-45" dirty="0">
                <a:latin typeface="Trebuchet MS"/>
                <a:cs typeface="Trebuchet MS"/>
              </a:rPr>
              <a:t>of  </a:t>
            </a:r>
            <a:r>
              <a:rPr lang="en-US" spc="70" dirty="0">
                <a:latin typeface="Trebuchet MS"/>
                <a:cs typeface="Trebuchet MS"/>
              </a:rPr>
              <a:t>dangerous</a:t>
            </a:r>
            <a:r>
              <a:rPr lang="en-US" spc="-120" dirty="0">
                <a:latin typeface="Trebuchet MS"/>
                <a:cs typeface="Trebuchet MS"/>
              </a:rPr>
              <a:t> </a:t>
            </a:r>
            <a:r>
              <a:rPr lang="en-US" spc="75" dirty="0">
                <a:latin typeface="Trebuchet MS"/>
                <a:cs typeface="Trebuchet MS"/>
              </a:rPr>
              <a:t>people</a:t>
            </a:r>
            <a:r>
              <a:rPr lang="en-US" spc="-100" dirty="0">
                <a:latin typeface="Trebuchet MS"/>
                <a:cs typeface="Trebuchet MS"/>
              </a:rPr>
              <a:t> </a:t>
            </a:r>
            <a:r>
              <a:rPr lang="en-US" spc="70" dirty="0">
                <a:latin typeface="Trebuchet MS"/>
                <a:cs typeface="Trebuchet MS"/>
              </a:rPr>
              <a:t>and</a:t>
            </a:r>
            <a:r>
              <a:rPr lang="en-US" spc="-114" dirty="0">
                <a:latin typeface="Trebuchet MS"/>
                <a:cs typeface="Trebuchet MS"/>
              </a:rPr>
              <a:t> </a:t>
            </a:r>
            <a:r>
              <a:rPr lang="en-US" spc="-10" dirty="0">
                <a:latin typeface="Trebuchet MS"/>
                <a:cs typeface="Trebuchet MS"/>
              </a:rPr>
              <a:t>take</a:t>
            </a:r>
            <a:r>
              <a:rPr lang="en-US" spc="-105" dirty="0">
                <a:latin typeface="Trebuchet MS"/>
                <a:cs typeface="Trebuchet MS"/>
              </a:rPr>
              <a:t> </a:t>
            </a:r>
            <a:r>
              <a:rPr lang="en-US" spc="40" dirty="0">
                <a:latin typeface="Trebuchet MS"/>
                <a:cs typeface="Trebuchet MS"/>
              </a:rPr>
              <a:t>appropriate</a:t>
            </a:r>
            <a:r>
              <a:rPr lang="en-US" spc="-105" dirty="0">
                <a:latin typeface="Trebuchet MS"/>
                <a:cs typeface="Trebuchet MS"/>
              </a:rPr>
              <a:t> </a:t>
            </a:r>
            <a:r>
              <a:rPr lang="en-US" spc="20" dirty="0">
                <a:latin typeface="Trebuchet MS"/>
                <a:cs typeface="Trebuchet MS"/>
              </a:rPr>
              <a:t>actions</a:t>
            </a:r>
            <a:r>
              <a:rPr lang="en-US" spc="-114" dirty="0">
                <a:latin typeface="Trebuchet MS"/>
                <a:cs typeface="Trebuchet MS"/>
              </a:rPr>
              <a:t> </a:t>
            </a:r>
            <a:r>
              <a:rPr lang="en-US" spc="50" dirty="0" err="1">
                <a:latin typeface="Trebuchet MS"/>
                <a:cs typeface="Trebuchet MS"/>
              </a:rPr>
              <a:t>inorder</a:t>
            </a:r>
            <a:r>
              <a:rPr lang="en-US" spc="-105" dirty="0">
                <a:latin typeface="Trebuchet MS"/>
                <a:cs typeface="Trebuchet MS"/>
              </a:rPr>
              <a:t> </a:t>
            </a:r>
            <a:r>
              <a:rPr lang="en-US" spc="-60" dirty="0">
                <a:latin typeface="Trebuchet MS"/>
                <a:cs typeface="Trebuchet MS"/>
              </a:rPr>
              <a:t>to</a:t>
            </a:r>
            <a:r>
              <a:rPr lang="en-US" spc="-110" dirty="0">
                <a:latin typeface="Trebuchet MS"/>
                <a:cs typeface="Trebuchet MS"/>
              </a:rPr>
              <a:t> </a:t>
            </a:r>
            <a:r>
              <a:rPr lang="en-US" spc="30" dirty="0">
                <a:latin typeface="Trebuchet MS"/>
                <a:cs typeface="Trebuchet MS"/>
              </a:rPr>
              <a:t>stop</a:t>
            </a:r>
            <a:r>
              <a:rPr lang="en-US" spc="-110" dirty="0">
                <a:latin typeface="Trebuchet MS"/>
                <a:cs typeface="Trebuchet MS"/>
              </a:rPr>
              <a:t> </a:t>
            </a:r>
            <a:r>
              <a:rPr lang="en-US" dirty="0">
                <a:latin typeface="Trebuchet MS"/>
                <a:cs typeface="Trebuchet MS"/>
              </a:rPr>
              <a:t>them</a:t>
            </a:r>
            <a:r>
              <a:rPr lang="en-US" spc="-114" dirty="0">
                <a:latin typeface="Trebuchet MS"/>
                <a:cs typeface="Trebuchet MS"/>
              </a:rPr>
              <a:t> </a:t>
            </a:r>
            <a:r>
              <a:rPr lang="en-US" spc="-10" dirty="0">
                <a:latin typeface="Trebuchet MS"/>
                <a:cs typeface="Trebuchet MS"/>
              </a:rPr>
              <a:t>from</a:t>
            </a:r>
            <a:r>
              <a:rPr lang="en-US" spc="-100" dirty="0">
                <a:latin typeface="Trebuchet MS"/>
                <a:cs typeface="Trebuchet MS"/>
              </a:rPr>
              <a:t> </a:t>
            </a:r>
            <a:r>
              <a:rPr lang="en-US" spc="100" dirty="0">
                <a:latin typeface="Trebuchet MS"/>
                <a:cs typeface="Trebuchet MS"/>
              </a:rPr>
              <a:t>doing  </a:t>
            </a:r>
            <a:r>
              <a:rPr lang="en-US" spc="50" dirty="0">
                <a:latin typeface="Trebuchet MS"/>
                <a:cs typeface="Trebuchet MS"/>
              </a:rPr>
              <a:t>something</a:t>
            </a:r>
            <a:r>
              <a:rPr lang="en-US" spc="-125" dirty="0">
                <a:latin typeface="Trebuchet MS"/>
                <a:cs typeface="Trebuchet MS"/>
              </a:rPr>
              <a:t> </a:t>
            </a:r>
            <a:r>
              <a:rPr lang="en-US" spc="-10" dirty="0">
                <a:latin typeface="Trebuchet MS"/>
                <a:cs typeface="Trebuchet MS"/>
              </a:rPr>
              <a:t>harmful.</a:t>
            </a:r>
            <a:endParaRPr lang="en-US" dirty="0">
              <a:latin typeface="Trebuchet MS"/>
              <a:cs typeface="Trebuchet MS"/>
            </a:endParaRPr>
          </a:p>
          <a:p>
            <a:pPr marL="194945" marR="35560">
              <a:lnSpc>
                <a:spcPts val="2160"/>
              </a:lnSpc>
              <a:spcBef>
                <a:spcPts val="1235"/>
              </a:spcBef>
              <a:buClr>
                <a:srgbClr val="9E3611"/>
              </a:buClr>
              <a:buFont typeface="Wingdings"/>
              <a:buChar char=""/>
              <a:tabLst>
                <a:tab pos="195580" algn="l"/>
              </a:tabLst>
            </a:pPr>
            <a:r>
              <a:rPr lang="en-US" spc="60" dirty="0">
                <a:latin typeface="Trebuchet MS"/>
                <a:cs typeface="Trebuchet MS"/>
              </a:rPr>
              <a:t>In</a:t>
            </a:r>
            <a:r>
              <a:rPr lang="en-US" spc="-90" dirty="0">
                <a:latin typeface="Trebuchet MS"/>
                <a:cs typeface="Trebuchet MS"/>
              </a:rPr>
              <a:t> </a:t>
            </a:r>
            <a:r>
              <a:rPr lang="en-US" spc="10" dirty="0">
                <a:latin typeface="Trebuchet MS"/>
                <a:cs typeface="Trebuchet MS"/>
              </a:rPr>
              <a:t>a</a:t>
            </a:r>
            <a:r>
              <a:rPr lang="en-US" spc="-105" dirty="0">
                <a:latin typeface="Trebuchet MS"/>
                <a:cs typeface="Trebuchet MS"/>
              </a:rPr>
              <a:t> </a:t>
            </a:r>
            <a:r>
              <a:rPr lang="en-US" spc="50" dirty="0">
                <a:latin typeface="Trebuchet MS"/>
                <a:cs typeface="Trebuchet MS"/>
              </a:rPr>
              <a:t>larger</a:t>
            </a:r>
            <a:r>
              <a:rPr lang="en-US" spc="-105" dirty="0">
                <a:latin typeface="Trebuchet MS"/>
                <a:cs typeface="Trebuchet MS"/>
              </a:rPr>
              <a:t> </a:t>
            </a:r>
            <a:r>
              <a:rPr lang="en-US" spc="35" dirty="0">
                <a:latin typeface="Trebuchet MS"/>
                <a:cs typeface="Trebuchet MS"/>
              </a:rPr>
              <a:t>scope,</a:t>
            </a:r>
            <a:r>
              <a:rPr lang="en-US" spc="-254" dirty="0">
                <a:latin typeface="Trebuchet MS"/>
                <a:cs typeface="Trebuchet MS"/>
              </a:rPr>
              <a:t> </a:t>
            </a:r>
            <a:r>
              <a:rPr lang="en-US" spc="30" dirty="0">
                <a:latin typeface="Trebuchet MS"/>
                <a:cs typeface="Trebuchet MS"/>
              </a:rPr>
              <a:t>we</a:t>
            </a:r>
            <a:r>
              <a:rPr lang="en-US" spc="-110" dirty="0">
                <a:latin typeface="Trebuchet MS"/>
                <a:cs typeface="Trebuchet MS"/>
              </a:rPr>
              <a:t> </a:t>
            </a:r>
            <a:r>
              <a:rPr lang="en-US" spc="-25" dirty="0">
                <a:latin typeface="Trebuchet MS"/>
                <a:cs typeface="Trebuchet MS"/>
              </a:rPr>
              <a:t>want</a:t>
            </a:r>
            <a:r>
              <a:rPr lang="en-US" spc="-105" dirty="0">
                <a:latin typeface="Trebuchet MS"/>
                <a:cs typeface="Trebuchet MS"/>
              </a:rPr>
              <a:t> </a:t>
            </a:r>
            <a:r>
              <a:rPr lang="en-US" spc="-60" dirty="0">
                <a:latin typeface="Trebuchet MS"/>
                <a:cs typeface="Trebuchet MS"/>
              </a:rPr>
              <a:t>to</a:t>
            </a:r>
            <a:r>
              <a:rPr lang="en-US" spc="-105" dirty="0">
                <a:latin typeface="Trebuchet MS"/>
                <a:cs typeface="Trebuchet MS"/>
              </a:rPr>
              <a:t> </a:t>
            </a:r>
            <a:r>
              <a:rPr lang="en-US" spc="-15" dirty="0">
                <a:latin typeface="Trebuchet MS"/>
                <a:cs typeface="Trebuchet MS"/>
              </a:rPr>
              <a:t>detect</a:t>
            </a:r>
            <a:r>
              <a:rPr lang="en-US" spc="-110" dirty="0">
                <a:latin typeface="Trebuchet MS"/>
                <a:cs typeface="Trebuchet MS"/>
              </a:rPr>
              <a:t> </a:t>
            </a:r>
            <a:r>
              <a:rPr lang="en-US" spc="-25" dirty="0">
                <a:latin typeface="Trebuchet MS"/>
                <a:cs typeface="Trebuchet MS"/>
              </a:rPr>
              <a:t>the</a:t>
            </a:r>
            <a:r>
              <a:rPr lang="en-US" spc="-100" dirty="0">
                <a:latin typeface="Trebuchet MS"/>
                <a:cs typeface="Trebuchet MS"/>
              </a:rPr>
              <a:t> </a:t>
            </a:r>
            <a:r>
              <a:rPr lang="en-US" spc="15" dirty="0">
                <a:latin typeface="Trebuchet MS"/>
                <a:cs typeface="Trebuchet MS"/>
              </a:rPr>
              <a:t>military</a:t>
            </a:r>
            <a:r>
              <a:rPr lang="en-US" spc="-120" dirty="0">
                <a:latin typeface="Trebuchet MS"/>
                <a:cs typeface="Trebuchet MS"/>
              </a:rPr>
              <a:t> </a:t>
            </a:r>
            <a:r>
              <a:rPr lang="en-US" spc="45" dirty="0">
                <a:latin typeface="Trebuchet MS"/>
                <a:cs typeface="Trebuchet MS"/>
              </a:rPr>
              <a:t>reconnaissance</a:t>
            </a:r>
            <a:r>
              <a:rPr lang="en-US" spc="-125" dirty="0">
                <a:latin typeface="Trebuchet MS"/>
                <a:cs typeface="Trebuchet MS"/>
              </a:rPr>
              <a:t> </a:t>
            </a:r>
            <a:r>
              <a:rPr lang="en-US" spc="-50" dirty="0">
                <a:latin typeface="Trebuchet MS"/>
                <a:cs typeface="Trebuchet MS"/>
              </a:rPr>
              <a:t>(</a:t>
            </a:r>
            <a:r>
              <a:rPr lang="en-US" spc="-50" dirty="0" err="1">
                <a:latin typeface="Trebuchet MS"/>
                <a:cs typeface="Trebuchet MS"/>
              </a:rPr>
              <a:t>i.e</a:t>
            </a:r>
            <a:r>
              <a:rPr lang="en-US" spc="-50" dirty="0">
                <a:latin typeface="Trebuchet MS"/>
                <a:cs typeface="Trebuchet MS"/>
              </a:rPr>
              <a:t>,</a:t>
            </a:r>
            <a:r>
              <a:rPr lang="en-US" spc="-265" dirty="0">
                <a:latin typeface="Trebuchet MS"/>
                <a:cs typeface="Trebuchet MS"/>
              </a:rPr>
              <a:t> </a:t>
            </a:r>
            <a:r>
              <a:rPr lang="en-US" spc="10" dirty="0">
                <a:latin typeface="Trebuchet MS"/>
                <a:cs typeface="Trebuchet MS"/>
              </a:rPr>
              <a:t>unanticipated  </a:t>
            </a:r>
            <a:r>
              <a:rPr lang="en-US" spc="45" dirty="0">
                <a:latin typeface="Trebuchet MS"/>
                <a:cs typeface="Trebuchet MS"/>
              </a:rPr>
              <a:t>convoy</a:t>
            </a:r>
            <a:r>
              <a:rPr lang="en-US" spc="-125" dirty="0">
                <a:latin typeface="Trebuchet MS"/>
                <a:cs typeface="Trebuchet MS"/>
              </a:rPr>
              <a:t> </a:t>
            </a:r>
            <a:r>
              <a:rPr lang="en-US" spc="15" dirty="0">
                <a:latin typeface="Trebuchet MS"/>
                <a:cs typeface="Trebuchet MS"/>
              </a:rPr>
              <a:t>movement</a:t>
            </a:r>
            <a:r>
              <a:rPr lang="en-US" spc="-120" dirty="0">
                <a:latin typeface="Trebuchet MS"/>
                <a:cs typeface="Trebuchet MS"/>
              </a:rPr>
              <a:t> </a:t>
            </a:r>
            <a:r>
              <a:rPr lang="en-US" spc="60" dirty="0">
                <a:latin typeface="Trebuchet MS"/>
                <a:cs typeface="Trebuchet MS"/>
              </a:rPr>
              <a:t>or</a:t>
            </a:r>
            <a:r>
              <a:rPr lang="en-US" spc="-100" dirty="0">
                <a:latin typeface="Trebuchet MS"/>
                <a:cs typeface="Trebuchet MS"/>
              </a:rPr>
              <a:t> </a:t>
            </a:r>
            <a:r>
              <a:rPr lang="en-US" spc="35" dirty="0">
                <a:latin typeface="Trebuchet MS"/>
                <a:cs typeface="Trebuchet MS"/>
              </a:rPr>
              <a:t>in</a:t>
            </a:r>
            <a:r>
              <a:rPr lang="en-US" spc="-100" dirty="0">
                <a:latin typeface="Trebuchet MS"/>
                <a:cs typeface="Trebuchet MS"/>
              </a:rPr>
              <a:t> </a:t>
            </a:r>
            <a:r>
              <a:rPr lang="en-US" spc="60" dirty="0">
                <a:latin typeface="Trebuchet MS"/>
                <a:cs typeface="Trebuchet MS"/>
              </a:rPr>
              <a:t>simpler</a:t>
            </a:r>
            <a:r>
              <a:rPr lang="en-US" spc="-100" dirty="0">
                <a:latin typeface="Trebuchet MS"/>
                <a:cs typeface="Trebuchet MS"/>
              </a:rPr>
              <a:t> </a:t>
            </a:r>
            <a:r>
              <a:rPr lang="en-US" spc="55" dirty="0">
                <a:latin typeface="Trebuchet MS"/>
                <a:cs typeface="Trebuchet MS"/>
              </a:rPr>
              <a:t>words</a:t>
            </a:r>
            <a:r>
              <a:rPr lang="en-US" spc="-114" dirty="0">
                <a:latin typeface="Trebuchet MS"/>
                <a:cs typeface="Trebuchet MS"/>
              </a:rPr>
              <a:t> </a:t>
            </a:r>
            <a:r>
              <a:rPr lang="en-US" spc="-25" dirty="0">
                <a:latin typeface="Trebuchet MS"/>
                <a:cs typeface="Trebuchet MS"/>
              </a:rPr>
              <a:t>the</a:t>
            </a:r>
            <a:r>
              <a:rPr lang="en-US" spc="-110" dirty="0">
                <a:latin typeface="Trebuchet MS"/>
                <a:cs typeface="Trebuchet MS"/>
              </a:rPr>
              <a:t> </a:t>
            </a:r>
            <a:r>
              <a:rPr lang="en-US" spc="-30" dirty="0">
                <a:latin typeface="Trebuchet MS"/>
                <a:cs typeface="Trebuchet MS"/>
              </a:rPr>
              <a:t>threats</a:t>
            </a:r>
            <a:r>
              <a:rPr lang="en-US" spc="-120" dirty="0">
                <a:latin typeface="Trebuchet MS"/>
                <a:cs typeface="Trebuchet MS"/>
              </a:rPr>
              <a:t> </a:t>
            </a:r>
            <a:r>
              <a:rPr lang="en-US" spc="35" dirty="0">
                <a:latin typeface="Trebuchet MS"/>
                <a:cs typeface="Trebuchet MS"/>
              </a:rPr>
              <a:t>which</a:t>
            </a:r>
            <a:r>
              <a:rPr lang="en-US" spc="-130" dirty="0">
                <a:latin typeface="Trebuchet MS"/>
                <a:cs typeface="Trebuchet MS"/>
              </a:rPr>
              <a:t> </a:t>
            </a:r>
            <a:r>
              <a:rPr lang="en-US" spc="30" dirty="0">
                <a:latin typeface="Trebuchet MS"/>
                <a:cs typeface="Trebuchet MS"/>
              </a:rPr>
              <a:t>we</a:t>
            </a:r>
            <a:r>
              <a:rPr lang="en-US" spc="-100" dirty="0">
                <a:latin typeface="Trebuchet MS"/>
                <a:cs typeface="Trebuchet MS"/>
              </a:rPr>
              <a:t> </a:t>
            </a:r>
            <a:r>
              <a:rPr lang="en-US" spc="10" dirty="0">
                <a:latin typeface="Trebuchet MS"/>
                <a:cs typeface="Trebuchet MS"/>
              </a:rPr>
              <a:t>are</a:t>
            </a:r>
            <a:r>
              <a:rPr lang="en-US" spc="-125" dirty="0">
                <a:latin typeface="Trebuchet MS"/>
                <a:cs typeface="Trebuchet MS"/>
              </a:rPr>
              <a:t> </a:t>
            </a:r>
            <a:r>
              <a:rPr lang="en-US" spc="-20" dirty="0">
                <a:latin typeface="Trebuchet MS"/>
                <a:cs typeface="Trebuchet MS"/>
              </a:rPr>
              <a:t>not</a:t>
            </a:r>
            <a:r>
              <a:rPr lang="en-US" spc="-100" dirty="0">
                <a:latin typeface="Trebuchet MS"/>
                <a:cs typeface="Trebuchet MS"/>
              </a:rPr>
              <a:t> </a:t>
            </a:r>
            <a:r>
              <a:rPr lang="en-US" spc="5" dirty="0">
                <a:latin typeface="Trebuchet MS"/>
                <a:cs typeface="Trebuchet MS"/>
              </a:rPr>
              <a:t>aware</a:t>
            </a:r>
            <a:r>
              <a:rPr lang="en-US" spc="-130" dirty="0">
                <a:latin typeface="Trebuchet MS"/>
                <a:cs typeface="Trebuchet MS"/>
              </a:rPr>
              <a:t> </a:t>
            </a:r>
            <a:r>
              <a:rPr lang="en-US" spc="-25" dirty="0">
                <a:latin typeface="Trebuchet MS"/>
                <a:cs typeface="Trebuchet MS"/>
              </a:rPr>
              <a:t>of)</a:t>
            </a:r>
            <a:endParaRPr lang="en-US" dirty="0">
              <a:latin typeface="Trebuchet MS"/>
              <a:cs typeface="Trebuchet MS"/>
            </a:endParaRPr>
          </a:p>
          <a:p>
            <a:pPr marL="0" indent="0">
              <a:buNone/>
            </a:pPr>
            <a:endParaRPr lang="en-IN" dirty="0"/>
          </a:p>
        </p:txBody>
      </p:sp>
    </p:spTree>
    <p:extLst>
      <p:ext uri="{BB962C8B-B14F-4D97-AF65-F5344CB8AC3E}">
        <p14:creationId xmlns:p14="http://schemas.microsoft.com/office/powerpoint/2010/main" val="162683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6211F-9C21-48ED-96FF-60FECA1A83E0}"/>
              </a:ext>
            </a:extLst>
          </p:cNvPr>
          <p:cNvSpPr>
            <a:spLocks noGrp="1"/>
          </p:cNvSpPr>
          <p:nvPr>
            <p:ph type="title"/>
          </p:nvPr>
        </p:nvSpPr>
        <p:spPr/>
        <p:txBody>
          <a:bodyPr/>
          <a:lstStyle/>
          <a:p>
            <a:r>
              <a:rPr lang="en-IN" dirty="0"/>
              <a:t>Implementation for phase 1</a:t>
            </a:r>
          </a:p>
        </p:txBody>
      </p:sp>
      <p:sp>
        <p:nvSpPr>
          <p:cNvPr id="3" name="Content Placeholder 2">
            <a:extLst>
              <a:ext uri="{FF2B5EF4-FFF2-40B4-BE49-F238E27FC236}">
                <a16:creationId xmlns:a16="http://schemas.microsoft.com/office/drawing/2014/main" id="{43BB6CB6-6B75-4422-86C1-DF34B3CC3BDD}"/>
              </a:ext>
            </a:extLst>
          </p:cNvPr>
          <p:cNvSpPr>
            <a:spLocks noGrp="1"/>
          </p:cNvSpPr>
          <p:nvPr>
            <p:ph idx="1"/>
          </p:nvPr>
        </p:nvSpPr>
        <p:spPr/>
        <p:txBody>
          <a:bodyPr/>
          <a:lstStyle/>
          <a:p>
            <a:r>
              <a:rPr lang="en-IN" dirty="0"/>
              <a:t>For the first phase of implementation, we used YOLO v3 Framework along with Darknet opensource framework for the Object Detection.</a:t>
            </a:r>
          </a:p>
          <a:p>
            <a:r>
              <a:rPr lang="en-IN" dirty="0"/>
              <a:t> YOLO v3 is a Pretrained Object detection Model, which was used with the DOTA dataset for faster processing and accurate Object Detection.</a:t>
            </a:r>
          </a:p>
          <a:p>
            <a:r>
              <a:rPr lang="en-IN" dirty="0"/>
              <a:t>For Aerial Surveillance , wee trained our Object Detection Model with the DOTA dataset so that  it can detect the Objects which are more than 30 feet away  from the camera lens.</a:t>
            </a:r>
          </a:p>
          <a:p>
            <a:r>
              <a:rPr lang="en-IN" dirty="0"/>
              <a:t>As we were planning to detect the dangerous objects from the live feed, we decided to work on object detection through the video format for the frame by frame detection by using the Darknet opensource framework. </a:t>
            </a:r>
          </a:p>
        </p:txBody>
      </p:sp>
    </p:spTree>
    <p:extLst>
      <p:ext uri="{BB962C8B-B14F-4D97-AF65-F5344CB8AC3E}">
        <p14:creationId xmlns:p14="http://schemas.microsoft.com/office/powerpoint/2010/main" val="20325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4053-F9B0-4BFA-B55A-225E3EDFB8E8}"/>
              </a:ext>
            </a:extLst>
          </p:cNvPr>
          <p:cNvSpPr>
            <a:spLocks noGrp="1"/>
          </p:cNvSpPr>
          <p:nvPr>
            <p:ph type="title"/>
          </p:nvPr>
        </p:nvSpPr>
        <p:spPr/>
        <p:txBody>
          <a:bodyPr/>
          <a:lstStyle/>
          <a:p>
            <a:r>
              <a:rPr lang="en-IN" dirty="0"/>
              <a:t>PHASE 2 IMPLEMENTATION</a:t>
            </a:r>
          </a:p>
        </p:txBody>
      </p:sp>
      <p:sp>
        <p:nvSpPr>
          <p:cNvPr id="3" name="Content Placeholder 2">
            <a:extLst>
              <a:ext uri="{FF2B5EF4-FFF2-40B4-BE49-F238E27FC236}">
                <a16:creationId xmlns:a16="http://schemas.microsoft.com/office/drawing/2014/main" id="{D5C7B70C-4FD8-4441-AFFF-F4483FFF763A}"/>
              </a:ext>
            </a:extLst>
          </p:cNvPr>
          <p:cNvSpPr>
            <a:spLocks noGrp="1"/>
          </p:cNvSpPr>
          <p:nvPr>
            <p:ph idx="1"/>
          </p:nvPr>
        </p:nvSpPr>
        <p:spPr/>
        <p:txBody>
          <a:bodyPr/>
          <a:lstStyle/>
          <a:p>
            <a:r>
              <a:rPr lang="en-IN" dirty="0"/>
              <a:t>The main purpose of aerial surveillance is to determine the objects without getting noticed, So we know that the Object detection has to be made on images which are not clear and are blurry because</a:t>
            </a:r>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the images acquired is reduced due to climatic condition like fog, rain, harsh sunlight, etc. </a:t>
            </a:r>
            <a:r>
              <a:rPr lang="en-IN" dirty="0"/>
              <a:t>.</a:t>
            </a:r>
          </a:p>
          <a:p>
            <a:r>
              <a:rPr lang="en-IN" dirty="0"/>
              <a:t>So before the Object Detection from the aerial images, We have added a pre processing layer which will improve the quality of the image and help in providing a more accurate object detection.</a:t>
            </a:r>
          </a:p>
          <a:p>
            <a:r>
              <a:rPr lang="en-IN" dirty="0"/>
              <a:t>So this pre processing layer will make use of </a:t>
            </a:r>
            <a:r>
              <a:rPr lang="en-US" dirty="0">
                <a:cs typeface="Times New Roman" panose="02020603050405020304" pitchFamily="18" charset="0"/>
              </a:rPr>
              <a:t>an image processing technique which is going to make use of algorithm such as </a:t>
            </a:r>
            <a:r>
              <a:rPr lang="en-US" b="1" dirty="0">
                <a:cs typeface="Times New Roman" panose="02020603050405020304" pitchFamily="18" charset="0"/>
              </a:rPr>
              <a:t>single scale </a:t>
            </a:r>
            <a:r>
              <a:rPr lang="en-US" b="1" dirty="0" err="1">
                <a:cs typeface="Times New Roman" panose="02020603050405020304" pitchFamily="18" charset="0"/>
              </a:rPr>
              <a:t>retinex</a:t>
            </a:r>
            <a:r>
              <a:rPr lang="en-US" dirty="0">
                <a:cs typeface="Times New Roman" panose="02020603050405020304" pitchFamily="18" charset="0"/>
              </a:rPr>
              <a:t>, </a:t>
            </a:r>
            <a:r>
              <a:rPr lang="en-US" b="1" dirty="0">
                <a:cs typeface="Times New Roman" panose="02020603050405020304" pitchFamily="18" charset="0"/>
              </a:rPr>
              <a:t>Multiscale </a:t>
            </a:r>
            <a:r>
              <a:rPr lang="en-US" b="1" dirty="0" err="1">
                <a:cs typeface="Times New Roman" panose="02020603050405020304" pitchFamily="18" charset="0"/>
              </a:rPr>
              <a:t>retinex</a:t>
            </a:r>
            <a:r>
              <a:rPr lang="en-US" dirty="0">
                <a:cs typeface="Times New Roman" panose="02020603050405020304" pitchFamily="18" charset="0"/>
              </a:rPr>
              <a:t>, </a:t>
            </a:r>
            <a:r>
              <a:rPr lang="en-US" b="1" dirty="0">
                <a:cs typeface="Times New Roman" panose="02020603050405020304" pitchFamily="18" charset="0"/>
              </a:rPr>
              <a:t>histogram equalization </a:t>
            </a:r>
            <a:r>
              <a:rPr lang="en-US" dirty="0">
                <a:cs typeface="Times New Roman" panose="02020603050405020304" pitchFamily="18" charset="0"/>
              </a:rPr>
              <a:t>and </a:t>
            </a:r>
            <a:r>
              <a:rPr lang="en-US" b="1" dirty="0">
                <a:cs typeface="Times New Roman" panose="02020603050405020304" pitchFamily="18" charset="0"/>
              </a:rPr>
              <a:t>color restoration </a:t>
            </a:r>
            <a:r>
              <a:rPr lang="en-US" dirty="0">
                <a:cs typeface="Times New Roman" panose="02020603050405020304" pitchFamily="18" charset="0"/>
              </a:rPr>
              <a:t>to increase the quality of the images. These enhanced images have a better contrast, hence can be used for better object detection and surveillance.</a:t>
            </a:r>
          </a:p>
          <a:p>
            <a:endParaRPr lang="en-IN" dirty="0"/>
          </a:p>
        </p:txBody>
      </p:sp>
    </p:spTree>
    <p:extLst>
      <p:ext uri="{BB962C8B-B14F-4D97-AF65-F5344CB8AC3E}">
        <p14:creationId xmlns:p14="http://schemas.microsoft.com/office/powerpoint/2010/main" val="422493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9F8B-6CCA-42A6-9318-9B19F204BC41}"/>
              </a:ext>
            </a:extLst>
          </p:cNvPr>
          <p:cNvSpPr>
            <a:spLocks noGrp="1"/>
          </p:cNvSpPr>
          <p:nvPr>
            <p:ph type="title"/>
          </p:nvPr>
        </p:nvSpPr>
        <p:spPr/>
        <p:txBody>
          <a:bodyPr/>
          <a:lstStyle/>
          <a:p>
            <a:r>
              <a:rPr lang="en-IN" dirty="0"/>
              <a:t>Detailed review about the algorithm used</a:t>
            </a:r>
          </a:p>
        </p:txBody>
      </p:sp>
      <p:sp>
        <p:nvSpPr>
          <p:cNvPr id="3" name="Content Placeholder 2">
            <a:extLst>
              <a:ext uri="{FF2B5EF4-FFF2-40B4-BE49-F238E27FC236}">
                <a16:creationId xmlns:a16="http://schemas.microsoft.com/office/drawing/2014/main" id="{32C1AA68-56CE-4D0A-8E37-AC7854B71E7A}"/>
              </a:ext>
            </a:extLst>
          </p:cNvPr>
          <p:cNvSpPr>
            <a:spLocks noGrp="1"/>
          </p:cNvSpPr>
          <p:nvPr>
            <p:ph idx="1"/>
          </p:nvPr>
        </p:nvSpPr>
        <p:spPr/>
        <p:txBody>
          <a:bodyPr/>
          <a:lstStyle/>
          <a:p>
            <a:r>
              <a:rPr lang="en-US" u="sng" dirty="0">
                <a:cs typeface="Times New Roman" panose="02020603050405020304" pitchFamily="18" charset="0"/>
              </a:rPr>
              <a:t>MSRCR ( Multiscale </a:t>
            </a:r>
            <a:r>
              <a:rPr lang="en-US" u="sng" dirty="0" err="1">
                <a:cs typeface="Times New Roman" panose="02020603050405020304" pitchFamily="18" charset="0"/>
              </a:rPr>
              <a:t>Retinex</a:t>
            </a:r>
            <a:r>
              <a:rPr lang="en-US" u="sng" dirty="0">
                <a:cs typeface="Times New Roman" panose="02020603050405020304" pitchFamily="18" charset="0"/>
              </a:rPr>
              <a:t> with Color Restoration ) </a:t>
            </a:r>
            <a:r>
              <a:rPr lang="en-US" dirty="0">
                <a:cs typeface="Times New Roman" panose="02020603050405020304" pitchFamily="18" charset="0"/>
              </a:rPr>
              <a:t>: It is basically deals with image enhancement ,image improvement and color balancing and color restoration. Restored color images are good in contrast as compared to the original images.</a:t>
            </a:r>
          </a:p>
          <a:p>
            <a:r>
              <a:rPr lang="en-US" u="sng" dirty="0">
                <a:cs typeface="Times New Roman" panose="02020603050405020304" pitchFamily="18" charset="0"/>
              </a:rPr>
              <a:t>Histogram Equalization </a:t>
            </a:r>
            <a:r>
              <a:rPr lang="en-US" dirty="0">
                <a:cs typeface="Times New Roman" panose="02020603050405020304" pitchFamily="18" charset="0"/>
              </a:rPr>
              <a:t>: Is a method to process images in order to adjust the contrast of an image by modifying the intensity distribution of the histogram. The objective of this technique is to give a linear trend to the cumulative probability function associated to the image.</a:t>
            </a:r>
          </a:p>
          <a:p>
            <a:r>
              <a:rPr lang="en-IN" u="sng" dirty="0">
                <a:cs typeface="Times New Roman" panose="02020603050405020304" pitchFamily="18" charset="0"/>
              </a:rPr>
              <a:t>Object Detection </a:t>
            </a:r>
            <a:r>
              <a:rPr lang="en-IN" dirty="0">
                <a:cs typeface="Times New Roman" panose="02020603050405020304" pitchFamily="18" charset="0"/>
              </a:rPr>
              <a:t>: To identify the objects present in image for further Surveillance.</a:t>
            </a:r>
          </a:p>
          <a:p>
            <a:endParaRPr lang="en-IN" dirty="0"/>
          </a:p>
        </p:txBody>
      </p:sp>
    </p:spTree>
    <p:extLst>
      <p:ext uri="{BB962C8B-B14F-4D97-AF65-F5344CB8AC3E}">
        <p14:creationId xmlns:p14="http://schemas.microsoft.com/office/powerpoint/2010/main" val="3195521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C9B2-B5A2-4A3B-8718-8B6953ECE5AC}"/>
              </a:ext>
            </a:extLst>
          </p:cNvPr>
          <p:cNvSpPr>
            <a:spLocks noGrp="1"/>
          </p:cNvSpPr>
          <p:nvPr>
            <p:ph type="title"/>
          </p:nvPr>
        </p:nvSpPr>
        <p:spPr/>
        <p:txBody>
          <a:bodyPr/>
          <a:lstStyle/>
          <a:p>
            <a:r>
              <a:rPr lang="en-IN" dirty="0"/>
              <a:t>How does the pre-processing work?</a:t>
            </a:r>
          </a:p>
        </p:txBody>
      </p:sp>
      <p:pic>
        <p:nvPicPr>
          <p:cNvPr id="4" name="Content Placeholder 3">
            <a:extLst>
              <a:ext uri="{FF2B5EF4-FFF2-40B4-BE49-F238E27FC236}">
                <a16:creationId xmlns:a16="http://schemas.microsoft.com/office/drawing/2014/main" id="{03F9A04C-C927-4E40-B8D4-5E67856AC710}"/>
              </a:ext>
            </a:extLst>
          </p:cNvPr>
          <p:cNvPicPr>
            <a:picLocks noGrp="1" noChangeAspect="1"/>
          </p:cNvPicPr>
          <p:nvPr>
            <p:ph idx="1"/>
          </p:nvPr>
        </p:nvPicPr>
        <p:blipFill>
          <a:blip r:embed="rId2"/>
          <a:stretch>
            <a:fillRect/>
          </a:stretch>
        </p:blipFill>
        <p:spPr>
          <a:xfrm>
            <a:off x="5432367" y="2466194"/>
            <a:ext cx="1333616" cy="3360711"/>
          </a:xfrm>
          <a:prstGeom prst="rect">
            <a:avLst/>
          </a:prstGeom>
        </p:spPr>
      </p:pic>
    </p:spTree>
    <p:extLst>
      <p:ext uri="{BB962C8B-B14F-4D97-AF65-F5344CB8AC3E}">
        <p14:creationId xmlns:p14="http://schemas.microsoft.com/office/powerpoint/2010/main" val="421126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EBBE-7E75-4CE0-8C65-170D89C24244}"/>
              </a:ext>
            </a:extLst>
          </p:cNvPr>
          <p:cNvSpPr>
            <a:spLocks noGrp="1"/>
          </p:cNvSpPr>
          <p:nvPr>
            <p:ph type="title"/>
          </p:nvPr>
        </p:nvSpPr>
        <p:spPr/>
        <p:txBody>
          <a:bodyPr/>
          <a:lstStyle/>
          <a:p>
            <a:r>
              <a:rPr lang="en-IN" dirty="0"/>
              <a:t>After the pre-processing is done</a:t>
            </a:r>
          </a:p>
        </p:txBody>
      </p:sp>
      <p:pic>
        <p:nvPicPr>
          <p:cNvPr id="10" name="Content Placeholder 9">
            <a:extLst>
              <a:ext uri="{FF2B5EF4-FFF2-40B4-BE49-F238E27FC236}">
                <a16:creationId xmlns:a16="http://schemas.microsoft.com/office/drawing/2014/main" id="{04E4EC45-A3C6-46B3-9669-EAF5E0BA8E0F}"/>
              </a:ext>
            </a:extLst>
          </p:cNvPr>
          <p:cNvPicPr>
            <a:picLocks noGrp="1" noChangeAspect="1"/>
          </p:cNvPicPr>
          <p:nvPr>
            <p:ph idx="1"/>
          </p:nvPr>
        </p:nvPicPr>
        <p:blipFill>
          <a:blip r:embed="rId2"/>
          <a:stretch>
            <a:fillRect/>
          </a:stretch>
        </p:blipFill>
        <p:spPr>
          <a:xfrm>
            <a:off x="3370978" y="2149937"/>
            <a:ext cx="5456393" cy="3993226"/>
          </a:xfrm>
        </p:spPr>
      </p:pic>
    </p:spTree>
    <p:extLst>
      <p:ext uri="{BB962C8B-B14F-4D97-AF65-F5344CB8AC3E}">
        <p14:creationId xmlns:p14="http://schemas.microsoft.com/office/powerpoint/2010/main" val="956341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940</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Rockwell</vt:lpstr>
      <vt:lpstr>Rockwell Condensed</vt:lpstr>
      <vt:lpstr>Rockwell Extra Bold</vt:lpstr>
      <vt:lpstr>Times New Roman</vt:lpstr>
      <vt:lpstr>Trebuchet MS</vt:lpstr>
      <vt:lpstr>Wingdings</vt:lpstr>
      <vt:lpstr>Wood Type</vt:lpstr>
      <vt:lpstr>AERial surveillance</vt:lpstr>
      <vt:lpstr>PowerPoint Presentation</vt:lpstr>
      <vt:lpstr>Team members</vt:lpstr>
      <vt:lpstr>Objective of the project</vt:lpstr>
      <vt:lpstr>Implementation for phase 1</vt:lpstr>
      <vt:lpstr>PHASE 2 IMPLEMENTATION</vt:lpstr>
      <vt:lpstr>Detailed review about the algorithm used</vt:lpstr>
      <vt:lpstr>How does the pre-processing work?</vt:lpstr>
      <vt:lpstr>After the pre-processing is done</vt:lpstr>
      <vt:lpstr>IMPLEMENTATION</vt:lpstr>
      <vt:lpstr>Step-2</vt:lpstr>
      <vt:lpstr>Step-3</vt:lpstr>
      <vt:lpstr>Step-3</vt:lpstr>
      <vt:lpstr>results</vt:lpstr>
      <vt:lpstr>Result in a Nutshell</vt:lpstr>
      <vt:lpstr>Demo with a sample image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AERial surveillance</dc:title>
  <dc:creator>Akshay Revankar</dc:creator>
  <cp:lastModifiedBy>Akshay Revankar</cp:lastModifiedBy>
  <cp:revision>1</cp:revision>
  <dcterms:created xsi:type="dcterms:W3CDTF">2022-07-01T16:16:18Z</dcterms:created>
  <dcterms:modified xsi:type="dcterms:W3CDTF">2022-07-01T16:16:38Z</dcterms:modified>
</cp:coreProperties>
</file>