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5908"/>
    <a:srgbClr val="74913B"/>
    <a:srgbClr val="607731"/>
    <a:srgbClr val="5A7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7" autoAdjust="0"/>
    <p:restoredTop sz="94660"/>
  </p:normalViewPr>
  <p:slideViewPr>
    <p:cSldViewPr>
      <p:cViewPr>
        <p:scale>
          <a:sx n="70" d="100"/>
          <a:sy n="70" d="100"/>
        </p:scale>
        <p:origin x="-118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6BBAC-99EF-4CAE-ACDE-F80D019EDD15}" type="datetimeFigureOut">
              <a:rPr lang="en-US" smtClean="0"/>
              <a:pPr/>
              <a:t>21-Nov-16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3F9A1-54A2-4B18-8A57-664ACDDEA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3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66AB-73F2-4B98-8933-1D28D8B6E661}" type="datetime1">
              <a:rPr lang="en-US" smtClean="0"/>
              <a:pPr/>
              <a:t>21-Nov-16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6C2-0A70-4706-BF2C-D757A76CF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FC6D-D4DB-417D-9372-7BD02A13F481}" type="datetime1">
              <a:rPr lang="en-US" smtClean="0"/>
              <a:pPr/>
              <a:t>21-Nov-16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6C2-0A70-4706-BF2C-D757A76CF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4EA5-69E4-44F4-ADC1-FC7BB28806EA}" type="datetime1">
              <a:rPr lang="en-US" smtClean="0"/>
              <a:pPr/>
              <a:t>21-Nov-16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6C2-0A70-4706-BF2C-D757A76CF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FDC2-9ED4-41C9-BC91-0B6A6076FEB4}" type="datetime1">
              <a:rPr lang="en-US" smtClean="0"/>
              <a:pPr/>
              <a:t>21-Nov-16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6C2-0A70-4706-BF2C-D757A76CF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8631-7C43-4C16-A522-88A649F2A0F8}" type="datetime1">
              <a:rPr lang="en-US" smtClean="0"/>
              <a:pPr/>
              <a:t>21-Nov-16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6C2-0A70-4706-BF2C-D757A76CF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988F-85C6-438F-8D75-F3FC855783D7}" type="datetime1">
              <a:rPr lang="en-US" smtClean="0"/>
              <a:pPr/>
              <a:t>21-Nov-16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6C2-0A70-4706-BF2C-D757A76CF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1197-78B0-4D08-84E8-CD450FC3458F}" type="datetime1">
              <a:rPr lang="en-US" smtClean="0"/>
              <a:pPr/>
              <a:t>21-Nov-16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6C2-0A70-4706-BF2C-D757A76CF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DA7A-4149-4A7E-A7AA-4F9D71C66D6E}" type="datetime1">
              <a:rPr lang="en-US" smtClean="0"/>
              <a:pPr/>
              <a:t>21-Nov-16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6C2-0A70-4706-BF2C-D757A76CF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A75D-F03B-46CF-A2EC-3EC6517D34D2}" type="datetime1">
              <a:rPr lang="en-US" smtClean="0"/>
              <a:pPr/>
              <a:t>21-Nov-16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6C2-0A70-4706-BF2C-D757A76CF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26F5C-CF9E-4428-BF10-76BAD886BA4E}" type="datetime1">
              <a:rPr lang="en-US" smtClean="0"/>
              <a:pPr/>
              <a:t>21-Nov-16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6C2-0A70-4706-BF2C-D757A76CF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83FB-CEC9-45A6-A6F7-B433E5AC85E2}" type="datetime1">
              <a:rPr lang="en-US" smtClean="0"/>
              <a:pPr/>
              <a:t>21-Nov-16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6C2-0A70-4706-BF2C-D757A76CF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200"/>
            <a:ext cx="7696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7B0A9-8485-46F6-9003-C36D5DBEA911}" type="datetime1">
              <a:rPr lang="en-US" smtClean="0"/>
              <a:pPr/>
              <a:t>21-Nov-16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6A6C2-0A70-4706-BF2C-D757A76CF34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lenovo01\Desktop\farmer-india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47800" cy="1828800"/>
          </a:xfrm>
          <a:prstGeom prst="rect">
            <a:avLst/>
          </a:prstGeom>
          <a:noFill/>
        </p:spPr>
      </p:pic>
      <p:pic>
        <p:nvPicPr>
          <p:cNvPr id="1029" name="Picture 5" descr="C:\Users\lenovo01\Desktop\organic-fruits-and-vegetables-give-health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1828800"/>
            <a:ext cx="1447800" cy="1600200"/>
          </a:xfrm>
          <a:prstGeom prst="rect">
            <a:avLst/>
          </a:prstGeom>
          <a:noFill/>
        </p:spPr>
      </p:pic>
      <p:pic>
        <p:nvPicPr>
          <p:cNvPr id="1030" name="Picture 6" descr="C:\Users\lenovo01\Desktop\wholesale-van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3429000"/>
            <a:ext cx="1447800" cy="1752600"/>
          </a:xfrm>
          <a:prstGeom prst="rect">
            <a:avLst/>
          </a:prstGeom>
          <a:noFill/>
        </p:spPr>
      </p:pic>
      <p:pic>
        <p:nvPicPr>
          <p:cNvPr id="1032" name="Picture 8" descr="C:\Users\lenovo01\Desktop\one-pot-wonders-March08-iStock.jp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5181600"/>
            <a:ext cx="1524000" cy="1676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371600"/>
            <a:ext cx="7696200" cy="2152650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rgbClr val="BC590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Supply Chain Management</a:t>
            </a:r>
            <a:br>
              <a:rPr lang="en-US" sz="5400" b="1" dirty="0" smtClean="0">
                <a:solidFill>
                  <a:srgbClr val="BC590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5400" b="1" dirty="0" smtClean="0">
                <a:solidFill>
                  <a:srgbClr val="BC590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in Fruits &amp; Vegetables</a:t>
            </a:r>
            <a:endParaRPr lang="en-US" sz="5400" b="1" dirty="0">
              <a:solidFill>
                <a:srgbClr val="BC590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495800"/>
            <a:ext cx="7239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Ankit Khandelwal (Management, IABM Bikaner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r"/>
            <a:r>
              <a:rPr lang="en-US" dirty="0" err="1">
                <a:solidFill>
                  <a:schemeClr val="tx1"/>
                </a:solidFill>
              </a:rPr>
              <a:t>Damini</a:t>
            </a:r>
            <a:r>
              <a:rPr lang="en-US" dirty="0">
                <a:solidFill>
                  <a:schemeClr val="tx1"/>
                </a:solidFill>
              </a:rPr>
              <a:t> Thakur (Agriculture, CSKHPKV, Palampur)</a:t>
            </a:r>
          </a:p>
          <a:p>
            <a:pPr algn="r"/>
            <a:r>
              <a:rPr lang="en-US" dirty="0" err="1" smtClean="0">
                <a:solidFill>
                  <a:schemeClr val="tx1"/>
                </a:solidFill>
              </a:rPr>
              <a:t>Akshay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Kaundal</a:t>
            </a:r>
            <a:r>
              <a:rPr lang="en-US" dirty="0">
                <a:solidFill>
                  <a:schemeClr val="tx1"/>
                </a:solidFill>
              </a:rPr>
              <a:t> (Management, IABM Bikaner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r"/>
            <a:r>
              <a:rPr lang="en-US" dirty="0" err="1" smtClean="0">
                <a:solidFill>
                  <a:schemeClr val="tx1"/>
                </a:solidFill>
              </a:rPr>
              <a:t>Amit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Thakur (Agriculture, CSKHPKV, Palampur)</a:t>
            </a: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6C2-0A70-4706-BF2C-D757A76CF34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Area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6C2-0A70-4706-BF2C-D757A76CF34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870364"/>
            <a:ext cx="5943600" cy="47244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23" y="2149814"/>
            <a:ext cx="432975" cy="440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6C2-0A70-4706-BF2C-D757A76CF3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rot="913989">
            <a:off x="1492501" y="2364176"/>
            <a:ext cx="1066800" cy="503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Farmers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20217526">
            <a:off x="1491559" y="3721189"/>
            <a:ext cx="1151959" cy="472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Pune Mandi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3"/>
          </p:cNvCxnSpPr>
          <p:nvPr/>
        </p:nvCxnSpPr>
        <p:spPr>
          <a:xfrm>
            <a:off x="2540560" y="2755960"/>
            <a:ext cx="1542266" cy="481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114800" y="3010828"/>
            <a:ext cx="914400" cy="476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029200" y="2304942"/>
            <a:ext cx="1524000" cy="647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5" idx="2"/>
          </p:cNvCxnSpPr>
          <p:nvPr/>
        </p:nvCxnSpPr>
        <p:spPr>
          <a:xfrm>
            <a:off x="4536466" y="3177821"/>
            <a:ext cx="1546402" cy="485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705600" y="2019193"/>
            <a:ext cx="13716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Residents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136666" y="3374524"/>
            <a:ext cx="3007334" cy="592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Hotels/</a:t>
            </a:r>
            <a:r>
              <a:rPr lang="en-US" dirty="0" err="1" smtClean="0"/>
              <a:t>Dhabas</a:t>
            </a:r>
            <a:r>
              <a:rPr lang="en-US" dirty="0" smtClean="0"/>
              <a:t>/Processing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6" idx="3"/>
          </p:cNvCxnSpPr>
          <p:nvPr/>
        </p:nvCxnSpPr>
        <p:spPr>
          <a:xfrm flipV="1">
            <a:off x="2597568" y="3240121"/>
            <a:ext cx="1482743" cy="491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20220170">
            <a:off x="4830474" y="2258201"/>
            <a:ext cx="174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Fresh produce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1016244">
            <a:off x="4955566" y="3302305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Remaining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1109207">
            <a:off x="2450410" y="276819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priority basis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20366733">
            <a:off x="2433717" y="3534595"/>
            <a:ext cx="183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Remaining demand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 animBg="1"/>
      <p:bldP spid="22" grpId="0" animBg="1"/>
      <p:bldP spid="23" grpId="0" animBg="1"/>
      <p:bldP spid="33" grpId="0"/>
      <p:bldP spid="35" grpId="0"/>
      <p:bldP spid="39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696200" cy="990600"/>
          </a:xfrm>
        </p:spPr>
        <p:txBody>
          <a:bodyPr/>
          <a:lstStyle/>
          <a:p>
            <a:r>
              <a:rPr lang="en-US" dirty="0" smtClean="0"/>
              <a:t>Procurement Route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5" y="1349296"/>
            <a:ext cx="7467600" cy="53721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6C2-0A70-4706-BF2C-D757A76CF3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262" y="3532909"/>
            <a:ext cx="428625" cy="505691"/>
          </a:xfrm>
          <a:prstGeom prst="rect">
            <a:avLst/>
          </a:prstGeom>
        </p:spPr>
      </p:pic>
      <p:sp>
        <p:nvSpPr>
          <p:cNvPr id="13" name="Curved Left Arrow 12"/>
          <p:cNvSpPr/>
          <p:nvPr/>
        </p:nvSpPr>
        <p:spPr>
          <a:xfrm rot="11021194">
            <a:off x="2959728" y="2292436"/>
            <a:ext cx="609600" cy="1728354"/>
          </a:xfrm>
          <a:prstGeom prst="curved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Left Arrow 17"/>
          <p:cNvSpPr/>
          <p:nvPr/>
        </p:nvSpPr>
        <p:spPr>
          <a:xfrm rot="20626673">
            <a:off x="4771015" y="2137817"/>
            <a:ext cx="609600" cy="144034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9830793">
            <a:off x="3809903" y="3785759"/>
            <a:ext cx="1114426" cy="19783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/>
          <p:cNvCxnSpPr/>
          <p:nvPr/>
        </p:nvCxnSpPr>
        <p:spPr>
          <a:xfrm rot="16200000" flipH="1">
            <a:off x="3929682" y="3629277"/>
            <a:ext cx="1226806" cy="2141564"/>
          </a:xfrm>
          <a:prstGeom prst="curvedConnector2">
            <a:avLst/>
          </a:prstGeom>
          <a:ln w="57150">
            <a:solidFill>
              <a:schemeClr val="accent6">
                <a:lumMod val="20000"/>
                <a:lumOff val="8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86000" y="1740932"/>
            <a:ext cx="618793" cy="12308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71615" y="1371600"/>
            <a:ext cx="312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92km, major vegetables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5385212" y="1905000"/>
            <a:ext cx="303546" cy="7692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69669" y="1385455"/>
            <a:ext cx="1745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75.8km, vegetables</a:t>
            </a:r>
            <a:endParaRPr lang="en-US" dirty="0"/>
          </a:p>
        </p:txBody>
      </p:sp>
      <p:cxnSp>
        <p:nvCxnSpPr>
          <p:cNvPr id="41" name="Elbow Connector 40"/>
          <p:cNvCxnSpPr/>
          <p:nvPr/>
        </p:nvCxnSpPr>
        <p:spPr>
          <a:xfrm>
            <a:off x="4367116" y="4038597"/>
            <a:ext cx="2643284" cy="9611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10400" y="3884678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83.6km, vegetables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581961" y="5265404"/>
            <a:ext cx="0" cy="758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91000" y="6023602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123.7km, Fruits &amp; Vegetables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20" grpId="0" animBg="1"/>
      <p:bldP spid="32" grpId="0"/>
      <p:bldP spid="36" grpId="0"/>
      <p:bldP spid="43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Spread Along the Value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447800"/>
            <a:ext cx="7696200" cy="4953000"/>
          </a:xfrm>
        </p:spPr>
        <p:txBody>
          <a:bodyPr/>
          <a:lstStyle/>
          <a:p>
            <a:r>
              <a:rPr lang="en-US" dirty="0" smtClean="0"/>
              <a:t>Commodity : Tomato</a:t>
            </a:r>
          </a:p>
          <a:p>
            <a:r>
              <a:rPr lang="en-US" dirty="0" smtClean="0"/>
              <a:t>Market: </a:t>
            </a:r>
            <a:r>
              <a:rPr lang="en-US" dirty="0" err="1" smtClean="0"/>
              <a:t>Narayangaon</a:t>
            </a:r>
            <a:r>
              <a:rPr lang="en-US" dirty="0" smtClean="0"/>
              <a:t>, </a:t>
            </a:r>
            <a:r>
              <a:rPr lang="en-US" dirty="0" err="1" smtClean="0"/>
              <a:t>Maharashstra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6C2-0A70-4706-BF2C-D757A76CF34C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50410" y="5799858"/>
                <a:ext cx="762000" cy="4450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₹</m:t>
                      </m:r>
                      <m:r>
                        <a:rPr lang="en-US" b="0" i="1" smtClean="0">
                          <a:latin typeface="Cambria Math"/>
                        </a:rPr>
                        <m:t>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410" y="5799858"/>
                <a:ext cx="762000" cy="445077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2057400" y="5316679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0410" y="5023338"/>
            <a:ext cx="186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Farm Gate Price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315441" y="5545279"/>
                <a:ext cx="774123" cy="3983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₹</m:t>
                    </m:r>
                  </m:oMath>
                </a14:m>
                <a:r>
                  <a:rPr lang="en-US" dirty="0" smtClean="0"/>
                  <a:t>2.30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441" y="5545279"/>
                <a:ext cx="774123" cy="398321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t="-1449" r="-6870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089564" y="5235286"/>
                <a:ext cx="872835" cy="4121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₹ </m:t>
                    </m:r>
                  </m:oMath>
                </a14:m>
                <a:r>
                  <a:rPr lang="en-US" dirty="0" smtClean="0"/>
                  <a:t>1.25</a:t>
                </a:r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564" y="5235286"/>
                <a:ext cx="872835" cy="41217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r="-3401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962400" y="4991649"/>
                <a:ext cx="762000" cy="416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₹</m:t>
                    </m:r>
                  </m:oMath>
                </a14:m>
                <a:r>
                  <a:rPr lang="en-US" dirty="0" smtClean="0"/>
                  <a:t>1.75</a:t>
                </a:r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991649"/>
                <a:ext cx="762000" cy="416819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r="-8527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731327" y="4714275"/>
                <a:ext cx="762000" cy="3896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₹</m:t>
                    </m:r>
                  </m:oMath>
                </a14:m>
                <a:r>
                  <a:rPr lang="en-US" dirty="0" smtClean="0"/>
                  <a:t>2.54</a:t>
                </a:r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327" y="4714275"/>
                <a:ext cx="762000" cy="389637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t="-1471" r="-8527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493327" y="4357941"/>
                <a:ext cx="762000" cy="404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₹</m:t>
                    </m:r>
                  </m:oMath>
                </a14:m>
                <a:r>
                  <a:rPr lang="en-US" dirty="0" smtClean="0"/>
                  <a:t>0.34</a:t>
                </a:r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327" y="4357941"/>
                <a:ext cx="762000" cy="404037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r="-8527" b="-1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262254" y="4114800"/>
                <a:ext cx="838200" cy="3764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₹</m:t>
                      </m:r>
                      <m:r>
                        <a:rPr lang="en-US" b="0" i="0" smtClean="0">
                          <a:latin typeface="Cambria Math"/>
                        </a:rPr>
                        <m:t>3.81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254" y="4114800"/>
                <a:ext cx="838200" cy="376408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t="-3030" r="-1408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093527" y="3810645"/>
                <a:ext cx="755073" cy="3832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₹</m:t>
                    </m:r>
                    <m:r>
                      <a:rPr lang="en-US" b="0" i="0" smtClean="0">
                        <a:latin typeface="Cambria Math"/>
                      </a:rPr>
                      <m:t>9</m:t>
                    </m:r>
                  </m:oMath>
                </a14:m>
                <a:r>
                  <a:rPr lang="en-US" dirty="0" smtClean="0"/>
                  <a:t>.00</a:t>
                </a:r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527" y="3810645"/>
                <a:ext cx="755073" cy="383295"/>
              </a:xfrm>
              <a:prstGeom prst="rect">
                <a:avLst/>
              </a:prstGeom>
              <a:blipFill rotWithShape="1">
                <a:blip r:embed="rId9" cstate="print"/>
                <a:stretch>
                  <a:fillRect t="-1493" r="-9375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848600" y="3497627"/>
                <a:ext cx="933018" cy="4019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₹</m:t>
                      </m:r>
                      <m:r>
                        <a:rPr lang="en-US" b="0" i="1" smtClean="0">
                          <a:latin typeface="Cambria Math"/>
                        </a:rPr>
                        <m:t>46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3497627"/>
                <a:ext cx="933018" cy="401986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 b="-1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Elbow Connector 27"/>
          <p:cNvCxnSpPr/>
          <p:nvPr/>
        </p:nvCxnSpPr>
        <p:spPr>
          <a:xfrm>
            <a:off x="2737138" y="5943600"/>
            <a:ext cx="387062" cy="3013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37609" y="6075659"/>
            <a:ext cx="2625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Grading, Packing, Loading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314483" y="4196338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38732" y="4406500"/>
            <a:ext cx="5070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Transportation, unloading at APMC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Elbow Connector 33"/>
          <p:cNvCxnSpPr/>
          <p:nvPr/>
        </p:nvCxnSpPr>
        <p:spPr>
          <a:xfrm>
            <a:off x="4195111" y="5257800"/>
            <a:ext cx="387062" cy="3013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99924" y="5418858"/>
            <a:ext cx="2500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Commission @5%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280854" y="4451893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15893" y="3730336"/>
            <a:ext cx="2164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Trader’s Margin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Elbow Connector 37"/>
          <p:cNvCxnSpPr/>
          <p:nvPr/>
        </p:nvCxnSpPr>
        <p:spPr>
          <a:xfrm>
            <a:off x="5680796" y="4761978"/>
            <a:ext cx="387062" cy="3013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067857" y="4880624"/>
            <a:ext cx="189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Market fee@1.05%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553200" y="3671013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61492" y="3472091"/>
            <a:ext cx="269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Wholesaler’s Margin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Elbow Connector 41"/>
          <p:cNvCxnSpPr/>
          <p:nvPr/>
        </p:nvCxnSpPr>
        <p:spPr>
          <a:xfrm>
            <a:off x="7325157" y="4207273"/>
            <a:ext cx="387062" cy="3013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691437" y="4375722"/>
            <a:ext cx="1604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Retailers Margin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314675" y="30281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712219" y="2685172"/>
            <a:ext cx="162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46" name="Multiply 45"/>
          <p:cNvSpPr/>
          <p:nvPr/>
        </p:nvSpPr>
        <p:spPr>
          <a:xfrm>
            <a:off x="4202902" y="4778086"/>
            <a:ext cx="339869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4940985" y="4424938"/>
            <a:ext cx="339869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5643344" y="4184689"/>
            <a:ext cx="284018" cy="84289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6513148" y="3906459"/>
            <a:ext cx="284018" cy="84289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7355896" y="3633226"/>
            <a:ext cx="284018" cy="84289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urved Left Arrow 53"/>
          <p:cNvSpPr/>
          <p:nvPr/>
        </p:nvSpPr>
        <p:spPr>
          <a:xfrm rot="11227499">
            <a:off x="1547178" y="2699912"/>
            <a:ext cx="579744" cy="307586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/>
              <p:cNvSpPr/>
              <p:nvPr/>
            </p:nvSpPr>
            <p:spPr>
              <a:xfrm>
                <a:off x="2372807" y="2369128"/>
                <a:ext cx="3339161" cy="11161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G&amp;P&amp;L =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₹</m:t>
                    </m:r>
                  </m:oMath>
                </a14:m>
                <a:r>
                  <a:rPr lang="en-US" sz="1600" dirty="0" smtClean="0"/>
                  <a:t>2.30(8.3%)</a:t>
                </a:r>
              </a:p>
              <a:p>
                <a:pPr algn="ctr"/>
                <a:r>
                  <a:rPr lang="en-US" sz="1600" dirty="0" smtClean="0"/>
                  <a:t>Transporting, unloading =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₹</m:t>
                    </m:r>
                  </m:oMath>
                </a14:m>
                <a:r>
                  <a:rPr lang="en-US" sz="1600" dirty="0" smtClean="0"/>
                  <a:t>3.00(10.9%)</a:t>
                </a:r>
              </a:p>
              <a:p>
                <a:pPr algn="ctr"/>
                <a:r>
                  <a:rPr lang="en-US" sz="1600" dirty="0" smtClean="0"/>
                  <a:t>Wastage Margin =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₹</m:t>
                    </m:r>
                    <m:r>
                      <a:rPr lang="en-US" sz="1600" b="0" i="1" smtClean="0">
                        <a:latin typeface="Cambria Math"/>
                      </a:rPr>
                      <m:t>4.1</m:t>
                    </m:r>
                  </m:oMath>
                </a14:m>
                <a:r>
                  <a:rPr lang="en-US" sz="1600" b="0" dirty="0" smtClean="0"/>
                  <a:t>(15%)</a:t>
                </a:r>
              </a:p>
              <a:p>
                <a:pPr algn="ctr"/>
                <a:r>
                  <a:rPr lang="en-US" sz="1600" dirty="0" smtClean="0"/>
                  <a:t>Gross Margin =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₹</m:t>
                    </m:r>
                  </m:oMath>
                </a14:m>
                <a:r>
                  <a:rPr lang="en-US" sz="1600" dirty="0" smtClean="0"/>
                  <a:t>11.1</a:t>
                </a:r>
                <a:endParaRPr lang="en-US" sz="1600" dirty="0" smtClean="0"/>
              </a:p>
            </p:txBody>
          </p:sp>
        </mc:Choice>
        <mc:Fallback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807" y="2369128"/>
                <a:ext cx="3339161" cy="1116172"/>
              </a:xfrm>
              <a:prstGeom prst="rect">
                <a:avLst/>
              </a:prstGeom>
              <a:blipFill rotWithShape="1">
                <a:blip r:embed="rId11"/>
                <a:stretch>
                  <a:fillRect t="-9091" b="-14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endCxn id="45" idx="1"/>
          </p:cNvCxnSpPr>
          <p:nvPr/>
        </p:nvCxnSpPr>
        <p:spPr>
          <a:xfrm>
            <a:off x="5711968" y="2869838"/>
            <a:ext cx="2000251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78971" y="5805054"/>
            <a:ext cx="893835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25+10%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55327" y="2514600"/>
            <a:ext cx="84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₹48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6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6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6C2-0A70-4706-BF2C-D757A76CF34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C:\Users\lenovo01\Desktop\final ppt\Slid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0"/>
            <a:ext cx="7696200" cy="6858000"/>
          </a:xfrm>
          <a:prstGeom prst="rect">
            <a:avLst/>
          </a:prstGeom>
          <a:noFill/>
        </p:spPr>
      </p:pic>
      <p:pic>
        <p:nvPicPr>
          <p:cNvPr id="1027" name="Picture 3" descr="C:\Users\lenovo01\Desktop\final ppt\Slide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0"/>
            <a:ext cx="7696200" cy="6858000"/>
          </a:xfrm>
          <a:prstGeom prst="rect">
            <a:avLst/>
          </a:prstGeom>
          <a:noFill/>
        </p:spPr>
      </p:pic>
      <p:pic>
        <p:nvPicPr>
          <p:cNvPr id="1028" name="Picture 4" descr="C:\Users\lenovo01\Desktop\final ppt\Slide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0"/>
            <a:ext cx="7620000" cy="6858000"/>
          </a:xfrm>
          <a:prstGeom prst="rect">
            <a:avLst/>
          </a:prstGeom>
          <a:noFill/>
        </p:spPr>
      </p:pic>
      <p:pic>
        <p:nvPicPr>
          <p:cNvPr id="1029" name="Picture 5" descr="C:\Users\lenovo01\Desktop\final ppt\Slide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0"/>
            <a:ext cx="7696200" cy="6858000"/>
          </a:xfrm>
          <a:prstGeom prst="rect">
            <a:avLst/>
          </a:prstGeom>
          <a:noFill/>
        </p:spPr>
      </p:pic>
      <p:pic>
        <p:nvPicPr>
          <p:cNvPr id="1030" name="Picture 6" descr="C:\Users\lenovo01\Desktop\final ppt\Slide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0"/>
            <a:ext cx="77724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 smtClean="0"/>
              <a:t>Thank you</a:t>
            </a:r>
          </a:p>
          <a:p>
            <a:pPr marL="0" indent="0" algn="ctr">
              <a:buNone/>
            </a:pPr>
            <a:r>
              <a:rPr lang="en-US" dirty="0" smtClean="0"/>
              <a:t>“</a:t>
            </a:r>
            <a:r>
              <a:rPr lang="en-US" u="sng" dirty="0" smtClean="0"/>
              <a:t>Let’s take a step towards the farmers' prosperity”</a:t>
            </a:r>
            <a:endParaRPr lang="en-US" u="sn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6C2-0A70-4706-BF2C-D757A76CF3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5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179</Words>
  <Application>Microsoft Office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Supply Chain Management in Fruits &amp; Vegetables</vt:lpstr>
      <vt:lpstr>Target Area</vt:lpstr>
      <vt:lpstr>Supply Chain</vt:lpstr>
      <vt:lpstr>Procurement Route</vt:lpstr>
      <vt:lpstr>Price Spread Along the Value Chain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Management in Fruits &amp; Vegetables</dc:title>
  <dc:creator>lenovo01</dc:creator>
  <cp:lastModifiedBy>Sony</cp:lastModifiedBy>
  <cp:revision>103</cp:revision>
  <dcterms:created xsi:type="dcterms:W3CDTF">2016-11-20T03:52:17Z</dcterms:created>
  <dcterms:modified xsi:type="dcterms:W3CDTF">2016-11-21T08:58:29Z</dcterms:modified>
</cp:coreProperties>
</file>