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Glasses on top of a book">
            <a:extLst>
              <a:ext uri="{FF2B5EF4-FFF2-40B4-BE49-F238E27FC236}">
                <a16:creationId xmlns:a16="http://schemas.microsoft.com/office/drawing/2014/main" id="{D1F0E2BA-DFF1-4863-9DA3-064EAE122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12" b="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Lending Club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Group Members :</a:t>
            </a:r>
          </a:p>
          <a:p>
            <a:r>
              <a:rPr lang="en-IN" b="1" dirty="0">
                <a:solidFill>
                  <a:srgbClr val="FFFFFF"/>
                </a:solidFill>
              </a:rPr>
              <a:t>Rohan Raut</a:t>
            </a:r>
          </a:p>
          <a:p>
            <a:r>
              <a:rPr lang="en-IN" b="1" dirty="0">
                <a:solidFill>
                  <a:srgbClr val="FFFFFF"/>
                </a:solidFill>
              </a:rPr>
              <a:t>Akshay Manthekar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990191"/>
            <a:ext cx="11168742" cy="573375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Higher grade loans are generally safer while low grade loans display a tendency to default.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When the loan is requested for </a:t>
            </a:r>
            <a:r>
              <a:rPr lang="en-IN" sz="2000" dirty="0" err="1">
                <a:latin typeface="Helvetica Neue"/>
              </a:rPr>
              <a:t>Debt_consolidation</a:t>
            </a:r>
            <a:r>
              <a:rPr lang="en-IN" sz="2000" dirty="0">
                <a:latin typeface="Helvetica Neue"/>
              </a:rPr>
              <a:t> purposes, the employee background needs to be checked.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People with more than 10 years of experience also default more as compared to others.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Loans with high interest rates are generally riskier and have a less chance of being repaid.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Customers having low income tend to default more on their loan and also it is evident that customers living in rented house default more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According to the past history, California customers are large in numbers and also they tend to default significantly greater than other state customers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Helvetica Neue"/>
              </a:rPr>
              <a:t>Lending club should be careful about customers asking for high amount loans as they tend to default more frequently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>
              <a:latin typeface="Helvetica Neue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>
              <a:latin typeface="Helvetica Neue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>
              <a:latin typeface="Helvetica Neue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>
              <a:latin typeface="Helvetica Neue"/>
            </a:endParaRPr>
          </a:p>
          <a:p>
            <a:pPr marL="0" indent="0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IN" sz="2400" dirty="0">
              <a:latin typeface="Helvetica Neue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89735" y="134053"/>
            <a:ext cx="9313817" cy="856138"/>
          </a:xfrm>
        </p:spPr>
        <p:txBody>
          <a:bodyPr/>
          <a:lstStyle/>
          <a:p>
            <a:r>
              <a:rPr lang="en-IN" b="1" dirty="0"/>
              <a:t>Conclusions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800" b="0" i="0" dirty="0">
                <a:effectLst/>
                <a:latin typeface="+mn-lt"/>
              </a:rPr>
              <a:t>To identify borrowers who might default on loans based on the past data.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+mn-lt"/>
              </a:rPr>
              <a:t>To identify the parameters which form a trend among loan defaulters.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+mn-lt"/>
              </a:rPr>
              <a:t>To help lending organizations carry out risk assessments on the loans offered.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+mn-lt"/>
              </a:rPr>
              <a:t>Avoid business loss to the lending organizations.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0209" y="751578"/>
            <a:ext cx="9313817" cy="856138"/>
          </a:xfrm>
        </p:spPr>
        <p:txBody>
          <a:bodyPr/>
          <a:lstStyle/>
          <a:p>
            <a:r>
              <a:rPr lang="en-IN" b="1" dirty="0"/>
              <a:t>Problem 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854926"/>
            <a:ext cx="11168742" cy="4584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+mn-lt"/>
              </a:rPr>
              <a:t>Understanding the Business Requirement</a:t>
            </a:r>
          </a:p>
          <a:p>
            <a:pPr marL="0" indent="0">
              <a:buNone/>
            </a:pPr>
            <a:r>
              <a:rPr lang="en-IN" sz="1800" dirty="0">
                <a:latin typeface="+mn-lt"/>
              </a:rPr>
              <a:t>Objective and Criteria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Problem solving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EFE0A-815F-4076-9A90-2CF589EFB826}"/>
              </a:ext>
            </a:extLst>
          </p:cNvPr>
          <p:cNvSpPr/>
          <p:nvPr/>
        </p:nvSpPr>
        <p:spPr>
          <a:xfrm>
            <a:off x="2610679" y="5233472"/>
            <a:ext cx="4174435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Presentation</a:t>
            </a:r>
          </a:p>
          <a:p>
            <a:r>
              <a:rPr lang="en-IN" dirty="0">
                <a:solidFill>
                  <a:schemeClr val="tx1"/>
                </a:solidFill>
              </a:rPr>
              <a:t>Present the finding/conclusions through a Power-Point presentation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945CE-5BE1-42FB-95AB-7EEA2DA67165}"/>
              </a:ext>
            </a:extLst>
          </p:cNvPr>
          <p:cNvSpPr/>
          <p:nvPr/>
        </p:nvSpPr>
        <p:spPr>
          <a:xfrm>
            <a:off x="4876800" y="1894683"/>
            <a:ext cx="1908314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Input Data</a:t>
            </a:r>
          </a:p>
          <a:p>
            <a:r>
              <a:rPr lang="en-IN" dirty="0">
                <a:solidFill>
                  <a:schemeClr val="tx1"/>
                </a:solidFill>
              </a:rPr>
              <a:t>Loan.csv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DCA14-E32F-4B9A-B23B-BB895E025315}"/>
              </a:ext>
            </a:extLst>
          </p:cNvPr>
          <p:cNvSpPr/>
          <p:nvPr/>
        </p:nvSpPr>
        <p:spPr>
          <a:xfrm>
            <a:off x="7050157" y="1894683"/>
            <a:ext cx="4174435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Data Preparation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Identify the missing data</a:t>
            </a:r>
          </a:p>
          <a:p>
            <a:r>
              <a:rPr lang="en-IN" dirty="0">
                <a:solidFill>
                  <a:schemeClr val="tx1"/>
                </a:solidFill>
              </a:rPr>
              <a:t>Remove unwanted data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17AC43-1E10-432A-A639-D9EBF8D70D7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85114" y="2497657"/>
            <a:ext cx="26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D3C3A-7E03-4300-83D1-52EDEF5A8D30}"/>
              </a:ext>
            </a:extLst>
          </p:cNvPr>
          <p:cNvSpPr/>
          <p:nvPr/>
        </p:nvSpPr>
        <p:spPr>
          <a:xfrm>
            <a:off x="7050157" y="3557830"/>
            <a:ext cx="4174435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Data Usage</a:t>
            </a:r>
          </a:p>
          <a:p>
            <a:r>
              <a:rPr lang="en-IN" dirty="0">
                <a:solidFill>
                  <a:schemeClr val="tx1"/>
                </a:solidFill>
              </a:rPr>
              <a:t>Select relevant data</a:t>
            </a:r>
          </a:p>
          <a:p>
            <a:r>
              <a:rPr lang="en-IN" dirty="0">
                <a:solidFill>
                  <a:schemeClr val="tx1"/>
                </a:solidFill>
              </a:rPr>
              <a:t>Delete/Impute the missing values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F1019E-4D88-4931-9BF7-E2F69DD13D3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9137375" y="3100631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5C76E9-4527-4823-ADDE-C48671E23F26}"/>
              </a:ext>
            </a:extLst>
          </p:cNvPr>
          <p:cNvSpPr/>
          <p:nvPr/>
        </p:nvSpPr>
        <p:spPr>
          <a:xfrm>
            <a:off x="2610679" y="3557830"/>
            <a:ext cx="4174435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Logic Implementation</a:t>
            </a:r>
          </a:p>
          <a:p>
            <a:r>
              <a:rPr lang="en-IN" dirty="0">
                <a:solidFill>
                  <a:schemeClr val="tx1"/>
                </a:solidFill>
              </a:rPr>
              <a:t>Identify the driving factors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BEE029-E8EF-4EBC-8B23-B059CE3888DC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6785114" y="4160804"/>
            <a:ext cx="26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ED6A6-A451-4B3A-9A5F-33AE1B12B572}"/>
              </a:ext>
            </a:extLst>
          </p:cNvPr>
          <p:cNvSpPr/>
          <p:nvPr/>
        </p:nvSpPr>
        <p:spPr>
          <a:xfrm>
            <a:off x="437322" y="3557830"/>
            <a:ext cx="1908314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b="1" dirty="0">
                <a:solidFill>
                  <a:schemeClr val="tx1"/>
                </a:solidFill>
              </a:rPr>
              <a:t>Graphs</a:t>
            </a:r>
          </a:p>
          <a:p>
            <a:r>
              <a:rPr lang="en-IN" sz="1600" dirty="0">
                <a:solidFill>
                  <a:schemeClr val="tx1"/>
                </a:solidFill>
              </a:rPr>
              <a:t>Plot the findings on a graph for visual representation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98E3C0-77F3-408A-B516-7C780CC30F2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2345636" y="4160804"/>
            <a:ext cx="26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AC6663-18F2-4273-9608-761E8795A837}"/>
              </a:ext>
            </a:extLst>
          </p:cNvPr>
          <p:cNvSpPr/>
          <p:nvPr/>
        </p:nvSpPr>
        <p:spPr>
          <a:xfrm>
            <a:off x="437322" y="1894683"/>
            <a:ext cx="4174435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2A4213-F7C5-41F0-AF74-DE8307A18D01}"/>
              </a:ext>
            </a:extLst>
          </p:cNvPr>
          <p:cNvSpPr/>
          <p:nvPr/>
        </p:nvSpPr>
        <p:spPr>
          <a:xfrm>
            <a:off x="437321" y="5233472"/>
            <a:ext cx="1908314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IN" dirty="0">
                <a:solidFill>
                  <a:schemeClr val="tx1"/>
                </a:solidFill>
              </a:rPr>
              <a:t>Conclude the findings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6F4C69-FE48-448B-ADE7-11AE6ACE0F42}"/>
              </a:ext>
            </a:extLst>
          </p:cNvPr>
          <p:cNvCxnSpPr>
            <a:stCxn id="26" idx="3"/>
            <a:endCxn id="13" idx="1"/>
          </p:cNvCxnSpPr>
          <p:nvPr/>
        </p:nvCxnSpPr>
        <p:spPr>
          <a:xfrm>
            <a:off x="4611757" y="2497657"/>
            <a:ext cx="26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991659-9D6B-469A-990F-F9B76AE26954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1391478" y="4763778"/>
            <a:ext cx="1" cy="46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34D23B-00E5-4831-89C5-343C15B40B59}"/>
              </a:ext>
            </a:extLst>
          </p:cNvPr>
          <p:cNvCxnSpPr>
            <a:stCxn id="30" idx="3"/>
            <a:endCxn id="6" idx="1"/>
          </p:cNvCxnSpPr>
          <p:nvPr/>
        </p:nvCxnSpPr>
        <p:spPr>
          <a:xfrm>
            <a:off x="2345635" y="5836446"/>
            <a:ext cx="26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736" y="267496"/>
            <a:ext cx="4261154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Loan Amount Analysis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4867A-E904-4626-BEB2-E053C4C88CB0}"/>
              </a:ext>
            </a:extLst>
          </p:cNvPr>
          <p:cNvSpPr/>
          <p:nvPr/>
        </p:nvSpPr>
        <p:spPr>
          <a:xfrm>
            <a:off x="709405" y="1123634"/>
            <a:ext cx="6971415" cy="1552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The loan amount varies between the range 500 to 35000.</a:t>
            </a:r>
          </a:p>
          <a:p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average loan range lies between 5000 to 15000.</a:t>
            </a:r>
          </a:p>
          <a:p>
            <a:endParaRPr lang="en-US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40C541-20CD-48E7-B5C5-AD309DCC8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6888" y="139263"/>
            <a:ext cx="4092731" cy="292353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6D9CC5-5503-46A6-95AB-B37AB79F636E}"/>
              </a:ext>
            </a:extLst>
          </p:cNvPr>
          <p:cNvSpPr txBox="1">
            <a:spLocks/>
          </p:cNvSpPr>
          <p:nvPr/>
        </p:nvSpPr>
        <p:spPr>
          <a:xfrm>
            <a:off x="496305" y="2885428"/>
            <a:ext cx="461719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3200" b="1" dirty="0"/>
              <a:t>Annual Income Analysis</a:t>
            </a:r>
            <a:endParaRPr lang="en-IN" sz="3200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5C1619F-2FEB-4BDE-8554-1AAB00D5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2" y="3605218"/>
            <a:ext cx="4777740" cy="313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1068D-181D-4FCA-BA20-7194B2F007D5}"/>
              </a:ext>
            </a:extLst>
          </p:cNvPr>
          <p:cNvSpPr txBox="1"/>
          <p:nvPr/>
        </p:nvSpPr>
        <p:spPr>
          <a:xfrm>
            <a:off x="5698423" y="3741566"/>
            <a:ext cx="625545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98.5% of the customers have income less than 2 Lacs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Around 17%(which is highest) of the customers having “Low” income (&lt; 50000) tend to default on their loan than other income type customers 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F7DA51-C1DB-49E0-87CF-687B1136B6F1}"/>
              </a:ext>
            </a:extLst>
          </p:cNvPr>
          <p:cNvSpPr txBox="1"/>
          <p:nvPr/>
        </p:nvSpPr>
        <p:spPr>
          <a:xfrm>
            <a:off x="1196360" y="560542"/>
            <a:ext cx="437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Home Ownership Analysis: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2C13972-A1BA-474D-ACAD-7755BF9E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0" y="1083762"/>
            <a:ext cx="4371549" cy="2879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21EBEC-F5B9-4F3F-A931-248F55C1344E}"/>
              </a:ext>
            </a:extLst>
          </p:cNvPr>
          <p:cNvSpPr txBox="1"/>
          <p:nvPr/>
        </p:nvSpPr>
        <p:spPr>
          <a:xfrm>
            <a:off x="124585" y="4066719"/>
            <a:ext cx="623412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customers don’t have their own house (~ 35000)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Charge off % trends are nearly equal for type of home ownership of customers but customers who live in rented house tend to default on their loan as compared to any other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6E0C6-E1B7-4337-880E-B1429F8C26AD}"/>
              </a:ext>
            </a:extLst>
          </p:cNvPr>
          <p:cNvSpPr txBox="1"/>
          <p:nvPr/>
        </p:nvSpPr>
        <p:spPr>
          <a:xfrm>
            <a:off x="7763615" y="560542"/>
            <a:ext cx="261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State Analysis: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A6465FF-7E86-41E7-B880-38C754FC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2" y="1083762"/>
            <a:ext cx="4625340" cy="28795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B91DEC-1066-424D-9603-DC48C8886E66}"/>
              </a:ext>
            </a:extLst>
          </p:cNvPr>
          <p:cNvCxnSpPr/>
          <p:nvPr/>
        </p:nvCxnSpPr>
        <p:spPr>
          <a:xfrm>
            <a:off x="6275403" y="161925"/>
            <a:ext cx="0" cy="653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69265-FDD6-4658-86F3-2B0CA5597CD7}"/>
              </a:ext>
            </a:extLst>
          </p:cNvPr>
          <p:cNvSpPr txBox="1"/>
          <p:nvPr/>
        </p:nvSpPr>
        <p:spPr>
          <a:xfrm>
            <a:off x="6498454" y="4199138"/>
            <a:ext cx="5459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customers are from California (~ 7000)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Also, these states have highest % of defaulters (~ 16.2%) which is far greater than any other state customers</a:t>
            </a:r>
          </a:p>
        </p:txBody>
      </p:sp>
    </p:spTree>
    <p:extLst>
      <p:ext uri="{BB962C8B-B14F-4D97-AF65-F5344CB8AC3E}">
        <p14:creationId xmlns:p14="http://schemas.microsoft.com/office/powerpoint/2010/main" val="169132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CFE3-491F-43DC-B66F-1E777B8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425"/>
            <a:ext cx="3933825" cy="682350"/>
          </a:xfrm>
        </p:spPr>
        <p:txBody>
          <a:bodyPr>
            <a:normAutofit/>
          </a:bodyPr>
          <a:lstStyle/>
          <a:p>
            <a:r>
              <a:rPr lang="en-IN" sz="4000" b="1" dirty="0"/>
              <a:t>Grade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7DC26-1B70-4CD4-A466-2177E837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14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Most of the loans are graded as B, followed by A and then by 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Most of the loans approved are higher graded loans.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The lower the grade the higher the interest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Helvetica Neue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9DA621F-394D-49E7-A0FB-ADC93975BE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38" b="838"/>
          <a:stretch/>
        </p:blipFill>
        <p:spPr>
          <a:xfrm>
            <a:off x="4996070" y="990152"/>
            <a:ext cx="6173788" cy="32766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0505F-09C1-45BB-A809-806E4A45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39" y="4248150"/>
            <a:ext cx="593207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DD3-5F14-42D7-81EA-94BD20C1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515315"/>
            <a:ext cx="10517188" cy="947393"/>
          </a:xfrm>
        </p:spPr>
        <p:txBody>
          <a:bodyPr>
            <a:normAutofit/>
          </a:bodyPr>
          <a:lstStyle/>
          <a:p>
            <a:r>
              <a:rPr lang="en-IN" sz="4000" b="1" dirty="0"/>
              <a:t>Employee Working Years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9167A76-3CA2-45FA-9B1D-D3A3BBA89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93" r="693"/>
          <a:stretch/>
        </p:blipFill>
        <p:spPr>
          <a:xfrm>
            <a:off x="5035827" y="1462708"/>
            <a:ext cx="6197116" cy="27246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33E0-6E8F-4A7F-9EF6-147A81B2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232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Helvetica Neue"/>
              </a:rPr>
              <a:t>Majority of the employees applying for a loan have an experience of more than 10 years.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Helvetica Neue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Helvetica Neue"/>
              </a:rPr>
              <a:t>People with more than 10 years of experience also default more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63E759-4C10-4E3F-ACBE-97994362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7" y="4123704"/>
            <a:ext cx="608195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1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CBDD-7EE0-48A6-A238-15A47E2A9185}"/>
              </a:ext>
            </a:extLst>
          </p:cNvPr>
          <p:cNvSpPr txBox="1">
            <a:spLocks/>
          </p:cNvSpPr>
          <p:nvPr/>
        </p:nvSpPr>
        <p:spPr>
          <a:xfrm>
            <a:off x="1323297" y="746134"/>
            <a:ext cx="10517188" cy="947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Loan Amount Analysis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6B3819-AAEB-4E76-841C-A3B540F94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5" y="2572553"/>
            <a:ext cx="481584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2F3C0-0EBF-4E2C-A965-BADFED24F891}"/>
              </a:ext>
            </a:extLst>
          </p:cNvPr>
          <p:cNvSpPr txBox="1"/>
          <p:nvPr/>
        </p:nvSpPr>
        <p:spPr>
          <a:xfrm>
            <a:off x="683581" y="1873188"/>
            <a:ext cx="6329778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95% of the loan amounts are less than 25000, we will bin the loan amounts as shown in the figure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0-5000 – Low, 5000-15000 – Moderate and &gt;15000 – High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Almost 21000 customers opt for moderate loan amount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But the customers who opt for higher loan amount tend to default on their loan most frequently as compared to other loan amount types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Charge off rate in “High” loan amount is around 18%</a:t>
            </a:r>
          </a:p>
        </p:txBody>
      </p:sp>
    </p:spTree>
    <p:extLst>
      <p:ext uri="{BB962C8B-B14F-4D97-AF65-F5344CB8AC3E}">
        <p14:creationId xmlns:p14="http://schemas.microsoft.com/office/powerpoint/2010/main" val="374067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14E-137F-46E4-937C-295AB42F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424"/>
            <a:ext cx="10517188" cy="602837"/>
          </a:xfrm>
        </p:spPr>
        <p:txBody>
          <a:bodyPr>
            <a:normAutofit/>
          </a:bodyPr>
          <a:lstStyle/>
          <a:p>
            <a:r>
              <a:rPr lang="en-IN" sz="3600" b="1" dirty="0"/>
              <a:t>Purpose Analysis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B4AC3C-34A6-4549-B919-2C8C6D0782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29" r="529"/>
          <a:stretch/>
        </p:blipFill>
        <p:spPr>
          <a:xfrm>
            <a:off x="5180012" y="1288842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4783-342A-404A-B9E2-C034CC7F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Helvetica Neue"/>
              </a:rPr>
              <a:t>Most of the loans are availed for </a:t>
            </a:r>
            <a:r>
              <a:rPr lang="en-IN" sz="2000" dirty="0" err="1">
                <a:latin typeface="Helvetica Neue"/>
              </a:rPr>
              <a:t>debt_consolidation</a:t>
            </a:r>
            <a:r>
              <a:rPr lang="en-IN" sz="2000" dirty="0"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Helvetica Neue"/>
              </a:rPr>
              <a:t>Even though most of the loans for this purpose is are completed, the count of defaulters for tis type of loan is also high.</a:t>
            </a:r>
          </a:p>
        </p:txBody>
      </p:sp>
    </p:spTree>
    <p:extLst>
      <p:ext uri="{BB962C8B-B14F-4D97-AF65-F5344CB8AC3E}">
        <p14:creationId xmlns:p14="http://schemas.microsoft.com/office/powerpoint/2010/main" val="115914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Times New Roman</vt:lpstr>
      <vt:lpstr>Office Theme</vt:lpstr>
      <vt:lpstr>Lending Club Case Study</vt:lpstr>
      <vt:lpstr>Problem Objective</vt:lpstr>
      <vt:lpstr>Problem solving methodology</vt:lpstr>
      <vt:lpstr>Loan Amount Analysis</vt:lpstr>
      <vt:lpstr>PowerPoint Presentation</vt:lpstr>
      <vt:lpstr>Grade Analysis</vt:lpstr>
      <vt:lpstr>Employee Working Years</vt:lpstr>
      <vt:lpstr>PowerPoint Presentation</vt:lpstr>
      <vt:lpstr>Purpose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Akshay Manthekar</dc:creator>
  <cp:lastModifiedBy>Akshay Manthekar</cp:lastModifiedBy>
  <cp:revision>11</cp:revision>
  <dcterms:created xsi:type="dcterms:W3CDTF">2021-02-25T18:24:05Z</dcterms:created>
  <dcterms:modified xsi:type="dcterms:W3CDTF">2021-02-25T19:16:13Z</dcterms:modified>
</cp:coreProperties>
</file>