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20"/>
  </p:notesMasterIdLst>
  <p:handoutMasterIdLst>
    <p:handoutMasterId r:id="rId21"/>
  </p:handoutMasterIdLst>
  <p:sldIdLst>
    <p:sldId id="256" r:id="rId2"/>
    <p:sldId id="257" r:id="rId3"/>
    <p:sldId id="268" r:id="rId4"/>
    <p:sldId id="291" r:id="rId5"/>
    <p:sldId id="267" r:id="rId6"/>
    <p:sldId id="273" r:id="rId7"/>
    <p:sldId id="293" r:id="rId8"/>
    <p:sldId id="272" r:id="rId9"/>
    <p:sldId id="278" r:id="rId10"/>
    <p:sldId id="270" r:id="rId11"/>
    <p:sldId id="288" r:id="rId12"/>
    <p:sldId id="289" r:id="rId13"/>
    <p:sldId id="285" r:id="rId14"/>
    <p:sldId id="290" r:id="rId15"/>
    <p:sldId id="286" r:id="rId16"/>
    <p:sldId id="274" r:id="rId17"/>
    <p:sldId id="28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sivani bollina" initials="lb" lastIdx="1" clrIdx="0">
    <p:extLst>
      <p:ext uri="{19B8F6BF-5375-455C-9EA6-DF929625EA0E}">
        <p15:presenceInfo xmlns:p15="http://schemas.microsoft.com/office/powerpoint/2012/main" userId="eb9cca26a3430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81D57-D052-4427-BDA6-A0769C93ADA2}" v="3" dt="2024-04-11T06:40:21.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48" autoAdjust="0"/>
  </p:normalViewPr>
  <p:slideViewPr>
    <p:cSldViewPr snapToGrid="0">
      <p:cViewPr varScale="1">
        <p:scale>
          <a:sx n="61" d="100"/>
          <a:sy n="61" d="100"/>
        </p:scale>
        <p:origin x="884" y="60"/>
      </p:cViewPr>
      <p:guideLst/>
    </p:cSldViewPr>
  </p:slideViewPr>
  <p:outlineViewPr>
    <p:cViewPr>
      <p:scale>
        <a:sx n="33" d="100"/>
        <a:sy n="33" d="100"/>
      </p:scale>
      <p:origin x="0" y="-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F947D9-D793-1F79-A00F-4494B2073E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K"/>
          </a:p>
        </p:txBody>
      </p:sp>
      <p:sp>
        <p:nvSpPr>
          <p:cNvPr id="3" name="Date Placeholder 2">
            <a:extLst>
              <a:ext uri="{FF2B5EF4-FFF2-40B4-BE49-F238E27FC236}">
                <a16:creationId xmlns:a16="http://schemas.microsoft.com/office/drawing/2014/main" id="{855FB4EE-48C3-3699-8FF8-615910328D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61579A-FED7-4193-808C-6C3ADB982123}" type="datetimeFigureOut">
              <a:rPr lang="en-FK" smtClean="0"/>
              <a:t>04/14/2024</a:t>
            </a:fld>
            <a:endParaRPr lang="en-FK"/>
          </a:p>
        </p:txBody>
      </p:sp>
      <p:sp>
        <p:nvSpPr>
          <p:cNvPr id="4" name="Footer Placeholder 3">
            <a:extLst>
              <a:ext uri="{FF2B5EF4-FFF2-40B4-BE49-F238E27FC236}">
                <a16:creationId xmlns:a16="http://schemas.microsoft.com/office/drawing/2014/main" id="{14E71EFE-AE24-08C1-193E-1A76853B90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FK"/>
          </a:p>
        </p:txBody>
      </p:sp>
      <p:sp>
        <p:nvSpPr>
          <p:cNvPr id="5" name="Slide Number Placeholder 4">
            <a:extLst>
              <a:ext uri="{FF2B5EF4-FFF2-40B4-BE49-F238E27FC236}">
                <a16:creationId xmlns:a16="http://schemas.microsoft.com/office/drawing/2014/main" id="{780A2D8C-900A-490E-63B1-CD0B5EA16F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3EAABC-4D1C-4CE9-BE9D-176D7AA12472}" type="slidenum">
              <a:rPr lang="en-FK" smtClean="0"/>
              <a:t>‹#›</a:t>
            </a:fld>
            <a:endParaRPr lang="en-FK"/>
          </a:p>
        </p:txBody>
      </p:sp>
    </p:spTree>
    <p:extLst>
      <p:ext uri="{BB962C8B-B14F-4D97-AF65-F5344CB8AC3E}">
        <p14:creationId xmlns:p14="http://schemas.microsoft.com/office/powerpoint/2010/main" val="375223819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1645E-6709-48C5-963C-516B166C7E52}" type="datetimeFigureOut">
              <a:rPr lang="en-FK" smtClean="0"/>
              <a:t>04/14/2024</a:t>
            </a:fld>
            <a:endParaRPr lang="en-F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DC806-A5A2-453D-B24A-24AC9DD047E8}" type="slidenum">
              <a:rPr lang="en-FK" smtClean="0"/>
              <a:t>‹#›</a:t>
            </a:fld>
            <a:endParaRPr lang="en-FK"/>
          </a:p>
        </p:txBody>
      </p:sp>
    </p:spTree>
    <p:extLst>
      <p:ext uri="{BB962C8B-B14F-4D97-AF65-F5344CB8AC3E}">
        <p14:creationId xmlns:p14="http://schemas.microsoft.com/office/powerpoint/2010/main" val="363955732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9F738-86C4-4C05-83B6-74A5C075931B}"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49356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A40D-D4A1-4849-8A02-83377707AE47}"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419768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1E37C-43CA-41F4-B16D-740FE4F1A9E6}"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34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50472-F714-4FF9-B0F1-4E0A35A2A220}"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97003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4F7E-B62D-4C69-9E8A-0CABADF25814}"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5084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9F10D-C376-4FA6-8A5D-4CFFF9DF9F9E}"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173152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BE651-00B7-409C-A881-02921F8F218A}"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36950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5B0B3-4857-4A3F-BA5A-4F2814086279}"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363227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FAD91-9BC6-4784-ADF6-1BB2E33306B2}"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91886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AA792-49B5-4D9D-BD1A-CC98A7D5AFE1}" type="datetime8">
              <a:rPr lang="LID4096" smtClean="0"/>
              <a:t>04/14/2024 11:28</a:t>
            </a:fld>
            <a:endParaRPr lang="en-FK"/>
          </a:p>
        </p:txBody>
      </p:sp>
      <p:sp>
        <p:nvSpPr>
          <p:cNvPr id="5" name="Footer Placeholder 4"/>
          <p:cNvSpPr>
            <a:spLocks noGrp="1"/>
          </p:cNvSpPr>
          <p:nvPr>
            <p:ph type="ftr" sz="quarter" idx="11"/>
          </p:nvPr>
        </p:nvSpPr>
        <p:spPr/>
        <p:txBody>
          <a:bodyPr/>
          <a:lstStyle/>
          <a:p>
            <a:endParaRPr lang="en-FK"/>
          </a:p>
        </p:txBody>
      </p:sp>
      <p:sp>
        <p:nvSpPr>
          <p:cNvPr id="6" name="Slide Number Placeholder 5"/>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335430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B82BA1-D182-47DD-AAB0-3BD8D42648A0}" type="datetime8">
              <a:rPr lang="LID4096" smtClean="0"/>
              <a:t>04/14/2024 11:28</a:t>
            </a:fld>
            <a:endParaRPr lang="en-FK"/>
          </a:p>
        </p:txBody>
      </p:sp>
      <p:sp>
        <p:nvSpPr>
          <p:cNvPr id="6" name="Footer Placeholder 5"/>
          <p:cNvSpPr>
            <a:spLocks noGrp="1"/>
          </p:cNvSpPr>
          <p:nvPr>
            <p:ph type="ftr" sz="quarter" idx="11"/>
          </p:nvPr>
        </p:nvSpPr>
        <p:spPr/>
        <p:txBody>
          <a:bodyPr/>
          <a:lstStyle/>
          <a:p>
            <a:endParaRPr lang="en-FK"/>
          </a:p>
        </p:txBody>
      </p:sp>
      <p:sp>
        <p:nvSpPr>
          <p:cNvPr id="7" name="Slide Number Placeholder 6"/>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101398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CBA67-880A-41F4-80C6-753FCCADA701}" type="datetime8">
              <a:rPr lang="LID4096" smtClean="0"/>
              <a:t>04/14/2024 11:28</a:t>
            </a:fld>
            <a:endParaRPr lang="en-FK"/>
          </a:p>
        </p:txBody>
      </p:sp>
      <p:sp>
        <p:nvSpPr>
          <p:cNvPr id="8" name="Footer Placeholder 7"/>
          <p:cNvSpPr>
            <a:spLocks noGrp="1"/>
          </p:cNvSpPr>
          <p:nvPr>
            <p:ph type="ftr" sz="quarter" idx="11"/>
          </p:nvPr>
        </p:nvSpPr>
        <p:spPr/>
        <p:txBody>
          <a:bodyPr/>
          <a:lstStyle/>
          <a:p>
            <a:endParaRPr lang="en-FK"/>
          </a:p>
        </p:txBody>
      </p:sp>
      <p:sp>
        <p:nvSpPr>
          <p:cNvPr id="9" name="Slide Number Placeholder 8"/>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64792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6FCA2-32ED-461D-B086-87555541424A}" type="datetime8">
              <a:rPr lang="LID4096" smtClean="0"/>
              <a:t>04/14/2024 11:28</a:t>
            </a:fld>
            <a:endParaRPr lang="en-FK"/>
          </a:p>
        </p:txBody>
      </p:sp>
      <p:sp>
        <p:nvSpPr>
          <p:cNvPr id="4" name="Footer Placeholder 3"/>
          <p:cNvSpPr>
            <a:spLocks noGrp="1"/>
          </p:cNvSpPr>
          <p:nvPr>
            <p:ph type="ftr" sz="quarter" idx="11"/>
          </p:nvPr>
        </p:nvSpPr>
        <p:spPr/>
        <p:txBody>
          <a:bodyPr/>
          <a:lstStyle/>
          <a:p>
            <a:endParaRPr lang="en-FK"/>
          </a:p>
        </p:txBody>
      </p:sp>
      <p:sp>
        <p:nvSpPr>
          <p:cNvPr id="5" name="Slide Number Placeholder 4"/>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48506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D7FAF-6FAD-4ECC-962D-6C2E123A9570}" type="datetime8">
              <a:rPr lang="LID4096" smtClean="0"/>
              <a:t>04/14/2024 11:28</a:t>
            </a:fld>
            <a:endParaRPr lang="en-FK"/>
          </a:p>
        </p:txBody>
      </p:sp>
      <p:sp>
        <p:nvSpPr>
          <p:cNvPr id="3" name="Footer Placeholder 2"/>
          <p:cNvSpPr>
            <a:spLocks noGrp="1"/>
          </p:cNvSpPr>
          <p:nvPr>
            <p:ph type="ftr" sz="quarter" idx="11"/>
          </p:nvPr>
        </p:nvSpPr>
        <p:spPr/>
        <p:txBody>
          <a:bodyPr/>
          <a:lstStyle/>
          <a:p>
            <a:endParaRPr lang="en-FK"/>
          </a:p>
        </p:txBody>
      </p:sp>
      <p:sp>
        <p:nvSpPr>
          <p:cNvPr id="4" name="Slide Number Placeholder 3"/>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20920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2A26-A2D5-4BBA-B386-8CAD867AC475}" type="datetime8">
              <a:rPr lang="LID4096" smtClean="0"/>
              <a:t>04/14/2024 11:28</a:t>
            </a:fld>
            <a:endParaRPr lang="en-FK"/>
          </a:p>
        </p:txBody>
      </p:sp>
      <p:sp>
        <p:nvSpPr>
          <p:cNvPr id="6" name="Footer Placeholder 5"/>
          <p:cNvSpPr>
            <a:spLocks noGrp="1"/>
          </p:cNvSpPr>
          <p:nvPr>
            <p:ph type="ftr" sz="quarter" idx="11"/>
          </p:nvPr>
        </p:nvSpPr>
        <p:spPr/>
        <p:txBody>
          <a:bodyPr/>
          <a:lstStyle/>
          <a:p>
            <a:endParaRPr lang="en-FK"/>
          </a:p>
        </p:txBody>
      </p:sp>
      <p:sp>
        <p:nvSpPr>
          <p:cNvPr id="7" name="Slide Number Placeholder 6"/>
          <p:cNvSpPr>
            <a:spLocks noGrp="1"/>
          </p:cNvSpPr>
          <p:nvPr>
            <p:ph type="sldNum" sz="quarter" idx="12"/>
          </p:nvPr>
        </p:nvSpPr>
        <p:spPr/>
        <p:txBody>
          <a:bodyPr/>
          <a:lstStyle/>
          <a:p>
            <a:fld id="{F8125819-111A-44D6-B108-96533862ABA4}" type="slidenum">
              <a:rPr lang="en-FK" smtClean="0"/>
              <a:t>‹#›</a:t>
            </a:fld>
            <a:endParaRPr lang="en-FK"/>
          </a:p>
        </p:txBody>
      </p:sp>
    </p:spTree>
    <p:extLst>
      <p:ext uri="{BB962C8B-B14F-4D97-AF65-F5344CB8AC3E}">
        <p14:creationId xmlns:p14="http://schemas.microsoft.com/office/powerpoint/2010/main" val="201255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FK"/>
          </a:p>
        </p:txBody>
      </p:sp>
      <p:sp>
        <p:nvSpPr>
          <p:cNvPr id="7" name="Slide Number Placeholder 6"/>
          <p:cNvSpPr>
            <a:spLocks noGrp="1"/>
          </p:cNvSpPr>
          <p:nvPr>
            <p:ph type="sldNum" sz="quarter" idx="12"/>
          </p:nvPr>
        </p:nvSpPr>
        <p:spPr/>
        <p:txBody>
          <a:bodyPr/>
          <a:lstStyle/>
          <a:p>
            <a:fld id="{F8125819-111A-44D6-B108-96533862ABA4}" type="slidenum">
              <a:rPr lang="en-FK" smtClean="0"/>
              <a:t>‹#›</a:t>
            </a:fld>
            <a:endParaRPr lang="en-FK"/>
          </a:p>
        </p:txBody>
      </p:sp>
      <p:sp>
        <p:nvSpPr>
          <p:cNvPr id="5" name="Date Placeholder 4"/>
          <p:cNvSpPr>
            <a:spLocks noGrp="1"/>
          </p:cNvSpPr>
          <p:nvPr>
            <p:ph type="dt" sz="half" idx="10"/>
          </p:nvPr>
        </p:nvSpPr>
        <p:spPr/>
        <p:txBody>
          <a:bodyPr/>
          <a:lstStyle/>
          <a:p>
            <a:fld id="{8E158FCB-5682-42A6-BB9B-0E5CAF088583}" type="datetime8">
              <a:rPr lang="LID4096" smtClean="0"/>
              <a:t>04/14/2024 11:28</a:t>
            </a:fld>
            <a:endParaRPr lang="en-FK"/>
          </a:p>
        </p:txBody>
      </p:sp>
    </p:spTree>
    <p:extLst>
      <p:ext uri="{BB962C8B-B14F-4D97-AF65-F5344CB8AC3E}">
        <p14:creationId xmlns:p14="http://schemas.microsoft.com/office/powerpoint/2010/main" val="268286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916B99-FAAA-48D1-A174-1576602E5238}" type="datetime8">
              <a:rPr lang="LID4096" smtClean="0"/>
              <a:t>04/14/2024 11:28</a:t>
            </a:fld>
            <a:endParaRPr lang="en-F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F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25819-111A-44D6-B108-96533862ABA4}" type="slidenum">
              <a:rPr lang="en-FK" smtClean="0"/>
              <a:t>‹#›</a:t>
            </a:fld>
            <a:endParaRPr lang="en-FK"/>
          </a:p>
        </p:txBody>
      </p:sp>
    </p:spTree>
    <p:extLst>
      <p:ext uri="{BB962C8B-B14F-4D97-AF65-F5344CB8AC3E}">
        <p14:creationId xmlns:p14="http://schemas.microsoft.com/office/powerpoint/2010/main" val="216487493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6D17-3C90-98AD-D741-35A33D8851A3}"/>
              </a:ext>
            </a:extLst>
          </p:cNvPr>
          <p:cNvSpPr>
            <a:spLocks noGrp="1"/>
          </p:cNvSpPr>
          <p:nvPr>
            <p:ph type="title"/>
          </p:nvPr>
        </p:nvSpPr>
        <p:spPr>
          <a:xfrm>
            <a:off x="1296493" y="475130"/>
            <a:ext cx="3087247" cy="475130"/>
          </a:xfrm>
        </p:spPr>
        <p:txBody>
          <a:bodyPr>
            <a:normAutofit fontScale="90000"/>
          </a:bodyPr>
          <a:lstStyle/>
          <a:p>
            <a:r>
              <a:rPr lang="en-US" sz="1600" b="1" dirty="0">
                <a:solidFill>
                  <a:schemeClr val="tx1"/>
                </a:solidFill>
              </a:rPr>
              <a:t>R.V.R &amp; J.C College of Engineering</a:t>
            </a:r>
            <a:br>
              <a:rPr lang="en-US" sz="1600" b="1" dirty="0">
                <a:solidFill>
                  <a:schemeClr val="tx1"/>
                </a:solidFill>
              </a:rPr>
            </a:br>
            <a:r>
              <a:rPr lang="en-US" sz="1600" b="1" dirty="0" err="1">
                <a:solidFill>
                  <a:schemeClr val="tx1"/>
                </a:solidFill>
              </a:rPr>
              <a:t>Chowdavaram,Guntur,A.P</a:t>
            </a:r>
            <a:r>
              <a:rPr lang="en-US" sz="1600" b="1" dirty="0">
                <a:solidFill>
                  <a:schemeClr val="tx1"/>
                </a:solidFill>
              </a:rPr>
              <a:t>.</a:t>
            </a:r>
            <a:endParaRPr lang="en-FK" sz="1600" b="1" dirty="0">
              <a:solidFill>
                <a:schemeClr val="tx1"/>
              </a:solidFill>
            </a:endParaRPr>
          </a:p>
        </p:txBody>
      </p:sp>
      <p:sp>
        <p:nvSpPr>
          <p:cNvPr id="5" name="Content Placeholder 4">
            <a:extLst>
              <a:ext uri="{FF2B5EF4-FFF2-40B4-BE49-F238E27FC236}">
                <a16:creationId xmlns:a16="http://schemas.microsoft.com/office/drawing/2014/main" id="{3D6E3BF1-7C69-F940-5CE0-BBB97875A48B}"/>
              </a:ext>
            </a:extLst>
          </p:cNvPr>
          <p:cNvSpPr>
            <a:spLocks noGrp="1"/>
          </p:cNvSpPr>
          <p:nvPr>
            <p:ph sz="half" idx="1"/>
          </p:nvPr>
        </p:nvSpPr>
        <p:spPr>
          <a:xfrm>
            <a:off x="566977" y="2272254"/>
            <a:ext cx="11058046" cy="1752029"/>
          </a:xfrm>
        </p:spPr>
        <p:txBody>
          <a:bodyPr>
            <a:normAutofit fontScale="25000" lnSpcReduction="20000"/>
          </a:bodyPr>
          <a:lstStyle/>
          <a:p>
            <a:pPr marL="0" indent="0">
              <a:buNone/>
            </a:pPr>
            <a:r>
              <a:rPr lang="en-US" sz="11200" b="1" i="1" dirty="0" err="1"/>
              <a:t>Dif</a:t>
            </a:r>
            <a:r>
              <a:rPr lang="en-US" sz="11200" b="1" i="1" dirty="0"/>
              <a:t>-Fusion: </a:t>
            </a:r>
            <a:r>
              <a:rPr lang="en-US" sz="11200" i="1" dirty="0"/>
              <a:t>Toward High Color Fidelity in Infrared and Visible </a:t>
            </a:r>
          </a:p>
          <a:p>
            <a:pPr marL="0" indent="0">
              <a:buNone/>
            </a:pPr>
            <a:r>
              <a:rPr lang="en-US" sz="11200" i="1" dirty="0"/>
              <a:t>                  Image Fusion With Diffusion Models</a:t>
            </a:r>
            <a:r>
              <a:rPr lang="en-US" sz="11200" b="1" i="1" dirty="0"/>
              <a:t>                                      </a:t>
            </a:r>
          </a:p>
          <a:p>
            <a:pPr marL="0" indent="0">
              <a:buNone/>
            </a:pPr>
            <a:endParaRPr lang="en-US" sz="7200" b="1" dirty="0"/>
          </a:p>
          <a:p>
            <a:pPr marL="0" indent="0">
              <a:buNone/>
            </a:pPr>
            <a:r>
              <a:rPr lang="en-US" sz="7200" b="1" i="1" dirty="0"/>
              <a:t>Guide Name </a:t>
            </a:r>
            <a:r>
              <a:rPr lang="en-US" sz="7200" b="1" dirty="0"/>
              <a:t>: </a:t>
            </a:r>
            <a:r>
              <a:rPr lang="en-IN" sz="7200" b="1" i="1" dirty="0">
                <a:solidFill>
                  <a:srgbClr val="E6700E"/>
                </a:solidFill>
                <a:effectLst/>
                <a:latin typeface="Arial" panose="020B0604020202020204" pitchFamily="34" charset="0"/>
              </a:rPr>
              <a:t>Sri. </a:t>
            </a:r>
            <a:r>
              <a:rPr lang="en-IN" sz="7200" b="1" i="1" dirty="0" err="1">
                <a:solidFill>
                  <a:srgbClr val="E6700E"/>
                </a:solidFill>
                <a:effectLst/>
                <a:latin typeface="Arial" panose="020B0604020202020204" pitchFamily="34" charset="0"/>
              </a:rPr>
              <a:t>N.Chandra</a:t>
            </a:r>
            <a:r>
              <a:rPr lang="en-IN" sz="7200" b="1" i="1" dirty="0">
                <a:solidFill>
                  <a:srgbClr val="E6700E"/>
                </a:solidFill>
                <a:effectLst/>
                <a:latin typeface="Arial" panose="020B0604020202020204" pitchFamily="34" charset="0"/>
              </a:rPr>
              <a:t> Sekhar</a:t>
            </a:r>
          </a:p>
          <a:p>
            <a:pPr marL="0" indent="0">
              <a:buNone/>
            </a:pPr>
            <a:endParaRPr lang="pt-BR" sz="7200" b="1" i="0" dirty="0">
              <a:solidFill>
                <a:schemeClr val="tx1"/>
              </a:solidFill>
              <a:effectLst/>
              <a:latin typeface="+mj-lt"/>
            </a:endParaRPr>
          </a:p>
          <a:p>
            <a:pPr marL="0" indent="0">
              <a:buNone/>
            </a:pPr>
            <a:endParaRPr lang="pt-BR" sz="5600" b="1" dirty="0">
              <a:solidFill>
                <a:schemeClr val="tx1"/>
              </a:solidFill>
              <a:latin typeface="+mj-lt"/>
            </a:endParaRPr>
          </a:p>
          <a:p>
            <a:pPr marL="0" indent="0">
              <a:buNone/>
            </a:pPr>
            <a:r>
              <a:rPr lang="pt-BR" sz="7200" b="1" i="1" u="sng" dirty="0">
                <a:solidFill>
                  <a:schemeClr val="tx1"/>
                </a:solidFill>
                <a:latin typeface="+mj-lt"/>
              </a:rPr>
              <a:t>TEAM MEMBERS</a:t>
            </a:r>
            <a:r>
              <a:rPr lang="pt-BR" sz="4800" b="1" i="1" dirty="0">
                <a:solidFill>
                  <a:schemeClr val="tx1"/>
                </a:solidFill>
                <a:latin typeface="+mj-lt"/>
              </a:rPr>
              <a:t>:-</a:t>
            </a:r>
            <a:endParaRPr lang="pt-BR" sz="4800" b="1" dirty="0">
              <a:solidFill>
                <a:schemeClr val="tx1"/>
              </a:solidFill>
              <a:latin typeface="+mj-lt"/>
            </a:endParaRPr>
          </a:p>
          <a:p>
            <a:pPr marL="0" indent="0">
              <a:buNone/>
            </a:pPr>
            <a:r>
              <a:rPr lang="pt-BR" sz="5600" b="1" dirty="0">
                <a:solidFill>
                  <a:schemeClr val="tx1"/>
                </a:solidFill>
                <a:latin typeface="+mj-lt"/>
              </a:rPr>
              <a:t> Y21CS182 V AKSHAY SAI</a:t>
            </a:r>
          </a:p>
          <a:p>
            <a:pPr marL="0" indent="0">
              <a:buNone/>
            </a:pPr>
            <a:r>
              <a:rPr lang="pt-BR" sz="5600" b="1" dirty="0">
                <a:solidFill>
                  <a:schemeClr val="tx1"/>
                </a:solidFill>
                <a:latin typeface="+mj-lt"/>
              </a:rPr>
              <a:t> Y21CS184 V SAI PHANINDRA</a:t>
            </a:r>
            <a:endParaRPr lang="pt-BR" sz="5600" b="1" i="0" dirty="0">
              <a:solidFill>
                <a:schemeClr val="tx1"/>
              </a:solidFill>
              <a:effectLst/>
              <a:latin typeface="+mj-lt"/>
            </a:endParaRPr>
          </a:p>
          <a:p>
            <a:pPr marL="0" indent="0">
              <a:buNone/>
            </a:pPr>
            <a:r>
              <a:rPr lang="pt-BR" sz="5600" b="1" dirty="0">
                <a:solidFill>
                  <a:schemeClr val="tx1"/>
                </a:solidFill>
                <a:latin typeface="+mj-lt"/>
              </a:rPr>
              <a:t> Y21CS170 T VENKATA NARAYANA</a:t>
            </a:r>
          </a:p>
          <a:p>
            <a:pPr marL="0" indent="0">
              <a:buNone/>
            </a:pPr>
            <a:endParaRPr lang="pt-BR" sz="4800" b="1" i="0" dirty="0">
              <a:solidFill>
                <a:schemeClr val="tx1"/>
              </a:solidFill>
              <a:effectLst/>
              <a:latin typeface="+mj-lt"/>
            </a:endParaRPr>
          </a:p>
          <a:p>
            <a:pPr marL="0" indent="0">
              <a:buNone/>
            </a:pPr>
            <a:endParaRPr lang="en-US" sz="2800" b="1" dirty="0"/>
          </a:p>
          <a:p>
            <a:pPr marL="0" indent="0">
              <a:buNone/>
            </a:pPr>
            <a:endParaRPr lang="en-FK" sz="2000" b="1" dirty="0"/>
          </a:p>
        </p:txBody>
      </p:sp>
      <p:sp>
        <p:nvSpPr>
          <p:cNvPr id="6" name="Content Placeholder 5">
            <a:extLst>
              <a:ext uri="{FF2B5EF4-FFF2-40B4-BE49-F238E27FC236}">
                <a16:creationId xmlns:a16="http://schemas.microsoft.com/office/drawing/2014/main" id="{F27E0DA0-77E3-6160-82A9-41F5391A32C1}"/>
              </a:ext>
            </a:extLst>
          </p:cNvPr>
          <p:cNvSpPr>
            <a:spLocks noGrp="1"/>
          </p:cNvSpPr>
          <p:nvPr>
            <p:ph sz="half" idx="2"/>
          </p:nvPr>
        </p:nvSpPr>
        <p:spPr>
          <a:xfrm flipH="1">
            <a:off x="9484658" y="475130"/>
            <a:ext cx="2707338" cy="376518"/>
          </a:xfrm>
        </p:spPr>
        <p:txBody>
          <a:bodyPr>
            <a:noAutofit/>
          </a:bodyPr>
          <a:lstStyle/>
          <a:p>
            <a:pPr marL="0" indent="0">
              <a:buNone/>
            </a:pPr>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p:txBody>
      </p:sp>
      <p:pic>
        <p:nvPicPr>
          <p:cNvPr id="4" name="object 8">
            <a:extLst>
              <a:ext uri="{FF2B5EF4-FFF2-40B4-BE49-F238E27FC236}">
                <a16:creationId xmlns:a16="http://schemas.microsoft.com/office/drawing/2014/main" id="{0FFA6C72-47B5-209C-0EE5-95434D363D8B}"/>
              </a:ext>
            </a:extLst>
          </p:cNvPr>
          <p:cNvPicPr/>
          <p:nvPr/>
        </p:nvPicPr>
        <p:blipFill>
          <a:blip r:embed="rId2" cstate="print"/>
          <a:stretch>
            <a:fillRect/>
          </a:stretch>
        </p:blipFill>
        <p:spPr>
          <a:xfrm>
            <a:off x="273326" y="338804"/>
            <a:ext cx="1023168" cy="1136853"/>
          </a:xfrm>
          <a:prstGeom prst="rect">
            <a:avLst/>
          </a:prstGeom>
        </p:spPr>
      </p:pic>
    </p:spTree>
    <p:extLst>
      <p:ext uri="{BB962C8B-B14F-4D97-AF65-F5344CB8AC3E}">
        <p14:creationId xmlns:p14="http://schemas.microsoft.com/office/powerpoint/2010/main" val="261327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0" name="TextBox 3139">
            <a:extLst>
              <a:ext uri="{FF2B5EF4-FFF2-40B4-BE49-F238E27FC236}">
                <a16:creationId xmlns:a16="http://schemas.microsoft.com/office/drawing/2014/main" id="{C9C6B2A5-C06F-BDEB-240D-87DE8B6CD380}"/>
              </a:ext>
            </a:extLst>
          </p:cNvPr>
          <p:cNvSpPr txBox="1"/>
          <p:nvPr/>
        </p:nvSpPr>
        <p:spPr>
          <a:xfrm>
            <a:off x="9274002" y="62753"/>
            <a:ext cx="2855245"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
        <p:nvSpPr>
          <p:cNvPr id="3" name="Content Placeholder 2">
            <a:extLst>
              <a:ext uri="{FF2B5EF4-FFF2-40B4-BE49-F238E27FC236}">
                <a16:creationId xmlns:a16="http://schemas.microsoft.com/office/drawing/2014/main" id="{D22B6B2C-60CB-DEFB-E49B-7AA058735304}"/>
              </a:ext>
            </a:extLst>
          </p:cNvPr>
          <p:cNvSpPr>
            <a:spLocks noGrp="1"/>
          </p:cNvSpPr>
          <p:nvPr>
            <p:ph idx="1"/>
          </p:nvPr>
        </p:nvSpPr>
        <p:spPr>
          <a:xfrm>
            <a:off x="594822" y="1067451"/>
            <a:ext cx="8938722" cy="3627606"/>
          </a:xfrm>
        </p:spPr>
        <p:txBody>
          <a:bodyPr/>
          <a:lstStyle/>
          <a:p>
            <a:pPr>
              <a:buFont typeface="Wingdings" panose="05000000000000000000" pitchFamily="2" charset="2"/>
              <a:buChar char="v"/>
            </a:pPr>
            <a:r>
              <a:rPr lang="en-US" sz="2000" i="1" dirty="0">
                <a:solidFill>
                  <a:schemeClr val="tx1"/>
                </a:solidFill>
              </a:rPr>
              <a:t>We also compare our method with six state-of-the-art algorithms</a:t>
            </a:r>
            <a:r>
              <a:rPr lang="en-US" i="1" dirty="0">
                <a:solidFill>
                  <a:schemeClr val="tx1"/>
                </a:solidFill>
              </a:rPr>
              <a:t>:</a:t>
            </a:r>
          </a:p>
          <a:p>
            <a:pPr>
              <a:buFont typeface="+mj-lt"/>
              <a:buAutoNum type="arabicPeriod"/>
            </a:pPr>
            <a:r>
              <a:rPr lang="en-US" i="1" dirty="0" err="1"/>
              <a:t>SDNet</a:t>
            </a:r>
            <a:r>
              <a:rPr lang="en-US" i="1" dirty="0"/>
              <a:t> [29]</a:t>
            </a:r>
          </a:p>
          <a:p>
            <a:pPr>
              <a:buFont typeface="+mj-lt"/>
              <a:buAutoNum type="arabicPeriod"/>
            </a:pPr>
            <a:r>
              <a:rPr lang="en-US" i="1" dirty="0"/>
              <a:t> U2Fusion [1]</a:t>
            </a:r>
          </a:p>
          <a:p>
            <a:pPr>
              <a:buFont typeface="+mj-lt"/>
              <a:buAutoNum type="arabicPeriod"/>
            </a:pPr>
            <a:r>
              <a:rPr lang="en-US" i="1" dirty="0"/>
              <a:t> </a:t>
            </a:r>
            <a:r>
              <a:rPr lang="en-US" i="1" dirty="0" err="1"/>
              <a:t>FusionGAN</a:t>
            </a:r>
            <a:r>
              <a:rPr lang="en-US" i="1" dirty="0"/>
              <a:t> [9] </a:t>
            </a:r>
          </a:p>
          <a:p>
            <a:pPr>
              <a:buFont typeface="+mj-lt"/>
              <a:buAutoNum type="arabicPeriod"/>
            </a:pPr>
            <a:r>
              <a:rPr lang="en-US" i="1" dirty="0"/>
              <a:t>SDDGAN [31]</a:t>
            </a:r>
          </a:p>
          <a:p>
            <a:pPr>
              <a:buFont typeface="+mj-lt"/>
              <a:buAutoNum type="arabicPeriod"/>
            </a:pPr>
            <a:r>
              <a:rPr lang="en-US" i="1" dirty="0" err="1"/>
              <a:t>GANMcC</a:t>
            </a:r>
            <a:r>
              <a:rPr lang="en-US" i="1" dirty="0"/>
              <a:t> [22] </a:t>
            </a:r>
          </a:p>
          <a:p>
            <a:pPr>
              <a:buFont typeface="+mj-lt"/>
              <a:buAutoNum type="arabicPeriod"/>
            </a:pPr>
            <a:r>
              <a:rPr lang="en-US" i="1" dirty="0" err="1"/>
              <a:t>TarDAL</a:t>
            </a:r>
            <a:r>
              <a:rPr lang="en-US" i="1" dirty="0"/>
              <a:t> [30]</a:t>
            </a:r>
          </a:p>
        </p:txBody>
      </p:sp>
      <p:cxnSp>
        <p:nvCxnSpPr>
          <p:cNvPr id="9" name="Straight Connector 8">
            <a:extLst>
              <a:ext uri="{FF2B5EF4-FFF2-40B4-BE49-F238E27FC236}">
                <a16:creationId xmlns:a16="http://schemas.microsoft.com/office/drawing/2014/main" id="{B37B4167-A5EE-9000-7C46-1321A4E6F0E2}"/>
              </a:ext>
            </a:extLst>
          </p:cNvPr>
          <p:cNvCxnSpPr>
            <a:cxnSpLocks/>
          </p:cNvCxnSpPr>
          <p:nvPr/>
        </p:nvCxnSpPr>
        <p:spPr>
          <a:xfrm>
            <a:off x="2997200" y="1659912"/>
            <a:ext cx="11480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9A482F4-6B2E-F43F-BDA9-0B53B0E2F037}"/>
              </a:ext>
            </a:extLst>
          </p:cNvPr>
          <p:cNvCxnSpPr>
            <a:cxnSpLocks/>
          </p:cNvCxnSpPr>
          <p:nvPr/>
        </p:nvCxnSpPr>
        <p:spPr>
          <a:xfrm>
            <a:off x="3017520" y="2093207"/>
            <a:ext cx="1127760"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87D0E9B-0D5F-1EFD-2A8E-80F12F42FAD2}"/>
              </a:ext>
            </a:extLst>
          </p:cNvPr>
          <p:cNvSpPr txBox="1"/>
          <p:nvPr/>
        </p:nvSpPr>
        <p:spPr>
          <a:xfrm>
            <a:off x="5496098" y="1650381"/>
            <a:ext cx="6101080" cy="369332"/>
          </a:xfrm>
          <a:prstGeom prst="rect">
            <a:avLst/>
          </a:prstGeom>
          <a:noFill/>
        </p:spPr>
        <p:txBody>
          <a:bodyPr wrap="square">
            <a:spAutoFit/>
          </a:bodyPr>
          <a:lstStyle/>
          <a:p>
            <a:r>
              <a:rPr lang="en-US" dirty="0"/>
              <a:t>fusion approaches based on CNN architectures</a:t>
            </a:r>
            <a:endParaRPr lang="en-IN" dirty="0"/>
          </a:p>
        </p:txBody>
      </p:sp>
      <p:cxnSp>
        <p:nvCxnSpPr>
          <p:cNvPr id="23" name="Straight Connector 22">
            <a:extLst>
              <a:ext uri="{FF2B5EF4-FFF2-40B4-BE49-F238E27FC236}">
                <a16:creationId xmlns:a16="http://schemas.microsoft.com/office/drawing/2014/main" id="{BEEB5E77-B422-78E9-E114-842BE75B557D}"/>
              </a:ext>
            </a:extLst>
          </p:cNvPr>
          <p:cNvCxnSpPr>
            <a:cxnSpLocks/>
          </p:cNvCxnSpPr>
          <p:nvPr/>
        </p:nvCxnSpPr>
        <p:spPr>
          <a:xfrm>
            <a:off x="3027680" y="2561629"/>
            <a:ext cx="112776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B125CF0-D8B2-246B-8E80-1B240496142C}"/>
              </a:ext>
            </a:extLst>
          </p:cNvPr>
          <p:cNvCxnSpPr>
            <a:cxnSpLocks/>
          </p:cNvCxnSpPr>
          <p:nvPr/>
        </p:nvCxnSpPr>
        <p:spPr>
          <a:xfrm>
            <a:off x="2966721" y="3783809"/>
            <a:ext cx="118871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3243A-388B-3F4C-2015-016BD77CE81E}"/>
              </a:ext>
            </a:extLst>
          </p:cNvPr>
          <p:cNvCxnSpPr>
            <a:cxnSpLocks/>
          </p:cNvCxnSpPr>
          <p:nvPr/>
        </p:nvCxnSpPr>
        <p:spPr>
          <a:xfrm>
            <a:off x="4178749" y="2561629"/>
            <a:ext cx="0" cy="1222180"/>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9A4AF93-5954-D844-3412-35D73F21DCEC}"/>
              </a:ext>
            </a:extLst>
          </p:cNvPr>
          <p:cNvSpPr txBox="1"/>
          <p:nvPr/>
        </p:nvSpPr>
        <p:spPr>
          <a:xfrm>
            <a:off x="5659256" y="2988053"/>
            <a:ext cx="3152833" cy="369332"/>
          </a:xfrm>
          <a:prstGeom prst="rect">
            <a:avLst/>
          </a:prstGeom>
          <a:noFill/>
        </p:spPr>
        <p:txBody>
          <a:bodyPr wrap="square" rtlCol="0">
            <a:spAutoFit/>
          </a:bodyPr>
          <a:lstStyle/>
          <a:p>
            <a:r>
              <a:rPr lang="en-US" dirty="0"/>
              <a:t>based on generative models</a:t>
            </a:r>
            <a:endParaRPr lang="en-IN" dirty="0"/>
          </a:p>
        </p:txBody>
      </p:sp>
      <p:cxnSp>
        <p:nvCxnSpPr>
          <p:cNvPr id="34" name="Straight Connector 33">
            <a:extLst>
              <a:ext uri="{FF2B5EF4-FFF2-40B4-BE49-F238E27FC236}">
                <a16:creationId xmlns:a16="http://schemas.microsoft.com/office/drawing/2014/main" id="{7A1E5E15-5CE7-32CE-A9D0-4CBA7FC50F48}"/>
              </a:ext>
            </a:extLst>
          </p:cNvPr>
          <p:cNvCxnSpPr>
            <a:cxnSpLocks/>
          </p:cNvCxnSpPr>
          <p:nvPr/>
        </p:nvCxnSpPr>
        <p:spPr>
          <a:xfrm>
            <a:off x="4160221" y="1662527"/>
            <a:ext cx="0" cy="43068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9484875-0010-F601-F5B0-B57601213599}"/>
              </a:ext>
            </a:extLst>
          </p:cNvPr>
          <p:cNvCxnSpPr>
            <a:cxnSpLocks/>
          </p:cNvCxnSpPr>
          <p:nvPr/>
        </p:nvCxnSpPr>
        <p:spPr>
          <a:xfrm>
            <a:off x="4178749" y="1877867"/>
            <a:ext cx="134065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AB7D26A-533A-D045-2CFE-AB0E55F2DC56}"/>
              </a:ext>
            </a:extLst>
          </p:cNvPr>
          <p:cNvCxnSpPr>
            <a:cxnSpLocks/>
          </p:cNvCxnSpPr>
          <p:nvPr/>
        </p:nvCxnSpPr>
        <p:spPr>
          <a:xfrm>
            <a:off x="4178749" y="3172719"/>
            <a:ext cx="146257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997F6D4-B7B2-C40B-6590-83D4C9CE5093}"/>
              </a:ext>
            </a:extLst>
          </p:cNvPr>
          <p:cNvSpPr txBox="1"/>
          <p:nvPr/>
        </p:nvSpPr>
        <p:spPr>
          <a:xfrm>
            <a:off x="424979" y="4692442"/>
            <a:ext cx="11172199" cy="646331"/>
          </a:xfrm>
          <a:prstGeom prst="rect">
            <a:avLst/>
          </a:prstGeom>
          <a:noFill/>
        </p:spPr>
        <p:txBody>
          <a:bodyPr wrap="square">
            <a:spAutoFit/>
          </a:bodyPr>
          <a:lstStyle/>
          <a:p>
            <a:pPr algn="just"/>
            <a:r>
              <a:rPr lang="en-US" sz="1800" dirty="0"/>
              <a:t>The proposed model is trained on the MSRS dataset, which includes 1083 training pairs of visible and infrared images. There are 361 pairs of test images in the MSRS dataset</a:t>
            </a:r>
            <a:endParaRPr lang="en-IN" sz="1800" dirty="0"/>
          </a:p>
        </p:txBody>
      </p:sp>
    </p:spTree>
    <p:extLst>
      <p:ext uri="{BB962C8B-B14F-4D97-AF65-F5344CB8AC3E}">
        <p14:creationId xmlns:p14="http://schemas.microsoft.com/office/powerpoint/2010/main" val="282536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798F6-E41E-81C4-C605-645347581343}"/>
              </a:ext>
            </a:extLst>
          </p:cNvPr>
          <p:cNvPicPr>
            <a:picLocks noChangeAspect="1"/>
          </p:cNvPicPr>
          <p:nvPr/>
        </p:nvPicPr>
        <p:blipFill>
          <a:blip r:embed="rId2"/>
          <a:stretch>
            <a:fillRect/>
          </a:stretch>
        </p:blipFill>
        <p:spPr>
          <a:xfrm>
            <a:off x="2487108" y="1541928"/>
            <a:ext cx="7934959" cy="5414683"/>
          </a:xfrm>
          <a:prstGeom prst="rect">
            <a:avLst/>
          </a:prstGeom>
        </p:spPr>
      </p:pic>
      <p:sp>
        <p:nvSpPr>
          <p:cNvPr id="9" name="TextBox 8">
            <a:extLst>
              <a:ext uri="{FF2B5EF4-FFF2-40B4-BE49-F238E27FC236}">
                <a16:creationId xmlns:a16="http://schemas.microsoft.com/office/drawing/2014/main" id="{34E4F5AE-F0FB-7319-B0A7-949AA79C0E9C}"/>
              </a:ext>
            </a:extLst>
          </p:cNvPr>
          <p:cNvSpPr txBox="1"/>
          <p:nvPr/>
        </p:nvSpPr>
        <p:spPr>
          <a:xfrm>
            <a:off x="340659" y="1040810"/>
            <a:ext cx="3081421" cy="369332"/>
          </a:xfrm>
          <a:prstGeom prst="rect">
            <a:avLst/>
          </a:prstGeom>
          <a:noFill/>
        </p:spPr>
        <p:txBody>
          <a:bodyPr wrap="none" rtlCol="0">
            <a:spAutoFit/>
          </a:bodyPr>
          <a:lstStyle/>
          <a:p>
            <a:pPr marL="285750" indent="-285750">
              <a:buFont typeface="Wingdings" panose="05000000000000000000" pitchFamily="2" charset="2"/>
              <a:buChar char="v"/>
            </a:pPr>
            <a:r>
              <a:rPr lang="en-US" b="1" dirty="0"/>
              <a:t>QUALITATIVE ANALYSIS:-</a:t>
            </a:r>
            <a:endParaRPr lang="en-IN" b="1" dirty="0"/>
          </a:p>
        </p:txBody>
      </p:sp>
      <p:sp>
        <p:nvSpPr>
          <p:cNvPr id="10" name="TextBox 9">
            <a:extLst>
              <a:ext uri="{FF2B5EF4-FFF2-40B4-BE49-F238E27FC236}">
                <a16:creationId xmlns:a16="http://schemas.microsoft.com/office/drawing/2014/main" id="{3D876ACC-3692-A38C-96B9-254D2DF7BE00}"/>
              </a:ext>
            </a:extLst>
          </p:cNvPr>
          <p:cNvSpPr txBox="1"/>
          <p:nvPr/>
        </p:nvSpPr>
        <p:spPr>
          <a:xfrm>
            <a:off x="430306" y="420919"/>
            <a:ext cx="2666564" cy="369332"/>
          </a:xfrm>
          <a:prstGeom prst="rect">
            <a:avLst/>
          </a:prstGeom>
          <a:noFill/>
        </p:spPr>
        <p:txBody>
          <a:bodyPr wrap="none" rtlCol="0">
            <a:spAutoFit/>
          </a:bodyPr>
          <a:lstStyle/>
          <a:p>
            <a:r>
              <a:rPr lang="en-US" b="1" i="1" u="sng" dirty="0"/>
              <a:t>ANALYSIS OF RESULTS:-</a:t>
            </a:r>
            <a:endParaRPr lang="en-IN" b="1" i="1" u="sng" dirty="0"/>
          </a:p>
        </p:txBody>
      </p:sp>
    </p:spTree>
    <p:extLst>
      <p:ext uri="{BB962C8B-B14F-4D97-AF65-F5344CB8AC3E}">
        <p14:creationId xmlns:p14="http://schemas.microsoft.com/office/powerpoint/2010/main" val="17415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D8B64-A8F3-77F6-B6E7-5538AE222E2C}"/>
              </a:ext>
            </a:extLst>
          </p:cNvPr>
          <p:cNvPicPr>
            <a:picLocks noChangeAspect="1"/>
          </p:cNvPicPr>
          <p:nvPr/>
        </p:nvPicPr>
        <p:blipFill>
          <a:blip r:embed="rId2"/>
          <a:stretch>
            <a:fillRect/>
          </a:stretch>
        </p:blipFill>
        <p:spPr>
          <a:xfrm>
            <a:off x="268940" y="685800"/>
            <a:ext cx="11698941" cy="5486400"/>
          </a:xfrm>
          <a:prstGeom prst="rect">
            <a:avLst/>
          </a:prstGeom>
        </p:spPr>
      </p:pic>
    </p:spTree>
    <p:extLst>
      <p:ext uri="{BB962C8B-B14F-4D97-AF65-F5344CB8AC3E}">
        <p14:creationId xmlns:p14="http://schemas.microsoft.com/office/powerpoint/2010/main" val="96734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D1762-BDDD-41BC-100C-03A0D678118D}"/>
              </a:ext>
            </a:extLst>
          </p:cNvPr>
          <p:cNvPicPr>
            <a:picLocks noChangeAspect="1"/>
          </p:cNvPicPr>
          <p:nvPr/>
        </p:nvPicPr>
        <p:blipFill>
          <a:blip r:embed="rId2"/>
          <a:stretch>
            <a:fillRect/>
          </a:stretch>
        </p:blipFill>
        <p:spPr>
          <a:xfrm>
            <a:off x="7207624" y="998725"/>
            <a:ext cx="4885764" cy="2743200"/>
          </a:xfrm>
          <a:prstGeom prst="rect">
            <a:avLst/>
          </a:prstGeom>
        </p:spPr>
      </p:pic>
      <p:pic>
        <p:nvPicPr>
          <p:cNvPr id="5" name="Picture 4">
            <a:extLst>
              <a:ext uri="{FF2B5EF4-FFF2-40B4-BE49-F238E27FC236}">
                <a16:creationId xmlns:a16="http://schemas.microsoft.com/office/drawing/2014/main" id="{1144048E-A8C4-AE66-881E-116326A2E5CA}"/>
              </a:ext>
            </a:extLst>
          </p:cNvPr>
          <p:cNvPicPr>
            <a:picLocks noChangeAspect="1"/>
          </p:cNvPicPr>
          <p:nvPr/>
        </p:nvPicPr>
        <p:blipFill>
          <a:blip r:embed="rId3"/>
          <a:stretch>
            <a:fillRect/>
          </a:stretch>
        </p:blipFill>
        <p:spPr>
          <a:xfrm>
            <a:off x="7207622" y="3895165"/>
            <a:ext cx="4885765" cy="2638425"/>
          </a:xfrm>
          <a:prstGeom prst="rect">
            <a:avLst/>
          </a:prstGeom>
        </p:spPr>
      </p:pic>
      <p:sp>
        <p:nvSpPr>
          <p:cNvPr id="2" name="TextBox 1">
            <a:extLst>
              <a:ext uri="{FF2B5EF4-FFF2-40B4-BE49-F238E27FC236}">
                <a16:creationId xmlns:a16="http://schemas.microsoft.com/office/drawing/2014/main" id="{D4BD4FD6-46B5-8432-F4E2-B3C0A914913E}"/>
              </a:ext>
            </a:extLst>
          </p:cNvPr>
          <p:cNvSpPr txBox="1"/>
          <p:nvPr/>
        </p:nvSpPr>
        <p:spPr>
          <a:xfrm>
            <a:off x="170330" y="458225"/>
            <a:ext cx="3248133" cy="369332"/>
          </a:xfrm>
          <a:prstGeom prst="rect">
            <a:avLst/>
          </a:prstGeom>
          <a:noFill/>
        </p:spPr>
        <p:txBody>
          <a:bodyPr wrap="none" rtlCol="0">
            <a:spAutoFit/>
          </a:bodyPr>
          <a:lstStyle/>
          <a:p>
            <a:pPr marL="285750" indent="-285750">
              <a:buFont typeface="Wingdings" panose="05000000000000000000" pitchFamily="2" charset="2"/>
              <a:buChar char="v"/>
            </a:pPr>
            <a:r>
              <a:rPr lang="en-US" b="1" dirty="0"/>
              <a:t>QUANTITATIVE ANALYSIS:-</a:t>
            </a:r>
            <a:endParaRPr lang="en-IN" b="1" dirty="0"/>
          </a:p>
        </p:txBody>
      </p:sp>
      <p:pic>
        <p:nvPicPr>
          <p:cNvPr id="6" name="Picture 5">
            <a:extLst>
              <a:ext uri="{FF2B5EF4-FFF2-40B4-BE49-F238E27FC236}">
                <a16:creationId xmlns:a16="http://schemas.microsoft.com/office/drawing/2014/main" id="{6FF56F13-693C-1BCE-0D4C-FB04323300BC}"/>
              </a:ext>
            </a:extLst>
          </p:cNvPr>
          <p:cNvPicPr>
            <a:picLocks noChangeAspect="1"/>
          </p:cNvPicPr>
          <p:nvPr/>
        </p:nvPicPr>
        <p:blipFill>
          <a:blip r:embed="rId4"/>
          <a:stretch>
            <a:fillRect/>
          </a:stretch>
        </p:blipFill>
        <p:spPr>
          <a:xfrm>
            <a:off x="773766" y="1200432"/>
            <a:ext cx="6140824" cy="2541493"/>
          </a:xfrm>
          <a:prstGeom prst="rect">
            <a:avLst/>
          </a:prstGeom>
        </p:spPr>
      </p:pic>
      <p:pic>
        <p:nvPicPr>
          <p:cNvPr id="8" name="Picture 7">
            <a:extLst>
              <a:ext uri="{FF2B5EF4-FFF2-40B4-BE49-F238E27FC236}">
                <a16:creationId xmlns:a16="http://schemas.microsoft.com/office/drawing/2014/main" id="{824B1743-D5BF-E833-E313-CBDB1E0FDBF9}"/>
              </a:ext>
            </a:extLst>
          </p:cNvPr>
          <p:cNvPicPr>
            <a:picLocks noChangeAspect="1"/>
          </p:cNvPicPr>
          <p:nvPr/>
        </p:nvPicPr>
        <p:blipFill>
          <a:blip r:embed="rId5"/>
          <a:stretch>
            <a:fillRect/>
          </a:stretch>
        </p:blipFill>
        <p:spPr>
          <a:xfrm>
            <a:off x="773766" y="3757052"/>
            <a:ext cx="5922869" cy="3100948"/>
          </a:xfrm>
          <a:prstGeom prst="rect">
            <a:avLst/>
          </a:prstGeom>
        </p:spPr>
      </p:pic>
    </p:spTree>
    <p:extLst>
      <p:ext uri="{BB962C8B-B14F-4D97-AF65-F5344CB8AC3E}">
        <p14:creationId xmlns:p14="http://schemas.microsoft.com/office/powerpoint/2010/main" val="266031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3F1A33-E955-E289-924B-766D526A7CCC}"/>
              </a:ext>
            </a:extLst>
          </p:cNvPr>
          <p:cNvPicPr>
            <a:picLocks noChangeAspect="1"/>
          </p:cNvPicPr>
          <p:nvPr/>
        </p:nvPicPr>
        <p:blipFill>
          <a:blip r:embed="rId2"/>
          <a:stretch>
            <a:fillRect/>
          </a:stretch>
        </p:blipFill>
        <p:spPr>
          <a:xfrm>
            <a:off x="28575" y="0"/>
            <a:ext cx="5991225" cy="3771900"/>
          </a:xfrm>
          <a:prstGeom prst="rect">
            <a:avLst/>
          </a:prstGeom>
        </p:spPr>
      </p:pic>
      <p:pic>
        <p:nvPicPr>
          <p:cNvPr id="7" name="Picture 6">
            <a:extLst>
              <a:ext uri="{FF2B5EF4-FFF2-40B4-BE49-F238E27FC236}">
                <a16:creationId xmlns:a16="http://schemas.microsoft.com/office/drawing/2014/main" id="{1AAD0D53-BFA0-4481-FA68-D88777D1C199}"/>
              </a:ext>
            </a:extLst>
          </p:cNvPr>
          <p:cNvPicPr>
            <a:picLocks noChangeAspect="1"/>
          </p:cNvPicPr>
          <p:nvPr/>
        </p:nvPicPr>
        <p:blipFill>
          <a:blip r:embed="rId3"/>
          <a:stretch>
            <a:fillRect/>
          </a:stretch>
        </p:blipFill>
        <p:spPr>
          <a:xfrm>
            <a:off x="6096000" y="2971800"/>
            <a:ext cx="6067425" cy="3886200"/>
          </a:xfrm>
          <a:prstGeom prst="rect">
            <a:avLst/>
          </a:prstGeom>
        </p:spPr>
      </p:pic>
      <p:sp>
        <p:nvSpPr>
          <p:cNvPr id="9" name="TextBox 8">
            <a:extLst>
              <a:ext uri="{FF2B5EF4-FFF2-40B4-BE49-F238E27FC236}">
                <a16:creationId xmlns:a16="http://schemas.microsoft.com/office/drawing/2014/main" id="{29FB5975-7404-E111-47D7-B1B56E53DC36}"/>
              </a:ext>
            </a:extLst>
          </p:cNvPr>
          <p:cNvSpPr txBox="1"/>
          <p:nvPr/>
        </p:nvSpPr>
        <p:spPr>
          <a:xfrm>
            <a:off x="208429" y="4388241"/>
            <a:ext cx="6100482" cy="923330"/>
          </a:xfrm>
          <a:prstGeom prst="rect">
            <a:avLst/>
          </a:prstGeom>
          <a:noFill/>
        </p:spPr>
        <p:txBody>
          <a:bodyPr wrap="square">
            <a:spAutoFit/>
          </a:bodyPr>
          <a:lstStyle/>
          <a:p>
            <a:r>
              <a:rPr lang="en-US" dirty="0" err="1"/>
              <a:t>SwinFusion</a:t>
            </a:r>
            <a:r>
              <a:rPr lang="en-US" dirty="0"/>
              <a:t> [50], a representative algorithm based on Transformers, are chosen to conduct additional analysis on challenging scenes (such as smoke and glare).</a:t>
            </a:r>
            <a:endParaRPr lang="en-IN" dirty="0"/>
          </a:p>
        </p:txBody>
      </p:sp>
    </p:spTree>
    <p:extLst>
      <p:ext uri="{BB962C8B-B14F-4D97-AF65-F5344CB8AC3E}">
        <p14:creationId xmlns:p14="http://schemas.microsoft.com/office/powerpoint/2010/main" val="190825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A69-0910-E903-B0FD-7129D14232FC}"/>
              </a:ext>
            </a:extLst>
          </p:cNvPr>
          <p:cNvSpPr>
            <a:spLocks noGrp="1"/>
          </p:cNvSpPr>
          <p:nvPr>
            <p:ph type="title"/>
          </p:nvPr>
        </p:nvSpPr>
        <p:spPr/>
        <p:txBody>
          <a:bodyPr/>
          <a:lstStyle/>
          <a:p>
            <a:r>
              <a:rPr lang="en-US" b="1" u="sng" dirty="0">
                <a:solidFill>
                  <a:schemeClr val="tx1"/>
                </a:solidFill>
              </a:rPr>
              <a:t>ADVANTAGES:-</a:t>
            </a:r>
            <a:endParaRPr lang="en-IN" b="1" u="sng" dirty="0">
              <a:solidFill>
                <a:schemeClr val="tx1"/>
              </a:solidFill>
            </a:endParaRPr>
          </a:p>
        </p:txBody>
      </p:sp>
      <p:sp>
        <p:nvSpPr>
          <p:cNvPr id="5" name="TextBox 4">
            <a:extLst>
              <a:ext uri="{FF2B5EF4-FFF2-40B4-BE49-F238E27FC236}">
                <a16:creationId xmlns:a16="http://schemas.microsoft.com/office/drawing/2014/main" id="{B3987A9C-5C15-4C40-A890-D5F7676355CB}"/>
              </a:ext>
            </a:extLst>
          </p:cNvPr>
          <p:cNvSpPr txBox="1"/>
          <p:nvPr/>
        </p:nvSpPr>
        <p:spPr>
          <a:xfrm>
            <a:off x="758016" y="1930400"/>
            <a:ext cx="10205819" cy="2862322"/>
          </a:xfrm>
          <a:prstGeom prst="rect">
            <a:avLst/>
          </a:prstGeom>
          <a:noFill/>
        </p:spPr>
        <p:txBody>
          <a:bodyPr wrap="square">
            <a:spAutoFit/>
          </a:bodyPr>
          <a:lstStyle/>
          <a:p>
            <a:pPr marL="285750" indent="-285750">
              <a:buFont typeface="Wingdings" panose="05000000000000000000" pitchFamily="2" charset="2"/>
              <a:buChar char="v"/>
            </a:pPr>
            <a:r>
              <a:rPr lang="en-US" i="1" dirty="0"/>
              <a:t>Diffusion models have become a powerful family of deep generation models  with record breaking performance in many areas </a:t>
            </a:r>
          </a:p>
          <a:p>
            <a:pPr marL="285750" indent="-285750">
              <a:buFont typeface="Wingdings" panose="05000000000000000000" pitchFamily="2" charset="2"/>
              <a:buChar char="v"/>
            </a:pPr>
            <a:endParaRPr lang="en-US" i="1" dirty="0"/>
          </a:p>
          <a:p>
            <a:pPr marL="342900" indent="-342900">
              <a:buFont typeface="+mj-lt"/>
              <a:buAutoNum type="arabicParenR"/>
            </a:pPr>
            <a:r>
              <a:rPr lang="en-US" i="1" dirty="0"/>
              <a:t>including image generation  </a:t>
            </a:r>
          </a:p>
          <a:p>
            <a:pPr marL="342900" indent="-342900">
              <a:buFont typeface="+mj-lt"/>
              <a:buAutoNum type="arabicParenR"/>
            </a:pPr>
            <a:endParaRPr lang="en-US" i="1" dirty="0"/>
          </a:p>
          <a:p>
            <a:pPr marL="342900" indent="-342900">
              <a:buFont typeface="+mj-lt"/>
              <a:buAutoNum type="arabicParenR"/>
            </a:pPr>
            <a:r>
              <a:rPr lang="en-US" i="1" dirty="0"/>
              <a:t>image inpainting </a:t>
            </a:r>
          </a:p>
          <a:p>
            <a:pPr marL="342900" indent="-342900">
              <a:buFont typeface="+mj-lt"/>
              <a:buAutoNum type="arabicParenR"/>
            </a:pPr>
            <a:endParaRPr lang="en-US" i="1" dirty="0"/>
          </a:p>
          <a:p>
            <a:pPr marL="342900" indent="-342900">
              <a:buFont typeface="+mj-lt"/>
              <a:buAutoNum type="arabicParenR"/>
            </a:pPr>
            <a:r>
              <a:rPr lang="en-US" i="1" dirty="0"/>
              <a:t>image super-resolution </a:t>
            </a:r>
          </a:p>
          <a:p>
            <a:pPr marL="342900" indent="-342900">
              <a:buFont typeface="+mj-lt"/>
              <a:buAutoNum type="arabicParenR"/>
            </a:pPr>
            <a:endParaRPr lang="en-US" i="1" dirty="0"/>
          </a:p>
          <a:p>
            <a:pPr marL="342900" indent="-342900">
              <a:buFont typeface="+mj-lt"/>
              <a:buAutoNum type="arabicParenR"/>
            </a:pPr>
            <a:r>
              <a:rPr lang="en-US" i="1" dirty="0"/>
              <a:t>image-to-image translation</a:t>
            </a:r>
            <a:r>
              <a:rPr lang="en-US" dirty="0"/>
              <a:t> </a:t>
            </a:r>
            <a:endParaRPr lang="en-IN" dirty="0"/>
          </a:p>
        </p:txBody>
      </p:sp>
      <p:sp>
        <p:nvSpPr>
          <p:cNvPr id="7" name="TextBox 6">
            <a:extLst>
              <a:ext uri="{FF2B5EF4-FFF2-40B4-BE49-F238E27FC236}">
                <a16:creationId xmlns:a16="http://schemas.microsoft.com/office/drawing/2014/main" id="{41DE1B26-748A-20C1-A666-00A3C5F2FD04}"/>
              </a:ext>
            </a:extLst>
          </p:cNvPr>
          <p:cNvSpPr txBox="1"/>
          <p:nvPr/>
        </p:nvSpPr>
        <p:spPr>
          <a:xfrm>
            <a:off x="246388" y="5088116"/>
            <a:ext cx="7710765" cy="369332"/>
          </a:xfrm>
          <a:prstGeom prst="rect">
            <a:avLst/>
          </a:prstGeom>
          <a:noFill/>
        </p:spPr>
        <p:txBody>
          <a:bodyPr wrap="none" rtlCol="0">
            <a:spAutoFit/>
          </a:bodyPr>
          <a:lstStyle/>
          <a:p>
            <a:pPr marL="742950" lvl="1" indent="-285750">
              <a:buFont typeface="Wingdings" panose="05000000000000000000" pitchFamily="2" charset="2"/>
              <a:buChar char="v"/>
            </a:pPr>
            <a:r>
              <a:rPr lang="en-US" i="1" dirty="0"/>
              <a:t>By compared with other models it generates high </a:t>
            </a:r>
            <a:r>
              <a:rPr lang="en-US" i="1" dirty="0" err="1"/>
              <a:t>colured</a:t>
            </a:r>
            <a:r>
              <a:rPr lang="en-US" i="1" dirty="0"/>
              <a:t> images</a:t>
            </a:r>
            <a:endParaRPr lang="en-IN" i="1" dirty="0"/>
          </a:p>
        </p:txBody>
      </p:sp>
    </p:spTree>
    <p:extLst>
      <p:ext uri="{BB962C8B-B14F-4D97-AF65-F5344CB8AC3E}">
        <p14:creationId xmlns:p14="http://schemas.microsoft.com/office/powerpoint/2010/main" val="211665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4CB90-24D8-DD23-636C-B5B714A158EF}"/>
              </a:ext>
            </a:extLst>
          </p:cNvPr>
          <p:cNvSpPr>
            <a:spLocks noGrp="1"/>
          </p:cNvSpPr>
          <p:nvPr>
            <p:ph idx="1"/>
          </p:nvPr>
        </p:nvSpPr>
        <p:spPr>
          <a:xfrm>
            <a:off x="677334" y="451513"/>
            <a:ext cx="8596668" cy="5589849"/>
          </a:xfrm>
        </p:spPr>
        <p:txBody>
          <a:bodyPr>
            <a:normAutofit/>
          </a:bodyPr>
          <a:lstStyle/>
          <a:p>
            <a:pPr>
              <a:buFont typeface="Wingdings" panose="05000000000000000000" pitchFamily="2" charset="2"/>
              <a:buChar char="v"/>
            </a:pPr>
            <a:r>
              <a:rPr lang="en-US" sz="3200" b="1" i="1" dirty="0"/>
              <a:t>CONCLUSION:</a:t>
            </a:r>
          </a:p>
        </p:txBody>
      </p:sp>
      <p:sp>
        <p:nvSpPr>
          <p:cNvPr id="5" name="TextBox 4">
            <a:extLst>
              <a:ext uri="{FF2B5EF4-FFF2-40B4-BE49-F238E27FC236}">
                <a16:creationId xmlns:a16="http://schemas.microsoft.com/office/drawing/2014/main" id="{94BE445B-5AB4-F106-2F05-C102954CB1F3}"/>
              </a:ext>
            </a:extLst>
          </p:cNvPr>
          <p:cNvSpPr txBox="1"/>
          <p:nvPr/>
        </p:nvSpPr>
        <p:spPr>
          <a:xfrm flipH="1">
            <a:off x="9511553" y="197224"/>
            <a:ext cx="2617694"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
        <p:nvSpPr>
          <p:cNvPr id="8" name="TextBox 7">
            <a:extLst>
              <a:ext uri="{FF2B5EF4-FFF2-40B4-BE49-F238E27FC236}">
                <a16:creationId xmlns:a16="http://schemas.microsoft.com/office/drawing/2014/main" id="{026DEFF7-01BE-6ABB-5A7C-9BC29C1D6949}"/>
              </a:ext>
            </a:extLst>
          </p:cNvPr>
          <p:cNvSpPr txBox="1"/>
          <p:nvPr/>
        </p:nvSpPr>
        <p:spPr>
          <a:xfrm>
            <a:off x="870857" y="1512840"/>
            <a:ext cx="10874829" cy="4524315"/>
          </a:xfrm>
          <a:prstGeom prst="rect">
            <a:avLst/>
          </a:prstGeom>
          <a:noFill/>
        </p:spPr>
        <p:txBody>
          <a:bodyPr wrap="square">
            <a:spAutoFit/>
          </a:bodyPr>
          <a:lstStyle/>
          <a:p>
            <a:pPr algn="just"/>
            <a:r>
              <a:rPr lang="en-US" sz="2400" i="1" dirty="0"/>
              <a:t>The newly proposed </a:t>
            </a:r>
            <a:r>
              <a:rPr lang="en-US" sz="2400" i="1" dirty="0" err="1"/>
              <a:t>Dif</a:t>
            </a:r>
            <a:r>
              <a:rPr lang="en-US" sz="2400" i="1" dirty="0"/>
              <a:t>-Fusion is based on Diffusion, which falls within the category of generative model-based image fusion frameworks, achieving state-of-the-art performance. However, there are still several directions that need to be further explored in the future. First, compared to other generative model-based or </a:t>
            </a:r>
            <a:r>
              <a:rPr lang="en-US" sz="2400" i="1" dirty="0" err="1"/>
              <a:t>CNNbased</a:t>
            </a:r>
            <a:r>
              <a:rPr lang="en-US" sz="2400" i="1" dirty="0"/>
              <a:t> fusion models in image fusion area, the entire process of </a:t>
            </a:r>
            <a:r>
              <a:rPr lang="en-US" sz="2400" i="1" dirty="0" err="1"/>
              <a:t>Dif</a:t>
            </a:r>
            <a:r>
              <a:rPr lang="en-US" sz="2400" i="1" dirty="0"/>
              <a:t>-Fusion is computationally expensive, with over 99% of the time spent on the Diffusion process. In recent years, there has been increasing attention towards accelerating the diffusion process, indicating potential for significant improvements in the efficiency of Diffusion-based algorithms Therefore, there is a need for more exploration into the relationship between Diffusion-based fusion models and the diversity of multimodal data</a:t>
            </a:r>
            <a:endParaRPr lang="en-IN" sz="2400" i="1" dirty="0"/>
          </a:p>
        </p:txBody>
      </p:sp>
    </p:spTree>
    <p:extLst>
      <p:ext uri="{BB962C8B-B14F-4D97-AF65-F5344CB8AC3E}">
        <p14:creationId xmlns:p14="http://schemas.microsoft.com/office/powerpoint/2010/main" val="382470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D13-C0F5-AFE1-2866-F6227655C16A}"/>
              </a:ext>
            </a:extLst>
          </p:cNvPr>
          <p:cNvSpPr>
            <a:spLocks noGrp="1"/>
          </p:cNvSpPr>
          <p:nvPr>
            <p:ph type="title"/>
          </p:nvPr>
        </p:nvSpPr>
        <p:spPr/>
        <p:txBody>
          <a:bodyPr/>
          <a:lstStyle/>
          <a:p>
            <a:pPr marL="571500" indent="-571500">
              <a:buFont typeface="Wingdings" panose="05000000000000000000" pitchFamily="2" charset="2"/>
              <a:buChar char="v"/>
            </a:pPr>
            <a:r>
              <a:rPr lang="en-US" b="1" i="1" dirty="0">
                <a:solidFill>
                  <a:schemeClr val="tx1"/>
                </a:solidFill>
              </a:rPr>
              <a:t>REFERENCES:-</a:t>
            </a:r>
            <a:endParaRPr lang="en-IN" b="1" i="1" dirty="0">
              <a:solidFill>
                <a:schemeClr val="tx1"/>
              </a:solidFill>
            </a:endParaRPr>
          </a:p>
        </p:txBody>
      </p:sp>
      <p:sp>
        <p:nvSpPr>
          <p:cNvPr id="4" name="TextBox 3">
            <a:extLst>
              <a:ext uri="{FF2B5EF4-FFF2-40B4-BE49-F238E27FC236}">
                <a16:creationId xmlns:a16="http://schemas.microsoft.com/office/drawing/2014/main" id="{E8C73E86-409B-C7AD-AA43-B30AEB705964}"/>
              </a:ext>
            </a:extLst>
          </p:cNvPr>
          <p:cNvSpPr txBox="1"/>
          <p:nvPr/>
        </p:nvSpPr>
        <p:spPr>
          <a:xfrm>
            <a:off x="1030941" y="1721696"/>
            <a:ext cx="9977718" cy="646331"/>
          </a:xfrm>
          <a:prstGeom prst="rect">
            <a:avLst/>
          </a:prstGeom>
          <a:noFill/>
        </p:spPr>
        <p:txBody>
          <a:bodyPr wrap="square">
            <a:spAutoFit/>
          </a:bodyPr>
          <a:lstStyle/>
          <a:p>
            <a:r>
              <a:rPr lang="en-IN" dirty="0"/>
              <a:t>H. Xu, J. Ma, J. Jiang, X. Guo, and H. Ling, “U2Fusion: A unified unsupervised image fusion network,” IEEE Trans. Pattern Anal. Mach. </a:t>
            </a:r>
            <a:r>
              <a:rPr lang="en-IN" dirty="0" err="1"/>
              <a:t>Intell</a:t>
            </a:r>
            <a:r>
              <a:rPr lang="en-IN" dirty="0"/>
              <a:t>., vol. 44, no. 1, pp. 502–518, Jan. 2022. [1]</a:t>
            </a:r>
          </a:p>
        </p:txBody>
      </p:sp>
      <p:sp>
        <p:nvSpPr>
          <p:cNvPr id="6" name="TextBox 5">
            <a:extLst>
              <a:ext uri="{FF2B5EF4-FFF2-40B4-BE49-F238E27FC236}">
                <a16:creationId xmlns:a16="http://schemas.microsoft.com/office/drawing/2014/main" id="{D8C82181-C54C-3387-0930-9FA24B06E982}"/>
              </a:ext>
            </a:extLst>
          </p:cNvPr>
          <p:cNvSpPr txBox="1"/>
          <p:nvPr/>
        </p:nvSpPr>
        <p:spPr>
          <a:xfrm>
            <a:off x="1030940" y="2833318"/>
            <a:ext cx="9583271" cy="923330"/>
          </a:xfrm>
          <a:prstGeom prst="rect">
            <a:avLst/>
          </a:prstGeom>
          <a:noFill/>
        </p:spPr>
        <p:txBody>
          <a:bodyPr wrap="square">
            <a:spAutoFit/>
          </a:bodyPr>
          <a:lstStyle/>
          <a:p>
            <a:r>
              <a:rPr lang="en-IN" sz="1800" dirty="0">
                <a:solidFill>
                  <a:schemeClr val="tx1"/>
                </a:solidFill>
              </a:rPr>
              <a:t>J. Ma, L. Tang, M. Xu, H. Zhang, and G. Xiao, “</a:t>
            </a:r>
            <a:r>
              <a:rPr lang="en-IN" sz="1800" dirty="0" err="1">
                <a:solidFill>
                  <a:schemeClr val="tx1"/>
                </a:solidFill>
              </a:rPr>
              <a:t>STDFusionNet</a:t>
            </a:r>
            <a:r>
              <a:rPr lang="en-IN" sz="1800" dirty="0">
                <a:solidFill>
                  <a:schemeClr val="tx1"/>
                </a:solidFill>
              </a:rPr>
              <a:t>: An infrared and visible image fusion network based on salient target detection,” IEEE Trans. </a:t>
            </a:r>
            <a:r>
              <a:rPr lang="en-IN" sz="1800" dirty="0" err="1">
                <a:solidFill>
                  <a:schemeClr val="tx1"/>
                </a:solidFill>
              </a:rPr>
              <a:t>Instrum</a:t>
            </a:r>
            <a:r>
              <a:rPr lang="en-IN" sz="1800" dirty="0">
                <a:solidFill>
                  <a:schemeClr val="tx1"/>
                </a:solidFill>
              </a:rPr>
              <a:t>. Meas., vol. 70, pp. 1–13, 2021.[4]</a:t>
            </a:r>
            <a:r>
              <a:rPr lang="en-US" sz="1800" dirty="0">
                <a:solidFill>
                  <a:schemeClr val="tx1"/>
                </a:solidFill>
              </a:rPr>
              <a:t> </a:t>
            </a:r>
            <a:endParaRPr lang="en-IN" dirty="0"/>
          </a:p>
        </p:txBody>
      </p:sp>
      <p:sp>
        <p:nvSpPr>
          <p:cNvPr id="10" name="TextBox 9">
            <a:extLst>
              <a:ext uri="{FF2B5EF4-FFF2-40B4-BE49-F238E27FC236}">
                <a16:creationId xmlns:a16="http://schemas.microsoft.com/office/drawing/2014/main" id="{CB4C5DA8-1E33-069C-0228-1BE65033E8FC}"/>
              </a:ext>
            </a:extLst>
          </p:cNvPr>
          <p:cNvSpPr txBox="1"/>
          <p:nvPr/>
        </p:nvSpPr>
        <p:spPr>
          <a:xfrm>
            <a:off x="677334" y="4057454"/>
            <a:ext cx="10044454" cy="923330"/>
          </a:xfrm>
          <a:prstGeom prst="rect">
            <a:avLst/>
          </a:prstGeom>
          <a:noFill/>
        </p:spPr>
        <p:txBody>
          <a:bodyPr wrap="square">
            <a:spAutoFit/>
          </a:bodyPr>
          <a:lstStyle/>
          <a:p>
            <a:pPr lvl="1"/>
            <a:r>
              <a:rPr lang="en-IN" dirty="0"/>
              <a:t>J. Liu et al., “Target-aware dual adversarial learning and a </a:t>
            </a:r>
            <a:r>
              <a:rPr lang="en-IN" dirty="0" err="1"/>
              <a:t>multiscenario</a:t>
            </a:r>
            <a:r>
              <a:rPr lang="en-IN" dirty="0"/>
              <a:t> multi-modality benchmark to fuse infrared and visible for object detection,” in Proc. IEEE/CVF Conf. </a:t>
            </a:r>
            <a:r>
              <a:rPr lang="en-IN" dirty="0" err="1"/>
              <a:t>Comput</a:t>
            </a:r>
            <a:r>
              <a:rPr lang="en-IN" dirty="0"/>
              <a:t>. Vis. Pattern </a:t>
            </a:r>
            <a:r>
              <a:rPr lang="en-IN" dirty="0" err="1"/>
              <a:t>Recognit</a:t>
            </a:r>
            <a:r>
              <a:rPr lang="en-IN" dirty="0"/>
              <a:t>. (CVPR), Jun. 2022, pp. 5792–5801.</a:t>
            </a:r>
            <a:endParaRPr lang="en-US" b="1" dirty="0"/>
          </a:p>
        </p:txBody>
      </p:sp>
    </p:spTree>
    <p:extLst>
      <p:ext uri="{BB962C8B-B14F-4D97-AF65-F5344CB8AC3E}">
        <p14:creationId xmlns:p14="http://schemas.microsoft.com/office/powerpoint/2010/main" val="226431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5478-365E-2FBD-8D32-9177251683D1}"/>
              </a:ext>
            </a:extLst>
          </p:cNvPr>
          <p:cNvSpPr>
            <a:spLocks noGrp="1"/>
          </p:cNvSpPr>
          <p:nvPr>
            <p:ph type="title"/>
          </p:nvPr>
        </p:nvSpPr>
        <p:spPr>
          <a:xfrm>
            <a:off x="677334" y="609600"/>
            <a:ext cx="8596668" cy="5531224"/>
          </a:xfrm>
        </p:spPr>
        <p:txBody>
          <a:bodyPr/>
          <a:lstStyle/>
          <a:p>
            <a:endParaRPr lang="en-FK" dirty="0"/>
          </a:p>
        </p:txBody>
      </p:sp>
      <p:pic>
        <p:nvPicPr>
          <p:cNvPr id="4098" name="Picture 2" descr="Thank You Images – Browse 227,536 Stock Photos, Vectors, and Video | Adobe  Stock">
            <a:extLst>
              <a:ext uri="{FF2B5EF4-FFF2-40B4-BE49-F238E27FC236}">
                <a16:creationId xmlns:a16="http://schemas.microsoft.com/office/drawing/2014/main" id="{DA2AFFB7-5A0C-7C3E-9C44-7509A5357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609600"/>
            <a:ext cx="8596668" cy="5531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4FBC72-6B37-082E-76BD-1FFB9F10F1D4}"/>
              </a:ext>
            </a:extLst>
          </p:cNvPr>
          <p:cNvSpPr txBox="1"/>
          <p:nvPr/>
        </p:nvSpPr>
        <p:spPr>
          <a:xfrm flipH="1">
            <a:off x="9395012" y="71719"/>
            <a:ext cx="2967316"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Tree>
    <p:extLst>
      <p:ext uri="{BB962C8B-B14F-4D97-AF65-F5344CB8AC3E}">
        <p14:creationId xmlns:p14="http://schemas.microsoft.com/office/powerpoint/2010/main" val="241783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930-10A4-8C5A-D27B-533A0CE435AB}"/>
              </a:ext>
            </a:extLst>
          </p:cNvPr>
          <p:cNvSpPr>
            <a:spLocks noGrp="1"/>
          </p:cNvSpPr>
          <p:nvPr>
            <p:ph type="title"/>
          </p:nvPr>
        </p:nvSpPr>
        <p:spPr>
          <a:xfrm>
            <a:off x="842683" y="860612"/>
            <a:ext cx="1864659" cy="645459"/>
          </a:xfrm>
        </p:spPr>
        <p:txBody>
          <a:bodyPr>
            <a:normAutofit/>
          </a:bodyPr>
          <a:lstStyle/>
          <a:p>
            <a:r>
              <a:rPr lang="en-US" sz="2400" b="1" i="1" u="sng" dirty="0">
                <a:solidFill>
                  <a:schemeClr val="tx1"/>
                </a:solidFill>
                <a:latin typeface="+mn-lt"/>
              </a:rPr>
              <a:t>AGENDA</a:t>
            </a:r>
            <a:r>
              <a:rPr lang="en-US" sz="2400" b="1" i="1" dirty="0">
                <a:solidFill>
                  <a:schemeClr val="tx1"/>
                </a:solidFill>
                <a:latin typeface="+mn-lt"/>
              </a:rPr>
              <a:t>:-</a:t>
            </a:r>
            <a:endParaRPr lang="en-FK" sz="2400" b="1" i="1" dirty="0">
              <a:solidFill>
                <a:schemeClr val="tx1"/>
              </a:solidFill>
              <a:latin typeface="+mn-lt"/>
            </a:endParaRPr>
          </a:p>
        </p:txBody>
      </p:sp>
      <p:sp>
        <p:nvSpPr>
          <p:cNvPr id="3" name="Content Placeholder 2">
            <a:extLst>
              <a:ext uri="{FF2B5EF4-FFF2-40B4-BE49-F238E27FC236}">
                <a16:creationId xmlns:a16="http://schemas.microsoft.com/office/drawing/2014/main" id="{2BFFC3CE-C89D-0D43-2E8C-164C1AB214DE}"/>
              </a:ext>
            </a:extLst>
          </p:cNvPr>
          <p:cNvSpPr>
            <a:spLocks noGrp="1"/>
          </p:cNvSpPr>
          <p:nvPr>
            <p:ph idx="1"/>
          </p:nvPr>
        </p:nvSpPr>
        <p:spPr>
          <a:xfrm>
            <a:off x="842683" y="1703294"/>
            <a:ext cx="5871882" cy="3370730"/>
          </a:xfrm>
        </p:spPr>
        <p:txBody>
          <a:bodyPr>
            <a:noAutofit/>
          </a:bodyPr>
          <a:lstStyle/>
          <a:p>
            <a:r>
              <a:rPr lang="en-US" sz="2000" dirty="0"/>
              <a:t>ARCHITECTURE</a:t>
            </a:r>
          </a:p>
          <a:p>
            <a:r>
              <a:rPr lang="en-US" dirty="0">
                <a:solidFill>
                  <a:schemeClr val="tx1"/>
                </a:solidFill>
              </a:rPr>
              <a:t>METHODOLOGY</a:t>
            </a:r>
          </a:p>
          <a:p>
            <a:r>
              <a:rPr lang="en-US" sz="2000" dirty="0">
                <a:solidFill>
                  <a:schemeClr val="tx1"/>
                </a:solidFill>
              </a:rPr>
              <a:t>IN DETAIL ABOUT METHODOLOGY</a:t>
            </a:r>
          </a:p>
          <a:p>
            <a:r>
              <a:rPr lang="en-US" sz="2000" dirty="0">
                <a:solidFill>
                  <a:schemeClr val="tx1"/>
                </a:solidFill>
              </a:rPr>
              <a:t>ALGORITHUM USED</a:t>
            </a:r>
            <a:endParaRPr lang="en-US" sz="2000" dirty="0"/>
          </a:p>
          <a:p>
            <a:r>
              <a:rPr lang="en-US" sz="2000" dirty="0"/>
              <a:t>DETAILS OF DATASETS</a:t>
            </a:r>
          </a:p>
          <a:p>
            <a:r>
              <a:rPr lang="en-US" sz="2000" dirty="0"/>
              <a:t>EXPERIMENTAL SETTINGS</a:t>
            </a:r>
          </a:p>
          <a:p>
            <a:r>
              <a:rPr lang="en-US" sz="2000" dirty="0"/>
              <a:t>ANALYSIS OF RESULTS</a:t>
            </a:r>
          </a:p>
          <a:p>
            <a:r>
              <a:rPr lang="en-US" sz="2000" dirty="0"/>
              <a:t>ADVANTAGES</a:t>
            </a:r>
          </a:p>
          <a:p>
            <a:r>
              <a:rPr lang="en-US" sz="2000" dirty="0"/>
              <a:t>CONCLUSION</a:t>
            </a:r>
          </a:p>
          <a:p>
            <a:r>
              <a:rPr lang="en-US" sz="2000" dirty="0"/>
              <a:t>REFERENCES</a:t>
            </a:r>
            <a:endParaRPr lang="en-FK" sz="2000" dirty="0"/>
          </a:p>
        </p:txBody>
      </p:sp>
      <p:sp>
        <p:nvSpPr>
          <p:cNvPr id="7" name="TextBox 6">
            <a:extLst>
              <a:ext uri="{FF2B5EF4-FFF2-40B4-BE49-F238E27FC236}">
                <a16:creationId xmlns:a16="http://schemas.microsoft.com/office/drawing/2014/main" id="{4F4893C0-8DD3-DDC1-67F1-5FAD5F45106B}"/>
              </a:ext>
            </a:extLst>
          </p:cNvPr>
          <p:cNvSpPr txBox="1"/>
          <p:nvPr/>
        </p:nvSpPr>
        <p:spPr>
          <a:xfrm>
            <a:off x="9439835" y="215154"/>
            <a:ext cx="2689411" cy="738664"/>
          </a:xfrm>
          <a:prstGeom prst="rect">
            <a:avLst/>
          </a:prstGeom>
          <a:noFill/>
        </p:spPr>
        <p:txBody>
          <a:bodyPr wrap="square" rtlCol="0">
            <a:spAutoFit/>
          </a:bodyPr>
          <a:lstStyle/>
          <a:p>
            <a:r>
              <a:rPr lang="en-US" sz="2400" b="1" dirty="0">
                <a:latin typeface="+mj-lt"/>
              </a:rPr>
              <a:t>Team</a:t>
            </a:r>
            <a:r>
              <a:rPr lang="en-US" sz="1800" dirty="0">
                <a:latin typeface="+mj-lt"/>
              </a:rPr>
              <a:t> </a:t>
            </a:r>
            <a:r>
              <a:rPr lang="en-US" sz="2400" b="1" dirty="0">
                <a:latin typeface="+mj-lt"/>
              </a:rPr>
              <a:t>number-22</a:t>
            </a:r>
            <a:endParaRPr lang="en-FK" sz="2400" b="1" dirty="0">
              <a:latin typeface="+mj-lt"/>
            </a:endParaRPr>
          </a:p>
          <a:p>
            <a:endParaRPr lang="en-FK" dirty="0"/>
          </a:p>
        </p:txBody>
      </p:sp>
    </p:spTree>
    <p:extLst>
      <p:ext uri="{BB962C8B-B14F-4D97-AF65-F5344CB8AC3E}">
        <p14:creationId xmlns:p14="http://schemas.microsoft.com/office/powerpoint/2010/main" val="413432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BED5A-42E7-F17B-D576-5CBFACF29F59}"/>
              </a:ext>
            </a:extLst>
          </p:cNvPr>
          <p:cNvSpPr>
            <a:spLocks noGrp="1"/>
          </p:cNvSpPr>
          <p:nvPr>
            <p:ph idx="1"/>
          </p:nvPr>
        </p:nvSpPr>
        <p:spPr>
          <a:xfrm>
            <a:off x="677333" y="1137919"/>
            <a:ext cx="9874125" cy="4903444"/>
          </a:xfrm>
        </p:spPr>
        <p:txBody>
          <a:bodyPr>
            <a:normAutofit/>
          </a:bodyPr>
          <a:lstStyle/>
          <a:p>
            <a:pPr marL="0" indent="0">
              <a:buNone/>
            </a:pPr>
            <a:r>
              <a:rPr lang="en-US" sz="2800" dirty="0"/>
              <a:t>            </a:t>
            </a:r>
            <a:endParaRPr lang="en-US" sz="2600" dirty="0"/>
          </a:p>
          <a:p>
            <a:pPr marL="0" indent="0">
              <a:buNone/>
            </a:pPr>
            <a:endParaRPr lang="en-FK" sz="2600" dirty="0"/>
          </a:p>
        </p:txBody>
      </p:sp>
      <p:sp>
        <p:nvSpPr>
          <p:cNvPr id="5" name="Rectangle 10">
            <a:extLst>
              <a:ext uri="{FF2B5EF4-FFF2-40B4-BE49-F238E27FC236}">
                <a16:creationId xmlns:a16="http://schemas.microsoft.com/office/drawing/2014/main" id="{28CF5662-DE2C-4139-0401-B4274DF93124}"/>
              </a:ext>
            </a:extLst>
          </p:cNvPr>
          <p:cNvSpPr>
            <a:spLocks noChangeArrowheads="1"/>
          </p:cNvSpPr>
          <p:nvPr/>
        </p:nvSpPr>
        <p:spPr bwMode="auto">
          <a:xfrm>
            <a:off x="1367078" y="1739153"/>
            <a:ext cx="8691322" cy="3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FK"/>
          </a:p>
        </p:txBody>
      </p:sp>
      <p:sp>
        <p:nvSpPr>
          <p:cNvPr id="8" name="TextBox 7">
            <a:extLst>
              <a:ext uri="{FF2B5EF4-FFF2-40B4-BE49-F238E27FC236}">
                <a16:creationId xmlns:a16="http://schemas.microsoft.com/office/drawing/2014/main" id="{08B070A0-1EE0-9DA3-BEDB-CCA7A992B99D}"/>
              </a:ext>
            </a:extLst>
          </p:cNvPr>
          <p:cNvSpPr txBox="1"/>
          <p:nvPr/>
        </p:nvSpPr>
        <p:spPr>
          <a:xfrm>
            <a:off x="9484659" y="107577"/>
            <a:ext cx="2707341"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pic>
        <p:nvPicPr>
          <p:cNvPr id="4" name="Picture 3">
            <a:extLst>
              <a:ext uri="{FF2B5EF4-FFF2-40B4-BE49-F238E27FC236}">
                <a16:creationId xmlns:a16="http://schemas.microsoft.com/office/drawing/2014/main" id="{C31DBF3F-A8C5-AEDE-8882-CEA8F9D67ECD}"/>
              </a:ext>
            </a:extLst>
          </p:cNvPr>
          <p:cNvPicPr>
            <a:picLocks noChangeAspect="1"/>
          </p:cNvPicPr>
          <p:nvPr/>
        </p:nvPicPr>
        <p:blipFill>
          <a:blip r:embed="rId2"/>
          <a:stretch>
            <a:fillRect/>
          </a:stretch>
        </p:blipFill>
        <p:spPr>
          <a:xfrm>
            <a:off x="142240" y="1128955"/>
            <a:ext cx="12049760" cy="4638665"/>
          </a:xfrm>
          <a:prstGeom prst="rect">
            <a:avLst/>
          </a:prstGeom>
        </p:spPr>
      </p:pic>
      <p:sp>
        <p:nvSpPr>
          <p:cNvPr id="7" name="TextBox 6">
            <a:extLst>
              <a:ext uri="{FF2B5EF4-FFF2-40B4-BE49-F238E27FC236}">
                <a16:creationId xmlns:a16="http://schemas.microsoft.com/office/drawing/2014/main" id="{1701DCA5-373C-0659-3B89-AB19B4D5C940}"/>
              </a:ext>
            </a:extLst>
          </p:cNvPr>
          <p:cNvSpPr txBox="1"/>
          <p:nvPr/>
        </p:nvSpPr>
        <p:spPr>
          <a:xfrm>
            <a:off x="213360" y="5776586"/>
            <a:ext cx="12049760" cy="923330"/>
          </a:xfrm>
          <a:prstGeom prst="rect">
            <a:avLst/>
          </a:prstGeom>
          <a:noFill/>
        </p:spPr>
        <p:txBody>
          <a:bodyPr wrap="square">
            <a:spAutoFit/>
          </a:bodyPr>
          <a:lstStyle/>
          <a:p>
            <a:r>
              <a:rPr lang="en-IN" dirty="0"/>
              <a:t>Fig. 2. The overall framework of </a:t>
            </a:r>
            <a:r>
              <a:rPr lang="en-IN" dirty="0" err="1"/>
              <a:t>Dif</a:t>
            </a:r>
            <a:r>
              <a:rPr lang="en-IN" dirty="0"/>
              <a:t>-Fusion. I0 and It denote the multi-channel input and the multi-channel data in the forward diffusion process with t timesteps. P(·|·) and Q(·|·) stand for the forward diffusion possess and reverse diffusion process. LMCI and LMCG represent multi-channel intensity loss and multi-channel gradient loss</a:t>
            </a:r>
          </a:p>
        </p:txBody>
      </p:sp>
      <p:sp>
        <p:nvSpPr>
          <p:cNvPr id="9" name="TextBox 8">
            <a:extLst>
              <a:ext uri="{FF2B5EF4-FFF2-40B4-BE49-F238E27FC236}">
                <a16:creationId xmlns:a16="http://schemas.microsoft.com/office/drawing/2014/main" id="{EB0C1ED0-73EC-2839-4962-61F66C8A25A1}"/>
              </a:ext>
            </a:extLst>
          </p:cNvPr>
          <p:cNvSpPr txBox="1"/>
          <p:nvPr/>
        </p:nvSpPr>
        <p:spPr>
          <a:xfrm>
            <a:off x="392852" y="476909"/>
            <a:ext cx="4189307" cy="523220"/>
          </a:xfrm>
          <a:prstGeom prst="rect">
            <a:avLst/>
          </a:prstGeom>
          <a:noFill/>
        </p:spPr>
        <p:txBody>
          <a:bodyPr wrap="square" rtlCol="0">
            <a:spAutoFit/>
          </a:bodyPr>
          <a:lstStyle/>
          <a:p>
            <a:r>
              <a:rPr lang="en-US" sz="2800" b="1" u="sng" dirty="0"/>
              <a:t>ARCHITECTURE</a:t>
            </a:r>
            <a:r>
              <a:rPr lang="en-US" sz="2800" b="1" dirty="0"/>
              <a:t>:-</a:t>
            </a:r>
            <a:endParaRPr lang="en-IN" sz="2800" b="1" dirty="0"/>
          </a:p>
        </p:txBody>
      </p:sp>
    </p:spTree>
    <p:extLst>
      <p:ext uri="{BB962C8B-B14F-4D97-AF65-F5344CB8AC3E}">
        <p14:creationId xmlns:p14="http://schemas.microsoft.com/office/powerpoint/2010/main" val="403540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7475EA-E70D-6E0E-E6AF-E14C24D79A37}"/>
              </a:ext>
            </a:extLst>
          </p:cNvPr>
          <p:cNvPicPr>
            <a:picLocks noChangeAspect="1"/>
          </p:cNvPicPr>
          <p:nvPr/>
        </p:nvPicPr>
        <p:blipFill>
          <a:blip r:embed="rId2"/>
          <a:stretch>
            <a:fillRect/>
          </a:stretch>
        </p:blipFill>
        <p:spPr>
          <a:xfrm>
            <a:off x="3005137" y="1004887"/>
            <a:ext cx="6181725" cy="4848225"/>
          </a:xfrm>
          <a:prstGeom prst="rect">
            <a:avLst/>
          </a:prstGeom>
        </p:spPr>
      </p:pic>
    </p:spTree>
    <p:extLst>
      <p:ext uri="{BB962C8B-B14F-4D97-AF65-F5344CB8AC3E}">
        <p14:creationId xmlns:p14="http://schemas.microsoft.com/office/powerpoint/2010/main" val="340882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AAA1-F622-D9DD-6E03-FCCAB9718BEA}"/>
              </a:ext>
            </a:extLst>
          </p:cNvPr>
          <p:cNvSpPr>
            <a:spLocks noGrp="1"/>
          </p:cNvSpPr>
          <p:nvPr>
            <p:ph type="title"/>
          </p:nvPr>
        </p:nvSpPr>
        <p:spPr>
          <a:xfrm>
            <a:off x="677334" y="609600"/>
            <a:ext cx="8596668" cy="573741"/>
          </a:xfrm>
        </p:spPr>
        <p:txBody>
          <a:bodyPr>
            <a:normAutofit fontScale="90000"/>
          </a:bodyPr>
          <a:lstStyle/>
          <a:p>
            <a:pPr marL="571500" indent="-571500">
              <a:buFont typeface="Wingdings" panose="05000000000000000000" pitchFamily="2" charset="2"/>
              <a:buChar char="v"/>
            </a:pPr>
            <a:r>
              <a:rPr lang="en-US" b="1" i="1" dirty="0">
                <a:solidFill>
                  <a:schemeClr val="tx1"/>
                </a:solidFill>
              </a:rPr>
              <a:t>METHODOLOGY-MODULE PROPOSED</a:t>
            </a:r>
            <a:r>
              <a:rPr lang="en-US" sz="4000" b="1" i="1" dirty="0">
                <a:solidFill>
                  <a:schemeClr val="tx1"/>
                </a:solidFill>
              </a:rPr>
              <a:t>:-</a:t>
            </a:r>
            <a:br>
              <a:rPr lang="en-US" sz="2800" b="1" dirty="0">
                <a:solidFill>
                  <a:schemeClr val="tx1"/>
                </a:solidFill>
              </a:rPr>
            </a:br>
            <a:br>
              <a:rPr lang="en-US" sz="2800" b="1" dirty="0">
                <a:solidFill>
                  <a:schemeClr val="tx1"/>
                </a:solidFill>
              </a:rPr>
            </a:br>
            <a:br>
              <a:rPr lang="en-US" sz="2800" b="1" dirty="0">
                <a:solidFill>
                  <a:schemeClr val="tx1"/>
                </a:solidFill>
              </a:rPr>
            </a:br>
            <a:endParaRPr lang="en-FK" sz="2800" b="1" dirty="0">
              <a:solidFill>
                <a:schemeClr val="tx1"/>
              </a:solidFill>
            </a:endParaRPr>
          </a:p>
        </p:txBody>
      </p:sp>
      <p:sp>
        <p:nvSpPr>
          <p:cNvPr id="3" name="Content Placeholder 2">
            <a:extLst>
              <a:ext uri="{FF2B5EF4-FFF2-40B4-BE49-F238E27FC236}">
                <a16:creationId xmlns:a16="http://schemas.microsoft.com/office/drawing/2014/main" id="{40176B86-8555-C12E-AC12-17E55B85B49D}"/>
              </a:ext>
            </a:extLst>
          </p:cNvPr>
          <p:cNvSpPr>
            <a:spLocks noGrp="1"/>
          </p:cNvSpPr>
          <p:nvPr>
            <p:ph idx="1"/>
          </p:nvPr>
        </p:nvSpPr>
        <p:spPr>
          <a:xfrm>
            <a:off x="456544" y="1656080"/>
            <a:ext cx="11278912" cy="3958562"/>
          </a:xfrm>
        </p:spPr>
        <p:txBody>
          <a:bodyPr>
            <a:normAutofit/>
          </a:bodyPr>
          <a:lstStyle/>
          <a:p>
            <a:pPr algn="just">
              <a:buFont typeface="Wingdings" panose="05000000000000000000" pitchFamily="2" charset="2"/>
              <a:buChar char="ü"/>
            </a:pPr>
            <a:r>
              <a:rPr lang="en-US" sz="3000" b="1" u="sng" dirty="0">
                <a:solidFill>
                  <a:schemeClr val="tx1"/>
                </a:solidFill>
              </a:rPr>
              <a:t>DIF-FUSION</a:t>
            </a:r>
            <a:r>
              <a:rPr lang="en-US" sz="2200" dirty="0">
                <a:solidFill>
                  <a:schemeClr val="tx1"/>
                </a:solidFill>
              </a:rPr>
              <a:t>:-</a:t>
            </a:r>
            <a:endParaRPr lang="en-US" sz="2600" dirty="0"/>
          </a:p>
          <a:p>
            <a:pPr marL="400050" lvl="1" indent="0" algn="just">
              <a:buNone/>
            </a:pPr>
            <a:r>
              <a:rPr lang="en-US" sz="2400" dirty="0"/>
              <a:t>The existing infrared and visible image fusion methods can be categorized into three major categories: </a:t>
            </a:r>
          </a:p>
          <a:p>
            <a:pPr lvl="1" indent="-342900" algn="just"/>
            <a:r>
              <a:rPr lang="en-US" sz="2400" dirty="0"/>
              <a:t>CNN-based</a:t>
            </a:r>
          </a:p>
          <a:p>
            <a:pPr lvl="1" indent="-342900" algn="just"/>
            <a:r>
              <a:rPr lang="en-US" sz="2400" dirty="0"/>
              <a:t>Generative model-based</a:t>
            </a:r>
          </a:p>
          <a:p>
            <a:pPr lvl="1" indent="-342900" algn="just"/>
            <a:r>
              <a:rPr lang="en-US" sz="2400" dirty="0"/>
              <a:t> AE(Auto Encoder)-based</a:t>
            </a:r>
          </a:p>
          <a:p>
            <a:pPr lvl="1" indent="-342900" algn="just"/>
            <a:endParaRPr lang="en-US" sz="2400" dirty="0"/>
          </a:p>
          <a:p>
            <a:pPr marL="400050" lvl="1" indent="0" algn="just">
              <a:buNone/>
            </a:pPr>
            <a:r>
              <a:rPr lang="en-US" sz="2400" dirty="0"/>
              <a:t>The proposed </a:t>
            </a:r>
            <a:r>
              <a:rPr lang="en-US" sz="2400" dirty="0" err="1"/>
              <a:t>Dif</a:t>
            </a:r>
            <a:r>
              <a:rPr lang="en-US" sz="2400" dirty="0"/>
              <a:t>-Fusion falls under the second group.</a:t>
            </a:r>
            <a:endParaRPr lang="en-US" sz="2400" b="1" dirty="0"/>
          </a:p>
        </p:txBody>
      </p:sp>
      <p:sp>
        <p:nvSpPr>
          <p:cNvPr id="5" name="TextBox 4">
            <a:extLst>
              <a:ext uri="{FF2B5EF4-FFF2-40B4-BE49-F238E27FC236}">
                <a16:creationId xmlns:a16="http://schemas.microsoft.com/office/drawing/2014/main" id="{8DCFC759-EFD3-537D-5735-D12679BAB596}"/>
              </a:ext>
            </a:extLst>
          </p:cNvPr>
          <p:cNvSpPr txBox="1"/>
          <p:nvPr/>
        </p:nvSpPr>
        <p:spPr>
          <a:xfrm>
            <a:off x="9439835" y="206188"/>
            <a:ext cx="2931459"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Tree>
    <p:extLst>
      <p:ext uri="{BB962C8B-B14F-4D97-AF65-F5344CB8AC3E}">
        <p14:creationId xmlns:p14="http://schemas.microsoft.com/office/powerpoint/2010/main" val="254420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B743-ADC8-1D47-16E9-347DAC9F503A}"/>
              </a:ext>
            </a:extLst>
          </p:cNvPr>
          <p:cNvSpPr>
            <a:spLocks noGrp="1"/>
          </p:cNvSpPr>
          <p:nvPr>
            <p:ph type="title"/>
          </p:nvPr>
        </p:nvSpPr>
        <p:spPr>
          <a:xfrm>
            <a:off x="677334" y="609600"/>
            <a:ext cx="8596668" cy="681318"/>
          </a:xfrm>
        </p:spPr>
        <p:txBody>
          <a:bodyPr>
            <a:normAutofit/>
          </a:bodyPr>
          <a:lstStyle/>
          <a:p>
            <a:r>
              <a:rPr lang="en-US" sz="2800" b="1" dirty="0">
                <a:solidFill>
                  <a:schemeClr val="tx1"/>
                </a:solidFill>
              </a:rPr>
              <a:t>DETAILS OF PROPOSED TECHNIQUES</a:t>
            </a:r>
            <a:endParaRPr lang="en-FK" sz="2800" b="1" dirty="0">
              <a:solidFill>
                <a:schemeClr val="tx1"/>
              </a:solidFill>
            </a:endParaRPr>
          </a:p>
        </p:txBody>
      </p:sp>
      <p:sp>
        <p:nvSpPr>
          <p:cNvPr id="3" name="Content Placeholder 2">
            <a:extLst>
              <a:ext uri="{FF2B5EF4-FFF2-40B4-BE49-F238E27FC236}">
                <a16:creationId xmlns:a16="http://schemas.microsoft.com/office/drawing/2014/main" id="{2367372A-E91B-5FED-9656-EBA932946064}"/>
              </a:ext>
            </a:extLst>
          </p:cNvPr>
          <p:cNvSpPr>
            <a:spLocks noGrp="1"/>
          </p:cNvSpPr>
          <p:nvPr>
            <p:ph idx="1"/>
          </p:nvPr>
        </p:nvSpPr>
        <p:spPr>
          <a:xfrm>
            <a:off x="521233" y="1605645"/>
            <a:ext cx="11474824" cy="4261756"/>
          </a:xfrm>
        </p:spPr>
        <p:txBody>
          <a:bodyPr/>
          <a:lstStyle/>
          <a:p>
            <a:pPr algn="just"/>
            <a:r>
              <a:rPr lang="en-US" sz="2000" i="1" dirty="0"/>
              <a:t>First, we directly feed multi-channel data composed of 1-channel IR image and 3-channel visible image, and construct multi-channel distribution in the latent space through diffusion process. </a:t>
            </a:r>
          </a:p>
          <a:p>
            <a:pPr algn="just"/>
            <a:endParaRPr lang="en-US" sz="2000" i="1" dirty="0"/>
          </a:p>
          <a:p>
            <a:pPr algn="just"/>
            <a:r>
              <a:rPr lang="en-US" sz="2000" i="1" dirty="0"/>
              <a:t>The diffusion process is a Markov process, which is divided into a forward process and a reverse process . </a:t>
            </a:r>
          </a:p>
          <a:p>
            <a:pPr algn="just"/>
            <a:endParaRPr lang="en-US" sz="2000" i="1" dirty="0"/>
          </a:p>
          <a:p>
            <a:pPr algn="just"/>
            <a:r>
              <a:rPr lang="en-US" sz="2000" i="1" dirty="0"/>
              <a:t>In the forward process, Gaussian noise is incrementally added to the multi-channel input data, </a:t>
            </a:r>
          </a:p>
          <a:p>
            <a:pPr algn="just"/>
            <a:endParaRPr lang="en-US" sz="2000" i="1" dirty="0"/>
          </a:p>
          <a:p>
            <a:pPr algn="just"/>
            <a:r>
              <a:rPr lang="en-US" sz="2000" i="1" dirty="0"/>
              <a:t>In the reverse process, the noise added in the forward process is eliminated with multiple timesteps</a:t>
            </a:r>
          </a:p>
        </p:txBody>
      </p:sp>
      <p:sp>
        <p:nvSpPr>
          <p:cNvPr id="6" name="TextBox 5">
            <a:extLst>
              <a:ext uri="{FF2B5EF4-FFF2-40B4-BE49-F238E27FC236}">
                <a16:creationId xmlns:a16="http://schemas.microsoft.com/office/drawing/2014/main" id="{A1A1F924-7C39-64A4-67FB-B3B67DFBA926}"/>
              </a:ext>
            </a:extLst>
          </p:cNvPr>
          <p:cNvSpPr txBox="1"/>
          <p:nvPr/>
        </p:nvSpPr>
        <p:spPr>
          <a:xfrm>
            <a:off x="9274002" y="125506"/>
            <a:ext cx="2809354"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Tree>
    <p:extLst>
      <p:ext uri="{BB962C8B-B14F-4D97-AF65-F5344CB8AC3E}">
        <p14:creationId xmlns:p14="http://schemas.microsoft.com/office/powerpoint/2010/main" val="31511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E2C8-2556-4E66-8FF1-80BF0B14BD4A}"/>
              </a:ext>
            </a:extLst>
          </p:cNvPr>
          <p:cNvSpPr>
            <a:spLocks noGrp="1"/>
          </p:cNvSpPr>
          <p:nvPr>
            <p:ph type="title"/>
          </p:nvPr>
        </p:nvSpPr>
        <p:spPr>
          <a:xfrm>
            <a:off x="677334" y="609599"/>
            <a:ext cx="8596668" cy="5833241"/>
          </a:xfrm>
        </p:spPr>
        <p:txBody>
          <a:bodyPr>
            <a:normAutofit fontScale="90000"/>
          </a:bodyPr>
          <a:lstStyle/>
          <a:p>
            <a:r>
              <a:rPr lang="en-IN" sz="1600" b="1" u="sng" dirty="0">
                <a:solidFill>
                  <a:schemeClr val="tx1"/>
                </a:solidFill>
              </a:rPr>
              <a:t>ALGORITHUM</a:t>
            </a:r>
            <a:r>
              <a:rPr lang="en-IN" sz="1600" b="1" dirty="0">
                <a:solidFill>
                  <a:schemeClr val="tx1"/>
                </a:solidFill>
              </a:rPr>
              <a:t>:-</a:t>
            </a:r>
            <a:br>
              <a:rPr lang="en-IN" sz="1600" b="1" dirty="0">
                <a:solidFill>
                  <a:schemeClr val="tx1"/>
                </a:solidFill>
              </a:rPr>
            </a:br>
            <a:br>
              <a:rPr lang="en-IN" sz="1600" b="1" dirty="0">
                <a:solidFill>
                  <a:schemeClr val="tx1"/>
                </a:solidFill>
              </a:rPr>
            </a:br>
            <a:r>
              <a:rPr lang="en-US" sz="1800" dirty="0">
                <a:solidFill>
                  <a:schemeClr val="tx1"/>
                </a:solidFill>
              </a:rPr>
              <a:t>1. Import necessary libraries and modules</a:t>
            </a:r>
            <a:br>
              <a:rPr lang="en-US" sz="1800" dirty="0">
                <a:solidFill>
                  <a:schemeClr val="tx1"/>
                </a:solidFill>
              </a:rPr>
            </a:br>
            <a:r>
              <a:rPr lang="en-US" sz="1800" dirty="0">
                <a:solidFill>
                  <a:schemeClr val="tx1"/>
                </a:solidFill>
              </a:rPr>
              <a:t>2. Define and parse command line arguments</a:t>
            </a:r>
            <a:br>
              <a:rPr lang="en-US" sz="1800" dirty="0">
                <a:solidFill>
                  <a:schemeClr val="tx1"/>
                </a:solidFill>
              </a:rPr>
            </a:br>
            <a:r>
              <a:rPr lang="en-US" sz="1800" dirty="0">
                <a:solidFill>
                  <a:schemeClr val="tx1"/>
                </a:solidFill>
              </a:rPr>
              <a:t>3. Setup logging for training and testing</a:t>
            </a:r>
            <a:br>
              <a:rPr lang="en-US" sz="1800" dirty="0">
                <a:solidFill>
                  <a:schemeClr val="tx1"/>
                </a:solidFill>
              </a:rPr>
            </a:br>
            <a:r>
              <a:rPr lang="en-US" sz="1800" dirty="0">
                <a:solidFill>
                  <a:schemeClr val="tx1"/>
                </a:solidFill>
              </a:rPr>
              <a:t>4. Initialize </a:t>
            </a:r>
            <a:r>
              <a:rPr lang="en-US" sz="1800" dirty="0" err="1">
                <a:solidFill>
                  <a:schemeClr val="tx1"/>
                </a:solidFill>
              </a:rPr>
              <a:t>Tensorboard</a:t>
            </a:r>
            <a:r>
              <a:rPr lang="en-US" sz="1800" dirty="0">
                <a:solidFill>
                  <a:schemeClr val="tx1"/>
                </a:solidFill>
              </a:rPr>
              <a:t> logger</a:t>
            </a:r>
            <a:br>
              <a:rPr lang="en-US" sz="1800" dirty="0">
                <a:solidFill>
                  <a:schemeClr val="tx1"/>
                </a:solidFill>
              </a:rPr>
            </a:br>
            <a:r>
              <a:rPr lang="en-US" sz="1800" dirty="0">
                <a:solidFill>
                  <a:schemeClr val="tx1"/>
                </a:solidFill>
              </a:rPr>
              <a:t>5. Load dataset for testing</a:t>
            </a:r>
            <a:br>
              <a:rPr lang="en-US" sz="1800" dirty="0">
                <a:solidFill>
                  <a:schemeClr val="tx1"/>
                </a:solidFill>
              </a:rPr>
            </a:br>
            <a:r>
              <a:rPr lang="en-US" sz="1800" dirty="0">
                <a:solidFill>
                  <a:schemeClr val="tx1"/>
                </a:solidFill>
              </a:rPr>
              <a:t>6. Initialize and load diffusion model</a:t>
            </a:r>
            <a:br>
              <a:rPr lang="en-US" sz="1800" dirty="0">
                <a:solidFill>
                  <a:schemeClr val="tx1"/>
                </a:solidFill>
              </a:rPr>
            </a:br>
            <a:r>
              <a:rPr lang="en-US" sz="1800" dirty="0">
                <a:solidFill>
                  <a:schemeClr val="tx1"/>
                </a:solidFill>
              </a:rPr>
              <a:t>7. Create Fusion model</a:t>
            </a:r>
            <a:br>
              <a:rPr lang="en-US" sz="1800" dirty="0">
                <a:solidFill>
                  <a:schemeClr val="tx1"/>
                </a:solidFill>
              </a:rPr>
            </a:br>
            <a:r>
              <a:rPr lang="en-US" sz="1800" dirty="0">
                <a:solidFill>
                  <a:schemeClr val="tx1"/>
                </a:solidFill>
              </a:rPr>
              <a:t>8. Perform model evaluation (testing)</a:t>
            </a:r>
            <a:br>
              <a:rPr lang="en-US" sz="1800" dirty="0">
                <a:solidFill>
                  <a:schemeClr val="tx1"/>
                </a:solidFill>
              </a:rPr>
            </a:br>
            <a:r>
              <a:rPr lang="en-US" sz="1800" dirty="0">
                <a:solidFill>
                  <a:schemeClr val="tx1"/>
                </a:solidFill>
              </a:rPr>
              <a:t>9. Create directory for test results</a:t>
            </a:r>
            <a:br>
              <a:rPr lang="en-US" sz="1800" dirty="0">
                <a:solidFill>
                  <a:schemeClr val="tx1"/>
                </a:solidFill>
              </a:rPr>
            </a:br>
            <a:r>
              <a:rPr lang="en-US" sz="1800" dirty="0">
                <a:solidFill>
                  <a:schemeClr val="tx1"/>
                </a:solidFill>
              </a:rPr>
              <a:t>10. Iterate over test data loader </a:t>
            </a:r>
            <a:br>
              <a:rPr lang="en-US" sz="1800" dirty="0">
                <a:solidFill>
                  <a:schemeClr val="tx1"/>
                </a:solidFill>
              </a:rPr>
            </a:br>
            <a:r>
              <a:rPr lang="en-US" sz="1800" dirty="0">
                <a:solidFill>
                  <a:schemeClr val="tx1"/>
                </a:solidFill>
              </a:rPr>
              <a:t>        a. Feed data to diffusion model    </a:t>
            </a:r>
            <a:br>
              <a:rPr lang="en-US" sz="1800" dirty="0">
                <a:solidFill>
                  <a:schemeClr val="tx1"/>
                </a:solidFill>
              </a:rPr>
            </a:br>
            <a:r>
              <a:rPr lang="en-US" sz="1800" dirty="0">
                <a:solidFill>
                  <a:schemeClr val="tx1"/>
                </a:solidFill>
              </a:rPr>
              <a:t>	b. Extract features at different time steps    </a:t>
            </a:r>
            <a:br>
              <a:rPr lang="en-US" sz="1800" dirty="0">
                <a:solidFill>
                  <a:schemeClr val="tx1"/>
                </a:solidFill>
              </a:rPr>
            </a:br>
            <a:r>
              <a:rPr lang="en-US" sz="1800" dirty="0">
                <a:solidFill>
                  <a:schemeClr val="tx1"/>
                </a:solidFill>
              </a:rPr>
              <a:t>	c. Feed features to Fusion model    </a:t>
            </a:r>
            <a:br>
              <a:rPr lang="en-US" sz="1800" dirty="0">
                <a:solidFill>
                  <a:schemeClr val="tx1"/>
                </a:solidFill>
              </a:rPr>
            </a:br>
            <a:r>
              <a:rPr lang="en-US" sz="1800" dirty="0">
                <a:solidFill>
                  <a:schemeClr val="tx1"/>
                </a:solidFill>
              </a:rPr>
              <a:t>	d. Perform testing on Fusion model    </a:t>
            </a:r>
            <a:br>
              <a:rPr lang="en-US" sz="1800" dirty="0">
                <a:solidFill>
                  <a:schemeClr val="tx1"/>
                </a:solidFill>
              </a:rPr>
            </a:br>
            <a:r>
              <a:rPr lang="en-US" sz="1800" dirty="0">
                <a:solidFill>
                  <a:schemeClr val="tx1"/>
                </a:solidFill>
              </a:rPr>
              <a:t>	e. Get predicted visual outputs     </a:t>
            </a:r>
            <a:br>
              <a:rPr lang="en-US" sz="1800" dirty="0">
                <a:solidFill>
                  <a:schemeClr val="tx1"/>
                </a:solidFill>
              </a:rPr>
            </a:br>
            <a:r>
              <a:rPr lang="en-US" sz="1800" dirty="0">
                <a:solidFill>
                  <a:schemeClr val="tx1"/>
                </a:solidFill>
              </a:rPr>
              <a:t>       f. Convert tensor to image    </a:t>
            </a:r>
            <a:br>
              <a:rPr lang="en-US" sz="1800" dirty="0">
                <a:solidFill>
                  <a:schemeClr val="tx1"/>
                </a:solidFill>
              </a:rPr>
            </a:br>
            <a:r>
              <a:rPr lang="en-US" sz="1800" dirty="0">
                <a:solidFill>
                  <a:schemeClr val="tx1"/>
                </a:solidFill>
              </a:rPr>
              <a:t>       g. Save image to test result directory</a:t>
            </a:r>
            <a:br>
              <a:rPr lang="en-US" sz="1800" dirty="0">
                <a:solidFill>
                  <a:schemeClr val="tx1"/>
                </a:solidFill>
              </a:rPr>
            </a:br>
            <a:r>
              <a:rPr lang="en-US" sz="1800" dirty="0">
                <a:solidFill>
                  <a:schemeClr val="tx1"/>
                </a:solidFill>
              </a:rPr>
              <a:t>11. Log end of testing</a:t>
            </a:r>
            <a:br>
              <a:rPr lang="en-IN" sz="1600" dirty="0">
                <a:solidFill>
                  <a:schemeClr val="tx1"/>
                </a:solidFill>
              </a:rPr>
            </a:br>
            <a:br>
              <a:rPr lang="en-IN" sz="1600" dirty="0">
                <a:solidFill>
                  <a:schemeClr val="tx1"/>
                </a:solidFill>
              </a:rPr>
            </a:br>
            <a:br>
              <a:rPr lang="en-IN" sz="1600" dirty="0">
                <a:solidFill>
                  <a:schemeClr val="tx1"/>
                </a:solidFill>
              </a:rPr>
            </a:br>
            <a:endParaRPr lang="en-IN" sz="1600" u="sng" dirty="0">
              <a:solidFill>
                <a:schemeClr val="tx1"/>
              </a:solidFill>
            </a:endParaRPr>
          </a:p>
        </p:txBody>
      </p:sp>
    </p:spTree>
    <p:extLst>
      <p:ext uri="{BB962C8B-B14F-4D97-AF65-F5344CB8AC3E}">
        <p14:creationId xmlns:p14="http://schemas.microsoft.com/office/powerpoint/2010/main" val="274770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19B-23B0-836C-A8DF-7BEA4AC3AFA6}"/>
              </a:ext>
            </a:extLst>
          </p:cNvPr>
          <p:cNvSpPr>
            <a:spLocks noGrp="1"/>
          </p:cNvSpPr>
          <p:nvPr>
            <p:ph idx="1"/>
          </p:nvPr>
        </p:nvSpPr>
        <p:spPr>
          <a:xfrm>
            <a:off x="677334" y="619432"/>
            <a:ext cx="10945706" cy="5421930"/>
          </a:xfrm>
        </p:spPr>
        <p:txBody>
          <a:bodyPr>
            <a:normAutofit/>
          </a:bodyPr>
          <a:lstStyle/>
          <a:p>
            <a:pPr marL="0" indent="0">
              <a:buNone/>
            </a:pPr>
            <a:r>
              <a:rPr lang="en-US" sz="2800" b="1" dirty="0"/>
              <a:t>DETAILS OF DATASETS:-</a:t>
            </a:r>
          </a:p>
          <a:p>
            <a:pPr marL="0" indent="0">
              <a:buNone/>
            </a:pPr>
            <a:endParaRPr lang="en-US" sz="2800" b="1" dirty="0"/>
          </a:p>
        </p:txBody>
      </p:sp>
      <p:sp>
        <p:nvSpPr>
          <p:cNvPr id="5" name="TextBox 4">
            <a:extLst>
              <a:ext uri="{FF2B5EF4-FFF2-40B4-BE49-F238E27FC236}">
                <a16:creationId xmlns:a16="http://schemas.microsoft.com/office/drawing/2014/main" id="{25482E46-ED69-314F-DEE3-6EDCC6209A3E}"/>
              </a:ext>
            </a:extLst>
          </p:cNvPr>
          <p:cNvSpPr txBox="1"/>
          <p:nvPr/>
        </p:nvSpPr>
        <p:spPr>
          <a:xfrm flipH="1">
            <a:off x="9412940" y="125506"/>
            <a:ext cx="2779059"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en-FK" sz="2400" b="1" dirty="0">
              <a:latin typeface="+mj-lt"/>
            </a:endParaRPr>
          </a:p>
          <a:p>
            <a:endParaRPr lang="en-FK" dirty="0"/>
          </a:p>
        </p:txBody>
      </p:sp>
      <p:sp>
        <p:nvSpPr>
          <p:cNvPr id="4" name="TextBox 3">
            <a:extLst>
              <a:ext uri="{FF2B5EF4-FFF2-40B4-BE49-F238E27FC236}">
                <a16:creationId xmlns:a16="http://schemas.microsoft.com/office/drawing/2014/main" id="{B76D0468-742B-3438-99EC-83C1DCDCB32B}"/>
              </a:ext>
            </a:extLst>
          </p:cNvPr>
          <p:cNvSpPr txBox="1"/>
          <p:nvPr/>
        </p:nvSpPr>
        <p:spPr>
          <a:xfrm>
            <a:off x="1016000" y="1821550"/>
            <a:ext cx="9519920" cy="3170099"/>
          </a:xfrm>
          <a:prstGeom prst="rect">
            <a:avLst/>
          </a:prstGeom>
          <a:noFill/>
        </p:spPr>
        <p:txBody>
          <a:bodyPr wrap="square">
            <a:spAutoFit/>
          </a:bodyPr>
          <a:lstStyle/>
          <a:p>
            <a:pPr algn="just"/>
            <a:r>
              <a:rPr lang="en-US" sz="2000" dirty="0"/>
              <a:t>We utilize the color and infrared image pairs from the</a:t>
            </a:r>
          </a:p>
          <a:p>
            <a:pPr algn="just"/>
            <a:endParaRPr lang="en-US" sz="2000" dirty="0"/>
          </a:p>
          <a:p>
            <a:pPr marL="285750" indent="-285750" algn="just">
              <a:buFont typeface="Wingdings" panose="05000000000000000000" pitchFamily="2" charset="2"/>
              <a:buChar char="v"/>
            </a:pPr>
            <a:r>
              <a:rPr lang="en-US" sz="2000" dirty="0"/>
              <a:t> MSRS  (Dataset contain 1083  images, 361 pairs for testing </a:t>
            </a:r>
            <a:r>
              <a:rPr lang="en-US" sz="2000" dirty="0" err="1"/>
              <a:t>images,remaining</a:t>
            </a:r>
            <a:r>
              <a:rPr lang="en-US" sz="2000" dirty="0"/>
              <a:t> are training images)</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 </a:t>
            </a:r>
            <a:r>
              <a:rPr lang="en-US" sz="2000" dirty="0" err="1"/>
              <a:t>RoadSence</a:t>
            </a:r>
            <a:r>
              <a:rPr lang="en-US" sz="2000" dirty="0"/>
              <a:t> (Dataset contain 408 images, 286 training set,40 test set,82 validation set)</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 M3FD dataset (Dataset contain 8400 images(for fusion, detection and fused-based detection) and 600 images(independent scene for fusion)</a:t>
            </a:r>
          </a:p>
        </p:txBody>
      </p:sp>
    </p:spTree>
    <p:extLst>
      <p:ext uri="{BB962C8B-B14F-4D97-AF65-F5344CB8AC3E}">
        <p14:creationId xmlns:p14="http://schemas.microsoft.com/office/powerpoint/2010/main" val="201139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56E20-5C75-BBA2-9852-01A6721780EC}"/>
              </a:ext>
            </a:extLst>
          </p:cNvPr>
          <p:cNvSpPr txBox="1"/>
          <p:nvPr/>
        </p:nvSpPr>
        <p:spPr>
          <a:xfrm>
            <a:off x="396838" y="1192185"/>
            <a:ext cx="10403840" cy="1077218"/>
          </a:xfrm>
          <a:prstGeom prst="rect">
            <a:avLst/>
          </a:prstGeom>
          <a:noFill/>
        </p:spPr>
        <p:txBody>
          <a:bodyPr wrap="square">
            <a:spAutoFit/>
          </a:bodyPr>
          <a:lstStyle/>
          <a:p>
            <a:pPr marL="457200" indent="-457200">
              <a:buFont typeface="Wingdings" panose="05000000000000000000" pitchFamily="2" charset="2"/>
              <a:buChar char="v"/>
            </a:pPr>
            <a:r>
              <a:rPr lang="en-US" sz="2800" b="1" dirty="0"/>
              <a:t>Evaluation Metrics:-</a:t>
            </a:r>
          </a:p>
          <a:p>
            <a:endParaRPr lang="en-US" dirty="0"/>
          </a:p>
          <a:p>
            <a:pPr marL="342900" indent="-342900">
              <a:buFont typeface="+mj-lt"/>
              <a:buAutoNum type="arabicPeriod"/>
            </a:pPr>
            <a:endParaRPr lang="en-IN" dirty="0"/>
          </a:p>
        </p:txBody>
      </p:sp>
      <p:sp>
        <p:nvSpPr>
          <p:cNvPr id="5" name="TextBox 4">
            <a:extLst>
              <a:ext uri="{FF2B5EF4-FFF2-40B4-BE49-F238E27FC236}">
                <a16:creationId xmlns:a16="http://schemas.microsoft.com/office/drawing/2014/main" id="{5CFDD0FE-250E-FD33-51B7-6F01C56707D1}"/>
              </a:ext>
            </a:extLst>
          </p:cNvPr>
          <p:cNvSpPr txBox="1"/>
          <p:nvPr/>
        </p:nvSpPr>
        <p:spPr>
          <a:xfrm>
            <a:off x="474232" y="5649512"/>
            <a:ext cx="11033760"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t>Specifically, we introduce the </a:t>
            </a:r>
            <a:r>
              <a:rPr lang="en-US" sz="1800" b="1" dirty="0"/>
              <a:t>Delta E </a:t>
            </a:r>
            <a:r>
              <a:rPr lang="en-US" sz="1800" dirty="0"/>
              <a:t>, a color difference calculation index built in CIELAB space to quantify the color distortion between the fused image and the original visible image.</a:t>
            </a:r>
          </a:p>
        </p:txBody>
      </p:sp>
      <p:sp>
        <p:nvSpPr>
          <p:cNvPr id="9" name="TextBox 8">
            <a:extLst>
              <a:ext uri="{FF2B5EF4-FFF2-40B4-BE49-F238E27FC236}">
                <a16:creationId xmlns:a16="http://schemas.microsoft.com/office/drawing/2014/main" id="{6BE4D03E-8017-A2FA-4F35-400120919303}"/>
              </a:ext>
            </a:extLst>
          </p:cNvPr>
          <p:cNvSpPr txBox="1"/>
          <p:nvPr/>
        </p:nvSpPr>
        <p:spPr>
          <a:xfrm>
            <a:off x="474232" y="1997382"/>
            <a:ext cx="11592261" cy="3416320"/>
          </a:xfrm>
          <a:prstGeom prst="rect">
            <a:avLst/>
          </a:prstGeom>
          <a:noFill/>
        </p:spPr>
        <p:txBody>
          <a:bodyPr wrap="square">
            <a:spAutoFit/>
          </a:bodyPr>
          <a:lstStyle/>
          <a:p>
            <a:pPr marL="285750" indent="-285750">
              <a:buFont typeface="Wingdings" panose="05000000000000000000" pitchFamily="2" charset="2"/>
              <a:buChar char="Ø"/>
            </a:pPr>
            <a:r>
              <a:rPr lang="en-US" b="1" dirty="0"/>
              <a:t>Six statistical metrics are used </a:t>
            </a:r>
            <a:r>
              <a:rPr lang="en-US" dirty="0"/>
              <a:t>in the quantitative evaluation five of which are:</a:t>
            </a:r>
          </a:p>
          <a:p>
            <a:pPr marL="285750" indent="-285750">
              <a:buFont typeface="Wingdings" panose="05000000000000000000" pitchFamily="2" charset="2"/>
              <a:buChar char="Ø"/>
            </a:pPr>
            <a:endParaRPr lang="en-US" dirty="0"/>
          </a:p>
          <a:p>
            <a:pPr marL="342900" indent="-342900">
              <a:buFont typeface="+mj-lt"/>
              <a:buAutoNum type="arabicPeriod"/>
            </a:pPr>
            <a:r>
              <a:rPr lang="en-US" b="1" u="sng" dirty="0"/>
              <a:t>MUTUAL INFORMATION </a:t>
            </a:r>
            <a:r>
              <a:rPr lang="en-US" u="sng" dirty="0"/>
              <a:t>(MI) </a:t>
            </a:r>
            <a:r>
              <a:rPr lang="en-US" dirty="0"/>
              <a:t>: MI primarily assesses how well the information from the initial image pairs 							   has been aggregated in the fused image.</a:t>
            </a:r>
          </a:p>
          <a:p>
            <a:pPr marL="342900" indent="-342900">
              <a:buFont typeface="+mj-lt"/>
              <a:buAutoNum type="arabicPeriod"/>
            </a:pPr>
            <a:r>
              <a:rPr lang="en-US" b="1" u="sng" dirty="0"/>
              <a:t>VISUAL INFORMATION FIDELITY </a:t>
            </a:r>
            <a:r>
              <a:rPr lang="en-US" u="sng" dirty="0"/>
              <a:t>(VIF) </a:t>
            </a:r>
            <a:r>
              <a:rPr lang="en-US" dirty="0"/>
              <a:t>: VIF evaluates the fidelity of the information present in the fused 					                               image. </a:t>
            </a:r>
          </a:p>
          <a:p>
            <a:pPr marL="342900" indent="-342900">
              <a:buFont typeface="+mj-lt"/>
              <a:buAutoNum type="arabicPeriod"/>
            </a:pPr>
            <a:r>
              <a:rPr lang="en-US" b="1" u="sng" dirty="0"/>
              <a:t>SPATIAL FREQUENCY </a:t>
            </a:r>
            <a:r>
              <a:rPr lang="en-US" u="sng" dirty="0"/>
              <a:t>(SF) </a:t>
            </a:r>
            <a:r>
              <a:rPr lang="en-US" dirty="0"/>
              <a:t>: The spatial frequency-related information in the combined data is measured by 							SF </a:t>
            </a:r>
          </a:p>
          <a:p>
            <a:pPr marL="342900" indent="-342900">
              <a:buFont typeface="+mj-lt"/>
              <a:buAutoNum type="arabicPeriod"/>
            </a:pPr>
            <a:r>
              <a:rPr lang="en-US" b="1" u="sng" dirty="0" err="1"/>
              <a:t>Qabf</a:t>
            </a:r>
            <a:r>
              <a:rPr lang="en-US" u="sng" dirty="0"/>
              <a:t> </a:t>
            </a:r>
            <a:r>
              <a:rPr lang="en-US" dirty="0"/>
              <a:t>: </a:t>
            </a:r>
            <a:r>
              <a:rPr lang="en-IN" dirty="0"/>
              <a:t>The edge information from </a:t>
            </a:r>
            <a:r>
              <a:rPr lang="en-US" dirty="0"/>
              <a:t>the source images is quantified using </a:t>
            </a:r>
            <a:r>
              <a:rPr lang="en-US" dirty="0" err="1"/>
              <a:t>Qabf</a:t>
            </a:r>
            <a:r>
              <a:rPr lang="en-US" dirty="0"/>
              <a:t>.</a:t>
            </a:r>
          </a:p>
          <a:p>
            <a:pPr marL="342900" indent="-342900">
              <a:buFont typeface="+mj-lt"/>
              <a:buAutoNum type="arabicPeriod"/>
            </a:pPr>
            <a:endParaRPr lang="en-US" dirty="0"/>
          </a:p>
          <a:p>
            <a:pPr marL="342900" indent="-342900">
              <a:buFont typeface="+mj-lt"/>
              <a:buAutoNum type="arabicPeriod"/>
            </a:pPr>
            <a:r>
              <a:rPr lang="en-US" b="1" u="sng" dirty="0"/>
              <a:t>STANDARD DEVIATION </a:t>
            </a:r>
            <a:r>
              <a:rPr lang="en-US" u="sng" dirty="0"/>
              <a:t>(SD): </a:t>
            </a:r>
            <a:r>
              <a:rPr lang="en-US" dirty="0"/>
              <a:t>SD primarily evaluates the contrast of composite images</a:t>
            </a:r>
          </a:p>
          <a:p>
            <a:endParaRPr lang="en-US" dirty="0"/>
          </a:p>
        </p:txBody>
      </p:sp>
      <p:sp>
        <p:nvSpPr>
          <p:cNvPr id="3" name="TextBox 2">
            <a:extLst>
              <a:ext uri="{FF2B5EF4-FFF2-40B4-BE49-F238E27FC236}">
                <a16:creationId xmlns:a16="http://schemas.microsoft.com/office/drawing/2014/main" id="{722F4E53-3FDE-7B28-9FBC-9EB61BA37A53}"/>
              </a:ext>
            </a:extLst>
          </p:cNvPr>
          <p:cNvSpPr txBox="1"/>
          <p:nvPr/>
        </p:nvSpPr>
        <p:spPr>
          <a:xfrm>
            <a:off x="396838" y="433155"/>
            <a:ext cx="4478277" cy="523220"/>
          </a:xfrm>
          <a:prstGeom prst="rect">
            <a:avLst/>
          </a:prstGeom>
          <a:noFill/>
        </p:spPr>
        <p:txBody>
          <a:bodyPr wrap="none" rtlCol="0">
            <a:spAutoFit/>
          </a:bodyPr>
          <a:lstStyle/>
          <a:p>
            <a:r>
              <a:rPr lang="en-US" sz="2800" b="1" u="sng" dirty="0"/>
              <a:t>EXPERIMENTAL SETTINGS:</a:t>
            </a:r>
            <a:endParaRPr lang="en-IN" sz="2800" b="1" u="sng" dirty="0"/>
          </a:p>
        </p:txBody>
      </p:sp>
    </p:spTree>
    <p:extLst>
      <p:ext uri="{BB962C8B-B14F-4D97-AF65-F5344CB8AC3E}">
        <p14:creationId xmlns:p14="http://schemas.microsoft.com/office/powerpoint/2010/main" val="470580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2485</TotalTime>
  <Words>1142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R.V.R &amp; J.C College of Engineering Chowdavaram,Guntur,A.P.</vt:lpstr>
      <vt:lpstr>AGENDA:-</vt:lpstr>
      <vt:lpstr>PowerPoint Presentation</vt:lpstr>
      <vt:lpstr>PowerPoint Presentation</vt:lpstr>
      <vt:lpstr>METHODOLOGY-MODULE PROPOSED:-   </vt:lpstr>
      <vt:lpstr>DETAILS OF PROPOSED TECHNIQUES</vt:lpstr>
      <vt:lpstr>ALGORITHUM:-  1. Import necessary libraries and modules 2. Define and parse command line arguments 3. Setup logging for training and testing 4. Initialize Tensorboard logger 5. Load dataset for testing 6. Initialize and load diffusion model 7. Create Fusion model 8. Perform model evaluation (testing) 9. Create directory for test results 10. Iterate over test data loader          a. Feed data to diffusion model      b. Extract features at different time steps      c. Feed features to Fusion model      d. Perform testing on Fusion model      e. Get predicted visual outputs             f. Convert tensor to image            g. Save image to test result directory 11. Log end of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R.V.R &amp; J.C College of Engineering Chowdavaram,Guntur,A.P.</dc:title>
  <dc:creator>lakshmisivani bollina</dc:creator>
  <cp:lastModifiedBy>Purna Chandu</cp:lastModifiedBy>
  <cp:revision>19</cp:revision>
  <dcterms:created xsi:type="dcterms:W3CDTF">2023-05-01T14:10:30Z</dcterms:created>
  <dcterms:modified xsi:type="dcterms:W3CDTF">2024-04-14T06:05:25Z</dcterms:modified>
</cp:coreProperties>
</file>