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21"/>
  </p:notesMasterIdLst>
  <p:handoutMasterIdLst>
    <p:handoutMasterId r:id="rId22"/>
  </p:handoutMasterIdLst>
  <p:sldIdLst>
    <p:sldId id="256" r:id="rId2"/>
    <p:sldId id="257" r:id="rId3"/>
    <p:sldId id="294" r:id="rId4"/>
    <p:sldId id="291" r:id="rId5"/>
    <p:sldId id="296" r:id="rId6"/>
    <p:sldId id="268" r:id="rId7"/>
    <p:sldId id="267" r:id="rId8"/>
    <p:sldId id="273" r:id="rId9"/>
    <p:sldId id="295" r:id="rId10"/>
    <p:sldId id="293" r:id="rId11"/>
    <p:sldId id="272" r:id="rId12"/>
    <p:sldId id="278" r:id="rId13"/>
    <p:sldId id="270" r:id="rId14"/>
    <p:sldId id="288" r:id="rId15"/>
    <p:sldId id="289" r:id="rId16"/>
    <p:sldId id="286" r:id="rId17"/>
    <p:sldId id="274" r:id="rId18"/>
    <p:sldId id="287"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kshmisivani bollina" initials="lb" lastIdx="1" clrIdx="0">
    <p:extLst>
      <p:ext uri="{19B8F6BF-5375-455C-9EA6-DF929625EA0E}">
        <p15:presenceInfo xmlns:p15="http://schemas.microsoft.com/office/powerpoint/2012/main" userId="eb9cca26a34305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81D57-D052-4427-BDA6-A0769C93ADA2}" v="3" dt="2024-04-11T06:40:21.2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4648" autoAdjust="0"/>
  </p:normalViewPr>
  <p:slideViewPr>
    <p:cSldViewPr snapToGrid="0">
      <p:cViewPr varScale="1">
        <p:scale>
          <a:sx n="61" d="100"/>
          <a:sy n="61" d="100"/>
        </p:scale>
        <p:origin x="884" y="60"/>
      </p:cViewPr>
      <p:guideLst>
        <p:guide orient="horz" pos="2160"/>
        <p:guide pos="3840"/>
      </p:guideLst>
    </p:cSldViewPr>
  </p:slideViewPr>
  <p:outlineViewPr>
    <p:cViewPr>
      <p:scale>
        <a:sx n="33" d="100"/>
        <a:sy n="33" d="100"/>
      </p:scale>
      <p:origin x="0" y="-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F947D9-D793-1F79-A00F-4494B2073E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a:extLst>
              <a:ext uri="{FF2B5EF4-FFF2-40B4-BE49-F238E27FC236}">
                <a16:creationId xmlns:a16="http://schemas.microsoft.com/office/drawing/2014/main" id="{855FB4EE-48C3-3699-8FF8-615910328D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61579A-FED7-4193-808C-6C3ADB982123}" type="datetimeFigureOut">
              <a:rPr lang="x-none" smtClean="0"/>
              <a:pPr/>
              <a:t>11/13/2024</a:t>
            </a:fld>
            <a:endParaRPr lang="x-none"/>
          </a:p>
        </p:txBody>
      </p:sp>
      <p:sp>
        <p:nvSpPr>
          <p:cNvPr id="4" name="Footer Placeholder 3">
            <a:extLst>
              <a:ext uri="{FF2B5EF4-FFF2-40B4-BE49-F238E27FC236}">
                <a16:creationId xmlns:a16="http://schemas.microsoft.com/office/drawing/2014/main" id="{14E71EFE-AE24-08C1-193E-1A76853B90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5" name="Slide Number Placeholder 4">
            <a:extLst>
              <a:ext uri="{FF2B5EF4-FFF2-40B4-BE49-F238E27FC236}">
                <a16:creationId xmlns:a16="http://schemas.microsoft.com/office/drawing/2014/main" id="{780A2D8C-900A-490E-63B1-CD0B5EA16F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3EAABC-4D1C-4CE9-BE9D-176D7AA12472}" type="slidenum">
              <a:rPr lang="x-none" smtClean="0"/>
              <a:pPr/>
              <a:t>‹#›</a:t>
            </a:fld>
            <a:endParaRPr lang="x-none"/>
          </a:p>
        </p:txBody>
      </p:sp>
    </p:spTree>
    <p:extLst>
      <p:ext uri="{BB962C8B-B14F-4D97-AF65-F5344CB8AC3E}">
        <p14:creationId xmlns:p14="http://schemas.microsoft.com/office/powerpoint/2010/main" val="3752238199"/>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1645E-6709-48C5-963C-516B166C7E52}" type="datetimeFigureOut">
              <a:rPr lang="x-none" smtClean="0"/>
              <a:pPr/>
              <a:t>11/13/2024</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DC806-A5A2-453D-B24A-24AC9DD047E8}" type="slidenum">
              <a:rPr lang="x-none" smtClean="0"/>
              <a:pPr/>
              <a:t>‹#›</a:t>
            </a:fld>
            <a:endParaRPr lang="x-none"/>
          </a:p>
        </p:txBody>
      </p:sp>
    </p:spTree>
    <p:extLst>
      <p:ext uri="{BB962C8B-B14F-4D97-AF65-F5344CB8AC3E}">
        <p14:creationId xmlns:p14="http://schemas.microsoft.com/office/powerpoint/2010/main" val="363955732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99F738-86C4-4C05-83B6-74A5C075931B}" type="datetime8">
              <a:rPr lang="x-none" smtClean="0"/>
              <a:pPr/>
              <a:t>11/13/2024 9:44 PM</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F8125819-111A-44D6-B108-96533862ABA4}" type="slidenum">
              <a:rPr lang="x-none" smtClean="0"/>
              <a:pPr/>
              <a:t>‹#›</a:t>
            </a:fld>
            <a:endParaRPr lang="x-none"/>
          </a:p>
        </p:txBody>
      </p:sp>
    </p:spTree>
    <p:extLst>
      <p:ext uri="{BB962C8B-B14F-4D97-AF65-F5344CB8AC3E}">
        <p14:creationId xmlns:p14="http://schemas.microsoft.com/office/powerpoint/2010/main" val="2493569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CEA40D-D4A1-4849-8A02-83377707AE47}" type="datetime8">
              <a:rPr lang="x-none" smtClean="0"/>
              <a:pPr/>
              <a:t>11/13/2024 9:44 PM</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F8125819-111A-44D6-B108-96533862ABA4}" type="slidenum">
              <a:rPr lang="x-none" smtClean="0"/>
              <a:pPr/>
              <a:t>‹#›</a:t>
            </a:fld>
            <a:endParaRPr lang="x-none"/>
          </a:p>
        </p:txBody>
      </p:sp>
    </p:spTree>
    <p:extLst>
      <p:ext uri="{BB962C8B-B14F-4D97-AF65-F5344CB8AC3E}">
        <p14:creationId xmlns:p14="http://schemas.microsoft.com/office/powerpoint/2010/main" val="4197680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1E37C-43CA-41F4-B16D-740FE4F1A9E6}" type="datetime8">
              <a:rPr lang="x-none" smtClean="0"/>
              <a:pPr/>
              <a:t>11/13/2024 9:44 PM</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F8125819-111A-44D6-B108-96533862ABA4}" type="slidenum">
              <a:rPr lang="x-none" smtClean="0"/>
              <a:pPr/>
              <a:t>‹#›</a:t>
            </a:fld>
            <a:endParaRPr lang="x-non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4342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50472-F714-4FF9-B0F1-4E0A35A2A220}" type="datetime8">
              <a:rPr lang="x-none" smtClean="0"/>
              <a:pPr/>
              <a:t>11/13/2024 9:44 PM</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F8125819-111A-44D6-B108-96533862ABA4}" type="slidenum">
              <a:rPr lang="x-none" smtClean="0"/>
              <a:pPr/>
              <a:t>‹#›</a:t>
            </a:fld>
            <a:endParaRPr lang="x-none"/>
          </a:p>
        </p:txBody>
      </p:sp>
    </p:spTree>
    <p:extLst>
      <p:ext uri="{BB962C8B-B14F-4D97-AF65-F5344CB8AC3E}">
        <p14:creationId xmlns:p14="http://schemas.microsoft.com/office/powerpoint/2010/main" val="2970033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A4F7E-B62D-4C69-9E8A-0CABADF25814}" type="datetime8">
              <a:rPr lang="x-none" smtClean="0"/>
              <a:pPr/>
              <a:t>11/13/2024 9:44 PM</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F8125819-111A-44D6-B108-96533862ABA4}" type="slidenum">
              <a:rPr lang="x-none" smtClean="0"/>
              <a:pPr/>
              <a:t>‹#›</a:t>
            </a:fld>
            <a:endParaRPr lang="x-non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5084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B9F10D-C376-4FA6-8A5D-4CFFF9DF9F9E}" type="datetime8">
              <a:rPr lang="x-none" smtClean="0"/>
              <a:pPr/>
              <a:t>11/13/2024 9:44 PM</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F8125819-111A-44D6-B108-96533862ABA4}" type="slidenum">
              <a:rPr lang="x-none" smtClean="0"/>
              <a:pPr/>
              <a:t>‹#›</a:t>
            </a:fld>
            <a:endParaRPr lang="x-none"/>
          </a:p>
        </p:txBody>
      </p:sp>
    </p:spTree>
    <p:extLst>
      <p:ext uri="{BB962C8B-B14F-4D97-AF65-F5344CB8AC3E}">
        <p14:creationId xmlns:p14="http://schemas.microsoft.com/office/powerpoint/2010/main" val="1731525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2BE651-00B7-409C-A881-02921F8F218A}" type="datetime8">
              <a:rPr lang="x-none" smtClean="0"/>
              <a:pPr/>
              <a:t>11/13/2024 9:44 PM</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F8125819-111A-44D6-B108-96533862ABA4}" type="slidenum">
              <a:rPr lang="x-none" smtClean="0"/>
              <a:pPr/>
              <a:t>‹#›</a:t>
            </a:fld>
            <a:endParaRPr lang="x-none"/>
          </a:p>
        </p:txBody>
      </p:sp>
    </p:spTree>
    <p:extLst>
      <p:ext uri="{BB962C8B-B14F-4D97-AF65-F5344CB8AC3E}">
        <p14:creationId xmlns:p14="http://schemas.microsoft.com/office/powerpoint/2010/main" val="2369506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A5B0B3-4857-4A3F-BA5A-4F2814086279}" type="datetime8">
              <a:rPr lang="x-none" smtClean="0"/>
              <a:pPr/>
              <a:t>11/13/2024 9:44 PM</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F8125819-111A-44D6-B108-96533862ABA4}" type="slidenum">
              <a:rPr lang="x-none" smtClean="0"/>
              <a:pPr/>
              <a:t>‹#›</a:t>
            </a:fld>
            <a:endParaRPr lang="x-none"/>
          </a:p>
        </p:txBody>
      </p:sp>
    </p:spTree>
    <p:extLst>
      <p:ext uri="{BB962C8B-B14F-4D97-AF65-F5344CB8AC3E}">
        <p14:creationId xmlns:p14="http://schemas.microsoft.com/office/powerpoint/2010/main" val="3632274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FAD91-9BC6-4784-ADF6-1BB2E33306B2}" type="datetime8">
              <a:rPr lang="x-none" smtClean="0"/>
              <a:pPr/>
              <a:t>11/13/2024 9:44 PM</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F8125819-111A-44D6-B108-96533862ABA4}" type="slidenum">
              <a:rPr lang="x-none" smtClean="0"/>
              <a:pPr/>
              <a:t>‹#›</a:t>
            </a:fld>
            <a:endParaRPr lang="x-none"/>
          </a:p>
        </p:txBody>
      </p:sp>
    </p:spTree>
    <p:extLst>
      <p:ext uri="{BB962C8B-B14F-4D97-AF65-F5344CB8AC3E}">
        <p14:creationId xmlns:p14="http://schemas.microsoft.com/office/powerpoint/2010/main" val="91886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5AA792-49B5-4D9D-BD1A-CC98A7D5AFE1}" type="datetime8">
              <a:rPr lang="x-none" smtClean="0"/>
              <a:pPr/>
              <a:t>11/13/2024 9:44 PM</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F8125819-111A-44D6-B108-96533862ABA4}" type="slidenum">
              <a:rPr lang="x-none" smtClean="0"/>
              <a:pPr/>
              <a:t>‹#›</a:t>
            </a:fld>
            <a:endParaRPr lang="x-none"/>
          </a:p>
        </p:txBody>
      </p:sp>
    </p:spTree>
    <p:extLst>
      <p:ext uri="{BB962C8B-B14F-4D97-AF65-F5344CB8AC3E}">
        <p14:creationId xmlns:p14="http://schemas.microsoft.com/office/powerpoint/2010/main" val="3354302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B82BA1-D182-47DD-AAB0-3BD8D42648A0}" type="datetime8">
              <a:rPr lang="x-none" smtClean="0"/>
              <a:pPr/>
              <a:t>11/13/2024 9:44 PM</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F8125819-111A-44D6-B108-96533862ABA4}" type="slidenum">
              <a:rPr lang="x-none" smtClean="0"/>
              <a:pPr/>
              <a:t>‹#›</a:t>
            </a:fld>
            <a:endParaRPr lang="x-none"/>
          </a:p>
        </p:txBody>
      </p:sp>
    </p:spTree>
    <p:extLst>
      <p:ext uri="{BB962C8B-B14F-4D97-AF65-F5344CB8AC3E}">
        <p14:creationId xmlns:p14="http://schemas.microsoft.com/office/powerpoint/2010/main" val="1013980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1CBA67-880A-41F4-80C6-753FCCADA701}" type="datetime8">
              <a:rPr lang="x-none" smtClean="0"/>
              <a:pPr/>
              <a:t>11/13/2024 9:44 PM</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F8125819-111A-44D6-B108-96533862ABA4}" type="slidenum">
              <a:rPr lang="x-none" smtClean="0"/>
              <a:pPr/>
              <a:t>‹#›</a:t>
            </a:fld>
            <a:endParaRPr lang="x-none"/>
          </a:p>
        </p:txBody>
      </p:sp>
    </p:spTree>
    <p:extLst>
      <p:ext uri="{BB962C8B-B14F-4D97-AF65-F5344CB8AC3E}">
        <p14:creationId xmlns:p14="http://schemas.microsoft.com/office/powerpoint/2010/main" val="264792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96FCA2-32ED-461D-B086-87555541424A}" type="datetime8">
              <a:rPr lang="x-none" smtClean="0"/>
              <a:pPr/>
              <a:t>11/13/2024 9:44 PM</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F8125819-111A-44D6-B108-96533862ABA4}" type="slidenum">
              <a:rPr lang="x-none" smtClean="0"/>
              <a:pPr/>
              <a:t>‹#›</a:t>
            </a:fld>
            <a:endParaRPr lang="x-none"/>
          </a:p>
        </p:txBody>
      </p:sp>
    </p:spTree>
    <p:extLst>
      <p:ext uri="{BB962C8B-B14F-4D97-AF65-F5344CB8AC3E}">
        <p14:creationId xmlns:p14="http://schemas.microsoft.com/office/powerpoint/2010/main" val="485064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D7FAF-6FAD-4ECC-962D-6C2E123A9570}" type="datetime8">
              <a:rPr lang="x-none" smtClean="0"/>
              <a:pPr/>
              <a:t>11/13/2024 9:44 PM</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F8125819-111A-44D6-B108-96533862ABA4}" type="slidenum">
              <a:rPr lang="x-none" smtClean="0"/>
              <a:pPr/>
              <a:t>‹#›</a:t>
            </a:fld>
            <a:endParaRPr lang="x-none"/>
          </a:p>
        </p:txBody>
      </p:sp>
    </p:spTree>
    <p:extLst>
      <p:ext uri="{BB962C8B-B14F-4D97-AF65-F5344CB8AC3E}">
        <p14:creationId xmlns:p14="http://schemas.microsoft.com/office/powerpoint/2010/main" val="220920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172A26-A2D5-4BBA-B386-8CAD867AC475}" type="datetime8">
              <a:rPr lang="x-none" smtClean="0"/>
              <a:pPr/>
              <a:t>11/13/2024 9:44 PM</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F8125819-111A-44D6-B108-96533862ABA4}" type="slidenum">
              <a:rPr lang="x-none" smtClean="0"/>
              <a:pPr/>
              <a:t>‹#›</a:t>
            </a:fld>
            <a:endParaRPr lang="x-none"/>
          </a:p>
        </p:txBody>
      </p:sp>
    </p:spTree>
    <p:extLst>
      <p:ext uri="{BB962C8B-B14F-4D97-AF65-F5344CB8AC3E}">
        <p14:creationId xmlns:p14="http://schemas.microsoft.com/office/powerpoint/2010/main" val="201255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F8125819-111A-44D6-B108-96533862ABA4}" type="slidenum">
              <a:rPr lang="x-none" smtClean="0"/>
              <a:pPr/>
              <a:t>‹#›</a:t>
            </a:fld>
            <a:endParaRPr lang="x-none"/>
          </a:p>
        </p:txBody>
      </p:sp>
      <p:sp>
        <p:nvSpPr>
          <p:cNvPr id="5" name="Date Placeholder 4"/>
          <p:cNvSpPr>
            <a:spLocks noGrp="1"/>
          </p:cNvSpPr>
          <p:nvPr>
            <p:ph type="dt" sz="half" idx="10"/>
          </p:nvPr>
        </p:nvSpPr>
        <p:spPr/>
        <p:txBody>
          <a:bodyPr/>
          <a:lstStyle/>
          <a:p>
            <a:fld id="{8E158FCB-5682-42A6-BB9B-0E5CAF088583}" type="datetime8">
              <a:rPr lang="x-none" smtClean="0"/>
              <a:pPr/>
              <a:t>11/13/2024 9:44 PM</a:t>
            </a:fld>
            <a:endParaRPr lang="x-none"/>
          </a:p>
        </p:txBody>
      </p:sp>
    </p:spTree>
    <p:extLst>
      <p:ext uri="{BB962C8B-B14F-4D97-AF65-F5344CB8AC3E}">
        <p14:creationId xmlns:p14="http://schemas.microsoft.com/office/powerpoint/2010/main" val="2682862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916B99-FAAA-48D1-A174-1576602E5238}" type="datetime8">
              <a:rPr lang="x-none" smtClean="0"/>
              <a:pPr/>
              <a:t>11/13/2024 9:44 PM</a:t>
            </a:fld>
            <a:endParaRPr lang="x-non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125819-111A-44D6-B108-96533862ABA4}" type="slidenum">
              <a:rPr lang="x-none" smtClean="0"/>
              <a:pPr/>
              <a:t>‹#›</a:t>
            </a:fld>
            <a:endParaRPr lang="x-none"/>
          </a:p>
        </p:txBody>
      </p:sp>
    </p:spTree>
    <p:extLst>
      <p:ext uri="{BB962C8B-B14F-4D97-AF65-F5344CB8AC3E}">
        <p14:creationId xmlns:p14="http://schemas.microsoft.com/office/powerpoint/2010/main" val="2164874935"/>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6D17-3C90-98AD-D741-35A33D8851A3}"/>
              </a:ext>
            </a:extLst>
          </p:cNvPr>
          <p:cNvSpPr>
            <a:spLocks noGrp="1"/>
          </p:cNvSpPr>
          <p:nvPr>
            <p:ph type="title"/>
          </p:nvPr>
        </p:nvSpPr>
        <p:spPr>
          <a:xfrm>
            <a:off x="1296493" y="475130"/>
            <a:ext cx="3087247" cy="475130"/>
          </a:xfrm>
        </p:spPr>
        <p:txBody>
          <a:bodyPr>
            <a:normAutofit fontScale="90000"/>
          </a:bodyPr>
          <a:lstStyle/>
          <a:p>
            <a:r>
              <a:rPr lang="en-US" sz="1600" b="1" dirty="0">
                <a:solidFill>
                  <a:schemeClr val="tx1"/>
                </a:solidFill>
              </a:rPr>
              <a:t>R.V.R &amp; J.C College of Engineering</a:t>
            </a:r>
            <a:br>
              <a:rPr lang="en-US" sz="1600" b="1" dirty="0">
                <a:solidFill>
                  <a:schemeClr val="tx1"/>
                </a:solidFill>
              </a:rPr>
            </a:br>
            <a:r>
              <a:rPr lang="en-US" sz="1600" b="1" dirty="0" err="1">
                <a:solidFill>
                  <a:schemeClr val="tx1"/>
                </a:solidFill>
              </a:rPr>
              <a:t>Chowdavaram,Guntur,A.P</a:t>
            </a:r>
            <a:r>
              <a:rPr lang="en-US" sz="1600" b="1" dirty="0">
                <a:solidFill>
                  <a:schemeClr val="tx1"/>
                </a:solidFill>
              </a:rPr>
              <a:t>.</a:t>
            </a:r>
            <a:endParaRPr lang="x-none" sz="1600" b="1" dirty="0">
              <a:solidFill>
                <a:schemeClr val="tx1"/>
              </a:solidFill>
            </a:endParaRPr>
          </a:p>
        </p:txBody>
      </p:sp>
      <p:sp>
        <p:nvSpPr>
          <p:cNvPr id="5" name="Content Placeholder 4">
            <a:extLst>
              <a:ext uri="{FF2B5EF4-FFF2-40B4-BE49-F238E27FC236}">
                <a16:creationId xmlns:a16="http://schemas.microsoft.com/office/drawing/2014/main" id="{3D6E3BF1-7C69-F940-5CE0-BBB97875A48B}"/>
              </a:ext>
            </a:extLst>
          </p:cNvPr>
          <p:cNvSpPr>
            <a:spLocks noGrp="1"/>
          </p:cNvSpPr>
          <p:nvPr>
            <p:ph sz="half" idx="1"/>
          </p:nvPr>
        </p:nvSpPr>
        <p:spPr>
          <a:xfrm>
            <a:off x="566977" y="2272254"/>
            <a:ext cx="11058046" cy="1752029"/>
          </a:xfrm>
        </p:spPr>
        <p:txBody>
          <a:bodyPr>
            <a:normAutofit fontScale="25000" lnSpcReduction="20000"/>
          </a:bodyPr>
          <a:lstStyle/>
          <a:p>
            <a:pPr marL="0" indent="0" algn="just">
              <a:buNone/>
            </a:pPr>
            <a:r>
              <a:rPr lang="en-US" sz="11200" b="1" i="1" dirty="0"/>
              <a:t>Classification of Lung and Colon Cancer </a:t>
            </a:r>
            <a:r>
              <a:rPr lang="en-US" sz="11200" b="1" i="1" dirty="0" err="1"/>
              <a:t>Histopathological</a:t>
            </a:r>
            <a:r>
              <a:rPr lang="en-US" sz="11200" b="1" i="1" dirty="0"/>
              <a:t> </a:t>
            </a:r>
          </a:p>
          <a:p>
            <a:pPr marL="0" indent="0" algn="just">
              <a:buNone/>
            </a:pPr>
            <a:r>
              <a:rPr lang="en-US" sz="11200" b="1" i="1" dirty="0"/>
              <a:t>Images Using Global Context Attention Based </a:t>
            </a:r>
            <a:r>
              <a:rPr lang="en-US" sz="11200" b="1" i="1" dirty="0" err="1"/>
              <a:t>Convolutional</a:t>
            </a:r>
            <a:r>
              <a:rPr lang="en-US" sz="11200" b="1" i="1" dirty="0"/>
              <a:t> </a:t>
            </a:r>
          </a:p>
          <a:p>
            <a:pPr marL="0" indent="0" algn="just">
              <a:buNone/>
            </a:pPr>
            <a:r>
              <a:rPr lang="en-US" sz="11200" b="1" i="1" dirty="0"/>
              <a:t>Neural Network                                   </a:t>
            </a:r>
          </a:p>
          <a:p>
            <a:pPr marL="0" indent="0">
              <a:buNone/>
            </a:pPr>
            <a:endParaRPr lang="en-US" sz="7200" b="1" dirty="0"/>
          </a:p>
          <a:p>
            <a:pPr marL="0" indent="0">
              <a:buNone/>
            </a:pPr>
            <a:r>
              <a:rPr lang="en-US" sz="7200" b="1" i="1" dirty="0"/>
              <a:t>Guide Name </a:t>
            </a:r>
            <a:r>
              <a:rPr lang="en-US" sz="7200" b="1" dirty="0"/>
              <a:t>: </a:t>
            </a:r>
            <a:r>
              <a:rPr lang="en-IN" sz="7200" b="1" i="1" dirty="0">
                <a:solidFill>
                  <a:srgbClr val="E6700E"/>
                </a:solidFill>
                <a:effectLst/>
                <a:latin typeface="Arial" panose="020B0604020202020204" pitchFamily="34" charset="0"/>
              </a:rPr>
              <a:t>Sri. </a:t>
            </a:r>
            <a:r>
              <a:rPr lang="en-IN" sz="7200" b="1" i="1" dirty="0" err="1">
                <a:solidFill>
                  <a:srgbClr val="E6700E"/>
                </a:solidFill>
                <a:effectLst/>
                <a:latin typeface="Arial" panose="020B0604020202020204" pitchFamily="34" charset="0"/>
              </a:rPr>
              <a:t>N.Chandra</a:t>
            </a:r>
            <a:r>
              <a:rPr lang="en-IN" sz="7200" b="1" i="1" dirty="0">
                <a:solidFill>
                  <a:srgbClr val="E6700E"/>
                </a:solidFill>
                <a:effectLst/>
                <a:latin typeface="Arial" panose="020B0604020202020204" pitchFamily="34" charset="0"/>
              </a:rPr>
              <a:t> Sekhar</a:t>
            </a:r>
          </a:p>
          <a:p>
            <a:pPr marL="0" indent="0">
              <a:buNone/>
            </a:pPr>
            <a:endParaRPr lang="pt-BR" sz="7200" b="1" i="0" dirty="0">
              <a:solidFill>
                <a:schemeClr val="tx1"/>
              </a:solidFill>
              <a:effectLst/>
              <a:latin typeface="+mj-lt"/>
            </a:endParaRPr>
          </a:p>
          <a:p>
            <a:pPr marL="0" indent="0">
              <a:buNone/>
            </a:pPr>
            <a:endParaRPr lang="pt-BR" sz="5600" b="1" dirty="0">
              <a:solidFill>
                <a:schemeClr val="tx1"/>
              </a:solidFill>
              <a:latin typeface="+mj-lt"/>
            </a:endParaRPr>
          </a:p>
          <a:p>
            <a:pPr marL="0" indent="0">
              <a:buNone/>
            </a:pPr>
            <a:r>
              <a:rPr lang="pt-BR" sz="7200" b="1" i="1" u="sng" dirty="0">
                <a:solidFill>
                  <a:schemeClr val="tx1"/>
                </a:solidFill>
                <a:latin typeface="+mj-lt"/>
              </a:rPr>
              <a:t>TEAM MEMBERS</a:t>
            </a:r>
            <a:r>
              <a:rPr lang="pt-BR" sz="4800" b="1" i="1" dirty="0">
                <a:solidFill>
                  <a:schemeClr val="tx1"/>
                </a:solidFill>
                <a:latin typeface="+mj-lt"/>
              </a:rPr>
              <a:t>:-</a:t>
            </a:r>
            <a:endParaRPr lang="pt-BR" sz="4800" b="1" dirty="0">
              <a:solidFill>
                <a:schemeClr val="tx1"/>
              </a:solidFill>
              <a:latin typeface="+mj-lt"/>
            </a:endParaRPr>
          </a:p>
          <a:p>
            <a:pPr marL="0" indent="0">
              <a:buNone/>
            </a:pPr>
            <a:r>
              <a:rPr lang="pt-BR" sz="5600" b="1" dirty="0">
                <a:solidFill>
                  <a:schemeClr val="tx1"/>
                </a:solidFill>
                <a:latin typeface="+mj-lt"/>
              </a:rPr>
              <a:t> Y21CS182 V AKSHAY SAI</a:t>
            </a:r>
          </a:p>
          <a:p>
            <a:pPr marL="0" indent="0">
              <a:buNone/>
            </a:pPr>
            <a:r>
              <a:rPr lang="pt-BR" sz="5600" b="1" dirty="0">
                <a:solidFill>
                  <a:schemeClr val="tx1"/>
                </a:solidFill>
                <a:latin typeface="+mj-lt"/>
              </a:rPr>
              <a:t> Y21CS184 V SAI PHANINDRA</a:t>
            </a:r>
            <a:endParaRPr lang="pt-BR" sz="5600" b="1" i="0" dirty="0">
              <a:solidFill>
                <a:schemeClr val="tx1"/>
              </a:solidFill>
              <a:effectLst/>
              <a:latin typeface="+mj-lt"/>
            </a:endParaRPr>
          </a:p>
          <a:p>
            <a:pPr marL="0" indent="0">
              <a:buNone/>
            </a:pPr>
            <a:r>
              <a:rPr lang="pt-BR" sz="5600" b="1" dirty="0">
                <a:solidFill>
                  <a:schemeClr val="tx1"/>
                </a:solidFill>
                <a:latin typeface="+mj-lt"/>
              </a:rPr>
              <a:t> Y21CS170 T VENKATA NARAYANA</a:t>
            </a:r>
          </a:p>
          <a:p>
            <a:pPr marL="0" indent="0">
              <a:buNone/>
            </a:pPr>
            <a:endParaRPr lang="pt-BR" sz="4800" b="1" i="0" dirty="0">
              <a:solidFill>
                <a:schemeClr val="tx1"/>
              </a:solidFill>
              <a:effectLst/>
              <a:latin typeface="+mj-lt"/>
            </a:endParaRPr>
          </a:p>
          <a:p>
            <a:pPr marL="0" indent="0">
              <a:buNone/>
            </a:pPr>
            <a:endParaRPr lang="en-US" sz="2800" b="1" dirty="0"/>
          </a:p>
          <a:p>
            <a:pPr marL="0" indent="0">
              <a:buNone/>
            </a:pPr>
            <a:endParaRPr lang="x-none" sz="2000" b="1" dirty="0"/>
          </a:p>
        </p:txBody>
      </p:sp>
      <p:sp>
        <p:nvSpPr>
          <p:cNvPr id="6" name="Content Placeholder 5">
            <a:extLst>
              <a:ext uri="{FF2B5EF4-FFF2-40B4-BE49-F238E27FC236}">
                <a16:creationId xmlns:a16="http://schemas.microsoft.com/office/drawing/2014/main" id="{F27E0DA0-77E3-6160-82A9-41F5391A32C1}"/>
              </a:ext>
            </a:extLst>
          </p:cNvPr>
          <p:cNvSpPr>
            <a:spLocks noGrp="1"/>
          </p:cNvSpPr>
          <p:nvPr>
            <p:ph sz="half" idx="2"/>
          </p:nvPr>
        </p:nvSpPr>
        <p:spPr>
          <a:xfrm flipH="1">
            <a:off x="9484658" y="475130"/>
            <a:ext cx="2707338" cy="376518"/>
          </a:xfrm>
        </p:spPr>
        <p:txBody>
          <a:bodyPr>
            <a:noAutofit/>
          </a:bodyPr>
          <a:lstStyle/>
          <a:p>
            <a:pPr marL="0" indent="0">
              <a:buNone/>
            </a:pPr>
            <a:r>
              <a:rPr lang="en-US" sz="2400" b="1" dirty="0">
                <a:latin typeface="+mj-lt"/>
              </a:rPr>
              <a:t>Team</a:t>
            </a:r>
            <a:r>
              <a:rPr lang="en-US" sz="2400" dirty="0">
                <a:latin typeface="+mj-lt"/>
              </a:rPr>
              <a:t> </a:t>
            </a:r>
            <a:r>
              <a:rPr lang="en-US" sz="2400" b="1" dirty="0">
                <a:latin typeface="+mj-lt"/>
              </a:rPr>
              <a:t>number-22</a:t>
            </a:r>
            <a:endParaRPr lang="x-none" sz="2400" b="1" dirty="0">
              <a:latin typeface="+mj-lt"/>
            </a:endParaRPr>
          </a:p>
        </p:txBody>
      </p:sp>
      <p:pic>
        <p:nvPicPr>
          <p:cNvPr id="4" name="object 8">
            <a:extLst>
              <a:ext uri="{FF2B5EF4-FFF2-40B4-BE49-F238E27FC236}">
                <a16:creationId xmlns:a16="http://schemas.microsoft.com/office/drawing/2014/main" id="{0FFA6C72-47B5-209C-0EE5-95434D363D8B}"/>
              </a:ext>
            </a:extLst>
          </p:cNvPr>
          <p:cNvPicPr/>
          <p:nvPr/>
        </p:nvPicPr>
        <p:blipFill>
          <a:blip r:embed="rId2" cstate="print"/>
          <a:stretch>
            <a:fillRect/>
          </a:stretch>
        </p:blipFill>
        <p:spPr>
          <a:xfrm>
            <a:off x="273326" y="338804"/>
            <a:ext cx="1023168" cy="1136853"/>
          </a:xfrm>
          <a:prstGeom prst="rect">
            <a:avLst/>
          </a:prstGeom>
        </p:spPr>
      </p:pic>
    </p:spTree>
    <p:extLst>
      <p:ext uri="{BB962C8B-B14F-4D97-AF65-F5344CB8AC3E}">
        <p14:creationId xmlns:p14="http://schemas.microsoft.com/office/powerpoint/2010/main" val="2613270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58DE3FD-F34C-4A92-8DB0-F045A738948C}"/>
              </a:ext>
            </a:extLst>
          </p:cNvPr>
          <p:cNvSpPr txBox="1"/>
          <p:nvPr/>
        </p:nvSpPr>
        <p:spPr>
          <a:xfrm>
            <a:off x="325820" y="-95693"/>
            <a:ext cx="11866179" cy="720197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800" dirty="0"/>
              <a:t> </a:t>
            </a:r>
            <a:r>
              <a:rPr lang="en-IN" sz="2800" b="1" u="sng" dirty="0"/>
              <a:t>ALGORITHUM</a:t>
            </a:r>
            <a:r>
              <a:rPr lang="en-IN" sz="2400" b="1" u="sng"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1.Import Libraries and Modules: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Import necessary libraries like TensorFlow/</a:t>
            </a:r>
            <a:r>
              <a:rPr kumimoji="0" lang="en-US" altLang="en-US" sz="1800" b="0" i="0" u="none" strike="noStrike" cap="none" normalizeH="0" baseline="0" dirty="0" err="1">
                <a:ln>
                  <a:noFill/>
                </a:ln>
                <a:solidFill>
                  <a:schemeClr val="tx1"/>
                </a:solidFill>
                <a:effectLst/>
                <a:latin typeface="Arial" panose="020B0604020202020204" pitchFamily="34" charset="0"/>
              </a:rPr>
              <a:t>Keras</a:t>
            </a:r>
            <a:r>
              <a:rPr kumimoji="0" lang="en-US" altLang="en-US" sz="1800" b="0" i="0" u="none" strike="noStrike" cap="none" normalizeH="0" baseline="0" dirty="0">
                <a:ln>
                  <a:noFill/>
                </a:ln>
                <a:solidFill>
                  <a:schemeClr val="tx1"/>
                </a:solidFill>
                <a:effectLst/>
                <a:latin typeface="Arial" panose="020B0604020202020204" pitchFamily="34" charset="0"/>
              </a:rPr>
              <a:t> for model building and NumPy, OpenCV for image processing.</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Load and Preprocess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Load histopathological images.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Resize and normalize images.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Apply data augmentation to increase variability and prevent overfitting.</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Define CNN Model Architecture: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Build the CNN with layers such as </a:t>
            </a:r>
            <a:r>
              <a:rPr kumimoji="0" lang="en-US" altLang="en-US" b="0" i="0" u="none" strike="noStrike" cap="none" normalizeH="0" baseline="0" dirty="0">
                <a:ln>
                  <a:noFill/>
                </a:ln>
                <a:solidFill>
                  <a:schemeClr val="tx1"/>
                </a:solidFill>
                <a:effectLst/>
                <a:latin typeface="Arial Unicode MS"/>
              </a:rPr>
              <a:t>Conv2D</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MaxPooling2D</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Dense</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 </a:t>
            </a:r>
            <a:r>
              <a:rPr kumimoji="0" lang="en-US" altLang="en-US" b="0" i="0" u="none" strike="noStrike" cap="none" normalizeH="0" baseline="0" dirty="0">
                <a:ln>
                  <a:noFill/>
                </a:ln>
                <a:solidFill>
                  <a:schemeClr val="tx1"/>
                </a:solidFill>
                <a:effectLst/>
                <a:latin typeface="Arial Unicode MS"/>
              </a:rPr>
              <a:t>Dropout</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err="1">
                <a:ln>
                  <a:noFill/>
                </a:ln>
                <a:solidFill>
                  <a:schemeClr val="tx1"/>
                </a:solidFill>
                <a:effectLst/>
                <a:latin typeface="Arial Unicode MS"/>
              </a:rPr>
              <a:t>BatchNormalization</a:t>
            </a:r>
            <a:r>
              <a:rPr kumimoji="0" lang="en-US" altLang="en-US" b="0" i="0" u="none" strike="noStrike" cap="none" normalizeH="0" baseline="0" dirty="0">
                <a:ln>
                  <a:noFill/>
                </a:ln>
                <a:solidFill>
                  <a:schemeClr val="tx1"/>
                </a:solidFill>
                <a:effectLst/>
                <a:latin typeface="Arial Unicode MS"/>
              </a:rPr>
              <a:t> layers for regularization</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Compile the Model: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Select an optimizer like Adam.</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categorical cross-entropy loss for multi-class classification.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Set accuracy as the evaluation metric.</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Train the Model: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Fit the model on the training dataset with validation data for monitoring performance.</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Evaluate the Model: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Test the model on the unseen test dataset.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Calculate accuracy and other evaluation metrics.</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Save and Visualize Results: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Save the trained model for future inference.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Visualize results using confusion matrix and other relevant metrics.</a:t>
            </a:r>
          </a:p>
          <a:p>
            <a:r>
              <a:rPr lang="en-IN" dirty="0"/>
              <a:t>          </a:t>
            </a:r>
          </a:p>
        </p:txBody>
      </p:sp>
    </p:spTree>
    <p:extLst>
      <p:ext uri="{BB962C8B-B14F-4D97-AF65-F5344CB8AC3E}">
        <p14:creationId xmlns:p14="http://schemas.microsoft.com/office/powerpoint/2010/main" val="274770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0208" y="0"/>
            <a:ext cx="11981792" cy="7171194"/>
          </a:xfrm>
          <a:prstGeom prst="rect">
            <a:avLst/>
          </a:prstGeom>
        </p:spPr>
        <p:txBody>
          <a:bodyPr wrap="square">
            <a:spAutoFit/>
          </a:bodyPr>
          <a:lstStyle/>
          <a:p>
            <a:pPr algn="just"/>
            <a:r>
              <a:rPr lang="en-US" sz="2800" b="1" u="sng" dirty="0"/>
              <a:t>DETAILS OF DATASETS:-</a:t>
            </a:r>
          </a:p>
          <a:p>
            <a:pPr algn="just"/>
            <a:endParaRPr lang="en-US" dirty="0"/>
          </a:p>
          <a:p>
            <a:pPr marL="342900" indent="-342900" algn="just">
              <a:buFont typeface="Wingdings" pitchFamily="2" charset="2"/>
              <a:buChar char="v"/>
            </a:pPr>
            <a:r>
              <a:rPr lang="en-US" b="1" u="sng" dirty="0"/>
              <a:t>LC25000 Dataset:</a:t>
            </a:r>
          </a:p>
          <a:p>
            <a:pPr marL="342900" indent="-342900" algn="just">
              <a:buFont typeface="Wingdings" pitchFamily="2" charset="2"/>
              <a:buChar char="v"/>
            </a:pPr>
            <a:endParaRPr lang="en-US" b="1" dirty="0"/>
          </a:p>
          <a:p>
            <a:pPr marL="342900" indent="-342900">
              <a:buFont typeface="Wingdings" panose="05000000000000000000" pitchFamily="2" charset="2"/>
              <a:buChar char="ü"/>
            </a:pPr>
            <a:r>
              <a:rPr lang="en-US" b="1" dirty="0"/>
              <a:t>	Total Size     :</a:t>
            </a:r>
            <a:r>
              <a:rPr lang="en-US" dirty="0"/>
              <a:t> 25,000 images</a:t>
            </a:r>
          </a:p>
          <a:p>
            <a:pPr marL="285750" indent="-285750" algn="just">
              <a:buFont typeface="Wingdings" panose="05000000000000000000" pitchFamily="2" charset="2"/>
              <a:buChar char="ü"/>
            </a:pPr>
            <a:r>
              <a:rPr lang="en-US" b="1" dirty="0"/>
              <a:t>	Original Size :</a:t>
            </a:r>
            <a:r>
              <a:rPr lang="en-US" dirty="0"/>
              <a:t> 1,250 images (expanded through augmentation)</a:t>
            </a:r>
          </a:p>
          <a:p>
            <a:pPr marL="285750" indent="-285750">
              <a:buFont typeface="Wingdings" panose="05000000000000000000" pitchFamily="2" charset="2"/>
              <a:buChar char="ü"/>
            </a:pPr>
            <a:r>
              <a:rPr lang="en-US" b="1" dirty="0"/>
              <a:t>	Content        :</a:t>
            </a:r>
            <a:r>
              <a:rPr lang="en-US" dirty="0"/>
              <a:t> Includes both lung and colon tissue images, classified into various categories such as 				 		  adenocarcinoma, squamous cell carcinoma, and benign tissues.</a:t>
            </a:r>
          </a:p>
          <a:p>
            <a:pPr algn="just"/>
            <a:endParaRPr lang="en-US" dirty="0"/>
          </a:p>
          <a:p>
            <a:pPr algn="just">
              <a:buFont typeface="Wingdings" pitchFamily="2" charset="2"/>
              <a:buChar char="v"/>
            </a:pPr>
            <a:r>
              <a:rPr lang="en-US" b="1" dirty="0"/>
              <a:t> </a:t>
            </a:r>
            <a:r>
              <a:rPr lang="en-US" b="1" u="sng" dirty="0" err="1"/>
              <a:t>GLaS</a:t>
            </a:r>
            <a:r>
              <a:rPr lang="en-US" b="1" u="sng" dirty="0"/>
              <a:t> Dataset:</a:t>
            </a:r>
          </a:p>
          <a:p>
            <a:pPr algn="just">
              <a:buFont typeface="Wingdings" pitchFamily="2" charset="2"/>
              <a:buChar char="v"/>
            </a:pPr>
            <a:endParaRPr lang="en-US" b="1" dirty="0"/>
          </a:p>
          <a:p>
            <a:pPr marL="285750" indent="-285750" algn="just">
              <a:buFont typeface="Wingdings" panose="05000000000000000000" pitchFamily="2" charset="2"/>
              <a:buChar char="ü"/>
            </a:pPr>
            <a:r>
              <a:rPr lang="en-US" b="1" dirty="0"/>
              <a:t>	Total Size :</a:t>
            </a:r>
            <a:r>
              <a:rPr lang="en-US" dirty="0"/>
              <a:t> 165 images</a:t>
            </a:r>
          </a:p>
          <a:p>
            <a:pPr marL="285750" indent="-285750" algn="just">
              <a:buFont typeface="Wingdings" panose="05000000000000000000" pitchFamily="2" charset="2"/>
              <a:buChar char="ü"/>
            </a:pPr>
            <a:r>
              <a:rPr lang="en-US" b="1" dirty="0"/>
              <a:t>	Content    :</a:t>
            </a:r>
            <a:r>
              <a:rPr lang="en-US" dirty="0"/>
              <a:t> Histological sections stained using Hematoxylin and Eosin (H&amp;E).</a:t>
            </a:r>
          </a:p>
          <a:p>
            <a:pPr algn="just"/>
            <a:endParaRPr lang="en-US" dirty="0"/>
          </a:p>
          <a:p>
            <a:pPr algn="just">
              <a:buFont typeface="Wingdings" pitchFamily="2" charset="2"/>
              <a:buChar char="v"/>
            </a:pPr>
            <a:r>
              <a:rPr lang="en-US" b="1" dirty="0"/>
              <a:t> </a:t>
            </a:r>
            <a:r>
              <a:rPr lang="en-US" b="1" u="sng" dirty="0"/>
              <a:t>CRAG Dataset:</a:t>
            </a:r>
          </a:p>
          <a:p>
            <a:pPr algn="just">
              <a:buFont typeface="Wingdings" pitchFamily="2" charset="2"/>
              <a:buChar char="v"/>
            </a:pPr>
            <a:endParaRPr lang="en-US" b="1" dirty="0"/>
          </a:p>
          <a:p>
            <a:pPr marL="285750" indent="-285750" algn="just">
              <a:buFont typeface="Wingdings" panose="05000000000000000000" pitchFamily="2" charset="2"/>
              <a:buChar char="ü"/>
            </a:pPr>
            <a:r>
              <a:rPr lang="en-US" b="1" dirty="0"/>
              <a:t>	Total Size :</a:t>
            </a:r>
            <a:r>
              <a:rPr lang="en-US" dirty="0"/>
              <a:t> 193 samples</a:t>
            </a:r>
          </a:p>
          <a:p>
            <a:pPr marL="285750" indent="-285750" algn="just">
              <a:buFont typeface="Wingdings" panose="05000000000000000000" pitchFamily="2" charset="2"/>
              <a:buChar char="ü"/>
            </a:pPr>
            <a:r>
              <a:rPr lang="en-US" b="1" dirty="0"/>
              <a:t>	Content    :</a:t>
            </a:r>
            <a:r>
              <a:rPr lang="en-US" dirty="0"/>
              <a:t> 148 adenocarcinoma samples and 45 benign tissue samples from the colon.</a:t>
            </a:r>
          </a:p>
          <a:p>
            <a:pPr algn="just"/>
            <a:endParaRPr lang="en-US" dirty="0"/>
          </a:p>
          <a:p>
            <a:pPr algn="just">
              <a:buFont typeface="Wingdings" pitchFamily="2" charset="2"/>
              <a:buChar char="v"/>
            </a:pPr>
            <a:r>
              <a:rPr lang="en-US" b="1" dirty="0"/>
              <a:t> </a:t>
            </a:r>
            <a:r>
              <a:rPr lang="en-US" b="1" u="sng" dirty="0" err="1"/>
              <a:t>Kather</a:t>
            </a:r>
            <a:r>
              <a:rPr lang="en-US" b="1" u="sng" dirty="0"/>
              <a:t> Multiclass Dataset:</a:t>
            </a:r>
          </a:p>
          <a:p>
            <a:pPr marL="285750" indent="-285750" algn="just">
              <a:buFont typeface="Wingdings" panose="05000000000000000000" pitchFamily="2" charset="2"/>
              <a:buChar char="ü"/>
            </a:pPr>
            <a:endParaRPr lang="en-US" b="1" dirty="0"/>
          </a:p>
          <a:p>
            <a:pPr marL="285750" indent="-285750" algn="just">
              <a:buFont typeface="Wingdings" panose="05000000000000000000" pitchFamily="2" charset="2"/>
              <a:buChar char="ü"/>
            </a:pPr>
            <a:r>
              <a:rPr lang="en-US" b="1" dirty="0"/>
              <a:t>	Total Size :</a:t>
            </a:r>
            <a:r>
              <a:rPr lang="en-US" dirty="0"/>
              <a:t> 100,000 tissue patches</a:t>
            </a:r>
          </a:p>
          <a:p>
            <a:pPr marL="285750" indent="-285750" algn="just">
              <a:buFont typeface="Wingdings" panose="05000000000000000000" pitchFamily="2" charset="2"/>
              <a:buChar char="ü"/>
            </a:pPr>
            <a:r>
              <a:rPr lang="en-US" b="1" dirty="0"/>
              <a:t>	Content   :</a:t>
            </a:r>
            <a:r>
              <a:rPr lang="en-US" dirty="0"/>
              <a:t> H&amp;E stained tissue patches, representing multiple classes of tissue.</a:t>
            </a:r>
          </a:p>
          <a:p>
            <a:endParaRPr lang="en-US" dirty="0"/>
          </a:p>
          <a:p>
            <a:endParaRPr lang="en-US" dirty="0"/>
          </a:p>
        </p:txBody>
      </p:sp>
    </p:spTree>
    <p:extLst>
      <p:ext uri="{BB962C8B-B14F-4D97-AF65-F5344CB8AC3E}">
        <p14:creationId xmlns:p14="http://schemas.microsoft.com/office/powerpoint/2010/main" val="2011396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2F4E53-3FDE-7B28-9FBC-9EB61BA37A53}"/>
              </a:ext>
            </a:extLst>
          </p:cNvPr>
          <p:cNvSpPr txBox="1"/>
          <p:nvPr/>
        </p:nvSpPr>
        <p:spPr>
          <a:xfrm>
            <a:off x="396838" y="433155"/>
            <a:ext cx="4478277" cy="523220"/>
          </a:xfrm>
          <a:prstGeom prst="rect">
            <a:avLst/>
          </a:prstGeom>
          <a:noFill/>
        </p:spPr>
        <p:txBody>
          <a:bodyPr wrap="none" rtlCol="0">
            <a:spAutoFit/>
          </a:bodyPr>
          <a:lstStyle/>
          <a:p>
            <a:r>
              <a:rPr lang="en-US" sz="2800" b="1" u="sng" dirty="0"/>
              <a:t>EXPERIMENTAL SETTINGS:</a:t>
            </a:r>
            <a:endParaRPr lang="en-IN" sz="2800" b="1" u="sng" dirty="0"/>
          </a:p>
        </p:txBody>
      </p:sp>
      <p:pic>
        <p:nvPicPr>
          <p:cNvPr id="6" name="Picture 5">
            <a:extLst>
              <a:ext uri="{FF2B5EF4-FFF2-40B4-BE49-F238E27FC236}">
                <a16:creationId xmlns:a16="http://schemas.microsoft.com/office/drawing/2014/main" id="{27303E8A-83D9-4DE3-8041-D9C1BA11C6CC}"/>
              </a:ext>
            </a:extLst>
          </p:cNvPr>
          <p:cNvPicPr>
            <a:picLocks noChangeAspect="1"/>
          </p:cNvPicPr>
          <p:nvPr/>
        </p:nvPicPr>
        <p:blipFill>
          <a:blip r:embed="rId2"/>
          <a:stretch>
            <a:fillRect/>
          </a:stretch>
        </p:blipFill>
        <p:spPr>
          <a:xfrm>
            <a:off x="1123950" y="1489075"/>
            <a:ext cx="9944100" cy="3219450"/>
          </a:xfrm>
          <a:prstGeom prst="rect">
            <a:avLst/>
          </a:prstGeom>
        </p:spPr>
      </p:pic>
      <p:sp>
        <p:nvSpPr>
          <p:cNvPr id="10" name="TextBox 9">
            <a:extLst>
              <a:ext uri="{FF2B5EF4-FFF2-40B4-BE49-F238E27FC236}">
                <a16:creationId xmlns:a16="http://schemas.microsoft.com/office/drawing/2014/main" id="{D25AB8A3-1905-48EE-93A6-FB2FFAD4AB95}"/>
              </a:ext>
            </a:extLst>
          </p:cNvPr>
          <p:cNvSpPr txBox="1"/>
          <p:nvPr/>
        </p:nvSpPr>
        <p:spPr>
          <a:xfrm>
            <a:off x="749300" y="5502186"/>
            <a:ext cx="11214100" cy="677108"/>
          </a:xfrm>
          <a:prstGeom prst="rect">
            <a:avLst/>
          </a:prstGeom>
          <a:noFill/>
        </p:spPr>
        <p:txBody>
          <a:bodyPr wrap="square">
            <a:spAutoFit/>
          </a:bodyPr>
          <a:lstStyle/>
          <a:p>
            <a:pPr algn="just"/>
            <a:r>
              <a:rPr lang="en-US" sz="2000" b="1" dirty="0"/>
              <a:t>Fig</a:t>
            </a:r>
            <a:r>
              <a:rPr lang="en-US" dirty="0"/>
              <a:t>. Performance evaluation for different Network configurations of scratch CNN where R, IT, F, MCC for the residual unit, inference time, F1-score,Matthews correlation coefficient, respectively</a:t>
            </a:r>
            <a:endParaRPr lang="en-IN" dirty="0"/>
          </a:p>
        </p:txBody>
      </p:sp>
    </p:spTree>
    <p:extLst>
      <p:ext uri="{BB962C8B-B14F-4D97-AF65-F5344CB8AC3E}">
        <p14:creationId xmlns:p14="http://schemas.microsoft.com/office/powerpoint/2010/main" val="470580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0" name="TextBox 3139">
            <a:extLst>
              <a:ext uri="{FF2B5EF4-FFF2-40B4-BE49-F238E27FC236}">
                <a16:creationId xmlns:a16="http://schemas.microsoft.com/office/drawing/2014/main" id="{C9C6B2A5-C06F-BDEB-240D-87DE8B6CD380}"/>
              </a:ext>
            </a:extLst>
          </p:cNvPr>
          <p:cNvSpPr txBox="1"/>
          <p:nvPr/>
        </p:nvSpPr>
        <p:spPr>
          <a:xfrm>
            <a:off x="9274002" y="62753"/>
            <a:ext cx="2855245" cy="738664"/>
          </a:xfrm>
          <a:prstGeom prst="rect">
            <a:avLst/>
          </a:prstGeom>
          <a:noFill/>
        </p:spPr>
        <p:txBody>
          <a:bodyPr wrap="square" rtlCol="0">
            <a:spAutoFit/>
          </a:bodyPr>
          <a:lstStyle/>
          <a:p>
            <a:r>
              <a:rPr lang="en-US" sz="2400" b="1" dirty="0">
                <a:latin typeface="+mj-lt"/>
              </a:rPr>
              <a:t>Team</a:t>
            </a:r>
            <a:r>
              <a:rPr lang="en-US" sz="2400" dirty="0">
                <a:latin typeface="+mj-lt"/>
              </a:rPr>
              <a:t> </a:t>
            </a:r>
            <a:r>
              <a:rPr lang="en-US" sz="2400" b="1" dirty="0">
                <a:latin typeface="+mj-lt"/>
              </a:rPr>
              <a:t>number-22</a:t>
            </a:r>
            <a:endParaRPr lang="x-none" sz="2400" b="1" dirty="0">
              <a:latin typeface="+mj-lt"/>
            </a:endParaRPr>
          </a:p>
          <a:p>
            <a:endParaRPr lang="x-none" dirty="0"/>
          </a:p>
        </p:txBody>
      </p:sp>
      <p:pic>
        <p:nvPicPr>
          <p:cNvPr id="7" name="Picture 6">
            <a:extLst>
              <a:ext uri="{FF2B5EF4-FFF2-40B4-BE49-F238E27FC236}">
                <a16:creationId xmlns:a16="http://schemas.microsoft.com/office/drawing/2014/main" id="{7E0EF756-4CF9-4714-BAA1-08DFCFAEA47C}"/>
              </a:ext>
            </a:extLst>
          </p:cNvPr>
          <p:cNvPicPr>
            <a:picLocks noChangeAspect="1"/>
          </p:cNvPicPr>
          <p:nvPr/>
        </p:nvPicPr>
        <p:blipFill>
          <a:blip r:embed="rId2"/>
          <a:stretch>
            <a:fillRect/>
          </a:stretch>
        </p:blipFill>
        <p:spPr>
          <a:xfrm>
            <a:off x="990600" y="1739900"/>
            <a:ext cx="9283699" cy="2389187"/>
          </a:xfrm>
          <a:prstGeom prst="rect">
            <a:avLst/>
          </a:prstGeom>
        </p:spPr>
      </p:pic>
    </p:spTree>
    <p:extLst>
      <p:ext uri="{BB962C8B-B14F-4D97-AF65-F5344CB8AC3E}">
        <p14:creationId xmlns:p14="http://schemas.microsoft.com/office/powerpoint/2010/main" val="2825367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876ACC-3692-A38C-96B9-254D2DF7BE00}"/>
              </a:ext>
            </a:extLst>
          </p:cNvPr>
          <p:cNvSpPr txBox="1"/>
          <p:nvPr/>
        </p:nvSpPr>
        <p:spPr>
          <a:xfrm>
            <a:off x="430306" y="420919"/>
            <a:ext cx="2666564" cy="369332"/>
          </a:xfrm>
          <a:prstGeom prst="rect">
            <a:avLst/>
          </a:prstGeom>
          <a:noFill/>
        </p:spPr>
        <p:txBody>
          <a:bodyPr wrap="none" rtlCol="0">
            <a:spAutoFit/>
          </a:bodyPr>
          <a:lstStyle/>
          <a:p>
            <a:r>
              <a:rPr lang="en-US" b="1" i="1" u="sng" dirty="0"/>
              <a:t>ANALYSIS OF RESULTS:-</a:t>
            </a:r>
            <a:endParaRPr lang="en-IN" b="1" i="1" u="sng" dirty="0"/>
          </a:p>
        </p:txBody>
      </p:sp>
      <p:pic>
        <p:nvPicPr>
          <p:cNvPr id="3" name="Picture 2">
            <a:extLst>
              <a:ext uri="{FF2B5EF4-FFF2-40B4-BE49-F238E27FC236}">
                <a16:creationId xmlns:a16="http://schemas.microsoft.com/office/drawing/2014/main" id="{B5F13650-C4CE-4ECA-A38C-22CAA4408F09}"/>
              </a:ext>
            </a:extLst>
          </p:cNvPr>
          <p:cNvPicPr>
            <a:picLocks noChangeAspect="1"/>
          </p:cNvPicPr>
          <p:nvPr/>
        </p:nvPicPr>
        <p:blipFill>
          <a:blip r:embed="rId2"/>
          <a:stretch>
            <a:fillRect/>
          </a:stretch>
        </p:blipFill>
        <p:spPr>
          <a:xfrm>
            <a:off x="3200400" y="609600"/>
            <a:ext cx="7797800" cy="4737100"/>
          </a:xfrm>
          <a:prstGeom prst="rect">
            <a:avLst/>
          </a:prstGeom>
        </p:spPr>
      </p:pic>
      <p:sp>
        <p:nvSpPr>
          <p:cNvPr id="5" name="TextBox 4">
            <a:extLst>
              <a:ext uri="{FF2B5EF4-FFF2-40B4-BE49-F238E27FC236}">
                <a16:creationId xmlns:a16="http://schemas.microsoft.com/office/drawing/2014/main" id="{EBAE0EA6-4495-4B08-9417-809C00572060}"/>
              </a:ext>
            </a:extLst>
          </p:cNvPr>
          <p:cNvSpPr txBox="1"/>
          <p:nvPr/>
        </p:nvSpPr>
        <p:spPr>
          <a:xfrm>
            <a:off x="595406" y="5513751"/>
            <a:ext cx="11596594" cy="954107"/>
          </a:xfrm>
          <a:prstGeom prst="rect">
            <a:avLst/>
          </a:prstGeom>
          <a:noFill/>
        </p:spPr>
        <p:txBody>
          <a:bodyPr wrap="square" rtlCol="0">
            <a:spAutoFit/>
          </a:bodyPr>
          <a:lstStyle/>
          <a:p>
            <a:pPr algn="just"/>
            <a:r>
              <a:rPr lang="en-IN" sz="2000" b="1" dirty="0"/>
              <a:t>Fig: </a:t>
            </a:r>
            <a:r>
              <a:rPr lang="en-IN" dirty="0"/>
              <a:t>Combined dataset outcomes. (a) : Accuracy comparison curve (fixed </a:t>
            </a:r>
            <a:r>
              <a:rPr lang="en-IN" dirty="0" err="1"/>
              <a:t>lr</a:t>
            </a:r>
            <a:r>
              <a:rPr lang="en-IN" dirty="0"/>
              <a:t>).(b): Loss comparison curve (fixed </a:t>
            </a:r>
            <a:r>
              <a:rPr lang="en-IN" dirty="0" err="1"/>
              <a:t>lr</a:t>
            </a:r>
            <a:r>
              <a:rPr lang="en-IN" dirty="0"/>
              <a:t>). (c): Generalization loss curve (fixed </a:t>
            </a:r>
            <a:r>
              <a:rPr lang="en-IN" dirty="0" err="1"/>
              <a:t>lr</a:t>
            </a:r>
            <a:r>
              <a:rPr lang="en-IN" dirty="0"/>
              <a:t>), which is the gap between validation and training loss. (d): Observation of super convergence (validation accuracy).</a:t>
            </a:r>
          </a:p>
        </p:txBody>
      </p:sp>
    </p:spTree>
    <p:extLst>
      <p:ext uri="{BB962C8B-B14F-4D97-AF65-F5344CB8AC3E}">
        <p14:creationId xmlns:p14="http://schemas.microsoft.com/office/powerpoint/2010/main" val="174159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5FFFA6-F670-4C57-8001-B4AE3B26AC51}"/>
              </a:ext>
            </a:extLst>
          </p:cNvPr>
          <p:cNvPicPr>
            <a:picLocks noChangeAspect="1"/>
          </p:cNvPicPr>
          <p:nvPr/>
        </p:nvPicPr>
        <p:blipFill>
          <a:blip r:embed="rId2"/>
          <a:stretch>
            <a:fillRect/>
          </a:stretch>
        </p:blipFill>
        <p:spPr>
          <a:xfrm>
            <a:off x="1428750" y="1495425"/>
            <a:ext cx="9334500" cy="3867150"/>
          </a:xfrm>
          <a:prstGeom prst="rect">
            <a:avLst/>
          </a:prstGeom>
        </p:spPr>
      </p:pic>
    </p:spTree>
    <p:extLst>
      <p:ext uri="{BB962C8B-B14F-4D97-AF65-F5344CB8AC3E}">
        <p14:creationId xmlns:p14="http://schemas.microsoft.com/office/powerpoint/2010/main" val="967345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6A69-0910-E903-B0FD-7129D14232FC}"/>
              </a:ext>
            </a:extLst>
          </p:cNvPr>
          <p:cNvSpPr>
            <a:spLocks noGrp="1"/>
          </p:cNvSpPr>
          <p:nvPr>
            <p:ph type="title"/>
          </p:nvPr>
        </p:nvSpPr>
        <p:spPr>
          <a:xfrm>
            <a:off x="105103" y="147146"/>
            <a:ext cx="9168899" cy="1199020"/>
          </a:xfrm>
        </p:spPr>
        <p:txBody>
          <a:bodyPr/>
          <a:lstStyle/>
          <a:p>
            <a:r>
              <a:rPr lang="en-US" b="1" u="sng" dirty="0">
                <a:solidFill>
                  <a:schemeClr val="tx1"/>
                </a:solidFill>
              </a:rPr>
              <a:t>ADVANTAGES:-</a:t>
            </a:r>
            <a:endParaRPr lang="en-IN" b="1" u="sng" dirty="0">
              <a:solidFill>
                <a:schemeClr val="tx1"/>
              </a:solidFill>
            </a:endParaRPr>
          </a:p>
        </p:txBody>
      </p:sp>
      <p:sp>
        <p:nvSpPr>
          <p:cNvPr id="5" name="TextBox 4">
            <a:extLst>
              <a:ext uri="{FF2B5EF4-FFF2-40B4-BE49-F238E27FC236}">
                <a16:creationId xmlns:a16="http://schemas.microsoft.com/office/drawing/2014/main" id="{B3987A9C-5C15-4C40-A890-D5F7676355CB}"/>
              </a:ext>
            </a:extLst>
          </p:cNvPr>
          <p:cNvSpPr txBox="1"/>
          <p:nvPr/>
        </p:nvSpPr>
        <p:spPr>
          <a:xfrm>
            <a:off x="225972" y="1541517"/>
            <a:ext cx="11740055" cy="3970318"/>
          </a:xfrm>
          <a:prstGeom prst="rect">
            <a:avLst/>
          </a:prstGeom>
          <a:noFill/>
        </p:spPr>
        <p:txBody>
          <a:bodyPr wrap="square">
            <a:spAutoFit/>
          </a:bodyPr>
          <a:lstStyle/>
          <a:p>
            <a:pPr marL="285750" indent="-285750">
              <a:buFont typeface="Wingdings" panose="05000000000000000000" pitchFamily="2" charset="2"/>
              <a:buChar char="v"/>
            </a:pPr>
            <a:r>
              <a:rPr lang="en-US" sz="2000" b="1" i="1" dirty="0"/>
              <a:t>The advantages of this project includes:-</a:t>
            </a:r>
          </a:p>
          <a:p>
            <a:pPr marL="285750" indent="-285750">
              <a:buFont typeface="Wingdings" panose="05000000000000000000" pitchFamily="2" charset="2"/>
              <a:buChar char="v"/>
            </a:pPr>
            <a:endParaRPr lang="en-US" i="1" dirty="0"/>
          </a:p>
          <a:p>
            <a:pPr marL="342900" indent="-342900" algn="just">
              <a:buFont typeface="+mj-lt"/>
              <a:buAutoNum type="arabicParenR"/>
            </a:pPr>
            <a:r>
              <a:rPr lang="en-US" b="1" i="1" u="sng" dirty="0"/>
              <a:t>Enhanced Classification Accuracy: </a:t>
            </a:r>
            <a:r>
              <a:rPr lang="en-US" i="1" dirty="0"/>
              <a:t>The GC Attention Module improves both image-level (99.76%) and patient-level (96.5%) accuracy, setting a new benchmark for cancer detection in histopathological images.</a:t>
            </a:r>
          </a:p>
          <a:p>
            <a:pPr marL="342900" indent="-342900" algn="just">
              <a:buFont typeface="+mj-lt"/>
              <a:buAutoNum type="arabicParenR"/>
            </a:pPr>
            <a:endParaRPr lang="en-US" i="1" dirty="0"/>
          </a:p>
          <a:p>
            <a:pPr marL="342900" indent="-342900" algn="just">
              <a:buFont typeface="+mj-lt"/>
              <a:buAutoNum type="arabicParenR"/>
            </a:pPr>
            <a:r>
              <a:rPr lang="en-US" b="1" i="1" u="sng" dirty="0"/>
              <a:t>Effective Handling of Imbalanced Datasets: </a:t>
            </a:r>
            <a:r>
              <a:rPr lang="en-US" i="1" dirty="0"/>
              <a:t>Utilizes GANs to augment data, improving model performance on imbalanced datasets.</a:t>
            </a:r>
          </a:p>
          <a:p>
            <a:pPr marL="342900" indent="-342900" algn="just">
              <a:buFont typeface="+mj-lt"/>
              <a:buAutoNum type="arabicParenR"/>
            </a:pPr>
            <a:endParaRPr lang="en-US" i="1" u="sng" dirty="0"/>
          </a:p>
          <a:p>
            <a:pPr marL="342900" indent="-342900" algn="just">
              <a:buFont typeface="+mj-lt"/>
              <a:buAutoNum type="arabicParenR"/>
            </a:pPr>
            <a:r>
              <a:rPr lang="en-IN" b="1" u="sng" dirty="0"/>
              <a:t>Superior Evaluation Metrics:</a:t>
            </a:r>
            <a:r>
              <a:rPr lang="en-US" b="1" u="sng" dirty="0"/>
              <a:t> </a:t>
            </a:r>
            <a:r>
              <a:rPr lang="en-US" dirty="0"/>
              <a:t>Delivers high F1-score (99.7%) and MCC (99.59%), ensuring robust and reliable results.</a:t>
            </a:r>
            <a:endParaRPr lang="en-IN" dirty="0"/>
          </a:p>
          <a:p>
            <a:pPr marL="342900" indent="-342900" algn="just">
              <a:buFont typeface="+mj-lt"/>
              <a:buAutoNum type="arabicParenR"/>
            </a:pPr>
            <a:endParaRPr lang="en-IN" u="sng" dirty="0"/>
          </a:p>
          <a:p>
            <a:pPr marL="342900" indent="-342900" algn="just">
              <a:buFont typeface="+mj-lt"/>
              <a:buAutoNum type="arabicParenR"/>
            </a:pPr>
            <a:r>
              <a:rPr lang="en-IN" b="1" u="sng" dirty="0"/>
              <a:t>Efficient Model Performance:</a:t>
            </a:r>
            <a:r>
              <a:rPr lang="en-US" dirty="0"/>
              <a:t>The model reduces computational resources significantly, with 0.47 million fewer parameters, 10.72 million fewer MACs, and 0.03s reduced inference time, making it both faster and more resource-efficient.</a:t>
            </a:r>
            <a:endParaRPr lang="en-IN" dirty="0"/>
          </a:p>
        </p:txBody>
      </p:sp>
    </p:spTree>
    <p:extLst>
      <p:ext uri="{BB962C8B-B14F-4D97-AF65-F5344CB8AC3E}">
        <p14:creationId xmlns:p14="http://schemas.microsoft.com/office/powerpoint/2010/main" val="211665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4CB90-24D8-DD23-636C-B5B714A158EF}"/>
              </a:ext>
            </a:extLst>
          </p:cNvPr>
          <p:cNvSpPr>
            <a:spLocks noGrp="1"/>
          </p:cNvSpPr>
          <p:nvPr>
            <p:ph idx="1"/>
          </p:nvPr>
        </p:nvSpPr>
        <p:spPr>
          <a:xfrm>
            <a:off x="677334" y="451513"/>
            <a:ext cx="8596668" cy="5589849"/>
          </a:xfrm>
        </p:spPr>
        <p:txBody>
          <a:bodyPr>
            <a:normAutofit/>
          </a:bodyPr>
          <a:lstStyle/>
          <a:p>
            <a:pPr>
              <a:buFont typeface="Wingdings" panose="05000000000000000000" pitchFamily="2" charset="2"/>
              <a:buChar char="v"/>
            </a:pPr>
            <a:r>
              <a:rPr lang="en-US" sz="3200" b="1" i="1" dirty="0"/>
              <a:t>CONCLUSION:</a:t>
            </a:r>
          </a:p>
        </p:txBody>
      </p:sp>
      <p:sp>
        <p:nvSpPr>
          <p:cNvPr id="5" name="TextBox 4">
            <a:extLst>
              <a:ext uri="{FF2B5EF4-FFF2-40B4-BE49-F238E27FC236}">
                <a16:creationId xmlns:a16="http://schemas.microsoft.com/office/drawing/2014/main" id="{94BE445B-5AB4-F106-2F05-C102954CB1F3}"/>
              </a:ext>
            </a:extLst>
          </p:cNvPr>
          <p:cNvSpPr txBox="1"/>
          <p:nvPr/>
        </p:nvSpPr>
        <p:spPr>
          <a:xfrm flipH="1">
            <a:off x="9511553" y="197224"/>
            <a:ext cx="2617694" cy="738664"/>
          </a:xfrm>
          <a:prstGeom prst="rect">
            <a:avLst/>
          </a:prstGeom>
          <a:noFill/>
        </p:spPr>
        <p:txBody>
          <a:bodyPr wrap="square" rtlCol="0">
            <a:spAutoFit/>
          </a:bodyPr>
          <a:lstStyle/>
          <a:p>
            <a:r>
              <a:rPr lang="en-US" sz="2400" b="1" dirty="0">
                <a:latin typeface="+mj-lt"/>
              </a:rPr>
              <a:t>Team</a:t>
            </a:r>
            <a:r>
              <a:rPr lang="en-US" sz="2400" dirty="0">
                <a:latin typeface="+mj-lt"/>
              </a:rPr>
              <a:t> </a:t>
            </a:r>
            <a:r>
              <a:rPr lang="en-US" sz="2400" b="1" dirty="0">
                <a:latin typeface="+mj-lt"/>
              </a:rPr>
              <a:t>number-22</a:t>
            </a:r>
            <a:endParaRPr lang="x-none" sz="2400" b="1" dirty="0">
              <a:latin typeface="+mj-lt"/>
            </a:endParaRPr>
          </a:p>
          <a:p>
            <a:endParaRPr lang="x-none" dirty="0"/>
          </a:p>
        </p:txBody>
      </p:sp>
      <p:sp>
        <p:nvSpPr>
          <p:cNvPr id="8" name="TextBox 7">
            <a:extLst>
              <a:ext uri="{FF2B5EF4-FFF2-40B4-BE49-F238E27FC236}">
                <a16:creationId xmlns:a16="http://schemas.microsoft.com/office/drawing/2014/main" id="{026DEFF7-01BE-6ABB-5A7C-9BC29C1D6949}"/>
              </a:ext>
            </a:extLst>
          </p:cNvPr>
          <p:cNvSpPr txBox="1"/>
          <p:nvPr/>
        </p:nvSpPr>
        <p:spPr>
          <a:xfrm>
            <a:off x="870857" y="1512840"/>
            <a:ext cx="10874829" cy="4154984"/>
          </a:xfrm>
          <a:prstGeom prst="rect">
            <a:avLst/>
          </a:prstGeom>
          <a:noFill/>
        </p:spPr>
        <p:txBody>
          <a:bodyPr wrap="square">
            <a:spAutoFit/>
          </a:bodyPr>
          <a:lstStyle/>
          <a:p>
            <a:pPr algn="just"/>
            <a:r>
              <a:rPr lang="en-US" sz="2400" i="1" dirty="0"/>
              <a:t>The project demonstrates a significant advancement in the classification of lung and colon cancer histopathological images by introducing the GC Attention Module for CNNs. This novel approach enhances both image-level and patient-level accuracy, achieving exceptional results (99.76% and 96.5%, respectively). Additionally, the model improves computational efficiency, reducing parameters and inference time. By leveraging GANs for dataset expansion and incorporating advanced evaluation metrics such as F1-score and MCC, the model shows its robustness, particularly for imbalanced datasets. This work paves the way for future improvements in histopathological image analysis and personalized medicine by integrating multi-modal data sources.</a:t>
            </a:r>
            <a:endParaRPr lang="en-IN" sz="2400" i="1" dirty="0"/>
          </a:p>
        </p:txBody>
      </p:sp>
    </p:spTree>
    <p:extLst>
      <p:ext uri="{BB962C8B-B14F-4D97-AF65-F5344CB8AC3E}">
        <p14:creationId xmlns:p14="http://schemas.microsoft.com/office/powerpoint/2010/main" val="3824707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6D13-C0F5-AFE1-2866-F6227655C16A}"/>
              </a:ext>
            </a:extLst>
          </p:cNvPr>
          <p:cNvSpPr>
            <a:spLocks noGrp="1"/>
          </p:cNvSpPr>
          <p:nvPr>
            <p:ph type="title"/>
          </p:nvPr>
        </p:nvSpPr>
        <p:spPr/>
        <p:txBody>
          <a:bodyPr/>
          <a:lstStyle/>
          <a:p>
            <a:pPr marL="571500" indent="-571500">
              <a:buFont typeface="Wingdings" panose="05000000000000000000" pitchFamily="2" charset="2"/>
              <a:buChar char="v"/>
            </a:pPr>
            <a:r>
              <a:rPr lang="en-US" b="1" i="1" dirty="0">
                <a:solidFill>
                  <a:schemeClr val="tx1"/>
                </a:solidFill>
              </a:rPr>
              <a:t>REFERENCES:-</a:t>
            </a:r>
            <a:endParaRPr lang="en-IN" b="1" i="1" dirty="0">
              <a:solidFill>
                <a:schemeClr val="tx1"/>
              </a:solidFill>
            </a:endParaRPr>
          </a:p>
        </p:txBody>
      </p:sp>
      <p:sp>
        <p:nvSpPr>
          <p:cNvPr id="4" name="TextBox 3">
            <a:extLst>
              <a:ext uri="{FF2B5EF4-FFF2-40B4-BE49-F238E27FC236}">
                <a16:creationId xmlns:a16="http://schemas.microsoft.com/office/drawing/2014/main" id="{E8C73E86-409B-C7AD-AA43-B30AEB705964}"/>
              </a:ext>
            </a:extLst>
          </p:cNvPr>
          <p:cNvSpPr txBox="1"/>
          <p:nvPr/>
        </p:nvSpPr>
        <p:spPr>
          <a:xfrm>
            <a:off x="1030941" y="1721696"/>
            <a:ext cx="9977718" cy="923330"/>
          </a:xfrm>
          <a:prstGeom prst="rect">
            <a:avLst/>
          </a:prstGeom>
          <a:noFill/>
        </p:spPr>
        <p:txBody>
          <a:bodyPr wrap="square">
            <a:spAutoFit/>
          </a:bodyPr>
          <a:lstStyle/>
          <a:p>
            <a:pPr algn="just"/>
            <a:r>
              <a:rPr lang="en-US" dirty="0"/>
              <a:t>[1]  International Angry for Research on Cancer. (2020). World Fact Sheet. Accessed: 26, 2022. [Online]. Available: https://gco.iarc. </a:t>
            </a:r>
            <a:r>
              <a:rPr lang="en-US" dirty="0" err="1"/>
              <a:t>fr</a:t>
            </a:r>
            <a:r>
              <a:rPr lang="en-US" dirty="0"/>
              <a:t>/today/data/factsheets/populations/900-world-fact-sheets.pdf</a:t>
            </a:r>
            <a:endParaRPr lang="en-IN" dirty="0"/>
          </a:p>
        </p:txBody>
      </p:sp>
      <p:sp>
        <p:nvSpPr>
          <p:cNvPr id="7" name="Rectangle 6"/>
          <p:cNvSpPr/>
          <p:nvPr/>
        </p:nvSpPr>
        <p:spPr>
          <a:xfrm>
            <a:off x="1028701" y="3118961"/>
            <a:ext cx="9715500" cy="923330"/>
          </a:xfrm>
          <a:prstGeom prst="rect">
            <a:avLst/>
          </a:prstGeom>
        </p:spPr>
        <p:txBody>
          <a:bodyPr wrap="square">
            <a:spAutoFit/>
          </a:bodyPr>
          <a:lstStyle/>
          <a:p>
            <a:pPr algn="just"/>
            <a:r>
              <a:rPr lang="en-US" dirty="0"/>
              <a:t>[28] W. </a:t>
            </a:r>
            <a:r>
              <a:rPr lang="en-US" dirty="0" err="1"/>
              <a:t>Shen</a:t>
            </a:r>
            <a:r>
              <a:rPr lang="en-US" dirty="0"/>
              <a:t>, M. Zhou, F. Yang, D. Yu, D. Dong, C. Yang, Y. </a:t>
            </a:r>
            <a:r>
              <a:rPr lang="en-US" dirty="0" err="1"/>
              <a:t>Zang</a:t>
            </a:r>
            <a:r>
              <a:rPr lang="en-US" dirty="0"/>
              <a:t>, and J. </a:t>
            </a:r>
            <a:r>
              <a:rPr lang="en-US" dirty="0" err="1"/>
              <a:t>Tian</a:t>
            </a:r>
            <a:r>
              <a:rPr lang="en-US" dirty="0"/>
              <a:t>, ‘‘Multi-crop </a:t>
            </a:r>
            <a:r>
              <a:rPr lang="en-US" dirty="0" err="1"/>
              <a:t>convolutional</a:t>
            </a:r>
            <a:r>
              <a:rPr lang="en-US" dirty="0"/>
              <a:t> neural networks for lung nodule malignancy suspiciousness classification,’’ Pattern </a:t>
            </a:r>
            <a:r>
              <a:rPr lang="en-US" dirty="0" err="1"/>
              <a:t>Recognit</a:t>
            </a:r>
            <a:r>
              <a:rPr lang="en-US" dirty="0"/>
              <a:t>., vol. 61, pp. 663–673, Jan. 2017</a:t>
            </a:r>
          </a:p>
        </p:txBody>
      </p:sp>
      <p:sp>
        <p:nvSpPr>
          <p:cNvPr id="8" name="Rectangle 7"/>
          <p:cNvSpPr/>
          <p:nvPr/>
        </p:nvSpPr>
        <p:spPr>
          <a:xfrm>
            <a:off x="1000125" y="4528661"/>
            <a:ext cx="9525000" cy="923330"/>
          </a:xfrm>
          <a:prstGeom prst="rect">
            <a:avLst/>
          </a:prstGeom>
        </p:spPr>
        <p:txBody>
          <a:bodyPr wrap="square">
            <a:spAutoFit/>
          </a:bodyPr>
          <a:lstStyle/>
          <a:p>
            <a:pPr algn="just"/>
            <a:r>
              <a:rPr lang="en-US" dirty="0"/>
              <a:t>[37] X. Zhu, K. </a:t>
            </a:r>
            <a:r>
              <a:rPr lang="en-US" dirty="0" err="1"/>
              <a:t>Guo</a:t>
            </a:r>
            <a:r>
              <a:rPr lang="en-US" dirty="0"/>
              <a:t>, T. </a:t>
            </a:r>
            <a:r>
              <a:rPr lang="en-US" dirty="0" err="1"/>
              <a:t>Qiu</a:t>
            </a:r>
            <a:r>
              <a:rPr lang="en-US" dirty="0"/>
              <a:t>, H. Fang, Z. Wu, X. Tan, and C. Liu, ‘‘Stereoscopic image super-resolution with interactive memory learning,’’ Exp. Syst. Appl., vol. 227, Oct. 2023, Art. no. 120143. [38] M. Liang, Z. </a:t>
            </a:r>
            <a:r>
              <a:rPr lang="en-US" dirty="0" err="1"/>
              <a:t>Ren</a:t>
            </a:r>
            <a:r>
              <a:rPr lang="en-US" dirty="0"/>
              <a:t>, J. Yang, W. </a:t>
            </a:r>
            <a:r>
              <a:rPr lang="en-US" dirty="0" err="1"/>
              <a:t>Feng</a:t>
            </a:r>
            <a:r>
              <a:rPr lang="en-US" dirty="0"/>
              <a:t>, and B. Li</a:t>
            </a:r>
          </a:p>
        </p:txBody>
      </p:sp>
    </p:spTree>
    <p:extLst>
      <p:ext uri="{BB962C8B-B14F-4D97-AF65-F5344CB8AC3E}">
        <p14:creationId xmlns:p14="http://schemas.microsoft.com/office/powerpoint/2010/main" val="2264312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05478-365E-2FBD-8D32-9177251683D1}"/>
              </a:ext>
            </a:extLst>
          </p:cNvPr>
          <p:cNvSpPr>
            <a:spLocks noGrp="1"/>
          </p:cNvSpPr>
          <p:nvPr>
            <p:ph type="title"/>
          </p:nvPr>
        </p:nvSpPr>
        <p:spPr>
          <a:xfrm>
            <a:off x="677334" y="609600"/>
            <a:ext cx="8596668" cy="5531224"/>
          </a:xfrm>
        </p:spPr>
        <p:txBody>
          <a:bodyPr/>
          <a:lstStyle/>
          <a:p>
            <a:endParaRPr lang="x-none" dirty="0"/>
          </a:p>
        </p:txBody>
      </p:sp>
      <p:pic>
        <p:nvPicPr>
          <p:cNvPr id="4098" name="Picture 2" descr="Thank You Images – Browse 227,536 Stock Photos, Vectors, and Video | Adobe  Stock">
            <a:extLst>
              <a:ext uri="{FF2B5EF4-FFF2-40B4-BE49-F238E27FC236}">
                <a16:creationId xmlns:a16="http://schemas.microsoft.com/office/drawing/2014/main" id="{DA2AFFB7-5A0C-7C3E-9C44-7509A5357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609600"/>
            <a:ext cx="8596668" cy="55312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4FBC72-6B37-082E-76BD-1FFB9F10F1D4}"/>
              </a:ext>
            </a:extLst>
          </p:cNvPr>
          <p:cNvSpPr txBox="1"/>
          <p:nvPr/>
        </p:nvSpPr>
        <p:spPr>
          <a:xfrm flipH="1">
            <a:off x="9395012" y="71719"/>
            <a:ext cx="2967316" cy="738664"/>
          </a:xfrm>
          <a:prstGeom prst="rect">
            <a:avLst/>
          </a:prstGeom>
          <a:noFill/>
        </p:spPr>
        <p:txBody>
          <a:bodyPr wrap="square" rtlCol="0">
            <a:spAutoFit/>
          </a:bodyPr>
          <a:lstStyle/>
          <a:p>
            <a:r>
              <a:rPr lang="en-US" sz="2400" b="1" dirty="0">
                <a:latin typeface="+mj-lt"/>
              </a:rPr>
              <a:t>Team</a:t>
            </a:r>
            <a:r>
              <a:rPr lang="en-US" sz="2400" dirty="0">
                <a:latin typeface="+mj-lt"/>
              </a:rPr>
              <a:t> </a:t>
            </a:r>
            <a:r>
              <a:rPr lang="en-US" sz="2400" b="1" dirty="0">
                <a:latin typeface="+mj-lt"/>
              </a:rPr>
              <a:t>number-22</a:t>
            </a:r>
            <a:endParaRPr lang="x-none" sz="2400" b="1" dirty="0">
              <a:latin typeface="+mj-lt"/>
            </a:endParaRPr>
          </a:p>
          <a:p>
            <a:endParaRPr lang="x-none" dirty="0"/>
          </a:p>
        </p:txBody>
      </p:sp>
    </p:spTree>
    <p:extLst>
      <p:ext uri="{BB962C8B-B14F-4D97-AF65-F5344CB8AC3E}">
        <p14:creationId xmlns:p14="http://schemas.microsoft.com/office/powerpoint/2010/main" val="241783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6930-10A4-8C5A-D27B-533A0CE435AB}"/>
              </a:ext>
            </a:extLst>
          </p:cNvPr>
          <p:cNvSpPr>
            <a:spLocks noGrp="1"/>
          </p:cNvSpPr>
          <p:nvPr>
            <p:ph type="title"/>
          </p:nvPr>
        </p:nvSpPr>
        <p:spPr>
          <a:xfrm>
            <a:off x="842683" y="860612"/>
            <a:ext cx="1864659" cy="645459"/>
          </a:xfrm>
        </p:spPr>
        <p:txBody>
          <a:bodyPr>
            <a:normAutofit/>
          </a:bodyPr>
          <a:lstStyle/>
          <a:p>
            <a:r>
              <a:rPr lang="en-US" sz="2400" b="1" i="1" u="sng" dirty="0">
                <a:solidFill>
                  <a:schemeClr val="tx1"/>
                </a:solidFill>
                <a:latin typeface="+mn-lt"/>
              </a:rPr>
              <a:t>AGENDA</a:t>
            </a:r>
            <a:r>
              <a:rPr lang="en-US" sz="2400" b="1" i="1" dirty="0">
                <a:solidFill>
                  <a:schemeClr val="tx1"/>
                </a:solidFill>
                <a:latin typeface="+mn-lt"/>
              </a:rPr>
              <a:t>:-</a:t>
            </a:r>
            <a:endParaRPr lang="x-none" sz="2400" b="1" i="1" dirty="0">
              <a:solidFill>
                <a:schemeClr val="tx1"/>
              </a:solidFill>
              <a:latin typeface="+mn-lt"/>
            </a:endParaRPr>
          </a:p>
        </p:txBody>
      </p:sp>
      <p:sp>
        <p:nvSpPr>
          <p:cNvPr id="3" name="Content Placeholder 2">
            <a:extLst>
              <a:ext uri="{FF2B5EF4-FFF2-40B4-BE49-F238E27FC236}">
                <a16:creationId xmlns:a16="http://schemas.microsoft.com/office/drawing/2014/main" id="{2BFFC3CE-C89D-0D43-2E8C-164C1AB214DE}"/>
              </a:ext>
            </a:extLst>
          </p:cNvPr>
          <p:cNvSpPr>
            <a:spLocks noGrp="1"/>
          </p:cNvSpPr>
          <p:nvPr>
            <p:ph idx="1"/>
          </p:nvPr>
        </p:nvSpPr>
        <p:spPr>
          <a:xfrm>
            <a:off x="842683" y="1703294"/>
            <a:ext cx="5871882" cy="3370730"/>
          </a:xfrm>
        </p:spPr>
        <p:txBody>
          <a:bodyPr>
            <a:noAutofit/>
          </a:bodyPr>
          <a:lstStyle/>
          <a:p>
            <a:r>
              <a:rPr lang="en-US" sz="2000" dirty="0"/>
              <a:t>ARCHITECTURE</a:t>
            </a:r>
          </a:p>
          <a:p>
            <a:r>
              <a:rPr lang="en-US" dirty="0">
                <a:solidFill>
                  <a:schemeClr val="tx1"/>
                </a:solidFill>
              </a:rPr>
              <a:t>METHODOLOGY</a:t>
            </a:r>
          </a:p>
          <a:p>
            <a:r>
              <a:rPr lang="en-US" sz="2000" dirty="0">
                <a:solidFill>
                  <a:schemeClr val="tx1"/>
                </a:solidFill>
              </a:rPr>
              <a:t>IN DETAIL ABOUT METHODOLOGY</a:t>
            </a:r>
          </a:p>
          <a:p>
            <a:r>
              <a:rPr lang="en-US" sz="2000" dirty="0">
                <a:solidFill>
                  <a:schemeClr val="tx1"/>
                </a:solidFill>
              </a:rPr>
              <a:t>ALGORITHUM USED</a:t>
            </a:r>
            <a:endParaRPr lang="en-US" sz="2000" dirty="0"/>
          </a:p>
          <a:p>
            <a:r>
              <a:rPr lang="en-US" sz="2000" dirty="0"/>
              <a:t>DETAILS OF DATASETS</a:t>
            </a:r>
          </a:p>
          <a:p>
            <a:r>
              <a:rPr lang="en-US" sz="2000" dirty="0"/>
              <a:t>EXPERIMENTAL SETTINGS</a:t>
            </a:r>
          </a:p>
          <a:p>
            <a:r>
              <a:rPr lang="en-US" sz="2000" dirty="0"/>
              <a:t>ANALYSIS OF RESULTS</a:t>
            </a:r>
          </a:p>
          <a:p>
            <a:r>
              <a:rPr lang="en-US" sz="2000" dirty="0"/>
              <a:t>ADVANTAGES</a:t>
            </a:r>
          </a:p>
          <a:p>
            <a:r>
              <a:rPr lang="en-US" sz="2000" dirty="0"/>
              <a:t>CONCLUSION</a:t>
            </a:r>
          </a:p>
          <a:p>
            <a:r>
              <a:rPr lang="en-US" sz="2000" dirty="0"/>
              <a:t>REFERENCES</a:t>
            </a:r>
            <a:endParaRPr lang="x-none" sz="2000" dirty="0"/>
          </a:p>
        </p:txBody>
      </p:sp>
      <p:sp>
        <p:nvSpPr>
          <p:cNvPr id="7" name="TextBox 6">
            <a:extLst>
              <a:ext uri="{FF2B5EF4-FFF2-40B4-BE49-F238E27FC236}">
                <a16:creationId xmlns:a16="http://schemas.microsoft.com/office/drawing/2014/main" id="{4F4893C0-8DD3-DDC1-67F1-5FAD5F45106B}"/>
              </a:ext>
            </a:extLst>
          </p:cNvPr>
          <p:cNvSpPr txBox="1"/>
          <p:nvPr/>
        </p:nvSpPr>
        <p:spPr>
          <a:xfrm>
            <a:off x="9439835" y="215154"/>
            <a:ext cx="2689411" cy="738664"/>
          </a:xfrm>
          <a:prstGeom prst="rect">
            <a:avLst/>
          </a:prstGeom>
          <a:noFill/>
        </p:spPr>
        <p:txBody>
          <a:bodyPr wrap="square" rtlCol="0">
            <a:spAutoFit/>
          </a:bodyPr>
          <a:lstStyle/>
          <a:p>
            <a:r>
              <a:rPr lang="en-US" sz="2400" b="1" dirty="0">
                <a:latin typeface="+mj-lt"/>
              </a:rPr>
              <a:t>Team</a:t>
            </a:r>
            <a:r>
              <a:rPr lang="en-US" sz="1800" dirty="0">
                <a:latin typeface="+mj-lt"/>
              </a:rPr>
              <a:t> </a:t>
            </a:r>
            <a:r>
              <a:rPr lang="en-US" sz="2400" b="1" dirty="0">
                <a:latin typeface="+mj-lt"/>
              </a:rPr>
              <a:t>number-22</a:t>
            </a:r>
            <a:endParaRPr lang="x-none" sz="2400" b="1" dirty="0">
              <a:latin typeface="+mj-lt"/>
            </a:endParaRPr>
          </a:p>
          <a:p>
            <a:endParaRPr lang="x-none" dirty="0"/>
          </a:p>
        </p:txBody>
      </p:sp>
    </p:spTree>
    <p:extLst>
      <p:ext uri="{BB962C8B-B14F-4D97-AF65-F5344CB8AC3E}">
        <p14:creationId xmlns:p14="http://schemas.microsoft.com/office/powerpoint/2010/main" val="4134327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diagram of a computer&#10;&#10;Description automatically generated">
            <a:extLst>
              <a:ext uri="{FF2B5EF4-FFF2-40B4-BE49-F238E27FC236}">
                <a16:creationId xmlns:a16="http://schemas.microsoft.com/office/drawing/2014/main" id="{477A8B7B-964F-4DE2-BC3F-BD081977C8D9}"/>
              </a:ext>
            </a:extLst>
          </p:cNvPr>
          <p:cNvPicPr>
            <a:picLocks noChangeAspect="1"/>
          </p:cNvPicPr>
          <p:nvPr/>
        </p:nvPicPr>
        <p:blipFill>
          <a:blip r:embed="rId2">
            <a:extLst>
              <a:ext uri="{28A0092B-C50C-407E-A947-70E740481C1C}">
                <a14:useLocalDpi xmlns:a14="http://schemas.microsoft.com/office/drawing/2010/main" val="0"/>
              </a:ext>
            </a:extLst>
          </a:blip>
          <a:srcRect b="3017"/>
          <a:stretch/>
        </p:blipFill>
        <p:spPr>
          <a:xfrm>
            <a:off x="1019504" y="775138"/>
            <a:ext cx="9827172" cy="5307724"/>
          </a:xfrm>
          <a:prstGeom prst="rect">
            <a:avLst/>
          </a:prstGeom>
        </p:spPr>
      </p:pic>
    </p:spTree>
    <p:extLst>
      <p:ext uri="{BB962C8B-B14F-4D97-AF65-F5344CB8AC3E}">
        <p14:creationId xmlns:p14="http://schemas.microsoft.com/office/powerpoint/2010/main" val="185839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3381375" y="1485900"/>
            <a:ext cx="4448176" cy="2933700"/>
          </a:xfrm>
          <a:prstGeom prst="rect">
            <a:avLst/>
          </a:prstGeom>
          <a:noFill/>
          <a:ln w="9525">
            <a:noFill/>
            <a:miter lim="800000"/>
            <a:headEnd/>
            <a:tailEnd/>
          </a:ln>
          <a:effectLst/>
        </p:spPr>
      </p:pic>
      <p:sp>
        <p:nvSpPr>
          <p:cNvPr id="8" name="Rectangle 7"/>
          <p:cNvSpPr/>
          <p:nvPr/>
        </p:nvSpPr>
        <p:spPr>
          <a:xfrm>
            <a:off x="1228726" y="5001310"/>
            <a:ext cx="9829800" cy="677108"/>
          </a:xfrm>
          <a:prstGeom prst="rect">
            <a:avLst/>
          </a:prstGeom>
        </p:spPr>
        <p:txBody>
          <a:bodyPr wrap="square">
            <a:spAutoFit/>
          </a:bodyPr>
          <a:lstStyle/>
          <a:p>
            <a:r>
              <a:rPr lang="en-US" sz="2000" b="1" dirty="0"/>
              <a:t>Fig:-</a:t>
            </a:r>
            <a:r>
              <a:rPr lang="en-US" dirty="0"/>
              <a:t>Proposed generative adversarial network architecture consisting of generator and discriminator.</a:t>
            </a:r>
          </a:p>
        </p:txBody>
      </p:sp>
    </p:spTree>
    <p:extLst>
      <p:ext uri="{BB962C8B-B14F-4D97-AF65-F5344CB8AC3E}">
        <p14:creationId xmlns:p14="http://schemas.microsoft.com/office/powerpoint/2010/main" val="340882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1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FB0D817-9C01-45EA-9530-1B193F9BEDDE}"/>
              </a:ext>
            </a:extLst>
          </p:cNvPr>
          <p:cNvPicPr>
            <a:picLocks noChangeAspect="1"/>
          </p:cNvPicPr>
          <p:nvPr/>
        </p:nvPicPr>
        <p:blipFill>
          <a:blip r:embed="rId2"/>
          <a:stretch>
            <a:fillRect/>
          </a:stretch>
        </p:blipFill>
        <p:spPr>
          <a:xfrm>
            <a:off x="1066027" y="935812"/>
            <a:ext cx="7003562" cy="4499788"/>
          </a:xfrm>
          <a:prstGeom prst="rect">
            <a:avLst/>
          </a:prstGeom>
        </p:spPr>
      </p:pic>
      <p:sp>
        <p:nvSpPr>
          <p:cNvPr id="26" name="TextBox 25">
            <a:extLst>
              <a:ext uri="{FF2B5EF4-FFF2-40B4-BE49-F238E27FC236}">
                <a16:creationId xmlns:a16="http://schemas.microsoft.com/office/drawing/2014/main" id="{9E84261A-E253-46BE-950A-AFFC17F1ACF3}"/>
              </a:ext>
            </a:extLst>
          </p:cNvPr>
          <p:cNvSpPr txBox="1"/>
          <p:nvPr/>
        </p:nvSpPr>
        <p:spPr>
          <a:xfrm>
            <a:off x="975797" y="5622666"/>
            <a:ext cx="7506051" cy="369332"/>
          </a:xfrm>
          <a:prstGeom prst="rect">
            <a:avLst/>
          </a:prstGeom>
          <a:noFill/>
        </p:spPr>
        <p:txBody>
          <a:bodyPr wrap="square">
            <a:spAutoFit/>
          </a:bodyPr>
          <a:lstStyle/>
          <a:p>
            <a:r>
              <a:rPr lang="en-US" b="1" dirty="0"/>
              <a:t>Fig:-</a:t>
            </a:r>
            <a:r>
              <a:rPr lang="en-US" dirty="0"/>
              <a:t>Example of resizing. (a) : Original image. (b): Resized image.</a:t>
            </a:r>
            <a:endParaRPr lang="en-IN" dirty="0"/>
          </a:p>
        </p:txBody>
      </p:sp>
    </p:spTree>
    <p:extLst>
      <p:ext uri="{BB962C8B-B14F-4D97-AF65-F5344CB8AC3E}">
        <p14:creationId xmlns:p14="http://schemas.microsoft.com/office/powerpoint/2010/main" val="1674507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0BED5A-42E7-F17B-D576-5CBFACF29F59}"/>
              </a:ext>
            </a:extLst>
          </p:cNvPr>
          <p:cNvSpPr>
            <a:spLocks noGrp="1"/>
          </p:cNvSpPr>
          <p:nvPr>
            <p:ph idx="1"/>
          </p:nvPr>
        </p:nvSpPr>
        <p:spPr>
          <a:xfrm>
            <a:off x="677333" y="1137919"/>
            <a:ext cx="9874125" cy="4903444"/>
          </a:xfrm>
        </p:spPr>
        <p:txBody>
          <a:bodyPr>
            <a:normAutofit/>
          </a:bodyPr>
          <a:lstStyle/>
          <a:p>
            <a:pPr marL="0" indent="0">
              <a:buNone/>
            </a:pPr>
            <a:r>
              <a:rPr lang="en-US" sz="2800" dirty="0"/>
              <a:t>            </a:t>
            </a:r>
            <a:endParaRPr lang="en-US" sz="2600" dirty="0"/>
          </a:p>
          <a:p>
            <a:pPr marL="0" indent="0">
              <a:buNone/>
            </a:pPr>
            <a:endParaRPr lang="x-none" sz="2600" dirty="0"/>
          </a:p>
        </p:txBody>
      </p:sp>
      <p:sp>
        <p:nvSpPr>
          <p:cNvPr id="5" name="Rectangle 10">
            <a:extLst>
              <a:ext uri="{FF2B5EF4-FFF2-40B4-BE49-F238E27FC236}">
                <a16:creationId xmlns:a16="http://schemas.microsoft.com/office/drawing/2014/main" id="{28CF5662-DE2C-4139-0401-B4274DF93124}"/>
              </a:ext>
            </a:extLst>
          </p:cNvPr>
          <p:cNvSpPr>
            <a:spLocks noChangeArrowheads="1"/>
          </p:cNvSpPr>
          <p:nvPr/>
        </p:nvSpPr>
        <p:spPr bwMode="auto">
          <a:xfrm>
            <a:off x="1367078" y="1739153"/>
            <a:ext cx="8691322" cy="3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x-none"/>
          </a:p>
        </p:txBody>
      </p:sp>
      <p:sp>
        <p:nvSpPr>
          <p:cNvPr id="8" name="TextBox 7">
            <a:extLst>
              <a:ext uri="{FF2B5EF4-FFF2-40B4-BE49-F238E27FC236}">
                <a16:creationId xmlns:a16="http://schemas.microsoft.com/office/drawing/2014/main" id="{08B070A0-1EE0-9DA3-BEDB-CCA7A992B99D}"/>
              </a:ext>
            </a:extLst>
          </p:cNvPr>
          <p:cNvSpPr txBox="1"/>
          <p:nvPr/>
        </p:nvSpPr>
        <p:spPr>
          <a:xfrm>
            <a:off x="9484659" y="107577"/>
            <a:ext cx="2707341" cy="738664"/>
          </a:xfrm>
          <a:prstGeom prst="rect">
            <a:avLst/>
          </a:prstGeom>
          <a:noFill/>
        </p:spPr>
        <p:txBody>
          <a:bodyPr wrap="square" rtlCol="0">
            <a:spAutoFit/>
          </a:bodyPr>
          <a:lstStyle/>
          <a:p>
            <a:r>
              <a:rPr lang="en-US" sz="2400" b="1" dirty="0">
                <a:latin typeface="+mj-lt"/>
              </a:rPr>
              <a:t>Team</a:t>
            </a:r>
            <a:r>
              <a:rPr lang="en-US" sz="2400" dirty="0">
                <a:latin typeface="+mj-lt"/>
              </a:rPr>
              <a:t> </a:t>
            </a:r>
            <a:r>
              <a:rPr lang="en-US" sz="2400" b="1" dirty="0">
                <a:latin typeface="+mj-lt"/>
              </a:rPr>
              <a:t>number-22</a:t>
            </a:r>
            <a:endParaRPr lang="x-none" sz="2400" b="1" dirty="0">
              <a:latin typeface="+mj-lt"/>
            </a:endParaRPr>
          </a:p>
          <a:p>
            <a:endParaRPr lang="x-none" dirty="0"/>
          </a:p>
        </p:txBody>
      </p:sp>
      <p:sp>
        <p:nvSpPr>
          <p:cNvPr id="7" name="TextBox 6">
            <a:extLst>
              <a:ext uri="{FF2B5EF4-FFF2-40B4-BE49-F238E27FC236}">
                <a16:creationId xmlns:a16="http://schemas.microsoft.com/office/drawing/2014/main" id="{1701DCA5-373C-0659-3B89-AB19B4D5C940}"/>
              </a:ext>
            </a:extLst>
          </p:cNvPr>
          <p:cNvSpPr txBox="1"/>
          <p:nvPr/>
        </p:nvSpPr>
        <p:spPr>
          <a:xfrm>
            <a:off x="142240" y="6052811"/>
            <a:ext cx="12049760" cy="677108"/>
          </a:xfrm>
          <a:prstGeom prst="rect">
            <a:avLst/>
          </a:prstGeom>
          <a:noFill/>
        </p:spPr>
        <p:txBody>
          <a:bodyPr wrap="square">
            <a:spAutoFit/>
          </a:bodyPr>
          <a:lstStyle/>
          <a:p>
            <a:r>
              <a:rPr lang="en-IN" sz="2000" b="1" dirty="0"/>
              <a:t>Fig:-</a:t>
            </a:r>
            <a:r>
              <a:rPr lang="en-US" sz="2000" b="1" dirty="0"/>
              <a:t> </a:t>
            </a:r>
            <a:r>
              <a:rPr lang="en-US" dirty="0"/>
              <a:t>The overall framework of the proposed method. (a) CNN baseline architecture. (b) Reformulating residual unit. (c) IC layer. (d) GC attention block. (e) Key showing important components. </a:t>
            </a:r>
            <a:endParaRPr lang="en-IN" dirty="0"/>
          </a:p>
        </p:txBody>
      </p:sp>
      <p:sp>
        <p:nvSpPr>
          <p:cNvPr id="9" name="TextBox 8">
            <a:extLst>
              <a:ext uri="{FF2B5EF4-FFF2-40B4-BE49-F238E27FC236}">
                <a16:creationId xmlns:a16="http://schemas.microsoft.com/office/drawing/2014/main" id="{EB0C1ED0-73EC-2839-4962-61F66C8A25A1}"/>
              </a:ext>
            </a:extLst>
          </p:cNvPr>
          <p:cNvSpPr txBox="1"/>
          <p:nvPr/>
        </p:nvSpPr>
        <p:spPr>
          <a:xfrm>
            <a:off x="392852" y="476909"/>
            <a:ext cx="4189307" cy="523220"/>
          </a:xfrm>
          <a:prstGeom prst="rect">
            <a:avLst/>
          </a:prstGeom>
          <a:noFill/>
        </p:spPr>
        <p:txBody>
          <a:bodyPr wrap="square" rtlCol="0">
            <a:spAutoFit/>
          </a:bodyPr>
          <a:lstStyle/>
          <a:p>
            <a:r>
              <a:rPr lang="en-US" sz="2800" b="1" u="sng" dirty="0"/>
              <a:t>ARCHITECTURE</a:t>
            </a:r>
            <a:r>
              <a:rPr lang="en-US" sz="2800" b="1" dirty="0"/>
              <a:t>:-</a:t>
            </a:r>
            <a:endParaRPr lang="en-IN" sz="2800" b="1" dirty="0"/>
          </a:p>
        </p:txBody>
      </p:sp>
      <p:pic>
        <p:nvPicPr>
          <p:cNvPr id="1026" name="Picture 2"/>
          <p:cNvPicPr>
            <a:picLocks noChangeAspect="1" noChangeArrowheads="1"/>
          </p:cNvPicPr>
          <p:nvPr/>
        </p:nvPicPr>
        <p:blipFill>
          <a:blip r:embed="rId2"/>
          <a:srcRect/>
          <a:stretch>
            <a:fillRect/>
          </a:stretch>
        </p:blipFill>
        <p:spPr bwMode="auto">
          <a:xfrm>
            <a:off x="3278243" y="900844"/>
            <a:ext cx="6391274" cy="4943475"/>
          </a:xfrm>
          <a:prstGeom prst="rect">
            <a:avLst/>
          </a:prstGeom>
          <a:noFill/>
          <a:ln w="9525">
            <a:noFill/>
            <a:miter lim="800000"/>
            <a:headEnd/>
            <a:tailEnd/>
          </a:ln>
          <a:effectLst/>
        </p:spPr>
      </p:pic>
    </p:spTree>
    <p:extLst>
      <p:ext uri="{BB962C8B-B14F-4D97-AF65-F5344CB8AC3E}">
        <p14:creationId xmlns:p14="http://schemas.microsoft.com/office/powerpoint/2010/main" val="403540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AAA1-F622-D9DD-6E03-FCCAB9718BEA}"/>
              </a:ext>
            </a:extLst>
          </p:cNvPr>
          <p:cNvSpPr>
            <a:spLocks noGrp="1"/>
          </p:cNvSpPr>
          <p:nvPr>
            <p:ph type="title"/>
          </p:nvPr>
        </p:nvSpPr>
        <p:spPr>
          <a:xfrm>
            <a:off x="677334" y="609600"/>
            <a:ext cx="8596668" cy="573741"/>
          </a:xfrm>
        </p:spPr>
        <p:txBody>
          <a:bodyPr>
            <a:normAutofit fontScale="90000"/>
          </a:bodyPr>
          <a:lstStyle/>
          <a:p>
            <a:pPr marL="571500" indent="-571500">
              <a:buFont typeface="Wingdings" panose="05000000000000000000" pitchFamily="2" charset="2"/>
              <a:buChar char="v"/>
            </a:pPr>
            <a:r>
              <a:rPr lang="en-US" b="1" i="1" dirty="0">
                <a:solidFill>
                  <a:schemeClr val="tx1"/>
                </a:solidFill>
              </a:rPr>
              <a:t>METHODOLOGY-MODULE PROPOSED</a:t>
            </a:r>
            <a:r>
              <a:rPr lang="en-US" sz="4000" b="1" i="1" dirty="0">
                <a:solidFill>
                  <a:schemeClr val="tx1"/>
                </a:solidFill>
              </a:rPr>
              <a:t>:-</a:t>
            </a:r>
            <a:br>
              <a:rPr lang="en-US" sz="2800" b="1" dirty="0">
                <a:solidFill>
                  <a:schemeClr val="tx1"/>
                </a:solidFill>
              </a:rPr>
            </a:br>
            <a:br>
              <a:rPr lang="en-US" sz="2800" b="1" dirty="0">
                <a:solidFill>
                  <a:schemeClr val="tx1"/>
                </a:solidFill>
              </a:rPr>
            </a:br>
            <a:br>
              <a:rPr lang="en-US" sz="2800" b="1" dirty="0">
                <a:solidFill>
                  <a:schemeClr val="tx1"/>
                </a:solidFill>
              </a:rPr>
            </a:br>
            <a:endParaRPr lang="x-none" sz="2800" b="1" dirty="0">
              <a:solidFill>
                <a:schemeClr val="tx1"/>
              </a:solidFill>
            </a:endParaRPr>
          </a:p>
        </p:txBody>
      </p:sp>
      <p:sp>
        <p:nvSpPr>
          <p:cNvPr id="3" name="Content Placeholder 2">
            <a:extLst>
              <a:ext uri="{FF2B5EF4-FFF2-40B4-BE49-F238E27FC236}">
                <a16:creationId xmlns:a16="http://schemas.microsoft.com/office/drawing/2014/main" id="{40176B86-8555-C12E-AC12-17E55B85B49D}"/>
              </a:ext>
            </a:extLst>
          </p:cNvPr>
          <p:cNvSpPr>
            <a:spLocks noGrp="1"/>
          </p:cNvSpPr>
          <p:nvPr>
            <p:ph idx="1"/>
          </p:nvPr>
        </p:nvSpPr>
        <p:spPr>
          <a:xfrm>
            <a:off x="456544" y="1656080"/>
            <a:ext cx="11278912" cy="3958562"/>
          </a:xfrm>
        </p:spPr>
        <p:txBody>
          <a:bodyPr>
            <a:normAutofit/>
          </a:bodyPr>
          <a:lstStyle/>
          <a:p>
            <a:pPr algn="just">
              <a:buFont typeface="Wingdings" panose="05000000000000000000" pitchFamily="2" charset="2"/>
              <a:buChar char="ü"/>
            </a:pPr>
            <a:r>
              <a:rPr lang="en-US" sz="2800" b="1" u="sng" dirty="0">
                <a:solidFill>
                  <a:schemeClr val="tx1"/>
                </a:solidFill>
              </a:rPr>
              <a:t>Global Context Attention-Based Convolutional Neural Network (GCACNN):</a:t>
            </a:r>
            <a:r>
              <a:rPr lang="en-US" sz="2800" dirty="0">
                <a:solidFill>
                  <a:schemeClr val="tx1"/>
                </a:solidFill>
              </a:rPr>
              <a:t>-</a:t>
            </a:r>
            <a:endParaRPr lang="en-US" sz="2800" dirty="0"/>
          </a:p>
          <a:p>
            <a:pPr lvl="1" indent="-342900" algn="just"/>
            <a:endParaRPr lang="en-US" sz="2800" dirty="0"/>
          </a:p>
          <a:p>
            <a:pPr lvl="1" indent="-342900" algn="just"/>
            <a:r>
              <a:rPr lang="en-US" sz="2800" dirty="0"/>
              <a:t>This methodology combines a CNN architecture with a specialized </a:t>
            </a:r>
            <a:r>
              <a:rPr lang="en-US" sz="2800" b="1" dirty="0"/>
              <a:t>Global Context (GC) Attention Module</a:t>
            </a:r>
            <a:r>
              <a:rPr lang="en-US" sz="2800" dirty="0"/>
              <a:t> to enhance feature extraction for improved classification of lung and colon cancer images.</a:t>
            </a:r>
            <a:endParaRPr lang="en-US" sz="2400" dirty="0"/>
          </a:p>
          <a:p>
            <a:pPr marL="400050" lvl="1" indent="0" algn="just">
              <a:buNone/>
            </a:pPr>
            <a:endParaRPr lang="en-US" sz="2400" b="1" dirty="0"/>
          </a:p>
        </p:txBody>
      </p:sp>
      <p:sp>
        <p:nvSpPr>
          <p:cNvPr id="5" name="TextBox 4">
            <a:extLst>
              <a:ext uri="{FF2B5EF4-FFF2-40B4-BE49-F238E27FC236}">
                <a16:creationId xmlns:a16="http://schemas.microsoft.com/office/drawing/2014/main" id="{8DCFC759-EFD3-537D-5735-D12679BAB596}"/>
              </a:ext>
            </a:extLst>
          </p:cNvPr>
          <p:cNvSpPr txBox="1"/>
          <p:nvPr/>
        </p:nvSpPr>
        <p:spPr>
          <a:xfrm>
            <a:off x="9439835" y="206188"/>
            <a:ext cx="2931459" cy="738664"/>
          </a:xfrm>
          <a:prstGeom prst="rect">
            <a:avLst/>
          </a:prstGeom>
          <a:noFill/>
        </p:spPr>
        <p:txBody>
          <a:bodyPr wrap="square" rtlCol="0">
            <a:spAutoFit/>
          </a:bodyPr>
          <a:lstStyle/>
          <a:p>
            <a:r>
              <a:rPr lang="en-US" sz="2400" b="1" dirty="0">
                <a:latin typeface="+mj-lt"/>
              </a:rPr>
              <a:t>Team</a:t>
            </a:r>
            <a:r>
              <a:rPr lang="en-US" sz="2400" dirty="0">
                <a:latin typeface="+mj-lt"/>
              </a:rPr>
              <a:t> </a:t>
            </a:r>
            <a:r>
              <a:rPr lang="en-US" sz="2400" b="1" dirty="0">
                <a:latin typeface="+mj-lt"/>
              </a:rPr>
              <a:t>number-22</a:t>
            </a:r>
            <a:endParaRPr lang="x-none" sz="2400" b="1" dirty="0">
              <a:latin typeface="+mj-lt"/>
            </a:endParaRPr>
          </a:p>
          <a:p>
            <a:endParaRPr lang="x-none" dirty="0"/>
          </a:p>
        </p:txBody>
      </p:sp>
    </p:spTree>
    <p:extLst>
      <p:ext uri="{BB962C8B-B14F-4D97-AF65-F5344CB8AC3E}">
        <p14:creationId xmlns:p14="http://schemas.microsoft.com/office/powerpoint/2010/main" val="254420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6B743-ADC8-1D47-16E9-347DAC9F503A}"/>
              </a:ext>
            </a:extLst>
          </p:cNvPr>
          <p:cNvSpPr>
            <a:spLocks noGrp="1"/>
          </p:cNvSpPr>
          <p:nvPr>
            <p:ph type="title"/>
          </p:nvPr>
        </p:nvSpPr>
        <p:spPr>
          <a:xfrm>
            <a:off x="178676" y="0"/>
            <a:ext cx="8927161" cy="681318"/>
          </a:xfrm>
        </p:spPr>
        <p:txBody>
          <a:bodyPr>
            <a:normAutofit/>
          </a:bodyPr>
          <a:lstStyle/>
          <a:p>
            <a:r>
              <a:rPr lang="en-US" sz="2800" b="1" u="sng" dirty="0">
                <a:solidFill>
                  <a:schemeClr val="tx1"/>
                </a:solidFill>
              </a:rPr>
              <a:t>DETAILS OF PROPOSED TECHNIQUES:-</a:t>
            </a:r>
            <a:endParaRPr lang="x-none" sz="2800" b="1" u="sng" dirty="0">
              <a:solidFill>
                <a:schemeClr val="tx1"/>
              </a:solidFill>
            </a:endParaRPr>
          </a:p>
        </p:txBody>
      </p:sp>
      <p:sp>
        <p:nvSpPr>
          <p:cNvPr id="3" name="Content Placeholder 2">
            <a:extLst>
              <a:ext uri="{FF2B5EF4-FFF2-40B4-BE49-F238E27FC236}">
                <a16:creationId xmlns:a16="http://schemas.microsoft.com/office/drawing/2014/main" id="{2367372A-E91B-5FED-9656-EBA932946064}"/>
              </a:ext>
            </a:extLst>
          </p:cNvPr>
          <p:cNvSpPr>
            <a:spLocks noGrp="1"/>
          </p:cNvSpPr>
          <p:nvPr>
            <p:ph idx="1"/>
          </p:nvPr>
        </p:nvSpPr>
        <p:spPr>
          <a:xfrm>
            <a:off x="271392" y="681318"/>
            <a:ext cx="11649216" cy="6308061"/>
          </a:xfrm>
        </p:spPr>
        <p:txBody>
          <a:bodyPr>
            <a:normAutofit fontScale="92500" lnSpcReduction="10000"/>
          </a:bodyPr>
          <a:lstStyle/>
          <a:p>
            <a:pPr algn="just">
              <a:buFont typeface="Wingdings" panose="05000000000000000000" pitchFamily="2" charset="2"/>
              <a:buChar char="v"/>
            </a:pPr>
            <a:r>
              <a:rPr lang="en-US" sz="1900" b="1" dirty="0"/>
              <a:t>1. CNN Architecture for Feature Extraction:</a:t>
            </a:r>
          </a:p>
          <a:p>
            <a:pPr marL="0" indent="0" algn="just">
              <a:buNone/>
            </a:pPr>
            <a:r>
              <a:rPr lang="en-US" sz="2000" dirty="0"/>
              <a:t>The CNN backbone extracts both low-level features (edges, textures) and high-level features (patterns, objects) from histopathological images. It consists of multiple convolutional and pooling layers that hierarchically capture and reduce spatial dimensions, aiding in the differentiation of cancerous and non-cancerous tissues.</a:t>
            </a:r>
          </a:p>
          <a:p>
            <a:pPr>
              <a:buFont typeface="Wingdings" panose="05000000000000000000" pitchFamily="2" charset="2"/>
              <a:buChar char="v"/>
            </a:pPr>
            <a:r>
              <a:rPr lang="en-US" sz="1900" b="1" dirty="0"/>
              <a:t>2. Integration of the GC Attention Module:</a:t>
            </a:r>
          </a:p>
          <a:p>
            <a:pPr marL="0" indent="0" algn="just">
              <a:buNone/>
            </a:pPr>
            <a:r>
              <a:rPr lang="en-US" sz="2000" dirty="0"/>
              <a:t>The GC Attention Module enhances the CNN by focusing on the most informative regions through Channel Attention (prioritizing relevant features like color and texture) and Spatial Attention (focusing on important areas, such as tumor regions). This improves the model’s ability to detect cancerous tissues while reducing noise from irrelevant regions.</a:t>
            </a:r>
          </a:p>
          <a:p>
            <a:pPr>
              <a:buFont typeface="Wingdings" panose="05000000000000000000" pitchFamily="2" charset="2"/>
              <a:buChar char="v"/>
            </a:pPr>
            <a:r>
              <a:rPr lang="en-US" sz="1900" b="1" dirty="0"/>
              <a:t>3. Global Context (GC) for Semantic Information:</a:t>
            </a:r>
          </a:p>
          <a:p>
            <a:pPr marL="0" indent="0" algn="just">
              <a:buNone/>
            </a:pPr>
            <a:r>
              <a:rPr lang="en-US" sz="2000" dirty="0"/>
              <a:t>The GC attention module captures global context by analyzing the entire image or significant portions, enabling the model to understand broader spatial relationships. This helps differentiate complex patterns, such as benign vs. malignant tumors, by considering contextual information beyond local pixel similarities.</a:t>
            </a:r>
          </a:p>
          <a:p>
            <a:pPr>
              <a:buFont typeface="Wingdings" panose="05000000000000000000" pitchFamily="2" charset="2"/>
              <a:buChar char="v"/>
            </a:pPr>
            <a:r>
              <a:rPr lang="en-US" sz="1900" b="1" dirty="0"/>
              <a:t>4. Final Classification:</a:t>
            </a:r>
          </a:p>
          <a:p>
            <a:pPr marL="0" indent="0" algn="just">
              <a:buNone/>
            </a:pPr>
            <a:r>
              <a:rPr lang="en-US" sz="2000" i="1" dirty="0"/>
              <a:t>The enhanced features from the CNN and GC Attention Module are processed through fully connected layers for final classification. The output layer uses a </a:t>
            </a:r>
            <a:r>
              <a:rPr lang="en-US" sz="2000" i="1" dirty="0" err="1"/>
              <a:t>softmax</a:t>
            </a:r>
            <a:r>
              <a:rPr lang="en-US" sz="2000" i="1" dirty="0"/>
              <a:t> or sigmoid function to predict whether the image is cancerous or non-cancerous, or to classify the type of cancer in multi-class problems.</a:t>
            </a:r>
          </a:p>
        </p:txBody>
      </p:sp>
    </p:spTree>
    <p:extLst>
      <p:ext uri="{BB962C8B-B14F-4D97-AF65-F5344CB8AC3E}">
        <p14:creationId xmlns:p14="http://schemas.microsoft.com/office/powerpoint/2010/main" val="315117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A9687C-3BA0-4362-85BC-472C636EA64D}"/>
              </a:ext>
            </a:extLst>
          </p:cNvPr>
          <p:cNvPicPr>
            <a:picLocks noChangeAspect="1"/>
          </p:cNvPicPr>
          <p:nvPr/>
        </p:nvPicPr>
        <p:blipFill>
          <a:blip r:embed="rId2"/>
          <a:stretch>
            <a:fillRect/>
          </a:stretch>
        </p:blipFill>
        <p:spPr>
          <a:xfrm>
            <a:off x="3306094" y="128779"/>
            <a:ext cx="5369607" cy="6332483"/>
          </a:xfrm>
          <a:prstGeom prst="rect">
            <a:avLst/>
          </a:prstGeom>
        </p:spPr>
      </p:pic>
      <p:sp>
        <p:nvSpPr>
          <p:cNvPr id="5" name="TextBox 4">
            <a:extLst>
              <a:ext uri="{FF2B5EF4-FFF2-40B4-BE49-F238E27FC236}">
                <a16:creationId xmlns:a16="http://schemas.microsoft.com/office/drawing/2014/main" id="{388AD86C-82ED-4E8F-A31D-C66AC97E465E}"/>
              </a:ext>
            </a:extLst>
          </p:cNvPr>
          <p:cNvSpPr txBox="1"/>
          <p:nvPr/>
        </p:nvSpPr>
        <p:spPr>
          <a:xfrm rot="10800000" flipV="1">
            <a:off x="945932" y="6344501"/>
            <a:ext cx="11109434" cy="400110"/>
          </a:xfrm>
          <a:prstGeom prst="rect">
            <a:avLst/>
          </a:prstGeom>
          <a:noFill/>
        </p:spPr>
        <p:txBody>
          <a:bodyPr wrap="square">
            <a:spAutoFit/>
          </a:bodyPr>
          <a:lstStyle/>
          <a:p>
            <a:r>
              <a:rPr lang="en-US" sz="2000" b="1" dirty="0"/>
              <a:t>Fig:- </a:t>
            </a:r>
            <a:r>
              <a:rPr lang="en-US" dirty="0"/>
              <a:t>Examples of </a:t>
            </a:r>
            <a:r>
              <a:rPr lang="en-US" dirty="0" err="1"/>
              <a:t>GradCAM</a:t>
            </a:r>
            <a:r>
              <a:rPr lang="en-US" dirty="0"/>
              <a:t> visualization outcome. (a) : Lung cancer samples. (b): Colon cancer samples.</a:t>
            </a:r>
            <a:endParaRPr lang="en-IN" dirty="0"/>
          </a:p>
        </p:txBody>
      </p:sp>
    </p:spTree>
    <p:extLst>
      <p:ext uri="{BB962C8B-B14F-4D97-AF65-F5344CB8AC3E}">
        <p14:creationId xmlns:p14="http://schemas.microsoft.com/office/powerpoint/2010/main" val="21320474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2770</TotalTime>
  <Words>1313</Words>
  <Application>Microsoft Office PowerPoint</Application>
  <PresentationFormat>Widescreen</PresentationFormat>
  <Paragraphs>116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Unicode MS</vt:lpstr>
      <vt:lpstr>Calibri</vt:lpstr>
      <vt:lpstr>Trebuchet MS</vt:lpstr>
      <vt:lpstr>Wingdings</vt:lpstr>
      <vt:lpstr>Wingdings 3</vt:lpstr>
      <vt:lpstr>Facet</vt:lpstr>
      <vt:lpstr>R.V.R &amp; J.C College of Engineering Chowdavaram,Guntur,A.P.</vt:lpstr>
      <vt:lpstr>AGENDA:-</vt:lpstr>
      <vt:lpstr>PowerPoint Presentation</vt:lpstr>
      <vt:lpstr>PowerPoint Presentation</vt:lpstr>
      <vt:lpstr>PowerPoint Presentation</vt:lpstr>
      <vt:lpstr>PowerPoint Presentation</vt:lpstr>
      <vt:lpstr>METHODOLOGY-MODULE PROPOSED:-   </vt:lpstr>
      <vt:lpstr>DETAILS OF PROPOSED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R.V.R &amp; J.C College of Engineering Chowdavaram,Guntur,A.P.</dc:title>
  <dc:creator>lakshmisivani bollina</dc:creator>
  <cp:lastModifiedBy>Purna Chandu</cp:lastModifiedBy>
  <cp:revision>31</cp:revision>
  <dcterms:created xsi:type="dcterms:W3CDTF">2023-05-01T14:10:30Z</dcterms:created>
  <dcterms:modified xsi:type="dcterms:W3CDTF">2024-11-13T18:42:29Z</dcterms:modified>
</cp:coreProperties>
</file>