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1FFFC7-D63D-4966-A343-565B3E4D8D24}"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336540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1FFFC7-D63D-4966-A343-565B3E4D8D24}"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2141185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21FFFC7-D63D-4966-A343-565B3E4D8D24}"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170691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21FFFC7-D63D-4966-A343-565B3E4D8D24}"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1162A-F48F-4AF8-96FF-F6A434AF27D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030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FFFC7-D63D-4966-A343-565B3E4D8D24}"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282181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1FFFC7-D63D-4966-A343-565B3E4D8D24}" type="datetimeFigureOut">
              <a:rPr lang="en-IN" smtClean="0"/>
              <a:t>23-01-2023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2099454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1FFFC7-D63D-4966-A343-565B3E4D8D24}" type="datetimeFigureOut">
              <a:rPr lang="en-IN" smtClean="0"/>
              <a:t>23-01-2023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2541199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FFFC7-D63D-4966-A343-565B3E4D8D24}"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1676258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FFFC7-D63D-4966-A343-565B3E4D8D24}"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193197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21FFFC7-D63D-4966-A343-565B3E4D8D24}"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78773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FFFC7-D63D-4966-A343-565B3E4D8D24}"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58703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1FFFC7-D63D-4966-A343-565B3E4D8D24}"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165815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1FFFC7-D63D-4966-A343-565B3E4D8D24}" type="datetimeFigureOut">
              <a:rPr lang="en-IN" smtClean="0"/>
              <a:t>23-01-2023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113054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21FFFC7-D63D-4966-A343-565B3E4D8D24}" type="datetimeFigureOut">
              <a:rPr lang="en-IN" smtClean="0"/>
              <a:t>23-01-2023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33830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1FFFC7-D63D-4966-A343-565B3E4D8D24}" type="datetimeFigureOut">
              <a:rPr lang="en-IN" smtClean="0"/>
              <a:t>23-01-2023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125910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21FFFC7-D63D-4966-A343-565B3E4D8D24}" type="datetimeFigureOut">
              <a:rPr lang="en-IN" smtClean="0"/>
              <a:t>23-01-2023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92726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1FFFC7-D63D-4966-A343-565B3E4D8D24}"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51162A-F48F-4AF8-96FF-F6A434AF27D4}" type="slidenum">
              <a:rPr lang="en-IN" smtClean="0"/>
              <a:t>‹#›</a:t>
            </a:fld>
            <a:endParaRPr lang="en-IN"/>
          </a:p>
        </p:txBody>
      </p:sp>
    </p:spTree>
    <p:extLst>
      <p:ext uri="{BB962C8B-B14F-4D97-AF65-F5344CB8AC3E}">
        <p14:creationId xmlns:p14="http://schemas.microsoft.com/office/powerpoint/2010/main" val="244006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1FFFC7-D63D-4966-A343-565B3E4D8D24}" type="datetimeFigureOut">
              <a:rPr lang="en-IN" smtClean="0"/>
              <a:t>23-01-2023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51162A-F48F-4AF8-96FF-F6A434AF27D4}" type="slidenum">
              <a:rPr lang="en-IN" smtClean="0"/>
              <a:t>‹#›</a:t>
            </a:fld>
            <a:endParaRPr lang="en-IN"/>
          </a:p>
        </p:txBody>
      </p:sp>
    </p:spTree>
    <p:extLst>
      <p:ext uri="{BB962C8B-B14F-4D97-AF65-F5344CB8AC3E}">
        <p14:creationId xmlns:p14="http://schemas.microsoft.com/office/powerpoint/2010/main" val="23392524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024" y="1461053"/>
            <a:ext cx="10029880" cy="1600200"/>
          </a:xfrm>
        </p:spPr>
        <p:txBody>
          <a:bodyPr/>
          <a:lstStyle/>
          <a:p>
            <a:r>
              <a:rPr lang="en-US" sz="4800" b="1" dirty="0" smtClean="0">
                <a:solidFill>
                  <a:schemeClr val="bg1"/>
                </a:solidFill>
              </a:rPr>
              <a:t>LEAD SCORING CASE STUDY</a:t>
            </a:r>
            <a:endParaRPr lang="en-IN" sz="4800" b="1" dirty="0">
              <a:solidFill>
                <a:schemeClr val="bg1"/>
              </a:solidFill>
            </a:endParaRPr>
          </a:p>
        </p:txBody>
      </p:sp>
      <p:sp>
        <p:nvSpPr>
          <p:cNvPr id="3" name="Subtitle 2"/>
          <p:cNvSpPr>
            <a:spLocks noGrp="1"/>
          </p:cNvSpPr>
          <p:nvPr>
            <p:ph type="subTitle" idx="1"/>
          </p:nvPr>
        </p:nvSpPr>
        <p:spPr>
          <a:xfrm>
            <a:off x="6294782" y="5108684"/>
            <a:ext cx="5594143" cy="861420"/>
          </a:xfrm>
        </p:spPr>
        <p:txBody>
          <a:bodyPr/>
          <a:lstStyle/>
          <a:p>
            <a:r>
              <a:rPr lang="en-US" b="1" i="1" dirty="0" smtClean="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Prepared by – Akshay </a:t>
            </a:r>
            <a:r>
              <a:rPr lang="en-US" b="1" i="1" dirty="0" err="1" smtClean="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nalawade</a:t>
            </a:r>
            <a:r>
              <a:rPr lang="en-US" b="1" i="1" dirty="0" smtClean="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b="1" i="1" dirty="0" err="1" smtClean="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yeshwanth</a:t>
            </a:r>
            <a:r>
              <a:rPr lang="en-US" b="1" i="1" dirty="0" smtClean="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b="1" i="1" dirty="0" err="1" smtClean="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kesani</a:t>
            </a:r>
            <a:r>
              <a:rPr lang="en-US" b="1" i="1" dirty="0" smtClean="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 Rahul </a:t>
            </a:r>
            <a:r>
              <a:rPr lang="en-US" b="1" i="1" dirty="0" err="1" smtClean="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danish</a:t>
            </a:r>
            <a:endParaRPr lang="en-IN" b="1" i="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6928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bg2">
                    <a:lumMod val="20000"/>
                    <a:lumOff val="80000"/>
                  </a:schemeClr>
                </a:solidFill>
              </a:rPr>
              <a:t>Model Evaluation (TRAIN)</a:t>
            </a:r>
            <a:endParaRPr lang="en-IN" sz="3600" b="1" dirty="0">
              <a:solidFill>
                <a:schemeClr val="bg2">
                  <a:lumMod val="20000"/>
                  <a:lumOff val="80000"/>
                </a:schemeClr>
              </a:solidFill>
            </a:endParaRPr>
          </a:p>
        </p:txBody>
      </p:sp>
      <p:pic>
        <p:nvPicPr>
          <p:cNvPr id="4" name="Content Placeholder 3"/>
          <p:cNvPicPr>
            <a:picLocks noGrp="1" noChangeAspect="1"/>
          </p:cNvPicPr>
          <p:nvPr>
            <p:ph idx="1"/>
          </p:nvPr>
        </p:nvPicPr>
        <p:blipFill>
          <a:blip r:embed="rId2"/>
          <a:stretch>
            <a:fillRect/>
          </a:stretch>
        </p:blipFill>
        <p:spPr>
          <a:xfrm>
            <a:off x="2594046" y="1270478"/>
            <a:ext cx="6404179" cy="4165824"/>
          </a:xfrm>
          <a:prstGeom prst="rect">
            <a:avLst/>
          </a:prstGeom>
        </p:spPr>
      </p:pic>
      <p:sp>
        <p:nvSpPr>
          <p:cNvPr id="5" name="Rectangle 4"/>
          <p:cNvSpPr/>
          <p:nvPr/>
        </p:nvSpPr>
        <p:spPr>
          <a:xfrm>
            <a:off x="2933664" y="5607731"/>
            <a:ext cx="6096000" cy="646331"/>
          </a:xfrm>
          <a:prstGeom prst="rect">
            <a:avLst/>
          </a:prstGeom>
        </p:spPr>
        <p:txBody>
          <a:bodyPr>
            <a:spAutoFit/>
          </a:bodyPr>
          <a:lstStyle/>
          <a:p>
            <a:r>
              <a:rPr lang="en-US" b="1" i="0" dirty="0" smtClean="0">
                <a:solidFill>
                  <a:srgbClr val="000000"/>
                </a:solidFill>
                <a:effectLst/>
                <a:latin typeface="Helvetica Neue"/>
              </a:rPr>
              <a:t>With the current cut off as 0.42 we have accuracy of 76 %, sensitivity at 84% and specificity of around 68%</a:t>
            </a:r>
            <a:endParaRPr lang="en-US" b="1" i="0" dirty="0">
              <a:solidFill>
                <a:srgbClr val="000000"/>
              </a:solidFill>
              <a:effectLst/>
              <a:latin typeface="Helvetica Neue"/>
            </a:endParaRPr>
          </a:p>
        </p:txBody>
      </p:sp>
    </p:spTree>
    <p:extLst>
      <p:ext uri="{BB962C8B-B14F-4D97-AF65-F5344CB8AC3E}">
        <p14:creationId xmlns:p14="http://schemas.microsoft.com/office/powerpoint/2010/main" val="2655761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bg2">
                    <a:lumMod val="20000"/>
                    <a:lumOff val="80000"/>
                  </a:schemeClr>
                </a:solidFill>
              </a:rPr>
              <a:t>Model Evaluation </a:t>
            </a:r>
            <a:r>
              <a:rPr lang="en-US" sz="4400" b="1" dirty="0" smtClean="0">
                <a:solidFill>
                  <a:schemeClr val="bg2">
                    <a:lumMod val="20000"/>
                    <a:lumOff val="80000"/>
                  </a:schemeClr>
                </a:solidFill>
              </a:rPr>
              <a:t>(TEST)</a:t>
            </a:r>
            <a:endParaRPr lang="en-IN" dirty="0"/>
          </a:p>
        </p:txBody>
      </p:sp>
      <p:pic>
        <p:nvPicPr>
          <p:cNvPr id="4" name="Content Placeholder 3"/>
          <p:cNvPicPr>
            <a:picLocks noGrp="1" noChangeAspect="1"/>
          </p:cNvPicPr>
          <p:nvPr>
            <p:ph idx="1"/>
          </p:nvPr>
        </p:nvPicPr>
        <p:blipFill>
          <a:blip r:embed="rId2"/>
          <a:stretch>
            <a:fillRect/>
          </a:stretch>
        </p:blipFill>
        <p:spPr>
          <a:xfrm>
            <a:off x="2473315" y="1404037"/>
            <a:ext cx="6458650" cy="3989609"/>
          </a:xfrm>
          <a:prstGeom prst="rect">
            <a:avLst/>
          </a:prstGeom>
        </p:spPr>
      </p:pic>
      <p:sp>
        <p:nvSpPr>
          <p:cNvPr id="5" name="Rectangle 4"/>
          <p:cNvSpPr/>
          <p:nvPr/>
        </p:nvSpPr>
        <p:spPr>
          <a:xfrm>
            <a:off x="2941983" y="5737039"/>
            <a:ext cx="6096000" cy="923330"/>
          </a:xfrm>
          <a:prstGeom prst="rect">
            <a:avLst/>
          </a:prstGeom>
        </p:spPr>
        <p:txBody>
          <a:bodyPr>
            <a:spAutoFit/>
          </a:bodyPr>
          <a:lstStyle/>
          <a:p>
            <a:r>
              <a:rPr lang="en-US" b="1" i="0" dirty="0" smtClean="0">
                <a:solidFill>
                  <a:srgbClr val="000000"/>
                </a:solidFill>
                <a:effectLst/>
                <a:latin typeface="Helvetica Neue"/>
              </a:rPr>
              <a:t>With the current cut off as 0.45 we have Precision around 70% and Recall around 78% and accuracy of 76 %.</a:t>
            </a:r>
            <a:endParaRPr lang="en-US" b="1" i="0" dirty="0">
              <a:solidFill>
                <a:srgbClr val="000000"/>
              </a:solidFill>
              <a:effectLst/>
              <a:latin typeface="Helvetica Neue"/>
            </a:endParaRPr>
          </a:p>
        </p:txBody>
      </p:sp>
    </p:spTree>
    <p:extLst>
      <p:ext uri="{BB962C8B-B14F-4D97-AF65-F5344CB8AC3E}">
        <p14:creationId xmlns:p14="http://schemas.microsoft.com/office/powerpoint/2010/main" val="1230331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5508"/>
          </a:xfrm>
        </p:spPr>
        <p:txBody>
          <a:bodyPr/>
          <a:lstStyle/>
          <a:p>
            <a:r>
              <a:rPr lang="en-US" sz="3600" b="1" dirty="0" smtClean="0">
                <a:solidFill>
                  <a:schemeClr val="bg2">
                    <a:lumMod val="20000"/>
                    <a:lumOff val="80000"/>
                  </a:schemeClr>
                </a:solidFill>
              </a:rPr>
              <a:t>Conclusion:</a:t>
            </a:r>
            <a:endParaRPr lang="en-IN" sz="3600" b="1" dirty="0">
              <a:solidFill>
                <a:schemeClr val="bg2">
                  <a:lumMod val="20000"/>
                  <a:lumOff val="80000"/>
                </a:schemeClr>
              </a:solidFill>
            </a:endParaRPr>
          </a:p>
        </p:txBody>
      </p:sp>
      <p:sp>
        <p:nvSpPr>
          <p:cNvPr id="3" name="Content Placeholder 2"/>
          <p:cNvSpPr>
            <a:spLocks noGrp="1"/>
          </p:cNvSpPr>
          <p:nvPr>
            <p:ph idx="1"/>
          </p:nvPr>
        </p:nvSpPr>
        <p:spPr>
          <a:xfrm>
            <a:off x="1104293" y="1497496"/>
            <a:ext cx="8946541" cy="4664765"/>
          </a:xfrm>
        </p:spPr>
        <p:txBody>
          <a:bodyPr>
            <a:normAutofit/>
          </a:bodyPr>
          <a:lstStyle/>
          <a:p>
            <a:pPr>
              <a:buFont typeface="Wingdings" panose="05000000000000000000" pitchFamily="2" charset="2"/>
              <a:buChar char="Ø"/>
            </a:pPr>
            <a:r>
              <a:rPr lang="en-US" sz="1800" b="1" i="1" dirty="0" smtClean="0">
                <a:solidFill>
                  <a:schemeClr val="accent3"/>
                </a:solidFill>
              </a:rPr>
              <a:t>People spending higher than average time are promising leads hence targeting them would be helpful in conversions.</a:t>
            </a:r>
          </a:p>
          <a:p>
            <a:pPr>
              <a:buFont typeface="Wingdings" panose="05000000000000000000" pitchFamily="2" charset="2"/>
              <a:buChar char="Ø"/>
            </a:pPr>
            <a:r>
              <a:rPr lang="en-US" sz="1800" b="1" i="1" dirty="0" smtClean="0">
                <a:solidFill>
                  <a:schemeClr val="accent3"/>
                </a:solidFill>
              </a:rPr>
              <a:t>Landing page submissions can help out find more leads.</a:t>
            </a:r>
          </a:p>
          <a:p>
            <a:pPr>
              <a:buFont typeface="Wingdings" panose="05000000000000000000" pitchFamily="2" charset="2"/>
              <a:buChar char="Ø"/>
            </a:pPr>
            <a:r>
              <a:rPr lang="en-US" sz="1800" b="1" i="1" dirty="0" smtClean="0">
                <a:solidFill>
                  <a:schemeClr val="accent3"/>
                </a:solidFill>
              </a:rPr>
              <a:t>An alert message can have high lead conversion rate.</a:t>
            </a:r>
          </a:p>
          <a:p>
            <a:pPr>
              <a:buFont typeface="Wingdings" panose="05000000000000000000" pitchFamily="2" charset="2"/>
              <a:buChar char="Ø"/>
            </a:pPr>
            <a:r>
              <a:rPr lang="en-US" sz="1800" b="1" i="1" dirty="0" smtClean="0">
                <a:solidFill>
                  <a:schemeClr val="accent3"/>
                </a:solidFill>
              </a:rPr>
              <a:t>The logistic regression model shows accuracy up-to 75 to 78 %</a:t>
            </a:r>
          </a:p>
          <a:p>
            <a:pPr>
              <a:buFont typeface="Wingdings" panose="05000000000000000000" pitchFamily="2" charset="2"/>
              <a:buChar char="Ø"/>
            </a:pPr>
            <a:r>
              <a:rPr lang="en-US" sz="1800" b="1" i="1" dirty="0" smtClean="0">
                <a:solidFill>
                  <a:schemeClr val="accent3"/>
                </a:solidFill>
              </a:rPr>
              <a:t>The Threshold has been selected from accuracy, sensitivity, precision and recall curves.</a:t>
            </a:r>
          </a:p>
          <a:p>
            <a:pPr>
              <a:buFont typeface="Wingdings" panose="05000000000000000000" pitchFamily="2" charset="2"/>
              <a:buChar char="Ø"/>
            </a:pPr>
            <a:r>
              <a:rPr lang="en-US" sz="1800" b="1" i="1" dirty="0" smtClean="0">
                <a:solidFill>
                  <a:schemeClr val="accent3"/>
                </a:solidFill>
              </a:rPr>
              <a:t>The model shows 80% sensitivity and 70% specificity</a:t>
            </a:r>
          </a:p>
          <a:p>
            <a:pPr>
              <a:buFont typeface="Wingdings" panose="05000000000000000000" pitchFamily="2" charset="2"/>
              <a:buChar char="Ø"/>
            </a:pPr>
            <a:r>
              <a:rPr lang="en-US" sz="1800" b="1" i="1" dirty="0" smtClean="0">
                <a:solidFill>
                  <a:schemeClr val="accent3"/>
                </a:solidFill>
              </a:rPr>
              <a:t>The model finds correct promising leads and tends to have high chances of getting converted.</a:t>
            </a:r>
          </a:p>
          <a:p>
            <a:pPr>
              <a:buFont typeface="Wingdings" panose="05000000000000000000" pitchFamily="2" charset="2"/>
              <a:buChar char="Ø"/>
            </a:pPr>
            <a:r>
              <a:rPr lang="en-US" sz="1800" b="1" i="1" dirty="0" smtClean="0">
                <a:solidFill>
                  <a:schemeClr val="accent3"/>
                </a:solidFill>
              </a:rPr>
              <a:t>Overall this model proves to be accurate.</a:t>
            </a:r>
            <a:endParaRPr lang="en-IN" sz="1800" b="1" i="1" dirty="0">
              <a:solidFill>
                <a:schemeClr val="accent3"/>
              </a:solidFill>
            </a:endParaRPr>
          </a:p>
        </p:txBody>
      </p:sp>
    </p:spTree>
    <p:extLst>
      <p:ext uri="{BB962C8B-B14F-4D97-AF65-F5344CB8AC3E}">
        <p14:creationId xmlns:p14="http://schemas.microsoft.com/office/powerpoint/2010/main" val="3274013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590" y="106017"/>
            <a:ext cx="8825658" cy="1013764"/>
          </a:xfrm>
        </p:spPr>
        <p:txBody>
          <a:bodyPr/>
          <a:lstStyle/>
          <a:p>
            <a:r>
              <a:rPr lang="en-US" sz="3600" b="1" dirty="0" smtClean="0">
                <a:solidFill>
                  <a:schemeClr val="tx1">
                    <a:lumMod val="75000"/>
                  </a:schemeClr>
                </a:solidFill>
              </a:rPr>
              <a:t>Problem Statement</a:t>
            </a:r>
            <a:endParaRPr lang="en-IN" sz="3600" b="1" dirty="0">
              <a:solidFill>
                <a:schemeClr val="tx1">
                  <a:lumMod val="75000"/>
                </a:schemeClr>
              </a:solidFill>
            </a:endParaRPr>
          </a:p>
        </p:txBody>
      </p:sp>
      <p:sp>
        <p:nvSpPr>
          <p:cNvPr id="3" name="Subtitle 2"/>
          <p:cNvSpPr>
            <a:spLocks noGrp="1"/>
          </p:cNvSpPr>
          <p:nvPr>
            <p:ph type="subTitle" idx="1"/>
          </p:nvPr>
        </p:nvSpPr>
        <p:spPr>
          <a:xfrm>
            <a:off x="452590" y="1484243"/>
            <a:ext cx="11103306" cy="4916557"/>
          </a:xfrm>
        </p:spPr>
        <p:txBody>
          <a:bodyPr>
            <a:normAutofit fontScale="85000" lnSpcReduction="20000"/>
          </a:bodyPr>
          <a:lstStyle/>
          <a:p>
            <a:r>
              <a:rPr lang="en-US" dirty="0">
                <a:solidFill>
                  <a:schemeClr val="bg2">
                    <a:lumMod val="20000"/>
                    <a:lumOff val="80000"/>
                  </a:schemeClr>
                </a:solidFill>
              </a:rPr>
              <a:t>An education company named X Education sells online courses to industry professionals. On any given day, many professionals who are interested in the courses land on their website and browse for courses. </a:t>
            </a:r>
          </a:p>
          <a:p>
            <a:r>
              <a:rPr lang="en-US" dirty="0">
                <a:solidFill>
                  <a:schemeClr val="bg2">
                    <a:lumMod val="20000"/>
                    <a:lumOff val="80000"/>
                  </a:schemeClr>
                </a:solidFill>
              </a:rPr>
              <a:t> </a:t>
            </a:r>
          </a:p>
          <a:p>
            <a:r>
              <a:rPr lang="en-US" dirty="0">
                <a:solidFill>
                  <a:schemeClr val="bg2">
                    <a:lumMod val="20000"/>
                    <a:lumOff val="80000"/>
                  </a:schemeClr>
                </a:solidFill>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r>
              <a:rPr lang="en-US" dirty="0">
                <a:solidFill>
                  <a:schemeClr val="bg2">
                    <a:lumMod val="20000"/>
                    <a:lumOff val="80000"/>
                  </a:schemeClr>
                </a:solidFill>
              </a:rPr>
              <a:t> </a:t>
            </a:r>
          </a:p>
          <a:p>
            <a:r>
              <a:rPr lang="en-US" dirty="0">
                <a:solidFill>
                  <a:schemeClr val="bg2">
                    <a:lumMod val="20000"/>
                    <a:lumOff val="80000"/>
                  </a:schemeClr>
                </a:solidFill>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p>
          <a:p>
            <a:endParaRPr lang="en-IN" dirty="0"/>
          </a:p>
        </p:txBody>
      </p:sp>
    </p:spTree>
    <p:extLst>
      <p:ext uri="{BB962C8B-B14F-4D97-AF65-F5344CB8AC3E}">
        <p14:creationId xmlns:p14="http://schemas.microsoft.com/office/powerpoint/2010/main" val="1658260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734"/>
          </a:xfrm>
        </p:spPr>
        <p:txBody>
          <a:bodyPr/>
          <a:lstStyle/>
          <a:p>
            <a:r>
              <a:rPr lang="en-US" sz="3600" b="1" dirty="0" smtClean="0">
                <a:solidFill>
                  <a:schemeClr val="tx1">
                    <a:lumMod val="75000"/>
                  </a:schemeClr>
                </a:solidFill>
              </a:rPr>
              <a:t>Business Goal</a:t>
            </a:r>
            <a:endParaRPr lang="en-IN" sz="3600" b="1" dirty="0">
              <a:solidFill>
                <a:schemeClr val="tx1">
                  <a:lumMod val="75000"/>
                </a:schemeClr>
              </a:solidFill>
            </a:endParaRPr>
          </a:p>
        </p:txBody>
      </p:sp>
      <p:sp>
        <p:nvSpPr>
          <p:cNvPr id="3" name="Content Placeholder 2"/>
          <p:cNvSpPr>
            <a:spLocks noGrp="1"/>
          </p:cNvSpPr>
          <p:nvPr>
            <p:ph idx="1"/>
          </p:nvPr>
        </p:nvSpPr>
        <p:spPr>
          <a:xfrm>
            <a:off x="646112" y="1232452"/>
            <a:ext cx="9403742" cy="5015947"/>
          </a:xfrm>
        </p:spPr>
        <p:txBody>
          <a:bodyPr/>
          <a:lstStyle/>
          <a:p>
            <a:r>
              <a:rPr lang="en-US" sz="1800" dirty="0">
                <a:solidFill>
                  <a:schemeClr val="bg2">
                    <a:lumMod val="20000"/>
                    <a:lumOff val="80000"/>
                  </a:schemeClr>
                </a:solidFill>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r>
              <a:rPr lang="en-US" sz="1800" dirty="0">
                <a:solidFill>
                  <a:schemeClr val="bg2">
                    <a:lumMod val="20000"/>
                    <a:lumOff val="80000"/>
                  </a:schemeClr>
                </a:solidFill>
              </a:rPr>
              <a:t>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Also, make sure you include this in your final PPT where you'll make recommendations.</a:t>
            </a:r>
          </a:p>
          <a:p>
            <a:pPr marL="0" indent="0">
              <a:buNone/>
            </a:pPr>
            <a:endParaRPr lang="en-IN" dirty="0"/>
          </a:p>
        </p:txBody>
      </p:sp>
    </p:spTree>
    <p:extLst>
      <p:ext uri="{BB962C8B-B14F-4D97-AF65-F5344CB8AC3E}">
        <p14:creationId xmlns:p14="http://schemas.microsoft.com/office/powerpoint/2010/main" val="3465884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5021"/>
          </a:xfrm>
        </p:spPr>
        <p:txBody>
          <a:bodyPr/>
          <a:lstStyle/>
          <a:p>
            <a:r>
              <a:rPr lang="en-US" sz="3600" b="1" dirty="0" smtClean="0">
                <a:solidFill>
                  <a:schemeClr val="tx1">
                    <a:lumMod val="75000"/>
                  </a:schemeClr>
                </a:solidFill>
              </a:rPr>
              <a:t>Approach/Strategy</a:t>
            </a:r>
            <a:endParaRPr lang="en-IN" sz="3600" b="1" dirty="0">
              <a:solidFill>
                <a:schemeClr val="tx1">
                  <a:lumMod val="75000"/>
                </a:schemeClr>
              </a:solidFill>
            </a:endParaRPr>
          </a:p>
        </p:txBody>
      </p:sp>
      <p:sp>
        <p:nvSpPr>
          <p:cNvPr id="3" name="Content Placeholder 2"/>
          <p:cNvSpPr>
            <a:spLocks noGrp="1"/>
          </p:cNvSpPr>
          <p:nvPr>
            <p:ph idx="1"/>
          </p:nvPr>
        </p:nvSpPr>
        <p:spPr/>
        <p:txBody>
          <a:bodyPr/>
          <a:lstStyle/>
          <a:p>
            <a:r>
              <a:rPr lang="en-US" dirty="0" smtClean="0">
                <a:solidFill>
                  <a:schemeClr val="bg2">
                    <a:lumMod val="20000"/>
                    <a:lumOff val="80000"/>
                  </a:schemeClr>
                </a:solidFill>
              </a:rPr>
              <a:t>Importing the data.</a:t>
            </a:r>
          </a:p>
          <a:p>
            <a:r>
              <a:rPr lang="en-US" dirty="0" smtClean="0">
                <a:solidFill>
                  <a:schemeClr val="bg2">
                    <a:lumMod val="20000"/>
                    <a:lumOff val="80000"/>
                  </a:schemeClr>
                </a:solidFill>
              </a:rPr>
              <a:t>Understanding and cleaning the data for analysis.</a:t>
            </a:r>
          </a:p>
          <a:p>
            <a:r>
              <a:rPr lang="en-US" dirty="0" smtClean="0">
                <a:solidFill>
                  <a:schemeClr val="bg2">
                    <a:lumMod val="20000"/>
                    <a:lumOff val="80000"/>
                  </a:schemeClr>
                </a:solidFill>
              </a:rPr>
              <a:t>Performing EDA to figure out most helpful attributes.</a:t>
            </a:r>
          </a:p>
          <a:p>
            <a:r>
              <a:rPr lang="en-US" dirty="0" smtClean="0">
                <a:solidFill>
                  <a:schemeClr val="bg2">
                    <a:lumMod val="20000"/>
                    <a:lumOff val="80000"/>
                  </a:schemeClr>
                </a:solidFill>
              </a:rPr>
              <a:t>Feature Scaling.</a:t>
            </a:r>
          </a:p>
          <a:p>
            <a:r>
              <a:rPr lang="en-US" dirty="0" smtClean="0">
                <a:solidFill>
                  <a:schemeClr val="bg2">
                    <a:lumMod val="20000"/>
                    <a:lumOff val="80000"/>
                  </a:schemeClr>
                </a:solidFill>
              </a:rPr>
              <a:t>Splitting the data into train and test.</a:t>
            </a:r>
          </a:p>
          <a:p>
            <a:r>
              <a:rPr lang="en-US" dirty="0" smtClean="0">
                <a:solidFill>
                  <a:schemeClr val="bg2">
                    <a:lumMod val="20000"/>
                    <a:lumOff val="80000"/>
                  </a:schemeClr>
                </a:solidFill>
              </a:rPr>
              <a:t>Data Modelling and building a logistic regression model.</a:t>
            </a:r>
          </a:p>
          <a:p>
            <a:r>
              <a:rPr lang="en-US" dirty="0" smtClean="0">
                <a:solidFill>
                  <a:schemeClr val="bg2">
                    <a:lumMod val="20000"/>
                    <a:lumOff val="80000"/>
                  </a:schemeClr>
                </a:solidFill>
              </a:rPr>
              <a:t>Assigning a lead score for each leads.</a:t>
            </a:r>
          </a:p>
          <a:p>
            <a:r>
              <a:rPr lang="en-US" dirty="0" smtClean="0">
                <a:solidFill>
                  <a:schemeClr val="bg2">
                    <a:lumMod val="20000"/>
                    <a:lumOff val="80000"/>
                  </a:schemeClr>
                </a:solidFill>
              </a:rPr>
              <a:t>Test the model on train and test set.</a:t>
            </a:r>
          </a:p>
          <a:p>
            <a:r>
              <a:rPr lang="en-US" dirty="0" smtClean="0">
                <a:solidFill>
                  <a:schemeClr val="bg2">
                    <a:lumMod val="20000"/>
                    <a:lumOff val="80000"/>
                  </a:schemeClr>
                </a:solidFill>
              </a:rPr>
              <a:t>Measuring the accuracy of the model for evaluation.</a:t>
            </a:r>
          </a:p>
          <a:p>
            <a:endParaRPr lang="en-US" dirty="0" smtClean="0"/>
          </a:p>
        </p:txBody>
      </p:sp>
    </p:spTree>
    <p:extLst>
      <p:ext uri="{BB962C8B-B14F-4D97-AF65-F5344CB8AC3E}">
        <p14:creationId xmlns:p14="http://schemas.microsoft.com/office/powerpoint/2010/main" val="4094910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bg2">
                    <a:lumMod val="20000"/>
                    <a:lumOff val="80000"/>
                  </a:schemeClr>
                </a:solidFill>
              </a:rPr>
              <a:t>Exploratory data analysis:</a:t>
            </a:r>
            <a:endParaRPr lang="en-IN" sz="3600" b="1" dirty="0">
              <a:solidFill>
                <a:schemeClr val="bg2">
                  <a:lumMod val="20000"/>
                  <a:lumOff val="80000"/>
                </a:schemeClr>
              </a:solidFill>
            </a:endParaRPr>
          </a:p>
        </p:txBody>
      </p:sp>
      <p:pic>
        <p:nvPicPr>
          <p:cNvPr id="4" name="Content Placeholder 3"/>
          <p:cNvPicPr>
            <a:picLocks noGrp="1" noChangeAspect="1"/>
          </p:cNvPicPr>
          <p:nvPr>
            <p:ph idx="1"/>
          </p:nvPr>
        </p:nvPicPr>
        <p:blipFill>
          <a:blip r:embed="rId2"/>
          <a:stretch>
            <a:fillRect/>
          </a:stretch>
        </p:blipFill>
        <p:spPr>
          <a:xfrm>
            <a:off x="1302694" y="1747838"/>
            <a:ext cx="2849951" cy="4195762"/>
          </a:xfrm>
          <a:prstGeom prst="rect">
            <a:avLst/>
          </a:prstGeom>
        </p:spPr>
      </p:pic>
      <p:pic>
        <p:nvPicPr>
          <p:cNvPr id="5" name="Picture 4"/>
          <p:cNvPicPr>
            <a:picLocks noChangeAspect="1"/>
          </p:cNvPicPr>
          <p:nvPr/>
        </p:nvPicPr>
        <p:blipFill>
          <a:blip r:embed="rId3"/>
          <a:stretch>
            <a:fillRect/>
          </a:stretch>
        </p:blipFill>
        <p:spPr>
          <a:xfrm>
            <a:off x="5613515" y="1632481"/>
            <a:ext cx="5279771" cy="4426475"/>
          </a:xfrm>
          <a:prstGeom prst="rect">
            <a:avLst/>
          </a:prstGeom>
        </p:spPr>
      </p:pic>
    </p:spTree>
    <p:extLst>
      <p:ext uri="{BB962C8B-B14F-4D97-AF65-F5344CB8AC3E}">
        <p14:creationId xmlns:p14="http://schemas.microsoft.com/office/powerpoint/2010/main" val="2428556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6691" y="1189784"/>
            <a:ext cx="5422511" cy="4097834"/>
          </a:xfrm>
          <a:prstGeom prst="rect">
            <a:avLst/>
          </a:prstGeom>
        </p:spPr>
      </p:pic>
      <p:pic>
        <p:nvPicPr>
          <p:cNvPr id="3" name="Picture 2"/>
          <p:cNvPicPr>
            <a:picLocks noChangeAspect="1"/>
          </p:cNvPicPr>
          <p:nvPr/>
        </p:nvPicPr>
        <p:blipFill>
          <a:blip r:embed="rId3"/>
          <a:stretch>
            <a:fillRect/>
          </a:stretch>
        </p:blipFill>
        <p:spPr>
          <a:xfrm>
            <a:off x="6777786" y="1268253"/>
            <a:ext cx="5190171" cy="4019365"/>
          </a:xfrm>
          <a:prstGeom prst="rect">
            <a:avLst/>
          </a:prstGeom>
        </p:spPr>
      </p:pic>
    </p:spTree>
    <p:extLst>
      <p:ext uri="{BB962C8B-B14F-4D97-AF65-F5344CB8AC3E}">
        <p14:creationId xmlns:p14="http://schemas.microsoft.com/office/powerpoint/2010/main" val="1098197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8953" y="407905"/>
            <a:ext cx="4479151" cy="2977106"/>
          </a:xfrm>
          <a:prstGeom prst="rect">
            <a:avLst/>
          </a:prstGeom>
        </p:spPr>
      </p:pic>
      <p:pic>
        <p:nvPicPr>
          <p:cNvPr id="3" name="Picture 2"/>
          <p:cNvPicPr>
            <a:picLocks noChangeAspect="1"/>
          </p:cNvPicPr>
          <p:nvPr/>
        </p:nvPicPr>
        <p:blipFill>
          <a:blip r:embed="rId3"/>
          <a:stretch>
            <a:fillRect/>
          </a:stretch>
        </p:blipFill>
        <p:spPr>
          <a:xfrm>
            <a:off x="6088527" y="407905"/>
            <a:ext cx="3822297" cy="3037661"/>
          </a:xfrm>
          <a:prstGeom prst="rect">
            <a:avLst/>
          </a:prstGeom>
        </p:spPr>
      </p:pic>
      <p:pic>
        <p:nvPicPr>
          <p:cNvPr id="4" name="Picture 3"/>
          <p:cNvPicPr>
            <a:picLocks noChangeAspect="1"/>
          </p:cNvPicPr>
          <p:nvPr/>
        </p:nvPicPr>
        <p:blipFill>
          <a:blip r:embed="rId4"/>
          <a:stretch>
            <a:fillRect/>
          </a:stretch>
        </p:blipFill>
        <p:spPr>
          <a:xfrm>
            <a:off x="2299164" y="3548671"/>
            <a:ext cx="6916115" cy="3153215"/>
          </a:xfrm>
          <a:prstGeom prst="rect">
            <a:avLst/>
          </a:prstGeom>
        </p:spPr>
      </p:pic>
    </p:spTree>
    <p:extLst>
      <p:ext uri="{BB962C8B-B14F-4D97-AF65-F5344CB8AC3E}">
        <p14:creationId xmlns:p14="http://schemas.microsoft.com/office/powerpoint/2010/main" val="2450726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19146" y="463826"/>
            <a:ext cx="6379220" cy="3432313"/>
          </a:xfrm>
          <a:prstGeom prst="rect">
            <a:avLst/>
          </a:prstGeom>
        </p:spPr>
      </p:pic>
      <p:pic>
        <p:nvPicPr>
          <p:cNvPr id="5" name="Picture 4"/>
          <p:cNvPicPr>
            <a:picLocks noChangeAspect="1"/>
          </p:cNvPicPr>
          <p:nvPr/>
        </p:nvPicPr>
        <p:blipFill>
          <a:blip r:embed="rId3"/>
          <a:stretch>
            <a:fillRect/>
          </a:stretch>
        </p:blipFill>
        <p:spPr>
          <a:xfrm>
            <a:off x="6986858" y="2179982"/>
            <a:ext cx="5029902" cy="4191585"/>
          </a:xfrm>
          <a:prstGeom prst="rect">
            <a:avLst/>
          </a:prstGeom>
        </p:spPr>
      </p:pic>
    </p:spTree>
    <p:extLst>
      <p:ext uri="{BB962C8B-B14F-4D97-AF65-F5344CB8AC3E}">
        <p14:creationId xmlns:p14="http://schemas.microsoft.com/office/powerpoint/2010/main" val="1060585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bg2">
                    <a:lumMod val="20000"/>
                    <a:lumOff val="80000"/>
                  </a:schemeClr>
                </a:solidFill>
              </a:rPr>
              <a:t>Model Building</a:t>
            </a:r>
            <a:endParaRPr lang="en-IN" sz="3600" b="1" dirty="0">
              <a:solidFill>
                <a:schemeClr val="bg2">
                  <a:lumMod val="20000"/>
                  <a:lumOff val="80000"/>
                </a:schemeClr>
              </a:solidFill>
            </a:endParaRPr>
          </a:p>
        </p:txBody>
      </p:sp>
      <p:sp>
        <p:nvSpPr>
          <p:cNvPr id="3" name="Content Placeholder 2"/>
          <p:cNvSpPr>
            <a:spLocks noGrp="1"/>
          </p:cNvSpPr>
          <p:nvPr>
            <p:ph idx="1"/>
          </p:nvPr>
        </p:nvSpPr>
        <p:spPr/>
        <p:txBody>
          <a:bodyPr/>
          <a:lstStyle/>
          <a:p>
            <a:r>
              <a:rPr lang="en-US" dirty="0" smtClean="0">
                <a:solidFill>
                  <a:schemeClr val="bg2">
                    <a:lumMod val="20000"/>
                    <a:lumOff val="80000"/>
                  </a:schemeClr>
                </a:solidFill>
              </a:rPr>
              <a:t>Splitting the data into train and test data.</a:t>
            </a:r>
          </a:p>
          <a:p>
            <a:r>
              <a:rPr lang="en-US" dirty="0" smtClean="0">
                <a:solidFill>
                  <a:schemeClr val="bg2">
                    <a:lumMod val="20000"/>
                    <a:lumOff val="80000"/>
                  </a:schemeClr>
                </a:solidFill>
              </a:rPr>
              <a:t>Scaling the variables in train set.</a:t>
            </a:r>
          </a:p>
          <a:p>
            <a:r>
              <a:rPr lang="en-US" dirty="0" smtClean="0">
                <a:solidFill>
                  <a:schemeClr val="bg2">
                    <a:lumMod val="20000"/>
                    <a:lumOff val="80000"/>
                  </a:schemeClr>
                </a:solidFill>
              </a:rPr>
              <a:t>Build the first model.</a:t>
            </a:r>
          </a:p>
          <a:p>
            <a:r>
              <a:rPr lang="en-US" dirty="0" smtClean="0">
                <a:solidFill>
                  <a:schemeClr val="bg2">
                    <a:lumMod val="20000"/>
                    <a:lumOff val="80000"/>
                  </a:schemeClr>
                </a:solidFill>
              </a:rPr>
              <a:t>Using RFE to eliminate less relevant variables.</a:t>
            </a:r>
          </a:p>
          <a:p>
            <a:r>
              <a:rPr lang="en-US" dirty="0" smtClean="0">
                <a:solidFill>
                  <a:schemeClr val="bg2">
                    <a:lumMod val="20000"/>
                    <a:lumOff val="80000"/>
                  </a:schemeClr>
                </a:solidFill>
              </a:rPr>
              <a:t>Check VIF value for existing columns.</a:t>
            </a:r>
          </a:p>
          <a:p>
            <a:r>
              <a:rPr lang="en-US" dirty="0" smtClean="0">
                <a:solidFill>
                  <a:schemeClr val="bg2">
                    <a:lumMod val="20000"/>
                    <a:lumOff val="80000"/>
                  </a:schemeClr>
                </a:solidFill>
              </a:rPr>
              <a:t>Predict using train set.</a:t>
            </a:r>
          </a:p>
          <a:p>
            <a:r>
              <a:rPr lang="en-US" dirty="0" smtClean="0">
                <a:solidFill>
                  <a:schemeClr val="bg2">
                    <a:lumMod val="20000"/>
                    <a:lumOff val="80000"/>
                  </a:schemeClr>
                </a:solidFill>
              </a:rPr>
              <a:t>Evaluate accuracy and other metrics.</a:t>
            </a:r>
          </a:p>
          <a:p>
            <a:r>
              <a:rPr lang="en-US" dirty="0" smtClean="0">
                <a:solidFill>
                  <a:schemeClr val="bg2">
                    <a:lumMod val="20000"/>
                    <a:lumOff val="80000"/>
                  </a:schemeClr>
                </a:solidFill>
              </a:rPr>
              <a:t>Precision and recall analysis on test predictions.</a:t>
            </a:r>
            <a:endParaRPr lang="en-IN" dirty="0">
              <a:solidFill>
                <a:schemeClr val="bg2">
                  <a:lumMod val="20000"/>
                  <a:lumOff val="80000"/>
                </a:schemeClr>
              </a:solidFill>
            </a:endParaRPr>
          </a:p>
        </p:txBody>
      </p:sp>
    </p:spTree>
    <p:extLst>
      <p:ext uri="{BB962C8B-B14F-4D97-AF65-F5344CB8AC3E}">
        <p14:creationId xmlns:p14="http://schemas.microsoft.com/office/powerpoint/2010/main" val="33659820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TotalTime>
  <Words>484</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Helvetica Neue</vt:lpstr>
      <vt:lpstr>Wingdings</vt:lpstr>
      <vt:lpstr>Wingdings 3</vt:lpstr>
      <vt:lpstr>Ion</vt:lpstr>
      <vt:lpstr>LEAD SCORING CASE STUDY</vt:lpstr>
      <vt:lpstr>Problem Statement</vt:lpstr>
      <vt:lpstr>Business Goal</vt:lpstr>
      <vt:lpstr>Approach/Strategy</vt:lpstr>
      <vt:lpstr>Exploratory data analysis:</vt:lpstr>
      <vt:lpstr>PowerPoint Presentation</vt:lpstr>
      <vt:lpstr>PowerPoint Presentation</vt:lpstr>
      <vt:lpstr>PowerPoint Presentation</vt:lpstr>
      <vt:lpstr>Model Building</vt:lpstr>
      <vt:lpstr>Model Evaluation (TRAIN)</vt:lpstr>
      <vt:lpstr>Model Evaluation (TEST)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Akshay</dc:creator>
  <cp:lastModifiedBy>Akshay</cp:lastModifiedBy>
  <cp:revision>5</cp:revision>
  <dcterms:created xsi:type="dcterms:W3CDTF">2023-01-23T07:24:37Z</dcterms:created>
  <dcterms:modified xsi:type="dcterms:W3CDTF">2023-01-23T08:08:05Z</dcterms:modified>
</cp:coreProperties>
</file>