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9" r:id="rId2"/>
  </p:sldMasterIdLst>
  <p:notesMasterIdLst>
    <p:notesMasterId r:id="rId29"/>
  </p:notesMasterIdLst>
  <p:sldIdLst>
    <p:sldId id="257" r:id="rId3"/>
    <p:sldId id="312" r:id="rId4"/>
    <p:sldId id="316" r:id="rId5"/>
    <p:sldId id="317" r:id="rId6"/>
    <p:sldId id="318" r:id="rId7"/>
    <p:sldId id="319" r:id="rId8"/>
    <p:sldId id="270" r:id="rId9"/>
    <p:sldId id="313" r:id="rId10"/>
    <p:sldId id="287" r:id="rId11"/>
    <p:sldId id="305" r:id="rId12"/>
    <p:sldId id="295" r:id="rId13"/>
    <p:sldId id="289" r:id="rId14"/>
    <p:sldId id="314" r:id="rId15"/>
    <p:sldId id="296" r:id="rId16"/>
    <p:sldId id="315" r:id="rId17"/>
    <p:sldId id="306" r:id="rId18"/>
    <p:sldId id="307" r:id="rId19"/>
    <p:sldId id="311" r:id="rId20"/>
    <p:sldId id="320" r:id="rId21"/>
    <p:sldId id="294" r:id="rId22"/>
    <p:sldId id="284" r:id="rId23"/>
    <p:sldId id="264" r:id="rId24"/>
    <p:sldId id="310" r:id="rId25"/>
    <p:sldId id="321" r:id="rId26"/>
    <p:sldId id="322" r:id="rId27"/>
    <p:sldId id="293" r:id="rId2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9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C3C2611-4C71-4FC5-86AE-919BDF0F9419}"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Style>
        <a:tcBdr/>
        <a:fill>
          <a:solidFill>
            <a:srgbClr val="F3F9FA"/>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30" autoAdjust="0"/>
    <p:restoredTop sz="94660"/>
  </p:normalViewPr>
  <p:slideViewPr>
    <p:cSldViewPr snapToGrid="0">
      <p:cViewPr varScale="1">
        <p:scale>
          <a:sx n="79" d="100"/>
          <a:sy n="79" d="100"/>
        </p:scale>
        <p:origin x="1140" y="52"/>
      </p:cViewPr>
      <p:guideLst>
        <p:guide orient="horz" pos="2160"/>
        <p:guide pos="29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2AF2611-4B58-ED43-AC9F-B952F610F406}" type="doc">
      <dgm:prSet loTypeId="urn:microsoft.com/office/officeart/2005/8/layout/StepDownProcess#1" loCatId="" qsTypeId="urn:microsoft.com/office/officeart/2005/8/quickstyle/simple1#1" qsCatId="simple" csTypeId="urn:microsoft.com/office/officeart/2005/8/colors/accent1_2#1" csCatId="accent1" phldr="1"/>
      <dgm:spPr/>
      <dgm:t>
        <a:bodyPr/>
        <a:lstStyle/>
        <a:p>
          <a:endParaRPr lang="en-US"/>
        </a:p>
      </dgm:t>
    </dgm:pt>
    <dgm:pt modelId="{16F9E631-8BA3-154F-A6E6-07CA57FBC2DB}">
      <dgm:prSet phldrT="[Text]"/>
      <dgm:spPr/>
      <dgm:t>
        <a:bodyPr/>
        <a:lstStyle/>
        <a:p>
          <a:r>
            <a:rPr lang="en-US" dirty="0">
              <a:solidFill>
                <a:schemeClr val="tx1"/>
              </a:solidFill>
            </a:rPr>
            <a:t>Literature Survey</a:t>
          </a:r>
        </a:p>
      </dgm:t>
    </dgm:pt>
    <dgm:pt modelId="{4BAA8D80-E90A-6945-90C2-16CAFC77FA6F}" type="parTrans" cxnId="{5D2F70F4-D4C2-FD4A-B54D-45A310324ADC}">
      <dgm:prSet/>
      <dgm:spPr/>
      <dgm:t>
        <a:bodyPr/>
        <a:lstStyle/>
        <a:p>
          <a:endParaRPr lang="en-US">
            <a:solidFill>
              <a:schemeClr val="tx1"/>
            </a:solidFill>
          </a:endParaRPr>
        </a:p>
      </dgm:t>
    </dgm:pt>
    <dgm:pt modelId="{40437896-D1C0-9744-812A-639F6C127825}" type="sibTrans" cxnId="{5D2F70F4-D4C2-FD4A-B54D-45A310324ADC}">
      <dgm:prSet/>
      <dgm:spPr/>
      <dgm:t>
        <a:bodyPr/>
        <a:lstStyle/>
        <a:p>
          <a:endParaRPr lang="en-US">
            <a:solidFill>
              <a:schemeClr val="tx1"/>
            </a:solidFill>
          </a:endParaRPr>
        </a:p>
      </dgm:t>
    </dgm:pt>
    <dgm:pt modelId="{63672145-F932-0941-9207-6FD21631945F}">
      <dgm:prSet phldrT="[Text]"/>
      <dgm:spPr/>
      <dgm:t>
        <a:bodyPr/>
        <a:lstStyle/>
        <a:p>
          <a:r>
            <a:rPr lang="en-US" dirty="0">
              <a:solidFill>
                <a:schemeClr val="tx1"/>
              </a:solidFill>
            </a:rPr>
            <a:t>Design [Front End, Back End]</a:t>
          </a:r>
        </a:p>
      </dgm:t>
    </dgm:pt>
    <dgm:pt modelId="{DA9256D3-306A-2647-A641-4B0B371AA471}" type="parTrans" cxnId="{112C4A37-BD1F-0D4F-8BDF-AF61C42AA624}">
      <dgm:prSet/>
      <dgm:spPr/>
      <dgm:t>
        <a:bodyPr/>
        <a:lstStyle/>
        <a:p>
          <a:endParaRPr lang="en-US">
            <a:solidFill>
              <a:schemeClr val="tx1"/>
            </a:solidFill>
          </a:endParaRPr>
        </a:p>
      </dgm:t>
    </dgm:pt>
    <dgm:pt modelId="{EE4E87B9-A6F7-D040-A8C9-2B94C61F8F15}" type="sibTrans" cxnId="{112C4A37-BD1F-0D4F-8BDF-AF61C42AA624}">
      <dgm:prSet/>
      <dgm:spPr/>
      <dgm:t>
        <a:bodyPr/>
        <a:lstStyle/>
        <a:p>
          <a:endParaRPr lang="en-US">
            <a:solidFill>
              <a:schemeClr val="tx1"/>
            </a:solidFill>
          </a:endParaRPr>
        </a:p>
      </dgm:t>
    </dgm:pt>
    <dgm:pt modelId="{180ED30E-9BB7-2945-8E67-38EC3B69034A}">
      <dgm:prSet phldrT="[Text]"/>
      <dgm:spPr/>
      <dgm:t>
        <a:bodyPr/>
        <a:lstStyle/>
        <a:p>
          <a:r>
            <a:rPr lang="en-US" dirty="0">
              <a:solidFill>
                <a:schemeClr val="tx1"/>
              </a:solidFill>
            </a:rPr>
            <a:t>Implementation</a:t>
          </a:r>
        </a:p>
      </dgm:t>
    </dgm:pt>
    <dgm:pt modelId="{CCFA8DD9-517C-4C48-9ACE-EAEC7B4B1D8D}" type="parTrans" cxnId="{15010B8E-8FC6-034B-A7AD-F331240F7012}">
      <dgm:prSet/>
      <dgm:spPr/>
      <dgm:t>
        <a:bodyPr/>
        <a:lstStyle/>
        <a:p>
          <a:endParaRPr lang="en-US">
            <a:solidFill>
              <a:schemeClr val="tx1"/>
            </a:solidFill>
          </a:endParaRPr>
        </a:p>
      </dgm:t>
    </dgm:pt>
    <dgm:pt modelId="{9581D7FD-E2E0-0241-80C7-1BF3EEF3518C}" type="sibTrans" cxnId="{15010B8E-8FC6-034B-A7AD-F331240F7012}">
      <dgm:prSet/>
      <dgm:spPr/>
      <dgm:t>
        <a:bodyPr/>
        <a:lstStyle/>
        <a:p>
          <a:endParaRPr lang="en-US">
            <a:solidFill>
              <a:schemeClr val="tx1"/>
            </a:solidFill>
          </a:endParaRPr>
        </a:p>
      </dgm:t>
    </dgm:pt>
    <dgm:pt modelId="{44352C0E-9228-1D41-9AC7-630454862AAB}">
      <dgm:prSet phldrT="[Text]"/>
      <dgm:spPr/>
      <dgm:t>
        <a:bodyPr/>
        <a:lstStyle/>
        <a:p>
          <a:r>
            <a:rPr lang="en-US" dirty="0">
              <a:solidFill>
                <a:schemeClr val="tx1"/>
              </a:solidFill>
            </a:rPr>
            <a:t>Testing</a:t>
          </a:r>
        </a:p>
      </dgm:t>
    </dgm:pt>
    <dgm:pt modelId="{BB03014B-614B-4E4D-B179-22BF96D1FDA5}" type="parTrans" cxnId="{016D9485-956C-624D-A592-DDA4E4AA6CC5}">
      <dgm:prSet/>
      <dgm:spPr/>
      <dgm:t>
        <a:bodyPr/>
        <a:lstStyle/>
        <a:p>
          <a:endParaRPr lang="en-US">
            <a:solidFill>
              <a:schemeClr val="tx1"/>
            </a:solidFill>
          </a:endParaRPr>
        </a:p>
      </dgm:t>
    </dgm:pt>
    <dgm:pt modelId="{D2AC5C65-A520-AE49-8D76-EE23E4A07C4A}" type="sibTrans" cxnId="{016D9485-956C-624D-A592-DDA4E4AA6CC5}">
      <dgm:prSet/>
      <dgm:spPr/>
      <dgm:t>
        <a:bodyPr/>
        <a:lstStyle/>
        <a:p>
          <a:endParaRPr lang="en-US">
            <a:solidFill>
              <a:schemeClr val="tx1"/>
            </a:solidFill>
          </a:endParaRPr>
        </a:p>
      </dgm:t>
    </dgm:pt>
    <dgm:pt modelId="{251E4A29-F563-D34A-A9F7-27833A2BC30D}">
      <dgm:prSet phldrT="[Text]"/>
      <dgm:spPr/>
      <dgm:t>
        <a:bodyPr/>
        <a:lstStyle/>
        <a:p>
          <a:r>
            <a:rPr lang="en-US" dirty="0">
              <a:solidFill>
                <a:schemeClr val="tx1"/>
              </a:solidFill>
            </a:rPr>
            <a:t>Document Submission</a:t>
          </a:r>
        </a:p>
      </dgm:t>
    </dgm:pt>
    <dgm:pt modelId="{B9E7D4BF-66C0-D046-BA68-7E24F4AB0843}" type="parTrans" cxnId="{E336EE89-5EC2-AE4C-81C9-2EBDE6E482D4}">
      <dgm:prSet/>
      <dgm:spPr/>
      <dgm:t>
        <a:bodyPr/>
        <a:lstStyle/>
        <a:p>
          <a:endParaRPr lang="en-US">
            <a:solidFill>
              <a:schemeClr val="tx1"/>
            </a:solidFill>
          </a:endParaRPr>
        </a:p>
      </dgm:t>
    </dgm:pt>
    <dgm:pt modelId="{57ED735E-B5D2-C749-867E-EB96611C0B8B}" type="sibTrans" cxnId="{E336EE89-5EC2-AE4C-81C9-2EBDE6E482D4}">
      <dgm:prSet/>
      <dgm:spPr/>
      <dgm:t>
        <a:bodyPr/>
        <a:lstStyle/>
        <a:p>
          <a:endParaRPr lang="en-US">
            <a:solidFill>
              <a:schemeClr val="tx1"/>
            </a:solidFill>
          </a:endParaRPr>
        </a:p>
      </dgm:t>
    </dgm:pt>
    <dgm:pt modelId="{6469F03D-EC0D-E14C-9147-635163E16719}">
      <dgm:prSet phldrT="[Text]" custT="1"/>
      <dgm:spPr/>
      <dgm:t>
        <a:bodyPr/>
        <a:lstStyle/>
        <a:p>
          <a:r>
            <a:rPr lang="en-US" sz="1100" dirty="0">
              <a:solidFill>
                <a:schemeClr val="tx1"/>
              </a:solidFill>
            </a:rPr>
            <a:t>10-10-2023</a:t>
          </a:r>
        </a:p>
      </dgm:t>
    </dgm:pt>
    <dgm:pt modelId="{31D6F60D-A7D1-C54D-964D-3B8790B82FA4}" type="parTrans" cxnId="{69DAFA03-0878-9247-9AF4-F13FE4FF5D9B}">
      <dgm:prSet/>
      <dgm:spPr/>
      <dgm:t>
        <a:bodyPr/>
        <a:lstStyle/>
        <a:p>
          <a:endParaRPr lang="en-US">
            <a:solidFill>
              <a:schemeClr val="tx1"/>
            </a:solidFill>
          </a:endParaRPr>
        </a:p>
      </dgm:t>
    </dgm:pt>
    <dgm:pt modelId="{DCECCFCD-FFA0-2B4E-8620-4D260FCCA4E0}" type="sibTrans" cxnId="{69DAFA03-0878-9247-9AF4-F13FE4FF5D9B}">
      <dgm:prSet/>
      <dgm:spPr/>
      <dgm:t>
        <a:bodyPr/>
        <a:lstStyle/>
        <a:p>
          <a:endParaRPr lang="en-US">
            <a:solidFill>
              <a:schemeClr val="tx1"/>
            </a:solidFill>
          </a:endParaRPr>
        </a:p>
      </dgm:t>
    </dgm:pt>
    <dgm:pt modelId="{712C06CF-58B4-8F4A-A1C3-18737522BAA5}">
      <dgm:prSet phldrT="[Text]" custT="1"/>
      <dgm:spPr/>
      <dgm:t>
        <a:bodyPr/>
        <a:lstStyle/>
        <a:p>
          <a:r>
            <a:rPr lang="en-US" sz="1100" dirty="0">
              <a:solidFill>
                <a:schemeClr val="tx1"/>
              </a:solidFill>
            </a:rPr>
            <a:t>26-10-2023</a:t>
          </a:r>
        </a:p>
      </dgm:t>
    </dgm:pt>
    <dgm:pt modelId="{00A2F76A-F4C8-F042-BC58-5B28B1FEF030}" type="parTrans" cxnId="{552A83B2-FDAE-E143-BB66-928925B322B7}">
      <dgm:prSet/>
      <dgm:spPr/>
      <dgm:t>
        <a:bodyPr/>
        <a:lstStyle/>
        <a:p>
          <a:endParaRPr lang="en-US">
            <a:solidFill>
              <a:schemeClr val="tx1"/>
            </a:solidFill>
          </a:endParaRPr>
        </a:p>
      </dgm:t>
    </dgm:pt>
    <dgm:pt modelId="{F7A6ECC7-ED92-634B-B481-4D7D62B796B5}" type="sibTrans" cxnId="{552A83B2-FDAE-E143-BB66-928925B322B7}">
      <dgm:prSet/>
      <dgm:spPr/>
      <dgm:t>
        <a:bodyPr/>
        <a:lstStyle/>
        <a:p>
          <a:endParaRPr lang="en-US">
            <a:solidFill>
              <a:schemeClr val="tx1"/>
            </a:solidFill>
          </a:endParaRPr>
        </a:p>
      </dgm:t>
    </dgm:pt>
    <dgm:pt modelId="{B761BE11-3B98-534C-8389-3D511BB432FF}">
      <dgm:prSet phldrT="[Text]" custT="1"/>
      <dgm:spPr/>
      <dgm:t>
        <a:bodyPr/>
        <a:lstStyle/>
        <a:p>
          <a:r>
            <a:rPr lang="en-US" sz="1000" dirty="0">
              <a:solidFill>
                <a:schemeClr val="tx1"/>
              </a:solidFill>
            </a:rPr>
            <a:t>16-11-2023</a:t>
          </a:r>
        </a:p>
      </dgm:t>
    </dgm:pt>
    <dgm:pt modelId="{53F8C2F9-90C5-F04A-B13E-59A7DBEEB722}" type="parTrans" cxnId="{7F3F2935-1376-434A-B6E9-CEA12E0D559A}">
      <dgm:prSet/>
      <dgm:spPr/>
      <dgm:t>
        <a:bodyPr/>
        <a:lstStyle/>
        <a:p>
          <a:endParaRPr lang="en-US">
            <a:solidFill>
              <a:schemeClr val="tx1"/>
            </a:solidFill>
          </a:endParaRPr>
        </a:p>
      </dgm:t>
    </dgm:pt>
    <dgm:pt modelId="{1CFC13B1-0710-8745-A251-B44B9B630299}" type="sibTrans" cxnId="{7F3F2935-1376-434A-B6E9-CEA12E0D559A}">
      <dgm:prSet/>
      <dgm:spPr/>
      <dgm:t>
        <a:bodyPr/>
        <a:lstStyle/>
        <a:p>
          <a:endParaRPr lang="en-US">
            <a:solidFill>
              <a:schemeClr val="tx1"/>
            </a:solidFill>
          </a:endParaRPr>
        </a:p>
      </dgm:t>
    </dgm:pt>
    <dgm:pt modelId="{05C01FBF-0839-B840-AA40-B5D4B5EF9464}">
      <dgm:prSet phldrT="[Text]" custT="1"/>
      <dgm:spPr/>
      <dgm:t>
        <a:bodyPr/>
        <a:lstStyle/>
        <a:p>
          <a:r>
            <a:rPr lang="en-US" sz="1000" dirty="0">
              <a:solidFill>
                <a:schemeClr val="tx1"/>
              </a:solidFill>
            </a:rPr>
            <a:t>11-12-2023</a:t>
          </a:r>
        </a:p>
      </dgm:t>
    </dgm:pt>
    <dgm:pt modelId="{4292C26E-910E-F242-B4EA-85C15677A931}" type="parTrans" cxnId="{570398A5-7B9B-684E-836B-828C67CE95B5}">
      <dgm:prSet/>
      <dgm:spPr/>
      <dgm:t>
        <a:bodyPr/>
        <a:lstStyle/>
        <a:p>
          <a:endParaRPr lang="en-US">
            <a:solidFill>
              <a:schemeClr val="tx1"/>
            </a:solidFill>
          </a:endParaRPr>
        </a:p>
      </dgm:t>
    </dgm:pt>
    <dgm:pt modelId="{9CE79F6D-8C8B-134E-870B-A3814A161031}" type="sibTrans" cxnId="{570398A5-7B9B-684E-836B-828C67CE95B5}">
      <dgm:prSet/>
      <dgm:spPr/>
      <dgm:t>
        <a:bodyPr/>
        <a:lstStyle/>
        <a:p>
          <a:endParaRPr lang="en-US">
            <a:solidFill>
              <a:schemeClr val="tx1"/>
            </a:solidFill>
          </a:endParaRPr>
        </a:p>
      </dgm:t>
    </dgm:pt>
    <dgm:pt modelId="{26B4761A-8722-154A-9A4E-6B2E8309550C}">
      <dgm:prSet phldrT="[Text]"/>
      <dgm:spPr/>
      <dgm:t>
        <a:bodyPr/>
        <a:lstStyle/>
        <a:p>
          <a:r>
            <a:rPr lang="en-US" dirty="0">
              <a:solidFill>
                <a:schemeClr val="tx1"/>
              </a:solidFill>
            </a:rPr>
            <a:t>Abstract Submission</a:t>
          </a:r>
        </a:p>
      </dgm:t>
    </dgm:pt>
    <dgm:pt modelId="{19278814-36C8-0643-9FFA-66C8A44E8EEC}" type="parTrans" cxnId="{3CBBF823-4682-A649-AD39-366A0823CC07}">
      <dgm:prSet/>
      <dgm:spPr/>
      <dgm:t>
        <a:bodyPr/>
        <a:lstStyle/>
        <a:p>
          <a:endParaRPr lang="en-US">
            <a:solidFill>
              <a:schemeClr val="tx1"/>
            </a:solidFill>
          </a:endParaRPr>
        </a:p>
      </dgm:t>
    </dgm:pt>
    <dgm:pt modelId="{B2DCC36A-7A1A-4C4F-90DA-FAE4C97E6C7D}" type="sibTrans" cxnId="{3CBBF823-4682-A649-AD39-366A0823CC07}">
      <dgm:prSet/>
      <dgm:spPr/>
      <dgm:t>
        <a:bodyPr/>
        <a:lstStyle/>
        <a:p>
          <a:endParaRPr lang="en-US">
            <a:solidFill>
              <a:schemeClr val="tx1"/>
            </a:solidFill>
          </a:endParaRPr>
        </a:p>
      </dgm:t>
    </dgm:pt>
    <dgm:pt modelId="{CB6CE777-E645-594F-9F72-31FA50915471}">
      <dgm:prSet phldrT="[Text]" custT="1"/>
      <dgm:spPr/>
      <dgm:t>
        <a:bodyPr/>
        <a:lstStyle/>
        <a:p>
          <a:r>
            <a:rPr lang="en-US" sz="1000" dirty="0">
              <a:solidFill>
                <a:schemeClr val="tx1"/>
              </a:solidFill>
            </a:rPr>
            <a:t> 14-09-2023</a:t>
          </a:r>
        </a:p>
      </dgm:t>
    </dgm:pt>
    <dgm:pt modelId="{A3FA10DA-B8BC-6B42-A66B-27F9CED77F23}" type="parTrans" cxnId="{84262DD1-54DB-8D42-9C16-B543B3BB3374}">
      <dgm:prSet/>
      <dgm:spPr/>
      <dgm:t>
        <a:bodyPr/>
        <a:lstStyle/>
        <a:p>
          <a:endParaRPr lang="en-US">
            <a:solidFill>
              <a:schemeClr val="tx1"/>
            </a:solidFill>
          </a:endParaRPr>
        </a:p>
      </dgm:t>
    </dgm:pt>
    <dgm:pt modelId="{F64EEB12-0851-6B4F-BF84-33083DA26F4B}" type="sibTrans" cxnId="{84262DD1-54DB-8D42-9C16-B543B3BB3374}">
      <dgm:prSet/>
      <dgm:spPr/>
      <dgm:t>
        <a:bodyPr/>
        <a:lstStyle/>
        <a:p>
          <a:endParaRPr lang="en-US">
            <a:solidFill>
              <a:schemeClr val="tx1"/>
            </a:solidFill>
          </a:endParaRPr>
        </a:p>
      </dgm:t>
    </dgm:pt>
    <dgm:pt modelId="{CA627FEB-5C4C-4C51-8A75-FEFCA4466D7B}">
      <dgm:prSet phldrT="[Text]" custT="1"/>
      <dgm:spPr/>
      <dgm:t>
        <a:bodyPr/>
        <a:lstStyle/>
        <a:p>
          <a:r>
            <a:rPr lang="en-US" sz="1050" dirty="0">
              <a:solidFill>
                <a:schemeClr val="tx1"/>
              </a:solidFill>
            </a:rPr>
            <a:t>16-09-2023</a:t>
          </a:r>
        </a:p>
      </dgm:t>
    </dgm:pt>
    <dgm:pt modelId="{312DFEE4-A0BE-4287-98A9-69EE828C53A8}" type="parTrans" cxnId="{8716AEE2-5EF1-42C9-B2C6-5BB2852185DF}">
      <dgm:prSet/>
      <dgm:spPr/>
      <dgm:t>
        <a:bodyPr/>
        <a:lstStyle/>
        <a:p>
          <a:endParaRPr lang="en-US"/>
        </a:p>
      </dgm:t>
    </dgm:pt>
    <dgm:pt modelId="{C867BD04-E42D-4E36-9651-FF055F4AF5F0}" type="sibTrans" cxnId="{8716AEE2-5EF1-42C9-B2C6-5BB2852185DF}">
      <dgm:prSet/>
      <dgm:spPr/>
      <dgm:t>
        <a:bodyPr/>
        <a:lstStyle/>
        <a:p>
          <a:endParaRPr lang="en-US"/>
        </a:p>
      </dgm:t>
    </dgm:pt>
    <dgm:pt modelId="{49E2B0A6-6F15-3D4D-BF88-D0B2483CB55B}" type="pres">
      <dgm:prSet presAssocID="{92AF2611-4B58-ED43-AC9F-B952F610F406}" presName="rootnode" presStyleCnt="0">
        <dgm:presLayoutVars>
          <dgm:chMax/>
          <dgm:chPref/>
          <dgm:dir/>
          <dgm:animLvl val="lvl"/>
        </dgm:presLayoutVars>
      </dgm:prSet>
      <dgm:spPr/>
    </dgm:pt>
    <dgm:pt modelId="{E975EE4B-D42E-E84D-8A4A-2906A98D9890}" type="pres">
      <dgm:prSet presAssocID="{26B4761A-8722-154A-9A4E-6B2E8309550C}" presName="composite" presStyleCnt="0"/>
      <dgm:spPr/>
    </dgm:pt>
    <dgm:pt modelId="{FC8198D2-B811-F543-848D-08253013A363}" type="pres">
      <dgm:prSet presAssocID="{26B4761A-8722-154A-9A4E-6B2E8309550C}" presName="bentUpArrow1" presStyleLbl="alignImgPlace1" presStyleIdx="0" presStyleCnt="5"/>
      <dgm:spPr/>
    </dgm:pt>
    <dgm:pt modelId="{1A27501D-E342-BE40-9448-5C65451E51A0}" type="pres">
      <dgm:prSet presAssocID="{26B4761A-8722-154A-9A4E-6B2E8309550C}" presName="ParentText" presStyleLbl="node1" presStyleIdx="0" presStyleCnt="6">
        <dgm:presLayoutVars>
          <dgm:chMax val="1"/>
          <dgm:chPref val="1"/>
          <dgm:bulletEnabled val="1"/>
        </dgm:presLayoutVars>
      </dgm:prSet>
      <dgm:spPr/>
    </dgm:pt>
    <dgm:pt modelId="{13263DF5-F771-E44D-A3A6-7359AB5A694B}" type="pres">
      <dgm:prSet presAssocID="{26B4761A-8722-154A-9A4E-6B2E8309550C}" presName="ChildText" presStyleLbl="revTx" presStyleIdx="0" presStyleCnt="6" custScaleX="199197" custLinFactNeighborX="55604" custLinFactNeighborY="-1554">
        <dgm:presLayoutVars>
          <dgm:chMax val="0"/>
          <dgm:chPref val="0"/>
          <dgm:bulletEnabled val="1"/>
        </dgm:presLayoutVars>
      </dgm:prSet>
      <dgm:spPr/>
    </dgm:pt>
    <dgm:pt modelId="{1405AD88-5681-5740-8B0F-785D5C4C54E3}" type="pres">
      <dgm:prSet presAssocID="{B2DCC36A-7A1A-4C4F-90DA-FAE4C97E6C7D}" presName="sibTrans" presStyleCnt="0"/>
      <dgm:spPr/>
    </dgm:pt>
    <dgm:pt modelId="{876C9C10-85C7-794D-BECA-7E6B3040BD5B}" type="pres">
      <dgm:prSet presAssocID="{16F9E631-8BA3-154F-A6E6-07CA57FBC2DB}" presName="composite" presStyleCnt="0"/>
      <dgm:spPr/>
    </dgm:pt>
    <dgm:pt modelId="{7249723C-E4C0-8E4E-9876-FECBD8EB4088}" type="pres">
      <dgm:prSet presAssocID="{16F9E631-8BA3-154F-A6E6-07CA57FBC2DB}" presName="bentUpArrow1" presStyleLbl="alignImgPlace1" presStyleIdx="1" presStyleCnt="5"/>
      <dgm:spPr/>
    </dgm:pt>
    <dgm:pt modelId="{7176A5BC-3282-044F-8AE1-17BEE6013828}" type="pres">
      <dgm:prSet presAssocID="{16F9E631-8BA3-154F-A6E6-07CA57FBC2DB}" presName="ParentText" presStyleLbl="node1" presStyleIdx="1" presStyleCnt="6">
        <dgm:presLayoutVars>
          <dgm:chMax val="1"/>
          <dgm:chPref val="1"/>
          <dgm:bulletEnabled val="1"/>
        </dgm:presLayoutVars>
      </dgm:prSet>
      <dgm:spPr/>
    </dgm:pt>
    <dgm:pt modelId="{849E87F9-77C2-E148-A125-B75B32BAE82F}" type="pres">
      <dgm:prSet presAssocID="{16F9E631-8BA3-154F-A6E6-07CA57FBC2DB}" presName="ChildText" presStyleLbl="revTx" presStyleIdx="1" presStyleCnt="6" custScaleX="244962" custLinFactNeighborX="71475" custLinFactNeighborY="-1554">
        <dgm:presLayoutVars>
          <dgm:chMax val="0"/>
          <dgm:chPref val="0"/>
          <dgm:bulletEnabled val="1"/>
        </dgm:presLayoutVars>
      </dgm:prSet>
      <dgm:spPr/>
    </dgm:pt>
    <dgm:pt modelId="{A7334212-A42F-5947-B178-28EE2431D98C}" type="pres">
      <dgm:prSet presAssocID="{40437896-D1C0-9744-812A-639F6C127825}" presName="sibTrans" presStyleCnt="0"/>
      <dgm:spPr/>
    </dgm:pt>
    <dgm:pt modelId="{797595AA-82E7-9A45-818A-CBFC19FC01B4}" type="pres">
      <dgm:prSet presAssocID="{63672145-F932-0941-9207-6FD21631945F}" presName="composite" presStyleCnt="0"/>
      <dgm:spPr/>
    </dgm:pt>
    <dgm:pt modelId="{582A57C3-E208-4C4D-8464-8F41E2B621E9}" type="pres">
      <dgm:prSet presAssocID="{63672145-F932-0941-9207-6FD21631945F}" presName="bentUpArrow1" presStyleLbl="alignImgPlace1" presStyleIdx="2" presStyleCnt="5"/>
      <dgm:spPr/>
    </dgm:pt>
    <dgm:pt modelId="{8AD4400A-F79C-8A4B-829B-0D720ED8FB8C}" type="pres">
      <dgm:prSet presAssocID="{63672145-F932-0941-9207-6FD21631945F}" presName="ParentText" presStyleLbl="node1" presStyleIdx="2" presStyleCnt="6">
        <dgm:presLayoutVars>
          <dgm:chMax val="1"/>
          <dgm:chPref val="1"/>
          <dgm:bulletEnabled val="1"/>
        </dgm:presLayoutVars>
      </dgm:prSet>
      <dgm:spPr/>
    </dgm:pt>
    <dgm:pt modelId="{383D977E-49FE-154D-8370-6E0B15881094}" type="pres">
      <dgm:prSet presAssocID="{63672145-F932-0941-9207-6FD21631945F}" presName="ChildText" presStyleLbl="revTx" presStyleIdx="2" presStyleCnt="6" custScaleX="223362" custLinFactNeighborX="61177">
        <dgm:presLayoutVars>
          <dgm:chMax val="0"/>
          <dgm:chPref val="0"/>
          <dgm:bulletEnabled val="1"/>
        </dgm:presLayoutVars>
      </dgm:prSet>
      <dgm:spPr/>
    </dgm:pt>
    <dgm:pt modelId="{51D4CC9D-D22F-A045-9B1F-02AFD777BA4F}" type="pres">
      <dgm:prSet presAssocID="{EE4E87B9-A6F7-D040-A8C9-2B94C61F8F15}" presName="sibTrans" presStyleCnt="0"/>
      <dgm:spPr/>
    </dgm:pt>
    <dgm:pt modelId="{9B1BB91C-DFAA-BB42-8883-6C779B3E0CC7}" type="pres">
      <dgm:prSet presAssocID="{180ED30E-9BB7-2945-8E67-38EC3B69034A}" presName="composite" presStyleCnt="0"/>
      <dgm:spPr/>
    </dgm:pt>
    <dgm:pt modelId="{97925E51-E8AA-DC48-BFEB-51206266AB1D}" type="pres">
      <dgm:prSet presAssocID="{180ED30E-9BB7-2945-8E67-38EC3B69034A}" presName="bentUpArrow1" presStyleLbl="alignImgPlace1" presStyleIdx="3" presStyleCnt="5"/>
      <dgm:spPr/>
    </dgm:pt>
    <dgm:pt modelId="{8D80E448-C06F-8440-B08E-C700B7FCCC29}" type="pres">
      <dgm:prSet presAssocID="{180ED30E-9BB7-2945-8E67-38EC3B69034A}" presName="ParentText" presStyleLbl="node1" presStyleIdx="3" presStyleCnt="6">
        <dgm:presLayoutVars>
          <dgm:chMax val="1"/>
          <dgm:chPref val="1"/>
          <dgm:bulletEnabled val="1"/>
        </dgm:presLayoutVars>
      </dgm:prSet>
      <dgm:spPr/>
    </dgm:pt>
    <dgm:pt modelId="{7F2F534D-82F4-5443-8CF7-5BBA47CF0517}" type="pres">
      <dgm:prSet presAssocID="{180ED30E-9BB7-2945-8E67-38EC3B69034A}" presName="ChildText" presStyleLbl="revTx" presStyleIdx="3" presStyleCnt="6" custScaleX="216934" custLinFactNeighborX="66825">
        <dgm:presLayoutVars>
          <dgm:chMax val="0"/>
          <dgm:chPref val="0"/>
          <dgm:bulletEnabled val="1"/>
        </dgm:presLayoutVars>
      </dgm:prSet>
      <dgm:spPr/>
    </dgm:pt>
    <dgm:pt modelId="{CD6671F9-E0CD-EF49-94DC-C96CAC8CC7E3}" type="pres">
      <dgm:prSet presAssocID="{9581D7FD-E2E0-0241-80C7-1BF3EEF3518C}" presName="sibTrans" presStyleCnt="0"/>
      <dgm:spPr/>
    </dgm:pt>
    <dgm:pt modelId="{E13DFC65-0620-5546-9284-95854B643695}" type="pres">
      <dgm:prSet presAssocID="{44352C0E-9228-1D41-9AC7-630454862AAB}" presName="composite" presStyleCnt="0"/>
      <dgm:spPr/>
    </dgm:pt>
    <dgm:pt modelId="{7EA63742-38C6-7343-AA79-52C3D9CCAB0D}" type="pres">
      <dgm:prSet presAssocID="{44352C0E-9228-1D41-9AC7-630454862AAB}" presName="bentUpArrow1" presStyleLbl="alignImgPlace1" presStyleIdx="4" presStyleCnt="5"/>
      <dgm:spPr/>
    </dgm:pt>
    <dgm:pt modelId="{2642E532-D17B-8549-B299-BABD4A6DF310}" type="pres">
      <dgm:prSet presAssocID="{44352C0E-9228-1D41-9AC7-630454862AAB}" presName="ParentText" presStyleLbl="node1" presStyleIdx="4" presStyleCnt="6">
        <dgm:presLayoutVars>
          <dgm:chMax val="1"/>
          <dgm:chPref val="1"/>
          <dgm:bulletEnabled val="1"/>
        </dgm:presLayoutVars>
      </dgm:prSet>
      <dgm:spPr/>
    </dgm:pt>
    <dgm:pt modelId="{4D72B732-04CC-5F4B-8E9C-09245727D3B9}" type="pres">
      <dgm:prSet presAssocID="{44352C0E-9228-1D41-9AC7-630454862AAB}" presName="ChildText" presStyleLbl="revTx" presStyleIdx="4" presStyleCnt="6" custScaleX="210506" custLinFactNeighborX="54588">
        <dgm:presLayoutVars>
          <dgm:chMax val="0"/>
          <dgm:chPref val="0"/>
          <dgm:bulletEnabled val="1"/>
        </dgm:presLayoutVars>
      </dgm:prSet>
      <dgm:spPr/>
    </dgm:pt>
    <dgm:pt modelId="{6EA532CE-6739-A24B-AAAE-6A1691A35034}" type="pres">
      <dgm:prSet presAssocID="{D2AC5C65-A520-AE49-8D76-EE23E4A07C4A}" presName="sibTrans" presStyleCnt="0"/>
      <dgm:spPr/>
    </dgm:pt>
    <dgm:pt modelId="{658BC9F3-2A00-F547-8C78-511B7194FAEB}" type="pres">
      <dgm:prSet presAssocID="{251E4A29-F563-D34A-A9F7-27833A2BC30D}" presName="composite" presStyleCnt="0"/>
      <dgm:spPr/>
    </dgm:pt>
    <dgm:pt modelId="{9CCCECD5-8ED0-AC43-9710-1DD092099D67}" type="pres">
      <dgm:prSet presAssocID="{251E4A29-F563-D34A-A9F7-27833A2BC30D}" presName="ParentText" presStyleLbl="node1" presStyleIdx="5" presStyleCnt="6">
        <dgm:presLayoutVars>
          <dgm:chMax val="1"/>
          <dgm:chPref val="1"/>
          <dgm:bulletEnabled val="1"/>
        </dgm:presLayoutVars>
      </dgm:prSet>
      <dgm:spPr/>
    </dgm:pt>
    <dgm:pt modelId="{D3853491-2B6C-1449-B71D-8247E1F629BF}" type="pres">
      <dgm:prSet presAssocID="{251E4A29-F563-D34A-A9F7-27833A2BC30D}" presName="FinalChildText" presStyleLbl="revTx" presStyleIdx="5" presStyleCnt="6" custScaleX="147605" custLinFactNeighborX="24471" custLinFactNeighborY="1210">
        <dgm:presLayoutVars>
          <dgm:chMax val="0"/>
          <dgm:chPref val="0"/>
          <dgm:bulletEnabled val="1"/>
        </dgm:presLayoutVars>
      </dgm:prSet>
      <dgm:spPr/>
    </dgm:pt>
  </dgm:ptLst>
  <dgm:cxnLst>
    <dgm:cxn modelId="{69DAFA03-0878-9247-9AF4-F13FE4FF5D9B}" srcId="{63672145-F932-0941-9207-6FD21631945F}" destId="{6469F03D-EC0D-E14C-9147-635163E16719}" srcOrd="0" destOrd="0" parTransId="{31D6F60D-A7D1-C54D-964D-3B8790B82FA4}" sibTransId="{DCECCFCD-FFA0-2B4E-8620-4D260FCCA4E0}"/>
    <dgm:cxn modelId="{1CB6C709-502E-8E44-80CB-B4138F9C85B8}" type="presOf" srcId="{CB6CE777-E645-594F-9F72-31FA50915471}" destId="{13263DF5-F771-E44D-A3A6-7359AB5A694B}" srcOrd="0" destOrd="0" presId="urn:microsoft.com/office/officeart/2005/8/layout/StepDownProcess#1"/>
    <dgm:cxn modelId="{C4FEA40D-24EF-084F-959C-D30F2BA028D3}" type="presOf" srcId="{26B4761A-8722-154A-9A4E-6B2E8309550C}" destId="{1A27501D-E342-BE40-9448-5C65451E51A0}" srcOrd="0" destOrd="0" presId="urn:microsoft.com/office/officeart/2005/8/layout/StepDownProcess#1"/>
    <dgm:cxn modelId="{3CBBF823-4682-A649-AD39-366A0823CC07}" srcId="{92AF2611-4B58-ED43-AC9F-B952F610F406}" destId="{26B4761A-8722-154A-9A4E-6B2E8309550C}" srcOrd="0" destOrd="0" parTransId="{19278814-36C8-0643-9FFA-66C8A44E8EEC}" sibTransId="{B2DCC36A-7A1A-4C4F-90DA-FAE4C97E6C7D}"/>
    <dgm:cxn modelId="{75B1AC24-2247-418E-917B-87CFE3A11370}" type="presOf" srcId="{CA627FEB-5C4C-4C51-8A75-FEFCA4466D7B}" destId="{849E87F9-77C2-E148-A125-B75B32BAE82F}" srcOrd="0" destOrd="0" presId="urn:microsoft.com/office/officeart/2005/8/layout/StepDownProcess#1"/>
    <dgm:cxn modelId="{9AF40E27-2800-9B4C-8D69-CAB8B8A8A099}" type="presOf" srcId="{251E4A29-F563-D34A-A9F7-27833A2BC30D}" destId="{9CCCECD5-8ED0-AC43-9710-1DD092099D67}" srcOrd="0" destOrd="0" presId="urn:microsoft.com/office/officeart/2005/8/layout/StepDownProcess#1"/>
    <dgm:cxn modelId="{3038282E-24E0-754A-9BCA-5EB4B0881EBE}" type="presOf" srcId="{16F9E631-8BA3-154F-A6E6-07CA57FBC2DB}" destId="{7176A5BC-3282-044F-8AE1-17BEE6013828}" srcOrd="0" destOrd="0" presId="urn:microsoft.com/office/officeart/2005/8/layout/StepDownProcess#1"/>
    <dgm:cxn modelId="{7F3F2935-1376-434A-B6E9-CEA12E0D559A}" srcId="{44352C0E-9228-1D41-9AC7-630454862AAB}" destId="{B761BE11-3B98-534C-8389-3D511BB432FF}" srcOrd="0" destOrd="0" parTransId="{53F8C2F9-90C5-F04A-B13E-59A7DBEEB722}" sibTransId="{1CFC13B1-0710-8745-A251-B44B9B630299}"/>
    <dgm:cxn modelId="{112C4A37-BD1F-0D4F-8BDF-AF61C42AA624}" srcId="{92AF2611-4B58-ED43-AC9F-B952F610F406}" destId="{63672145-F932-0941-9207-6FD21631945F}" srcOrd="2" destOrd="0" parTransId="{DA9256D3-306A-2647-A641-4B0B371AA471}" sibTransId="{EE4E87B9-A6F7-D040-A8C9-2B94C61F8F15}"/>
    <dgm:cxn modelId="{D8BB2438-DD45-0A49-8E75-A834C7834329}" type="presOf" srcId="{92AF2611-4B58-ED43-AC9F-B952F610F406}" destId="{49E2B0A6-6F15-3D4D-BF88-D0B2483CB55B}" srcOrd="0" destOrd="0" presId="urn:microsoft.com/office/officeart/2005/8/layout/StepDownProcess#1"/>
    <dgm:cxn modelId="{23FA6D3C-5F88-8E47-BDA9-BDE6C1BC6D58}" type="presOf" srcId="{712C06CF-58B4-8F4A-A1C3-18737522BAA5}" destId="{7F2F534D-82F4-5443-8CF7-5BBA47CF0517}" srcOrd="0" destOrd="0" presId="urn:microsoft.com/office/officeart/2005/8/layout/StepDownProcess#1"/>
    <dgm:cxn modelId="{90051663-645C-6042-B826-BF1BEE404513}" type="presOf" srcId="{63672145-F932-0941-9207-6FD21631945F}" destId="{8AD4400A-F79C-8A4B-829B-0D720ED8FB8C}" srcOrd="0" destOrd="0" presId="urn:microsoft.com/office/officeart/2005/8/layout/StepDownProcess#1"/>
    <dgm:cxn modelId="{63981E6F-3BAE-44DB-B56D-A083004F0014}" type="presOf" srcId="{05C01FBF-0839-B840-AA40-B5D4B5EF9464}" destId="{D3853491-2B6C-1449-B71D-8247E1F629BF}" srcOrd="0" destOrd="0" presId="urn:microsoft.com/office/officeart/2005/8/layout/StepDownProcess#1"/>
    <dgm:cxn modelId="{016D9485-956C-624D-A592-DDA4E4AA6CC5}" srcId="{92AF2611-4B58-ED43-AC9F-B952F610F406}" destId="{44352C0E-9228-1D41-9AC7-630454862AAB}" srcOrd="4" destOrd="0" parTransId="{BB03014B-614B-4E4D-B179-22BF96D1FDA5}" sibTransId="{D2AC5C65-A520-AE49-8D76-EE23E4A07C4A}"/>
    <dgm:cxn modelId="{E336EE89-5EC2-AE4C-81C9-2EBDE6E482D4}" srcId="{92AF2611-4B58-ED43-AC9F-B952F610F406}" destId="{251E4A29-F563-D34A-A9F7-27833A2BC30D}" srcOrd="5" destOrd="0" parTransId="{B9E7D4BF-66C0-D046-BA68-7E24F4AB0843}" sibTransId="{57ED735E-B5D2-C749-867E-EB96611C0B8B}"/>
    <dgm:cxn modelId="{11A1E58A-ABF6-BE4D-91F0-325BCF38FC72}" type="presOf" srcId="{6469F03D-EC0D-E14C-9147-635163E16719}" destId="{383D977E-49FE-154D-8370-6E0B15881094}" srcOrd="0" destOrd="0" presId="urn:microsoft.com/office/officeart/2005/8/layout/StepDownProcess#1"/>
    <dgm:cxn modelId="{15010B8E-8FC6-034B-A7AD-F331240F7012}" srcId="{92AF2611-4B58-ED43-AC9F-B952F610F406}" destId="{180ED30E-9BB7-2945-8E67-38EC3B69034A}" srcOrd="3" destOrd="0" parTransId="{CCFA8DD9-517C-4C48-9ACE-EAEC7B4B1D8D}" sibTransId="{9581D7FD-E2E0-0241-80C7-1BF3EEF3518C}"/>
    <dgm:cxn modelId="{570398A5-7B9B-684E-836B-828C67CE95B5}" srcId="{251E4A29-F563-D34A-A9F7-27833A2BC30D}" destId="{05C01FBF-0839-B840-AA40-B5D4B5EF9464}" srcOrd="0" destOrd="0" parTransId="{4292C26E-910E-F242-B4EA-85C15677A931}" sibTransId="{9CE79F6D-8C8B-134E-870B-A3814A161031}"/>
    <dgm:cxn modelId="{552A83B2-FDAE-E143-BB66-928925B322B7}" srcId="{180ED30E-9BB7-2945-8E67-38EC3B69034A}" destId="{712C06CF-58B4-8F4A-A1C3-18737522BAA5}" srcOrd="0" destOrd="0" parTransId="{00A2F76A-F4C8-F042-BC58-5B28B1FEF030}" sibTransId="{F7A6ECC7-ED92-634B-B481-4D7D62B796B5}"/>
    <dgm:cxn modelId="{84262DD1-54DB-8D42-9C16-B543B3BB3374}" srcId="{26B4761A-8722-154A-9A4E-6B2E8309550C}" destId="{CB6CE777-E645-594F-9F72-31FA50915471}" srcOrd="0" destOrd="0" parTransId="{A3FA10DA-B8BC-6B42-A66B-27F9CED77F23}" sibTransId="{F64EEB12-0851-6B4F-BF84-33083DA26F4B}"/>
    <dgm:cxn modelId="{EA665ADD-A5EF-844A-8B63-2D7ECC046504}" type="presOf" srcId="{44352C0E-9228-1D41-9AC7-630454862AAB}" destId="{2642E532-D17B-8549-B299-BABD4A6DF310}" srcOrd="0" destOrd="0" presId="urn:microsoft.com/office/officeart/2005/8/layout/StepDownProcess#1"/>
    <dgm:cxn modelId="{8716AEE2-5EF1-42C9-B2C6-5BB2852185DF}" srcId="{16F9E631-8BA3-154F-A6E6-07CA57FBC2DB}" destId="{CA627FEB-5C4C-4C51-8A75-FEFCA4466D7B}" srcOrd="0" destOrd="0" parTransId="{312DFEE4-A0BE-4287-98A9-69EE828C53A8}" sibTransId="{C867BD04-E42D-4E36-9651-FF055F4AF5F0}"/>
    <dgm:cxn modelId="{5D2F70F4-D4C2-FD4A-B54D-45A310324ADC}" srcId="{92AF2611-4B58-ED43-AC9F-B952F610F406}" destId="{16F9E631-8BA3-154F-A6E6-07CA57FBC2DB}" srcOrd="1" destOrd="0" parTransId="{4BAA8D80-E90A-6945-90C2-16CAFC77FA6F}" sibTransId="{40437896-D1C0-9744-812A-639F6C127825}"/>
    <dgm:cxn modelId="{634270FB-D54E-9B40-B519-40B9861B65C3}" type="presOf" srcId="{B761BE11-3B98-534C-8389-3D511BB432FF}" destId="{4D72B732-04CC-5F4B-8E9C-09245727D3B9}" srcOrd="0" destOrd="0" presId="urn:microsoft.com/office/officeart/2005/8/layout/StepDownProcess#1"/>
    <dgm:cxn modelId="{553CD0FD-F2FB-3140-8551-691D85FC1D01}" type="presOf" srcId="{180ED30E-9BB7-2945-8E67-38EC3B69034A}" destId="{8D80E448-C06F-8440-B08E-C700B7FCCC29}" srcOrd="0" destOrd="0" presId="urn:microsoft.com/office/officeart/2005/8/layout/StepDownProcess#1"/>
    <dgm:cxn modelId="{CAA58818-923B-6242-9847-11CD1A086880}" type="presParOf" srcId="{49E2B0A6-6F15-3D4D-BF88-D0B2483CB55B}" destId="{E975EE4B-D42E-E84D-8A4A-2906A98D9890}" srcOrd="0" destOrd="0" presId="urn:microsoft.com/office/officeart/2005/8/layout/StepDownProcess#1"/>
    <dgm:cxn modelId="{D0DD2577-622D-2948-8D96-837600176068}" type="presParOf" srcId="{E975EE4B-D42E-E84D-8A4A-2906A98D9890}" destId="{FC8198D2-B811-F543-848D-08253013A363}" srcOrd="0" destOrd="0" presId="urn:microsoft.com/office/officeart/2005/8/layout/StepDownProcess#1"/>
    <dgm:cxn modelId="{8328243B-B6DB-724C-8C50-F098B7AAF6D6}" type="presParOf" srcId="{E975EE4B-D42E-E84D-8A4A-2906A98D9890}" destId="{1A27501D-E342-BE40-9448-5C65451E51A0}" srcOrd="1" destOrd="0" presId="urn:microsoft.com/office/officeart/2005/8/layout/StepDownProcess#1"/>
    <dgm:cxn modelId="{A0EEA3E4-28F5-9347-B752-8F465E17DB0E}" type="presParOf" srcId="{E975EE4B-D42E-E84D-8A4A-2906A98D9890}" destId="{13263DF5-F771-E44D-A3A6-7359AB5A694B}" srcOrd="2" destOrd="0" presId="urn:microsoft.com/office/officeart/2005/8/layout/StepDownProcess#1"/>
    <dgm:cxn modelId="{47F02AFF-9AD0-A041-B89E-95A3ABC44E39}" type="presParOf" srcId="{49E2B0A6-6F15-3D4D-BF88-D0B2483CB55B}" destId="{1405AD88-5681-5740-8B0F-785D5C4C54E3}" srcOrd="1" destOrd="0" presId="urn:microsoft.com/office/officeart/2005/8/layout/StepDownProcess#1"/>
    <dgm:cxn modelId="{CC26F27A-2F31-7B4F-A3D5-F58113FB0928}" type="presParOf" srcId="{49E2B0A6-6F15-3D4D-BF88-D0B2483CB55B}" destId="{876C9C10-85C7-794D-BECA-7E6B3040BD5B}" srcOrd="2" destOrd="0" presId="urn:microsoft.com/office/officeart/2005/8/layout/StepDownProcess#1"/>
    <dgm:cxn modelId="{D59FA65B-1A0F-1E47-B691-93027AEC90BA}" type="presParOf" srcId="{876C9C10-85C7-794D-BECA-7E6B3040BD5B}" destId="{7249723C-E4C0-8E4E-9876-FECBD8EB4088}" srcOrd="0" destOrd="0" presId="urn:microsoft.com/office/officeart/2005/8/layout/StepDownProcess#1"/>
    <dgm:cxn modelId="{51EB45CC-B96D-5D43-AF1B-84E3B2B8AED1}" type="presParOf" srcId="{876C9C10-85C7-794D-BECA-7E6B3040BD5B}" destId="{7176A5BC-3282-044F-8AE1-17BEE6013828}" srcOrd="1" destOrd="0" presId="urn:microsoft.com/office/officeart/2005/8/layout/StepDownProcess#1"/>
    <dgm:cxn modelId="{5CEB0EC2-0F54-B24C-B1F0-0B003EF1C5A2}" type="presParOf" srcId="{876C9C10-85C7-794D-BECA-7E6B3040BD5B}" destId="{849E87F9-77C2-E148-A125-B75B32BAE82F}" srcOrd="2" destOrd="0" presId="urn:microsoft.com/office/officeart/2005/8/layout/StepDownProcess#1"/>
    <dgm:cxn modelId="{D6478E3B-05EF-9646-A75F-F4ED66F49E38}" type="presParOf" srcId="{49E2B0A6-6F15-3D4D-BF88-D0B2483CB55B}" destId="{A7334212-A42F-5947-B178-28EE2431D98C}" srcOrd="3" destOrd="0" presId="urn:microsoft.com/office/officeart/2005/8/layout/StepDownProcess#1"/>
    <dgm:cxn modelId="{23FBC6FD-CDBE-FA4C-8441-E7B27BF05A51}" type="presParOf" srcId="{49E2B0A6-6F15-3D4D-BF88-D0B2483CB55B}" destId="{797595AA-82E7-9A45-818A-CBFC19FC01B4}" srcOrd="4" destOrd="0" presId="urn:microsoft.com/office/officeart/2005/8/layout/StepDownProcess#1"/>
    <dgm:cxn modelId="{145F56CF-4320-FE4F-8156-055F9762B34B}" type="presParOf" srcId="{797595AA-82E7-9A45-818A-CBFC19FC01B4}" destId="{582A57C3-E208-4C4D-8464-8F41E2B621E9}" srcOrd="0" destOrd="0" presId="urn:microsoft.com/office/officeart/2005/8/layout/StepDownProcess#1"/>
    <dgm:cxn modelId="{45C34818-F1AF-F649-A01C-A6D8DD6977AD}" type="presParOf" srcId="{797595AA-82E7-9A45-818A-CBFC19FC01B4}" destId="{8AD4400A-F79C-8A4B-829B-0D720ED8FB8C}" srcOrd="1" destOrd="0" presId="urn:microsoft.com/office/officeart/2005/8/layout/StepDownProcess#1"/>
    <dgm:cxn modelId="{FF01D02D-F3EF-2B41-B125-417E412F83BB}" type="presParOf" srcId="{797595AA-82E7-9A45-818A-CBFC19FC01B4}" destId="{383D977E-49FE-154D-8370-6E0B15881094}" srcOrd="2" destOrd="0" presId="urn:microsoft.com/office/officeart/2005/8/layout/StepDownProcess#1"/>
    <dgm:cxn modelId="{A608A5D7-E92F-3241-8C20-975A35A4E8FD}" type="presParOf" srcId="{49E2B0A6-6F15-3D4D-BF88-D0B2483CB55B}" destId="{51D4CC9D-D22F-A045-9B1F-02AFD777BA4F}" srcOrd="5" destOrd="0" presId="urn:microsoft.com/office/officeart/2005/8/layout/StepDownProcess#1"/>
    <dgm:cxn modelId="{B7ED08C4-F562-F343-AE8C-1411DA99F4EB}" type="presParOf" srcId="{49E2B0A6-6F15-3D4D-BF88-D0B2483CB55B}" destId="{9B1BB91C-DFAA-BB42-8883-6C779B3E0CC7}" srcOrd="6" destOrd="0" presId="urn:microsoft.com/office/officeart/2005/8/layout/StepDownProcess#1"/>
    <dgm:cxn modelId="{A5A50A0E-B79B-C34C-ADC7-C80B5C746A06}" type="presParOf" srcId="{9B1BB91C-DFAA-BB42-8883-6C779B3E0CC7}" destId="{97925E51-E8AA-DC48-BFEB-51206266AB1D}" srcOrd="0" destOrd="0" presId="urn:microsoft.com/office/officeart/2005/8/layout/StepDownProcess#1"/>
    <dgm:cxn modelId="{7C19BC84-CC29-EF4A-BC81-B1BE7CAADD4B}" type="presParOf" srcId="{9B1BB91C-DFAA-BB42-8883-6C779B3E0CC7}" destId="{8D80E448-C06F-8440-B08E-C700B7FCCC29}" srcOrd="1" destOrd="0" presId="urn:microsoft.com/office/officeart/2005/8/layout/StepDownProcess#1"/>
    <dgm:cxn modelId="{4C51BF22-07FD-FA4A-B14F-9FA0B702E5DB}" type="presParOf" srcId="{9B1BB91C-DFAA-BB42-8883-6C779B3E0CC7}" destId="{7F2F534D-82F4-5443-8CF7-5BBA47CF0517}" srcOrd="2" destOrd="0" presId="urn:microsoft.com/office/officeart/2005/8/layout/StepDownProcess#1"/>
    <dgm:cxn modelId="{729F0557-5384-6B4B-86BF-CDDE5C1D202F}" type="presParOf" srcId="{49E2B0A6-6F15-3D4D-BF88-D0B2483CB55B}" destId="{CD6671F9-E0CD-EF49-94DC-C96CAC8CC7E3}" srcOrd="7" destOrd="0" presId="urn:microsoft.com/office/officeart/2005/8/layout/StepDownProcess#1"/>
    <dgm:cxn modelId="{36E3AD21-65D7-B24C-B4D3-B7520133DB1C}" type="presParOf" srcId="{49E2B0A6-6F15-3D4D-BF88-D0B2483CB55B}" destId="{E13DFC65-0620-5546-9284-95854B643695}" srcOrd="8" destOrd="0" presId="urn:microsoft.com/office/officeart/2005/8/layout/StepDownProcess#1"/>
    <dgm:cxn modelId="{DD62FE2A-BC28-3E4D-BD4E-F24534EEBE0F}" type="presParOf" srcId="{E13DFC65-0620-5546-9284-95854B643695}" destId="{7EA63742-38C6-7343-AA79-52C3D9CCAB0D}" srcOrd="0" destOrd="0" presId="urn:microsoft.com/office/officeart/2005/8/layout/StepDownProcess#1"/>
    <dgm:cxn modelId="{75CB6DD7-E609-FF41-BFDA-AA78B1AF772C}" type="presParOf" srcId="{E13DFC65-0620-5546-9284-95854B643695}" destId="{2642E532-D17B-8549-B299-BABD4A6DF310}" srcOrd="1" destOrd="0" presId="urn:microsoft.com/office/officeart/2005/8/layout/StepDownProcess#1"/>
    <dgm:cxn modelId="{2D895992-0610-7847-8717-588D1860CD72}" type="presParOf" srcId="{E13DFC65-0620-5546-9284-95854B643695}" destId="{4D72B732-04CC-5F4B-8E9C-09245727D3B9}" srcOrd="2" destOrd="0" presId="urn:microsoft.com/office/officeart/2005/8/layout/StepDownProcess#1"/>
    <dgm:cxn modelId="{317597CB-5F05-5C46-8E98-608B8CB7DEA7}" type="presParOf" srcId="{49E2B0A6-6F15-3D4D-BF88-D0B2483CB55B}" destId="{6EA532CE-6739-A24B-AAAE-6A1691A35034}" srcOrd="9" destOrd="0" presId="urn:microsoft.com/office/officeart/2005/8/layout/StepDownProcess#1"/>
    <dgm:cxn modelId="{07B25F14-FD1D-C644-863E-76AE9B1DE37A}" type="presParOf" srcId="{49E2B0A6-6F15-3D4D-BF88-D0B2483CB55B}" destId="{658BC9F3-2A00-F547-8C78-511B7194FAEB}" srcOrd="10" destOrd="0" presId="urn:microsoft.com/office/officeart/2005/8/layout/StepDownProcess#1"/>
    <dgm:cxn modelId="{B023C484-9503-1F4F-8378-A4C3B820ACFA}" type="presParOf" srcId="{658BC9F3-2A00-F547-8C78-511B7194FAEB}" destId="{9CCCECD5-8ED0-AC43-9710-1DD092099D67}" srcOrd="0" destOrd="0" presId="urn:microsoft.com/office/officeart/2005/8/layout/StepDownProcess#1"/>
    <dgm:cxn modelId="{223E57CC-DC7E-483C-B9ED-63C99E899EA7}" type="presParOf" srcId="{658BC9F3-2A00-F547-8C78-511B7194FAEB}" destId="{D3853491-2B6C-1449-B71D-8247E1F629BF}" srcOrd="1"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198D2-B811-F543-848D-08253013A363}">
      <dsp:nvSpPr>
        <dsp:cNvPr id="0" name=""/>
        <dsp:cNvSpPr/>
      </dsp:nvSpPr>
      <dsp:spPr>
        <a:xfrm rot="5400000">
          <a:off x="1033738" y="703706"/>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27501D-E342-BE40-9448-5C65451E51A0}">
      <dsp:nvSpPr>
        <dsp:cNvPr id="0" name=""/>
        <dsp:cNvSpPr/>
      </dsp:nvSpPr>
      <dsp:spPr bwMode="white">
        <a:xfrm>
          <a:off x="873256" y="32238"/>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Abstract Submission</a:t>
          </a:r>
        </a:p>
      </dsp:txBody>
      <dsp:txXfrm>
        <a:off x="908105" y="67087"/>
        <a:ext cx="950000" cy="644058"/>
      </dsp:txXfrm>
    </dsp:sp>
    <dsp:sp modelId="{13263DF5-F771-E44D-A3A6-7359AB5A694B}">
      <dsp:nvSpPr>
        <dsp:cNvPr id="0" name=""/>
        <dsp:cNvSpPr/>
      </dsp:nvSpPr>
      <dsp:spPr bwMode="white">
        <a:xfrm>
          <a:off x="1937493" y="91346"/>
          <a:ext cx="1477308"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 14-09-2023</a:t>
          </a:r>
        </a:p>
      </dsp:txBody>
      <dsp:txXfrm>
        <a:off x="1937493" y="91346"/>
        <a:ext cx="1477308" cy="576889"/>
      </dsp:txXfrm>
    </dsp:sp>
    <dsp:sp modelId="{7249723C-E4C0-8E4E-9876-FECBD8EB4088}">
      <dsp:nvSpPr>
        <dsp:cNvPr id="0" name=""/>
        <dsp:cNvSpPr/>
      </dsp:nvSpPr>
      <dsp:spPr>
        <a:xfrm rot="5400000">
          <a:off x="2055740" y="1505490"/>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76A5BC-3282-044F-8AE1-17BEE6013828}">
      <dsp:nvSpPr>
        <dsp:cNvPr id="0" name=""/>
        <dsp:cNvSpPr/>
      </dsp:nvSpPr>
      <dsp:spPr bwMode="white">
        <a:xfrm>
          <a:off x="1895257" y="834022"/>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Literature Survey</a:t>
          </a:r>
        </a:p>
      </dsp:txBody>
      <dsp:txXfrm>
        <a:off x="1930106" y="868871"/>
        <a:ext cx="950000" cy="644058"/>
      </dsp:txXfrm>
    </dsp:sp>
    <dsp:sp modelId="{849E87F9-77C2-E148-A125-B75B32BAE82F}">
      <dsp:nvSpPr>
        <dsp:cNvPr id="0" name=""/>
        <dsp:cNvSpPr/>
      </dsp:nvSpPr>
      <dsp:spPr bwMode="white">
        <a:xfrm>
          <a:off x="2907495" y="893130"/>
          <a:ext cx="1816716"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n-US" sz="1050" kern="1200" dirty="0">
              <a:solidFill>
                <a:schemeClr val="tx1"/>
              </a:solidFill>
            </a:rPr>
            <a:t>16-09-2023</a:t>
          </a:r>
        </a:p>
      </dsp:txBody>
      <dsp:txXfrm>
        <a:off x="2907495" y="893130"/>
        <a:ext cx="1816716" cy="576889"/>
      </dsp:txXfrm>
    </dsp:sp>
    <dsp:sp modelId="{582A57C3-E208-4C4D-8464-8F41E2B621E9}">
      <dsp:nvSpPr>
        <dsp:cNvPr id="0" name=""/>
        <dsp:cNvSpPr/>
      </dsp:nvSpPr>
      <dsp:spPr>
        <a:xfrm rot="5400000">
          <a:off x="3077741" y="2307273"/>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4400A-F79C-8A4B-829B-0D720ED8FB8C}">
      <dsp:nvSpPr>
        <dsp:cNvPr id="0" name=""/>
        <dsp:cNvSpPr/>
      </dsp:nvSpPr>
      <dsp:spPr bwMode="white">
        <a:xfrm>
          <a:off x="2917258" y="1635806"/>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Design [Front End, Back End]</a:t>
          </a:r>
        </a:p>
      </dsp:txBody>
      <dsp:txXfrm>
        <a:off x="2952107" y="1670655"/>
        <a:ext cx="950000" cy="644058"/>
      </dsp:txXfrm>
    </dsp:sp>
    <dsp:sp modelId="{383D977E-49FE-154D-8370-6E0B15881094}">
      <dsp:nvSpPr>
        <dsp:cNvPr id="0" name=""/>
        <dsp:cNvSpPr/>
      </dsp:nvSpPr>
      <dsp:spPr bwMode="white">
        <a:xfrm>
          <a:off x="3933219" y="1703878"/>
          <a:ext cx="1656523"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10-10-2023</a:t>
          </a:r>
        </a:p>
      </dsp:txBody>
      <dsp:txXfrm>
        <a:off x="3933219" y="1703878"/>
        <a:ext cx="1656523" cy="576889"/>
      </dsp:txXfrm>
    </dsp:sp>
    <dsp:sp modelId="{97925E51-E8AA-DC48-BFEB-51206266AB1D}">
      <dsp:nvSpPr>
        <dsp:cNvPr id="0" name=""/>
        <dsp:cNvSpPr/>
      </dsp:nvSpPr>
      <dsp:spPr>
        <a:xfrm rot="5400000">
          <a:off x="4099742" y="3109057"/>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80E448-C06F-8440-B08E-C700B7FCCC29}">
      <dsp:nvSpPr>
        <dsp:cNvPr id="0" name=""/>
        <dsp:cNvSpPr/>
      </dsp:nvSpPr>
      <dsp:spPr bwMode="white">
        <a:xfrm>
          <a:off x="3939259" y="2437589"/>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Implementation</a:t>
          </a:r>
        </a:p>
      </dsp:txBody>
      <dsp:txXfrm>
        <a:off x="3974108" y="2472438"/>
        <a:ext cx="950000" cy="644058"/>
      </dsp:txXfrm>
    </dsp:sp>
    <dsp:sp modelId="{7F2F534D-82F4-5443-8CF7-5BBA47CF0517}">
      <dsp:nvSpPr>
        <dsp:cNvPr id="0" name=""/>
        <dsp:cNvSpPr/>
      </dsp:nvSpPr>
      <dsp:spPr bwMode="white">
        <a:xfrm>
          <a:off x="5020944" y="2505662"/>
          <a:ext cx="1608851"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26-10-2023</a:t>
          </a:r>
        </a:p>
      </dsp:txBody>
      <dsp:txXfrm>
        <a:off x="5020944" y="2505662"/>
        <a:ext cx="1608851" cy="576889"/>
      </dsp:txXfrm>
    </dsp:sp>
    <dsp:sp modelId="{7EA63742-38C6-7343-AA79-52C3D9CCAB0D}">
      <dsp:nvSpPr>
        <dsp:cNvPr id="0" name=""/>
        <dsp:cNvSpPr/>
      </dsp:nvSpPr>
      <dsp:spPr>
        <a:xfrm rot="5400000">
          <a:off x="5121743" y="3910841"/>
          <a:ext cx="605733" cy="68960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2E532-D17B-8549-B299-BABD4A6DF310}">
      <dsp:nvSpPr>
        <dsp:cNvPr id="0" name=""/>
        <dsp:cNvSpPr/>
      </dsp:nvSpPr>
      <dsp:spPr bwMode="white">
        <a:xfrm>
          <a:off x="4961260" y="3239373"/>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Testing</a:t>
          </a:r>
        </a:p>
      </dsp:txBody>
      <dsp:txXfrm>
        <a:off x="4996109" y="3274222"/>
        <a:ext cx="950000" cy="644058"/>
      </dsp:txXfrm>
    </dsp:sp>
    <dsp:sp modelId="{4D72B732-04CC-5F4B-8E9C-09245727D3B9}">
      <dsp:nvSpPr>
        <dsp:cNvPr id="0" name=""/>
        <dsp:cNvSpPr/>
      </dsp:nvSpPr>
      <dsp:spPr bwMode="white">
        <a:xfrm>
          <a:off x="5976027" y="3307446"/>
          <a:ext cx="1561179"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16-11-2023</a:t>
          </a:r>
        </a:p>
      </dsp:txBody>
      <dsp:txXfrm>
        <a:off x="5976027" y="3307446"/>
        <a:ext cx="1561179" cy="576889"/>
      </dsp:txXfrm>
    </dsp:sp>
    <dsp:sp modelId="{9CCCECD5-8ED0-AC43-9710-1DD092099D67}">
      <dsp:nvSpPr>
        <dsp:cNvPr id="0" name=""/>
        <dsp:cNvSpPr/>
      </dsp:nvSpPr>
      <dsp:spPr bwMode="white">
        <a:xfrm>
          <a:off x="5983262" y="4041157"/>
          <a:ext cx="1019698" cy="71375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Document Submission</a:t>
          </a:r>
        </a:p>
      </dsp:txBody>
      <dsp:txXfrm>
        <a:off x="6018111" y="4076006"/>
        <a:ext cx="950000" cy="644058"/>
      </dsp:txXfrm>
    </dsp:sp>
    <dsp:sp modelId="{D3853491-2B6C-1449-B71D-8247E1F629BF}">
      <dsp:nvSpPr>
        <dsp:cNvPr id="0" name=""/>
        <dsp:cNvSpPr/>
      </dsp:nvSpPr>
      <dsp:spPr bwMode="white">
        <a:xfrm>
          <a:off x="7007918" y="4116210"/>
          <a:ext cx="1094685" cy="576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rPr>
            <a:t>11-12-2023</a:t>
          </a:r>
        </a:p>
      </dsp:txBody>
      <dsp:txXfrm>
        <a:off x="7007918" y="4116210"/>
        <a:ext cx="1094685" cy="57688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panose="020B0604020202020204"/>
      </a:defRPr>
    </a:lvl1pPr>
    <a:lvl2pPr indent="228600" latinLnBrk="0">
      <a:spcBef>
        <a:spcPts val="400"/>
      </a:spcBef>
      <a:defRPr sz="1200">
        <a:latin typeface="+mn-lt"/>
        <a:ea typeface="+mn-ea"/>
        <a:cs typeface="+mn-cs"/>
        <a:sym typeface="Arial" panose="020B0604020202020204"/>
      </a:defRPr>
    </a:lvl2pPr>
    <a:lvl3pPr indent="457200" latinLnBrk="0">
      <a:spcBef>
        <a:spcPts val="400"/>
      </a:spcBef>
      <a:defRPr sz="1200">
        <a:latin typeface="+mn-lt"/>
        <a:ea typeface="+mn-ea"/>
        <a:cs typeface="+mn-cs"/>
        <a:sym typeface="Arial" panose="020B0604020202020204"/>
      </a:defRPr>
    </a:lvl3pPr>
    <a:lvl4pPr indent="685800" latinLnBrk="0">
      <a:spcBef>
        <a:spcPts val="400"/>
      </a:spcBef>
      <a:defRPr sz="1200">
        <a:latin typeface="+mn-lt"/>
        <a:ea typeface="+mn-ea"/>
        <a:cs typeface="+mn-cs"/>
        <a:sym typeface="Arial" panose="020B0604020202020204"/>
      </a:defRPr>
    </a:lvl4pPr>
    <a:lvl5pPr indent="914400" latinLnBrk="0">
      <a:spcBef>
        <a:spcPts val="400"/>
      </a:spcBef>
      <a:defRPr sz="1200">
        <a:latin typeface="+mn-lt"/>
        <a:ea typeface="+mn-ea"/>
        <a:cs typeface="+mn-cs"/>
        <a:sym typeface="Arial" panose="020B0604020202020204"/>
      </a:defRPr>
    </a:lvl5pPr>
    <a:lvl6pPr indent="1143000" latinLnBrk="0">
      <a:spcBef>
        <a:spcPts val="400"/>
      </a:spcBef>
      <a:defRPr sz="1200">
        <a:latin typeface="+mn-lt"/>
        <a:ea typeface="+mn-ea"/>
        <a:cs typeface="+mn-cs"/>
        <a:sym typeface="Arial" panose="020B0604020202020204"/>
      </a:defRPr>
    </a:lvl6pPr>
    <a:lvl7pPr indent="1371600" latinLnBrk="0">
      <a:spcBef>
        <a:spcPts val="400"/>
      </a:spcBef>
      <a:defRPr sz="1200">
        <a:latin typeface="+mn-lt"/>
        <a:ea typeface="+mn-ea"/>
        <a:cs typeface="+mn-cs"/>
        <a:sym typeface="Arial" panose="020B0604020202020204"/>
      </a:defRPr>
    </a:lvl7pPr>
    <a:lvl8pPr indent="1600200" latinLnBrk="0">
      <a:spcBef>
        <a:spcPts val="400"/>
      </a:spcBef>
      <a:defRPr sz="1200">
        <a:latin typeface="+mn-lt"/>
        <a:ea typeface="+mn-ea"/>
        <a:cs typeface="+mn-cs"/>
        <a:sym typeface="Arial" panose="020B0604020202020204"/>
      </a:defRPr>
    </a:lvl8pPr>
    <a:lvl9pPr indent="1828800" latinLnBrk="0">
      <a:spcBef>
        <a:spcPts val="400"/>
      </a:spcBef>
      <a:defRPr sz="1200">
        <a:latin typeface="+mn-lt"/>
        <a:ea typeface="+mn-ea"/>
        <a:cs typeface="+mn-cs"/>
        <a:sym typeface="Arial" panose="020B060402020202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25"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26"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4"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25"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26"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37"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38"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49"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50"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61"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62"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73"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74"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85"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86"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97"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98"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109"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110"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20" name="Title Text"/>
          <p:cNvSpPr txBox="1">
            <a:spLocks noGrp="1"/>
          </p:cNvSpPr>
          <p:nvPr>
            <p:ph type="title" hasCustomPrompt="1"/>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37"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38"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49"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50"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61"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62"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73"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74"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85"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86"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97"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98"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headEnd/>
            <a:tailEnd/>
          </a:ln>
        </p:spPr>
      </p:pic>
      <p:sp>
        <p:nvSpPr>
          <p:cNvPr id="109"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sp>
        <p:nvSpPr>
          <p:cNvPr id="110" name="Title Text"/>
          <p:cNvSpPr txBox="1">
            <a:spLocks noGrp="1"/>
          </p:cNvSpPr>
          <p:nvPr>
            <p:ph type="title" hasCustomPrompt="1"/>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hasCustomPrompt="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20" name="Title Text"/>
          <p:cNvSpPr txBox="1">
            <a:spLocks noGrp="1"/>
          </p:cNvSpPr>
          <p:nvPr>
            <p:ph type="title" hasCustomPrompt="1"/>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a:p>
        </p:txBody>
      </p:sp>
      <p:sp>
        <p:nvSpPr>
          <p:cNvPr id="3"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headEnd/>
            <a:tailEnd/>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panose="020B0604020202020204"/>
              </a:defRPr>
            </a:lvl1pPr>
          </a:lstStyle>
          <a:p>
            <a:fld id="{86CB4B4D-7CA3-9044-876B-883B54F8677D}" type="slidenum">
              <a:r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hf hdr="0" dt="0"/>
  <p:txStyles>
    <p:title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p:titleStyle>
    <p:bodyStyle>
      <a:lvl1pPr marL="342900" marR="0" indent="-3429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1pPr>
      <a:lvl2pPr marL="661035" marR="0" indent="-203835"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2pPr>
      <a:lvl3pPr marL="1200150" marR="0" indent="-28575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3pPr>
      <a:lvl4pPr marL="1600200" marR="0" indent="-2286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4pPr>
      <a:lvl5pPr marL="2082800" marR="0" indent="-2540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5pPr>
      <a:lvl6pPr marL="25400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6pPr>
      <a:lvl7pPr marL="29972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7pPr>
      <a:lvl8pPr marL="34544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8pPr>
      <a:lvl9pPr marL="39116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panose="020B0604020202020204"/>
              </a:defRPr>
            </a:pPr>
            <a:endParaRPr sz="1400"/>
          </a:p>
        </p:txBody>
      </p:sp>
      <p:sp>
        <p:nvSpPr>
          <p:cNvPr id="3" name="Text"/>
          <p:cNvSpPr txBox="1"/>
          <p:nvPr/>
        </p:nvSpPr>
        <p:spPr>
          <a:xfrm>
            <a:off x="1264919" y="304800"/>
            <a:ext cx="6918961" cy="350662"/>
          </a:xfrm>
          <a:prstGeom prst="rect">
            <a:avLst/>
          </a:prstGeom>
          <a:ln w="12700">
            <a:miter lim="400000"/>
          </a:ln>
        </p:spPr>
        <p:txBody>
          <a:bodyPr lIns="45719" rIns="45719">
            <a:spAutoFit/>
          </a:bodyPr>
          <a:lstStyle>
            <a:lvl1pPr>
              <a:defRPr sz="1800" b="1">
                <a:latin typeface="+mn-lt"/>
                <a:ea typeface="+mn-ea"/>
                <a:cs typeface="+mn-cs"/>
                <a:sym typeface="Arial" panose="020B0604020202020204"/>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headEnd/>
            <a:tailEnd/>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panose="020B0604020202020204"/>
              </a:defRPr>
            </a:lvl1pPr>
          </a:lstStyle>
          <a:p>
            <a:fld id="{86CB4B4D-7CA3-9044-876B-883B54F8677D}" type="slidenum">
              <a:r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spd="med"/>
  <p:hf hdr="0" dt="0"/>
  <p:txStyles>
    <p:title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p:titleStyle>
    <p:bodyStyle>
      <a:lvl1pPr marL="342900" marR="0" indent="-3429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1pPr>
      <a:lvl2pPr marL="661035" marR="0" indent="-203835"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2pPr>
      <a:lvl3pPr marL="1200150" marR="0" indent="-28575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3pPr>
      <a:lvl4pPr marL="1600200" marR="0" indent="-2286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4pPr>
      <a:lvl5pPr marL="2082800" marR="0" indent="-254000" algn="l" defTabSz="914400" rtl="0" latinLnBrk="0">
        <a:lnSpc>
          <a:spcPct val="100000"/>
        </a:lnSpc>
        <a:spcBef>
          <a:spcPts val="400"/>
        </a:spcBef>
        <a:spcAft>
          <a:spcPts val="0"/>
        </a:spcAft>
        <a:buClrTx/>
        <a:buSzPct val="100000"/>
        <a:buFontTx/>
        <a:buChar char="»"/>
        <a:defRPr sz="2000" b="0" i="0" u="none" strike="noStrike" cap="none" spc="0" baseline="0">
          <a:solidFill>
            <a:srgbClr val="000000"/>
          </a:solidFill>
          <a:uFillTx/>
          <a:latin typeface="+mn-lt"/>
          <a:ea typeface="+mn-ea"/>
          <a:cs typeface="+mn-cs"/>
          <a:sym typeface="Arial" panose="020B0604020202020204"/>
        </a:defRPr>
      </a:lvl5pPr>
      <a:lvl6pPr marL="25400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6pPr>
      <a:lvl7pPr marL="29972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7pPr>
      <a:lvl8pPr marL="34544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8pPr>
      <a:lvl9pPr marL="3911600" marR="0" indent="-254000" algn="l" defTabSz="914400" rtl="0" latinLnBrk="0">
        <a:lnSpc>
          <a:spcPct val="100000"/>
        </a:lnSpc>
        <a:spcBef>
          <a:spcPts val="400"/>
        </a:spcBef>
        <a:spcAft>
          <a:spcPts val="0"/>
        </a:spcAft>
        <a:buClrTx/>
        <a:buSzPct val="100000"/>
        <a:buFontTx/>
        <a:defRPr sz="2000" b="0" i="0" u="none" strike="noStrike" cap="none" spc="0" baseline="0">
          <a:solidFill>
            <a:srgbClr val="000000"/>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1pPr>
      <a:lvl2pPr marL="0" marR="0" indent="4572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2pPr>
      <a:lvl3pPr marL="0" marR="0" indent="9144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3pPr>
      <a:lvl4pPr marL="0" marR="0" indent="13716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4pPr>
      <a:lvl5pPr marL="0" marR="0" indent="182880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abs/pii/S0933365719311510?via=ihub%0d" TargetMode="External"/><Relationship Id="rId2" Type="http://schemas.openxmlformats.org/officeDocument/2006/relationships/hyperlink" Target="https://www.sciencedirect.com/science/article/abs/pii/S0168169917314710?via=ihub%0d" TargetMode="External"/><Relationship Id="rId1" Type="http://schemas.openxmlformats.org/officeDocument/2006/relationships/slideLayout" Target="../slideLayouts/slideLayout9.xml"/><Relationship Id="rId4" Type="http://schemas.openxmlformats.org/officeDocument/2006/relationships/hyperlink" Target="https://www.frontiersin.org/articles/10.3389/fpls.2016.01419/full%0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2076-3417/11/2/615%0d" TargetMode="External"/><Relationship Id="rId2" Type="http://schemas.openxmlformats.org/officeDocument/2006/relationships/hyperlink" Target="https://ieeexplore.ieee.org/document/8127491%0d" TargetMode="External"/><Relationship Id="rId1" Type="http://schemas.openxmlformats.org/officeDocument/2006/relationships/slideLayout" Target="../slideLayouts/slideLayout9.xml"/><Relationship Id="rId4" Type="http://schemas.openxmlformats.org/officeDocument/2006/relationships/hyperlink" Target="https://www.sciencedirect.com/science/article/abs/pii/S1570870518301343?via=ihub%0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0924271619301261?via=ihub" TargetMode="External"/><Relationship Id="rId2" Type="http://schemas.openxmlformats.org/officeDocument/2006/relationships/hyperlink" Target="https://www.sciencedirect.com/science/article/abs/pii/S0168169919311573?via=ihub" TargetMode="External"/><Relationship Id="rId1" Type="http://schemas.openxmlformats.org/officeDocument/2006/relationships/slideLayout" Target="../slideLayouts/slideLayout9.xml"/><Relationship Id="rId4" Type="http://schemas.openxmlformats.org/officeDocument/2006/relationships/hyperlink" Target="https://www.pnas.org/doi/full/10.1073/pnas.171699911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75868523_Crop-RecFIS_Machine_Learning_Classifiers_for_Crop_Recommendation_and_Feature_Importance_Scores_Calculation" TargetMode="External"/><Relationship Id="rId2" Type="http://schemas.openxmlformats.org/officeDocument/2006/relationships/hyperlink" Target="https://www.researchgate.net/publication/370624444_Farmer's_Assistant_in_Agricultural_Sector_by_using_Machine_Learning_and_Deep_Learning" TargetMode="External"/><Relationship Id="rId1" Type="http://schemas.openxmlformats.org/officeDocument/2006/relationships/slideLayout" Target="../slideLayouts/slideLayout9.xml"/><Relationship Id="rId4" Type="http://schemas.openxmlformats.org/officeDocument/2006/relationships/hyperlink" Target="https://www.semanticscholar.org/paper/Intelligent-Farming-System-With-Weather-Forecast-Shandilya-Khanduja/bde27c93d1c4122ff321dd8d8eec6e2dcb2f18a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1</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dirty="0">
                <a:latin typeface="Times New Roman" panose="02020603050405020304" pitchFamily="18" charset="0"/>
                <a:ea typeface="+mn-ea"/>
                <a:cs typeface="Times New Roman" panose="02020603050405020304" pitchFamily="18" charset="0"/>
                <a:sym typeface="Arial" panose="020B0604020202020204"/>
              </a:rPr>
              <a:t>Introduction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25853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endParaRPr kumimoji="0" lang="en-US" sz="1800" u="none" strike="noStrike" cap="none" spc="0" normalizeH="0" baseline="0" dirty="0">
              <a:ln>
                <a:noFill/>
              </a:ln>
              <a:solidFill>
                <a:srgbClr val="374151"/>
              </a:solidFill>
              <a:uFillTx/>
              <a:latin typeface="Söhne"/>
              <a:ea typeface="Times New Roman" panose="02020603050405020304"/>
              <a:cs typeface="Times New Roman" panose="02020603050405020304"/>
              <a:sym typeface="Times New Roman" panose="02020603050405020304"/>
            </a:endParaRPr>
          </a:p>
          <a:p>
            <a:pPr marL="0" marR="0" indent="0" algn="just" defTabSz="914400" rtl="0" fontAlgn="auto" latinLnBrk="0" hangingPunct="0">
              <a:lnSpc>
                <a:spcPct val="100000"/>
              </a:lnSpc>
              <a:spcBef>
                <a:spcPts val="0"/>
              </a:spcBef>
              <a:spcAft>
                <a:spcPts val="0"/>
              </a:spcAft>
              <a:buClrTx/>
              <a:buSzTx/>
              <a:buFontTx/>
              <a:buNone/>
            </a:pPr>
            <a:r>
              <a:rPr lang="en-US" sz="1800" b="0" i="0" dirty="0">
                <a:solidFill>
                  <a:srgbClr val="374151"/>
                </a:solidFill>
                <a:effectLst/>
                <a:latin typeface="Times New Roman" panose="02020603050405020304" pitchFamily="18" charset="0"/>
                <a:cs typeface="Times New Roman" panose="02020603050405020304" pitchFamily="18" charset="0"/>
              </a:rPr>
              <a:t>A deep learning-based crop recommendation system employs neural networks to analyze agricultural data, including soil quality, climate, and historical yields. Trained on labeled datasets, the model learns patterns to predict suitable crops based on user-input parameters. Users, typically farmers, receive personalized recommendations, aiding informed decision-making. Continuous feedback refines the model's accuracy over time. This innovative approach optimizes crop choices, enhances yield predictions, and promotes sustainable farming practices, ultimately fostering efficient and environmentally conscious agriculture</a:t>
            </a:r>
            <a:r>
              <a:rPr lang="en-US" sz="1800" b="0" i="0" dirty="0">
                <a:solidFill>
                  <a:srgbClr val="374151"/>
                </a:solidFill>
                <a:effectLst/>
                <a:latin typeface="Söhne"/>
              </a:rPr>
              <a:t>.</a:t>
            </a: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11</a:t>
            </a:r>
            <a:endParaRPr dirty="0"/>
          </a:p>
        </p:txBody>
      </p:sp>
      <p:sp>
        <p:nvSpPr>
          <p:cNvPr id="3" name="Text Box 2"/>
          <p:cNvSpPr txBox="1"/>
          <p:nvPr/>
        </p:nvSpPr>
        <p:spPr>
          <a:xfrm>
            <a:off x="688975" y="2130425"/>
            <a:ext cx="7864475" cy="42473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Seaborn:</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A Python data visualization library based on Matplotlib. It provides a high-level interface for drawing attractive and informative statistical graphics.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err="1">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Jupyter</a:t>
            </a: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 Notebook: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An open-source web application that allows you to create and share documents that contain live code, equations, visualizations, and narrative text.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Google </a:t>
            </a:r>
            <a:r>
              <a:rPr kumimoji="0" lang="en-US" sz="1800" b="1" i="0" u="none" strike="noStrike" cap="none" spc="0" normalizeH="0" baseline="0" dirty="0" err="1">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Colab</a:t>
            </a: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A free cloud service based on </a:t>
            </a:r>
            <a:r>
              <a:rPr kumimoji="0" lang="en-US" sz="1800" b="0" i="0" u="none" strike="noStrike" cap="none" spc="0" normalizeH="0" baseline="0" dirty="0" err="1">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Jupyter</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Notebooks for machine learning education and research. It provides a robust, zero-configuration environment with free access to computing resources including GPUs.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TensorFlow/</a:t>
            </a:r>
            <a:r>
              <a:rPr kumimoji="0" lang="en-US" sz="1800" b="1" i="0" u="none" strike="noStrike" cap="none" spc="0" normalizeH="0" baseline="0" dirty="0" err="1">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Keras</a:t>
            </a: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These are open-source software libraries for dataflow and differentiable programming across a range of tasks, central to machine learning and deep learning.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Version Control System (Git/GitHub):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For version control and collaboration. Git is a distributed version control system for tracking changes in source code during software development, while GitHub is a cloud-based hosting service that lets you manage Git repositories.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040945"/>
            <a:ext cx="7315200" cy="887641"/>
          </a:xfrm>
        </p:spPr>
        <p:txBody>
          <a:bodyPr/>
          <a:lstStyle/>
          <a:p>
            <a:r>
              <a:rPr lang="en-US" sz="3200" dirty="0">
                <a:latin typeface="Times New Roman" panose="02020603050405020304" pitchFamily="18" charset="0"/>
                <a:cs typeface="Times New Roman" panose="02020603050405020304" pitchFamily="18" charset="0"/>
              </a:rPr>
              <a:t>Architecture / Design</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12</a:t>
            </a:r>
            <a:endParaRPr dirty="0"/>
          </a:p>
        </p:txBody>
      </p:sp>
      <p:pic>
        <p:nvPicPr>
          <p:cNvPr id="3" name="Picture 2" descr="Screenshot 2023-11-16 at 9.19.00 AM"/>
          <p:cNvPicPr>
            <a:picLocks noChangeAspect="1"/>
          </p:cNvPicPr>
          <p:nvPr/>
        </p:nvPicPr>
        <p:blipFill>
          <a:blip r:embed="rId2"/>
          <a:stretch>
            <a:fillRect/>
          </a:stretch>
        </p:blipFill>
        <p:spPr>
          <a:xfrm>
            <a:off x="727710" y="1727200"/>
            <a:ext cx="7767320" cy="438658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Data Set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42257" y="1698498"/>
            <a:ext cx="7968343"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000" b="1" dirty="0">
                <a:solidFill>
                  <a:schemeClr val="tx1"/>
                </a:solidFill>
                <a:latin typeface="Times New Roman Bold" panose="02020603050405020304" charset="0"/>
                <a:cs typeface="Times New Roman Bold" panose="02020603050405020304" charset="0"/>
              </a:rPr>
              <a:t>Dataset Overview: Crop Recommendation</a:t>
            </a:r>
          </a:p>
          <a:p>
            <a:pPr marL="171450" indent="-171450">
              <a:buFont typeface="Arial" panose="020B0604020202020204" pitchFamily="34" charset="0"/>
              <a:buChar char="•"/>
            </a:pPr>
            <a:endParaRPr lang="en-IN" sz="2000" b="1" dirty="0">
              <a:solidFill>
                <a:schemeClr val="tx1"/>
              </a:solidFill>
              <a:latin typeface="Times New Roman Bold" panose="02020603050405020304" charset="0"/>
              <a:cs typeface="Times New Roman Bold" panose="02020603050405020304" charset="0"/>
            </a:endParaRPr>
          </a:p>
          <a:p>
            <a:pPr marL="171450" indent="-171450">
              <a:buFont typeface="Arial" panose="020B0604020202020204" pitchFamily="34" charset="0"/>
              <a:buChar char="•"/>
            </a:pPr>
            <a:r>
              <a:rPr lang="en-IN" sz="2000" b="1" dirty="0">
                <a:solidFill>
                  <a:schemeClr val="tx1"/>
                </a:solidFill>
                <a:latin typeface="Times New Roman Bold" panose="02020603050405020304" charset="0"/>
                <a:cs typeface="Times New Roman Bold" panose="02020603050405020304" charset="0"/>
              </a:rPr>
              <a:t>Entries:</a:t>
            </a:r>
            <a:r>
              <a:rPr lang="en-IN" sz="2000" dirty="0">
                <a:solidFill>
                  <a:schemeClr val="tx1"/>
                </a:solidFill>
                <a:latin typeface="Times New Roman" panose="02020603050405020304" pitchFamily="18" charset="0"/>
                <a:cs typeface="Times New Roman" panose="02020603050405020304" pitchFamily="18" charset="0"/>
              </a:rPr>
              <a:t> 2200</a:t>
            </a:r>
          </a:p>
          <a:p>
            <a:pPr marL="171450" indent="-171450">
              <a:buFont typeface="Arial" panose="020B0604020202020204" pitchFamily="34" charset="0"/>
              <a:buChar char="•"/>
            </a:pPr>
            <a:r>
              <a:rPr lang="en-IN" sz="2000" b="1" dirty="0">
                <a:solidFill>
                  <a:schemeClr val="tx1"/>
                </a:solidFill>
                <a:latin typeface="Times New Roman Bold" panose="02020603050405020304" charset="0"/>
                <a:cs typeface="Times New Roman Bold" panose="02020603050405020304" charset="0"/>
              </a:rPr>
              <a:t>Attributes:</a:t>
            </a:r>
            <a:r>
              <a:rPr lang="en-IN" sz="2000" dirty="0">
                <a:solidFill>
                  <a:schemeClr val="tx1"/>
                </a:solidFill>
                <a:latin typeface="Times New Roman" panose="02020603050405020304" pitchFamily="18" charset="0"/>
                <a:cs typeface="Times New Roman" panose="02020603050405020304" pitchFamily="18" charset="0"/>
              </a:rPr>
              <a:t> 7+1 label</a:t>
            </a:r>
          </a:p>
          <a:p>
            <a:pPr marL="171450" indent="-171450"/>
            <a:endParaRPr lang="en-IN" sz="2000" b="1" dirty="0">
              <a:solidFill>
                <a:schemeClr val="tx1"/>
              </a:solidFill>
              <a:latin typeface="Times New Roman Bold" panose="02020603050405020304" charset="0"/>
              <a:cs typeface="Times New Roman Bold" panose="02020603050405020304" charset="0"/>
            </a:endParaRPr>
          </a:p>
          <a:p>
            <a:pPr marL="171450" indent="-171450"/>
            <a:r>
              <a:rPr lang="en-IN" sz="2000" b="1" dirty="0">
                <a:solidFill>
                  <a:schemeClr val="tx1"/>
                </a:solidFill>
                <a:latin typeface="Times New Roman Bold" panose="02020603050405020304" charset="0"/>
                <a:cs typeface="Times New Roman Bold" panose="02020603050405020304" charset="0"/>
              </a:rPr>
              <a:t>Features:</a:t>
            </a:r>
          </a:p>
          <a:p>
            <a:pPr marL="171450" indent="-171450"/>
            <a:endParaRPr lang="en-IN" sz="2000" b="1" dirty="0">
              <a:solidFill>
                <a:schemeClr val="tx1"/>
              </a:solidFill>
              <a:latin typeface="Times New Roman Bold" panose="02020603050405020304" charset="0"/>
              <a:cs typeface="Times New Roman Bold" panose="02020603050405020304" charset="0"/>
            </a:endParaRPr>
          </a:p>
          <a:p>
            <a:pPr marL="171450" indent="-171450"/>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b="1" dirty="0">
              <a:solidFill>
                <a:schemeClr val="tx1"/>
              </a:solidFill>
              <a:latin typeface="Times New Roman Bold" panose="02020603050405020304" charset="0"/>
              <a:cs typeface="Times New Roman Bold" panose="02020603050405020304"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13</a:t>
            </a:r>
            <a:endParaRPr dirty="0"/>
          </a:p>
        </p:txBody>
      </p:sp>
      <p:graphicFrame>
        <p:nvGraphicFramePr>
          <p:cNvPr id="2" name="Table 5">
            <a:extLst>
              <a:ext uri="{FF2B5EF4-FFF2-40B4-BE49-F238E27FC236}">
                <a16:creationId xmlns:a16="http://schemas.microsoft.com/office/drawing/2014/main" id="{B86A3034-8698-490A-85D5-A957A86F2664}"/>
              </a:ext>
            </a:extLst>
          </p:cNvPr>
          <p:cNvGraphicFramePr>
            <a:graphicFrameLocks noGrp="1"/>
          </p:cNvGraphicFramePr>
          <p:nvPr>
            <p:extLst>
              <p:ext uri="{D42A27DB-BD31-4B8C-83A1-F6EECF244321}">
                <p14:modId xmlns:p14="http://schemas.microsoft.com/office/powerpoint/2010/main" val="1526912604"/>
              </p:ext>
            </p:extLst>
          </p:nvPr>
        </p:nvGraphicFramePr>
        <p:xfrm>
          <a:off x="1066801" y="3652970"/>
          <a:ext cx="7201988" cy="2612958"/>
        </p:xfrm>
        <a:graphic>
          <a:graphicData uri="http://schemas.openxmlformats.org/drawingml/2006/table">
            <a:tbl>
              <a:tblPr firstRow="1" bandRow="1">
                <a:tableStyleId>{5C22544A-7EE6-4342-B048-85BDC9FD1C3A}</a:tableStyleId>
              </a:tblPr>
              <a:tblGrid>
                <a:gridCol w="1800497">
                  <a:extLst>
                    <a:ext uri="{9D8B030D-6E8A-4147-A177-3AD203B41FA5}">
                      <a16:colId xmlns:a16="http://schemas.microsoft.com/office/drawing/2014/main" val="480320173"/>
                    </a:ext>
                  </a:extLst>
                </a:gridCol>
                <a:gridCol w="1800497">
                  <a:extLst>
                    <a:ext uri="{9D8B030D-6E8A-4147-A177-3AD203B41FA5}">
                      <a16:colId xmlns:a16="http://schemas.microsoft.com/office/drawing/2014/main" val="2170885348"/>
                    </a:ext>
                  </a:extLst>
                </a:gridCol>
                <a:gridCol w="1800497">
                  <a:extLst>
                    <a:ext uri="{9D8B030D-6E8A-4147-A177-3AD203B41FA5}">
                      <a16:colId xmlns:a16="http://schemas.microsoft.com/office/drawing/2014/main" val="1560917259"/>
                    </a:ext>
                  </a:extLst>
                </a:gridCol>
                <a:gridCol w="1800497">
                  <a:extLst>
                    <a:ext uri="{9D8B030D-6E8A-4147-A177-3AD203B41FA5}">
                      <a16:colId xmlns:a16="http://schemas.microsoft.com/office/drawing/2014/main" val="1064796690"/>
                    </a:ext>
                  </a:extLst>
                </a:gridCol>
              </a:tblGrid>
              <a:tr h="557336">
                <a:tc>
                  <a:txBody>
                    <a:bodyPr/>
                    <a:lstStyle/>
                    <a:p>
                      <a:pPr algn="l"/>
                      <a:r>
                        <a:rPr lang="en-US" dirty="0" err="1"/>
                        <a:t>S.No</a:t>
                      </a:r>
                      <a:endParaRPr lang="en-IN" dirty="0"/>
                    </a:p>
                  </a:txBody>
                  <a:tcPr/>
                </a:tc>
                <a:tc>
                  <a:txBody>
                    <a:bodyPr/>
                    <a:lstStyle/>
                    <a:p>
                      <a:pPr algn="l"/>
                      <a:r>
                        <a:rPr lang="en-US" dirty="0"/>
                        <a:t>Attribute</a:t>
                      </a:r>
                      <a:endParaRPr lang="en-IN" dirty="0"/>
                    </a:p>
                  </a:txBody>
                  <a:tcPr/>
                </a:tc>
                <a:tc>
                  <a:txBody>
                    <a:bodyPr/>
                    <a:lstStyle/>
                    <a:p>
                      <a:pPr algn="l"/>
                      <a:r>
                        <a:rPr lang="en-US" dirty="0"/>
                        <a:t>Range/Categories</a:t>
                      </a:r>
                      <a:endParaRPr lang="en-IN" dirty="0"/>
                    </a:p>
                  </a:txBody>
                  <a:tcPr/>
                </a:tc>
                <a:tc>
                  <a:txBody>
                    <a:bodyPr/>
                    <a:lstStyle/>
                    <a:p>
                      <a:pPr algn="l"/>
                      <a:r>
                        <a:rPr lang="en-US" dirty="0"/>
                        <a:t>Description</a:t>
                      </a:r>
                      <a:endParaRPr lang="en-IN" dirty="0"/>
                    </a:p>
                  </a:txBody>
                  <a:tcPr/>
                </a:tc>
                <a:extLst>
                  <a:ext uri="{0D108BD9-81ED-4DB2-BD59-A6C34878D82A}">
                    <a16:rowId xmlns:a16="http://schemas.microsoft.com/office/drawing/2014/main" val="2610547505"/>
                  </a:ext>
                </a:extLst>
              </a:tr>
              <a:tr h="592582">
                <a:tc>
                  <a:txBody>
                    <a:bodyPr/>
                    <a:lstStyle/>
                    <a:p>
                      <a:pPr algn="l"/>
                      <a:r>
                        <a:rPr lang="en-US" dirty="0"/>
                        <a:t>1</a:t>
                      </a:r>
                      <a:endParaRPr lang="en-IN" dirty="0"/>
                    </a:p>
                  </a:txBody>
                  <a:tcPr/>
                </a:tc>
                <a:tc>
                  <a:txBody>
                    <a:bodyPr/>
                    <a:lstStyle/>
                    <a:p>
                      <a:pPr algn="l"/>
                      <a:r>
                        <a:rPr lang="en-US" dirty="0"/>
                        <a:t>N</a:t>
                      </a:r>
                      <a:endParaRPr lang="en-IN" dirty="0"/>
                    </a:p>
                  </a:txBody>
                  <a:tcPr/>
                </a:tc>
                <a:tc>
                  <a:txBody>
                    <a:bodyPr/>
                    <a:lstStyle/>
                    <a:p>
                      <a:pPr algn="l"/>
                      <a:r>
                        <a:rPr lang="en-US" dirty="0"/>
                        <a:t>Values starting from 0</a:t>
                      </a:r>
                      <a:endParaRPr lang="en-IN" dirty="0"/>
                    </a:p>
                  </a:txBody>
                  <a:tcPr/>
                </a:tc>
                <a:tc>
                  <a:txBody>
                    <a:bodyPr/>
                    <a:lstStyle/>
                    <a:p>
                      <a:pPr algn="l"/>
                      <a:r>
                        <a:rPr lang="en-US" dirty="0"/>
                        <a:t>Nitrogen (N) content in the soil</a:t>
                      </a:r>
                      <a:endParaRPr lang="en-IN" dirty="0"/>
                    </a:p>
                  </a:txBody>
                  <a:tcPr/>
                </a:tc>
                <a:extLst>
                  <a:ext uri="{0D108BD9-81ED-4DB2-BD59-A6C34878D82A}">
                    <a16:rowId xmlns:a16="http://schemas.microsoft.com/office/drawing/2014/main" val="2530386578"/>
                  </a:ext>
                </a:extLst>
              </a:tr>
              <a:tr h="592582">
                <a:tc>
                  <a:txBody>
                    <a:bodyPr/>
                    <a:lstStyle/>
                    <a:p>
                      <a:pPr algn="l"/>
                      <a:r>
                        <a:rPr lang="en-US" dirty="0"/>
                        <a:t>2</a:t>
                      </a:r>
                      <a:endParaRPr lang="en-IN" dirty="0"/>
                    </a:p>
                  </a:txBody>
                  <a:tcPr/>
                </a:tc>
                <a:tc>
                  <a:txBody>
                    <a:bodyPr/>
                    <a:lstStyle/>
                    <a:p>
                      <a:pPr algn="l"/>
                      <a:r>
                        <a:rPr lang="en-US" dirty="0"/>
                        <a:t>P</a:t>
                      </a:r>
                      <a:endParaRPr lang="en-IN" dirty="0"/>
                    </a:p>
                  </a:txBody>
                  <a:tcPr/>
                </a:tc>
                <a:tc>
                  <a:txBody>
                    <a:bodyPr/>
                    <a:lstStyle/>
                    <a:p>
                      <a:pPr algn="l"/>
                      <a:r>
                        <a:rPr lang="en-US" dirty="0"/>
                        <a:t>Values starting from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a:solidFill>
                            <a:schemeClr val="dk1"/>
                          </a:solidFill>
                          <a:effectLst/>
                          <a:uFillTx/>
                          <a:latin typeface="+mn-lt"/>
                          <a:ea typeface="+mn-ea"/>
                          <a:cs typeface="+mn-cs"/>
                          <a:sym typeface="Arial" panose="020B0604020202020204"/>
                        </a:rPr>
                        <a:t>Phosphorus</a:t>
                      </a:r>
                      <a:r>
                        <a:rPr lang="en-US" dirty="0"/>
                        <a:t> (P) content in the soil</a:t>
                      </a:r>
                      <a:endParaRPr lang="en-IN" dirty="0"/>
                    </a:p>
                    <a:p>
                      <a:pPr algn="l"/>
                      <a:endParaRPr lang="en-IN" dirty="0"/>
                    </a:p>
                  </a:txBody>
                  <a:tcPr/>
                </a:tc>
                <a:extLst>
                  <a:ext uri="{0D108BD9-81ED-4DB2-BD59-A6C34878D82A}">
                    <a16:rowId xmlns:a16="http://schemas.microsoft.com/office/drawing/2014/main" val="3865782166"/>
                  </a:ext>
                </a:extLst>
              </a:tr>
              <a:tr h="592582">
                <a:tc>
                  <a:txBody>
                    <a:bodyPr/>
                    <a:lstStyle/>
                    <a:p>
                      <a:pPr algn="l"/>
                      <a:r>
                        <a:rPr lang="en-US" dirty="0"/>
                        <a:t>3</a:t>
                      </a:r>
                      <a:endParaRPr lang="en-IN" dirty="0"/>
                    </a:p>
                  </a:txBody>
                  <a:tcPr/>
                </a:tc>
                <a:tc>
                  <a:txBody>
                    <a:bodyPr/>
                    <a:lstStyle/>
                    <a:p>
                      <a:pPr algn="l"/>
                      <a:r>
                        <a:rPr lang="en-US" dirty="0"/>
                        <a:t>K</a:t>
                      </a:r>
                      <a:endParaRPr lang="en-IN" dirty="0"/>
                    </a:p>
                  </a:txBody>
                  <a:tcPr/>
                </a:tc>
                <a:tc>
                  <a:txBody>
                    <a:bodyPr/>
                    <a:lstStyle/>
                    <a:p>
                      <a:pPr algn="l"/>
                      <a:r>
                        <a:rPr lang="en-US" dirty="0"/>
                        <a:t>Values starting from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Potassium (K) content in the soil</a:t>
                      </a:r>
                      <a:endParaRPr lang="en-IN" dirty="0"/>
                    </a:p>
                    <a:p>
                      <a:pPr algn="l"/>
                      <a:endParaRPr lang="en-IN" dirty="0"/>
                    </a:p>
                  </a:txBody>
                  <a:tcPr/>
                </a:tc>
                <a:extLst>
                  <a:ext uri="{0D108BD9-81ED-4DB2-BD59-A6C34878D82A}">
                    <a16:rowId xmlns:a16="http://schemas.microsoft.com/office/drawing/2014/main" val="1437493316"/>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Data Set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261225" y="381000"/>
            <a:ext cx="291104" cy="307777"/>
          </a:xfrm>
          <a:prstGeom prst="rect">
            <a:avLst/>
          </a:prstGeom>
        </p:spPr>
        <p:txBody>
          <a:bodyPr/>
          <a:lstStyle/>
          <a:p>
            <a:r>
              <a:rPr lang="en-US" dirty="0"/>
              <a:t>14</a:t>
            </a:r>
            <a:endParaRPr dirty="0"/>
          </a:p>
        </p:txBody>
      </p:sp>
      <p:graphicFrame>
        <p:nvGraphicFramePr>
          <p:cNvPr id="7" name="Table 7">
            <a:extLst>
              <a:ext uri="{FF2B5EF4-FFF2-40B4-BE49-F238E27FC236}">
                <a16:creationId xmlns:a16="http://schemas.microsoft.com/office/drawing/2014/main" id="{D20169D2-E00E-44A8-90B2-1B5B392BC139}"/>
              </a:ext>
            </a:extLst>
          </p:cNvPr>
          <p:cNvGraphicFramePr>
            <a:graphicFrameLocks noGrp="1"/>
          </p:cNvGraphicFramePr>
          <p:nvPr>
            <p:extLst>
              <p:ext uri="{D42A27DB-BD31-4B8C-83A1-F6EECF244321}">
                <p14:modId xmlns:p14="http://schemas.microsoft.com/office/powerpoint/2010/main" val="341670423"/>
              </p:ext>
            </p:extLst>
          </p:nvPr>
        </p:nvGraphicFramePr>
        <p:xfrm>
          <a:off x="809896" y="1714501"/>
          <a:ext cx="7945483" cy="4360718"/>
        </p:xfrm>
        <a:graphic>
          <a:graphicData uri="http://schemas.openxmlformats.org/drawingml/2006/table">
            <a:tbl>
              <a:tblPr firstRow="1" bandRow="1">
                <a:tableStyleId>{5C22544A-7EE6-4342-B048-85BDC9FD1C3A}</a:tableStyleId>
              </a:tblPr>
              <a:tblGrid>
                <a:gridCol w="1110344">
                  <a:extLst>
                    <a:ext uri="{9D8B030D-6E8A-4147-A177-3AD203B41FA5}">
                      <a16:colId xmlns:a16="http://schemas.microsoft.com/office/drawing/2014/main" val="3535899722"/>
                    </a:ext>
                  </a:extLst>
                </a:gridCol>
                <a:gridCol w="1794510">
                  <a:extLst>
                    <a:ext uri="{9D8B030D-6E8A-4147-A177-3AD203B41FA5}">
                      <a16:colId xmlns:a16="http://schemas.microsoft.com/office/drawing/2014/main" val="430339473"/>
                    </a:ext>
                  </a:extLst>
                </a:gridCol>
                <a:gridCol w="3054258">
                  <a:extLst>
                    <a:ext uri="{9D8B030D-6E8A-4147-A177-3AD203B41FA5}">
                      <a16:colId xmlns:a16="http://schemas.microsoft.com/office/drawing/2014/main" val="121929192"/>
                    </a:ext>
                  </a:extLst>
                </a:gridCol>
                <a:gridCol w="1986371">
                  <a:extLst>
                    <a:ext uri="{9D8B030D-6E8A-4147-A177-3AD203B41FA5}">
                      <a16:colId xmlns:a16="http://schemas.microsoft.com/office/drawing/2014/main" val="2007202285"/>
                    </a:ext>
                  </a:extLst>
                </a:gridCol>
              </a:tblGrid>
              <a:tr h="312208">
                <a:tc>
                  <a:txBody>
                    <a:bodyPr/>
                    <a:lstStyle/>
                    <a:p>
                      <a:pPr algn="l"/>
                      <a:r>
                        <a:rPr lang="en-US" dirty="0" err="1"/>
                        <a:t>S.No</a:t>
                      </a:r>
                      <a:endParaRPr lang="en-IN" dirty="0"/>
                    </a:p>
                  </a:txBody>
                  <a:tcPr/>
                </a:tc>
                <a:tc>
                  <a:txBody>
                    <a:bodyPr/>
                    <a:lstStyle/>
                    <a:p>
                      <a:pPr algn="l"/>
                      <a:r>
                        <a:rPr lang="en-US" dirty="0"/>
                        <a:t>Attribute</a:t>
                      </a:r>
                      <a:endParaRPr lang="en-IN" dirty="0"/>
                    </a:p>
                  </a:txBody>
                  <a:tcPr/>
                </a:tc>
                <a:tc>
                  <a:txBody>
                    <a:bodyPr/>
                    <a:lstStyle/>
                    <a:p>
                      <a:pPr algn="l"/>
                      <a:r>
                        <a:rPr lang="en-US" dirty="0"/>
                        <a:t>Range/ Categories</a:t>
                      </a:r>
                      <a:endParaRPr lang="en-IN" dirty="0"/>
                    </a:p>
                  </a:txBody>
                  <a:tcPr/>
                </a:tc>
                <a:tc>
                  <a:txBody>
                    <a:bodyPr/>
                    <a:lstStyle/>
                    <a:p>
                      <a:pPr algn="l"/>
                      <a:r>
                        <a:rPr lang="en-US" dirty="0"/>
                        <a:t>Description</a:t>
                      </a:r>
                      <a:endParaRPr lang="en-IN" dirty="0"/>
                    </a:p>
                  </a:txBody>
                  <a:tcPr/>
                </a:tc>
                <a:extLst>
                  <a:ext uri="{0D108BD9-81ED-4DB2-BD59-A6C34878D82A}">
                    <a16:rowId xmlns:a16="http://schemas.microsoft.com/office/drawing/2014/main" val="3706447525"/>
                  </a:ext>
                </a:extLst>
              </a:tr>
              <a:tr h="700705">
                <a:tc>
                  <a:txBody>
                    <a:bodyPr/>
                    <a:lstStyle/>
                    <a:p>
                      <a:pPr algn="l"/>
                      <a:r>
                        <a:rPr lang="en-US" dirty="0"/>
                        <a:t>4</a:t>
                      </a:r>
                      <a:endParaRPr lang="en-IN" dirty="0"/>
                    </a:p>
                  </a:txBody>
                  <a:tcPr/>
                </a:tc>
                <a:tc>
                  <a:txBody>
                    <a:bodyPr/>
                    <a:lstStyle/>
                    <a:p>
                      <a:pPr algn="l"/>
                      <a:r>
                        <a:rPr lang="en-US" dirty="0"/>
                        <a:t>temperature</a:t>
                      </a:r>
                      <a:endParaRPr lang="en-IN" dirty="0"/>
                    </a:p>
                  </a:txBody>
                  <a:tcPr/>
                </a:tc>
                <a:tc>
                  <a:txBody>
                    <a:bodyPr/>
                    <a:lstStyle/>
                    <a:p>
                      <a:pPr algn="l"/>
                      <a:r>
                        <a:rPr lang="en-US" dirty="0"/>
                        <a:t>In </a:t>
                      </a:r>
                      <a:r>
                        <a:rPr lang="en-IN" sz="1400" b="0" i="0" u="none" strike="noStrike" cap="none" spc="0" baseline="0" dirty="0">
                          <a:solidFill>
                            <a:schemeClr val="dk1"/>
                          </a:solidFill>
                          <a:effectLst/>
                          <a:uFillTx/>
                          <a:latin typeface="+mn-lt"/>
                          <a:ea typeface="+mn-ea"/>
                          <a:cs typeface="+mn-cs"/>
                          <a:sym typeface="Arial" panose="020B0604020202020204"/>
                        </a:rPr>
                        <a:t>°C</a:t>
                      </a:r>
                      <a:endParaRPr lang="en-IN" b="0" dirty="0"/>
                    </a:p>
                  </a:txBody>
                  <a:tcPr/>
                </a:tc>
                <a:tc>
                  <a:txBody>
                    <a:bodyPr/>
                    <a:lstStyle/>
                    <a:p>
                      <a:pPr algn="l"/>
                      <a:r>
                        <a:rPr lang="en-US" dirty="0"/>
                        <a:t>Contains temperature of the soil’s environment</a:t>
                      </a:r>
                      <a:endParaRPr lang="en-IN" dirty="0"/>
                    </a:p>
                  </a:txBody>
                  <a:tcPr/>
                </a:tc>
                <a:extLst>
                  <a:ext uri="{0D108BD9-81ED-4DB2-BD59-A6C34878D82A}">
                    <a16:rowId xmlns:a16="http://schemas.microsoft.com/office/drawing/2014/main" val="2123322294"/>
                  </a:ext>
                </a:extLst>
              </a:tr>
              <a:tr h="496333">
                <a:tc>
                  <a:txBody>
                    <a:bodyPr/>
                    <a:lstStyle/>
                    <a:p>
                      <a:pPr algn="l"/>
                      <a:r>
                        <a:rPr lang="en-US" dirty="0"/>
                        <a:t>5</a:t>
                      </a:r>
                      <a:endParaRPr lang="en-IN" dirty="0"/>
                    </a:p>
                  </a:txBody>
                  <a:tcPr/>
                </a:tc>
                <a:tc>
                  <a:txBody>
                    <a:bodyPr/>
                    <a:lstStyle/>
                    <a:p>
                      <a:pPr algn="l"/>
                      <a:r>
                        <a:rPr lang="en-US" dirty="0"/>
                        <a:t>Humidity</a:t>
                      </a:r>
                      <a:endParaRPr lang="en-IN" dirty="0"/>
                    </a:p>
                  </a:txBody>
                  <a:tcPr/>
                </a:tc>
                <a:tc>
                  <a:txBody>
                    <a:bodyPr/>
                    <a:lstStyle/>
                    <a:p>
                      <a:pPr algn="l"/>
                      <a:r>
                        <a:rPr lang="en-US" dirty="0"/>
                        <a:t>Gives humidity value</a:t>
                      </a:r>
                      <a:endParaRPr lang="en-IN" dirty="0"/>
                    </a:p>
                  </a:txBody>
                  <a:tcPr/>
                </a:tc>
                <a:tc>
                  <a:txBody>
                    <a:bodyPr/>
                    <a:lstStyle/>
                    <a:p>
                      <a:pPr algn="l"/>
                      <a:r>
                        <a:rPr lang="en-US" dirty="0"/>
                        <a:t>Contains humidity of the soil </a:t>
                      </a:r>
                      <a:endParaRPr lang="en-IN" dirty="0"/>
                    </a:p>
                  </a:txBody>
                  <a:tcPr/>
                </a:tc>
                <a:extLst>
                  <a:ext uri="{0D108BD9-81ED-4DB2-BD59-A6C34878D82A}">
                    <a16:rowId xmlns:a16="http://schemas.microsoft.com/office/drawing/2014/main" val="212669212"/>
                  </a:ext>
                </a:extLst>
              </a:tr>
              <a:tr h="459519">
                <a:tc>
                  <a:txBody>
                    <a:bodyPr/>
                    <a:lstStyle/>
                    <a:p>
                      <a:pPr algn="l"/>
                      <a:r>
                        <a:rPr lang="en-US" dirty="0"/>
                        <a:t>6</a:t>
                      </a:r>
                      <a:endParaRPr lang="en-IN" dirty="0"/>
                    </a:p>
                  </a:txBody>
                  <a:tcPr/>
                </a:tc>
                <a:tc>
                  <a:txBody>
                    <a:bodyPr/>
                    <a:lstStyle/>
                    <a:p>
                      <a:pPr algn="l"/>
                      <a:r>
                        <a:rPr lang="en-US" dirty="0" err="1"/>
                        <a:t>ph</a:t>
                      </a:r>
                      <a:endParaRPr lang="en-IN" dirty="0"/>
                    </a:p>
                  </a:txBody>
                  <a:tcPr/>
                </a:tc>
                <a:tc>
                  <a:txBody>
                    <a:bodyPr/>
                    <a:lstStyle/>
                    <a:p>
                      <a:pPr algn="l"/>
                      <a:r>
                        <a:rPr lang="en-US" dirty="0"/>
                        <a:t>0-14</a:t>
                      </a:r>
                      <a:endParaRPr lang="en-IN" dirty="0"/>
                    </a:p>
                  </a:txBody>
                  <a:tcPr/>
                </a:tc>
                <a:tc>
                  <a:txBody>
                    <a:bodyPr/>
                    <a:lstStyle/>
                    <a:p>
                      <a:pPr algn="l"/>
                      <a:r>
                        <a:rPr lang="en-US" dirty="0"/>
                        <a:t>Contains </a:t>
                      </a:r>
                      <a:r>
                        <a:rPr lang="en-US" dirty="0" err="1"/>
                        <a:t>ph</a:t>
                      </a:r>
                      <a:r>
                        <a:rPr lang="en-US" dirty="0"/>
                        <a:t> of the soil</a:t>
                      </a:r>
                      <a:endParaRPr lang="en-IN" dirty="0"/>
                    </a:p>
                  </a:txBody>
                  <a:tcPr/>
                </a:tc>
                <a:extLst>
                  <a:ext uri="{0D108BD9-81ED-4DB2-BD59-A6C34878D82A}">
                    <a16:rowId xmlns:a16="http://schemas.microsoft.com/office/drawing/2014/main" val="734553486"/>
                  </a:ext>
                </a:extLst>
              </a:tr>
              <a:tr h="496333">
                <a:tc>
                  <a:txBody>
                    <a:bodyPr/>
                    <a:lstStyle/>
                    <a:p>
                      <a:pPr algn="l"/>
                      <a:r>
                        <a:rPr lang="en-US" dirty="0"/>
                        <a:t>7</a:t>
                      </a:r>
                      <a:endParaRPr lang="en-IN" dirty="0"/>
                    </a:p>
                  </a:txBody>
                  <a:tcPr/>
                </a:tc>
                <a:tc>
                  <a:txBody>
                    <a:bodyPr/>
                    <a:lstStyle/>
                    <a:p>
                      <a:pPr algn="l"/>
                      <a:r>
                        <a:rPr lang="en-US" dirty="0"/>
                        <a:t>rainfall</a:t>
                      </a:r>
                      <a:endParaRPr lang="en-IN" dirty="0"/>
                    </a:p>
                  </a:txBody>
                  <a:tcPr/>
                </a:tc>
                <a:tc>
                  <a:txBody>
                    <a:bodyPr/>
                    <a:lstStyle/>
                    <a:p>
                      <a:pPr algn="l"/>
                      <a:r>
                        <a:rPr lang="en-US" dirty="0"/>
                        <a:t>In mm</a:t>
                      </a:r>
                      <a:endParaRPr lang="en-IN" dirty="0"/>
                    </a:p>
                  </a:txBody>
                  <a:tcPr/>
                </a:tc>
                <a:tc>
                  <a:txBody>
                    <a:bodyPr/>
                    <a:lstStyle/>
                    <a:p>
                      <a:pPr algn="l"/>
                      <a:r>
                        <a:rPr lang="en-US" dirty="0"/>
                        <a:t>Rainfall content of the soils environment</a:t>
                      </a:r>
                      <a:endParaRPr lang="en-IN" dirty="0"/>
                    </a:p>
                  </a:txBody>
                  <a:tcPr/>
                </a:tc>
                <a:extLst>
                  <a:ext uri="{0D108BD9-81ED-4DB2-BD59-A6C34878D82A}">
                    <a16:rowId xmlns:a16="http://schemas.microsoft.com/office/drawing/2014/main" val="1614241152"/>
                  </a:ext>
                </a:extLst>
              </a:tr>
              <a:tr h="1821151">
                <a:tc>
                  <a:txBody>
                    <a:bodyPr/>
                    <a:lstStyle/>
                    <a:p>
                      <a:pPr algn="l"/>
                      <a:r>
                        <a:rPr lang="en-US" dirty="0"/>
                        <a:t>8</a:t>
                      </a:r>
                      <a:endParaRPr lang="en-IN" dirty="0"/>
                    </a:p>
                  </a:txBody>
                  <a:tcPr/>
                </a:tc>
                <a:tc>
                  <a:txBody>
                    <a:bodyPr/>
                    <a:lstStyle/>
                    <a:p>
                      <a:pPr algn="l"/>
                      <a:r>
                        <a:rPr lang="en-US" dirty="0"/>
                        <a:t>label</a:t>
                      </a:r>
                      <a:endParaRPr lang="en-IN" dirty="0"/>
                    </a:p>
                  </a:txBody>
                  <a:tcPr/>
                </a:tc>
                <a:tc>
                  <a:txBody>
                    <a:bodyPr/>
                    <a:lstStyle/>
                    <a:p>
                      <a:pPr algn="l"/>
                      <a:r>
                        <a:rPr lang="en-US" dirty="0" err="1"/>
                        <a:t>Rice,maize,chickpea</a:t>
                      </a:r>
                      <a:r>
                        <a:rPr lang="en-US" dirty="0"/>
                        <a:t>,</a:t>
                      </a:r>
                    </a:p>
                    <a:p>
                      <a:pPr algn="l"/>
                      <a:r>
                        <a:rPr lang="en-US" dirty="0" err="1"/>
                        <a:t>kidneybeans,lentil</a:t>
                      </a:r>
                      <a:r>
                        <a:rPr lang="en-US" dirty="0"/>
                        <a:t> </a:t>
                      </a:r>
                      <a:r>
                        <a:rPr lang="en-US" dirty="0" err="1"/>
                        <a:t>pigeonpeas,mothbeans</a:t>
                      </a:r>
                      <a:r>
                        <a:rPr lang="en-US" dirty="0"/>
                        <a:t>, </a:t>
                      </a:r>
                      <a:r>
                        <a:rPr lang="en-US" dirty="0" err="1"/>
                        <a:t>mungbean,blackgram</a:t>
                      </a:r>
                      <a:r>
                        <a:rPr lang="en-US" dirty="0"/>
                        <a:t>,</a:t>
                      </a:r>
                    </a:p>
                    <a:p>
                      <a:pPr algn="l"/>
                      <a:r>
                        <a:rPr lang="en-US" dirty="0" err="1"/>
                        <a:t>pomegranate,banana</a:t>
                      </a:r>
                      <a:r>
                        <a:rPr lang="en-US" dirty="0"/>
                        <a:t>,</a:t>
                      </a:r>
                    </a:p>
                    <a:p>
                      <a:pPr algn="l"/>
                      <a:r>
                        <a:rPr lang="en-US" dirty="0" err="1"/>
                        <a:t>mango,grapes</a:t>
                      </a:r>
                      <a:r>
                        <a:rPr lang="en-US" dirty="0"/>
                        <a:t>,</a:t>
                      </a:r>
                    </a:p>
                    <a:p>
                      <a:pPr algn="l"/>
                      <a:r>
                        <a:rPr lang="en-US" dirty="0" err="1"/>
                        <a:t>watermelon,muskmelon,etc</a:t>
                      </a:r>
                      <a:r>
                        <a:rPr lang="en-US" dirty="0"/>
                        <a:t>…</a:t>
                      </a:r>
                    </a:p>
                    <a:p>
                      <a:pPr algn="l"/>
                      <a:endParaRPr lang="en-IN" dirty="0"/>
                    </a:p>
                  </a:txBody>
                  <a:tcPr/>
                </a:tc>
                <a:tc>
                  <a:txBody>
                    <a:bodyPr/>
                    <a:lstStyle/>
                    <a:p>
                      <a:pPr algn="l"/>
                      <a:r>
                        <a:rPr lang="en-US" dirty="0"/>
                        <a:t>Gives the predicted crop name</a:t>
                      </a:r>
                      <a:endParaRPr lang="en-IN" dirty="0"/>
                    </a:p>
                  </a:txBody>
                  <a:tcPr/>
                </a:tc>
                <a:extLst>
                  <a:ext uri="{0D108BD9-81ED-4DB2-BD59-A6C34878D82A}">
                    <a16:rowId xmlns:a16="http://schemas.microsoft.com/office/drawing/2014/main" val="2987418676"/>
                  </a:ext>
                </a:extLst>
              </a:tr>
            </a:tbl>
          </a:graphicData>
        </a:graphic>
      </p:graphicFrame>
    </p:spTree>
    <p:extLst>
      <p:ext uri="{BB962C8B-B14F-4D97-AF65-F5344CB8AC3E}">
        <p14:creationId xmlns:p14="http://schemas.microsoft.com/office/powerpoint/2010/main" val="38848012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2400" dirty="0">
                <a:latin typeface="Times New Roman" panose="02020603050405020304" pitchFamily="18" charset="0"/>
                <a:cs typeface="Times New Roman" panose="02020603050405020304" pitchFamily="18" charset="0"/>
              </a:rPr>
              <a:t>Data Set</a:t>
            </a:r>
            <a:endParaRPr lang="en-IN" sz="1800" dirty="0">
              <a:solidFill>
                <a:srgbClr val="FF0000"/>
              </a:solidFill>
              <a:latin typeface="Times New Roman" panose="02020603050405020304" pitchFamily="18" charset="0"/>
              <a:cs typeface="Times New Roman" panose="02020603050405020304" pitchFamily="18" charset="0"/>
            </a:endParaRPr>
          </a:p>
          <a:p>
            <a:pPr hangingPunct="1"/>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15</a:t>
            </a:r>
            <a:endParaRPr dirty="0"/>
          </a:p>
        </p:txBody>
      </p:sp>
      <p:pic>
        <p:nvPicPr>
          <p:cNvPr id="6" name="Picture 5">
            <a:extLst>
              <a:ext uri="{FF2B5EF4-FFF2-40B4-BE49-F238E27FC236}">
                <a16:creationId xmlns:a16="http://schemas.microsoft.com/office/drawing/2014/main" id="{3149F10D-D009-424E-BBA7-05E70C7D5012}"/>
              </a:ext>
            </a:extLst>
          </p:cNvPr>
          <p:cNvPicPr>
            <a:picLocks noChangeAspect="1"/>
          </p:cNvPicPr>
          <p:nvPr/>
        </p:nvPicPr>
        <p:blipFill>
          <a:blip r:embed="rId2"/>
          <a:stretch>
            <a:fillRect/>
          </a:stretch>
        </p:blipFill>
        <p:spPr>
          <a:xfrm>
            <a:off x="495187" y="1813254"/>
            <a:ext cx="4076813" cy="4033835"/>
          </a:xfrm>
          <a:prstGeom prst="rect">
            <a:avLst/>
          </a:prstGeom>
        </p:spPr>
      </p:pic>
      <p:pic>
        <p:nvPicPr>
          <p:cNvPr id="8" name="Picture 7">
            <a:extLst>
              <a:ext uri="{FF2B5EF4-FFF2-40B4-BE49-F238E27FC236}">
                <a16:creationId xmlns:a16="http://schemas.microsoft.com/office/drawing/2014/main" id="{62BED212-A392-4B71-83AE-B08903429A9E}"/>
              </a:ext>
            </a:extLst>
          </p:cNvPr>
          <p:cNvPicPr>
            <a:picLocks noChangeAspect="1"/>
          </p:cNvPicPr>
          <p:nvPr/>
        </p:nvPicPr>
        <p:blipFill>
          <a:blip r:embed="rId3"/>
          <a:stretch>
            <a:fillRect/>
          </a:stretch>
        </p:blipFill>
        <p:spPr>
          <a:xfrm>
            <a:off x="4692579" y="1974663"/>
            <a:ext cx="3918021" cy="3600656"/>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 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16</a:t>
            </a:r>
            <a:endParaRPr dirty="0"/>
          </a:p>
        </p:txBody>
      </p:sp>
      <p:sp>
        <p:nvSpPr>
          <p:cNvPr id="2" name="Text Box 1"/>
          <p:cNvSpPr txBox="1"/>
          <p:nvPr/>
        </p:nvSpPr>
        <p:spPr>
          <a:xfrm>
            <a:off x="509905" y="1591310"/>
            <a:ext cx="8415020" cy="4521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Preprocessing:</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Loading: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The dataset is loaded using Pandas. This dataset presumably contains various parameters like Nitrogen (N), Phosphorus (P), Potassium (K) levels, temperature, humidity, pH, and rainfall, along with the target variable (crop type).</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Null Value Check:</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The code checks for any null values in the dataset, ensuring data integrity.</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Duplicate Entry Check: </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Identifies and handles duplicate entries to maintain the uniqueness of data points.</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Descriptive Analysis:</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Provides basic statistics about the nutrient composition of the soil.</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Information:</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Gathers information about the dataset, including data types and structure.</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Exploratory Data Analysis (EDA):</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Correlation Matrix:</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Utilizes Seaborn and Matplotlib to plot a heatmap, revealing correlations between different variables in the dataset.</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Boxplots:</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Visualization of data distribution and potential outliers in the dataset for various features like N, P, K, temperature, humidity, pH, and rainfall.</a:t>
            </a:r>
          </a:p>
        </p:txBody>
      </p:sp>
    </p:spTree>
    <p:extLst>
      <p:ext uri="{BB962C8B-B14F-4D97-AF65-F5344CB8AC3E}">
        <p14:creationId xmlns:p14="http://schemas.microsoft.com/office/powerpoint/2010/main" val="362215294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17</a:t>
            </a:r>
            <a:endParaRPr dirty="0"/>
          </a:p>
        </p:txBody>
      </p:sp>
      <p:sp>
        <p:nvSpPr>
          <p:cNvPr id="4" name="Text Box 3"/>
          <p:cNvSpPr txBox="1"/>
          <p:nvPr/>
        </p:nvSpPr>
        <p:spPr>
          <a:xfrm>
            <a:off x="606425" y="1898650"/>
            <a:ext cx="800989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Cleaning and Transformation:</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Outlier Removal:</a:t>
            </a: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Implements a function to remove outliers from each attribute, enhancing the quality of the dataset.</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Type Conversion: </a:t>
            </a: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Converts certain features to appropriate data types, such as floats for nutrient levels.</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Feature Engineering:</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Feature Importance Analysis: </a:t>
            </a: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Utilizes a RandomForestClassifier to determine the importance of various features in the dataset.</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Scaling: </a:t>
            </a: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Applies StandardScaler to normalize the data, making it suitable for ANN processing.</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Data Splitting:</a:t>
            </a: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Divides the dataset into training and test sets, a crucial step for training and evaluating the model.</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18</a:t>
            </a:r>
            <a:endParaRPr dirty="0"/>
          </a:p>
        </p:txBody>
      </p:sp>
      <p:sp>
        <p:nvSpPr>
          <p:cNvPr id="4" name="Text Box 3"/>
          <p:cNvSpPr txBox="1"/>
          <p:nvPr/>
        </p:nvSpPr>
        <p:spPr>
          <a:xfrm>
            <a:off x="600710" y="1691203"/>
            <a:ext cx="8009890" cy="45243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Model Training :</a:t>
            </a: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ANN Model Exploration:</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Though not fully implemented, there is a structure to explore various configurations of ANN (different layers, activation functions, optimizers, and learning rates) to find the best model.</a:t>
            </a: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Initial Model Training:</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Basic training of models like Decision Tree, </a:t>
            </a:r>
            <a:r>
              <a:rPr kumimoji="0" lang="en-US" sz="1800" b="0" i="0" u="none" strike="noStrike" cap="none" spc="0" normalizeH="0" baseline="0" dirty="0" err="1">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RandomForest</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SVC, MLP (ANN), </a:t>
            </a:r>
            <a:r>
              <a:rPr kumimoji="0" lang="en-US" sz="1800" b="0" i="0" u="none" strike="noStrike" cap="none" spc="0" normalizeH="0" baseline="0" dirty="0" err="1">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KNeighbors</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Naive Bayes, Logistic Regression, and Gradient Boosting, which provides a foundation for further focusing solely on ANN.</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Model Evaluation (Preliminary):</a:t>
            </a: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Bold" panose="02020603050405020304" charset="0"/>
                <a:ea typeface="Times New Roman" panose="02020603050405020304"/>
                <a:cs typeface="Times New Roman Bold" panose="02020603050405020304" charset="0"/>
                <a:sym typeface="Times New Roman" panose="02020603050405020304"/>
              </a:rPr>
              <a:t>Performance Metrics:</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Basic evaluation metrics like accuracy are calculated for initial models, setting a benchmark for the ANN model.</a:t>
            </a:r>
          </a:p>
          <a:p>
            <a:pPr marL="0" marR="0" indent="0" algn="l" defTabSz="914400" rtl="0" fontAlgn="auto" latinLnBrk="0" hangingPunct="0">
              <a:lnSpc>
                <a:spcPct val="100000"/>
              </a:lnSpc>
              <a:spcBef>
                <a:spcPts val="0"/>
              </a:spcBef>
              <a:spcAft>
                <a:spcPts val="0"/>
              </a:spcAft>
              <a:buClrTx/>
              <a:buSzTx/>
              <a:buFontTx/>
              <a:buNone/>
            </a:pPr>
            <a:endParaRPr lang="en-US" sz="1800" dirty="0"/>
          </a:p>
          <a:p>
            <a:pPr marL="0" marR="0" indent="0" algn="l" defTabSz="914400" rtl="0" fontAlgn="auto" latinLnBrk="0" hangingPunct="0">
              <a:lnSpc>
                <a:spcPct val="100000"/>
              </a:lnSpc>
              <a:spcBef>
                <a:spcPts val="0"/>
              </a:spcBef>
              <a:spcAft>
                <a:spcPts val="0"/>
              </a:spcAft>
              <a:buClrTx/>
              <a:buSzTx/>
              <a:buFontTx/>
              <a:buNone/>
            </a:pPr>
            <a:r>
              <a:rPr kumimoji="0" lang="en-US" sz="1800" b="1"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Predicting output :</a:t>
            </a:r>
            <a:r>
              <a:rPr kumimoji="0" lang="en-US" sz="180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Final stage of the project we have to enter the all values of the attributes and the saved best model will predict the output from the 22 variety of the labels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8095" y="381000"/>
            <a:ext cx="291104" cy="307777"/>
          </a:xfrm>
          <a:prstGeom prst="rect">
            <a:avLst/>
          </a:prstGeom>
        </p:spPr>
        <p:txBody>
          <a:bodyPr/>
          <a:lstStyle/>
          <a:p>
            <a:r>
              <a:rPr lang="en-US" dirty="0"/>
              <a:t>19</a:t>
            </a:r>
            <a:endParaRPr dirty="0"/>
          </a:p>
        </p:txBody>
      </p:sp>
      <p:pic>
        <p:nvPicPr>
          <p:cNvPr id="2" name="Picture 1" descr="Screenshot 2023-11-16 at 10.09.04 AM"/>
          <p:cNvPicPr>
            <a:picLocks noChangeAspect="1"/>
          </p:cNvPicPr>
          <p:nvPr/>
        </p:nvPicPr>
        <p:blipFill>
          <a:blip r:embed="rId2"/>
          <a:stretch>
            <a:fillRect/>
          </a:stretch>
        </p:blipFill>
        <p:spPr>
          <a:xfrm>
            <a:off x="1454785" y="1774825"/>
            <a:ext cx="6243320" cy="448881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53589" y="1010911"/>
            <a:ext cx="7315200" cy="887641"/>
          </a:xfrm>
          <a:prstGeom prst="rect">
            <a:avLst/>
          </a:prstGeom>
          <a:ln w="12700">
            <a:miter lim="400000"/>
          </a:ln>
        </p:spPr>
        <p:txBody>
          <a:bodyPr lIns="45719" rIns="45719" anchor="ctr"/>
          <a:lstStyle>
            <a:lvl1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1pPr>
            <a:lvl2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2pPr>
            <a:lvl3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3pPr>
            <a:lvl4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4pPr>
            <a:lvl5pPr marL="0" marR="0" indent="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5pPr>
            <a:lvl6pPr marL="0" marR="0" indent="4572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6pPr>
            <a:lvl7pPr marL="0" marR="0" indent="9144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7pPr>
            <a:lvl8pPr marL="0" marR="0" indent="13716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8pPr>
            <a:lvl9pPr marL="0" marR="0" indent="1828800" algn="ctr" defTabSz="914400" rtl="0" latinLnBrk="0">
              <a:lnSpc>
                <a:spcPct val="100000"/>
              </a:lnSpc>
              <a:spcBef>
                <a:spcPts val="0"/>
              </a:spcBef>
              <a:spcAft>
                <a:spcPts val="0"/>
              </a:spcAft>
              <a:buClrTx/>
              <a:buSzTx/>
              <a:buFontTx/>
              <a:buNone/>
              <a:defRPr sz="2800" b="0" i="0" u="none" strike="noStrike" cap="none" spc="0" baseline="0">
                <a:solidFill>
                  <a:srgbClr val="000000"/>
                </a:solidFill>
                <a:uFillTx/>
                <a:latin typeface="+mn-lt"/>
                <a:ea typeface="+mn-ea"/>
                <a:cs typeface="+mn-cs"/>
                <a:sym typeface="Arial" panose="020B0604020202020204"/>
              </a:defRPr>
            </a:lvl9pPr>
          </a:lstStyle>
          <a:p>
            <a:pPr hangingPunct="1"/>
            <a:r>
              <a:rPr lang="en-IN" sz="3200" dirty="0">
                <a:latin typeface="Times New Roman" panose="02020603050405020304" pitchFamily="18" charset="0"/>
                <a:cs typeface="Times New Roman" panose="02020603050405020304" pitchFamily="18" charset="0"/>
              </a:rPr>
              <a:t>Implementation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261225" y="381000"/>
            <a:ext cx="291104" cy="307777"/>
          </a:xfrm>
          <a:prstGeom prst="rect">
            <a:avLst/>
          </a:prstGeom>
        </p:spPr>
        <p:txBody>
          <a:bodyPr/>
          <a:lstStyle/>
          <a:p>
            <a:r>
              <a:rPr lang="en-US" dirty="0"/>
              <a:t>20</a:t>
            </a:r>
            <a:endParaRPr dirty="0"/>
          </a:p>
        </p:txBody>
      </p:sp>
      <p:sp>
        <p:nvSpPr>
          <p:cNvPr id="4" name="AutoShape 2">
            <a:extLst>
              <a:ext uri="{FF2B5EF4-FFF2-40B4-BE49-F238E27FC236}">
                <a16:creationId xmlns:a16="http://schemas.microsoft.com/office/drawing/2014/main" id="{E83E661A-F770-4A9B-B00E-6FA5612640C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2E9A60D2-FA58-454E-9B99-C465474F254B}"/>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95A211B-D2D9-4A67-A5D6-AD465D3D1EDB}"/>
              </a:ext>
            </a:extLst>
          </p:cNvPr>
          <p:cNvPicPr>
            <a:picLocks noChangeAspect="1"/>
          </p:cNvPicPr>
          <p:nvPr/>
        </p:nvPicPr>
        <p:blipFill>
          <a:blip r:embed="rId2"/>
          <a:stretch>
            <a:fillRect/>
          </a:stretch>
        </p:blipFill>
        <p:spPr>
          <a:xfrm>
            <a:off x="1209336" y="2008095"/>
            <a:ext cx="7058264" cy="2951354"/>
          </a:xfrm>
          <a:prstGeom prst="rect">
            <a:avLst/>
          </a:prstGeom>
        </p:spPr>
      </p:pic>
    </p:spTree>
    <p:extLst>
      <p:ext uri="{BB962C8B-B14F-4D97-AF65-F5344CB8AC3E}">
        <p14:creationId xmlns:p14="http://schemas.microsoft.com/office/powerpoint/2010/main" val="29776775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2</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dirty="0">
                <a:latin typeface="Times New Roman" panose="02020603050405020304" pitchFamily="18" charset="0"/>
                <a:ea typeface="+mn-ea"/>
                <a:cs typeface="Times New Roman" panose="02020603050405020304" pitchFamily="18" charset="0"/>
                <a:sym typeface="Arial" panose="020B0604020202020204"/>
              </a:rPr>
              <a:t>Problem</a:t>
            </a:r>
            <a:r>
              <a:rPr lang="en-IN" dirty="0"/>
              <a:t>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In modern agriculture, choosing the best crops based on the surroundings is very important for increasing yield and making farming last longer. The "Crop Recommendation System using ANN" project wants to use Artificial Neural Networks (ANN) to look at data about crops and make personalized crop ideas. This method is meant to handle different environmental factors, like the temperature, humidity, pH levels, rainfall patterns, and the soil's composition (Nitrogen, Phosphorus, and Potassium). By using </a:t>
            </a:r>
            <a:r>
              <a:rPr kumimoji="0" lang="en-US" sz="1800" b="0" i="0" u="none" strike="noStrike" cap="none" spc="0" normalizeH="0" baseline="0" dirty="0" err="1">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ANNs'</a:t>
            </a:r>
            <a:r>
              <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 ability to recognize patterns, the project aims to give accurate, data-driven advice on which crops to grow, which will help farms make smart choices. This method promises to improve farming efficiency and output, and it also helps long-term farming by matching crop choices with environmental conditions.</a:t>
            </a:r>
          </a:p>
        </p:txBody>
      </p:sp>
    </p:spTree>
    <p:extLst>
      <p:ext uri="{BB962C8B-B14F-4D97-AF65-F5344CB8AC3E}">
        <p14:creationId xmlns:p14="http://schemas.microsoft.com/office/powerpoint/2010/main" val="254677480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955885"/>
            <a:ext cx="8229600" cy="740439"/>
          </a:xfrm>
        </p:spPr>
        <p:txBody>
          <a:bodyPr/>
          <a:lstStyle/>
          <a:p>
            <a:r>
              <a:rPr lang="en-US" sz="3200" dirty="0">
                <a:latin typeface="Times New Roman" panose="02020603050405020304"/>
                <a:cs typeface="Times New Roman" panose="02020603050405020304"/>
                <a:sym typeface="Times New Roman" panose="02020603050405020304"/>
              </a:rPr>
              <a:t>Timeline</a:t>
            </a:r>
          </a:p>
        </p:txBody>
      </p:sp>
      <p:graphicFrame>
        <p:nvGraphicFramePr>
          <p:cNvPr id="3" name="Diagram 2"/>
          <p:cNvGraphicFramePr/>
          <p:nvPr>
            <p:extLst>
              <p:ext uri="{D42A27DB-BD31-4B8C-83A1-F6EECF244321}">
                <p14:modId xmlns:p14="http://schemas.microsoft.com/office/powerpoint/2010/main" val="3215348074"/>
              </p:ext>
            </p:extLst>
          </p:nvPr>
        </p:nvGraphicFramePr>
        <p:xfrm>
          <a:off x="143436" y="1532966"/>
          <a:ext cx="8794376" cy="478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2"/>
          </p:nvPr>
        </p:nvSpPr>
        <p:spPr/>
        <p:txBody>
          <a:bodyPr/>
          <a:lstStyle/>
          <a:p>
            <a:fld id="{86CB4B4D-7CA3-9044-876B-883B54F8677D}" type="slidenum">
              <a:rPr lang="en-IN" smtClean="0"/>
              <a:t>20</a:t>
            </a:fld>
            <a:endParaRPr lang="en-IN"/>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panose="02020603050405020304"/>
                <a:cs typeface="Times New Roman" panose="02020603050405020304"/>
              </a:rPr>
              <a:t>Conclusion</a:t>
            </a:r>
            <a:endParaRPr lang="en-IN" sz="3200" dirty="0">
              <a:latin typeface="Times New Roman" panose="02020603050405020304"/>
              <a:cs typeface="Times New Roman" panose="02020603050405020304"/>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21</a:t>
            </a:fld>
            <a:endParaRPr lang="en-IN"/>
          </a:p>
        </p:txBody>
      </p:sp>
      <p:sp>
        <p:nvSpPr>
          <p:cNvPr id="4" name="Text Box 3"/>
          <p:cNvSpPr txBox="1"/>
          <p:nvPr/>
        </p:nvSpPr>
        <p:spPr>
          <a:xfrm>
            <a:off x="582295" y="2142490"/>
            <a:ext cx="8028305"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rPr>
              <a:t>The initial phase of the "Crop Recommendation System using ANN" project demonstrates promising strides in leveraging machine learning to revolutionize agricultural practices. Through meticulous data preprocessing, exploratory analysis, and preliminary model training, the foundation for a sophisticated Artificial Neural Network-based system has been established. The project's focus on handling diverse agricultural data - encompassing soil nutrients, climate conditions, and crop types - highlights its potential to offer precise, data-driven crop recommendations. This approach, centered around ANN, promises to enhance crop yields and optimize resource usage, aligning with sustainable farming objectives. As the project progresses towards fine-tuning and fully implementing the ANN model, it stands as a testament to the power of machine learning in transforming agriculture into a more efficient, data-informed sector.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22</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dirty="0">
                <a:latin typeface="Times New Roman" panose="02020603050405020304"/>
                <a:cs typeface="Times New Roman" panose="02020603050405020304"/>
              </a:rPr>
              <a:t>References</a:t>
            </a:r>
          </a:p>
        </p:txBody>
      </p:sp>
      <p:sp>
        <p:nvSpPr>
          <p:cNvPr id="3" name="TextBox 2"/>
          <p:cNvSpPr txBox="1"/>
          <p:nvPr/>
        </p:nvSpPr>
        <p:spPr>
          <a:xfrm>
            <a:off x="543683" y="1844358"/>
            <a:ext cx="8184776" cy="4538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pPr>
            <a:r>
              <a:rPr lang="en-US" sz="1700">
                <a:sym typeface="Times New Roman" panose="02020603050405020304"/>
              </a:rPr>
              <a:t>[1] Kamilaris A., Prenafeta-Boldú F.X. "Deep learning in agriculture: A survey," Computers and Electronics in Agriculture, Vol. 150, pp.: 70-90, 2018.</a:t>
            </a: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700">
                <a:sym typeface="Times New Roman" panose="02020603050405020304"/>
              </a:rPr>
              <a:t>[2] Hasan S., Chopra S., Singh A. "Machine learning for healthy aging: Data and algorithms," Artificial Intelligence in Medicine, Vol. 104, pp.: 101938, 2020.</a:t>
            </a: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700">
                <a:sym typeface="Times New Roman" panose="02020603050405020304"/>
              </a:rPr>
              <a:t>[3] Mohanty S.P., Hughes D.P., Salathé M. "Using deep learning for image-based plant disease detection," Frontiers in Plant Science, Vol. 7, pp.: 1419, 2016.</a:t>
            </a: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700">
                <a:sym typeface="Times New Roman" panose="02020603050405020304"/>
              </a:rPr>
              <a:t>[4] Kussul N., Lavreniuk M., Skakun S., Shelestov A. "Deep learning classification of land cover and crop types using remote sensing data," Proceedings of the IEEE International Geoscience and Remote Sensing Symposium (IGARSS), pp.: 1986-1989, 2017.</a:t>
            </a: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700">
                <a:sym typeface="Times New Roman" panose="02020603050405020304"/>
              </a:rPr>
              <a:t>[5] Espejo-Garcia B., Mylonas N., Athanasakos L., Atzori L. "Deep Learning in IoT: A survey," Applied Sciences, Vol. 11, No. 2, pp.: 615, 2021.</a:t>
            </a: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7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lang="en-IN" sz="1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23</a:t>
            </a:fld>
            <a:endParaRPr/>
          </a:p>
        </p:txBody>
      </p:sp>
      <p:sp>
        <p:nvSpPr>
          <p:cNvPr id="210" name="References"/>
          <p:cNvSpPr txBox="1">
            <a:spLocks noGrp="1"/>
          </p:cNvSpPr>
          <p:nvPr>
            <p:ph type="title"/>
          </p:nvPr>
        </p:nvSpPr>
        <p:spPr>
          <a:xfrm>
            <a:off x="986501" y="946673"/>
            <a:ext cx="6858000" cy="808038"/>
          </a:xfrm>
          <a:prstGeom prst="rect">
            <a:avLst/>
          </a:prstGeom>
        </p:spPr>
        <p:txBody>
          <a:bodyPr>
            <a:normAutofit/>
          </a:bodyPr>
          <a:lstStyle/>
          <a:p>
            <a:r>
              <a:rPr sz="3200" dirty="0">
                <a:latin typeface="Times New Roman" panose="02020603050405020304"/>
                <a:cs typeface="Times New Roman" panose="02020603050405020304"/>
              </a:rPr>
              <a:t>References</a:t>
            </a:r>
          </a:p>
        </p:txBody>
      </p:sp>
      <p:sp>
        <p:nvSpPr>
          <p:cNvPr id="3" name="TextBox 2"/>
          <p:cNvSpPr txBox="1"/>
          <p:nvPr/>
        </p:nvSpPr>
        <p:spPr>
          <a:xfrm>
            <a:off x="684989" y="1541929"/>
            <a:ext cx="8100423" cy="508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pPr>
            <a:r>
              <a:rPr lang="en-US" sz="1500" dirty="0">
                <a:sym typeface="Times New Roman" panose="02020603050405020304"/>
              </a:rPr>
              <a:t>[</a:t>
            </a:r>
            <a:r>
              <a:rPr lang="en-US" sz="1600" dirty="0">
                <a:sym typeface="Times New Roman" panose="02020603050405020304"/>
              </a:rPr>
              <a:t>6] Ghosal, S., </a:t>
            </a:r>
            <a:r>
              <a:rPr lang="en-US" sz="1600" dirty="0" err="1">
                <a:sym typeface="Times New Roman" panose="02020603050405020304"/>
              </a:rPr>
              <a:t>Blystone</a:t>
            </a:r>
            <a:r>
              <a:rPr lang="en-US" sz="1600" dirty="0">
                <a:sym typeface="Times New Roman" panose="02020603050405020304"/>
              </a:rPr>
              <a:t>, D., Singh, A.K., </a:t>
            </a:r>
            <a:r>
              <a:rPr lang="en-US" sz="1600" dirty="0" err="1">
                <a:sym typeface="Times New Roman" panose="02020603050405020304"/>
              </a:rPr>
              <a:t>Ganapathysubramanian</a:t>
            </a:r>
            <a:r>
              <a:rPr lang="en-US" sz="1600" dirty="0">
                <a:sym typeface="Times New Roman" panose="02020603050405020304"/>
              </a:rPr>
              <a:t>, B., Singh, A., Sarkar, S. "An explainable deep machine vision framework for plant stress phenotyping," Proceedings of the National Academy of Sciences, Vol. 115, No. 18, pp.: 4613-4618, 2018.</a:t>
            </a: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[7] </a:t>
            </a:r>
            <a:r>
              <a:rPr lang="en-US" sz="1600" dirty="0" err="1">
                <a:sym typeface="Times New Roman" panose="02020603050405020304"/>
              </a:rPr>
              <a:t>Barbedo</a:t>
            </a:r>
            <a:r>
              <a:rPr lang="en-US" sz="1600" dirty="0">
                <a:sym typeface="Times New Roman" panose="02020603050405020304"/>
              </a:rPr>
              <a:t>, J.G.A. "A review on the main challenges in automatic plant disease identification based on visible range images," Environmental Monitoring and Assessment, Vol. 188, No. 6, pp.: 349, 2016.</a:t>
            </a: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[8] </a:t>
            </a:r>
            <a:r>
              <a:rPr lang="en-US" sz="1600" dirty="0" err="1">
                <a:sym typeface="Times New Roman" panose="02020603050405020304"/>
              </a:rPr>
              <a:t>Krizhevsky</a:t>
            </a:r>
            <a:r>
              <a:rPr lang="en-US" sz="1600" dirty="0">
                <a:sym typeface="Times New Roman" panose="02020603050405020304"/>
              </a:rPr>
              <a:t>, A., </a:t>
            </a:r>
            <a:r>
              <a:rPr lang="en-US" sz="1600" dirty="0" err="1">
                <a:sym typeface="Times New Roman" panose="02020603050405020304"/>
              </a:rPr>
              <a:t>Sutskever</a:t>
            </a:r>
            <a:r>
              <a:rPr lang="en-US" sz="1600" dirty="0">
                <a:sym typeface="Times New Roman" panose="02020603050405020304"/>
              </a:rPr>
              <a:t>, I., Hinton, G.E. "ImageNet Classification with Deep Convolutional Neural Networks," Advances in Neural Information Processing Systems (NIPS), pp.: 1097-1105, 2012.</a:t>
            </a: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[9] </a:t>
            </a:r>
            <a:r>
              <a:rPr lang="en-US" sz="1600" dirty="0" err="1">
                <a:sym typeface="Times New Roman" panose="02020603050405020304"/>
              </a:rPr>
              <a:t>Baldi</a:t>
            </a:r>
            <a:r>
              <a:rPr lang="en-US" sz="1600" dirty="0">
                <a:sym typeface="Times New Roman" panose="02020603050405020304"/>
              </a:rPr>
              <a:t>, P., Sadowski, P., </a:t>
            </a:r>
            <a:r>
              <a:rPr lang="en-US" sz="1600" dirty="0" err="1">
                <a:sym typeface="Times New Roman" panose="02020603050405020304"/>
              </a:rPr>
              <a:t>Whiteson</a:t>
            </a:r>
            <a:r>
              <a:rPr lang="en-US" sz="1600" dirty="0">
                <a:sym typeface="Times New Roman" panose="02020603050405020304"/>
              </a:rPr>
              <a:t>, D. "Searching for Exotic Particles in High-energy Physics with Deep Learning," Nature Communications, Vol. 5, pp.: 4308, 2014.</a:t>
            </a: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r>
              <a:rPr lang="en-US" sz="1600" dirty="0">
                <a:sym typeface="Times New Roman" panose="02020603050405020304"/>
              </a:rPr>
              <a:t>[10]</a:t>
            </a:r>
            <a:r>
              <a:rPr lang="en-US" sz="1600" dirty="0">
                <a:effectLst/>
                <a:latin typeface="Times New Roman" panose="02020603050405020304" pitchFamily="18" charset="0"/>
                <a:ea typeface="Times New Roman" panose="02020603050405020304" pitchFamily="18" charset="0"/>
              </a:rPr>
              <a:t> R. Jadhav and P. </a:t>
            </a:r>
            <a:r>
              <a:rPr lang="en-US" sz="1600" dirty="0" err="1">
                <a:effectLst/>
                <a:latin typeface="Times New Roman" panose="02020603050405020304" pitchFamily="18" charset="0"/>
                <a:ea typeface="Times New Roman" panose="02020603050405020304" pitchFamily="18" charset="0"/>
              </a:rPr>
              <a:t>Bhaladhare</a:t>
            </a:r>
            <a:r>
              <a:rPr lang="en-US" sz="1600" dirty="0">
                <a:effectLst/>
                <a:latin typeface="Times New Roman" panose="02020603050405020304" pitchFamily="18" charset="0"/>
                <a:ea typeface="Times New Roman" panose="02020603050405020304" pitchFamily="18" charset="0"/>
              </a:rPr>
              <a:t>, "Farmer’s Assistant in Agricultural Sector by using Machine Learning and Deep Learning," 2022 OPJU International Technology Conference on Emerging Technologies for Sustainable Development (OTCON), </a:t>
            </a:r>
            <a:r>
              <a:rPr lang="en-US" sz="1600" dirty="0" err="1">
                <a:effectLst/>
                <a:latin typeface="Times New Roman" panose="02020603050405020304" pitchFamily="18" charset="0"/>
                <a:ea typeface="Times New Roman" panose="02020603050405020304" pitchFamily="18" charset="0"/>
              </a:rPr>
              <a:t>Raigarh</a:t>
            </a:r>
            <a:r>
              <a:rPr lang="en-US" sz="1600" dirty="0">
                <a:effectLst/>
                <a:latin typeface="Times New Roman" panose="02020603050405020304" pitchFamily="18" charset="0"/>
                <a:ea typeface="Times New Roman" panose="02020603050405020304" pitchFamily="18" charset="0"/>
              </a:rPr>
              <a:t>, Chhattisgarh, India, 2023, pp. 1-6,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10.1109/OTCON56053.2023.10113908.</a:t>
            </a:r>
            <a:endParaRPr lang="en-IN" sz="1600" dirty="0">
              <a:effectLst/>
              <a:latin typeface="Times New Roman" panose="02020603050405020304" pitchFamily="18" charset="0"/>
              <a:ea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pPr>
            <a:endParaRPr lang="en-IN" sz="17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24</a:t>
            </a:fld>
            <a:endParaRPr/>
          </a:p>
        </p:txBody>
      </p:sp>
      <p:sp>
        <p:nvSpPr>
          <p:cNvPr id="210" name="References"/>
          <p:cNvSpPr txBox="1">
            <a:spLocks noGrp="1"/>
          </p:cNvSpPr>
          <p:nvPr>
            <p:ph type="title"/>
          </p:nvPr>
        </p:nvSpPr>
        <p:spPr>
          <a:xfrm>
            <a:off x="986501" y="946673"/>
            <a:ext cx="6858000" cy="808038"/>
          </a:xfrm>
          <a:prstGeom prst="rect">
            <a:avLst/>
          </a:prstGeom>
        </p:spPr>
        <p:txBody>
          <a:bodyPr>
            <a:normAutofit/>
          </a:bodyPr>
          <a:lstStyle/>
          <a:p>
            <a:r>
              <a:rPr sz="3200" dirty="0">
                <a:latin typeface="Times New Roman" panose="02020603050405020304"/>
                <a:cs typeface="Times New Roman" panose="02020603050405020304"/>
              </a:rPr>
              <a:t>References</a:t>
            </a:r>
          </a:p>
        </p:txBody>
      </p:sp>
      <p:sp>
        <p:nvSpPr>
          <p:cNvPr id="3" name="TextBox 2"/>
          <p:cNvSpPr txBox="1"/>
          <p:nvPr/>
        </p:nvSpPr>
        <p:spPr>
          <a:xfrm>
            <a:off x="684989" y="1541929"/>
            <a:ext cx="8100423" cy="4278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a:t>
            </a:r>
            <a:r>
              <a:rPr lang="en-US" sz="1600" dirty="0"/>
              <a:t>11]</a:t>
            </a:r>
            <a:r>
              <a:rPr lang="en-US" sz="1600" dirty="0">
                <a:effectLst/>
                <a:latin typeface="Times New Roman" panose="02020603050405020304" pitchFamily="18" charset="0"/>
                <a:ea typeface="Times New Roman" panose="02020603050405020304" pitchFamily="18" charset="0"/>
              </a:rPr>
              <a:t>. R. </a:t>
            </a:r>
            <a:r>
              <a:rPr lang="en-US" sz="1600" dirty="0" err="1">
                <a:effectLst/>
                <a:latin typeface="Times New Roman" panose="02020603050405020304" pitchFamily="18" charset="0"/>
                <a:ea typeface="Times New Roman" panose="02020603050405020304" pitchFamily="18" charset="0"/>
              </a:rPr>
              <a:t>Thendral</a:t>
            </a:r>
            <a:r>
              <a:rPr lang="en-US" sz="1600" dirty="0">
                <a:effectLst/>
                <a:latin typeface="Times New Roman" panose="02020603050405020304" pitchFamily="18" charset="0"/>
                <a:ea typeface="Times New Roman" panose="02020603050405020304" pitchFamily="18" charset="0"/>
              </a:rPr>
              <a:t> and M. </a:t>
            </a:r>
            <a:r>
              <a:rPr lang="en-US" sz="1600" dirty="0" err="1">
                <a:effectLst/>
                <a:latin typeface="Times New Roman" panose="02020603050405020304" pitchFamily="18" charset="0"/>
                <a:ea typeface="Times New Roman" panose="02020603050405020304" pitchFamily="18" charset="0"/>
              </a:rPr>
              <a:t>Vinothini</a:t>
            </a:r>
            <a:r>
              <a:rPr lang="en-US" sz="1600" dirty="0">
                <a:effectLst/>
                <a:latin typeface="Times New Roman" panose="02020603050405020304" pitchFamily="18" charset="0"/>
                <a:ea typeface="Times New Roman" panose="02020603050405020304" pitchFamily="18" charset="0"/>
              </a:rPr>
              <a:t>, "Crop And Fertilizer Recommendation to Improve Crop Yield using Deep Learning," 2023 Second International Conference on Electronics and Renewable Systems (ICEARS), Tuticorin, India, 2023, pp. 1123-1130,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10.1109/ICEARS56392.2023.10085054</a:t>
            </a:r>
          </a:p>
          <a:p>
            <a:pPr marL="0" marR="0" indent="0" algn="l" defTabSz="914400" rtl="0" fontAlgn="auto" latinLnBrk="0" hangingPunct="0">
              <a:lnSpc>
                <a:spcPct val="100000"/>
              </a:lnSpc>
              <a:spcBef>
                <a:spcPts val="0"/>
              </a:spcBef>
              <a:spcAft>
                <a:spcPts val="0"/>
              </a:spcAft>
              <a:buClrTx/>
              <a:buSzTx/>
              <a:buFontTx/>
              <a:buNone/>
            </a:pPr>
            <a:endParaRPr lang="en-US" sz="1600" dirty="0">
              <a:ea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[12]</a:t>
            </a:r>
            <a:r>
              <a:rPr lang="en-US" sz="1600" dirty="0">
                <a:effectLst/>
                <a:latin typeface="Times New Roman" panose="02020603050405020304" pitchFamily="18" charset="0"/>
                <a:ea typeface="Times New Roman" panose="02020603050405020304" pitchFamily="18" charset="0"/>
              </a:rPr>
              <a:t> M. Shinde, R. </a:t>
            </a:r>
            <a:r>
              <a:rPr lang="en-US" sz="1600" dirty="0" err="1">
                <a:effectLst/>
                <a:latin typeface="Times New Roman" panose="02020603050405020304" pitchFamily="18" charset="0"/>
                <a:ea typeface="Times New Roman" panose="02020603050405020304" pitchFamily="18" charset="0"/>
              </a:rPr>
              <a:t>Nare</a:t>
            </a:r>
            <a:r>
              <a:rPr lang="en-US" sz="1600" dirty="0">
                <a:effectLst/>
                <a:latin typeface="Times New Roman" panose="02020603050405020304" pitchFamily="18" charset="0"/>
                <a:ea typeface="Times New Roman" panose="02020603050405020304" pitchFamily="18" charset="0"/>
              </a:rPr>
              <a:t>, J. </a:t>
            </a:r>
            <a:r>
              <a:rPr lang="en-US" sz="1600" dirty="0" err="1">
                <a:effectLst/>
                <a:latin typeface="Times New Roman" panose="02020603050405020304" pitchFamily="18" charset="0"/>
                <a:ea typeface="Times New Roman" panose="02020603050405020304" pitchFamily="18" charset="0"/>
              </a:rPr>
              <a:t>Shikalgar</a:t>
            </a:r>
            <a:r>
              <a:rPr lang="en-US" sz="1600" dirty="0">
                <a:effectLst/>
                <a:latin typeface="Times New Roman" panose="02020603050405020304" pitchFamily="18" charset="0"/>
                <a:ea typeface="Times New Roman" panose="02020603050405020304" pitchFamily="18" charset="0"/>
              </a:rPr>
              <a:t>, R. Patil and P. M. </a:t>
            </a:r>
            <a:r>
              <a:rPr lang="en-US" sz="1600" dirty="0" err="1">
                <a:effectLst/>
                <a:latin typeface="Times New Roman" panose="02020603050405020304" pitchFamily="18" charset="0"/>
                <a:ea typeface="Times New Roman" panose="02020603050405020304" pitchFamily="18" charset="0"/>
              </a:rPr>
              <a:t>Tamboli</a:t>
            </a:r>
            <a:r>
              <a:rPr lang="en-US" sz="1600" dirty="0">
                <a:effectLst/>
                <a:latin typeface="Times New Roman" panose="02020603050405020304" pitchFamily="18" charset="0"/>
                <a:ea typeface="Times New Roman" panose="02020603050405020304" pitchFamily="18" charset="0"/>
              </a:rPr>
              <a:t>, "Plant Growth Recommendation System based on Weather Conditions and Soil Patterns using Machine Learning and Deep Learning Techniques," 2022 International Conference on Smart Generation Computing, Communication and Networking (SMART GENCON), Bangalore, India, 2022, pp. 1-5,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10.1109/SMARTGENCON56628.2022.10084211.</a:t>
            </a:r>
            <a:endParaRPr lang="en-IN" sz="1600" dirty="0">
              <a:effectLst/>
              <a:latin typeface="Times New Roman" panose="02020603050405020304" pitchFamily="18" charset="0"/>
              <a:ea typeface="Times New Roman" panose="02020603050405020304" pitchFamily="18" charset="0"/>
            </a:endParaRPr>
          </a:p>
          <a:p>
            <a:pPr marL="644525"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sz="1600" dirty="0">
                <a:sym typeface="Times New Roman" panose="02020603050405020304"/>
              </a:rPr>
              <a:t>[</a:t>
            </a:r>
            <a:r>
              <a:rPr lang="en-US" sz="1600" dirty="0"/>
              <a:t>13</a:t>
            </a:r>
            <a:r>
              <a:rPr lang="en-US" sz="1600" dirty="0">
                <a:sym typeface="Times New Roman" panose="02020603050405020304"/>
              </a:rPr>
              <a:t>] </a:t>
            </a:r>
            <a:r>
              <a:rPr lang="en-US" sz="1600" dirty="0">
                <a:effectLst/>
                <a:latin typeface="Times New Roman" panose="02020603050405020304" pitchFamily="18" charset="0"/>
                <a:ea typeface="Times New Roman" panose="02020603050405020304" pitchFamily="18" charset="0"/>
              </a:rPr>
              <a:t>K. P. K. Devan, B. Swetha, P. Uma Sruthi and S. </a:t>
            </a:r>
            <a:r>
              <a:rPr lang="en-US" sz="1600" dirty="0" err="1">
                <a:effectLst/>
                <a:latin typeface="Times New Roman" panose="02020603050405020304" pitchFamily="18" charset="0"/>
                <a:ea typeface="Times New Roman" panose="02020603050405020304" pitchFamily="18" charset="0"/>
              </a:rPr>
              <a:t>Varshini</a:t>
            </a:r>
            <a:r>
              <a:rPr lang="en-US" sz="1600" dirty="0">
                <a:effectLst/>
                <a:latin typeface="Times New Roman" panose="02020603050405020304" pitchFamily="18" charset="0"/>
                <a:ea typeface="Times New Roman" panose="02020603050405020304" pitchFamily="18" charset="0"/>
              </a:rPr>
              <a:t>, "Crop Yield Prediction and Fertilizer Recommendation System Using Hybrid Machine Learning Algorithms," 2023 IEEE 12th International Conference on Communication Systems and Network Technologies (CSNT), Bhopal, India, 2023, pp. 171-175,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10.1109/CSNT57126.2023.10134662.</a:t>
            </a: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54464327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25</a:t>
            </a:fld>
            <a:endParaRPr/>
          </a:p>
        </p:txBody>
      </p:sp>
      <p:sp>
        <p:nvSpPr>
          <p:cNvPr id="210" name="References"/>
          <p:cNvSpPr txBox="1">
            <a:spLocks noGrp="1"/>
          </p:cNvSpPr>
          <p:nvPr>
            <p:ph type="title"/>
          </p:nvPr>
        </p:nvSpPr>
        <p:spPr>
          <a:xfrm>
            <a:off x="986501" y="946673"/>
            <a:ext cx="6858000" cy="808038"/>
          </a:xfrm>
          <a:prstGeom prst="rect">
            <a:avLst/>
          </a:prstGeom>
        </p:spPr>
        <p:txBody>
          <a:bodyPr>
            <a:normAutofit/>
          </a:bodyPr>
          <a:lstStyle/>
          <a:p>
            <a:r>
              <a:rPr sz="3200" dirty="0">
                <a:latin typeface="Times New Roman" panose="02020603050405020304"/>
                <a:cs typeface="Times New Roman" panose="02020603050405020304"/>
              </a:rPr>
              <a:t>References</a:t>
            </a:r>
          </a:p>
        </p:txBody>
      </p:sp>
      <p:sp>
        <p:nvSpPr>
          <p:cNvPr id="3" name="TextBox 2"/>
          <p:cNvSpPr txBox="1"/>
          <p:nvPr/>
        </p:nvSpPr>
        <p:spPr>
          <a:xfrm>
            <a:off x="684989" y="1622611"/>
            <a:ext cx="8100423"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ym typeface="Times New Roman" panose="02020603050405020304"/>
              </a:rPr>
              <a:t>[</a:t>
            </a:r>
            <a:r>
              <a:rPr lang="en-US" sz="1600" dirty="0"/>
              <a:t>14] </a:t>
            </a:r>
            <a:r>
              <a:rPr lang="en-US" sz="1600" dirty="0">
                <a:effectLst/>
                <a:latin typeface="Times New Roman" panose="02020603050405020304" pitchFamily="18" charset="0"/>
                <a:ea typeface="Times New Roman" panose="02020603050405020304" pitchFamily="18" charset="0"/>
              </a:rPr>
              <a:t>S. Bhansali, P. Shah, J. Shah, P. Vyas and P. Thakre, "Healthy Harvest: Crop Prediction And Disease Detection System," 2022 IEEE 7th International conference for Convergence in Technology (I2CT), Mumbai, India, 2022, pp. 1-5,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10.1109/I2CT54291.2022.9825446.</a:t>
            </a:r>
          </a:p>
          <a:p>
            <a:endParaRPr lang="en-US" sz="1600" dirty="0">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[15] M. Desai and N. Ansari, "An Innovative Method to Increase Agricultural Productivity using Machine Learning-based Crop Recommendation Systems," 2023 Second International Conference on Augmented Intelligence and Sustainable Systems (ICAISS), Trichy, India, 2023, pp. 645-651,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10.1109/ICAISS58487.2023.10250531.</a:t>
            </a:r>
            <a:endParaRPr lang="en-IN" sz="1600" dirty="0">
              <a:effectLst/>
              <a:latin typeface="Times New Roman" panose="02020603050405020304" pitchFamily="18" charset="0"/>
              <a:ea typeface="Times New Roman" panose="02020603050405020304" pitchFamily="18" charset="0"/>
            </a:endParaRPr>
          </a:p>
          <a:p>
            <a:endParaRPr lang="en-IN" sz="1600" dirty="0">
              <a:effectLst/>
              <a:latin typeface="Times New Roman" panose="02020603050405020304" pitchFamily="18" charset="0"/>
              <a:ea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rPr>
              <a:t>[16]</a:t>
            </a:r>
            <a:r>
              <a:rPr lang="en-US" sz="1600" dirty="0">
                <a:effectLst/>
                <a:latin typeface="Times New Roman" panose="02020603050405020304" pitchFamily="18" charset="0"/>
                <a:ea typeface="Times New Roman" panose="02020603050405020304" pitchFamily="18" charset="0"/>
              </a:rPr>
              <a:t> S. Tiwari, S. Kumar, S. Tyagi and M. </a:t>
            </a:r>
            <a:r>
              <a:rPr lang="en-US" sz="1600" dirty="0" err="1">
                <a:effectLst/>
                <a:latin typeface="Times New Roman" panose="02020603050405020304" pitchFamily="18" charset="0"/>
                <a:ea typeface="Times New Roman" panose="02020603050405020304" pitchFamily="18" charset="0"/>
              </a:rPr>
              <a:t>Poonia</a:t>
            </a:r>
            <a:r>
              <a:rPr lang="en-US" sz="1600" dirty="0">
                <a:effectLst/>
                <a:latin typeface="Times New Roman" panose="02020603050405020304" pitchFamily="18" charset="0"/>
                <a:ea typeface="Times New Roman" panose="02020603050405020304" pitchFamily="18" charset="0"/>
              </a:rPr>
              <a:t>, "Crop Recommendation using Machine Learning and Plant Disease Identification using CNN and Transfer-Learning Approach," 2022 IEEE Conference on Interdisciplinary Approaches in Technology and Management for Social Innovation (IATMSI), Gwalior, India, 2022, pp. 1-4, </a:t>
            </a:r>
            <a:r>
              <a:rPr lang="en-US" sz="1600" dirty="0" err="1">
                <a:effectLst/>
                <a:latin typeface="Times New Roman" panose="02020603050405020304" pitchFamily="18" charset="0"/>
                <a:ea typeface="Times New Roman" panose="02020603050405020304" pitchFamily="18" charset="0"/>
              </a:rPr>
              <a:t>doi</a:t>
            </a:r>
            <a:r>
              <a:rPr lang="en-US" sz="1600" dirty="0">
                <a:effectLst/>
                <a:latin typeface="Times New Roman" panose="02020603050405020304" pitchFamily="18" charset="0"/>
                <a:ea typeface="Times New Roman" panose="02020603050405020304" pitchFamily="18" charset="0"/>
              </a:rPr>
              <a:t>: 10.1109/IATMSI56455.2022.10119276.</a:t>
            </a:r>
            <a:endParaRPr lang="en-IN" sz="1600" dirty="0">
              <a:effectLst/>
              <a:latin typeface="Times New Roman" panose="02020603050405020304" pitchFamily="18" charset="0"/>
              <a:ea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pPr>
            <a:endParaRPr kumimoji="0" lang="en-US" sz="16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60869352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26</a:t>
            </a:fld>
            <a:endParaRPr lang="en-I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3</a:t>
            </a:fld>
            <a:endParaRPr/>
          </a:p>
        </p:txBody>
      </p:sp>
      <p:sp>
        <p:nvSpPr>
          <p:cNvPr id="141" name="Content"/>
          <p:cNvSpPr txBox="1">
            <a:spLocks noGrp="1"/>
          </p:cNvSpPr>
          <p:nvPr>
            <p:ph type="title"/>
          </p:nvPr>
        </p:nvSpPr>
        <p:spPr>
          <a:xfrm>
            <a:off x="609600" y="1018914"/>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sz="2400" dirty="0"/>
              <a:t>Literature Survey</a:t>
            </a:r>
            <a:endParaRPr sz="2400"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6" name="Table 2">
            <a:extLst>
              <a:ext uri="{FF2B5EF4-FFF2-40B4-BE49-F238E27FC236}">
                <a16:creationId xmlns:a16="http://schemas.microsoft.com/office/drawing/2014/main" id="{E9BE8625-CD4F-482D-880A-04DF72F7C972}"/>
              </a:ext>
            </a:extLst>
          </p:cNvPr>
          <p:cNvGraphicFramePr>
            <a:graphicFrameLocks noGrp="1"/>
          </p:cNvGraphicFramePr>
          <p:nvPr>
            <p:extLst>
              <p:ext uri="{D42A27DB-BD31-4B8C-83A1-F6EECF244321}">
                <p14:modId xmlns:p14="http://schemas.microsoft.com/office/powerpoint/2010/main" val="2950848923"/>
              </p:ext>
            </p:extLst>
          </p:nvPr>
        </p:nvGraphicFramePr>
        <p:xfrm>
          <a:off x="558350" y="1601428"/>
          <a:ext cx="8130990" cy="4663440"/>
        </p:xfrm>
        <a:graphic>
          <a:graphicData uri="http://schemas.openxmlformats.org/drawingml/2006/table">
            <a:tbl>
              <a:tblPr firstRow="1" bandRow="1">
                <a:tableStyleId>{7DF18680-E054-41AD-8BC1-D1AEF772440D}</a:tableStyleId>
              </a:tblPr>
              <a:tblGrid>
                <a:gridCol w="598097">
                  <a:extLst>
                    <a:ext uri="{9D8B030D-6E8A-4147-A177-3AD203B41FA5}">
                      <a16:colId xmlns:a16="http://schemas.microsoft.com/office/drawing/2014/main" val="20000"/>
                    </a:ext>
                  </a:extLst>
                </a:gridCol>
                <a:gridCol w="944047">
                  <a:extLst>
                    <a:ext uri="{9D8B030D-6E8A-4147-A177-3AD203B41FA5}">
                      <a16:colId xmlns:a16="http://schemas.microsoft.com/office/drawing/2014/main" val="20001"/>
                    </a:ext>
                  </a:extLst>
                </a:gridCol>
                <a:gridCol w="1731018">
                  <a:extLst>
                    <a:ext uri="{9D8B030D-6E8A-4147-A177-3AD203B41FA5}">
                      <a16:colId xmlns:a16="http://schemas.microsoft.com/office/drawing/2014/main" val="20002"/>
                    </a:ext>
                  </a:extLst>
                </a:gridCol>
                <a:gridCol w="2073554">
                  <a:extLst>
                    <a:ext uri="{9D8B030D-6E8A-4147-A177-3AD203B41FA5}">
                      <a16:colId xmlns:a16="http://schemas.microsoft.com/office/drawing/2014/main" val="20003"/>
                    </a:ext>
                  </a:extLst>
                </a:gridCol>
                <a:gridCol w="2044677">
                  <a:extLst>
                    <a:ext uri="{9D8B030D-6E8A-4147-A177-3AD203B41FA5}">
                      <a16:colId xmlns:a16="http://schemas.microsoft.com/office/drawing/2014/main" val="20004"/>
                    </a:ext>
                  </a:extLst>
                </a:gridCol>
                <a:gridCol w="739597">
                  <a:extLst>
                    <a:ext uri="{9D8B030D-6E8A-4147-A177-3AD203B41FA5}">
                      <a16:colId xmlns:a16="http://schemas.microsoft.com/office/drawing/2014/main" val="20005"/>
                    </a:ext>
                  </a:extLst>
                </a:gridCol>
              </a:tblGrid>
              <a:tr h="531937">
                <a:tc>
                  <a:txBody>
                    <a:bodyPr/>
                    <a:lstStyle/>
                    <a:p>
                      <a:pPr algn="l"/>
                      <a:r>
                        <a:rPr lang="en-IN" sz="1400" dirty="0" err="1"/>
                        <a:t>S.No</a:t>
                      </a:r>
                      <a:r>
                        <a:rPr lang="en-IN" sz="1400" dirty="0"/>
                        <a:t>.</a:t>
                      </a:r>
                    </a:p>
                  </a:txBody>
                  <a:tcPr>
                    <a:solidFill>
                      <a:srgbClr val="4898CA"/>
                    </a:solidFill>
                  </a:tcPr>
                </a:tc>
                <a:tc>
                  <a:txBody>
                    <a:bodyPr/>
                    <a:lstStyle/>
                    <a:p>
                      <a:pPr algn="l"/>
                      <a:r>
                        <a:rPr lang="en-IN" sz="1500" dirty="0"/>
                        <a:t>Authors name(s)</a:t>
                      </a:r>
                    </a:p>
                  </a:txBody>
                  <a:tcPr>
                    <a:solidFill>
                      <a:srgbClr val="4898CA"/>
                    </a:solidFill>
                  </a:tcPr>
                </a:tc>
                <a:tc>
                  <a:txBody>
                    <a:bodyPr/>
                    <a:lstStyle/>
                    <a:p>
                      <a:pPr algn="l"/>
                      <a:r>
                        <a:rPr lang="en-IN" sz="1500" dirty="0"/>
                        <a:t>Full title of the paper with year</a:t>
                      </a:r>
                    </a:p>
                  </a:txBody>
                  <a:tcPr>
                    <a:solidFill>
                      <a:srgbClr val="4898CA"/>
                    </a:solidFill>
                  </a:tcPr>
                </a:tc>
                <a:tc>
                  <a:txBody>
                    <a:bodyPr/>
                    <a:lstStyle/>
                    <a:p>
                      <a:pPr algn="l"/>
                      <a:r>
                        <a:rPr lang="en-IN" sz="1500" dirty="0"/>
                        <a:t>Inference from the paper</a:t>
                      </a:r>
                    </a:p>
                  </a:txBody>
                  <a:tcPr>
                    <a:solidFill>
                      <a:srgbClr val="4898CA"/>
                    </a:solidFill>
                  </a:tcPr>
                </a:tc>
                <a:tc>
                  <a:txBody>
                    <a:bodyPr/>
                    <a:lstStyle/>
                    <a:p>
                      <a:pPr algn="l"/>
                      <a:r>
                        <a:rPr lang="en-IN" sz="1500" dirty="0"/>
                        <a:t>Open Problem (For proposed work)</a:t>
                      </a:r>
                    </a:p>
                  </a:txBody>
                  <a:tcPr>
                    <a:solidFill>
                      <a:srgbClr val="4898CA"/>
                    </a:solidFill>
                  </a:tcPr>
                </a:tc>
                <a:tc>
                  <a:txBody>
                    <a:bodyPr/>
                    <a:lstStyle/>
                    <a:p>
                      <a:pPr algn="l">
                        <a:buNone/>
                      </a:pPr>
                      <a:r>
                        <a:rPr lang="en-US" altLang="en-IN" sz="1500" dirty="0"/>
                        <a:t>Link</a:t>
                      </a:r>
                    </a:p>
                  </a:txBody>
                  <a:tcPr>
                    <a:solidFill>
                      <a:srgbClr val="4898CA"/>
                    </a:solidFill>
                  </a:tcPr>
                </a:tc>
                <a:extLst>
                  <a:ext uri="{0D108BD9-81ED-4DB2-BD59-A6C34878D82A}">
                    <a16:rowId xmlns:a16="http://schemas.microsoft.com/office/drawing/2014/main" val="10000"/>
                  </a:ext>
                </a:extLst>
              </a:tr>
              <a:tr h="1122978">
                <a:tc>
                  <a:txBody>
                    <a:bodyPr/>
                    <a:lstStyle/>
                    <a:p>
                      <a:pPr algn="l"/>
                      <a:r>
                        <a:rPr lang="en-US" altLang="en-IN" dirty="0"/>
                        <a:t>1</a:t>
                      </a:r>
                    </a:p>
                    <a:p>
                      <a:pPr algn="l"/>
                      <a:endParaRPr lang="en-US" altLang="en-IN" dirty="0"/>
                    </a:p>
                  </a:txBody>
                  <a:tcPr/>
                </a:tc>
                <a:tc>
                  <a:txBody>
                    <a:bodyPr/>
                    <a:lstStyle/>
                    <a:p>
                      <a:pPr algn="l"/>
                      <a:r>
                        <a:rPr lang="en-IN" dirty="0"/>
                        <a:t>Kamilaris A., Prenafeta-Boldú F.X.</a:t>
                      </a:r>
                    </a:p>
                  </a:txBody>
                  <a:tcPr/>
                </a:tc>
                <a:tc>
                  <a:txBody>
                    <a:bodyPr/>
                    <a:lstStyle/>
                    <a:p>
                      <a:pPr algn="l"/>
                      <a:r>
                        <a:rPr lang="en-IN" dirty="0"/>
                        <a:t>Deep learning in agriculture: A survey (2018)</a:t>
                      </a:r>
                    </a:p>
                  </a:txBody>
                  <a:tcPr/>
                </a:tc>
                <a:tc>
                  <a:txBody>
                    <a:bodyPr/>
                    <a:lstStyle/>
                    <a:p>
                      <a:pPr algn="l"/>
                      <a:r>
                        <a:rPr lang="en-IN" dirty="0"/>
                        <a:t>Comprehensive survey detailing the application of deep learning techniques in agriculture.</a:t>
                      </a:r>
                    </a:p>
                  </a:txBody>
                  <a:tcPr/>
                </a:tc>
                <a:tc>
                  <a:txBody>
                    <a:bodyPr/>
                    <a:lstStyle/>
                    <a:p>
                      <a:pPr algn="l"/>
                      <a:r>
                        <a:rPr lang="en-IN" dirty="0"/>
                        <a:t>Highlights the need for more real-time data integration.</a:t>
                      </a:r>
                    </a:p>
                  </a:txBody>
                  <a:tcPr/>
                </a:tc>
                <a:tc>
                  <a:txBody>
                    <a:bodyPr/>
                    <a:lstStyle/>
                    <a:p>
                      <a:pPr algn="l">
                        <a:buNone/>
                      </a:pPr>
                      <a:r>
                        <a:rPr lang="en-US" altLang="en-IN" dirty="0">
                          <a:hlinkClick r:id="rId2" action="ppaction://hlinkfile"/>
                        </a:rPr>
                        <a:t>link</a:t>
                      </a:r>
                      <a:endParaRPr lang="en-US" altLang="en-IN" dirty="0"/>
                    </a:p>
                  </a:txBody>
                  <a:tcPr/>
                </a:tc>
                <a:extLst>
                  <a:ext uri="{0D108BD9-81ED-4DB2-BD59-A6C34878D82A}">
                    <a16:rowId xmlns:a16="http://schemas.microsoft.com/office/drawing/2014/main" val="10001"/>
                  </a:ext>
                </a:extLst>
              </a:tr>
              <a:tr h="1536707">
                <a:tc>
                  <a:txBody>
                    <a:bodyPr/>
                    <a:lstStyle/>
                    <a:p>
                      <a:pPr algn="l"/>
                      <a:r>
                        <a:rPr lang="en-US" altLang="en-IN" dirty="0"/>
                        <a:t>2</a:t>
                      </a:r>
                    </a:p>
                  </a:txBody>
                  <a:tcPr/>
                </a:tc>
                <a:tc>
                  <a:txBody>
                    <a:bodyPr/>
                    <a:lstStyle/>
                    <a:p>
                      <a:pPr algn="l"/>
                      <a:r>
                        <a:rPr lang="en-IN" dirty="0"/>
                        <a:t>Hasan S., Chopra S., Singh A.</a:t>
                      </a:r>
                    </a:p>
                  </a:txBody>
                  <a:tcPr/>
                </a:tc>
                <a:tc>
                  <a:txBody>
                    <a:bodyPr/>
                    <a:lstStyle/>
                    <a:p>
                      <a:pPr algn="l"/>
                      <a:r>
                        <a:rPr lang="en-IN" dirty="0"/>
                        <a:t>Machine learning for healthy aging: Data and algorithms (2020)</a:t>
                      </a:r>
                    </a:p>
                  </a:txBody>
                  <a:tcPr/>
                </a:tc>
                <a:tc>
                  <a:txBody>
                    <a:bodyPr/>
                    <a:lstStyle/>
                    <a:p>
                      <a:pPr algn="l"/>
                      <a:r>
                        <a:rPr lang="en-IN" dirty="0"/>
                        <a:t>Discusses machine learning and deep learning applications for predicting health metrics, with implications for agriculture.</a:t>
                      </a:r>
                    </a:p>
                  </a:txBody>
                  <a:tcPr/>
                </a:tc>
                <a:tc>
                  <a:txBody>
                    <a:bodyPr/>
                    <a:lstStyle/>
                    <a:p>
                      <a:pPr algn="l"/>
                      <a:r>
                        <a:rPr lang="en-IN" dirty="0"/>
                        <a:t>Limited focus on crop-specific applications.</a:t>
                      </a:r>
                    </a:p>
                  </a:txBody>
                  <a:tcPr/>
                </a:tc>
                <a:tc>
                  <a:txBody>
                    <a:bodyPr/>
                    <a:lstStyle/>
                    <a:p>
                      <a:pPr algn="l">
                        <a:buNone/>
                      </a:pPr>
                      <a:r>
                        <a:rPr lang="en-US" altLang="en-IN" dirty="0">
                          <a:hlinkClick r:id="rId3" action="ppaction://hlinkfile"/>
                        </a:rPr>
                        <a:t>link</a:t>
                      </a:r>
                      <a:endParaRPr lang="en-US" altLang="en-IN" dirty="0"/>
                    </a:p>
                  </a:txBody>
                  <a:tcPr/>
                </a:tc>
                <a:extLst>
                  <a:ext uri="{0D108BD9-81ED-4DB2-BD59-A6C34878D82A}">
                    <a16:rowId xmlns:a16="http://schemas.microsoft.com/office/drawing/2014/main" val="10002"/>
                  </a:ext>
                </a:extLst>
              </a:tr>
              <a:tr h="1329843">
                <a:tc>
                  <a:txBody>
                    <a:bodyPr/>
                    <a:lstStyle/>
                    <a:p>
                      <a:pPr algn="l">
                        <a:buNone/>
                      </a:pPr>
                      <a:r>
                        <a:rPr lang="en-US"/>
                        <a:t>3</a:t>
                      </a:r>
                    </a:p>
                  </a:txBody>
                  <a:tcPr/>
                </a:tc>
                <a:tc>
                  <a:txBody>
                    <a:bodyPr/>
                    <a:lstStyle/>
                    <a:p>
                      <a:pPr algn="l">
                        <a:buNone/>
                      </a:pPr>
                      <a:r>
                        <a:rPr lang="en-US"/>
                        <a:t>Mohanty S.P., Hughes D.P., Salathé M.</a:t>
                      </a:r>
                    </a:p>
                  </a:txBody>
                  <a:tcPr/>
                </a:tc>
                <a:tc>
                  <a:txBody>
                    <a:bodyPr/>
                    <a:lstStyle/>
                    <a:p>
                      <a:pPr algn="l">
                        <a:buNone/>
                      </a:pPr>
                      <a:r>
                        <a:rPr lang="en-US"/>
                        <a:t>Using deep learning for image-based plant disease detection (2016)</a:t>
                      </a:r>
                    </a:p>
                  </a:txBody>
                  <a:tcPr/>
                </a:tc>
                <a:tc>
                  <a:txBody>
                    <a:bodyPr/>
                    <a:lstStyle/>
                    <a:p>
                      <a:pPr algn="l">
                        <a:buNone/>
                      </a:pPr>
                      <a:r>
                        <a:rPr lang="en-US"/>
                        <a:t>Demonstrates the effectiveness of deep learning in identifying plant diseases.</a:t>
                      </a:r>
                    </a:p>
                  </a:txBody>
                  <a:tcPr/>
                </a:tc>
                <a:tc>
                  <a:txBody>
                    <a:bodyPr/>
                    <a:lstStyle/>
                    <a:p>
                      <a:pPr algn="l">
                        <a:buNone/>
                      </a:pPr>
                      <a:r>
                        <a:rPr lang="en-US"/>
                        <a:t>Further research needed on integration with IoT devices.</a:t>
                      </a:r>
                    </a:p>
                  </a:txBody>
                  <a:tcPr/>
                </a:tc>
                <a:tc>
                  <a:txBody>
                    <a:bodyPr/>
                    <a:lstStyle/>
                    <a:p>
                      <a:pPr algn="l">
                        <a:buNone/>
                      </a:pPr>
                      <a:r>
                        <a:rPr lang="en-US" dirty="0">
                          <a:hlinkClick r:id="rId4" action="ppaction://hlinkfile"/>
                        </a:rPr>
                        <a:t>link</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61828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4</a:t>
            </a:fld>
            <a:endParaRPr/>
          </a:p>
        </p:txBody>
      </p:sp>
      <p:sp>
        <p:nvSpPr>
          <p:cNvPr id="141" name="Content"/>
          <p:cNvSpPr txBox="1">
            <a:spLocks noGrp="1"/>
          </p:cNvSpPr>
          <p:nvPr>
            <p:ph type="title"/>
          </p:nvPr>
        </p:nvSpPr>
        <p:spPr>
          <a:xfrm>
            <a:off x="609600" y="1018914"/>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sz="2400" dirty="0"/>
              <a:t>Literature Survey</a:t>
            </a:r>
            <a:endParaRPr sz="2400"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7" name="Table 2">
            <a:extLst>
              <a:ext uri="{FF2B5EF4-FFF2-40B4-BE49-F238E27FC236}">
                <a16:creationId xmlns:a16="http://schemas.microsoft.com/office/drawing/2014/main" id="{CFB93736-CA38-4900-ACF4-3FC7AE079007}"/>
              </a:ext>
            </a:extLst>
          </p:cNvPr>
          <p:cNvGraphicFramePr>
            <a:graphicFrameLocks noGrp="1"/>
          </p:cNvGraphicFramePr>
          <p:nvPr>
            <p:extLst>
              <p:ext uri="{D42A27DB-BD31-4B8C-83A1-F6EECF244321}">
                <p14:modId xmlns:p14="http://schemas.microsoft.com/office/powerpoint/2010/main" val="2086492149"/>
              </p:ext>
            </p:extLst>
          </p:nvPr>
        </p:nvGraphicFramePr>
        <p:xfrm>
          <a:off x="386154" y="1584960"/>
          <a:ext cx="8364071" cy="4892040"/>
        </p:xfrm>
        <a:graphic>
          <a:graphicData uri="http://schemas.openxmlformats.org/drawingml/2006/table">
            <a:tbl>
              <a:tblPr firstRow="1" bandRow="1">
                <a:tableStyleId>{7DF18680-E054-41AD-8BC1-D1AEF772440D}</a:tableStyleId>
              </a:tblPr>
              <a:tblGrid>
                <a:gridCol w="653752">
                  <a:extLst>
                    <a:ext uri="{9D8B030D-6E8A-4147-A177-3AD203B41FA5}">
                      <a16:colId xmlns:a16="http://schemas.microsoft.com/office/drawing/2014/main" val="20000"/>
                    </a:ext>
                  </a:extLst>
                </a:gridCol>
                <a:gridCol w="1544434">
                  <a:extLst>
                    <a:ext uri="{9D8B030D-6E8A-4147-A177-3AD203B41FA5}">
                      <a16:colId xmlns:a16="http://schemas.microsoft.com/office/drawing/2014/main" val="20001"/>
                    </a:ext>
                  </a:extLst>
                </a:gridCol>
                <a:gridCol w="1716720">
                  <a:extLst>
                    <a:ext uri="{9D8B030D-6E8A-4147-A177-3AD203B41FA5}">
                      <a16:colId xmlns:a16="http://schemas.microsoft.com/office/drawing/2014/main" val="20002"/>
                    </a:ext>
                  </a:extLst>
                </a:gridCol>
                <a:gridCol w="1832630">
                  <a:extLst>
                    <a:ext uri="{9D8B030D-6E8A-4147-A177-3AD203B41FA5}">
                      <a16:colId xmlns:a16="http://schemas.microsoft.com/office/drawing/2014/main" val="20003"/>
                    </a:ext>
                  </a:extLst>
                </a:gridCol>
                <a:gridCol w="1831013">
                  <a:extLst>
                    <a:ext uri="{9D8B030D-6E8A-4147-A177-3AD203B41FA5}">
                      <a16:colId xmlns:a16="http://schemas.microsoft.com/office/drawing/2014/main" val="20004"/>
                    </a:ext>
                  </a:extLst>
                </a:gridCol>
                <a:gridCol w="785522">
                  <a:extLst>
                    <a:ext uri="{9D8B030D-6E8A-4147-A177-3AD203B41FA5}">
                      <a16:colId xmlns:a16="http://schemas.microsoft.com/office/drawing/2014/main" val="20005"/>
                    </a:ext>
                  </a:extLst>
                </a:gridCol>
              </a:tblGrid>
              <a:tr h="759370">
                <a:tc>
                  <a:txBody>
                    <a:bodyPr/>
                    <a:lstStyle/>
                    <a:p>
                      <a:pPr algn="l"/>
                      <a:r>
                        <a:rPr lang="en-IN" sz="1400" dirty="0" err="1"/>
                        <a:t>S.No</a:t>
                      </a:r>
                      <a:r>
                        <a:rPr lang="en-IN" sz="1400" dirty="0"/>
                        <a:t>.</a:t>
                      </a:r>
                    </a:p>
                  </a:txBody>
                  <a:tcPr>
                    <a:solidFill>
                      <a:srgbClr val="4898CA"/>
                    </a:solidFill>
                  </a:tcPr>
                </a:tc>
                <a:tc>
                  <a:txBody>
                    <a:bodyPr/>
                    <a:lstStyle/>
                    <a:p>
                      <a:pPr algn="l"/>
                      <a:r>
                        <a:rPr lang="en-IN" sz="1500" dirty="0"/>
                        <a:t>Authors name(s)</a:t>
                      </a:r>
                    </a:p>
                  </a:txBody>
                  <a:tcPr>
                    <a:solidFill>
                      <a:srgbClr val="4898CA"/>
                    </a:solidFill>
                  </a:tcPr>
                </a:tc>
                <a:tc>
                  <a:txBody>
                    <a:bodyPr/>
                    <a:lstStyle/>
                    <a:p>
                      <a:pPr algn="l"/>
                      <a:r>
                        <a:rPr lang="en-IN" sz="1500" dirty="0"/>
                        <a:t>Full title of the paper with year</a:t>
                      </a:r>
                    </a:p>
                  </a:txBody>
                  <a:tcPr>
                    <a:solidFill>
                      <a:srgbClr val="4898CA"/>
                    </a:solidFill>
                  </a:tcPr>
                </a:tc>
                <a:tc>
                  <a:txBody>
                    <a:bodyPr/>
                    <a:lstStyle/>
                    <a:p>
                      <a:pPr algn="l"/>
                      <a:r>
                        <a:rPr lang="en-IN" sz="1500" dirty="0"/>
                        <a:t>Inference from the paper</a:t>
                      </a:r>
                    </a:p>
                  </a:txBody>
                  <a:tcPr>
                    <a:solidFill>
                      <a:srgbClr val="4898CA"/>
                    </a:solidFill>
                  </a:tcPr>
                </a:tc>
                <a:tc>
                  <a:txBody>
                    <a:bodyPr/>
                    <a:lstStyle/>
                    <a:p>
                      <a:pPr algn="l"/>
                      <a:r>
                        <a:rPr lang="en-IN" sz="1500" dirty="0"/>
                        <a:t>Open Problem (For proposed work)</a:t>
                      </a:r>
                    </a:p>
                  </a:txBody>
                  <a:tcPr>
                    <a:solidFill>
                      <a:srgbClr val="4898CA"/>
                    </a:solidFill>
                  </a:tcPr>
                </a:tc>
                <a:tc>
                  <a:txBody>
                    <a:bodyPr/>
                    <a:lstStyle/>
                    <a:p>
                      <a:pPr algn="l">
                        <a:buNone/>
                      </a:pPr>
                      <a:r>
                        <a:rPr lang="en-US" altLang="en-IN" sz="1500" dirty="0"/>
                        <a:t>Link</a:t>
                      </a:r>
                    </a:p>
                  </a:txBody>
                  <a:tcPr>
                    <a:solidFill>
                      <a:srgbClr val="4898CA"/>
                    </a:solidFill>
                  </a:tcPr>
                </a:tc>
                <a:extLst>
                  <a:ext uri="{0D108BD9-81ED-4DB2-BD59-A6C34878D82A}">
                    <a16:rowId xmlns:a16="http://schemas.microsoft.com/office/drawing/2014/main" val="10000"/>
                  </a:ext>
                </a:extLst>
              </a:tr>
              <a:tr h="1131610">
                <a:tc>
                  <a:txBody>
                    <a:bodyPr/>
                    <a:lstStyle/>
                    <a:p>
                      <a:pPr algn="l"/>
                      <a:r>
                        <a:rPr lang="en-US" altLang="en-IN" dirty="0"/>
                        <a:t>4</a:t>
                      </a:r>
                    </a:p>
                  </a:txBody>
                  <a:tcPr/>
                </a:tc>
                <a:tc>
                  <a:txBody>
                    <a:bodyPr/>
                    <a:lstStyle/>
                    <a:p>
                      <a:pPr algn="l"/>
                      <a:r>
                        <a:rPr lang="en-IN" dirty="0"/>
                        <a:t>Kussul N., Lavreniuk M., Skakun S., Shelestov A.</a:t>
                      </a:r>
                    </a:p>
                  </a:txBody>
                  <a:tcPr/>
                </a:tc>
                <a:tc>
                  <a:txBody>
                    <a:bodyPr/>
                    <a:lstStyle/>
                    <a:p>
                      <a:pPr algn="l"/>
                      <a:r>
                        <a:rPr lang="en-IN" dirty="0"/>
                        <a:t>Deep learning classification of land cover and crop types using remote sensing data (2017)</a:t>
                      </a:r>
                    </a:p>
                  </a:txBody>
                  <a:tcPr/>
                </a:tc>
                <a:tc>
                  <a:txBody>
                    <a:bodyPr/>
                    <a:lstStyle/>
                    <a:p>
                      <a:pPr algn="l"/>
                      <a:r>
                        <a:rPr lang="en-IN" dirty="0"/>
                        <a:t>Exploration of deep learning for crop type classification using satellite images.</a:t>
                      </a:r>
                    </a:p>
                  </a:txBody>
                  <a:tcPr/>
                </a:tc>
                <a:tc>
                  <a:txBody>
                    <a:bodyPr/>
                    <a:lstStyle/>
                    <a:p>
                      <a:pPr algn="l"/>
                      <a:r>
                        <a:rPr lang="en-IN" dirty="0"/>
                        <a:t>Application limited to specific geographic areas.</a:t>
                      </a:r>
                    </a:p>
                  </a:txBody>
                  <a:tcPr/>
                </a:tc>
                <a:tc>
                  <a:txBody>
                    <a:bodyPr/>
                    <a:lstStyle/>
                    <a:p>
                      <a:pPr algn="l">
                        <a:buNone/>
                      </a:pPr>
                      <a:r>
                        <a:rPr lang="en-US" altLang="en-IN" dirty="0">
                          <a:hlinkClick r:id="rId2" action="ppaction://hlinkfile"/>
                        </a:rPr>
                        <a:t>Link</a:t>
                      </a:r>
                      <a:endParaRPr lang="en-US" altLang="en-IN" dirty="0"/>
                    </a:p>
                  </a:txBody>
                  <a:tcPr/>
                </a:tc>
                <a:extLst>
                  <a:ext uri="{0D108BD9-81ED-4DB2-BD59-A6C34878D82A}">
                    <a16:rowId xmlns:a16="http://schemas.microsoft.com/office/drawing/2014/main" val="10001"/>
                  </a:ext>
                </a:extLst>
              </a:tr>
              <a:tr h="1131610">
                <a:tc>
                  <a:txBody>
                    <a:bodyPr/>
                    <a:lstStyle/>
                    <a:p>
                      <a:pPr algn="l"/>
                      <a:r>
                        <a:rPr lang="en-US" altLang="en-IN" dirty="0"/>
                        <a:t>5</a:t>
                      </a:r>
                    </a:p>
                  </a:txBody>
                  <a:tcPr/>
                </a:tc>
                <a:tc>
                  <a:txBody>
                    <a:bodyPr/>
                    <a:lstStyle/>
                    <a:p>
                      <a:pPr algn="l"/>
                      <a:r>
                        <a:rPr lang="en-IN" dirty="0"/>
                        <a:t>Espejo-Garcia B., Mylonas N., Athanasakos L., Atzori L.</a:t>
                      </a:r>
                    </a:p>
                  </a:txBody>
                  <a:tcPr/>
                </a:tc>
                <a:tc>
                  <a:txBody>
                    <a:bodyPr/>
                    <a:lstStyle/>
                    <a:p>
                      <a:pPr algn="l"/>
                      <a:r>
                        <a:rPr lang="en-IN" dirty="0"/>
                        <a:t>Deep Learning in IoT: A survey (2021)</a:t>
                      </a:r>
                    </a:p>
                  </a:txBody>
                  <a:tcPr/>
                </a:tc>
                <a:tc>
                  <a:txBody>
                    <a:bodyPr/>
                    <a:lstStyle/>
                    <a:p>
                      <a:pPr algn="l"/>
                      <a:r>
                        <a:rPr lang="en-IN" dirty="0"/>
                        <a:t>A review of how deep learning is applied in IoT scenarios, including agriculture.</a:t>
                      </a:r>
                    </a:p>
                  </a:txBody>
                  <a:tcPr/>
                </a:tc>
                <a:tc>
                  <a:txBody>
                    <a:bodyPr/>
                    <a:lstStyle/>
                    <a:p>
                      <a:pPr algn="l"/>
                      <a:r>
                        <a:rPr lang="en-IN" dirty="0"/>
                        <a:t>Emphasis on the need for domain-specific model adaptations.</a:t>
                      </a:r>
                    </a:p>
                  </a:txBody>
                  <a:tcPr/>
                </a:tc>
                <a:tc>
                  <a:txBody>
                    <a:bodyPr/>
                    <a:lstStyle/>
                    <a:p>
                      <a:pPr algn="l">
                        <a:buNone/>
                      </a:pPr>
                      <a:r>
                        <a:rPr lang="en-US" altLang="en-IN" dirty="0">
                          <a:hlinkClick r:id="rId3" action="ppaction://hlinkfile"/>
                        </a:rPr>
                        <a:t>link</a:t>
                      </a:r>
                      <a:endParaRPr lang="en-US" altLang="en-IN" dirty="0"/>
                    </a:p>
                  </a:txBody>
                  <a:tcPr/>
                </a:tc>
                <a:extLst>
                  <a:ext uri="{0D108BD9-81ED-4DB2-BD59-A6C34878D82A}">
                    <a16:rowId xmlns:a16="http://schemas.microsoft.com/office/drawing/2014/main" val="10002"/>
                  </a:ext>
                </a:extLst>
              </a:tr>
              <a:tr h="1548519">
                <a:tc>
                  <a:txBody>
                    <a:bodyPr/>
                    <a:lstStyle/>
                    <a:p>
                      <a:pPr algn="l">
                        <a:buNone/>
                      </a:pPr>
                      <a:r>
                        <a:rPr lang="en-US" dirty="0"/>
                        <a:t>6</a:t>
                      </a:r>
                    </a:p>
                  </a:txBody>
                  <a:tcPr/>
                </a:tc>
                <a:tc>
                  <a:txBody>
                    <a:bodyPr/>
                    <a:lstStyle/>
                    <a:p>
                      <a:pPr algn="l">
                        <a:buNone/>
                      </a:pPr>
                      <a:r>
                        <a:rPr lang="en-US"/>
                        <a:t>Lu, H., Li, Y., Chen, Y., Shah, S.A.A., Sherratt, R.S.</a:t>
                      </a:r>
                    </a:p>
                  </a:txBody>
                  <a:tcPr/>
                </a:tc>
                <a:tc>
                  <a:txBody>
                    <a:bodyPr/>
                    <a:lstStyle/>
                    <a:p>
                      <a:pPr algn="l">
                        <a:buNone/>
                      </a:pPr>
                      <a:r>
                        <a:rPr lang="en-US"/>
                        <a:t>Deep learning algorithms for human activity recognition using mobile and wearable sensor networks(2018)</a:t>
                      </a:r>
                    </a:p>
                  </a:txBody>
                  <a:tcPr/>
                </a:tc>
                <a:tc>
                  <a:txBody>
                    <a:bodyPr/>
                    <a:lstStyle/>
                    <a:p>
                      <a:pPr algn="l">
                        <a:buNone/>
                      </a:pPr>
                      <a:r>
                        <a:rPr lang="en-US"/>
                        <a:t>Review of deep learning techniques for activity recognition, which can be applied in precision agriculture.</a:t>
                      </a:r>
                    </a:p>
                  </a:txBody>
                  <a:tcPr/>
                </a:tc>
                <a:tc>
                  <a:txBody>
                    <a:bodyPr/>
                    <a:lstStyle/>
                    <a:p>
                      <a:pPr algn="l">
                        <a:buNone/>
                      </a:pPr>
                      <a:r>
                        <a:rPr lang="en-US"/>
                        <a:t>Limited exploration in the agricultural context.</a:t>
                      </a:r>
                    </a:p>
                  </a:txBody>
                  <a:tcPr/>
                </a:tc>
                <a:tc>
                  <a:txBody>
                    <a:bodyPr/>
                    <a:lstStyle/>
                    <a:p>
                      <a:pPr algn="l">
                        <a:buNone/>
                      </a:pPr>
                      <a:r>
                        <a:rPr lang="en-US" dirty="0">
                          <a:hlinkClick r:id="rId4" action="ppaction://hlinkfile"/>
                        </a:rPr>
                        <a:t>link</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3016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5</a:t>
            </a:fld>
            <a:endParaRPr/>
          </a:p>
        </p:txBody>
      </p:sp>
      <p:sp>
        <p:nvSpPr>
          <p:cNvPr id="141" name="Content"/>
          <p:cNvSpPr txBox="1">
            <a:spLocks noGrp="1"/>
          </p:cNvSpPr>
          <p:nvPr>
            <p:ph type="title"/>
          </p:nvPr>
        </p:nvSpPr>
        <p:spPr>
          <a:xfrm>
            <a:off x="609600" y="1018914"/>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sz="2400" dirty="0"/>
              <a:t>Literature Survey</a:t>
            </a:r>
            <a:endParaRPr sz="2400"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8" name="Table 2">
            <a:extLst>
              <a:ext uri="{FF2B5EF4-FFF2-40B4-BE49-F238E27FC236}">
                <a16:creationId xmlns:a16="http://schemas.microsoft.com/office/drawing/2014/main" id="{007BAC7E-F16E-4664-A1BB-8FABC16AAF1F}"/>
              </a:ext>
            </a:extLst>
          </p:cNvPr>
          <p:cNvGraphicFramePr>
            <a:graphicFrameLocks noGrp="1"/>
          </p:cNvGraphicFramePr>
          <p:nvPr>
            <p:extLst>
              <p:ext uri="{D42A27DB-BD31-4B8C-83A1-F6EECF244321}">
                <p14:modId xmlns:p14="http://schemas.microsoft.com/office/powerpoint/2010/main" val="2845187127"/>
              </p:ext>
            </p:extLst>
          </p:nvPr>
        </p:nvGraphicFramePr>
        <p:xfrm>
          <a:off x="479947" y="1554480"/>
          <a:ext cx="8488906" cy="5303520"/>
        </p:xfrm>
        <a:graphic>
          <a:graphicData uri="http://schemas.openxmlformats.org/drawingml/2006/table">
            <a:tbl>
              <a:tblPr firstRow="1" bandRow="1">
                <a:tableStyleId>{7DF18680-E054-41AD-8BC1-D1AEF772440D}</a:tableStyleId>
              </a:tblPr>
              <a:tblGrid>
                <a:gridCol w="531042">
                  <a:extLst>
                    <a:ext uri="{9D8B030D-6E8A-4147-A177-3AD203B41FA5}">
                      <a16:colId xmlns:a16="http://schemas.microsoft.com/office/drawing/2014/main" val="20000"/>
                    </a:ext>
                  </a:extLst>
                </a:gridCol>
                <a:gridCol w="1576661">
                  <a:extLst>
                    <a:ext uri="{9D8B030D-6E8A-4147-A177-3AD203B41FA5}">
                      <a16:colId xmlns:a16="http://schemas.microsoft.com/office/drawing/2014/main" val="20001"/>
                    </a:ext>
                  </a:extLst>
                </a:gridCol>
                <a:gridCol w="1930131">
                  <a:extLst>
                    <a:ext uri="{9D8B030D-6E8A-4147-A177-3AD203B41FA5}">
                      <a16:colId xmlns:a16="http://schemas.microsoft.com/office/drawing/2014/main" val="20002"/>
                    </a:ext>
                  </a:extLst>
                </a:gridCol>
                <a:gridCol w="1703565">
                  <a:extLst>
                    <a:ext uri="{9D8B030D-6E8A-4147-A177-3AD203B41FA5}">
                      <a16:colId xmlns:a16="http://schemas.microsoft.com/office/drawing/2014/main" val="20003"/>
                    </a:ext>
                  </a:extLst>
                </a:gridCol>
                <a:gridCol w="1946743">
                  <a:extLst>
                    <a:ext uri="{9D8B030D-6E8A-4147-A177-3AD203B41FA5}">
                      <a16:colId xmlns:a16="http://schemas.microsoft.com/office/drawing/2014/main" val="20004"/>
                    </a:ext>
                  </a:extLst>
                </a:gridCol>
                <a:gridCol w="800764">
                  <a:extLst>
                    <a:ext uri="{9D8B030D-6E8A-4147-A177-3AD203B41FA5}">
                      <a16:colId xmlns:a16="http://schemas.microsoft.com/office/drawing/2014/main" val="20005"/>
                    </a:ext>
                  </a:extLst>
                </a:gridCol>
              </a:tblGrid>
              <a:tr h="496706">
                <a:tc>
                  <a:txBody>
                    <a:bodyPr/>
                    <a:lstStyle/>
                    <a:p>
                      <a:pPr algn="l"/>
                      <a:r>
                        <a:rPr lang="en-IN" sz="1400" dirty="0" err="1"/>
                        <a:t>S.No</a:t>
                      </a:r>
                      <a:r>
                        <a:rPr lang="en-IN" sz="1400" dirty="0"/>
                        <a:t>.</a:t>
                      </a:r>
                    </a:p>
                  </a:txBody>
                  <a:tcPr>
                    <a:solidFill>
                      <a:srgbClr val="4898CA"/>
                    </a:solidFill>
                  </a:tcPr>
                </a:tc>
                <a:tc>
                  <a:txBody>
                    <a:bodyPr/>
                    <a:lstStyle/>
                    <a:p>
                      <a:pPr algn="l"/>
                      <a:r>
                        <a:rPr lang="en-IN" sz="1500" dirty="0"/>
                        <a:t>Authors name(s)</a:t>
                      </a:r>
                    </a:p>
                  </a:txBody>
                  <a:tcPr>
                    <a:solidFill>
                      <a:srgbClr val="4898CA"/>
                    </a:solidFill>
                  </a:tcPr>
                </a:tc>
                <a:tc>
                  <a:txBody>
                    <a:bodyPr/>
                    <a:lstStyle/>
                    <a:p>
                      <a:pPr algn="l"/>
                      <a:r>
                        <a:rPr lang="en-IN" sz="1500" dirty="0"/>
                        <a:t>Full title of the paper with year</a:t>
                      </a:r>
                    </a:p>
                  </a:txBody>
                  <a:tcPr>
                    <a:solidFill>
                      <a:srgbClr val="4898CA"/>
                    </a:solidFill>
                  </a:tcPr>
                </a:tc>
                <a:tc>
                  <a:txBody>
                    <a:bodyPr/>
                    <a:lstStyle/>
                    <a:p>
                      <a:pPr algn="l"/>
                      <a:r>
                        <a:rPr lang="en-IN" sz="1500" dirty="0"/>
                        <a:t>Inference from the paper</a:t>
                      </a:r>
                    </a:p>
                  </a:txBody>
                  <a:tcPr>
                    <a:solidFill>
                      <a:srgbClr val="4898CA"/>
                    </a:solidFill>
                  </a:tcPr>
                </a:tc>
                <a:tc>
                  <a:txBody>
                    <a:bodyPr/>
                    <a:lstStyle/>
                    <a:p>
                      <a:pPr algn="l"/>
                      <a:r>
                        <a:rPr lang="en-IN" sz="1500" dirty="0"/>
                        <a:t>Open Problem (For proposed work)</a:t>
                      </a:r>
                    </a:p>
                  </a:txBody>
                  <a:tcPr>
                    <a:solidFill>
                      <a:srgbClr val="4898CA"/>
                    </a:solidFill>
                  </a:tcPr>
                </a:tc>
                <a:tc>
                  <a:txBody>
                    <a:bodyPr/>
                    <a:lstStyle/>
                    <a:p>
                      <a:pPr algn="l">
                        <a:buNone/>
                      </a:pPr>
                      <a:r>
                        <a:rPr lang="en-US" altLang="en-IN" sz="1500" dirty="0"/>
                        <a:t>Link</a:t>
                      </a:r>
                    </a:p>
                  </a:txBody>
                  <a:tcPr>
                    <a:solidFill>
                      <a:srgbClr val="4898CA"/>
                    </a:solidFill>
                  </a:tcPr>
                </a:tc>
                <a:extLst>
                  <a:ext uri="{0D108BD9-81ED-4DB2-BD59-A6C34878D82A}">
                    <a16:rowId xmlns:a16="http://schemas.microsoft.com/office/drawing/2014/main" val="10000"/>
                  </a:ext>
                </a:extLst>
              </a:tr>
              <a:tr h="1241766">
                <a:tc>
                  <a:txBody>
                    <a:bodyPr/>
                    <a:lstStyle/>
                    <a:p>
                      <a:pPr algn="l"/>
                      <a:r>
                        <a:rPr lang="en-US" altLang="en-IN" dirty="0"/>
                        <a:t>7</a:t>
                      </a:r>
                    </a:p>
                  </a:txBody>
                  <a:tcPr/>
                </a:tc>
                <a:tc>
                  <a:txBody>
                    <a:bodyPr/>
                    <a:lstStyle/>
                    <a:p>
                      <a:pPr algn="l"/>
                      <a:r>
                        <a:rPr lang="en-IN" dirty="0"/>
                        <a:t>Zhang, C., Pan, B.</a:t>
                      </a:r>
                    </a:p>
                  </a:txBody>
                  <a:tcPr/>
                </a:tc>
                <a:tc>
                  <a:txBody>
                    <a:bodyPr/>
                    <a:lstStyle/>
                    <a:p>
                      <a:pPr algn="l"/>
                      <a:r>
                        <a:rPr lang="en-IN" dirty="0"/>
                        <a:t>A CNN-RNN framework for crop yield prediction (2020)</a:t>
                      </a:r>
                    </a:p>
                  </a:txBody>
                  <a:tcPr/>
                </a:tc>
                <a:tc>
                  <a:txBody>
                    <a:bodyPr/>
                    <a:lstStyle/>
                    <a:p>
                      <a:pPr algn="l"/>
                      <a:r>
                        <a:rPr lang="en-IN" dirty="0"/>
                        <a:t>Combines CNN and RNN for predicting crop yields based on environmental factors.</a:t>
                      </a:r>
                    </a:p>
                  </a:txBody>
                  <a:tcPr/>
                </a:tc>
                <a:tc>
                  <a:txBody>
                    <a:bodyPr/>
                    <a:lstStyle/>
                    <a:p>
                      <a:pPr algn="l"/>
                      <a:r>
                        <a:rPr lang="en-IN" dirty="0"/>
                        <a:t>Requires more diversified data sources for better accuracy.</a:t>
                      </a:r>
                    </a:p>
                  </a:txBody>
                  <a:tcPr/>
                </a:tc>
                <a:tc>
                  <a:txBody>
                    <a:bodyPr/>
                    <a:lstStyle/>
                    <a:p>
                      <a:pPr algn="l">
                        <a:buNone/>
                      </a:pPr>
                      <a:r>
                        <a:rPr lang="en-US" altLang="en-IN" dirty="0">
                          <a:hlinkClick r:id="rId2" action="ppaction://hlinkfile"/>
                        </a:rPr>
                        <a:t>link</a:t>
                      </a:r>
                      <a:endParaRPr lang="en-US" altLang="en-IN" dirty="0"/>
                    </a:p>
                  </a:txBody>
                  <a:tcPr/>
                </a:tc>
                <a:extLst>
                  <a:ext uri="{0D108BD9-81ED-4DB2-BD59-A6C34878D82A}">
                    <a16:rowId xmlns:a16="http://schemas.microsoft.com/office/drawing/2014/main" val="10001"/>
                  </a:ext>
                </a:extLst>
              </a:tr>
              <a:tr h="1628093">
                <a:tc>
                  <a:txBody>
                    <a:bodyPr/>
                    <a:lstStyle/>
                    <a:p>
                      <a:pPr algn="l"/>
                      <a:r>
                        <a:rPr lang="en-US" altLang="en-IN" dirty="0"/>
                        <a:t>8</a:t>
                      </a:r>
                    </a:p>
                  </a:txBody>
                  <a:tcPr/>
                </a:tc>
                <a:tc>
                  <a:txBody>
                    <a:bodyPr/>
                    <a:lstStyle/>
                    <a:p>
                      <a:pPr algn="l"/>
                      <a:r>
                        <a:rPr lang="en-IN" dirty="0"/>
                        <a:t>You, Z., Zhang, L., Chen, L.</a:t>
                      </a:r>
                    </a:p>
                  </a:txBody>
                  <a:tcPr/>
                </a:tc>
                <a:tc>
                  <a:txBody>
                    <a:bodyPr/>
                    <a:lstStyle/>
                    <a:p>
                      <a:pPr algn="l"/>
                      <a:r>
                        <a:rPr lang="en-IN" dirty="0"/>
                        <a:t>Semantic segmentation from remote sensing imagery using multi-scale BN-Inception ResNet with a better border refinement (2019)</a:t>
                      </a:r>
                    </a:p>
                  </a:txBody>
                  <a:tcPr/>
                </a:tc>
                <a:tc>
                  <a:txBody>
                    <a:bodyPr/>
                    <a:lstStyle/>
                    <a:p>
                      <a:pPr algn="l"/>
                      <a:r>
                        <a:rPr lang="en-IN" dirty="0"/>
                        <a:t>Proposes a model for semantic segmentation of satellite images, useful for crop health monitoring.</a:t>
                      </a:r>
                    </a:p>
                  </a:txBody>
                  <a:tcPr/>
                </a:tc>
                <a:tc>
                  <a:txBody>
                    <a:bodyPr/>
                    <a:lstStyle/>
                    <a:p>
                      <a:pPr algn="l"/>
                      <a:r>
                        <a:rPr lang="en-IN" dirty="0"/>
                        <a:t>Scalability concerns for global farming regions.</a:t>
                      </a:r>
                    </a:p>
                  </a:txBody>
                  <a:tcPr/>
                </a:tc>
                <a:tc>
                  <a:txBody>
                    <a:bodyPr/>
                    <a:lstStyle/>
                    <a:p>
                      <a:pPr algn="l">
                        <a:buNone/>
                      </a:pPr>
                      <a:r>
                        <a:rPr lang="en-US" altLang="en-IN" dirty="0">
                          <a:hlinkClick r:id="rId3" action="ppaction://hlinkfile"/>
                        </a:rPr>
                        <a:t>link</a:t>
                      </a:r>
                      <a:endParaRPr lang="en-US" altLang="en-IN" dirty="0"/>
                    </a:p>
                  </a:txBody>
                  <a:tcPr/>
                </a:tc>
                <a:extLst>
                  <a:ext uri="{0D108BD9-81ED-4DB2-BD59-A6C34878D82A}">
                    <a16:rowId xmlns:a16="http://schemas.microsoft.com/office/drawing/2014/main" val="10002"/>
                  </a:ext>
                </a:extLst>
              </a:tr>
              <a:tr h="1434930">
                <a:tc>
                  <a:txBody>
                    <a:bodyPr/>
                    <a:lstStyle/>
                    <a:p>
                      <a:pPr algn="l">
                        <a:buNone/>
                      </a:pPr>
                      <a:r>
                        <a:rPr lang="en-US"/>
                        <a:t>9</a:t>
                      </a:r>
                    </a:p>
                  </a:txBody>
                  <a:tcPr/>
                </a:tc>
                <a:tc>
                  <a:txBody>
                    <a:bodyPr/>
                    <a:lstStyle/>
                    <a:p>
                      <a:pPr algn="l">
                        <a:buNone/>
                      </a:pPr>
                      <a:r>
                        <a:rPr lang="en-US"/>
                        <a:t>Ghosal, S., Blystone, D., Singh, A.K., Ganapathysubramanian, B., Singh, A., Sarkar, S.</a:t>
                      </a:r>
                    </a:p>
                  </a:txBody>
                  <a:tcPr/>
                </a:tc>
                <a:tc>
                  <a:txBody>
                    <a:bodyPr/>
                    <a:lstStyle/>
                    <a:p>
                      <a:pPr algn="l">
                        <a:buNone/>
                      </a:pPr>
                      <a:r>
                        <a:rPr lang="en-US"/>
                        <a:t>An explainable deep machine vision framework for plant stress phenotyping (2018)</a:t>
                      </a:r>
                    </a:p>
                  </a:txBody>
                  <a:tcPr/>
                </a:tc>
                <a:tc>
                  <a:txBody>
                    <a:bodyPr/>
                    <a:lstStyle/>
                    <a:p>
                      <a:pPr algn="l">
                        <a:buNone/>
                      </a:pPr>
                      <a:r>
                        <a:rPr lang="en-US"/>
                        <a:t>Develops a framework for identifying plant stresses using deep learning.</a:t>
                      </a:r>
                    </a:p>
                  </a:txBody>
                  <a:tcPr/>
                </a:tc>
                <a:tc>
                  <a:txBody>
                    <a:bodyPr/>
                    <a:lstStyle/>
                    <a:p>
                      <a:pPr algn="l">
                        <a:buNone/>
                      </a:pPr>
                      <a:r>
                        <a:rPr lang="en-US"/>
                        <a:t>Further validation on diverse plant species is required.</a:t>
                      </a:r>
                    </a:p>
                  </a:txBody>
                  <a:tcPr/>
                </a:tc>
                <a:tc>
                  <a:txBody>
                    <a:bodyPr/>
                    <a:lstStyle/>
                    <a:p>
                      <a:pPr algn="l">
                        <a:buNone/>
                      </a:pPr>
                      <a:r>
                        <a:rPr lang="en-US" dirty="0">
                          <a:hlinkClick r:id="rId4" action="ppaction://hlinkfile"/>
                        </a:rPr>
                        <a:t>link</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4843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p:spPr>
        <p:txBody>
          <a:bodyPr/>
          <a:lstStyle/>
          <a:p>
            <a:fld id="{86CB4B4D-7CA3-9044-876B-883B54F8677D}" type="slidenum">
              <a:rPr/>
              <a:t>6</a:t>
            </a:fld>
            <a:endParaRPr/>
          </a:p>
        </p:txBody>
      </p:sp>
      <p:sp>
        <p:nvSpPr>
          <p:cNvPr id="141" name="Content"/>
          <p:cNvSpPr txBox="1">
            <a:spLocks noGrp="1"/>
          </p:cNvSpPr>
          <p:nvPr>
            <p:ph type="title"/>
          </p:nvPr>
        </p:nvSpPr>
        <p:spPr>
          <a:xfrm>
            <a:off x="609600" y="1018914"/>
            <a:ext cx="7772400" cy="685800"/>
          </a:xfrm>
          <a:prstGeom prst="rect">
            <a:avLst/>
          </a:prstGeom>
        </p:spPr>
        <p:txBody>
          <a:bodyPr>
            <a:norm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rPr lang="en-IN" sz="2400" dirty="0"/>
              <a:t>Literature Survey</a:t>
            </a:r>
            <a:endParaRPr sz="2400"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panose="020B0604020202020204"/>
              </a:defRPr>
            </a:pPr>
            <a:endParaRPr/>
          </a:p>
        </p:txBody>
      </p:sp>
      <p:sp>
        <p:nvSpPr>
          <p:cNvPr id="2" name="Text Box 1"/>
          <p:cNvSpPr txBox="1"/>
          <p:nvPr/>
        </p:nvSpPr>
        <p:spPr>
          <a:xfrm>
            <a:off x="447040" y="2269490"/>
            <a:ext cx="8242300"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just"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8" name="Table 2">
            <a:extLst>
              <a:ext uri="{FF2B5EF4-FFF2-40B4-BE49-F238E27FC236}">
                <a16:creationId xmlns:a16="http://schemas.microsoft.com/office/drawing/2014/main" id="{007BAC7E-F16E-4664-A1BB-8FABC16AAF1F}"/>
              </a:ext>
            </a:extLst>
          </p:cNvPr>
          <p:cNvGraphicFramePr>
            <a:graphicFrameLocks noGrp="1"/>
          </p:cNvGraphicFramePr>
          <p:nvPr>
            <p:extLst>
              <p:ext uri="{D42A27DB-BD31-4B8C-83A1-F6EECF244321}">
                <p14:modId xmlns:p14="http://schemas.microsoft.com/office/powerpoint/2010/main" val="3734830939"/>
              </p:ext>
            </p:extLst>
          </p:nvPr>
        </p:nvGraphicFramePr>
        <p:xfrm>
          <a:off x="402409" y="1558004"/>
          <a:ext cx="8643982" cy="6309360"/>
        </p:xfrm>
        <a:graphic>
          <a:graphicData uri="http://schemas.openxmlformats.org/drawingml/2006/table">
            <a:tbl>
              <a:tblPr firstRow="1" bandRow="1">
                <a:tableStyleId>{7DF18680-E054-41AD-8BC1-D1AEF772440D}</a:tableStyleId>
              </a:tblPr>
              <a:tblGrid>
                <a:gridCol w="577888">
                  <a:extLst>
                    <a:ext uri="{9D8B030D-6E8A-4147-A177-3AD203B41FA5}">
                      <a16:colId xmlns:a16="http://schemas.microsoft.com/office/drawing/2014/main" val="20000"/>
                    </a:ext>
                  </a:extLst>
                </a:gridCol>
                <a:gridCol w="1684891">
                  <a:extLst>
                    <a:ext uri="{9D8B030D-6E8A-4147-A177-3AD203B41FA5}">
                      <a16:colId xmlns:a16="http://schemas.microsoft.com/office/drawing/2014/main" val="20001"/>
                    </a:ext>
                  </a:extLst>
                </a:gridCol>
                <a:gridCol w="1975385">
                  <a:extLst>
                    <a:ext uri="{9D8B030D-6E8A-4147-A177-3AD203B41FA5}">
                      <a16:colId xmlns:a16="http://schemas.microsoft.com/office/drawing/2014/main" val="20002"/>
                    </a:ext>
                  </a:extLst>
                </a:gridCol>
                <a:gridCol w="1658311">
                  <a:extLst>
                    <a:ext uri="{9D8B030D-6E8A-4147-A177-3AD203B41FA5}">
                      <a16:colId xmlns:a16="http://schemas.microsoft.com/office/drawing/2014/main" val="20003"/>
                    </a:ext>
                  </a:extLst>
                </a:gridCol>
                <a:gridCol w="1946743">
                  <a:extLst>
                    <a:ext uri="{9D8B030D-6E8A-4147-A177-3AD203B41FA5}">
                      <a16:colId xmlns:a16="http://schemas.microsoft.com/office/drawing/2014/main" val="20004"/>
                    </a:ext>
                  </a:extLst>
                </a:gridCol>
                <a:gridCol w="800764">
                  <a:extLst>
                    <a:ext uri="{9D8B030D-6E8A-4147-A177-3AD203B41FA5}">
                      <a16:colId xmlns:a16="http://schemas.microsoft.com/office/drawing/2014/main" val="20005"/>
                    </a:ext>
                  </a:extLst>
                </a:gridCol>
              </a:tblGrid>
              <a:tr h="500292">
                <a:tc>
                  <a:txBody>
                    <a:bodyPr/>
                    <a:lstStyle/>
                    <a:p>
                      <a:pPr algn="l"/>
                      <a:r>
                        <a:rPr lang="en-IN" sz="1400" dirty="0" err="1"/>
                        <a:t>S.No</a:t>
                      </a:r>
                      <a:r>
                        <a:rPr lang="en-IN" sz="1400" dirty="0"/>
                        <a:t>.</a:t>
                      </a:r>
                    </a:p>
                  </a:txBody>
                  <a:tcPr>
                    <a:solidFill>
                      <a:srgbClr val="4898CA"/>
                    </a:solidFill>
                  </a:tcPr>
                </a:tc>
                <a:tc>
                  <a:txBody>
                    <a:bodyPr/>
                    <a:lstStyle/>
                    <a:p>
                      <a:pPr algn="l"/>
                      <a:r>
                        <a:rPr lang="en-IN" sz="1500" dirty="0"/>
                        <a:t>Authors name(s)</a:t>
                      </a:r>
                    </a:p>
                  </a:txBody>
                  <a:tcPr>
                    <a:solidFill>
                      <a:srgbClr val="4898CA"/>
                    </a:solidFill>
                  </a:tcPr>
                </a:tc>
                <a:tc>
                  <a:txBody>
                    <a:bodyPr/>
                    <a:lstStyle/>
                    <a:p>
                      <a:pPr algn="l"/>
                      <a:r>
                        <a:rPr lang="en-IN" sz="1500" dirty="0"/>
                        <a:t>Full title of the paper with year</a:t>
                      </a:r>
                    </a:p>
                  </a:txBody>
                  <a:tcPr>
                    <a:solidFill>
                      <a:srgbClr val="4898CA"/>
                    </a:solidFill>
                  </a:tcPr>
                </a:tc>
                <a:tc>
                  <a:txBody>
                    <a:bodyPr/>
                    <a:lstStyle/>
                    <a:p>
                      <a:pPr algn="l"/>
                      <a:r>
                        <a:rPr lang="en-IN" sz="1500" dirty="0"/>
                        <a:t>Inference from the paper</a:t>
                      </a:r>
                    </a:p>
                  </a:txBody>
                  <a:tcPr>
                    <a:solidFill>
                      <a:srgbClr val="4898CA"/>
                    </a:solidFill>
                  </a:tcPr>
                </a:tc>
                <a:tc>
                  <a:txBody>
                    <a:bodyPr/>
                    <a:lstStyle/>
                    <a:p>
                      <a:pPr algn="l"/>
                      <a:r>
                        <a:rPr lang="en-IN" sz="1500" dirty="0"/>
                        <a:t>Open Problem (For proposed work)</a:t>
                      </a:r>
                    </a:p>
                  </a:txBody>
                  <a:tcPr>
                    <a:solidFill>
                      <a:srgbClr val="4898CA"/>
                    </a:solidFill>
                  </a:tcPr>
                </a:tc>
                <a:tc>
                  <a:txBody>
                    <a:bodyPr/>
                    <a:lstStyle/>
                    <a:p>
                      <a:pPr algn="l">
                        <a:buNone/>
                      </a:pPr>
                      <a:r>
                        <a:rPr lang="en-US" altLang="en-IN" sz="1500" dirty="0"/>
                        <a:t>Link</a:t>
                      </a:r>
                    </a:p>
                  </a:txBody>
                  <a:tcPr>
                    <a:solidFill>
                      <a:srgbClr val="4898CA"/>
                    </a:solidFill>
                  </a:tcPr>
                </a:tc>
                <a:extLst>
                  <a:ext uri="{0D108BD9-81ED-4DB2-BD59-A6C34878D82A}">
                    <a16:rowId xmlns:a16="http://schemas.microsoft.com/office/drawing/2014/main" val="10000"/>
                  </a:ext>
                </a:extLst>
              </a:tr>
              <a:tr h="1241766">
                <a:tc>
                  <a:txBody>
                    <a:bodyPr/>
                    <a:lstStyle/>
                    <a:p>
                      <a:pPr algn="l"/>
                      <a:r>
                        <a:rPr lang="en-US" altLang="en-IN" dirty="0"/>
                        <a:t>10</a:t>
                      </a:r>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R. Jadhav and </a:t>
                      </a:r>
                    </a:p>
                    <a:p>
                      <a:pPr algn="l"/>
                      <a:r>
                        <a:rPr lang="en-US" sz="1200" b="0" i="0" u="none" strike="noStrike" cap="none" spc="0" baseline="0" dirty="0">
                          <a:solidFill>
                            <a:schemeClr val="dk1"/>
                          </a:solidFill>
                          <a:effectLst/>
                          <a:uFillTx/>
                          <a:latin typeface="+mn-lt"/>
                          <a:ea typeface="+mn-ea"/>
                          <a:cs typeface="+mn-cs"/>
                          <a:sym typeface="Arial" panose="020B0604020202020204"/>
                        </a:rPr>
                        <a:t>P. </a:t>
                      </a:r>
                      <a:r>
                        <a:rPr lang="en-US" sz="1200" b="0" i="0" u="none" strike="noStrike" cap="none" spc="0" baseline="0" dirty="0" err="1">
                          <a:solidFill>
                            <a:schemeClr val="dk1"/>
                          </a:solidFill>
                          <a:effectLst/>
                          <a:uFillTx/>
                          <a:latin typeface="+mn-lt"/>
                          <a:ea typeface="+mn-ea"/>
                          <a:cs typeface="+mn-cs"/>
                          <a:sym typeface="Arial" panose="020B0604020202020204"/>
                        </a:rPr>
                        <a:t>Bhaladhare</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Farmer’s Assistant in Agricultural Sector by using Machine Learning and Deep Learning,</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It focuses on three main areas: plant disease detection using deep learning models like </a:t>
                      </a:r>
                      <a:r>
                        <a:rPr lang="en-US" sz="1200" b="0" i="0" u="none" strike="noStrike" cap="none" spc="0" baseline="0" dirty="0" err="1">
                          <a:solidFill>
                            <a:schemeClr val="dk1"/>
                          </a:solidFill>
                          <a:effectLst/>
                          <a:uFillTx/>
                          <a:latin typeface="+mn-lt"/>
                          <a:ea typeface="+mn-ea"/>
                          <a:cs typeface="+mn-cs"/>
                          <a:sym typeface="Arial" panose="020B0604020202020204"/>
                        </a:rPr>
                        <a:t>AlexNet</a:t>
                      </a:r>
                      <a:r>
                        <a:rPr lang="en-US" sz="1200" b="0" i="0" u="none" strike="noStrike" cap="none" spc="0" baseline="0" dirty="0">
                          <a:solidFill>
                            <a:schemeClr val="dk1"/>
                          </a:solidFill>
                          <a:effectLst/>
                          <a:uFillTx/>
                          <a:latin typeface="+mn-lt"/>
                          <a:ea typeface="+mn-ea"/>
                          <a:cs typeface="+mn-cs"/>
                          <a:sym typeface="Arial" panose="020B0604020202020204"/>
                        </a:rPr>
                        <a:t> and </a:t>
                      </a:r>
                      <a:r>
                        <a:rPr lang="en-US" sz="1200" b="0" i="0" u="none" strike="noStrike" cap="none" spc="0" baseline="0" dirty="0" err="1">
                          <a:solidFill>
                            <a:schemeClr val="dk1"/>
                          </a:solidFill>
                          <a:effectLst/>
                          <a:uFillTx/>
                          <a:latin typeface="+mn-lt"/>
                          <a:ea typeface="+mn-ea"/>
                          <a:cs typeface="+mn-cs"/>
                          <a:sym typeface="Arial" panose="020B0604020202020204"/>
                        </a:rPr>
                        <a:t>GoogLeNet</a:t>
                      </a:r>
                      <a:r>
                        <a:rPr lang="en-US" sz="1200" b="0" i="0" u="none" strike="noStrike" cap="none" spc="0" baseline="0" dirty="0">
                          <a:solidFill>
                            <a:schemeClr val="dk1"/>
                          </a:solidFill>
                          <a:effectLst/>
                          <a:uFillTx/>
                          <a:latin typeface="+mn-lt"/>
                          <a:ea typeface="+mn-ea"/>
                          <a:cs typeface="+mn-cs"/>
                          <a:sym typeface="Arial" panose="020B0604020202020204"/>
                        </a:rPr>
                        <a:t>, crop selection using methods like Random Forests and Neural Nets</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An extensive summary of recent methods and research across multiple fields is provided in this review.</a:t>
                      </a:r>
                      <a:endParaRPr lang="en-IN" sz="1200" dirty="0"/>
                    </a:p>
                  </a:txBody>
                  <a:tcPr/>
                </a:tc>
                <a:tc>
                  <a:txBody>
                    <a:bodyPr/>
                    <a:lstStyle/>
                    <a:p>
                      <a:pPr algn="l">
                        <a:buNone/>
                      </a:pPr>
                      <a:r>
                        <a:rPr lang="en-US" altLang="en-IN" sz="1200" dirty="0">
                          <a:hlinkClick r:id="rId2"/>
                        </a:rPr>
                        <a:t>link</a:t>
                      </a:r>
                      <a:endParaRPr lang="en-US" altLang="en-IN" sz="1200" dirty="0"/>
                    </a:p>
                  </a:txBody>
                  <a:tcPr/>
                </a:tc>
                <a:extLst>
                  <a:ext uri="{0D108BD9-81ED-4DB2-BD59-A6C34878D82A}">
                    <a16:rowId xmlns:a16="http://schemas.microsoft.com/office/drawing/2014/main" val="10001"/>
                  </a:ext>
                </a:extLst>
              </a:tr>
              <a:tr h="1628093">
                <a:tc>
                  <a:txBody>
                    <a:bodyPr/>
                    <a:lstStyle/>
                    <a:p>
                      <a:pPr algn="l"/>
                      <a:r>
                        <a:rPr lang="en-US" altLang="en-IN" dirty="0"/>
                        <a:t>11</a:t>
                      </a:r>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R. </a:t>
                      </a:r>
                      <a:r>
                        <a:rPr lang="en-US" sz="1200" b="0" i="0" u="none" strike="noStrike" cap="none" spc="0" baseline="0" dirty="0" err="1">
                          <a:solidFill>
                            <a:schemeClr val="dk1"/>
                          </a:solidFill>
                          <a:effectLst/>
                          <a:uFillTx/>
                          <a:latin typeface="+mn-lt"/>
                          <a:ea typeface="+mn-ea"/>
                          <a:cs typeface="+mn-cs"/>
                          <a:sym typeface="Arial" panose="020B0604020202020204"/>
                        </a:rPr>
                        <a:t>Thendral</a:t>
                      </a:r>
                      <a:r>
                        <a:rPr lang="en-US" sz="1200" b="0" i="0" u="none" strike="noStrike" cap="none" spc="0" baseline="0" dirty="0">
                          <a:solidFill>
                            <a:schemeClr val="dk1"/>
                          </a:solidFill>
                          <a:effectLst/>
                          <a:uFillTx/>
                          <a:latin typeface="+mn-lt"/>
                          <a:ea typeface="+mn-ea"/>
                          <a:cs typeface="+mn-cs"/>
                          <a:sym typeface="Arial" panose="020B0604020202020204"/>
                        </a:rPr>
                        <a:t> and M. </a:t>
                      </a:r>
                      <a:r>
                        <a:rPr lang="en-US" sz="1200" b="0" i="0" u="none" strike="noStrike" cap="none" spc="0" baseline="0" dirty="0" err="1">
                          <a:solidFill>
                            <a:schemeClr val="dk1"/>
                          </a:solidFill>
                          <a:effectLst/>
                          <a:uFillTx/>
                          <a:latin typeface="+mn-lt"/>
                          <a:ea typeface="+mn-ea"/>
                          <a:cs typeface="+mn-cs"/>
                          <a:sym typeface="Arial" panose="020B0604020202020204"/>
                        </a:rPr>
                        <a:t>Vinothini</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Crop And Fertilizer Recommendation to Improve Crop Yield using Deep Learning</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research on applying big datasets like ImageNet to </a:t>
                      </a:r>
                      <a:r>
                        <a:rPr lang="en-US" sz="1200" b="0" i="0" u="none" strike="noStrike" cap="none" spc="0" baseline="0" dirty="0" err="1">
                          <a:solidFill>
                            <a:schemeClr val="dk1"/>
                          </a:solidFill>
                          <a:effectLst/>
                          <a:uFillTx/>
                          <a:latin typeface="+mn-lt"/>
                          <a:ea typeface="+mn-ea"/>
                          <a:cs typeface="+mn-cs"/>
                          <a:sym typeface="Arial" panose="020B0604020202020204"/>
                        </a:rPr>
                        <a:t>recognise</a:t>
                      </a:r>
                      <a:r>
                        <a:rPr lang="en-US" sz="1200" b="0" i="0" u="none" strike="noStrike" cap="none" spc="0" baseline="0" dirty="0">
                          <a:solidFill>
                            <a:schemeClr val="dk1"/>
                          </a:solidFill>
                          <a:effectLst/>
                          <a:uFillTx/>
                          <a:latin typeface="+mn-lt"/>
                          <a:ea typeface="+mn-ea"/>
                          <a:cs typeface="+mn-cs"/>
                          <a:sym typeface="Arial" panose="020B0604020202020204"/>
                        </a:rPr>
                        <a:t> plant diseases </a:t>
                      </a:r>
                      <a:r>
                        <a:rPr lang="en-US" sz="1200" b="0" i="0" u="none" strike="noStrike" cap="none" spc="0" baseline="0" dirty="0" err="1">
                          <a:solidFill>
                            <a:schemeClr val="dk1"/>
                          </a:solidFill>
                          <a:effectLst/>
                          <a:uFillTx/>
                          <a:latin typeface="+mn-lt"/>
                          <a:ea typeface="+mn-ea"/>
                          <a:cs typeface="+mn-cs"/>
                          <a:sym typeface="Arial" panose="020B0604020202020204"/>
                        </a:rPr>
                        <a:t>utilising</a:t>
                      </a:r>
                      <a:r>
                        <a:rPr lang="en-US" sz="1200" b="0" i="0" u="none" strike="noStrike" cap="none" spc="0" baseline="0" dirty="0">
                          <a:solidFill>
                            <a:schemeClr val="dk1"/>
                          </a:solidFill>
                          <a:effectLst/>
                          <a:uFillTx/>
                          <a:latin typeface="+mn-lt"/>
                          <a:ea typeface="+mn-ea"/>
                          <a:cs typeface="+mn-cs"/>
                          <a:sym typeface="Arial" panose="020B0604020202020204"/>
                        </a:rPr>
                        <a:t> computer vision. With the use of pre-trained ImageNet models and datasets like Plant Village</a:t>
                      </a:r>
                      <a:endParaRPr lang="en-IN" sz="1200" dirty="0"/>
                    </a:p>
                  </a:txBody>
                  <a:tcPr/>
                </a:tc>
                <a:tc>
                  <a:txBody>
                    <a:bodyPr/>
                    <a:lstStyle/>
                    <a:p>
                      <a:pPr algn="l"/>
                      <a:r>
                        <a:rPr lang="en-US" sz="1200" b="0" i="0" u="none" strike="noStrike" cap="none" spc="0" baseline="0" dirty="0">
                          <a:solidFill>
                            <a:schemeClr val="dk1"/>
                          </a:solidFill>
                          <a:effectLst/>
                          <a:uFillTx/>
                          <a:latin typeface="+mn-lt"/>
                          <a:ea typeface="+mn-ea"/>
                          <a:cs typeface="+mn-cs"/>
                          <a:sym typeface="Arial" panose="020B0604020202020204"/>
                        </a:rPr>
                        <a:t>The study also examines the deep learning methods for identifying plant diseases</a:t>
                      </a:r>
                      <a:endParaRPr lang="en-IN" sz="1200" dirty="0"/>
                    </a:p>
                  </a:txBody>
                  <a:tcPr/>
                </a:tc>
                <a:tc>
                  <a:txBody>
                    <a:bodyPr/>
                    <a:lstStyle/>
                    <a:p>
                      <a:pPr algn="l">
                        <a:buNone/>
                      </a:pPr>
                      <a:r>
                        <a:rPr lang="en-US" altLang="en-IN" sz="1200" dirty="0">
                          <a:hlinkClick r:id="rId3"/>
                        </a:rPr>
                        <a:t>link</a:t>
                      </a:r>
                      <a:endParaRPr lang="en-US" altLang="en-IN" sz="1200" dirty="0"/>
                    </a:p>
                  </a:txBody>
                  <a:tcPr/>
                </a:tc>
                <a:extLst>
                  <a:ext uri="{0D108BD9-81ED-4DB2-BD59-A6C34878D82A}">
                    <a16:rowId xmlns:a16="http://schemas.microsoft.com/office/drawing/2014/main" val="10002"/>
                  </a:ext>
                </a:extLst>
              </a:tr>
              <a:tr h="1434930">
                <a:tc>
                  <a:txBody>
                    <a:bodyPr/>
                    <a:lstStyle/>
                    <a:p>
                      <a:pPr algn="l">
                        <a:buNone/>
                      </a:pPr>
                      <a:r>
                        <a:rPr lang="en-US" dirty="0"/>
                        <a:t>12</a:t>
                      </a:r>
                    </a:p>
                  </a:txBody>
                  <a:tcPr/>
                </a:tc>
                <a:tc>
                  <a:txBody>
                    <a:bodyPr/>
                    <a:lstStyle/>
                    <a:p>
                      <a:pPr algn="l">
                        <a:buNone/>
                      </a:pPr>
                      <a:r>
                        <a:rPr lang="en-US" sz="1200" b="0" i="0" u="none" strike="noStrike" cap="none" spc="0" baseline="0" dirty="0">
                          <a:solidFill>
                            <a:schemeClr val="dk1"/>
                          </a:solidFill>
                          <a:effectLst/>
                          <a:uFillTx/>
                          <a:latin typeface="+mn-lt"/>
                          <a:ea typeface="+mn-ea"/>
                          <a:cs typeface="+mn-cs"/>
                          <a:sym typeface="Arial" panose="020B0604020202020204"/>
                        </a:rPr>
                        <a:t>M. Shinde, R. </a:t>
                      </a:r>
                      <a:r>
                        <a:rPr lang="en-US" sz="1200" b="0" i="0" u="none" strike="noStrike" cap="none" spc="0" baseline="0" dirty="0" err="1">
                          <a:solidFill>
                            <a:schemeClr val="dk1"/>
                          </a:solidFill>
                          <a:effectLst/>
                          <a:uFillTx/>
                          <a:latin typeface="+mn-lt"/>
                          <a:ea typeface="+mn-ea"/>
                          <a:cs typeface="+mn-cs"/>
                          <a:sym typeface="Arial" panose="020B0604020202020204"/>
                        </a:rPr>
                        <a:t>Nare</a:t>
                      </a:r>
                      <a:r>
                        <a:rPr lang="en-US" sz="1200" b="0" i="0" u="none" strike="noStrike" cap="none" spc="0" baseline="0" dirty="0">
                          <a:solidFill>
                            <a:schemeClr val="dk1"/>
                          </a:solidFill>
                          <a:effectLst/>
                          <a:uFillTx/>
                          <a:latin typeface="+mn-lt"/>
                          <a:ea typeface="+mn-ea"/>
                          <a:cs typeface="+mn-cs"/>
                          <a:sym typeface="Arial" panose="020B0604020202020204"/>
                        </a:rPr>
                        <a:t>, J. </a:t>
                      </a:r>
                      <a:r>
                        <a:rPr lang="en-US" sz="1200" b="0" i="0" u="none" strike="noStrike" cap="none" spc="0" baseline="0" dirty="0" err="1">
                          <a:solidFill>
                            <a:schemeClr val="dk1"/>
                          </a:solidFill>
                          <a:effectLst/>
                          <a:uFillTx/>
                          <a:latin typeface="+mn-lt"/>
                          <a:ea typeface="+mn-ea"/>
                          <a:cs typeface="+mn-cs"/>
                          <a:sym typeface="Arial" panose="020B0604020202020204"/>
                        </a:rPr>
                        <a:t>Shikalgar</a:t>
                      </a:r>
                      <a:r>
                        <a:rPr lang="en-US" sz="1200" b="0" i="0" u="none" strike="noStrike" cap="none" spc="0" baseline="0" dirty="0">
                          <a:solidFill>
                            <a:schemeClr val="dk1"/>
                          </a:solidFill>
                          <a:effectLst/>
                          <a:uFillTx/>
                          <a:latin typeface="+mn-lt"/>
                          <a:ea typeface="+mn-ea"/>
                          <a:cs typeface="+mn-cs"/>
                          <a:sym typeface="Arial" panose="020B0604020202020204"/>
                        </a:rPr>
                        <a:t>, R. Patil and P. M. </a:t>
                      </a:r>
                      <a:r>
                        <a:rPr lang="en-US" sz="1200" b="0" i="0" u="none" strike="noStrike" cap="none" spc="0" baseline="0" dirty="0" err="1">
                          <a:solidFill>
                            <a:schemeClr val="dk1"/>
                          </a:solidFill>
                          <a:effectLst/>
                          <a:uFillTx/>
                          <a:latin typeface="+mn-lt"/>
                          <a:ea typeface="+mn-ea"/>
                          <a:cs typeface="+mn-cs"/>
                          <a:sym typeface="Arial" panose="020B0604020202020204"/>
                        </a:rPr>
                        <a:t>Tamboli</a:t>
                      </a:r>
                      <a:endParaRPr lang="en-US" sz="1200" dirty="0"/>
                    </a:p>
                  </a:txBody>
                  <a:tcPr/>
                </a:tc>
                <a:tc>
                  <a:txBody>
                    <a:bodyPr/>
                    <a:lstStyle/>
                    <a:p>
                      <a:pPr algn="l">
                        <a:buNone/>
                      </a:pPr>
                      <a:r>
                        <a:rPr lang="en-US" sz="1200" b="0" i="0" u="none" strike="noStrike" cap="none" spc="0" baseline="0" dirty="0">
                          <a:solidFill>
                            <a:schemeClr val="dk1"/>
                          </a:solidFill>
                          <a:effectLst/>
                          <a:uFillTx/>
                          <a:latin typeface="+mn-lt"/>
                          <a:ea typeface="+mn-ea"/>
                          <a:cs typeface="+mn-cs"/>
                          <a:sym typeface="Arial" panose="020B0604020202020204"/>
                        </a:rPr>
                        <a:t>Plant Growth Recommendation System based on Weather Conditions and Soil Patterns using Machine Learning and Deep Learning Techniques</a:t>
                      </a:r>
                      <a:endParaRPr lang="en-US" sz="1200" dirty="0"/>
                    </a:p>
                  </a:txBody>
                  <a:tcPr/>
                </a:tc>
                <a:tc>
                  <a:txBody>
                    <a:bodyPr/>
                    <a:lstStyle/>
                    <a:p>
                      <a:pPr algn="l">
                        <a:buNone/>
                      </a:pPr>
                      <a:r>
                        <a:rPr lang="en-US" sz="1200" b="0" i="0" u="none" strike="noStrike" cap="none" spc="0" baseline="0" dirty="0">
                          <a:solidFill>
                            <a:schemeClr val="dk1"/>
                          </a:solidFill>
                          <a:effectLst/>
                          <a:uFillTx/>
                          <a:latin typeface="+mn-lt"/>
                          <a:ea typeface="+mn-ea"/>
                          <a:cs typeface="+mn-cs"/>
                          <a:sym typeface="Arial" panose="020B0604020202020204"/>
                        </a:rPr>
                        <a:t>Employing algorithms like RNN, SVM, and logistic regression, focuses on predicting the most profitable agricultural patterns based on changing meteorological situations and soil compositions.</a:t>
                      </a:r>
                      <a:endParaRPr lang="en-US" sz="1200" dirty="0"/>
                    </a:p>
                  </a:txBody>
                  <a:tcPr/>
                </a:tc>
                <a:tc>
                  <a:txBody>
                    <a:bodyPr/>
                    <a:lstStyle/>
                    <a:p>
                      <a:pPr algn="l">
                        <a:buNone/>
                      </a:pPr>
                      <a:r>
                        <a:rPr lang="en-US" sz="1200" dirty="0"/>
                        <a:t>Further validation on diverse plant species is required.</a:t>
                      </a:r>
                    </a:p>
                  </a:txBody>
                  <a:tcPr/>
                </a:tc>
                <a:tc>
                  <a:txBody>
                    <a:bodyPr/>
                    <a:lstStyle/>
                    <a:p>
                      <a:pPr algn="l">
                        <a:buNone/>
                      </a:pPr>
                      <a:r>
                        <a:rPr lang="en-US" sz="1200" dirty="0">
                          <a:hlinkClick r:id="rId4"/>
                        </a:rPr>
                        <a:t>link</a:t>
                      </a:r>
                      <a:endParaRPr 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323682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1073667"/>
            <a:ext cx="6858000" cy="808038"/>
          </a:xfrm>
          <a:prstGeom prst="rect">
            <a:avLst/>
          </a:prstGeom>
        </p:spPr>
        <p:txBody>
          <a:bodyPr>
            <a:normAutofit/>
          </a:bodyPr>
          <a:lstStyle>
            <a:lvl1pPr>
              <a:defRPr>
                <a:latin typeface="Times New Roman" panose="02020603050405020304"/>
                <a:ea typeface="Times New Roman" panose="02020603050405020304"/>
                <a:cs typeface="Times New Roman" panose="02020603050405020304"/>
                <a:sym typeface="Times New Roman" panose="02020603050405020304"/>
              </a:defRPr>
            </a:lvl1pPr>
          </a:lstStyle>
          <a:p>
            <a:r>
              <a:rPr lang="en-IN" sz="3200" dirty="0"/>
              <a:t>Justification for the Proposed Problem</a:t>
            </a:r>
            <a:endParaRPr sz="3200" dirty="0"/>
          </a:p>
        </p:txBody>
      </p:sp>
      <p:sp>
        <p:nvSpPr>
          <p:cNvPr id="4" name="Group"/>
          <p:cNvSpPr/>
          <p:nvPr/>
        </p:nvSpPr>
        <p:spPr>
          <a:xfrm>
            <a:off x="646483" y="1881705"/>
            <a:ext cx="7772400" cy="3810001"/>
          </a:xfrm>
          <a:prstGeom prst="rect">
            <a:avLst/>
          </a:prstGeom>
          <a:solidFill>
            <a:srgbClr val="FFFFFF"/>
          </a:solidFill>
          <a:ln w="12700">
            <a:miter lim="400000"/>
          </a:ln>
        </p:spPr>
        <p:txBody>
          <a:bodyPr lIns="45719" rIns="45719"/>
          <a:lstStyle/>
          <a:p>
            <a:pPr algn="just">
              <a:lnSpc>
                <a:spcPct val="125000"/>
              </a:lnSpc>
            </a:pPr>
            <a:r>
              <a:rPr lang="en-US" sz="1800" b="1" i="0" dirty="0">
                <a:effectLst/>
                <a:latin typeface="Times New Roman" panose="02020603050405020304" pitchFamily="18" charset="0"/>
                <a:cs typeface="Times New Roman" panose="02020603050405020304" pitchFamily="18" charset="0"/>
              </a:rPr>
              <a:t>Pattern Recognition:</a:t>
            </a:r>
            <a:r>
              <a:rPr lang="en-US" sz="1800" b="0" i="0" dirty="0">
                <a:solidFill>
                  <a:srgbClr val="374151"/>
                </a:solidFill>
                <a:effectLst/>
                <a:latin typeface="Times New Roman" panose="02020603050405020304" pitchFamily="18" charset="0"/>
                <a:cs typeface="Times New Roman" panose="02020603050405020304" pitchFamily="18" charset="0"/>
              </a:rPr>
              <a:t> Neural networks excel at recognizing intricate patterns within large datasets, enabling the model to discern relationships between various environmental factors and crop suitability.</a:t>
            </a:r>
          </a:p>
          <a:p>
            <a:pPr algn="just">
              <a:lnSpc>
                <a:spcPct val="125000"/>
              </a:lnSpc>
            </a:pP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25000"/>
              </a:lnSpc>
            </a:pPr>
            <a:r>
              <a:rPr lang="en-US" sz="1800" b="1" i="0" dirty="0">
                <a:effectLst/>
                <a:latin typeface="Times New Roman" panose="02020603050405020304" pitchFamily="18" charset="0"/>
                <a:cs typeface="Times New Roman" panose="02020603050405020304" pitchFamily="18" charset="0"/>
              </a:rPr>
              <a:t>Enhanced Decision Support:</a:t>
            </a:r>
            <a:r>
              <a:rPr lang="en-US" sz="1800" b="0" i="0" dirty="0">
                <a:solidFill>
                  <a:srgbClr val="374151"/>
                </a:solidFill>
                <a:effectLst/>
                <a:latin typeface="Times New Roman" panose="02020603050405020304" pitchFamily="18" charset="0"/>
                <a:cs typeface="Times New Roman" panose="02020603050405020304" pitchFamily="18" charset="0"/>
              </a:rPr>
              <a:t> Farmers face the challenge of choosing suitable crops based on numerous factors. A deep learning model can provide valuable decision support, considering variables like soil quality, climate, and crop history.</a:t>
            </a:r>
          </a:p>
          <a:p>
            <a:pPr algn="just">
              <a:lnSpc>
                <a:spcPct val="125000"/>
              </a:lnSpc>
            </a:pP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25000"/>
              </a:lnSpc>
            </a:pPr>
            <a:r>
              <a:rPr lang="en-US" sz="1800" b="1" i="0" dirty="0">
                <a:effectLst/>
                <a:latin typeface="Times New Roman" panose="02020603050405020304" pitchFamily="18" charset="0"/>
                <a:cs typeface="Times New Roman" panose="02020603050405020304" pitchFamily="18" charset="0"/>
              </a:rPr>
              <a:t>Sustainable Agriculture:</a:t>
            </a:r>
            <a:r>
              <a:rPr lang="en-US" sz="1800" b="0" i="0" dirty="0">
                <a:solidFill>
                  <a:srgbClr val="374151"/>
                </a:solidFill>
                <a:effectLst/>
                <a:latin typeface="Times New Roman" panose="02020603050405020304" pitchFamily="18" charset="0"/>
                <a:cs typeface="Times New Roman" panose="02020603050405020304" pitchFamily="18" charset="0"/>
              </a:rPr>
              <a:t> By guiding farmers toward more sustainable and environmentally friendly practices, the proposed system aligns with global efforts to ensure the long-term viability and resilience of agricultural ecosystems.</a:t>
            </a:r>
          </a:p>
          <a:p>
            <a:pPr algn="just">
              <a:lnSpc>
                <a:spcPct val="125000"/>
              </a:lnSpc>
            </a:pPr>
            <a:endParaRPr lang="en-US" sz="1800" dirty="0">
              <a:solidFill>
                <a:srgbClr val="374151"/>
              </a:solidFill>
              <a:latin typeface="Söhne"/>
            </a:endParaRPr>
          </a:p>
          <a:p>
            <a:pPr algn="just">
              <a:lnSpc>
                <a:spcPct val="125000"/>
              </a:lnSpc>
            </a:pPr>
            <a:endParaRPr lang="en-US" sz="1800" b="0" i="0" dirty="0">
              <a:solidFill>
                <a:srgbClr val="374151"/>
              </a:solidFill>
              <a:effectLst/>
              <a:latin typeface="Söhne"/>
            </a:endParaRPr>
          </a:p>
          <a:p>
            <a:pPr algn="just">
              <a:lnSpc>
                <a:spcPct val="125000"/>
              </a:lnSpc>
            </a:pPr>
            <a:endParaRPr lang="en-US" sz="1800" dirty="0">
              <a:solidFill>
                <a:srgbClr val="374151"/>
              </a:solidFill>
              <a:latin typeface="Söhne"/>
            </a:endParaRPr>
          </a:p>
          <a:p>
            <a:pPr algn="just">
              <a:lnSpc>
                <a:spcPct val="125000"/>
              </a:lnSpc>
            </a:pPr>
            <a:endParaRPr lang="en-US" sz="1800" dirty="0"/>
          </a:p>
        </p:txBody>
      </p:sp>
      <p:sp>
        <p:nvSpPr>
          <p:cNvPr id="5" name="Slide Number"/>
          <p:cNvSpPr txBox="1">
            <a:spLocks noGrp="1"/>
          </p:cNvSpPr>
          <p:nvPr>
            <p:ph type="sldNum" sz="quarter" idx="2"/>
          </p:nvPr>
        </p:nvSpPr>
        <p:spPr>
          <a:xfrm>
            <a:off x="8351649" y="381000"/>
            <a:ext cx="191717" cy="307777"/>
          </a:xfrm>
          <a:prstGeom prst="rect">
            <a:avLst/>
          </a:prstGeom>
        </p:spPr>
        <p:txBody>
          <a:bodyPr/>
          <a:lstStyle/>
          <a:p>
            <a:r>
              <a:rPr lang="en-US" dirty="0"/>
              <a:t>8</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1073667"/>
            <a:ext cx="6858000" cy="808038"/>
          </a:xfrm>
          <a:prstGeom prst="rect">
            <a:avLst/>
          </a:prstGeom>
        </p:spPr>
        <p:txBody>
          <a:bodyPr>
            <a:normAutofit/>
          </a:bodyPr>
          <a:lstStyle>
            <a:lvl1pPr>
              <a:defRPr>
                <a:latin typeface="Times New Roman" panose="02020603050405020304"/>
                <a:ea typeface="Times New Roman" panose="02020603050405020304"/>
                <a:cs typeface="Times New Roman" panose="02020603050405020304"/>
                <a:sym typeface="Times New Roman" panose="02020603050405020304"/>
              </a:defRPr>
            </a:lvl1pPr>
          </a:lstStyle>
          <a:p>
            <a:r>
              <a:rPr lang="en-IN" sz="3200" dirty="0"/>
              <a:t>Justification for the Proposed Problem</a:t>
            </a:r>
            <a:endParaRPr sz="3200" dirty="0"/>
          </a:p>
        </p:txBody>
      </p:sp>
      <p:sp>
        <p:nvSpPr>
          <p:cNvPr id="4" name="Group"/>
          <p:cNvSpPr/>
          <p:nvPr/>
        </p:nvSpPr>
        <p:spPr>
          <a:xfrm>
            <a:off x="646483" y="1881705"/>
            <a:ext cx="7772400" cy="3810001"/>
          </a:xfrm>
          <a:prstGeom prst="rect">
            <a:avLst/>
          </a:prstGeom>
          <a:solidFill>
            <a:srgbClr val="FFFFFF"/>
          </a:solidFill>
          <a:ln w="12700">
            <a:miter lim="400000"/>
          </a:ln>
        </p:spPr>
        <p:txBody>
          <a:bodyPr lIns="45719" rIns="45719"/>
          <a:lstStyle/>
          <a:p>
            <a:pPr algn="just">
              <a:lnSpc>
                <a:spcPct val="125000"/>
              </a:lnSpc>
            </a:pPr>
            <a:r>
              <a:rPr lang="en-US" sz="1800" b="1" i="0" dirty="0">
                <a:effectLst/>
                <a:latin typeface="Times New Roman" panose="02020603050405020304" pitchFamily="18" charset="0"/>
                <a:cs typeface="Times New Roman" panose="02020603050405020304" pitchFamily="18" charset="0"/>
              </a:rPr>
              <a:t>Rural Empowerment:</a:t>
            </a:r>
            <a:r>
              <a:rPr lang="en-US" sz="1800" b="0" i="0" dirty="0">
                <a:solidFill>
                  <a:srgbClr val="374151"/>
                </a:solidFill>
                <a:effectLst/>
                <a:latin typeface="Times New Roman" panose="02020603050405020304" pitchFamily="18" charset="0"/>
                <a:cs typeface="Times New Roman" panose="02020603050405020304" pitchFamily="18" charset="0"/>
              </a:rPr>
              <a:t> The system can empower farmers, especially those in remote or underserved areas, by providing access to advanced technology and knowledge, fostering agricultural development and reducing the urban-rural digital divide.</a:t>
            </a:r>
          </a:p>
          <a:p>
            <a:pPr algn="just">
              <a:lnSpc>
                <a:spcPct val="125000"/>
              </a:lnSpc>
            </a:pP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25000"/>
              </a:lnSpc>
            </a:pPr>
            <a:r>
              <a:rPr lang="en-US" sz="1800" b="1" i="0" dirty="0">
                <a:effectLst/>
                <a:latin typeface="Times New Roman" panose="02020603050405020304" pitchFamily="18" charset="0"/>
                <a:cs typeface="Times New Roman" panose="02020603050405020304" pitchFamily="18" charset="0"/>
              </a:rPr>
              <a:t>Market Demand Matching:</a:t>
            </a:r>
            <a:r>
              <a:rPr lang="en-US" sz="1800" b="0" i="0" dirty="0">
                <a:solidFill>
                  <a:srgbClr val="374151"/>
                </a:solidFill>
                <a:effectLst/>
                <a:latin typeface="Times New Roman" panose="02020603050405020304" pitchFamily="18" charset="0"/>
                <a:cs typeface="Times New Roman" panose="02020603050405020304" pitchFamily="18" charset="0"/>
              </a:rPr>
              <a:t> By considering market demand and trends, the system can align crop recommendations with economic opportunities, assisting farmers in making decisions that maximize profitability and market relevance.</a:t>
            </a:r>
          </a:p>
          <a:p>
            <a:pPr algn="just">
              <a:lnSpc>
                <a:spcPct val="125000"/>
              </a:lnSpc>
            </a:pPr>
            <a:endParaRPr lang="en-US" sz="1800" dirty="0">
              <a:solidFill>
                <a:srgbClr val="374151"/>
              </a:solidFill>
              <a:latin typeface="Times New Roman" panose="02020603050405020304" pitchFamily="18" charset="0"/>
              <a:cs typeface="Times New Roman" panose="02020603050405020304" pitchFamily="18" charset="0"/>
            </a:endParaRPr>
          </a:p>
          <a:p>
            <a:pPr algn="just">
              <a:lnSpc>
                <a:spcPct val="125000"/>
              </a:lnSpc>
            </a:pPr>
            <a:r>
              <a:rPr lang="en-US" sz="1800" b="1" i="0" dirty="0">
                <a:effectLst/>
                <a:latin typeface="Times New Roman" panose="02020603050405020304" pitchFamily="18" charset="0"/>
                <a:cs typeface="Times New Roman" panose="02020603050405020304" pitchFamily="18" charset="0"/>
              </a:rPr>
              <a:t>Climate Resilience:</a:t>
            </a:r>
            <a:r>
              <a:rPr lang="en-US" sz="1800" b="0" i="0" dirty="0">
                <a:solidFill>
                  <a:srgbClr val="374151"/>
                </a:solidFill>
                <a:effectLst/>
                <a:latin typeface="Times New Roman" panose="02020603050405020304" pitchFamily="18" charset="0"/>
                <a:cs typeface="Times New Roman" panose="02020603050405020304" pitchFamily="18" charset="0"/>
              </a:rPr>
              <a:t> With climate change impacting agricultural patterns, a deep learning model can adapt and recommend crops resilient to changing climatic conditions, helping farmers navigate uncertainties.</a:t>
            </a:r>
          </a:p>
          <a:p>
            <a:pPr algn="just">
              <a:lnSpc>
                <a:spcPct val="125000"/>
              </a:lnSpc>
            </a:pPr>
            <a:endParaRPr lang="en-US" sz="1800" dirty="0">
              <a:solidFill>
                <a:srgbClr val="374151"/>
              </a:solidFill>
              <a:latin typeface="Söhne"/>
            </a:endParaRPr>
          </a:p>
          <a:p>
            <a:pPr algn="just">
              <a:lnSpc>
                <a:spcPct val="125000"/>
              </a:lnSpc>
            </a:pPr>
            <a:endParaRPr lang="en-US" sz="1800" b="0" i="0" dirty="0">
              <a:solidFill>
                <a:srgbClr val="374151"/>
              </a:solidFill>
              <a:effectLst/>
              <a:latin typeface="Söhne"/>
            </a:endParaRPr>
          </a:p>
          <a:p>
            <a:pPr algn="just">
              <a:lnSpc>
                <a:spcPct val="125000"/>
              </a:lnSpc>
            </a:pPr>
            <a:endParaRPr lang="en-US" sz="1800" dirty="0">
              <a:solidFill>
                <a:srgbClr val="374151"/>
              </a:solidFill>
              <a:latin typeface="Söhne"/>
            </a:endParaRPr>
          </a:p>
          <a:p>
            <a:pPr algn="just">
              <a:lnSpc>
                <a:spcPct val="125000"/>
              </a:lnSpc>
            </a:pPr>
            <a:endParaRPr lang="en-US" sz="1800" dirty="0">
              <a:solidFill>
                <a:srgbClr val="374151"/>
              </a:solidFill>
              <a:latin typeface="Söhne"/>
            </a:endParaRPr>
          </a:p>
          <a:p>
            <a:pPr algn="just">
              <a:lnSpc>
                <a:spcPct val="125000"/>
              </a:lnSpc>
            </a:pPr>
            <a:endParaRPr lang="en-US" sz="1800" b="0" i="0" dirty="0">
              <a:solidFill>
                <a:srgbClr val="374151"/>
              </a:solidFill>
              <a:effectLst/>
              <a:latin typeface="Söhne"/>
            </a:endParaRPr>
          </a:p>
          <a:p>
            <a:pPr algn="just">
              <a:lnSpc>
                <a:spcPct val="125000"/>
              </a:lnSpc>
            </a:pPr>
            <a:endParaRPr lang="en-US" sz="1800" dirty="0">
              <a:solidFill>
                <a:srgbClr val="374151"/>
              </a:solidFill>
              <a:latin typeface="Söhne"/>
            </a:endParaRPr>
          </a:p>
          <a:p>
            <a:pPr algn="just">
              <a:lnSpc>
                <a:spcPct val="125000"/>
              </a:lnSpc>
            </a:pPr>
            <a:endParaRPr lang="en-US" sz="1800" dirty="0"/>
          </a:p>
        </p:txBody>
      </p:sp>
      <p:sp>
        <p:nvSpPr>
          <p:cNvPr id="5" name="Slide Number"/>
          <p:cNvSpPr txBox="1">
            <a:spLocks noGrp="1"/>
          </p:cNvSpPr>
          <p:nvPr>
            <p:ph type="sldNum" sz="quarter" idx="2"/>
          </p:nvPr>
        </p:nvSpPr>
        <p:spPr>
          <a:xfrm>
            <a:off x="8418883" y="381000"/>
            <a:ext cx="191717" cy="307777"/>
          </a:xfrm>
          <a:prstGeom prst="rect">
            <a:avLst/>
          </a:prstGeom>
        </p:spPr>
        <p:txBody>
          <a:bodyPr/>
          <a:lstStyle/>
          <a:p>
            <a:r>
              <a:rPr lang="en-US" dirty="0"/>
              <a:t>9</a:t>
            </a:r>
            <a:endParaRPr dirty="0"/>
          </a:p>
        </p:txBody>
      </p:sp>
    </p:spTree>
    <p:extLst>
      <p:ext uri="{BB962C8B-B14F-4D97-AF65-F5344CB8AC3E}">
        <p14:creationId xmlns:p14="http://schemas.microsoft.com/office/powerpoint/2010/main" val="19340218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589" y="1333045"/>
            <a:ext cx="7315200" cy="887641"/>
          </a:xfrm>
        </p:spPr>
        <p:txBody>
          <a:bodyPr/>
          <a:lstStyle/>
          <a:p>
            <a:r>
              <a:rPr lang="en-US" sz="3200" dirty="0">
                <a:latin typeface="Times New Roman" panose="02020603050405020304" pitchFamily="18" charset="0"/>
                <a:cs typeface="Times New Roman" panose="02020603050405020304" pitchFamily="18" charset="0"/>
              </a:rPr>
              <a:t>Software/Tools Requirements</a:t>
            </a:r>
            <a:endParaRPr lang="en-IN" sz="3200" dirty="0">
              <a:latin typeface="Times New Roman" panose="02020603050405020304" pitchFamily="18" charset="0"/>
              <a:cs typeface="Times New Roman" panose="02020603050405020304" pitchFamily="18" charset="0"/>
            </a:endParaRPr>
          </a:p>
        </p:txBody>
      </p:sp>
      <p:sp>
        <p:nvSpPr>
          <p:cNvPr id="5" name="Slide Number"/>
          <p:cNvSpPr txBox="1">
            <a:spLocks noGrp="1"/>
          </p:cNvSpPr>
          <p:nvPr>
            <p:ph type="sldNum" sz="quarter" idx="2"/>
          </p:nvPr>
        </p:nvSpPr>
        <p:spPr>
          <a:xfrm>
            <a:off x="8319496" y="381000"/>
            <a:ext cx="291104" cy="307777"/>
          </a:xfrm>
          <a:prstGeom prst="rect">
            <a:avLst/>
          </a:prstGeom>
        </p:spPr>
        <p:txBody>
          <a:bodyPr/>
          <a:lstStyle/>
          <a:p>
            <a:r>
              <a:rPr lang="en-US" dirty="0"/>
              <a:t>10</a:t>
            </a:r>
            <a:endParaRPr dirty="0"/>
          </a:p>
        </p:txBody>
      </p:sp>
      <p:sp>
        <p:nvSpPr>
          <p:cNvPr id="3" name="Text Box 2"/>
          <p:cNvSpPr txBox="1"/>
          <p:nvPr/>
        </p:nvSpPr>
        <p:spPr>
          <a:xfrm>
            <a:off x="639762" y="2130425"/>
            <a:ext cx="7864475"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Python:</a:t>
            </a: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 A versatile programming language essential for writing and executing the code. Python's simplicity and powerful libraries make it ideal for data analysis and deep learning.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Pandas:</a:t>
            </a: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 A Python library for data manipulation and analysis. It offers data structures and operations for manipulating numerical tables and time series.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NumPy:</a:t>
            </a: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 A library for the Python programming language, adding support for large, multi-dimensional arrays and matrices, along with a large collection of high-level mathematical functions to operate on these arrays.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Scikit-learn:</a:t>
            </a: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 An open-source machine learning library for Python. It features various classification, regression, and clustering algorithms including support vector machines, random forests, gradient boosting, k-means, etc.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US" sz="1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Matplotlib:</a:t>
            </a:r>
            <a:r>
              <a:rPr kumimoji="0" lang="en-US"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Times New Roman" panose="02020603050405020304"/>
              </a:rPr>
              <a:t> A plotting library for the Python programming language and its numerical mathematics extension, NumPy. It provides an object-oriented API for embedding plots into applications.</a:t>
            </a:r>
          </a:p>
        </p:txBody>
      </p:sp>
    </p:spTree>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3163</Words>
  <Application>Microsoft Office PowerPoint</Application>
  <PresentationFormat>On-screen Show (4:3)</PresentationFormat>
  <Paragraphs>297</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Söhne</vt:lpstr>
      <vt:lpstr>Times New Roman</vt:lpstr>
      <vt:lpstr>Times New Roman Bold</vt:lpstr>
      <vt:lpstr>11_Default Design</vt:lpstr>
      <vt:lpstr>1_Default Design</vt:lpstr>
      <vt:lpstr>Introduction</vt:lpstr>
      <vt:lpstr>Problem Definition</vt:lpstr>
      <vt:lpstr>Literature Survey</vt:lpstr>
      <vt:lpstr>Literature Survey</vt:lpstr>
      <vt:lpstr>Literature Survey</vt:lpstr>
      <vt:lpstr>Literature Survey</vt:lpstr>
      <vt:lpstr>Justification for the Proposed Problem</vt:lpstr>
      <vt:lpstr>Justification for the Proposed Problem</vt:lpstr>
      <vt:lpstr>Software/Tools Requirements</vt:lpstr>
      <vt:lpstr>Software/Tools Requirements</vt:lpstr>
      <vt:lpstr>Architecture /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vt:lpstr>
      <vt:lpstr>Conclusion</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akshay reddy</cp:lastModifiedBy>
  <cp:revision>207</cp:revision>
  <dcterms:created xsi:type="dcterms:W3CDTF">2023-11-16T04:39:52Z</dcterms:created>
  <dcterms:modified xsi:type="dcterms:W3CDTF">2024-01-19T15:10:40Z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