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oboto"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a6e242954_0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a6e242954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390815" y="960540"/>
            <a:ext cx="6331500" cy="232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Fatigue </a:t>
            </a:r>
            <a:r>
              <a:rPr lang="en" dirty="0" smtClean="0"/>
              <a:t>Monitoring</a:t>
            </a:r>
            <a:endParaRPr dirty="0"/>
          </a:p>
        </p:txBody>
      </p:sp>
      <p:sp>
        <p:nvSpPr>
          <p:cNvPr id="73" name="Google Shape;73;p13"/>
          <p:cNvSpPr txBox="1">
            <a:spLocks noGrp="1"/>
          </p:cNvSpPr>
          <p:nvPr>
            <p:ph type="subTitle" idx="1"/>
          </p:nvPr>
        </p:nvSpPr>
        <p:spPr>
          <a:xfrm>
            <a:off x="1192340" y="2121990"/>
            <a:ext cx="6331500" cy="2229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sz="2400" b="1" dirty="0"/>
          </a:p>
          <a:p>
            <a:pPr marL="0" lvl="0" indent="0" algn="ctr" rtl="0">
              <a:spcBef>
                <a:spcPts val="0"/>
              </a:spcBef>
              <a:spcAft>
                <a:spcPts val="0"/>
              </a:spcAft>
              <a:buNone/>
            </a:pPr>
            <a:endParaRPr sz="2400" b="1" dirty="0"/>
          </a:p>
          <a:p>
            <a:pPr marL="0" lvl="0" indent="0" algn="ctr" rtl="0">
              <a:spcBef>
                <a:spcPts val="0"/>
              </a:spcBef>
              <a:spcAft>
                <a:spcPts val="0"/>
              </a:spcAft>
              <a:buNone/>
            </a:pPr>
            <a:r>
              <a:rPr lang="en-GB" sz="2400" b="1" dirty="0" smtClean="0"/>
              <a:t>Vellore Institute Of Technology - Chennai</a:t>
            </a:r>
            <a:endParaRPr sz="2400" b="1" dirty="0"/>
          </a:p>
          <a:p>
            <a:pPr marL="0" lvl="0" indent="0" algn="ctr" rtl="0">
              <a:spcBef>
                <a:spcPts val="0"/>
              </a:spcBef>
              <a:spcAft>
                <a:spcPts val="0"/>
              </a:spcAft>
              <a:buNone/>
            </a:pPr>
            <a:endParaRPr sz="2400" b="1" dirty="0"/>
          </a:p>
          <a:p>
            <a:pPr marL="0" lvl="0" indent="0" algn="ctr" rtl="0">
              <a:spcBef>
                <a:spcPts val="0"/>
              </a:spcBef>
              <a:spcAft>
                <a:spcPts val="0"/>
              </a:spcAft>
              <a:buNone/>
            </a:pPr>
            <a:r>
              <a:rPr lang="en" sz="2400" b="1" dirty="0" smtClean="0"/>
              <a:t>20MIS1177-E </a:t>
            </a:r>
            <a:r>
              <a:rPr lang="en" sz="2400" b="1" dirty="0"/>
              <a:t>AKSHAY</a:t>
            </a:r>
            <a:endParaRP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en" sz="3600">
                <a:solidFill>
                  <a:schemeClr val="dk1"/>
                </a:solidFill>
              </a:rPr>
              <a:t>INCLUDES</a:t>
            </a:r>
            <a:endParaRPr sz="2400"/>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b="0">
                <a:latin typeface="Lato"/>
                <a:ea typeface="Lato"/>
                <a:cs typeface="Lato"/>
                <a:sym typeface="Lato"/>
              </a:rPr>
              <a:t>01.Abstract</a:t>
            </a:r>
            <a:endParaRPr sz="1800" b="0">
              <a:latin typeface="Lato"/>
              <a:ea typeface="Lato"/>
              <a:cs typeface="Lato"/>
              <a:sym typeface="Lato"/>
            </a:endParaRPr>
          </a:p>
          <a:p>
            <a:pPr marL="0" lvl="0" indent="0" algn="l" rtl="0">
              <a:lnSpc>
                <a:spcPct val="115000"/>
              </a:lnSpc>
              <a:spcBef>
                <a:spcPts val="1600"/>
              </a:spcBef>
              <a:spcAft>
                <a:spcPts val="0"/>
              </a:spcAft>
              <a:buNone/>
            </a:pPr>
            <a:r>
              <a:rPr lang="en" sz="1800" b="0">
                <a:latin typeface="Lato"/>
                <a:ea typeface="Lato"/>
                <a:cs typeface="Lato"/>
                <a:sym typeface="Lato"/>
              </a:rPr>
              <a:t>02.SDG</a:t>
            </a:r>
            <a:endParaRPr sz="1800" b="0">
              <a:latin typeface="Lato"/>
              <a:ea typeface="Lato"/>
              <a:cs typeface="Lato"/>
              <a:sym typeface="Lato"/>
            </a:endParaRPr>
          </a:p>
          <a:p>
            <a:pPr marL="0" lvl="0" indent="0" algn="l" rtl="0">
              <a:lnSpc>
                <a:spcPct val="115000"/>
              </a:lnSpc>
              <a:spcBef>
                <a:spcPts val="1600"/>
              </a:spcBef>
              <a:spcAft>
                <a:spcPts val="0"/>
              </a:spcAft>
              <a:buNone/>
            </a:pPr>
            <a:r>
              <a:rPr lang="en" sz="1800" b="0">
                <a:latin typeface="Lato"/>
                <a:ea typeface="Lato"/>
                <a:cs typeface="Lato"/>
                <a:sym typeface="Lato"/>
              </a:rPr>
              <a:t>03.Proposed System</a:t>
            </a:r>
            <a:endParaRPr sz="1800" b="0">
              <a:latin typeface="Lato"/>
              <a:ea typeface="Lato"/>
              <a:cs typeface="Lato"/>
              <a:sym typeface="Lato"/>
            </a:endParaRPr>
          </a:p>
          <a:p>
            <a:pPr marL="0" lvl="0" indent="0" algn="l" rtl="0">
              <a:lnSpc>
                <a:spcPct val="115000"/>
              </a:lnSpc>
              <a:spcBef>
                <a:spcPts val="1600"/>
              </a:spcBef>
              <a:spcAft>
                <a:spcPts val="1600"/>
              </a:spcAft>
              <a:buNone/>
            </a:pPr>
            <a:r>
              <a:rPr lang="en" sz="1800" b="0">
                <a:latin typeface="Lato"/>
                <a:ea typeface="Lato"/>
                <a:cs typeface="Lato"/>
                <a:sym typeface="Lato"/>
              </a:rPr>
              <a:t>04.Implementation details(hardware,software)</a:t>
            </a:r>
            <a:endParaRPr sz="1800" b="0">
              <a:latin typeface="Lato"/>
              <a:ea typeface="Lato"/>
              <a:cs typeface="Lato"/>
              <a:sym typeface="Lato"/>
            </a:endParaRPr>
          </a:p>
        </p:txBody>
      </p:sp>
      <p:pic>
        <p:nvPicPr>
          <p:cNvPr id="80" name="Google Shape;80;p14" descr="Book titled, &quot;Made To Stick,&quot; standing on its side"/>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1.Abstract</a:t>
            </a:r>
            <a:endParaRPr sz="3000" b="1">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2209950" y="1377475"/>
            <a:ext cx="4351500" cy="3453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1000"/>
              </a:spcAft>
              <a:buClr>
                <a:schemeClr val="dk1"/>
              </a:buClr>
              <a:buSzPts val="1400"/>
              <a:buFont typeface="Raleway"/>
              <a:buChar char="➔"/>
            </a:pPr>
            <a:r>
              <a:rPr lang="en" sz="1100" b="1">
                <a:latin typeface="Raleway"/>
                <a:ea typeface="Raleway"/>
                <a:cs typeface="Raleway"/>
                <a:sym typeface="Raleway"/>
              </a:rPr>
              <a:t>Drowsiness detection system that utilizes an Arduino Nano microcontroller along with specialized components like an Eyeblink Sensor, RF Transceiver Module, HD12E &amp; HD12D IC, Buzzer, 9V Battery, and 12V DC power supply. The main objective of this system is to actively monitor an individual's level of drowsiness by analyzing patterns of eye blinks. The collected data is wirelessly transmitted via the RF Transceiver Module. Upon identifying signs of drowsiness, the system activates a buzzer to provide an immediate alert to the person. This integrated hardware solution, driven by the Arduino platform, offers a practical and easily transportable means of detecting drowsiness, with potential applications for increasing safety during activities like driving or operating machinery</a:t>
            </a:r>
            <a:r>
              <a:rPr lang="en" sz="1200" b="1">
                <a:latin typeface="Raleway"/>
                <a:ea typeface="Raleway"/>
                <a:cs typeface="Raleway"/>
                <a:sym typeface="Raleway"/>
              </a:rPr>
              <a:t>.</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83100" y="195575"/>
            <a:ext cx="6498300" cy="428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a:p>
          <a:p>
            <a:pPr marL="0" lvl="0" indent="0" algn="l" rtl="0">
              <a:spcBef>
                <a:spcPts val="0"/>
              </a:spcBef>
              <a:spcAft>
                <a:spcPts val="0"/>
              </a:spcAft>
              <a:buNone/>
            </a:pPr>
            <a:r>
              <a:rPr lang="en" sz="1200"/>
              <a:t>SDG Goals</a:t>
            </a:r>
            <a:endParaRPr sz="1200"/>
          </a:p>
          <a:p>
            <a:pPr marL="0" lvl="0" indent="0" algn="l" rtl="0">
              <a:spcBef>
                <a:spcPts val="0"/>
              </a:spcBef>
              <a:spcAft>
                <a:spcPts val="0"/>
              </a:spcAft>
              <a:buClr>
                <a:schemeClr val="dk2"/>
              </a:buClr>
              <a:buSzPct val="91666"/>
              <a:buFont typeface="Arial"/>
              <a:buNone/>
            </a:pPr>
            <a:r>
              <a:rPr lang="en" sz="1200"/>
              <a:t>The drowsiness detection system, utilizing an Arduino Nano microcontroller alongside components like an Eyeblink Sensor, RF Transceiver Module, HD12E &amp; HD12D IC, Buzzer, 9V Battery, and 12V DC power supply, aligns with several Sustainable Development Goals (SDGs) due to its potential societal and environmental impact:</a:t>
            </a:r>
            <a:endParaRPr sz="1200"/>
          </a:p>
          <a:p>
            <a:pPr marL="0" lvl="0" indent="0" algn="l" rtl="0">
              <a:spcBef>
                <a:spcPts val="0"/>
              </a:spcBef>
              <a:spcAft>
                <a:spcPts val="0"/>
              </a:spcAft>
              <a:buClr>
                <a:schemeClr val="dk2"/>
              </a:buClr>
              <a:buSzPct val="91666"/>
              <a:buFont typeface="Arial"/>
              <a:buNone/>
            </a:pPr>
            <a:endParaRPr sz="1200"/>
          </a:p>
          <a:p>
            <a:pPr marL="0" lvl="0" indent="0" algn="l" rtl="0">
              <a:spcBef>
                <a:spcPts val="0"/>
              </a:spcBef>
              <a:spcAft>
                <a:spcPts val="0"/>
              </a:spcAft>
              <a:buClr>
                <a:schemeClr val="dk2"/>
              </a:buClr>
              <a:buSzPct val="91666"/>
              <a:buFont typeface="Arial"/>
              <a:buNone/>
            </a:pPr>
            <a:r>
              <a:rPr lang="en" sz="1200"/>
              <a:t>1. SDG 3: Good Health and Well-Being**: By alerting individuals to their drowsiness levels, the system promotes road safety and reduces the risk of accidents, contributing to improved health and well-being.</a:t>
            </a:r>
            <a:endParaRPr sz="1200"/>
          </a:p>
          <a:p>
            <a:pPr marL="0" lvl="0" indent="0" algn="l" rtl="0">
              <a:spcBef>
                <a:spcPts val="0"/>
              </a:spcBef>
              <a:spcAft>
                <a:spcPts val="0"/>
              </a:spcAft>
              <a:buClr>
                <a:schemeClr val="dk2"/>
              </a:buClr>
              <a:buSzPct val="91666"/>
              <a:buFont typeface="Arial"/>
              <a:buNone/>
            </a:pPr>
            <a:endParaRPr sz="1200"/>
          </a:p>
          <a:p>
            <a:pPr marL="0" lvl="0" indent="0" algn="l" rtl="0">
              <a:spcBef>
                <a:spcPts val="0"/>
              </a:spcBef>
              <a:spcAft>
                <a:spcPts val="0"/>
              </a:spcAft>
              <a:buClr>
                <a:schemeClr val="dk2"/>
              </a:buClr>
              <a:buSzPct val="91666"/>
              <a:buFont typeface="Arial"/>
              <a:buNone/>
            </a:pPr>
            <a:endParaRPr sz="1200"/>
          </a:p>
          <a:p>
            <a:pPr marL="0" lvl="0" indent="0" algn="l" rtl="0">
              <a:spcBef>
                <a:spcPts val="0"/>
              </a:spcBef>
              <a:spcAft>
                <a:spcPts val="0"/>
              </a:spcAft>
              <a:buClr>
                <a:schemeClr val="dk2"/>
              </a:buClr>
              <a:buSzPct val="91666"/>
              <a:buFont typeface="Arial"/>
              <a:buNone/>
            </a:pPr>
            <a:r>
              <a:rPr lang="en" sz="1200"/>
              <a:t>3. SDG 11: Sustainable Cities and Communities**: The system's ability to prevent accidents and promote safe transportation aligns with the goal of creating sustainable and safer urban environments.</a:t>
            </a:r>
            <a:endParaRPr sz="1200"/>
          </a:p>
          <a:p>
            <a:pPr marL="0" lvl="0" indent="0" algn="l" rtl="0">
              <a:spcBef>
                <a:spcPts val="0"/>
              </a:spcBef>
              <a:spcAft>
                <a:spcPts val="0"/>
              </a:spcAft>
              <a:buClr>
                <a:schemeClr val="dk2"/>
              </a:buClr>
              <a:buSzPct val="91666"/>
              <a:buFont typeface="Arial"/>
              <a:buNone/>
            </a:pPr>
            <a:endParaRPr sz="1200"/>
          </a:p>
          <a:p>
            <a:pPr marL="0" lvl="0" indent="0" algn="l" rtl="0">
              <a:spcBef>
                <a:spcPts val="0"/>
              </a:spcBef>
              <a:spcAft>
                <a:spcPts val="0"/>
              </a:spcAft>
              <a:buClr>
                <a:schemeClr val="dk2"/>
              </a:buClr>
              <a:buSzPct val="91666"/>
              <a:buFont typeface="Arial"/>
              <a:buNone/>
            </a:pPr>
            <a:endParaRPr sz="1200"/>
          </a:p>
          <a:p>
            <a:pPr marL="0" lvl="0" indent="0" algn="l" rtl="0">
              <a:spcBef>
                <a:spcPts val="0"/>
              </a:spcBef>
              <a:spcAft>
                <a:spcPts val="0"/>
              </a:spcAft>
              <a:buNone/>
            </a:pPr>
            <a:r>
              <a:rPr lang="en" sz="1200"/>
              <a:t>In summary, the drowsiness detection system, driven by the Arduino Nano platform and a range of components, has the potential to positively impact multiple SDGs by improving road safety, well-being, and sustainable urban living through innovative technology and responsible implementation.</a:t>
            </a:r>
            <a:endParaRPr sz="1200"/>
          </a:p>
          <a:p>
            <a:pPr marL="0" lvl="0" indent="0" algn="l" rtl="0">
              <a:spcBef>
                <a:spcPts val="0"/>
              </a:spcBef>
              <a:spcAft>
                <a:spcPts val="0"/>
              </a:spcAft>
              <a:buNone/>
            </a:pPr>
            <a:endParaRPr sz="1200"/>
          </a:p>
          <a:p>
            <a:pPr marL="0" lvl="0" indent="0" algn="l" rtl="0">
              <a:spcBef>
                <a:spcPts val="0"/>
              </a:spcBef>
              <a:spcAft>
                <a:spcPts val="0"/>
              </a:spcAft>
              <a:buClr>
                <a:schemeClr val="dk2"/>
              </a:buClr>
              <a:buSzPct val="91666"/>
              <a:buFont typeface="Arial"/>
              <a:buNone/>
            </a:pPr>
            <a:endParaRPr sz="1200"/>
          </a:p>
          <a:p>
            <a:pPr marL="0" lvl="0" indent="0" algn="l" rtl="0">
              <a:spcBef>
                <a:spcPts val="0"/>
              </a:spcBef>
              <a:spcAft>
                <a:spcPts val="0"/>
              </a:spcAft>
              <a:buClr>
                <a:schemeClr val="dk2"/>
              </a:buClr>
              <a:buSzPct val="91666"/>
              <a:buFont typeface="Arial"/>
              <a:buNone/>
            </a:pPr>
            <a:endParaRPr sz="1200"/>
          </a:p>
          <a:p>
            <a:pPr marL="0" lvl="0" indent="0" algn="l" rtl="0">
              <a:spcBef>
                <a:spcPts val="0"/>
              </a:spcBef>
              <a:spcAft>
                <a:spcPts val="0"/>
              </a:spcAft>
              <a:buNone/>
            </a:pPr>
            <a:endParaRPr sz="1200"/>
          </a:p>
        </p:txBody>
      </p:sp>
      <p:grpSp>
        <p:nvGrpSpPr>
          <p:cNvPr id="94" name="Google Shape;94;p16"/>
          <p:cNvGrpSpPr/>
          <p:nvPr/>
        </p:nvGrpSpPr>
        <p:grpSpPr>
          <a:xfrm>
            <a:off x="6781388" y="2464029"/>
            <a:ext cx="2212050" cy="2537076"/>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96" name="Google Shape;96;p16"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97" name="Google Shape;97;p16"/>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algn="l" rtl="0">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In this example, we’re leading off with something </a:t>
              </a:r>
              <a:r>
                <a:rPr lang="en" sz="1200" b="1">
                  <a:solidFill>
                    <a:schemeClr val="dk2"/>
                  </a:solidFill>
                  <a:latin typeface="Raleway"/>
                  <a:ea typeface="Raleway"/>
                  <a:cs typeface="Raleway"/>
                  <a:sym typeface="Raleway"/>
                </a:rPr>
                <a:t>unexpected.</a:t>
              </a:r>
              <a:r>
                <a:rPr lang="en"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a:p>
              <a:pPr marL="0" lvl="0" indent="0" algn="l" rtl="0">
                <a:spcBef>
                  <a:spcPts val="800"/>
                </a:spcBef>
                <a:spcAft>
                  <a:spcPts val="800"/>
                </a:spcAft>
                <a:buNone/>
              </a:pPr>
              <a:r>
                <a:rPr lang="en" sz="1200">
                  <a:solidFill>
                    <a:schemeClr val="dk2"/>
                  </a:solidFill>
                  <a:latin typeface="Raleway"/>
                  <a:ea typeface="Raleway"/>
                  <a:cs typeface="Raleway"/>
                  <a:sym typeface="Raleway"/>
                </a:rPr>
                <a:t>While the audience is trying to come up with a number, we’ll surprise them with the next slide.</a:t>
              </a:r>
              <a:endParaRPr sz="1200" b="1">
                <a:solidFill>
                  <a:schemeClr val="dk2"/>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107550" y="449800"/>
            <a:ext cx="8927700" cy="44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bg1"/>
                </a:solidFill>
              </a:rPr>
              <a:t>Proposed system</a:t>
            </a:r>
            <a:endParaRPr sz="1600" dirty="0">
              <a:solidFill>
                <a:schemeClr val="bg1"/>
              </a:solidFill>
            </a:endParaRPr>
          </a:p>
          <a:p>
            <a:pPr marL="0" lvl="0" indent="0" algn="l" rtl="0">
              <a:spcBef>
                <a:spcPts val="1000"/>
              </a:spcBef>
              <a:spcAft>
                <a:spcPts val="0"/>
              </a:spcAft>
              <a:buClr>
                <a:schemeClr val="dk2"/>
              </a:buClr>
              <a:buSzPct val="91666"/>
              <a:buFont typeface="Arial"/>
              <a:buNone/>
            </a:pPr>
            <a:r>
              <a:rPr lang="en" sz="1600" dirty="0">
                <a:solidFill>
                  <a:schemeClr val="bg1"/>
                </a:solidFill>
              </a:rPr>
              <a:t>The proposed drowsiness detection system employs an Arduino Nano microcontroller along with specialized components including an Eyeblink Sensor, RF Transceiver Module, HD12E &amp; HD12D IC, Buzzer, 9V Battery, and 12V DC power supply. </a:t>
            </a:r>
            <a:endParaRPr sz="1600" dirty="0">
              <a:solidFill>
                <a:schemeClr val="bg1"/>
              </a:solidFill>
            </a:endParaRPr>
          </a:p>
          <a:p>
            <a:pPr marL="0" lvl="0" indent="0" algn="l" rtl="0">
              <a:spcBef>
                <a:spcPts val="1000"/>
              </a:spcBef>
              <a:spcAft>
                <a:spcPts val="0"/>
              </a:spcAft>
              <a:buClr>
                <a:schemeClr val="dk2"/>
              </a:buClr>
              <a:buSzPct val="91666"/>
              <a:buFont typeface="Arial"/>
              <a:buNone/>
            </a:pPr>
            <a:r>
              <a:rPr lang="en" sz="1600" dirty="0" smtClean="0">
                <a:solidFill>
                  <a:schemeClr val="bg1"/>
                </a:solidFill>
              </a:rPr>
              <a:t>Key </a:t>
            </a:r>
            <a:r>
              <a:rPr lang="en" sz="1600" dirty="0">
                <a:solidFill>
                  <a:schemeClr val="bg1"/>
                </a:solidFill>
              </a:rPr>
              <a:t>Components</a:t>
            </a:r>
            <a:r>
              <a:rPr lang="en" sz="1600" dirty="0" smtClean="0">
                <a:solidFill>
                  <a:schemeClr val="bg1"/>
                </a:solidFill>
              </a:rPr>
              <a:t>:</a:t>
            </a:r>
            <a:endParaRPr sz="1600" dirty="0">
              <a:solidFill>
                <a:schemeClr val="bg1"/>
              </a:solidFill>
            </a:endParaRPr>
          </a:p>
          <a:p>
            <a:pPr marL="0" lvl="0" indent="0" algn="l" rtl="0">
              <a:spcBef>
                <a:spcPts val="1000"/>
              </a:spcBef>
              <a:spcAft>
                <a:spcPts val="0"/>
              </a:spcAft>
              <a:buClr>
                <a:schemeClr val="dk2"/>
              </a:buClr>
              <a:buSzPct val="91666"/>
              <a:buFont typeface="Arial"/>
              <a:buNone/>
            </a:pPr>
            <a:r>
              <a:rPr lang="en" sz="1600" dirty="0">
                <a:solidFill>
                  <a:schemeClr val="bg1"/>
                </a:solidFill>
              </a:rPr>
              <a:t>1. </a:t>
            </a:r>
            <a:r>
              <a:rPr lang="en" sz="1600" dirty="0" smtClean="0">
                <a:solidFill>
                  <a:schemeClr val="bg1"/>
                </a:solidFill>
              </a:rPr>
              <a:t>Arduino </a:t>
            </a:r>
            <a:r>
              <a:rPr lang="en" sz="1600" dirty="0">
                <a:solidFill>
                  <a:schemeClr val="bg1"/>
                </a:solidFill>
              </a:rPr>
              <a:t>Nano </a:t>
            </a:r>
            <a:r>
              <a:rPr lang="en" sz="1600" dirty="0" smtClean="0">
                <a:solidFill>
                  <a:schemeClr val="bg1"/>
                </a:solidFill>
              </a:rPr>
              <a:t>Microcontroller: </a:t>
            </a:r>
            <a:r>
              <a:rPr lang="en" sz="1600" dirty="0">
                <a:solidFill>
                  <a:schemeClr val="bg1"/>
                </a:solidFill>
              </a:rPr>
              <a:t>The central control unit processes data from the Eyeblink Sensor and coordinates communication with other components.</a:t>
            </a:r>
            <a:endParaRPr sz="1600" dirty="0">
              <a:solidFill>
                <a:schemeClr val="bg1"/>
              </a:solidFill>
            </a:endParaRPr>
          </a:p>
          <a:p>
            <a:pPr marL="0" lvl="0" indent="0" algn="l" rtl="0">
              <a:spcBef>
                <a:spcPts val="1000"/>
              </a:spcBef>
              <a:spcAft>
                <a:spcPts val="0"/>
              </a:spcAft>
              <a:buClr>
                <a:schemeClr val="dk2"/>
              </a:buClr>
              <a:buSzPct val="91666"/>
              <a:buFont typeface="Arial"/>
              <a:buNone/>
            </a:pPr>
            <a:r>
              <a:rPr lang="en" sz="1600" dirty="0">
                <a:solidFill>
                  <a:schemeClr val="bg1"/>
                </a:solidFill>
              </a:rPr>
              <a:t>2. </a:t>
            </a:r>
            <a:r>
              <a:rPr lang="en" sz="1600" dirty="0" smtClean="0">
                <a:solidFill>
                  <a:schemeClr val="bg1"/>
                </a:solidFill>
              </a:rPr>
              <a:t>Eyeblink Sensor: </a:t>
            </a:r>
            <a:r>
              <a:rPr lang="en" sz="1600" dirty="0">
                <a:solidFill>
                  <a:schemeClr val="bg1"/>
                </a:solidFill>
              </a:rPr>
              <a:t>This sensor detects eye blink patterns, a common indicator of drowsiness. The sensor's data is fed to the Arduino Nano for analysis.</a:t>
            </a:r>
            <a:endParaRPr sz="1600" dirty="0">
              <a:solidFill>
                <a:schemeClr val="bg1"/>
              </a:solidFill>
            </a:endParaRPr>
          </a:p>
          <a:p>
            <a:pPr marL="0" lvl="0" indent="0" algn="l" rtl="0">
              <a:spcBef>
                <a:spcPts val="1000"/>
              </a:spcBef>
              <a:spcAft>
                <a:spcPts val="0"/>
              </a:spcAft>
              <a:buClr>
                <a:schemeClr val="dk2"/>
              </a:buClr>
              <a:buSzPct val="91666"/>
              <a:buFont typeface="Arial"/>
              <a:buNone/>
            </a:pPr>
            <a:r>
              <a:rPr lang="en" sz="1600" dirty="0">
                <a:solidFill>
                  <a:schemeClr val="bg1"/>
                </a:solidFill>
              </a:rPr>
              <a:t>3. </a:t>
            </a:r>
            <a:r>
              <a:rPr lang="en" sz="1600" dirty="0" smtClean="0">
                <a:solidFill>
                  <a:schemeClr val="bg1"/>
                </a:solidFill>
              </a:rPr>
              <a:t>RF </a:t>
            </a:r>
            <a:r>
              <a:rPr lang="en" sz="1600" dirty="0">
                <a:solidFill>
                  <a:schemeClr val="bg1"/>
                </a:solidFill>
              </a:rPr>
              <a:t>Transceiver Module (HD12E &amp; HD12D IC)**: The RF transceiver facilitates wireless communication between the drowsiness detection system and an external device, such as a smartphone or display unit.</a:t>
            </a:r>
            <a:endParaRPr sz="1600" dirty="0">
              <a:solidFill>
                <a:schemeClr val="bg1"/>
              </a:solidFill>
            </a:endParaRPr>
          </a:p>
          <a:p>
            <a:pPr marL="0" lvl="0" indent="0" algn="l" rtl="0">
              <a:spcBef>
                <a:spcPts val="1000"/>
              </a:spcBef>
              <a:spcAft>
                <a:spcPts val="0"/>
              </a:spcAft>
              <a:buClr>
                <a:schemeClr val="dk2"/>
              </a:buClr>
              <a:buSzPct val="91666"/>
              <a:buFont typeface="Arial"/>
              <a:buNone/>
            </a:pPr>
            <a:r>
              <a:rPr lang="en" sz="1600" dirty="0">
                <a:solidFill>
                  <a:schemeClr val="bg1"/>
                </a:solidFill>
              </a:rPr>
              <a:t>4. </a:t>
            </a:r>
            <a:r>
              <a:rPr lang="en" sz="1600" dirty="0" smtClean="0">
                <a:solidFill>
                  <a:schemeClr val="bg1"/>
                </a:solidFill>
              </a:rPr>
              <a:t>Buzzer: </a:t>
            </a:r>
            <a:r>
              <a:rPr lang="en" sz="1600" dirty="0">
                <a:solidFill>
                  <a:schemeClr val="bg1"/>
                </a:solidFill>
              </a:rPr>
              <a:t>When the system detects signs of drowsiness, the buzzer activates to provide an immediate audio alert to the individual.</a:t>
            </a:r>
            <a:endParaRPr sz="1600" dirty="0">
              <a:solidFill>
                <a:schemeClr val="bg1"/>
              </a:solidFill>
            </a:endParaRPr>
          </a:p>
          <a:p>
            <a:pPr marL="0" lvl="0" indent="0" algn="l" rtl="0">
              <a:spcBef>
                <a:spcPts val="1000"/>
              </a:spcBef>
              <a:spcAft>
                <a:spcPts val="0"/>
              </a:spcAft>
              <a:buClr>
                <a:schemeClr val="dk2"/>
              </a:buClr>
              <a:buSzPct val="91666"/>
              <a:buFont typeface="Arial"/>
              <a:buNone/>
            </a:pPr>
            <a:endParaRPr sz="1600" dirty="0">
              <a:solidFill>
                <a:schemeClr val="bg1"/>
              </a:solidFill>
            </a:endParaRPr>
          </a:p>
          <a:p>
            <a:pPr marL="0" lvl="0" indent="0" algn="l" rtl="0">
              <a:spcBef>
                <a:spcPts val="1000"/>
              </a:spcBef>
              <a:spcAft>
                <a:spcPts val="0"/>
              </a:spcAft>
              <a:buClr>
                <a:schemeClr val="dk2"/>
              </a:buClr>
              <a:buSzPct val="91666"/>
              <a:buFont typeface="Arial"/>
              <a:buNone/>
            </a:pPr>
            <a:endParaRPr sz="1600" dirty="0">
              <a:solidFill>
                <a:schemeClr val="bg1"/>
              </a:solidFill>
            </a:endParaRPr>
          </a:p>
          <a:p>
            <a:pPr marL="0" lvl="0" indent="0" algn="l" rtl="0">
              <a:spcBef>
                <a:spcPts val="1000"/>
              </a:spcBef>
              <a:spcAft>
                <a:spcPts val="0"/>
              </a:spcAft>
              <a:buClr>
                <a:schemeClr val="dk2"/>
              </a:buClr>
              <a:buSzPct val="91666"/>
              <a:buFont typeface="Arial"/>
              <a:buNone/>
            </a:pPr>
            <a:endParaRPr sz="1600" dirty="0">
              <a:solidFill>
                <a:schemeClr val="bg1"/>
              </a:solidFill>
            </a:endParaRPr>
          </a:p>
          <a:p>
            <a:pPr marL="0" lvl="0" indent="0" algn="l" rtl="0">
              <a:spcBef>
                <a:spcPts val="1000"/>
              </a:spcBef>
              <a:spcAft>
                <a:spcPts val="0"/>
              </a:spcAft>
              <a:buClr>
                <a:schemeClr val="dk2"/>
              </a:buClr>
              <a:buSzPct val="91666"/>
              <a:buFont typeface="Arial"/>
              <a:buNone/>
            </a:pPr>
            <a:endParaRPr sz="1600" dirty="0">
              <a:solidFill>
                <a:schemeClr val="bg1"/>
              </a:solidFill>
            </a:endParaRPr>
          </a:p>
          <a:p>
            <a:pPr marL="0" lvl="0" indent="0" algn="l" rtl="0">
              <a:spcBef>
                <a:spcPts val="1000"/>
              </a:spcBef>
              <a:spcAft>
                <a:spcPts val="1000"/>
              </a:spcAft>
              <a:buNone/>
            </a:pPr>
            <a:r>
              <a:rPr lang="en" sz="900" dirty="0">
                <a:solidFill>
                  <a:schemeClr val="bg1"/>
                </a:solidFill>
              </a:rPr>
              <a:t>*</a:t>
            </a:r>
            <a:endParaRPr sz="7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97775" y="68450"/>
            <a:ext cx="4281300" cy="426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b="0">
                <a:solidFill>
                  <a:schemeClr val="dk2"/>
                </a:solidFill>
              </a:rPr>
              <a:t>Implementation of hardware and software components</a:t>
            </a:r>
            <a:endParaRPr sz="2400" b="0">
              <a:solidFill>
                <a:schemeClr val="dk2"/>
              </a:solidFill>
            </a:endParaRPr>
          </a:p>
          <a:p>
            <a:pPr marL="0" lvl="0" indent="0" algn="l" rtl="0">
              <a:spcBef>
                <a:spcPts val="0"/>
              </a:spcBef>
              <a:spcAft>
                <a:spcPts val="0"/>
              </a:spcAft>
              <a:buNone/>
            </a:pPr>
            <a:r>
              <a:rPr lang="en" sz="1100" b="0">
                <a:solidFill>
                  <a:schemeClr val="dk2"/>
                </a:solidFill>
              </a:rPr>
              <a:t>Detecting drowsiness in drivers is a critical safety feature in modern vehicles. This system typically combines both hardware and software components to monitor the driver's alertness and issue warnings when signs of drowsiness are detected.</a:t>
            </a:r>
            <a:endParaRPr sz="1100" b="0">
              <a:solidFill>
                <a:schemeClr val="dk2"/>
              </a:solidFill>
            </a:endParaRPr>
          </a:p>
          <a:p>
            <a:pPr marL="0" lvl="0" indent="0" algn="l" rtl="0">
              <a:spcBef>
                <a:spcPts val="0"/>
              </a:spcBef>
              <a:spcAft>
                <a:spcPts val="0"/>
              </a:spcAft>
              <a:buNone/>
            </a:pPr>
            <a:endParaRPr sz="1100" b="0">
              <a:solidFill>
                <a:schemeClr val="dk2"/>
              </a:solidFill>
            </a:endParaRPr>
          </a:p>
          <a:p>
            <a:pPr marL="457200" lvl="0" indent="-311150" algn="just" rtl="0">
              <a:lnSpc>
                <a:spcPct val="115000"/>
              </a:lnSpc>
              <a:spcBef>
                <a:spcPts val="0"/>
              </a:spcBef>
              <a:spcAft>
                <a:spcPts val="0"/>
              </a:spcAft>
              <a:buClr>
                <a:srgbClr val="121212"/>
              </a:buClr>
              <a:buSzPts val="1300"/>
              <a:buFont typeface="Lato"/>
              <a:buChar char="●"/>
            </a:pPr>
            <a:r>
              <a:rPr lang="en" sz="1300" b="0">
                <a:solidFill>
                  <a:srgbClr val="121212"/>
                </a:solidFill>
                <a:highlight>
                  <a:srgbClr val="FFFFFF"/>
                </a:highlight>
                <a:latin typeface="Lato"/>
                <a:ea typeface="Lato"/>
                <a:cs typeface="Lato"/>
                <a:sym typeface="Lato"/>
              </a:rPr>
              <a:t>Arduino Nano</a:t>
            </a:r>
            <a:endParaRPr sz="1300" b="0">
              <a:solidFill>
                <a:srgbClr val="121212"/>
              </a:solidFill>
              <a:highlight>
                <a:srgbClr val="FFFFFF"/>
              </a:highlight>
              <a:latin typeface="Lato"/>
              <a:ea typeface="Lato"/>
              <a:cs typeface="Lato"/>
              <a:sym typeface="Lato"/>
            </a:endParaRPr>
          </a:p>
          <a:p>
            <a:pPr marL="457200" lvl="0" indent="-311150" algn="just" rtl="0">
              <a:lnSpc>
                <a:spcPct val="115000"/>
              </a:lnSpc>
              <a:spcBef>
                <a:spcPts val="0"/>
              </a:spcBef>
              <a:spcAft>
                <a:spcPts val="0"/>
              </a:spcAft>
              <a:buClr>
                <a:srgbClr val="121212"/>
              </a:buClr>
              <a:buSzPts val="1300"/>
              <a:buFont typeface="Lato"/>
              <a:buChar char="●"/>
            </a:pPr>
            <a:r>
              <a:rPr lang="en" sz="1300" b="0">
                <a:solidFill>
                  <a:srgbClr val="121212"/>
                </a:solidFill>
                <a:highlight>
                  <a:srgbClr val="FFFFFF"/>
                </a:highlight>
                <a:latin typeface="Lato"/>
                <a:ea typeface="Lato"/>
                <a:cs typeface="Lato"/>
                <a:sym typeface="Lato"/>
              </a:rPr>
              <a:t>Eyeblink Sensor</a:t>
            </a:r>
            <a:endParaRPr sz="1300" b="0">
              <a:solidFill>
                <a:srgbClr val="121212"/>
              </a:solidFill>
              <a:highlight>
                <a:srgbClr val="FFFFFF"/>
              </a:highlight>
              <a:latin typeface="Lato"/>
              <a:ea typeface="Lato"/>
              <a:cs typeface="Lato"/>
              <a:sym typeface="Lato"/>
            </a:endParaRPr>
          </a:p>
          <a:p>
            <a:pPr marL="457200" lvl="0" indent="-311150" algn="just" rtl="0">
              <a:lnSpc>
                <a:spcPct val="115000"/>
              </a:lnSpc>
              <a:spcBef>
                <a:spcPts val="0"/>
              </a:spcBef>
              <a:spcAft>
                <a:spcPts val="0"/>
              </a:spcAft>
              <a:buClr>
                <a:srgbClr val="121212"/>
              </a:buClr>
              <a:buSzPts val="1300"/>
              <a:buFont typeface="Lato"/>
              <a:buChar char="●"/>
            </a:pPr>
            <a:r>
              <a:rPr lang="en" sz="1300" b="0">
                <a:solidFill>
                  <a:srgbClr val="121212"/>
                </a:solidFill>
                <a:highlight>
                  <a:srgbClr val="FFFFFF"/>
                </a:highlight>
                <a:latin typeface="Lato"/>
                <a:ea typeface="Lato"/>
                <a:cs typeface="Lato"/>
                <a:sym typeface="Lato"/>
              </a:rPr>
              <a:t>RF Transceiver Module</a:t>
            </a:r>
            <a:endParaRPr sz="1300" b="0">
              <a:solidFill>
                <a:srgbClr val="121212"/>
              </a:solidFill>
              <a:highlight>
                <a:srgbClr val="FFFFFF"/>
              </a:highlight>
              <a:latin typeface="Lato"/>
              <a:ea typeface="Lato"/>
              <a:cs typeface="Lato"/>
              <a:sym typeface="Lato"/>
            </a:endParaRPr>
          </a:p>
          <a:p>
            <a:pPr marL="457200" lvl="0" indent="-311150" algn="just" rtl="0">
              <a:lnSpc>
                <a:spcPct val="115000"/>
              </a:lnSpc>
              <a:spcBef>
                <a:spcPts val="0"/>
              </a:spcBef>
              <a:spcAft>
                <a:spcPts val="0"/>
              </a:spcAft>
              <a:buClr>
                <a:srgbClr val="121212"/>
              </a:buClr>
              <a:buSzPts val="1300"/>
              <a:buFont typeface="Lato"/>
              <a:buChar char="●"/>
            </a:pPr>
            <a:r>
              <a:rPr lang="en" sz="1300" b="0">
                <a:solidFill>
                  <a:srgbClr val="121212"/>
                </a:solidFill>
                <a:highlight>
                  <a:srgbClr val="FFFFFF"/>
                </a:highlight>
                <a:latin typeface="Lato"/>
                <a:ea typeface="Lato"/>
                <a:cs typeface="Lato"/>
                <a:sym typeface="Lato"/>
              </a:rPr>
              <a:t>HD12E &amp; HD12D IC</a:t>
            </a:r>
            <a:endParaRPr sz="1300" b="0">
              <a:solidFill>
                <a:srgbClr val="121212"/>
              </a:solidFill>
              <a:highlight>
                <a:srgbClr val="FFFFFF"/>
              </a:highlight>
              <a:latin typeface="Lato"/>
              <a:ea typeface="Lato"/>
              <a:cs typeface="Lato"/>
              <a:sym typeface="Lato"/>
            </a:endParaRPr>
          </a:p>
          <a:p>
            <a:pPr marL="457200" lvl="0" indent="-311150" algn="just" rtl="0">
              <a:lnSpc>
                <a:spcPct val="115000"/>
              </a:lnSpc>
              <a:spcBef>
                <a:spcPts val="0"/>
              </a:spcBef>
              <a:spcAft>
                <a:spcPts val="0"/>
              </a:spcAft>
              <a:buClr>
                <a:srgbClr val="121212"/>
              </a:buClr>
              <a:buSzPts val="1300"/>
              <a:buFont typeface="Lato"/>
              <a:buChar char="●"/>
            </a:pPr>
            <a:r>
              <a:rPr lang="en" sz="1300" b="0">
                <a:solidFill>
                  <a:srgbClr val="121212"/>
                </a:solidFill>
                <a:highlight>
                  <a:srgbClr val="FFFFFF"/>
                </a:highlight>
                <a:latin typeface="Lato"/>
                <a:ea typeface="Lato"/>
                <a:cs typeface="Lato"/>
                <a:sym typeface="Lato"/>
              </a:rPr>
              <a:t>Buzzer</a:t>
            </a:r>
            <a:endParaRPr sz="1300" b="0">
              <a:solidFill>
                <a:srgbClr val="121212"/>
              </a:solidFill>
              <a:highlight>
                <a:srgbClr val="FFFFFF"/>
              </a:highlight>
              <a:latin typeface="Lato"/>
              <a:ea typeface="Lato"/>
              <a:cs typeface="Lato"/>
              <a:sym typeface="Lato"/>
            </a:endParaRPr>
          </a:p>
          <a:p>
            <a:pPr marL="457200" lvl="0" indent="-311150" algn="just" rtl="0">
              <a:lnSpc>
                <a:spcPct val="115000"/>
              </a:lnSpc>
              <a:spcBef>
                <a:spcPts val="0"/>
              </a:spcBef>
              <a:spcAft>
                <a:spcPts val="0"/>
              </a:spcAft>
              <a:buClr>
                <a:srgbClr val="121212"/>
              </a:buClr>
              <a:buSzPts val="1300"/>
              <a:buFont typeface="Lato"/>
              <a:buChar char="●"/>
            </a:pPr>
            <a:r>
              <a:rPr lang="en" sz="1300" b="0">
                <a:solidFill>
                  <a:srgbClr val="121212"/>
                </a:solidFill>
                <a:highlight>
                  <a:srgbClr val="FFFFFF"/>
                </a:highlight>
                <a:latin typeface="Lato"/>
                <a:ea typeface="Lato"/>
                <a:cs typeface="Lato"/>
                <a:sym typeface="Lato"/>
              </a:rPr>
              <a:t>9V Battery</a:t>
            </a:r>
            <a:endParaRPr sz="1300" b="0">
              <a:solidFill>
                <a:srgbClr val="121212"/>
              </a:solidFill>
              <a:highlight>
                <a:srgbClr val="FFFFFF"/>
              </a:highlight>
              <a:latin typeface="Lato"/>
              <a:ea typeface="Lato"/>
              <a:cs typeface="Lato"/>
              <a:sym typeface="Lato"/>
            </a:endParaRPr>
          </a:p>
          <a:p>
            <a:pPr marL="457200" lvl="0" indent="-311150" algn="just" rtl="0">
              <a:lnSpc>
                <a:spcPct val="115000"/>
              </a:lnSpc>
              <a:spcBef>
                <a:spcPts val="0"/>
              </a:spcBef>
              <a:spcAft>
                <a:spcPts val="0"/>
              </a:spcAft>
              <a:buClr>
                <a:srgbClr val="121212"/>
              </a:buClr>
              <a:buSzPts val="1300"/>
              <a:buFont typeface="Lato"/>
              <a:buChar char="●"/>
            </a:pPr>
            <a:r>
              <a:rPr lang="en" sz="1300" b="0">
                <a:solidFill>
                  <a:srgbClr val="121212"/>
                </a:solidFill>
                <a:highlight>
                  <a:srgbClr val="FFFFFF"/>
                </a:highlight>
                <a:latin typeface="Lato"/>
                <a:ea typeface="Lato"/>
                <a:cs typeface="Lato"/>
                <a:sym typeface="Lato"/>
              </a:rPr>
              <a:t>12V DC power supply</a:t>
            </a:r>
            <a:endParaRPr sz="1300" b="0">
              <a:solidFill>
                <a:srgbClr val="121212"/>
              </a:solidFill>
              <a:highlight>
                <a:srgbClr val="FFFFFF"/>
              </a:highlight>
              <a:latin typeface="Lato"/>
              <a:ea typeface="Lato"/>
              <a:cs typeface="Lato"/>
              <a:sym typeface="Lato"/>
            </a:endParaRPr>
          </a:p>
          <a:p>
            <a:pPr marL="0" lvl="0" indent="0" algn="l" rtl="0">
              <a:spcBef>
                <a:spcPts val="800"/>
              </a:spcBef>
              <a:spcAft>
                <a:spcPts val="0"/>
              </a:spcAft>
              <a:buNone/>
            </a:pPr>
            <a:endParaRPr sz="1100" b="0">
              <a:solidFill>
                <a:schemeClr val="dk2"/>
              </a:solidFill>
            </a:endParaRPr>
          </a:p>
          <a:p>
            <a:pPr marL="0" lvl="0" indent="0" algn="l" rtl="0">
              <a:spcBef>
                <a:spcPts val="0"/>
              </a:spcBef>
              <a:spcAft>
                <a:spcPts val="0"/>
              </a:spcAft>
              <a:buClr>
                <a:schemeClr val="dk2"/>
              </a:buClr>
              <a:buSzPts val="1100"/>
              <a:buFont typeface="Arial"/>
              <a:buNone/>
            </a:pPr>
            <a:endParaRPr sz="1200" b="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b="0">
              <a:solidFill>
                <a:srgbClr val="D1D5DB"/>
              </a:solidFill>
              <a:highlight>
                <a:srgbClr val="444654"/>
              </a:highlight>
              <a:latin typeface="Roboto"/>
              <a:ea typeface="Roboto"/>
              <a:cs typeface="Roboto"/>
              <a:sym typeface="Roboto"/>
            </a:endParaRPr>
          </a:p>
        </p:txBody>
      </p:sp>
      <p:grpSp>
        <p:nvGrpSpPr>
          <p:cNvPr id="108" name="Google Shape;108;p18"/>
          <p:cNvGrpSpPr/>
          <p:nvPr/>
        </p:nvGrpSpPr>
        <p:grpSpPr>
          <a:xfrm>
            <a:off x="6781388" y="2464035"/>
            <a:ext cx="2212050" cy="2537076"/>
            <a:chOff x="6803275" y="395363"/>
            <a:chExt cx="2212050" cy="2537076"/>
          </a:xfrm>
        </p:grpSpPr>
        <p:pic>
          <p:nvPicPr>
            <p:cNvPr id="109" name="Google Shape;109;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110" name="Google Shape;110;p18"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111" name="Google Shape;111;p18"/>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algn="l" rtl="0">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Don’t wait till the end of the presentation to give the bottom line. </a:t>
              </a:r>
              <a:endParaRPr sz="1200">
                <a:solidFill>
                  <a:schemeClr val="dk2"/>
                </a:solidFill>
                <a:latin typeface="Raleway"/>
                <a:ea typeface="Raleway"/>
                <a:cs typeface="Raleway"/>
                <a:sym typeface="Raleway"/>
              </a:endParaRPr>
            </a:p>
            <a:p>
              <a:pPr marL="0" lvl="0" indent="0" algn="l" rtl="0">
                <a:spcBef>
                  <a:spcPts val="800"/>
                </a:spcBef>
                <a:spcAft>
                  <a:spcPts val="800"/>
                </a:spcAft>
                <a:buNone/>
              </a:pPr>
              <a:r>
                <a:rPr lang="en" sz="1200">
                  <a:solidFill>
                    <a:schemeClr val="dk2"/>
                  </a:solidFill>
                  <a:latin typeface="Raleway"/>
                  <a:ea typeface="Raleway"/>
                  <a:cs typeface="Raleway"/>
                  <a:sym typeface="Raleway"/>
                </a:rPr>
                <a:t>Reveal your product or idea (in this case a translation app) up front.</a:t>
              </a:r>
              <a:endParaRPr sz="1200" b="1">
                <a:solidFill>
                  <a:schemeClr val="dk1"/>
                </a:solidFill>
                <a:latin typeface="Raleway"/>
                <a:ea typeface="Raleway"/>
                <a:cs typeface="Raleway"/>
                <a:sym typeface="Ralew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17" name="Google Shape;117;p19"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18" name="Google Shape;118;p19"/>
          <p:cNvSpPr txBox="1"/>
          <p:nvPr/>
        </p:nvSpPr>
        <p:spPr>
          <a:xfrm>
            <a:off x="2659750" y="772500"/>
            <a:ext cx="3833100" cy="3970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1200" b="1" dirty="0">
                <a:solidFill>
                  <a:schemeClr val="lt2"/>
                </a:solidFill>
                <a:latin typeface="Raleway"/>
                <a:ea typeface="Raleway"/>
                <a:cs typeface="Raleway"/>
                <a:sym typeface="Raleway"/>
              </a:rPr>
              <a:t>Hardware Components:</a:t>
            </a:r>
            <a:endParaRPr sz="1200" b="1" dirty="0">
              <a:solidFill>
                <a:schemeClr val="lt2"/>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endParaRPr lang="en-GB" sz="1200" b="1" dirty="0" smtClean="0">
              <a:solidFill>
                <a:schemeClr val="lt2"/>
              </a:solidFill>
              <a:latin typeface="Raleway"/>
              <a:ea typeface="Raleway"/>
              <a:cs typeface="Raleway"/>
              <a:sym typeface="Raleway"/>
            </a:endParaRPr>
          </a:p>
          <a:p>
            <a:pPr marL="228600" lvl="0" indent="-228600" algn="l" rtl="0">
              <a:spcBef>
                <a:spcPts val="0"/>
              </a:spcBef>
              <a:spcAft>
                <a:spcPts val="0"/>
              </a:spcAft>
              <a:buClr>
                <a:schemeClr val="dk2"/>
              </a:buClr>
              <a:buSzPts val="1100"/>
              <a:buFont typeface="+mj-lt"/>
              <a:buAutoNum type="arabicPeriod"/>
            </a:pPr>
            <a:r>
              <a:rPr lang="en-GB" sz="1200" b="1" dirty="0" smtClean="0">
                <a:solidFill>
                  <a:schemeClr val="lt2"/>
                </a:solidFill>
                <a:latin typeface="Raleway"/>
                <a:ea typeface="Raleway"/>
                <a:cs typeface="Raleway"/>
                <a:sym typeface="Raleway"/>
              </a:rPr>
              <a:t>Arduino Microcontroller</a:t>
            </a:r>
          </a:p>
          <a:p>
            <a:pPr marL="228600" lvl="0" indent="-228600" algn="l" rtl="0">
              <a:spcBef>
                <a:spcPts val="0"/>
              </a:spcBef>
              <a:spcAft>
                <a:spcPts val="0"/>
              </a:spcAft>
              <a:buClr>
                <a:schemeClr val="dk2"/>
              </a:buClr>
              <a:buSzPts val="1100"/>
              <a:buFont typeface="+mj-lt"/>
              <a:buAutoNum type="arabicPeriod"/>
            </a:pPr>
            <a:r>
              <a:rPr lang="en-GB" sz="1200" b="1" dirty="0" err="1" smtClean="0">
                <a:solidFill>
                  <a:schemeClr val="lt2"/>
                </a:solidFill>
                <a:latin typeface="Raleway"/>
                <a:ea typeface="Raleway"/>
                <a:cs typeface="Raleway"/>
                <a:sym typeface="Raleway"/>
              </a:rPr>
              <a:t>Sensers</a:t>
            </a:r>
            <a:r>
              <a:rPr lang="en-GB" sz="1200" b="1" dirty="0" smtClean="0">
                <a:solidFill>
                  <a:schemeClr val="lt2"/>
                </a:solidFill>
                <a:latin typeface="Raleway"/>
                <a:ea typeface="Raleway"/>
                <a:cs typeface="Raleway"/>
                <a:sym typeface="Raleway"/>
              </a:rPr>
              <a:t> (type based on your chosen </a:t>
            </a:r>
            <a:r>
              <a:rPr lang="en-GB" sz="1200" b="1" dirty="0" err="1" smtClean="0">
                <a:solidFill>
                  <a:schemeClr val="lt2"/>
                </a:solidFill>
                <a:latin typeface="Raleway"/>
                <a:ea typeface="Raleway"/>
                <a:cs typeface="Raleway"/>
                <a:sym typeface="Raleway"/>
              </a:rPr>
              <a:t>approch</a:t>
            </a:r>
            <a:r>
              <a:rPr lang="en-GB" sz="1200" b="1" dirty="0" smtClean="0">
                <a:solidFill>
                  <a:schemeClr val="lt2"/>
                </a:solidFill>
                <a:latin typeface="Raleway"/>
                <a:ea typeface="Raleway"/>
                <a:cs typeface="Raleway"/>
                <a:sym typeface="Raleway"/>
              </a:rPr>
              <a:t>)</a:t>
            </a:r>
          </a:p>
          <a:p>
            <a:pPr marL="228600" lvl="0" indent="-228600" algn="l" rtl="0">
              <a:spcBef>
                <a:spcPts val="0"/>
              </a:spcBef>
              <a:spcAft>
                <a:spcPts val="0"/>
              </a:spcAft>
              <a:buClr>
                <a:schemeClr val="dk2"/>
              </a:buClr>
              <a:buSzPts val="1100"/>
              <a:buFont typeface="+mj-lt"/>
              <a:buAutoNum type="arabicPeriod"/>
            </a:pPr>
            <a:r>
              <a:rPr lang="en-GB" sz="1200" b="1" dirty="0" smtClean="0">
                <a:solidFill>
                  <a:schemeClr val="lt2"/>
                </a:solidFill>
                <a:latin typeface="Raleway"/>
                <a:ea typeface="Raleway"/>
                <a:cs typeface="Raleway"/>
                <a:sym typeface="Raleway"/>
              </a:rPr>
              <a:t>Relay</a:t>
            </a:r>
          </a:p>
          <a:p>
            <a:pPr marL="228600" lvl="0" indent="-228600" algn="l" rtl="0">
              <a:spcBef>
                <a:spcPts val="0"/>
              </a:spcBef>
              <a:spcAft>
                <a:spcPts val="0"/>
              </a:spcAft>
              <a:buClr>
                <a:schemeClr val="dk2"/>
              </a:buClr>
              <a:buSzPts val="1100"/>
              <a:buFont typeface="+mj-lt"/>
              <a:buAutoNum type="arabicPeriod"/>
            </a:pPr>
            <a:r>
              <a:rPr lang="en-GB" sz="1200" b="1" dirty="0" smtClean="0">
                <a:solidFill>
                  <a:schemeClr val="lt2"/>
                </a:solidFill>
                <a:latin typeface="Raleway"/>
                <a:ea typeface="Raleway"/>
                <a:cs typeface="Raleway"/>
                <a:sym typeface="Raleway"/>
              </a:rPr>
              <a:t>Buzzer</a:t>
            </a:r>
          </a:p>
          <a:p>
            <a:pPr marL="228600" lvl="0" indent="-228600" algn="l" rtl="0">
              <a:spcBef>
                <a:spcPts val="0"/>
              </a:spcBef>
              <a:spcAft>
                <a:spcPts val="0"/>
              </a:spcAft>
              <a:buClr>
                <a:schemeClr val="dk2"/>
              </a:buClr>
              <a:buSzPts val="1100"/>
              <a:buFont typeface="+mj-lt"/>
              <a:buAutoNum type="arabicPeriod"/>
            </a:pPr>
            <a:r>
              <a:rPr lang="en-GB" sz="1200" b="1" dirty="0" smtClean="0">
                <a:solidFill>
                  <a:schemeClr val="lt2"/>
                </a:solidFill>
                <a:latin typeface="Raleway"/>
                <a:ea typeface="Raleway"/>
                <a:cs typeface="Raleway"/>
                <a:sym typeface="Raleway"/>
              </a:rPr>
              <a:t>Jumper Wires</a:t>
            </a:r>
          </a:p>
          <a:p>
            <a:pPr marL="228600" lvl="0" indent="-228600" algn="l" rtl="0">
              <a:spcBef>
                <a:spcPts val="0"/>
              </a:spcBef>
              <a:spcAft>
                <a:spcPts val="0"/>
              </a:spcAft>
              <a:buClr>
                <a:schemeClr val="dk2"/>
              </a:buClr>
              <a:buSzPts val="1100"/>
              <a:buFont typeface="Arial"/>
              <a:buAutoNum type="arabicParenR"/>
            </a:pPr>
            <a:endParaRPr lang="en-GB" sz="1200" b="1" dirty="0" smtClean="0">
              <a:solidFill>
                <a:schemeClr val="lt2"/>
              </a:solidFill>
              <a:latin typeface="Raleway"/>
              <a:ea typeface="Raleway"/>
              <a:cs typeface="Raleway"/>
              <a:sym typeface="Raleway"/>
            </a:endParaRPr>
          </a:p>
          <a:p>
            <a:pPr lvl="0" algn="l" rtl="0">
              <a:spcBef>
                <a:spcPts val="0"/>
              </a:spcBef>
              <a:spcAft>
                <a:spcPts val="0"/>
              </a:spcAft>
              <a:buClr>
                <a:schemeClr val="dk2"/>
              </a:buClr>
              <a:buSzPts val="1100"/>
            </a:pPr>
            <a:r>
              <a:rPr lang="en-GB" sz="1200" b="1" dirty="0" smtClean="0">
                <a:solidFill>
                  <a:schemeClr val="lt2"/>
                </a:solidFill>
                <a:latin typeface="Raleway"/>
                <a:ea typeface="Raleway"/>
                <a:cs typeface="Raleway"/>
                <a:sym typeface="Raleway"/>
              </a:rPr>
              <a:t>Software Components:</a:t>
            </a:r>
          </a:p>
          <a:p>
            <a:pPr lvl="0" algn="l" rtl="0">
              <a:spcBef>
                <a:spcPts val="0"/>
              </a:spcBef>
              <a:spcAft>
                <a:spcPts val="0"/>
              </a:spcAft>
              <a:buClr>
                <a:schemeClr val="dk2"/>
              </a:buClr>
              <a:buSzPts val="1100"/>
            </a:pPr>
            <a:endParaRPr lang="en-GB" sz="1200" b="1" dirty="0">
              <a:solidFill>
                <a:schemeClr val="lt2"/>
              </a:solidFill>
              <a:latin typeface="Raleway"/>
              <a:ea typeface="Raleway"/>
              <a:cs typeface="Raleway"/>
              <a:sym typeface="Raleway"/>
            </a:endParaRPr>
          </a:p>
          <a:p>
            <a:pPr marL="228600" lvl="0" indent="-228600" algn="l" rtl="0">
              <a:spcBef>
                <a:spcPts val="0"/>
              </a:spcBef>
              <a:spcAft>
                <a:spcPts val="0"/>
              </a:spcAft>
              <a:buClr>
                <a:schemeClr val="dk2"/>
              </a:buClr>
              <a:buSzPts val="1100"/>
              <a:buFont typeface="+mj-lt"/>
              <a:buAutoNum type="arabicPeriod"/>
            </a:pPr>
            <a:r>
              <a:rPr lang="en-GB" sz="1200" b="1" dirty="0" smtClean="0">
                <a:solidFill>
                  <a:schemeClr val="lt2"/>
                </a:solidFill>
                <a:latin typeface="Raleway"/>
                <a:ea typeface="Raleway"/>
                <a:cs typeface="Raleway"/>
                <a:sym typeface="Raleway"/>
              </a:rPr>
              <a:t>Arduino IDE</a:t>
            </a:r>
            <a:endParaRPr lang="en-GB" sz="1200" b="1" dirty="0">
              <a:solidFill>
                <a:schemeClr val="lt2"/>
              </a:solidFill>
              <a:latin typeface="Raleway"/>
              <a:ea typeface="Raleway"/>
              <a:cs typeface="Raleway"/>
              <a:sym typeface="Raleway"/>
            </a:endParaRPr>
          </a:p>
          <a:p>
            <a:pPr marL="228600" lvl="0" indent="-228600" algn="l" rtl="0">
              <a:spcBef>
                <a:spcPts val="0"/>
              </a:spcBef>
              <a:spcAft>
                <a:spcPts val="0"/>
              </a:spcAft>
              <a:buClr>
                <a:schemeClr val="dk2"/>
              </a:buClr>
              <a:buSzPts val="1100"/>
              <a:buFont typeface="Arial"/>
              <a:buAutoNum type="arabicParenR"/>
            </a:pPr>
            <a:endParaRPr lang="en-GB" sz="1200" b="1" dirty="0" smtClean="0">
              <a:solidFill>
                <a:schemeClr val="lt2"/>
              </a:solidFill>
              <a:latin typeface="Raleway"/>
              <a:ea typeface="Raleway"/>
              <a:cs typeface="Raleway"/>
              <a:sym typeface="Raleway"/>
            </a:endParaRPr>
          </a:p>
          <a:p>
            <a:pPr marL="228600" lvl="0" indent="-228600" algn="l" rtl="0">
              <a:spcBef>
                <a:spcPts val="0"/>
              </a:spcBef>
              <a:spcAft>
                <a:spcPts val="0"/>
              </a:spcAft>
              <a:buClr>
                <a:schemeClr val="dk2"/>
              </a:buClr>
              <a:buSzPts val="1100"/>
              <a:buFont typeface="Arial"/>
              <a:buAutoNum type="arabicParenR"/>
            </a:pPr>
            <a:endParaRPr lang="en-GB" sz="1200" b="1" dirty="0">
              <a:solidFill>
                <a:schemeClr val="lt2"/>
              </a:solidFill>
              <a:latin typeface="Raleway"/>
              <a:ea typeface="Raleway"/>
              <a:cs typeface="Raleway"/>
              <a:sym typeface="Raleway"/>
            </a:endParaRPr>
          </a:p>
          <a:p>
            <a:pPr marL="228600" lvl="0" indent="-228600" algn="l" rtl="0">
              <a:spcBef>
                <a:spcPts val="0"/>
              </a:spcBef>
              <a:spcAft>
                <a:spcPts val="0"/>
              </a:spcAft>
              <a:buClr>
                <a:schemeClr val="dk2"/>
              </a:buClr>
              <a:buSzPts val="1100"/>
              <a:buFont typeface="Arial"/>
              <a:buAutoNum type="arabicParenR"/>
            </a:pPr>
            <a:endParaRPr lang="en-GB" sz="1200" b="1" dirty="0" smtClean="0">
              <a:solidFill>
                <a:schemeClr val="lt2"/>
              </a:solidFill>
              <a:latin typeface="Raleway"/>
              <a:ea typeface="Raleway"/>
              <a:cs typeface="Raleway"/>
              <a:sym typeface="Raleway"/>
            </a:endParaRPr>
          </a:p>
          <a:p>
            <a:pPr marL="228600" lvl="0" indent="-228600" algn="l" rtl="0">
              <a:spcBef>
                <a:spcPts val="0"/>
              </a:spcBef>
              <a:spcAft>
                <a:spcPts val="0"/>
              </a:spcAft>
              <a:buClr>
                <a:schemeClr val="dk2"/>
              </a:buClr>
              <a:buSzPts val="1100"/>
              <a:buFont typeface="Arial"/>
              <a:buAutoNum type="arabicParenR"/>
            </a:pPr>
            <a:endParaRPr lang="en-GB" sz="1200" b="1" dirty="0">
              <a:solidFill>
                <a:schemeClr val="lt2"/>
              </a:solidFill>
              <a:latin typeface="Raleway"/>
              <a:ea typeface="Raleway"/>
              <a:cs typeface="Raleway"/>
              <a:sym typeface="Raleway"/>
            </a:endParaRPr>
          </a:p>
          <a:p>
            <a:pPr marL="228600" lvl="0" indent="-228600" algn="l" rtl="0">
              <a:spcBef>
                <a:spcPts val="0"/>
              </a:spcBef>
              <a:spcAft>
                <a:spcPts val="0"/>
              </a:spcAft>
              <a:buClr>
                <a:schemeClr val="dk2"/>
              </a:buClr>
              <a:buSzPts val="1100"/>
              <a:buFont typeface="Arial"/>
              <a:buAutoNum type="arabicParenR"/>
            </a:pPr>
            <a:endParaRPr lang="en-GB" sz="1200" b="1" dirty="0" smtClean="0">
              <a:solidFill>
                <a:schemeClr val="lt2"/>
              </a:solidFill>
              <a:latin typeface="Raleway"/>
              <a:ea typeface="Raleway"/>
              <a:cs typeface="Raleway"/>
              <a:sym typeface="Raleway"/>
            </a:endParaRPr>
          </a:p>
          <a:p>
            <a:pPr marL="228600" lvl="0" indent="-228600" algn="l" rtl="0">
              <a:spcBef>
                <a:spcPts val="0"/>
              </a:spcBef>
              <a:spcAft>
                <a:spcPts val="0"/>
              </a:spcAft>
              <a:buClr>
                <a:schemeClr val="dk2"/>
              </a:buClr>
              <a:buSzPts val="1100"/>
              <a:buFont typeface="Arial"/>
              <a:buAutoNum type="arabicParenR"/>
            </a:pPr>
            <a:endParaRPr lang="en-GB" sz="1200" b="1" dirty="0">
              <a:solidFill>
                <a:schemeClr val="lt2"/>
              </a:solidFill>
              <a:latin typeface="Raleway"/>
              <a:ea typeface="Raleway"/>
              <a:cs typeface="Raleway"/>
              <a:sym typeface="Raleway"/>
            </a:endParaRPr>
          </a:p>
          <a:p>
            <a:pPr marL="228600" lvl="0" indent="-228600" algn="l" rtl="0">
              <a:spcBef>
                <a:spcPts val="0"/>
              </a:spcBef>
              <a:spcAft>
                <a:spcPts val="0"/>
              </a:spcAft>
              <a:buClr>
                <a:schemeClr val="dk2"/>
              </a:buClr>
              <a:buSzPts val="1100"/>
              <a:buFont typeface="Arial"/>
              <a:buAutoNum type="arabicParenR"/>
            </a:pPr>
            <a:endParaRPr lang="en-GB" sz="1200" b="1" dirty="0">
              <a:solidFill>
                <a:schemeClr val="lt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p:nvPr/>
        </p:nvSpPr>
        <p:spPr>
          <a:xfrm>
            <a:off x="3266025" y="2233200"/>
            <a:ext cx="3510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t>THANK YOU</a:t>
            </a:r>
            <a:endParaRPr sz="320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On-screen Show (16:9)</PresentationFormat>
  <Paragraphs>72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Lato</vt:lpstr>
      <vt:lpstr>Roboto</vt:lpstr>
      <vt:lpstr>Raleway</vt:lpstr>
      <vt:lpstr>Swiss</vt:lpstr>
      <vt:lpstr>Fatigue Monitoring</vt:lpstr>
      <vt:lpstr>INCLUDES</vt:lpstr>
      <vt:lpstr>PowerPoint Presentation</vt:lpstr>
      <vt:lpstr> SDG Goals The drowsiness detection system, utilizing an Arduino Nano microcontroller alongside components like an Eyeblink Sensor, RF Transceiver Module, HD12E &amp; HD12D IC, Buzzer, 9V Battery, and 12V DC power supply, aligns with several Sustainable Development Goals (SDGs) due to its potential societal and environmental impact:  1. SDG 3: Good Health and Well-Being**: By alerting individuals to their drowsiness levels, the system promotes road safety and reduces the risk of accidents, contributing to improved health and well-being.   3. SDG 11: Sustainable Cities and Communities**: The system's ability to prevent accidents and promote safe transportation aligns with the goal of creating sustainable and safer urban environments.   In summary, the drowsiness detection system, driven by the Arduino Nano platform and a range of components, has the potential to positively impact multiple SDGs by improving road safety, well-being, and sustainable urban living through innovative technology and responsible implementation.    </vt:lpstr>
      <vt:lpstr>Proposed system The proposed drowsiness detection system employs an Arduino Nano microcontroller along with specialized components including an Eyeblink Sensor, RF Transceiver Module, HD12E &amp; HD12D IC, Buzzer, 9V Battery, and 12V DC power supply.  Key Components: 1. Arduino Nano Microcontroller: The central control unit processes data from the Eyeblink Sensor and coordinates communication with other components. 2. Eyeblink Sensor: This sensor detects eye blink patterns, a common indicator of drowsiness. The sensor's data is fed to the Arduino Nano for analysis. 3. RF Transceiver Module (HD12E &amp; HD12D IC)**: The RF transceiver facilitates wireless communication between the drowsiness detection system and an external device, such as a smartphone or display unit. 4. Buzzer: When the system detects signs of drowsiness, the buzzer activates to provide an immediate audio alert to the individual.     *</vt:lpstr>
      <vt:lpstr>Implementation of hardware and software components Detecting drowsiness in drivers is a critical safety feature in modern vehicles. This system typically combines both hardware and software components to monitor the driver's alertness and issue warnings when signs of drowsiness are detected.  Arduino Nano Eyeblink Sensor RF Transceiver Module HD12E &amp; HD12D IC Buzzer 9V Battery 12V DC power supply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Fatigue Monitoring</dc:title>
  <cp:lastModifiedBy>DELL</cp:lastModifiedBy>
  <cp:revision>3</cp:revision>
  <dcterms:modified xsi:type="dcterms:W3CDTF">2024-06-02T08:43:12Z</dcterms:modified>
</cp:coreProperties>
</file>