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6" r:id="rId7"/>
    <p:sldId id="265" r:id="rId8"/>
    <p:sldId id="261" r:id="rId9"/>
    <p:sldId id="267" r:id="rId10"/>
    <p:sldId id="262" r:id="rId11"/>
    <p:sldId id="270"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6600"/>
    <a:srgbClr val="FF33CC"/>
    <a:srgbClr val="FFFF66"/>
    <a:srgbClr val="00CC66"/>
    <a:srgbClr val="00FF99"/>
    <a:srgbClr val="00FFCC"/>
    <a:srgbClr val="FF3399"/>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09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0576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845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5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6399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70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80543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27031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984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020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6EAE2-A019-403B-84B9-1934FE17B9D9}"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9104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3795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6EAE2-A019-403B-84B9-1934FE17B9D9}"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358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6EAE2-A019-403B-84B9-1934FE17B9D9}"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4804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EAE2-A019-403B-84B9-1934FE17B9D9}" type="datetimeFigureOut">
              <a:rPr lang="en-IN" smtClean="0"/>
              <a:t>02-06-2024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67231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6982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65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46EAE2-A019-403B-84B9-1934FE17B9D9}" type="datetimeFigureOut">
              <a:rPr lang="en-IN" smtClean="0"/>
              <a:t>02-06-2024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7526C0-E7E7-4F0F-9F96-3E22F13D6A56}" type="slidenum">
              <a:rPr lang="en-IN" smtClean="0"/>
              <a:t>‹#›</a:t>
            </a:fld>
            <a:endParaRPr lang="en-IN"/>
          </a:p>
        </p:txBody>
      </p:sp>
    </p:spTree>
    <p:extLst>
      <p:ext uri="{BB962C8B-B14F-4D97-AF65-F5344CB8AC3E}">
        <p14:creationId xmlns:p14="http://schemas.microsoft.com/office/powerpoint/2010/main" val="2346176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55DC-C49D-410A-A31F-A2AFE6DD78F4}"/>
              </a:ext>
            </a:extLst>
          </p:cNvPr>
          <p:cNvSpPr>
            <a:spLocks noGrp="1"/>
          </p:cNvSpPr>
          <p:nvPr>
            <p:ph type="ctrTitle"/>
          </p:nvPr>
        </p:nvSpPr>
        <p:spPr>
          <a:xfrm>
            <a:off x="230819" y="0"/>
            <a:ext cx="10564428" cy="3602038"/>
          </a:xfrm>
        </p:spPr>
        <p:txBody>
          <a:bodyPr>
            <a:normAutofit/>
          </a:bodyPr>
          <a:lstStyle/>
          <a:p>
            <a:r>
              <a:rPr lang="en-US" sz="4800" dirty="0">
                <a:latin typeface="Algerian" panose="04020705040A02060702" pitchFamily="82" charset="0"/>
              </a:rPr>
              <a:t>    </a:t>
            </a:r>
            <a:r>
              <a:rPr lang="en-US" sz="4800" dirty="0">
                <a:solidFill>
                  <a:srgbClr val="FF0000"/>
                </a:solidFill>
                <a:latin typeface="Algerian" panose="04020705040A02060702" pitchFamily="82" charset="0"/>
              </a:rPr>
              <a:t>SWE </a:t>
            </a:r>
            <a:r>
              <a:rPr lang="en-US" dirty="0" smtClean="0">
                <a:solidFill>
                  <a:srgbClr val="FF0000"/>
                </a:solidFill>
                <a:latin typeface="Algerian" panose="04020705040A02060702" pitchFamily="82" charset="0"/>
              </a:rPr>
              <a:t>1018 - HCI</a:t>
            </a:r>
            <a:r>
              <a:rPr lang="en-US" sz="4400" dirty="0"/>
              <a:t/>
            </a:r>
            <a:br>
              <a:rPr lang="en-US" sz="4400" dirty="0"/>
            </a:br>
            <a:r>
              <a:rPr lang="en-US" sz="4400" dirty="0"/>
              <a:t>   </a:t>
            </a:r>
            <a:r>
              <a:rPr lang="en-US" sz="4400" dirty="0">
                <a:solidFill>
                  <a:srgbClr val="00CC66"/>
                </a:solidFill>
                <a:latin typeface="Arial Rounded MT Bold" panose="020F0704030504030204" pitchFamily="34" charset="0"/>
              </a:rPr>
              <a:t>REVIEW-1</a:t>
            </a:r>
            <a:r>
              <a:rPr lang="en-US" sz="4400" dirty="0"/>
              <a:t/>
            </a:r>
            <a:br>
              <a:rPr lang="en-US" sz="4400" dirty="0"/>
            </a:br>
            <a:r>
              <a:rPr lang="en-US" dirty="0"/>
              <a:t/>
            </a:r>
            <a:br>
              <a:rPr lang="en-US" dirty="0"/>
            </a:br>
            <a:r>
              <a:rPr lang="en-US" dirty="0">
                <a:solidFill>
                  <a:srgbClr val="FFFF66"/>
                </a:solidFill>
              </a:rPr>
              <a:t>                 </a:t>
            </a:r>
            <a:r>
              <a:rPr lang="en-US" sz="2400" dirty="0">
                <a:solidFill>
                  <a:srgbClr val="00CCFF"/>
                </a:solidFill>
                <a:latin typeface="Aharoni"/>
              </a:rPr>
              <a:t>Faculty</a:t>
            </a:r>
            <a:r>
              <a:rPr lang="en-US" sz="2400" dirty="0" smtClean="0">
                <a:solidFill>
                  <a:srgbClr val="00CCFF"/>
                </a:solidFill>
                <a:latin typeface="Aharoni"/>
              </a:rPr>
              <a:t>: </a:t>
            </a:r>
            <a:r>
              <a:rPr lang="en-GB" sz="2400" b="0" dirty="0" err="1">
                <a:effectLst/>
                <a:latin typeface="Aharoni"/>
              </a:rPr>
              <a:t>Ancy</a:t>
            </a:r>
            <a:r>
              <a:rPr lang="en-GB" sz="2400" b="0" dirty="0">
                <a:effectLst/>
                <a:latin typeface="Aharoni"/>
              </a:rPr>
              <a:t> </a:t>
            </a:r>
            <a:r>
              <a:rPr lang="en-GB" sz="2400" b="0" dirty="0" err="1">
                <a:effectLst/>
                <a:latin typeface="Aharoni"/>
              </a:rPr>
              <a:t>Micheal</a:t>
            </a:r>
            <a:r>
              <a:rPr lang="en-GB" sz="2400" b="0" dirty="0">
                <a:effectLst/>
                <a:latin typeface="Aharoni"/>
              </a:rPr>
              <a:t> A</a:t>
            </a:r>
            <a:endParaRPr lang="en-IN" sz="2400" dirty="0">
              <a:solidFill>
                <a:srgbClr val="00CCFF"/>
              </a:solidFill>
              <a:latin typeface="Aharoni"/>
            </a:endParaRPr>
          </a:p>
        </p:txBody>
      </p:sp>
      <p:sp>
        <p:nvSpPr>
          <p:cNvPr id="3" name="Subtitle 2">
            <a:extLst>
              <a:ext uri="{FF2B5EF4-FFF2-40B4-BE49-F238E27FC236}">
                <a16:creationId xmlns:a16="http://schemas.microsoft.com/office/drawing/2014/main" id="{DEF96C00-64A4-468F-A977-C20BCE63AA9A}"/>
              </a:ext>
            </a:extLst>
          </p:cNvPr>
          <p:cNvSpPr>
            <a:spLocks noGrp="1"/>
          </p:cNvSpPr>
          <p:nvPr>
            <p:ph type="subTitle" idx="1"/>
          </p:nvPr>
        </p:nvSpPr>
        <p:spPr>
          <a:xfrm>
            <a:off x="5852160" y="3858768"/>
            <a:ext cx="5129518" cy="2675196"/>
          </a:xfrm>
        </p:spPr>
        <p:txBody>
          <a:bodyPr>
            <a:normAutofit/>
          </a:bodyPr>
          <a:lstStyle/>
          <a:p>
            <a:r>
              <a:rPr lang="en-US" dirty="0"/>
              <a:t>                                                                       </a:t>
            </a:r>
            <a:r>
              <a:rPr lang="en-US" dirty="0" smtClean="0">
                <a:solidFill>
                  <a:srgbClr val="FF33CC"/>
                </a:solidFill>
              </a:rPr>
              <a:t>MEMBERS</a:t>
            </a:r>
          </a:p>
          <a:p>
            <a:r>
              <a:rPr lang="en-US" dirty="0" smtClean="0">
                <a:solidFill>
                  <a:srgbClr val="FF33CC"/>
                </a:solidFill>
              </a:rPr>
              <a:t>AKSHAY E – 20MIS1177</a:t>
            </a:r>
          </a:p>
        </p:txBody>
      </p:sp>
    </p:spTree>
    <p:extLst>
      <p:ext uri="{BB962C8B-B14F-4D97-AF65-F5344CB8AC3E}">
        <p14:creationId xmlns:p14="http://schemas.microsoft.com/office/powerpoint/2010/main" val="113279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031-9E3E-47DF-8DF1-7999F6ABDB68}"/>
              </a:ext>
            </a:extLst>
          </p:cNvPr>
          <p:cNvSpPr>
            <a:spLocks noGrp="1"/>
          </p:cNvSpPr>
          <p:nvPr>
            <p:ph type="ctrTitle"/>
          </p:nvPr>
        </p:nvSpPr>
        <p:spPr>
          <a:xfrm>
            <a:off x="1624615" y="346229"/>
            <a:ext cx="8883342" cy="967666"/>
          </a:xfrm>
        </p:spPr>
        <p:txBody>
          <a:bodyPr/>
          <a:lstStyle/>
          <a:p>
            <a:r>
              <a:rPr lang="en-IN" dirty="0" smtClean="0">
                <a:solidFill>
                  <a:srgbClr val="FFFF00"/>
                </a:solidFill>
                <a:latin typeface="Aharoni" panose="02010803020104030203" pitchFamily="2" charset="-79"/>
                <a:cs typeface="Aharoni" panose="02010803020104030203" pitchFamily="2" charset="-79"/>
              </a:rPr>
              <a:t>Architecture diagram</a:t>
            </a:r>
            <a:endParaRPr lang="en-IN" dirty="0">
              <a:solidFill>
                <a:srgbClr val="FFFF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143E65F-30E5-4DCF-942B-F495E24758E5}"/>
              </a:ext>
            </a:extLst>
          </p:cNvPr>
          <p:cNvSpPr>
            <a:spLocks noGrp="1"/>
          </p:cNvSpPr>
          <p:nvPr>
            <p:ph type="subTitle" idx="1"/>
          </p:nvPr>
        </p:nvSpPr>
        <p:spPr>
          <a:xfrm>
            <a:off x="1376040" y="1846555"/>
            <a:ext cx="9614516" cy="4225772"/>
          </a:xfrm>
        </p:spPr>
        <p:txBody>
          <a:bodyPr/>
          <a:lstStyle/>
          <a:p>
            <a:r>
              <a:rPr lang="en-IN" dirty="0" smtClean="0">
                <a:solidFill>
                  <a:srgbClr val="00FFCC"/>
                </a:solidFill>
              </a:rPr>
              <a:t>   </a:t>
            </a:r>
            <a:endParaRPr lang="en-IN" dirty="0">
              <a:solidFill>
                <a:srgbClr val="00FFCC"/>
              </a:solidFill>
            </a:endParaRPr>
          </a:p>
        </p:txBody>
      </p:sp>
      <p:pic>
        <p:nvPicPr>
          <p:cNvPr id="4" name="Picture Placeholder 21">
            <a:extLst>
              <a:ext uri="{FF2B5EF4-FFF2-40B4-BE49-F238E27FC236}">
                <a16:creationId xmlns:a16="http://schemas.microsoft.com/office/drawing/2014/main" id="{49D78387-D22D-4375-94BB-70941E3D82C8}"/>
              </a:ext>
            </a:extLst>
          </p:cNvPr>
          <p:cNvPicPr>
            <a:picLocks noGrp="1" noChangeAspect="1"/>
          </p:cNvPicPr>
          <p:nvPr>
            <p:ph type="pic" idx="1"/>
          </p:nvPr>
        </p:nvPicPr>
        <p:blipFill rotWithShape="1">
          <a:blip r:embed="rId2"/>
          <a:srcRect t="1905" b="1905"/>
          <a:stretch/>
        </p:blipFill>
        <p:spPr>
          <a:xfrm>
            <a:off x="2616979" y="1410709"/>
            <a:ext cx="7132638" cy="5097463"/>
          </a:xfrm>
        </p:spPr>
      </p:pic>
      <p:pic>
        <p:nvPicPr>
          <p:cNvPr id="5" name="Picture Placeholder 21">
            <a:extLst>
              <a:ext uri="{FF2B5EF4-FFF2-40B4-BE49-F238E27FC236}">
                <a16:creationId xmlns:a16="http://schemas.microsoft.com/office/drawing/2014/main" id="{49D78387-D22D-4375-94BB-70941E3D82C8}"/>
              </a:ext>
            </a:extLst>
          </p:cNvPr>
          <p:cNvPicPr>
            <a:picLocks noChangeAspect="1"/>
          </p:cNvPicPr>
          <p:nvPr/>
        </p:nvPicPr>
        <p:blipFill rotWithShape="1">
          <a:blip r:embed="rId2"/>
          <a:srcRect t="1905" b="1905"/>
          <a:stretch/>
        </p:blipFill>
        <p:spPr>
          <a:xfrm>
            <a:off x="2616979" y="1410709"/>
            <a:ext cx="7132638" cy="5097463"/>
          </a:xfrm>
          <a:prstGeom prst="rect">
            <a:avLst/>
          </a:prstGeom>
        </p:spPr>
      </p:pic>
    </p:spTree>
    <p:extLst>
      <p:ext uri="{BB962C8B-B14F-4D97-AF65-F5344CB8AC3E}">
        <p14:creationId xmlns:p14="http://schemas.microsoft.com/office/powerpoint/2010/main" val="392325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89" y="215028"/>
            <a:ext cx="10353761" cy="1326321"/>
          </a:xfrm>
        </p:spPr>
        <p:txBody>
          <a:bodyPr/>
          <a:lstStyle/>
          <a:p>
            <a:pPr algn="l"/>
            <a:r>
              <a:rPr lang="en-GB" dirty="0" smtClean="0"/>
              <a:t>Outputs-</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6" name="Picture 5"/>
          <p:cNvPicPr>
            <a:picLocks noChangeAspect="1"/>
          </p:cNvPicPr>
          <p:nvPr/>
        </p:nvPicPr>
        <p:blipFill>
          <a:blip r:embed="rId2"/>
          <a:stretch>
            <a:fillRect/>
          </a:stretch>
        </p:blipFill>
        <p:spPr>
          <a:xfrm>
            <a:off x="430382" y="1462220"/>
            <a:ext cx="5609397" cy="4437418"/>
          </a:xfrm>
          <a:prstGeom prst="rect">
            <a:avLst/>
          </a:prstGeom>
        </p:spPr>
      </p:pic>
      <p:pic>
        <p:nvPicPr>
          <p:cNvPr id="7" name="Content Placeholder 3"/>
          <p:cNvPicPr>
            <a:picLocks noChangeAspect="1"/>
          </p:cNvPicPr>
          <p:nvPr/>
        </p:nvPicPr>
        <p:blipFill>
          <a:blip r:embed="rId3"/>
          <a:stretch>
            <a:fillRect/>
          </a:stretch>
        </p:blipFill>
        <p:spPr>
          <a:xfrm>
            <a:off x="6281486" y="1462219"/>
            <a:ext cx="5456191" cy="4498965"/>
          </a:xfrm>
          <a:prstGeom prst="rect">
            <a:avLst/>
          </a:prstGeom>
        </p:spPr>
      </p:pic>
    </p:spTree>
    <p:extLst>
      <p:ext uri="{BB962C8B-B14F-4D97-AF65-F5344CB8AC3E}">
        <p14:creationId xmlns:p14="http://schemas.microsoft.com/office/powerpoint/2010/main" val="46711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49" y="232379"/>
            <a:ext cx="10353761" cy="1326321"/>
          </a:xfrm>
        </p:spPr>
        <p:txBody>
          <a:bodyPr/>
          <a:lstStyle/>
          <a:p>
            <a:pPr algn="l"/>
            <a:r>
              <a:rPr lang="en-GB" dirty="0" smtClean="0"/>
              <a:t>Outputs-</a:t>
            </a:r>
            <a:endParaRPr lang="en-GB" dirty="0"/>
          </a:p>
        </p:txBody>
      </p:sp>
      <p:pic>
        <p:nvPicPr>
          <p:cNvPr id="5" name="Picture 4"/>
          <p:cNvPicPr>
            <a:picLocks noChangeAspect="1"/>
          </p:cNvPicPr>
          <p:nvPr/>
        </p:nvPicPr>
        <p:blipFill>
          <a:blip r:embed="rId2"/>
          <a:stretch>
            <a:fillRect/>
          </a:stretch>
        </p:blipFill>
        <p:spPr>
          <a:xfrm>
            <a:off x="180773" y="1489394"/>
            <a:ext cx="5460315" cy="4249549"/>
          </a:xfrm>
          <a:prstGeom prst="rect">
            <a:avLst/>
          </a:prstGeom>
        </p:spPr>
      </p:pic>
      <p:sp>
        <p:nvSpPr>
          <p:cNvPr id="3" name="Content Placeholder 2"/>
          <p:cNvSpPr>
            <a:spLocks noGrp="1"/>
          </p:cNvSpPr>
          <p:nvPr>
            <p:ph idx="1"/>
          </p:nvPr>
        </p:nvSpPr>
        <p:spPr>
          <a:xfrm>
            <a:off x="834664" y="1489395"/>
            <a:ext cx="10353762" cy="3695136"/>
          </a:xfrm>
        </p:spPr>
        <p:txBody>
          <a:bodyPr/>
          <a:lstStyle/>
          <a:p>
            <a:pPr marL="0" indent="0">
              <a:buNone/>
            </a:pPr>
            <a:r>
              <a:rPr lang="en-GB" dirty="0" smtClean="0"/>
              <a:t>    </a:t>
            </a:r>
            <a:endParaRPr lang="en-GB" dirty="0"/>
          </a:p>
        </p:txBody>
      </p:sp>
      <p:pic>
        <p:nvPicPr>
          <p:cNvPr id="6" name="Picture 5"/>
          <p:cNvPicPr>
            <a:picLocks noChangeAspect="1"/>
          </p:cNvPicPr>
          <p:nvPr/>
        </p:nvPicPr>
        <p:blipFill>
          <a:blip r:embed="rId3"/>
          <a:stretch>
            <a:fillRect/>
          </a:stretch>
        </p:blipFill>
        <p:spPr>
          <a:xfrm>
            <a:off x="5904400" y="1490794"/>
            <a:ext cx="6010275" cy="4248150"/>
          </a:xfrm>
          <a:prstGeom prst="rect">
            <a:avLst/>
          </a:prstGeom>
        </p:spPr>
      </p:pic>
    </p:spTree>
    <p:extLst>
      <p:ext uri="{BB962C8B-B14F-4D97-AF65-F5344CB8AC3E}">
        <p14:creationId xmlns:p14="http://schemas.microsoft.com/office/powerpoint/2010/main" val="137703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D60-ADE8-43BA-91EB-6F39C4C787DD}"/>
              </a:ext>
            </a:extLst>
          </p:cNvPr>
          <p:cNvSpPr>
            <a:spLocks noGrp="1"/>
          </p:cNvSpPr>
          <p:nvPr>
            <p:ph type="ctrTitle"/>
          </p:nvPr>
        </p:nvSpPr>
        <p:spPr>
          <a:xfrm>
            <a:off x="2121763" y="2432481"/>
            <a:ext cx="7386221" cy="1340529"/>
          </a:xfrm>
        </p:spPr>
        <p:txBody>
          <a:bodyPr/>
          <a:lstStyle/>
          <a:p>
            <a:r>
              <a:rPr lang="en-US" dirty="0">
                <a:solidFill>
                  <a:srgbClr val="00B050"/>
                </a:solidFill>
                <a:latin typeface="Cooper Black" panose="0208090404030B020404" pitchFamily="18" charset="0"/>
              </a:rPr>
              <a:t>THANK YOU</a:t>
            </a:r>
            <a:endParaRPr lang="en-IN"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386595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816-8AF8-492C-B635-3147D081F5AD}"/>
              </a:ext>
            </a:extLst>
          </p:cNvPr>
          <p:cNvSpPr>
            <a:spLocks noGrp="1"/>
          </p:cNvSpPr>
          <p:nvPr>
            <p:ph type="ctrTitle"/>
          </p:nvPr>
        </p:nvSpPr>
        <p:spPr>
          <a:xfrm>
            <a:off x="887767" y="790113"/>
            <a:ext cx="8771138" cy="1083075"/>
          </a:xfrm>
        </p:spPr>
        <p:txBody>
          <a:bodyPr/>
          <a:lstStyle/>
          <a:p>
            <a:pPr algn="r"/>
            <a:r>
              <a:rPr lang="en-US" dirty="0">
                <a:solidFill>
                  <a:srgbClr val="339966"/>
                </a:solidFill>
              </a:rPr>
              <a:t>TITLE OF THE PROJECT</a:t>
            </a:r>
            <a:endParaRPr lang="en-IN" dirty="0">
              <a:solidFill>
                <a:srgbClr val="339966"/>
              </a:solidFill>
            </a:endParaRPr>
          </a:p>
        </p:txBody>
      </p:sp>
      <p:sp>
        <p:nvSpPr>
          <p:cNvPr id="3" name="Subtitle 2">
            <a:extLst>
              <a:ext uri="{FF2B5EF4-FFF2-40B4-BE49-F238E27FC236}">
                <a16:creationId xmlns:a16="http://schemas.microsoft.com/office/drawing/2014/main" id="{306575B5-E89E-49B3-BD85-6E37A922C1CA}"/>
              </a:ext>
            </a:extLst>
          </p:cNvPr>
          <p:cNvSpPr>
            <a:spLocks noGrp="1"/>
          </p:cNvSpPr>
          <p:nvPr>
            <p:ph type="subTitle" idx="1"/>
          </p:nvPr>
        </p:nvSpPr>
        <p:spPr>
          <a:xfrm>
            <a:off x="1340528" y="3311371"/>
            <a:ext cx="9256203" cy="1946429"/>
          </a:xfrm>
        </p:spPr>
        <p:txBody>
          <a:bodyPr>
            <a:normAutofit/>
          </a:bodyPr>
          <a:lstStyle/>
          <a:p>
            <a:r>
              <a:rPr lang="en-US" sz="2800" dirty="0" smtClean="0">
                <a:solidFill>
                  <a:srgbClr val="00FFFF"/>
                </a:solidFill>
                <a:latin typeface="Cooper Black" panose="0208090404030B020404" pitchFamily="18" charset="0"/>
              </a:rPr>
              <a:t>Hand </a:t>
            </a:r>
            <a:r>
              <a:rPr lang="en-US" sz="2800" dirty="0">
                <a:solidFill>
                  <a:srgbClr val="00FFFF"/>
                </a:solidFill>
                <a:latin typeface="Cooper Black" panose="0208090404030B020404" pitchFamily="18" charset="0"/>
              </a:rPr>
              <a:t>Gesture </a:t>
            </a:r>
            <a:r>
              <a:rPr lang="en-US" sz="2800" dirty="0" smtClean="0">
                <a:solidFill>
                  <a:srgbClr val="00FFFF"/>
                </a:solidFill>
                <a:latin typeface="Cooper Black" panose="0208090404030B020404" pitchFamily="18" charset="0"/>
              </a:rPr>
              <a:t>Recognition</a:t>
            </a:r>
          </a:p>
          <a:p>
            <a:r>
              <a:rPr lang="en-US" sz="2800" dirty="0" smtClean="0">
                <a:solidFill>
                  <a:srgbClr val="00FFFF"/>
                </a:solidFill>
                <a:latin typeface="Cooper Black" panose="0208090404030B020404" pitchFamily="18" charset="0"/>
              </a:rPr>
              <a:t>(Recognition </a:t>
            </a:r>
            <a:r>
              <a:rPr lang="en-US" sz="2800" dirty="0">
                <a:solidFill>
                  <a:srgbClr val="00FFFF"/>
                </a:solidFill>
                <a:latin typeface="Cooper Black" panose="0208090404030B020404" pitchFamily="18" charset="0"/>
              </a:rPr>
              <a:t>of Hand Movement for a Paralytic</a:t>
            </a:r>
            <a:br>
              <a:rPr lang="en-US" sz="2800" dirty="0">
                <a:solidFill>
                  <a:srgbClr val="00FFFF"/>
                </a:solidFill>
                <a:latin typeface="Cooper Black" panose="0208090404030B020404" pitchFamily="18" charset="0"/>
              </a:rPr>
            </a:br>
            <a:r>
              <a:rPr lang="en-US" sz="2800" dirty="0">
                <a:solidFill>
                  <a:srgbClr val="00FFFF"/>
                </a:solidFill>
                <a:latin typeface="Cooper Black" panose="0208090404030B020404" pitchFamily="18" charset="0"/>
              </a:rPr>
              <a:t>Person Using Convolutional Neural </a:t>
            </a:r>
            <a:r>
              <a:rPr lang="en-US" sz="2800" dirty="0" smtClean="0">
                <a:solidFill>
                  <a:srgbClr val="00FFFF"/>
                </a:solidFill>
                <a:latin typeface="Cooper Black" panose="0208090404030B020404" pitchFamily="18" charset="0"/>
              </a:rPr>
              <a:t>Network)</a:t>
            </a:r>
          </a:p>
        </p:txBody>
      </p:sp>
    </p:spTree>
    <p:extLst>
      <p:ext uri="{BB962C8B-B14F-4D97-AF65-F5344CB8AC3E}">
        <p14:creationId xmlns:p14="http://schemas.microsoft.com/office/powerpoint/2010/main" val="19364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3807-EA65-41F6-86F5-FCF27C808407}"/>
              </a:ext>
            </a:extLst>
          </p:cNvPr>
          <p:cNvSpPr>
            <a:spLocks noGrp="1"/>
          </p:cNvSpPr>
          <p:nvPr>
            <p:ph type="ctrTitle"/>
          </p:nvPr>
        </p:nvSpPr>
        <p:spPr>
          <a:xfrm>
            <a:off x="1595269" y="1122363"/>
            <a:ext cx="9001462" cy="901746"/>
          </a:xfrm>
        </p:spPr>
        <p:txBody>
          <a:bodyPr>
            <a:normAutofit/>
          </a:bodyPr>
          <a:lstStyle/>
          <a:p>
            <a:r>
              <a:rPr lang="en-US" sz="4000" dirty="0">
                <a:solidFill>
                  <a:srgbClr val="FF6600"/>
                </a:solidFill>
              </a:rPr>
              <a:t>AGENDA</a:t>
            </a:r>
            <a:endParaRPr lang="en-IN" sz="4000" dirty="0">
              <a:solidFill>
                <a:srgbClr val="FF6600"/>
              </a:solidFill>
            </a:endParaRPr>
          </a:p>
        </p:txBody>
      </p:sp>
      <p:sp>
        <p:nvSpPr>
          <p:cNvPr id="3" name="Subtitle 2">
            <a:extLst>
              <a:ext uri="{FF2B5EF4-FFF2-40B4-BE49-F238E27FC236}">
                <a16:creationId xmlns:a16="http://schemas.microsoft.com/office/drawing/2014/main" id="{0910EDB1-7952-4818-AB96-905B3487AF0E}"/>
              </a:ext>
            </a:extLst>
          </p:cNvPr>
          <p:cNvSpPr>
            <a:spLocks noGrp="1"/>
          </p:cNvSpPr>
          <p:nvPr>
            <p:ph type="subTitle" idx="1"/>
          </p:nvPr>
        </p:nvSpPr>
        <p:spPr>
          <a:xfrm>
            <a:off x="3648722" y="2698812"/>
            <a:ext cx="4678532" cy="3222594"/>
          </a:xfrm>
        </p:spPr>
        <p:txBody>
          <a:bodyPr>
            <a:normAutofit/>
          </a:bodyPr>
          <a:lstStyle/>
          <a:p>
            <a:r>
              <a:rPr lang="en-US" dirty="0"/>
              <a:t>    </a:t>
            </a:r>
            <a:r>
              <a:rPr lang="en-GB" dirty="0" smtClean="0">
                <a:effectLst/>
              </a:rPr>
              <a:t>INTRODUCTION</a:t>
            </a:r>
            <a:r>
              <a:rPr lang="en-GB" dirty="0"/>
              <a:t/>
            </a:r>
            <a:br>
              <a:rPr lang="en-GB" dirty="0"/>
            </a:br>
            <a:r>
              <a:rPr lang="en-GB" dirty="0">
                <a:effectLst/>
              </a:rPr>
              <a:t>LITERATURE </a:t>
            </a:r>
            <a:r>
              <a:rPr lang="en-GB" dirty="0" smtClean="0">
                <a:effectLst/>
              </a:rPr>
              <a:t>SURVEY</a:t>
            </a:r>
            <a:r>
              <a:rPr lang="en-GB" dirty="0"/>
              <a:t/>
            </a:r>
            <a:br>
              <a:rPr lang="en-GB" dirty="0"/>
            </a:br>
            <a:r>
              <a:rPr lang="en-GB" dirty="0">
                <a:effectLst/>
              </a:rPr>
              <a:t>NOVELTY</a:t>
            </a:r>
            <a:r>
              <a:rPr lang="en-GB" dirty="0"/>
              <a:t/>
            </a:r>
            <a:br>
              <a:rPr lang="en-GB" dirty="0"/>
            </a:br>
            <a:r>
              <a:rPr lang="en-GB" dirty="0">
                <a:effectLst/>
              </a:rPr>
              <a:t>ARCHITECTURE </a:t>
            </a:r>
            <a:r>
              <a:rPr lang="en-GB" dirty="0" smtClean="0">
                <a:effectLst/>
              </a:rPr>
              <a:t>DIAGRAM OUTPUT</a:t>
            </a:r>
            <a:endParaRPr lang="en-GB" dirty="0"/>
          </a:p>
        </p:txBody>
      </p:sp>
    </p:spTree>
    <p:extLst>
      <p:ext uri="{BB962C8B-B14F-4D97-AF65-F5344CB8AC3E}">
        <p14:creationId xmlns:p14="http://schemas.microsoft.com/office/powerpoint/2010/main" val="215512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GB" sz="3600" dirty="0">
                <a:effectLst/>
              </a:rPr>
              <a:t>INTRODUCTION</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612558" y="1473693"/>
            <a:ext cx="11088211" cy="4802820"/>
          </a:xfrm>
        </p:spPr>
        <p:txBody>
          <a:bodyPr/>
          <a:lstStyle/>
          <a:p>
            <a:r>
              <a:rPr lang="en-US" dirty="0">
                <a:solidFill>
                  <a:schemeClr val="accent4">
                    <a:lumMod val="20000"/>
                    <a:lumOff val="80000"/>
                  </a:schemeClr>
                </a:solidFill>
              </a:rPr>
              <a:t>According to the Indian statistics, the stroke rate is higher compared to other countries. It is approximately 1.8 million Indians out of 1.2 billion Indians suffering from stroke every year. As a result of this brain cells get damaged which leads to paralysis. To help the stroke patients out of its researchers have found a solution by creating hand gestures that will help them perform daily functions easily. The gesture made by hand will be the input instead of a mouse or keyboard. The main aim is to read and detect the hand gestures by using high-resolution cameras and process the images using convolution neural networks by the process of edge detection</a:t>
            </a:r>
            <a:endParaRPr lang="en-IN" dirty="0">
              <a:solidFill>
                <a:schemeClr val="accent4">
                  <a:lumMod val="20000"/>
                  <a:lumOff val="80000"/>
                </a:schemeClr>
              </a:solidFill>
            </a:endParaRPr>
          </a:p>
        </p:txBody>
      </p:sp>
    </p:spTree>
    <p:extLst>
      <p:ext uri="{BB962C8B-B14F-4D97-AF65-F5344CB8AC3E}">
        <p14:creationId xmlns:p14="http://schemas.microsoft.com/office/powerpoint/2010/main" val="27865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662-B598-43FB-A08D-E08AD9FAFE37}"/>
              </a:ext>
            </a:extLst>
          </p:cNvPr>
          <p:cNvSpPr>
            <a:spLocks noGrp="1"/>
          </p:cNvSpPr>
          <p:nvPr>
            <p:ph type="ctrTitle"/>
          </p:nvPr>
        </p:nvSpPr>
        <p:spPr>
          <a:xfrm>
            <a:off x="1957526" y="2519039"/>
            <a:ext cx="8336133" cy="932155"/>
          </a:xfrm>
        </p:spPr>
        <p:txBody>
          <a:bodyPr>
            <a:normAutofit/>
          </a:bodyPr>
          <a:lstStyle/>
          <a:p>
            <a:r>
              <a:rPr lang="en-US" sz="4400" dirty="0">
                <a:solidFill>
                  <a:srgbClr val="00FFFF"/>
                </a:solidFill>
              </a:rPr>
              <a:t>LITERATURE SURVEY</a:t>
            </a:r>
            <a:endParaRPr lang="en-IN" sz="4400" dirty="0">
              <a:solidFill>
                <a:srgbClr val="00FFFF"/>
              </a:solidFill>
            </a:endParaRPr>
          </a:p>
        </p:txBody>
      </p:sp>
      <p:sp>
        <p:nvSpPr>
          <p:cNvPr id="3" name="Subtitle 2">
            <a:extLst>
              <a:ext uri="{FF2B5EF4-FFF2-40B4-BE49-F238E27FC236}">
                <a16:creationId xmlns:a16="http://schemas.microsoft.com/office/drawing/2014/main" id="{28C27ADE-00ED-46FA-B26E-6AA164590227}"/>
              </a:ext>
            </a:extLst>
          </p:cNvPr>
          <p:cNvSpPr>
            <a:spLocks noGrp="1"/>
          </p:cNvSpPr>
          <p:nvPr>
            <p:ph type="subTitle" idx="1"/>
          </p:nvPr>
        </p:nvSpPr>
        <p:spPr>
          <a:xfrm>
            <a:off x="630316" y="1748901"/>
            <a:ext cx="10990554" cy="4554246"/>
          </a:xfrm>
        </p:spPr>
        <p:txBody>
          <a:bodyPr>
            <a:normAutofit/>
          </a:bodyPr>
          <a:lstStyle/>
          <a:p>
            <a:r>
              <a:rPr lang="en-IN" sz="1800" dirty="0" smtClean="0">
                <a:solidFill>
                  <a:srgbClr val="00FF99"/>
                </a:solidFill>
              </a:rPr>
              <a:t>    </a:t>
            </a:r>
            <a:endParaRPr lang="en-IN" sz="1800" dirty="0">
              <a:solidFill>
                <a:srgbClr val="00FF99"/>
              </a:solidFill>
            </a:endParaRPr>
          </a:p>
        </p:txBody>
      </p:sp>
    </p:spTree>
    <p:extLst>
      <p:ext uri="{BB962C8B-B14F-4D97-AF65-F5344CB8AC3E}">
        <p14:creationId xmlns:p14="http://schemas.microsoft.com/office/powerpoint/2010/main" val="20828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IN" sz="3600" dirty="0" smtClean="0">
                <a:solidFill>
                  <a:srgbClr val="FFFF00"/>
                </a:solidFill>
              </a:rPr>
              <a:t>  </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150920" y="181223"/>
            <a:ext cx="11850580" cy="6483345"/>
          </a:xfrm>
        </p:spPr>
        <p:txBody>
          <a:bodyPr/>
          <a:lstStyle/>
          <a:p>
            <a:r>
              <a:rPr lang="en-IN" dirty="0" smtClean="0">
                <a:solidFill>
                  <a:schemeClr val="accent4">
                    <a:lumMod val="20000"/>
                    <a:lumOff val="80000"/>
                  </a:schemeClr>
                </a:solidFill>
              </a:rPr>
              <a:t>   </a:t>
            </a:r>
            <a:endParaRPr lang="en-IN" dirty="0">
              <a:solidFill>
                <a:schemeClr val="accent4">
                  <a:lumMod val="20000"/>
                  <a:lumOff val="8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51864587"/>
              </p:ext>
            </p:extLst>
          </p:nvPr>
        </p:nvGraphicFramePr>
        <p:xfrm>
          <a:off x="150920" y="181223"/>
          <a:ext cx="11850581" cy="6483345"/>
        </p:xfrm>
        <a:graphic>
          <a:graphicData uri="http://schemas.openxmlformats.org/drawingml/2006/table">
            <a:tbl>
              <a:tblPr firstRow="1" bandRow="1">
                <a:tableStyleId>{5C22544A-7EE6-4342-B048-85BDC9FD1C3A}</a:tableStyleId>
              </a:tblPr>
              <a:tblGrid>
                <a:gridCol w="2087851">
                  <a:extLst>
                    <a:ext uri="{9D8B030D-6E8A-4147-A177-3AD203B41FA5}">
                      <a16:colId xmlns:a16="http://schemas.microsoft.com/office/drawing/2014/main" val="2873913102"/>
                    </a:ext>
                  </a:extLst>
                </a:gridCol>
                <a:gridCol w="2359509">
                  <a:extLst>
                    <a:ext uri="{9D8B030D-6E8A-4147-A177-3AD203B41FA5}">
                      <a16:colId xmlns:a16="http://schemas.microsoft.com/office/drawing/2014/main" val="3232423477"/>
                    </a:ext>
                  </a:extLst>
                </a:gridCol>
                <a:gridCol w="1783141">
                  <a:extLst>
                    <a:ext uri="{9D8B030D-6E8A-4147-A177-3AD203B41FA5}">
                      <a16:colId xmlns:a16="http://schemas.microsoft.com/office/drawing/2014/main" val="613392284"/>
                    </a:ext>
                  </a:extLst>
                </a:gridCol>
                <a:gridCol w="5620080">
                  <a:extLst>
                    <a:ext uri="{9D8B030D-6E8A-4147-A177-3AD203B41FA5}">
                      <a16:colId xmlns:a16="http://schemas.microsoft.com/office/drawing/2014/main" val="921695212"/>
                    </a:ext>
                  </a:extLst>
                </a:gridCol>
              </a:tblGrid>
              <a:tr h="671211">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3882585070"/>
                  </a:ext>
                </a:extLst>
              </a:tr>
              <a:tr h="2264307">
                <a:tc>
                  <a:txBody>
                    <a:bodyPr/>
                    <a:lstStyle/>
                    <a:p>
                      <a:r>
                        <a:rPr lang="en-GB" dirty="0" smtClean="0"/>
                        <a:t>Hand Gesture Recognition: A Literature Review</a:t>
                      </a:r>
                      <a:endParaRPr lang="en-GB" dirty="0"/>
                    </a:p>
                  </a:txBody>
                  <a:tcPr/>
                </a:tc>
                <a:tc>
                  <a:txBody>
                    <a:bodyPr/>
                    <a:lstStyle/>
                    <a:p>
                      <a:r>
                        <a:rPr lang="en-GB" dirty="0" err="1" smtClean="0"/>
                        <a:t>Rafiqul</a:t>
                      </a:r>
                      <a:r>
                        <a:rPr lang="en-GB" dirty="0" smtClean="0"/>
                        <a:t> Zaman Khan</a:t>
                      </a:r>
                    </a:p>
                    <a:p>
                      <a:r>
                        <a:rPr lang="en-GB" dirty="0" smtClean="0"/>
                        <a:t>Noor </a:t>
                      </a:r>
                      <a:r>
                        <a:rPr lang="en-GB" dirty="0" err="1" smtClean="0"/>
                        <a:t>Ibraheem</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2020</a:t>
                      </a:r>
                    </a:p>
                    <a:p>
                      <a:endParaRPr lang="en-GB" dirty="0"/>
                    </a:p>
                  </a:txBody>
                  <a:tcPr/>
                </a:tc>
                <a:tc>
                  <a:txBody>
                    <a:bodyPr/>
                    <a:lstStyle/>
                    <a:p>
                      <a:r>
                        <a:rPr lang="en-GB" dirty="0" smtClean="0"/>
                        <a:t>Hand gesture recognition system received great attention in the recent few years because of its manifoldness applications and the ability to interact with machine efficiently through human computer interaction. In this paper a survey of recent hand gesture recognition systems is presented. </a:t>
                      </a:r>
                      <a:endParaRPr lang="en-GB" dirty="0"/>
                    </a:p>
                  </a:txBody>
                  <a:tcPr/>
                </a:tc>
                <a:extLst>
                  <a:ext uri="{0D108BD9-81ED-4DB2-BD59-A6C34878D82A}">
                    <a16:rowId xmlns:a16="http://schemas.microsoft.com/office/drawing/2014/main" val="3391742766"/>
                  </a:ext>
                </a:extLst>
              </a:tr>
              <a:tr h="3547827">
                <a:tc>
                  <a:txBody>
                    <a:bodyPr/>
                    <a:lstStyle/>
                    <a:p>
                      <a:r>
                        <a:rPr lang="en-GB" dirty="0" smtClean="0"/>
                        <a:t>Research on the Hand Gesture Recognition Based on Deep Learning</a:t>
                      </a:r>
                      <a:endParaRPr lang="en-GB" dirty="0"/>
                    </a:p>
                  </a:txBody>
                  <a:tcPr/>
                </a:tc>
                <a:tc>
                  <a:txBody>
                    <a:bodyPr/>
                    <a:lstStyle/>
                    <a:p>
                      <a:r>
                        <a:rPr lang="en-GB" dirty="0" smtClean="0"/>
                        <a:t>Jing-</a:t>
                      </a:r>
                      <a:r>
                        <a:rPr lang="en-GB" dirty="0" err="1" smtClean="0"/>
                        <a:t>Hao</a:t>
                      </a:r>
                      <a:r>
                        <a:rPr lang="en-GB" dirty="0" smtClean="0"/>
                        <a:t> Sun</a:t>
                      </a:r>
                    </a:p>
                    <a:p>
                      <a:r>
                        <a:rPr lang="en-GB" dirty="0" smtClean="0"/>
                        <a:t>Ting-Ting Ji</a:t>
                      </a:r>
                    </a:p>
                    <a:p>
                      <a:r>
                        <a:rPr lang="en-GB" dirty="0" smtClean="0"/>
                        <a:t>Shu-Bin Zhang</a:t>
                      </a:r>
                    </a:p>
                    <a:p>
                      <a:r>
                        <a:rPr lang="en-GB" dirty="0" err="1" smtClean="0"/>
                        <a:t>Jia-Kui</a:t>
                      </a:r>
                      <a:r>
                        <a:rPr lang="en-GB" dirty="0" smtClean="0"/>
                        <a:t> Yang</a:t>
                      </a:r>
                    </a:p>
                    <a:p>
                      <a:r>
                        <a:rPr lang="en-GB" dirty="0" err="1" smtClean="0"/>
                        <a:t>Guang-Rong</a:t>
                      </a:r>
                      <a:r>
                        <a:rPr lang="en-GB" dirty="0" smtClean="0"/>
                        <a:t> Ji</a:t>
                      </a:r>
                      <a:endParaRPr lang="en-GB" dirty="0"/>
                    </a:p>
                  </a:txBody>
                  <a:tcPr/>
                </a:tc>
                <a:tc>
                  <a:txBody>
                    <a:bodyPr/>
                    <a:lstStyle/>
                    <a:p>
                      <a:r>
                        <a:rPr lang="en-GB" dirty="0" smtClean="0"/>
                        <a:t>2022</a:t>
                      </a:r>
                      <a:endParaRPr lang="en-GB" dirty="0"/>
                    </a:p>
                  </a:txBody>
                  <a:tcPr/>
                </a:tc>
                <a:tc>
                  <a:txBody>
                    <a:bodyPr/>
                    <a:lstStyle/>
                    <a:p>
                      <a:r>
                        <a:rPr lang="en-GB" dirty="0" smtClean="0"/>
                        <a:t>With the rapid development of computer vision, the demand for interaction between human and machine is becoming more and more extensive. Since hand gestures are able to express enriched information, the hand gesture recognition is widely used in robot control, intelligent furniture and other aspects. The paper realizes the segmentation of hand gestures by establishing the skin </a:t>
                      </a:r>
                      <a:r>
                        <a:rPr lang="en-GB" dirty="0" err="1" smtClean="0"/>
                        <a:t>color</a:t>
                      </a:r>
                      <a:r>
                        <a:rPr lang="en-GB" dirty="0" smtClean="0"/>
                        <a:t> model and </a:t>
                      </a:r>
                      <a:r>
                        <a:rPr lang="en-GB" dirty="0" err="1" smtClean="0"/>
                        <a:t>AdaBoost</a:t>
                      </a:r>
                      <a:r>
                        <a:rPr lang="en-GB" dirty="0" smtClean="0"/>
                        <a:t> classifier based on </a:t>
                      </a:r>
                      <a:r>
                        <a:rPr lang="en-GB" dirty="0" err="1" smtClean="0"/>
                        <a:t>haar</a:t>
                      </a:r>
                      <a:r>
                        <a:rPr lang="en-GB" dirty="0" smtClean="0"/>
                        <a:t> according to the particularity of skin </a:t>
                      </a:r>
                      <a:r>
                        <a:rPr lang="en-GB" dirty="0" err="1" smtClean="0"/>
                        <a:t>color</a:t>
                      </a:r>
                      <a:r>
                        <a:rPr lang="en-GB" dirty="0" smtClean="0"/>
                        <a:t> for hand gestures, as well as the denaturation of hand gestures with one frame of video being cut for analysis. </a:t>
                      </a:r>
                      <a:endParaRPr lang="en-GB" dirty="0"/>
                    </a:p>
                  </a:txBody>
                  <a:tcPr/>
                </a:tc>
                <a:extLst>
                  <a:ext uri="{0D108BD9-81ED-4DB2-BD59-A6C34878D82A}">
                    <a16:rowId xmlns:a16="http://schemas.microsoft.com/office/drawing/2014/main" val="4231528808"/>
                  </a:ext>
                </a:extLst>
              </a:tr>
            </a:tbl>
          </a:graphicData>
        </a:graphic>
      </p:graphicFrame>
    </p:spTree>
    <p:extLst>
      <p:ext uri="{BB962C8B-B14F-4D97-AF65-F5344CB8AC3E}">
        <p14:creationId xmlns:p14="http://schemas.microsoft.com/office/powerpoint/2010/main" val="377974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sp>
        <p:nvSpPr>
          <p:cNvPr id="5" name="Content Placeholder 4"/>
          <p:cNvSpPr>
            <a:spLocks noGrp="1"/>
          </p:cNvSpPr>
          <p:nvPr>
            <p:ph idx="1"/>
          </p:nvPr>
        </p:nvSpPr>
        <p:spPr/>
        <p:txBody>
          <a:bodyPr/>
          <a:lstStyle/>
          <a:p>
            <a:r>
              <a:rPr lang="en-GB" dirty="0" smtClean="0"/>
              <a:t>    </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255451445"/>
              </p:ext>
            </p:extLst>
          </p:nvPr>
        </p:nvGraphicFramePr>
        <p:xfrm>
          <a:off x="168030" y="200920"/>
          <a:ext cx="11815884" cy="6309360"/>
        </p:xfrm>
        <a:graphic>
          <a:graphicData uri="http://schemas.openxmlformats.org/drawingml/2006/table">
            <a:tbl>
              <a:tblPr firstRow="1" bandRow="1">
                <a:tableStyleId>{5C22544A-7EE6-4342-B048-85BDC9FD1C3A}</a:tableStyleId>
              </a:tblPr>
              <a:tblGrid>
                <a:gridCol w="2267439">
                  <a:extLst>
                    <a:ext uri="{9D8B030D-6E8A-4147-A177-3AD203B41FA5}">
                      <a16:colId xmlns:a16="http://schemas.microsoft.com/office/drawing/2014/main" val="3016811629"/>
                    </a:ext>
                  </a:extLst>
                </a:gridCol>
                <a:gridCol w="2409093">
                  <a:extLst>
                    <a:ext uri="{9D8B030D-6E8A-4147-A177-3AD203B41FA5}">
                      <a16:colId xmlns:a16="http://schemas.microsoft.com/office/drawing/2014/main" val="2557292479"/>
                    </a:ext>
                  </a:extLst>
                </a:gridCol>
                <a:gridCol w="1740876">
                  <a:extLst>
                    <a:ext uri="{9D8B030D-6E8A-4147-A177-3AD203B41FA5}">
                      <a16:colId xmlns:a16="http://schemas.microsoft.com/office/drawing/2014/main" val="3152003339"/>
                    </a:ext>
                  </a:extLst>
                </a:gridCol>
                <a:gridCol w="5398476">
                  <a:extLst>
                    <a:ext uri="{9D8B030D-6E8A-4147-A177-3AD203B41FA5}">
                      <a16:colId xmlns:a16="http://schemas.microsoft.com/office/drawing/2014/main" val="404094900"/>
                    </a:ext>
                  </a:extLst>
                </a:gridCol>
              </a:tblGrid>
              <a:tr h="634349">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976171253"/>
                  </a:ext>
                </a:extLst>
              </a:tr>
              <a:tr h="1696974">
                <a:tc>
                  <a:txBody>
                    <a:bodyPr/>
                    <a:lstStyle/>
                    <a:p>
                      <a:r>
                        <a:rPr lang="en-GB" dirty="0" smtClean="0"/>
                        <a:t>Hand Gesture Recognition System based in Computer</a:t>
                      </a:r>
                    </a:p>
                    <a:p>
                      <a:r>
                        <a:rPr lang="en-GB" dirty="0" smtClean="0"/>
                        <a:t>Vision and Machine Learning</a:t>
                      </a:r>
                      <a:endParaRPr lang="en-GB" dirty="0"/>
                    </a:p>
                  </a:txBody>
                  <a:tcPr/>
                </a:tc>
                <a:tc>
                  <a:txBody>
                    <a:bodyPr/>
                    <a:lstStyle/>
                    <a:p>
                      <a:r>
                        <a:rPr lang="pt-BR" dirty="0" smtClean="0"/>
                        <a:t>Paulo Trigueiros</a:t>
                      </a:r>
                    </a:p>
                    <a:p>
                      <a:r>
                        <a:rPr lang="pt-BR" dirty="0" smtClean="0"/>
                        <a:t>Fernando Ribeiro</a:t>
                      </a:r>
                    </a:p>
                    <a:p>
                      <a:r>
                        <a:rPr lang="pt-BR" dirty="0" smtClean="0"/>
                        <a:t>Luís Paulo Reis</a:t>
                      </a:r>
                      <a:endParaRPr lang="en-GB" dirty="0"/>
                    </a:p>
                  </a:txBody>
                  <a:tcPr/>
                </a:tc>
                <a:tc>
                  <a:txBody>
                    <a:bodyPr/>
                    <a:lstStyle/>
                    <a:p>
                      <a:r>
                        <a:rPr lang="en-GB" dirty="0" smtClean="0"/>
                        <a:t>2021</a:t>
                      </a:r>
                      <a:endParaRPr lang="en-GB" dirty="0"/>
                    </a:p>
                  </a:txBody>
                  <a:tcPr/>
                </a:tc>
                <a:tc>
                  <a:txBody>
                    <a:bodyPr/>
                    <a:lstStyle/>
                    <a:p>
                      <a:r>
                        <a:rPr lang="en-GB" dirty="0" smtClean="0"/>
                        <a:t>Hand gesture recognition is a natural way of human computer interaction and an area of very active research in computer vision and machine learning. This is an area with many different possible applications, giving users a simpler and more natural way to communicate with robots/systems interfaces, without the need for extra devices. </a:t>
                      </a:r>
                      <a:endParaRPr lang="en-GB" dirty="0"/>
                    </a:p>
                  </a:txBody>
                  <a:tcPr/>
                </a:tc>
                <a:extLst>
                  <a:ext uri="{0D108BD9-81ED-4DB2-BD59-A6C34878D82A}">
                    <a16:rowId xmlns:a16="http://schemas.microsoft.com/office/drawing/2014/main" val="1751740176"/>
                  </a:ext>
                </a:extLst>
              </a:tr>
              <a:tr h="1696974">
                <a:tc>
                  <a:txBody>
                    <a:bodyPr/>
                    <a:lstStyle/>
                    <a:p>
                      <a:r>
                        <a:rPr lang="en-GB" dirty="0" smtClean="0"/>
                        <a:t>Hand Gesture Recognition</a:t>
                      </a:r>
                      <a:endParaRPr lang="en-GB" dirty="0"/>
                    </a:p>
                  </a:txBody>
                  <a:tcPr/>
                </a:tc>
                <a:tc>
                  <a:txBody>
                    <a:bodyPr/>
                    <a:lstStyle/>
                    <a:p>
                      <a:r>
                        <a:rPr lang="en-GB" dirty="0" smtClean="0"/>
                        <a:t>HILWA KADER</a:t>
                      </a:r>
                    </a:p>
                    <a:p>
                      <a:r>
                        <a:rPr lang="en-GB" dirty="0" smtClean="0"/>
                        <a:t>JERALD SIBY</a:t>
                      </a:r>
                      <a:endParaRPr lang="en-GB" dirty="0"/>
                    </a:p>
                  </a:txBody>
                  <a:tcPr/>
                </a:tc>
                <a:tc>
                  <a:txBody>
                    <a:bodyPr/>
                    <a:lstStyle/>
                    <a:p>
                      <a:r>
                        <a:rPr lang="en-GB" dirty="0" smtClean="0"/>
                        <a:t>2023</a:t>
                      </a:r>
                      <a:endParaRPr lang="en-GB" dirty="0"/>
                    </a:p>
                  </a:txBody>
                  <a:tcPr/>
                </a:tc>
                <a:tc>
                  <a:txBody>
                    <a:bodyPr/>
                    <a:lstStyle/>
                    <a:p>
                      <a:r>
                        <a:rPr lang="en-GB" dirty="0" smtClean="0"/>
                        <a:t>The most important methodology used for communication between hearing and speech impaired person is the sign language. So, it becomes a necessary task to create a bridge between the two persons who wants to communicate. Many algorithms have been developed in the recent years, to help people who are not aware of the sign language but very few with good results exist. The difficult part in the hand gesture recognition is the segmentation of the hand or segregation of the hand and identifying the hand gesture</a:t>
                      </a:r>
                      <a:endParaRPr lang="en-GB" dirty="0"/>
                    </a:p>
                  </a:txBody>
                  <a:tcPr/>
                </a:tc>
                <a:extLst>
                  <a:ext uri="{0D108BD9-81ED-4DB2-BD59-A6C34878D82A}">
                    <a16:rowId xmlns:a16="http://schemas.microsoft.com/office/drawing/2014/main" val="3213948833"/>
                  </a:ext>
                </a:extLst>
              </a:tr>
            </a:tbl>
          </a:graphicData>
        </a:graphic>
      </p:graphicFrame>
    </p:spTree>
    <p:extLst>
      <p:ext uri="{BB962C8B-B14F-4D97-AF65-F5344CB8AC3E}">
        <p14:creationId xmlns:p14="http://schemas.microsoft.com/office/powerpoint/2010/main" val="258459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IN" dirty="0" smtClean="0">
                <a:solidFill>
                  <a:srgbClr val="FF0000"/>
                </a:solidFill>
              </a:rPr>
              <a:t>   </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a:bodyPr>
          <a:lstStyle/>
          <a:p>
            <a:r>
              <a:rPr lang="en-IN" dirty="0" smtClean="0">
                <a:solidFill>
                  <a:srgbClr val="00FF99"/>
                </a:solidFill>
              </a:rPr>
              <a:t>    </a:t>
            </a:r>
            <a:endParaRPr lang="en-IN" dirty="0">
              <a:solidFill>
                <a:srgbClr val="00FF99"/>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29422046"/>
              </p:ext>
            </p:extLst>
          </p:nvPr>
        </p:nvGraphicFramePr>
        <p:xfrm>
          <a:off x="284082" y="232521"/>
          <a:ext cx="11603116" cy="4297680"/>
        </p:xfrm>
        <a:graphic>
          <a:graphicData uri="http://schemas.openxmlformats.org/drawingml/2006/table">
            <a:tbl>
              <a:tblPr firstRow="1" bandRow="1">
                <a:tableStyleId>{5C22544A-7EE6-4342-B048-85BDC9FD1C3A}</a:tableStyleId>
              </a:tblPr>
              <a:tblGrid>
                <a:gridCol w="2900779">
                  <a:extLst>
                    <a:ext uri="{9D8B030D-6E8A-4147-A177-3AD203B41FA5}">
                      <a16:colId xmlns:a16="http://schemas.microsoft.com/office/drawing/2014/main" val="3911164780"/>
                    </a:ext>
                  </a:extLst>
                </a:gridCol>
                <a:gridCol w="1914677">
                  <a:extLst>
                    <a:ext uri="{9D8B030D-6E8A-4147-A177-3AD203B41FA5}">
                      <a16:colId xmlns:a16="http://schemas.microsoft.com/office/drawing/2014/main" val="4212584192"/>
                    </a:ext>
                  </a:extLst>
                </a:gridCol>
                <a:gridCol w="1573824">
                  <a:extLst>
                    <a:ext uri="{9D8B030D-6E8A-4147-A177-3AD203B41FA5}">
                      <a16:colId xmlns:a16="http://schemas.microsoft.com/office/drawing/2014/main" val="3646070875"/>
                    </a:ext>
                  </a:extLst>
                </a:gridCol>
                <a:gridCol w="5213836">
                  <a:extLst>
                    <a:ext uri="{9D8B030D-6E8A-4147-A177-3AD203B41FA5}">
                      <a16:colId xmlns:a16="http://schemas.microsoft.com/office/drawing/2014/main" val="3645000175"/>
                    </a:ext>
                  </a:extLst>
                </a:gridCol>
              </a:tblGrid>
              <a:tr h="611541">
                <a:tc>
                  <a:txBody>
                    <a:bodyPr/>
                    <a:lstStyle/>
                    <a:p>
                      <a:r>
                        <a:rPr lang="en-GB" dirty="0" smtClean="0"/>
                        <a:t>Title</a:t>
                      </a:r>
                      <a:endParaRPr lang="en-GB" dirty="0"/>
                    </a:p>
                  </a:txBody>
                  <a:tcPr/>
                </a:tc>
                <a:tc>
                  <a:txBody>
                    <a:bodyPr/>
                    <a:lstStyle/>
                    <a:p>
                      <a:r>
                        <a:rPr lang="en-GB" dirty="0" smtClean="0"/>
                        <a:t>Author</a:t>
                      </a:r>
                      <a:endParaRPr lang="en-GB" dirty="0"/>
                    </a:p>
                  </a:txBody>
                  <a:tcPr/>
                </a:tc>
                <a:tc>
                  <a:txBody>
                    <a:bodyPr/>
                    <a:lstStyle/>
                    <a:p>
                      <a:r>
                        <a:rPr lang="en-GB" dirty="0" smtClean="0"/>
                        <a:t>Year of Publication</a:t>
                      </a:r>
                      <a:endParaRPr lang="en-GB" dirty="0"/>
                    </a:p>
                  </a:txBody>
                  <a:tcPr/>
                </a:tc>
                <a:tc>
                  <a:txBody>
                    <a:bodyPr/>
                    <a:lstStyle/>
                    <a:p>
                      <a:r>
                        <a:rPr lang="en-GB" dirty="0" smtClean="0"/>
                        <a:t>Abstract</a:t>
                      </a:r>
                      <a:endParaRPr lang="en-GB" dirty="0"/>
                    </a:p>
                  </a:txBody>
                  <a:tcPr/>
                </a:tc>
                <a:extLst>
                  <a:ext uri="{0D108BD9-81ED-4DB2-BD59-A6C34878D82A}">
                    <a16:rowId xmlns:a16="http://schemas.microsoft.com/office/drawing/2014/main" val="2359547445"/>
                  </a:ext>
                </a:extLst>
              </a:tr>
              <a:tr h="647445">
                <a:tc>
                  <a:txBody>
                    <a:bodyPr/>
                    <a:lstStyle/>
                    <a:p>
                      <a:r>
                        <a:rPr lang="en-GB" dirty="0" smtClean="0"/>
                        <a:t>Hand Gesture Recognition Based on Computer Vision: A Review of Techniques</a:t>
                      </a:r>
                      <a:endParaRPr lang="en-GB" dirty="0"/>
                    </a:p>
                  </a:txBody>
                  <a:tcPr/>
                </a:tc>
                <a:tc>
                  <a:txBody>
                    <a:bodyPr/>
                    <a:lstStyle/>
                    <a:p>
                      <a:r>
                        <a:rPr lang="en-GB" dirty="0" err="1" smtClean="0"/>
                        <a:t>Munir</a:t>
                      </a:r>
                      <a:r>
                        <a:rPr lang="en-GB" dirty="0" smtClean="0"/>
                        <a:t> </a:t>
                      </a:r>
                      <a:r>
                        <a:rPr lang="en-GB" dirty="0" err="1" smtClean="0"/>
                        <a:t>Oudah</a:t>
                      </a:r>
                      <a:endParaRPr lang="en-GB" dirty="0" smtClean="0"/>
                    </a:p>
                    <a:p>
                      <a:r>
                        <a:rPr lang="en-GB" dirty="0" smtClean="0"/>
                        <a:t>Ali Al-</a:t>
                      </a:r>
                      <a:r>
                        <a:rPr lang="en-GB" dirty="0" err="1" smtClean="0"/>
                        <a:t>Naji</a:t>
                      </a:r>
                      <a:endParaRPr lang="en-GB" dirty="0" smtClean="0"/>
                    </a:p>
                    <a:p>
                      <a:r>
                        <a:rPr lang="en-GB" dirty="0" err="1" smtClean="0"/>
                        <a:t>Javaan</a:t>
                      </a:r>
                      <a:r>
                        <a:rPr lang="en-GB" dirty="0" smtClean="0"/>
                        <a:t> </a:t>
                      </a:r>
                      <a:r>
                        <a:rPr lang="en-GB" dirty="0" err="1" smtClean="0"/>
                        <a:t>Chahl</a:t>
                      </a:r>
                      <a:endParaRPr lang="en-GB" dirty="0"/>
                    </a:p>
                  </a:txBody>
                  <a:tcPr/>
                </a:tc>
                <a:tc>
                  <a:txBody>
                    <a:bodyPr/>
                    <a:lstStyle/>
                    <a:p>
                      <a:r>
                        <a:rPr lang="en-GB" dirty="0" smtClean="0"/>
                        <a:t>2020</a:t>
                      </a:r>
                      <a:endParaRPr lang="en-GB" dirty="0"/>
                    </a:p>
                  </a:txBody>
                  <a:tcPr/>
                </a:tc>
                <a:tc>
                  <a:txBody>
                    <a:bodyPr/>
                    <a:lstStyle/>
                    <a:p>
                      <a:r>
                        <a:rPr lang="en-GB" dirty="0" smtClean="0"/>
                        <a:t>Hand gestures are a form of nonverbal communication that can be used in several fields such as communication between deaf-mute people, robot control, human–computer interaction (HCI), home automation and medical applications. Research papers based on hand gestures have adopted many different techniques, including those based on instrumented sensor technology and computer vision. In other words, the hand sign can be classified under many headings, such as posture and gesture, as well as dynamic and static, or a hybrid of the two.</a:t>
                      </a:r>
                      <a:endParaRPr lang="en-GB" dirty="0"/>
                    </a:p>
                  </a:txBody>
                  <a:tcPr/>
                </a:tc>
                <a:extLst>
                  <a:ext uri="{0D108BD9-81ED-4DB2-BD59-A6C34878D82A}">
                    <a16:rowId xmlns:a16="http://schemas.microsoft.com/office/drawing/2014/main" val="2884668427"/>
                  </a:ext>
                </a:extLst>
              </a:tr>
            </a:tbl>
          </a:graphicData>
        </a:graphic>
      </p:graphicFrame>
    </p:spTree>
    <p:extLst>
      <p:ext uri="{BB962C8B-B14F-4D97-AF65-F5344CB8AC3E}">
        <p14:creationId xmlns:p14="http://schemas.microsoft.com/office/powerpoint/2010/main" val="427149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IN" dirty="0" smtClean="0">
                <a:solidFill>
                  <a:srgbClr val="FF0000"/>
                </a:solidFill>
              </a:rPr>
              <a:t>NOVELTY</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fontScale="70000" lnSpcReduction="20000"/>
          </a:bodyPr>
          <a:lstStyle/>
          <a:p>
            <a:pPr algn="l"/>
            <a:r>
              <a:rPr lang="en-GB" u="sng" dirty="0">
                <a:solidFill>
                  <a:srgbClr val="00FF99"/>
                </a:solidFill>
              </a:rPr>
              <a:t>Addressing a significant need: </a:t>
            </a:r>
            <a:r>
              <a:rPr lang="en-GB" u="sng" dirty="0" smtClean="0">
                <a:solidFill>
                  <a:srgbClr val="00FF99"/>
                </a:solidFill>
              </a:rPr>
              <a:t> </a:t>
            </a:r>
            <a:r>
              <a:rPr lang="en-GB" dirty="0" smtClean="0">
                <a:solidFill>
                  <a:srgbClr val="00FF99"/>
                </a:solidFill>
              </a:rPr>
              <a:t>Stroke </a:t>
            </a:r>
            <a:r>
              <a:rPr lang="en-GB" dirty="0">
                <a:solidFill>
                  <a:srgbClr val="00FF99"/>
                </a:solidFill>
              </a:rPr>
              <a:t>is a major health concern in India, impacting millions of people annually. This project directly addresses the need for improved assistive technology for stroke patients facing paralysis.</a:t>
            </a:r>
          </a:p>
          <a:p>
            <a:pPr algn="l"/>
            <a:endParaRPr lang="en-GB" dirty="0">
              <a:solidFill>
                <a:srgbClr val="00FF99"/>
              </a:solidFill>
            </a:endParaRPr>
          </a:p>
          <a:p>
            <a:pPr algn="l"/>
            <a:r>
              <a:rPr lang="en-GB" u="sng" dirty="0">
                <a:solidFill>
                  <a:srgbClr val="00FF99"/>
                </a:solidFill>
              </a:rPr>
              <a:t>Leveraging advancements in machine learning: </a:t>
            </a:r>
            <a:r>
              <a:rPr lang="en-GB" u="sng" dirty="0" smtClean="0">
                <a:solidFill>
                  <a:srgbClr val="00FF99"/>
                </a:solidFill>
              </a:rPr>
              <a:t> </a:t>
            </a:r>
            <a:r>
              <a:rPr lang="en-GB" dirty="0" smtClean="0">
                <a:solidFill>
                  <a:srgbClr val="00FF99"/>
                </a:solidFill>
              </a:rPr>
              <a:t>Utilizing </a:t>
            </a:r>
            <a:r>
              <a:rPr lang="en-GB" dirty="0">
                <a:solidFill>
                  <a:srgbClr val="00FF99"/>
                </a:solidFill>
              </a:rPr>
              <a:t>high-resolution cameras and Convolutional Neural Networks (CNNs) for hand gesture recognition represents a modern and potentially effective approach.</a:t>
            </a:r>
          </a:p>
          <a:p>
            <a:pPr algn="l"/>
            <a:endParaRPr lang="en-GB" dirty="0">
              <a:solidFill>
                <a:srgbClr val="00FF99"/>
              </a:solidFill>
            </a:endParaRPr>
          </a:p>
          <a:p>
            <a:pPr algn="l"/>
            <a:r>
              <a:rPr lang="en-GB" u="sng" dirty="0">
                <a:solidFill>
                  <a:srgbClr val="00FF99"/>
                </a:solidFill>
              </a:rPr>
              <a:t>Potential for customization and personalization: </a:t>
            </a:r>
            <a:r>
              <a:rPr lang="en-GB" u="sng" dirty="0" smtClean="0">
                <a:solidFill>
                  <a:srgbClr val="00FF99"/>
                </a:solidFill>
              </a:rPr>
              <a:t> </a:t>
            </a:r>
            <a:r>
              <a:rPr lang="en-GB" dirty="0" smtClean="0">
                <a:solidFill>
                  <a:srgbClr val="00FF99"/>
                </a:solidFill>
              </a:rPr>
              <a:t>The </a:t>
            </a:r>
            <a:r>
              <a:rPr lang="en-GB" dirty="0">
                <a:solidFill>
                  <a:srgbClr val="00FF99"/>
                </a:solidFill>
              </a:rPr>
              <a:t>ability to recognize individual hand gestures can lead to personalized interfaces tailored to each patient's specific needs and capabilities.</a:t>
            </a:r>
          </a:p>
          <a:p>
            <a:pPr algn="l"/>
            <a:endParaRPr lang="en-GB" dirty="0">
              <a:solidFill>
                <a:srgbClr val="00FF99"/>
              </a:solidFill>
            </a:endParaRPr>
          </a:p>
          <a:p>
            <a:pPr algn="l"/>
            <a:r>
              <a:rPr lang="en-GB" u="sng" dirty="0">
                <a:solidFill>
                  <a:srgbClr val="00FF99"/>
                </a:solidFill>
              </a:rPr>
              <a:t>Potential for diverse applications</a:t>
            </a:r>
            <a:r>
              <a:rPr lang="en-GB" u="sng" dirty="0" smtClean="0">
                <a:solidFill>
                  <a:srgbClr val="00FF99"/>
                </a:solidFill>
              </a:rPr>
              <a:t>:  </a:t>
            </a:r>
            <a:r>
              <a:rPr lang="en-GB" dirty="0">
                <a:solidFill>
                  <a:srgbClr val="00FF99"/>
                </a:solidFill>
              </a:rPr>
              <a:t>While targeting stroke patients initially, the underlying technology could have broader applications for individuals with limited mobility due to various conditions.</a:t>
            </a:r>
            <a:endParaRPr lang="en-IN" dirty="0">
              <a:solidFill>
                <a:srgbClr val="00FF99"/>
              </a:solidFill>
            </a:endParaRPr>
          </a:p>
        </p:txBody>
      </p:sp>
    </p:spTree>
    <p:extLst>
      <p:ext uri="{BB962C8B-B14F-4D97-AF65-F5344CB8AC3E}">
        <p14:creationId xmlns:p14="http://schemas.microsoft.com/office/powerpoint/2010/main" val="169063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133</TotalTime>
  <Words>767</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Aharoni</vt:lpstr>
      <vt:lpstr>Algerian</vt:lpstr>
      <vt:lpstr>Arial</vt:lpstr>
      <vt:lpstr>Arial Rounded MT Bold</vt:lpstr>
      <vt:lpstr>Bookman Old Style</vt:lpstr>
      <vt:lpstr>Cooper Black</vt:lpstr>
      <vt:lpstr>Rockwell</vt:lpstr>
      <vt:lpstr>Damask</vt:lpstr>
      <vt:lpstr>    SWE 1018 - HCI    REVIEW-1                   Faculty: Ancy Micheal A</vt:lpstr>
      <vt:lpstr>TITLE OF THE PROJECT</vt:lpstr>
      <vt:lpstr>AGENDA</vt:lpstr>
      <vt:lpstr>INTRODUCTION</vt:lpstr>
      <vt:lpstr>LITERATURE SURVEY</vt:lpstr>
      <vt:lpstr>  </vt:lpstr>
      <vt:lpstr>  </vt:lpstr>
      <vt:lpstr>   </vt:lpstr>
      <vt:lpstr>NOVELTY</vt:lpstr>
      <vt:lpstr>Architecture diagram</vt:lpstr>
      <vt:lpstr>Outputs-</vt:lpstr>
      <vt:lpstr>Outputs-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REVIEW-1                       Faculty: prof.Jayanthi</dc:title>
  <dc:creator>nageswararao pelluri</dc:creator>
  <cp:lastModifiedBy>DELL</cp:lastModifiedBy>
  <cp:revision>18</cp:revision>
  <dcterms:created xsi:type="dcterms:W3CDTF">2021-11-10T02:52:50Z</dcterms:created>
  <dcterms:modified xsi:type="dcterms:W3CDTF">2024-06-02T08:04:23Z</dcterms:modified>
</cp:coreProperties>
</file>